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92" r:id="rId3"/>
    <p:sldId id="334" r:id="rId4"/>
    <p:sldId id="332" r:id="rId5"/>
    <p:sldId id="329" r:id="rId6"/>
    <p:sldId id="335" r:id="rId7"/>
    <p:sldId id="340" r:id="rId8"/>
    <p:sldId id="339" r:id="rId9"/>
    <p:sldId id="336" r:id="rId10"/>
    <p:sldId id="342" r:id="rId11"/>
    <p:sldId id="345" r:id="rId12"/>
    <p:sldId id="354" r:id="rId13"/>
    <p:sldId id="353" r:id="rId14"/>
    <p:sldId id="346" r:id="rId15"/>
    <p:sldId id="347" r:id="rId16"/>
    <p:sldId id="283" r:id="rId17"/>
  </p:sldIdLst>
  <p:sldSz cx="9144000" cy="5143500" type="screen16x9"/>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68" userDrawn="1">
          <p15:clr>
            <a:srgbClr val="A4A3A4"/>
          </p15:clr>
        </p15:guide>
        <p15:guide id="4" pos="5692" userDrawn="1">
          <p15:clr>
            <a:srgbClr val="A4A3A4"/>
          </p15:clr>
        </p15:guide>
        <p15:guide id="5" orient="horz" pos="577" userDrawn="1">
          <p15:clr>
            <a:srgbClr val="A4A3A4"/>
          </p15:clr>
        </p15:guide>
        <p15:guide id="6" orient="horz" pos="622" userDrawn="1">
          <p15:clr>
            <a:srgbClr val="A4A3A4"/>
          </p15:clr>
        </p15:guide>
        <p15:guide id="7" orient="horz" pos="31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8E7A"/>
    <a:srgbClr val="6B95A1"/>
    <a:srgbClr val="CD5F50"/>
    <a:srgbClr val="D1C9BE"/>
    <a:srgbClr val="E9B178"/>
    <a:srgbClr val="B3AA9D"/>
    <a:srgbClr val="50412B"/>
    <a:srgbClr val="EFEAE4"/>
    <a:srgbClr val="4D7C8B"/>
    <a:srgbClr val="8D5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özepesen sötét stíl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94" autoAdjust="0"/>
    <p:restoredTop sz="91903" autoAdjust="0"/>
  </p:normalViewPr>
  <p:slideViewPr>
    <p:cSldViewPr>
      <p:cViewPr varScale="1">
        <p:scale>
          <a:sx n="90" d="100"/>
          <a:sy n="90" d="100"/>
        </p:scale>
        <p:origin x="726" y="66"/>
      </p:cViewPr>
      <p:guideLst>
        <p:guide orient="horz" pos="1620"/>
        <p:guide pos="2880"/>
        <p:guide pos="68"/>
        <p:guide pos="5692"/>
        <p:guide orient="horz" pos="577"/>
        <p:guide orient="horz" pos="622"/>
        <p:guide orient="horz" pos="316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5FEE30-628B-4BCD-B8C9-2BF3180BA3C0}"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hu-HU"/>
        </a:p>
      </dgm:t>
    </dgm:pt>
    <dgm:pt modelId="{3CA4390E-8AEC-4EA2-A3EC-8DD042504D56}">
      <dgm:prSet phldrT="[Szöveg]" custT="1"/>
      <dgm:spPr>
        <a:solidFill>
          <a:srgbClr val="C7B09A">
            <a:alpha val="50000"/>
          </a:srgbClr>
        </a:solidFill>
        <a:ln w="12700">
          <a:noFill/>
        </a:ln>
        <a:effectLst/>
      </dgm:spPr>
      <dgm:t>
        <a:bodyPr/>
        <a:lstStyle/>
        <a:p>
          <a:r>
            <a:rPr lang="hu-HU" sz="1300" b="1" dirty="0">
              <a:solidFill>
                <a:srgbClr val="4D7C85"/>
              </a:solidFill>
            </a:rPr>
            <a:t>Liberal democracy</a:t>
          </a:r>
        </a:p>
      </dgm:t>
    </dgm:pt>
    <dgm:pt modelId="{A4B2B83E-EB6A-4359-B43A-DBC5C5DFCAEB}" type="parTrans" cxnId="{238E8032-8D87-408E-A872-7A74B256EB7F}">
      <dgm:prSet/>
      <dgm:spPr/>
      <dgm:t>
        <a:bodyPr/>
        <a:lstStyle/>
        <a:p>
          <a:endParaRPr lang="hu-HU"/>
        </a:p>
      </dgm:t>
    </dgm:pt>
    <dgm:pt modelId="{9BCEB788-24BE-4063-82CD-6618D9E746C1}" type="sibTrans" cxnId="{238E8032-8D87-408E-A872-7A74B256EB7F}">
      <dgm:prSet/>
      <dgm:spPr/>
      <dgm:t>
        <a:bodyPr/>
        <a:lstStyle/>
        <a:p>
          <a:endParaRPr lang="hu-HU"/>
        </a:p>
      </dgm:t>
    </dgm:pt>
    <dgm:pt modelId="{94EAB1EC-7FE9-40F9-8691-7534F2D2D13B}">
      <dgm:prSet phldrT="[Szöveg]" custT="1"/>
      <dgm:spPr>
        <a:solidFill>
          <a:srgbClr val="C7B09A">
            <a:alpha val="50000"/>
          </a:srgbClr>
        </a:solidFill>
        <a:ln w="12700">
          <a:noFill/>
        </a:ln>
        <a:effectLst/>
      </dgm:spPr>
      <dgm:t>
        <a:bodyPr/>
        <a:lstStyle/>
        <a:p>
          <a:r>
            <a:rPr lang="hu-HU" sz="1300" b="1" dirty="0">
              <a:solidFill>
                <a:srgbClr val="4D7C85"/>
              </a:solidFill>
            </a:rPr>
            <a:t>Patronal autocracy</a:t>
          </a:r>
        </a:p>
      </dgm:t>
    </dgm:pt>
    <dgm:pt modelId="{AC170853-3C5A-498C-AB0E-62BD539BDACB}" type="parTrans" cxnId="{6116BD2D-F084-49B0-AC36-AC05B9CE156D}">
      <dgm:prSet/>
      <dgm:spPr/>
      <dgm:t>
        <a:bodyPr/>
        <a:lstStyle/>
        <a:p>
          <a:endParaRPr lang="hu-HU"/>
        </a:p>
      </dgm:t>
    </dgm:pt>
    <dgm:pt modelId="{6F2BECE1-1D30-4F39-BBB4-35324958AB70}" type="sibTrans" cxnId="{6116BD2D-F084-49B0-AC36-AC05B9CE156D}">
      <dgm:prSet/>
      <dgm:spPr/>
      <dgm:t>
        <a:bodyPr/>
        <a:lstStyle/>
        <a:p>
          <a:endParaRPr lang="hu-HU"/>
        </a:p>
      </dgm:t>
    </dgm:pt>
    <dgm:pt modelId="{EA790760-0B03-448A-9F29-12DB28B7261E}">
      <dgm:prSet phldrT="[Szöveg]" custT="1"/>
      <dgm:spPr>
        <a:solidFill>
          <a:srgbClr val="C7B09A">
            <a:alpha val="50000"/>
          </a:srgbClr>
        </a:solidFill>
        <a:ln w="12700">
          <a:noFill/>
        </a:ln>
        <a:effectLst/>
      </dgm:spPr>
      <dgm:t>
        <a:bodyPr/>
        <a:lstStyle/>
        <a:p>
          <a:r>
            <a:rPr lang="hu-HU" sz="1300" b="1" dirty="0">
              <a:solidFill>
                <a:srgbClr val="4D7C85"/>
              </a:solidFill>
            </a:rPr>
            <a:t>Market-exploiting dictatorship</a:t>
          </a:r>
        </a:p>
      </dgm:t>
    </dgm:pt>
    <dgm:pt modelId="{5C7F6E41-DDEC-4FFD-ADF3-857A68ACE437}" type="parTrans" cxnId="{B13EAAE4-1F67-4A3A-9177-03A368343129}">
      <dgm:prSet/>
      <dgm:spPr/>
      <dgm:t>
        <a:bodyPr/>
        <a:lstStyle/>
        <a:p>
          <a:endParaRPr lang="hu-HU"/>
        </a:p>
      </dgm:t>
    </dgm:pt>
    <dgm:pt modelId="{C852374C-469A-4298-974D-3B706E4B63CD}" type="sibTrans" cxnId="{B13EAAE4-1F67-4A3A-9177-03A368343129}">
      <dgm:prSet/>
      <dgm:spPr/>
      <dgm:t>
        <a:bodyPr/>
        <a:lstStyle/>
        <a:p>
          <a:endParaRPr lang="hu-HU"/>
        </a:p>
      </dgm:t>
    </dgm:pt>
    <dgm:pt modelId="{83210F28-54C2-4E50-BA91-C30C7F5A925A}">
      <dgm:prSet phldrT="[Szöveg]" custT="1"/>
      <dgm:spPr>
        <a:solidFill>
          <a:srgbClr val="C7B09A">
            <a:alpha val="50000"/>
          </a:srgbClr>
        </a:solidFill>
        <a:ln w="12700">
          <a:noFill/>
        </a:ln>
        <a:effectLst/>
      </dgm:spPr>
      <dgm:t>
        <a:bodyPr/>
        <a:lstStyle/>
        <a:p>
          <a:r>
            <a:rPr lang="hu-HU" sz="1300" b="1" dirty="0">
              <a:solidFill>
                <a:srgbClr val="4D7C85"/>
              </a:solidFill>
            </a:rPr>
            <a:t>Patronal democracy</a:t>
          </a:r>
        </a:p>
      </dgm:t>
    </dgm:pt>
    <dgm:pt modelId="{BE820587-ACDE-46A2-B65C-DBB9C05D5D28}" type="parTrans" cxnId="{E0DFDD57-3D41-4D58-9D26-48A3B6203E9E}">
      <dgm:prSet/>
      <dgm:spPr/>
      <dgm:t>
        <a:bodyPr/>
        <a:lstStyle/>
        <a:p>
          <a:endParaRPr lang="hu-HU"/>
        </a:p>
      </dgm:t>
    </dgm:pt>
    <dgm:pt modelId="{C48E22A5-3C91-4ECB-9614-22AE88AAB692}" type="sibTrans" cxnId="{E0DFDD57-3D41-4D58-9D26-48A3B6203E9E}">
      <dgm:prSet/>
      <dgm:spPr/>
      <dgm:t>
        <a:bodyPr/>
        <a:lstStyle/>
        <a:p>
          <a:endParaRPr lang="hu-HU"/>
        </a:p>
      </dgm:t>
    </dgm:pt>
    <dgm:pt modelId="{497908DE-4C30-428A-A555-3A6C2F4ADF7D}">
      <dgm:prSet phldrT="[Szöveg]" custT="1"/>
      <dgm:spPr>
        <a:solidFill>
          <a:srgbClr val="C7B09A">
            <a:alpha val="50000"/>
          </a:srgbClr>
        </a:solidFill>
        <a:ln w="12700">
          <a:noFill/>
        </a:ln>
        <a:effectLst/>
      </dgm:spPr>
      <dgm:t>
        <a:bodyPr/>
        <a:lstStyle/>
        <a:p>
          <a:r>
            <a:rPr lang="hu-HU" sz="1300" b="1" dirty="0">
              <a:solidFill>
                <a:srgbClr val="4D7C85"/>
              </a:solidFill>
            </a:rPr>
            <a:t>Communist dictatorship</a:t>
          </a:r>
        </a:p>
      </dgm:t>
    </dgm:pt>
    <dgm:pt modelId="{62CDFBF8-8475-41D6-A92F-79B3295FBB46}" type="sibTrans" cxnId="{7F3FE700-1B5C-4D5E-A6DA-C2C295341AB0}">
      <dgm:prSet/>
      <dgm:spPr/>
      <dgm:t>
        <a:bodyPr/>
        <a:lstStyle/>
        <a:p>
          <a:endParaRPr lang="hu-HU"/>
        </a:p>
      </dgm:t>
    </dgm:pt>
    <dgm:pt modelId="{271AECFB-B758-4170-9A56-A7A2099BC3ED}" type="parTrans" cxnId="{7F3FE700-1B5C-4D5E-A6DA-C2C295341AB0}">
      <dgm:prSet/>
      <dgm:spPr/>
      <dgm:t>
        <a:bodyPr/>
        <a:lstStyle/>
        <a:p>
          <a:endParaRPr lang="hu-HU"/>
        </a:p>
      </dgm:t>
    </dgm:pt>
    <dgm:pt modelId="{70972A96-F39F-4054-A5D9-CCAC350AB6EA}">
      <dgm:prSet phldrT="[Szöveg]" custT="1"/>
      <dgm:spPr>
        <a:solidFill>
          <a:srgbClr val="C7B09A">
            <a:alpha val="50000"/>
          </a:srgbClr>
        </a:solidFill>
        <a:ln w="12700">
          <a:noFill/>
        </a:ln>
        <a:effectLst/>
      </dgm:spPr>
      <dgm:t>
        <a:bodyPr/>
        <a:lstStyle/>
        <a:p>
          <a:r>
            <a:rPr lang="hu-HU" sz="1300" b="1" dirty="0">
              <a:solidFill>
                <a:srgbClr val="4D7C85"/>
              </a:solidFill>
            </a:rPr>
            <a:t>Conservative autocracy</a:t>
          </a:r>
        </a:p>
      </dgm:t>
    </dgm:pt>
    <dgm:pt modelId="{31D1D17A-6379-4E4F-BA5B-41C68FE7CA83}" type="parTrans" cxnId="{CBEF9A63-C4A8-4435-B53F-3311C5002E27}">
      <dgm:prSet/>
      <dgm:spPr/>
      <dgm:t>
        <a:bodyPr/>
        <a:lstStyle/>
        <a:p>
          <a:endParaRPr lang="hu-HU"/>
        </a:p>
      </dgm:t>
    </dgm:pt>
    <dgm:pt modelId="{9245FA1F-2308-44B5-8473-F6C503401E93}" type="sibTrans" cxnId="{CBEF9A63-C4A8-4435-B53F-3311C5002E27}">
      <dgm:prSet/>
      <dgm:spPr/>
      <dgm:t>
        <a:bodyPr/>
        <a:lstStyle/>
        <a:p>
          <a:endParaRPr lang="hu-HU"/>
        </a:p>
      </dgm:t>
    </dgm:pt>
    <dgm:pt modelId="{F9260225-45E3-4E83-A7B5-93BF7662486D}" type="pres">
      <dgm:prSet presAssocID="{D75FEE30-628B-4BCD-B8C9-2BF3180BA3C0}" presName="compositeShape" presStyleCnt="0">
        <dgm:presLayoutVars>
          <dgm:dir/>
          <dgm:resizeHandles/>
        </dgm:presLayoutVars>
      </dgm:prSet>
      <dgm:spPr/>
      <dgm:t>
        <a:bodyPr/>
        <a:lstStyle/>
        <a:p>
          <a:endParaRPr lang="hu-HU"/>
        </a:p>
      </dgm:t>
    </dgm:pt>
    <dgm:pt modelId="{2CAB7AE0-F53F-477F-8596-08683A702DA4}" type="pres">
      <dgm:prSet presAssocID="{D75FEE30-628B-4BCD-B8C9-2BF3180BA3C0}" presName="pyramid" presStyleLbl="node1" presStyleIdx="0" presStyleCnt="1" custAng="10800000" custScaleX="85964" custScaleY="61566" custLinFactNeighborX="1344" custLinFactNeighborY="-2143"/>
      <dgm:spPr>
        <a:solidFill>
          <a:srgbClr val="EFEAE4"/>
        </a:solidFill>
        <a:ln w="31750">
          <a:solidFill>
            <a:srgbClr val="B3A99D"/>
          </a:solidFill>
        </a:ln>
      </dgm:spPr>
    </dgm:pt>
    <dgm:pt modelId="{54982EDE-BA38-419C-8C90-E7DF88B50825}" type="pres">
      <dgm:prSet presAssocID="{D75FEE30-628B-4BCD-B8C9-2BF3180BA3C0}" presName="theList" presStyleCnt="0"/>
      <dgm:spPr/>
    </dgm:pt>
    <dgm:pt modelId="{C15E22B3-3295-4532-9D6A-325D45E50C1C}" type="pres">
      <dgm:prSet presAssocID="{497908DE-4C30-428A-A555-3A6C2F4ADF7D}" presName="aNode" presStyleLbl="fgAcc1" presStyleIdx="0" presStyleCnt="6" custAng="0" custScaleX="46378" custScaleY="37620" custLinFactNeighborX="47933" custLinFactNeighborY="38884">
        <dgm:presLayoutVars>
          <dgm:bulletEnabled val="1"/>
        </dgm:presLayoutVars>
      </dgm:prSet>
      <dgm:spPr/>
      <dgm:t>
        <a:bodyPr/>
        <a:lstStyle/>
        <a:p>
          <a:endParaRPr lang="hu-HU"/>
        </a:p>
      </dgm:t>
    </dgm:pt>
    <dgm:pt modelId="{E349127E-BD40-4FFD-98F7-AE53232D3317}" type="pres">
      <dgm:prSet presAssocID="{497908DE-4C30-428A-A555-3A6C2F4ADF7D}" presName="aSpace" presStyleCnt="0"/>
      <dgm:spPr/>
    </dgm:pt>
    <dgm:pt modelId="{585EDA03-E1D1-49E2-ABCC-D095A33C60CB}" type="pres">
      <dgm:prSet presAssocID="{3CA4390E-8AEC-4EA2-A3EC-8DD042504D56}" presName="aNode" presStyleLbl="fgAcc1" presStyleIdx="1" presStyleCnt="6" custScaleX="48228" custScaleY="34224" custLinFactX="-43498" custLinFactY="-30589" custLinFactNeighborX="-100000" custLinFactNeighborY="-100000">
        <dgm:presLayoutVars>
          <dgm:bulletEnabled val="1"/>
        </dgm:presLayoutVars>
      </dgm:prSet>
      <dgm:spPr/>
      <dgm:t>
        <a:bodyPr/>
        <a:lstStyle/>
        <a:p>
          <a:endParaRPr lang="hu-HU"/>
        </a:p>
      </dgm:t>
    </dgm:pt>
    <dgm:pt modelId="{689CAA53-9D6E-44E6-B0D8-615A6D07FB5B}" type="pres">
      <dgm:prSet presAssocID="{3CA4390E-8AEC-4EA2-A3EC-8DD042504D56}" presName="aSpace" presStyleCnt="0"/>
      <dgm:spPr/>
    </dgm:pt>
    <dgm:pt modelId="{AA40EDB2-9616-491E-8997-90DC3C7C7F8E}" type="pres">
      <dgm:prSet presAssocID="{94EAB1EC-7FE9-40F9-8691-7534F2D2D13B}" presName="aNode" presStyleLbl="fgAcc1" presStyleIdx="2" presStyleCnt="6" custScaleX="48373" custScaleY="36545" custLinFactY="133482" custLinFactNeighborX="-47933" custLinFactNeighborY="200000">
        <dgm:presLayoutVars>
          <dgm:bulletEnabled val="1"/>
        </dgm:presLayoutVars>
      </dgm:prSet>
      <dgm:spPr/>
      <dgm:t>
        <a:bodyPr/>
        <a:lstStyle/>
        <a:p>
          <a:endParaRPr lang="hu-HU"/>
        </a:p>
      </dgm:t>
    </dgm:pt>
    <dgm:pt modelId="{9055E23A-F0BC-4AAF-9FF4-F780F02DFD21}" type="pres">
      <dgm:prSet presAssocID="{94EAB1EC-7FE9-40F9-8691-7534F2D2D13B}" presName="aSpace" presStyleCnt="0"/>
      <dgm:spPr/>
    </dgm:pt>
    <dgm:pt modelId="{6AFE05B7-991B-44DA-9843-39E3CC396A11}" type="pres">
      <dgm:prSet presAssocID="{70972A96-F39F-4054-A5D9-CCAC350AB6EA}" presName="aNode" presStyleLbl="fgAcc1" presStyleIdx="3" presStyleCnt="6" custScaleX="49578" custScaleY="34181" custLinFactY="-140395" custLinFactNeighborX="-45566" custLinFactNeighborY="-200000">
        <dgm:presLayoutVars>
          <dgm:bulletEnabled val="1"/>
        </dgm:presLayoutVars>
      </dgm:prSet>
      <dgm:spPr/>
      <dgm:t>
        <a:bodyPr/>
        <a:lstStyle/>
        <a:p>
          <a:endParaRPr lang="hu-HU"/>
        </a:p>
      </dgm:t>
    </dgm:pt>
    <dgm:pt modelId="{B370853F-B4C8-494E-B10D-01EDE232E07B}" type="pres">
      <dgm:prSet presAssocID="{70972A96-F39F-4054-A5D9-CCAC350AB6EA}" presName="aSpace" presStyleCnt="0"/>
      <dgm:spPr/>
    </dgm:pt>
    <dgm:pt modelId="{40A06F75-CF71-4FF0-9476-F881F10B4C59}" type="pres">
      <dgm:prSet presAssocID="{EA790760-0B03-448A-9F29-12DB28B7261E}" presName="aNode" presStyleLbl="fgAcc1" presStyleIdx="4" presStyleCnt="6" custAng="0" custScaleX="49988" custScaleY="35761" custLinFactY="-68314" custLinFactNeighborX="33756" custLinFactNeighborY="-100000">
        <dgm:presLayoutVars>
          <dgm:bulletEnabled val="1"/>
        </dgm:presLayoutVars>
      </dgm:prSet>
      <dgm:spPr/>
      <dgm:t>
        <a:bodyPr/>
        <a:lstStyle/>
        <a:p>
          <a:endParaRPr lang="hu-HU"/>
        </a:p>
      </dgm:t>
    </dgm:pt>
    <dgm:pt modelId="{D5AAC021-0B13-4F18-8DC6-1FA6845FB348}" type="pres">
      <dgm:prSet presAssocID="{EA790760-0B03-448A-9F29-12DB28B7261E}" presName="aSpace" presStyleCnt="0"/>
      <dgm:spPr/>
    </dgm:pt>
    <dgm:pt modelId="{0E6DB8B2-458A-4F73-AF77-E844E8685CD8}" type="pres">
      <dgm:prSet presAssocID="{83210F28-54C2-4E50-BA91-C30C7F5A925A}" presName="aNode" presStyleLbl="fgAcc1" presStyleIdx="5" presStyleCnt="6" custScaleX="49314" custScaleY="33560" custLinFactX="-21680" custLinFactY="-100000" custLinFactNeighborX="-100000" custLinFactNeighborY="-194339">
        <dgm:presLayoutVars>
          <dgm:bulletEnabled val="1"/>
        </dgm:presLayoutVars>
      </dgm:prSet>
      <dgm:spPr/>
      <dgm:t>
        <a:bodyPr/>
        <a:lstStyle/>
        <a:p>
          <a:endParaRPr lang="hu-HU"/>
        </a:p>
      </dgm:t>
    </dgm:pt>
    <dgm:pt modelId="{90C49BEF-D580-4BCE-B3DE-D37D285664C9}" type="pres">
      <dgm:prSet presAssocID="{83210F28-54C2-4E50-BA91-C30C7F5A925A}" presName="aSpace" presStyleCnt="0"/>
      <dgm:spPr/>
    </dgm:pt>
  </dgm:ptLst>
  <dgm:cxnLst>
    <dgm:cxn modelId="{6D202D70-5269-47ED-B50F-B04C4B3A54CB}" type="presOf" srcId="{83210F28-54C2-4E50-BA91-C30C7F5A925A}" destId="{0E6DB8B2-458A-4F73-AF77-E844E8685CD8}" srcOrd="0" destOrd="0" presId="urn:microsoft.com/office/officeart/2005/8/layout/pyramid2"/>
    <dgm:cxn modelId="{6116BD2D-F084-49B0-AC36-AC05B9CE156D}" srcId="{D75FEE30-628B-4BCD-B8C9-2BF3180BA3C0}" destId="{94EAB1EC-7FE9-40F9-8691-7534F2D2D13B}" srcOrd="2" destOrd="0" parTransId="{AC170853-3C5A-498C-AB0E-62BD539BDACB}" sibTransId="{6F2BECE1-1D30-4F39-BBB4-35324958AB70}"/>
    <dgm:cxn modelId="{7F3FE700-1B5C-4D5E-A6DA-C2C295341AB0}" srcId="{D75FEE30-628B-4BCD-B8C9-2BF3180BA3C0}" destId="{497908DE-4C30-428A-A555-3A6C2F4ADF7D}" srcOrd="0" destOrd="0" parTransId="{271AECFB-B758-4170-9A56-A7A2099BC3ED}" sibTransId="{62CDFBF8-8475-41D6-A92F-79B3295FBB46}"/>
    <dgm:cxn modelId="{A2442EEB-9CAF-4A67-9508-A7AA734949CC}" type="presOf" srcId="{3CA4390E-8AEC-4EA2-A3EC-8DD042504D56}" destId="{585EDA03-E1D1-49E2-ABCC-D095A33C60CB}" srcOrd="0" destOrd="0" presId="urn:microsoft.com/office/officeart/2005/8/layout/pyramid2"/>
    <dgm:cxn modelId="{7B0E68E9-D129-4D63-87EC-FF85483B2A4D}" type="presOf" srcId="{497908DE-4C30-428A-A555-3A6C2F4ADF7D}" destId="{C15E22B3-3295-4532-9D6A-325D45E50C1C}" srcOrd="0" destOrd="0" presId="urn:microsoft.com/office/officeart/2005/8/layout/pyramid2"/>
    <dgm:cxn modelId="{3F2C5EC2-7341-4DD8-A904-5521544C29D2}" type="presOf" srcId="{70972A96-F39F-4054-A5D9-CCAC350AB6EA}" destId="{6AFE05B7-991B-44DA-9843-39E3CC396A11}" srcOrd="0" destOrd="0" presId="urn:microsoft.com/office/officeart/2005/8/layout/pyramid2"/>
    <dgm:cxn modelId="{B13EAAE4-1F67-4A3A-9177-03A368343129}" srcId="{D75FEE30-628B-4BCD-B8C9-2BF3180BA3C0}" destId="{EA790760-0B03-448A-9F29-12DB28B7261E}" srcOrd="4" destOrd="0" parTransId="{5C7F6E41-DDEC-4FFD-ADF3-857A68ACE437}" sibTransId="{C852374C-469A-4298-974D-3B706E4B63CD}"/>
    <dgm:cxn modelId="{CBEF9A63-C4A8-4435-B53F-3311C5002E27}" srcId="{D75FEE30-628B-4BCD-B8C9-2BF3180BA3C0}" destId="{70972A96-F39F-4054-A5D9-CCAC350AB6EA}" srcOrd="3" destOrd="0" parTransId="{31D1D17A-6379-4E4F-BA5B-41C68FE7CA83}" sibTransId="{9245FA1F-2308-44B5-8473-F6C503401E93}"/>
    <dgm:cxn modelId="{238E8032-8D87-408E-A872-7A74B256EB7F}" srcId="{D75FEE30-628B-4BCD-B8C9-2BF3180BA3C0}" destId="{3CA4390E-8AEC-4EA2-A3EC-8DD042504D56}" srcOrd="1" destOrd="0" parTransId="{A4B2B83E-EB6A-4359-B43A-DBC5C5DFCAEB}" sibTransId="{9BCEB788-24BE-4063-82CD-6618D9E746C1}"/>
    <dgm:cxn modelId="{E0DFDD57-3D41-4D58-9D26-48A3B6203E9E}" srcId="{D75FEE30-628B-4BCD-B8C9-2BF3180BA3C0}" destId="{83210F28-54C2-4E50-BA91-C30C7F5A925A}" srcOrd="5" destOrd="0" parTransId="{BE820587-ACDE-46A2-B65C-DBB9C05D5D28}" sibTransId="{C48E22A5-3C91-4ECB-9614-22AE88AAB692}"/>
    <dgm:cxn modelId="{739F1A39-47BA-4BAE-86D1-66789FEA44A1}" type="presOf" srcId="{EA790760-0B03-448A-9F29-12DB28B7261E}" destId="{40A06F75-CF71-4FF0-9476-F881F10B4C59}" srcOrd="0" destOrd="0" presId="urn:microsoft.com/office/officeart/2005/8/layout/pyramid2"/>
    <dgm:cxn modelId="{BA212822-8D8E-4DED-88A6-BAFDE55F2799}" type="presOf" srcId="{D75FEE30-628B-4BCD-B8C9-2BF3180BA3C0}" destId="{F9260225-45E3-4E83-A7B5-93BF7662486D}" srcOrd="0" destOrd="0" presId="urn:microsoft.com/office/officeart/2005/8/layout/pyramid2"/>
    <dgm:cxn modelId="{127EF6C5-9B6D-4DF0-B317-B79CEDB85834}" type="presOf" srcId="{94EAB1EC-7FE9-40F9-8691-7534F2D2D13B}" destId="{AA40EDB2-9616-491E-8997-90DC3C7C7F8E}" srcOrd="0" destOrd="0" presId="urn:microsoft.com/office/officeart/2005/8/layout/pyramid2"/>
    <dgm:cxn modelId="{F1B53D0B-6C74-498E-B19F-2049606B355E}" type="presParOf" srcId="{F9260225-45E3-4E83-A7B5-93BF7662486D}" destId="{2CAB7AE0-F53F-477F-8596-08683A702DA4}" srcOrd="0" destOrd="0" presId="urn:microsoft.com/office/officeart/2005/8/layout/pyramid2"/>
    <dgm:cxn modelId="{0B40E22F-3551-498F-A9D6-E1CD6ABA2AB5}" type="presParOf" srcId="{F9260225-45E3-4E83-A7B5-93BF7662486D}" destId="{54982EDE-BA38-419C-8C90-E7DF88B50825}" srcOrd="1" destOrd="0" presId="urn:microsoft.com/office/officeart/2005/8/layout/pyramid2"/>
    <dgm:cxn modelId="{90C5D9B3-C8EF-4EA0-96D8-2FE2A42028DA}" type="presParOf" srcId="{54982EDE-BA38-419C-8C90-E7DF88B50825}" destId="{C15E22B3-3295-4532-9D6A-325D45E50C1C}" srcOrd="0" destOrd="0" presId="urn:microsoft.com/office/officeart/2005/8/layout/pyramid2"/>
    <dgm:cxn modelId="{6232F40A-BC07-4433-BC7C-49C2B7050C53}" type="presParOf" srcId="{54982EDE-BA38-419C-8C90-E7DF88B50825}" destId="{E349127E-BD40-4FFD-98F7-AE53232D3317}" srcOrd="1" destOrd="0" presId="urn:microsoft.com/office/officeart/2005/8/layout/pyramid2"/>
    <dgm:cxn modelId="{2FC4356C-E708-40A7-AF2E-6E8098062BFC}" type="presParOf" srcId="{54982EDE-BA38-419C-8C90-E7DF88B50825}" destId="{585EDA03-E1D1-49E2-ABCC-D095A33C60CB}" srcOrd="2" destOrd="0" presId="urn:microsoft.com/office/officeart/2005/8/layout/pyramid2"/>
    <dgm:cxn modelId="{AA72EE60-648A-4E2A-8CB7-4D42D1ECE579}" type="presParOf" srcId="{54982EDE-BA38-419C-8C90-E7DF88B50825}" destId="{689CAA53-9D6E-44E6-B0D8-615A6D07FB5B}" srcOrd="3" destOrd="0" presId="urn:microsoft.com/office/officeart/2005/8/layout/pyramid2"/>
    <dgm:cxn modelId="{5E114F81-2BFE-4AA0-9F86-543BCF4A096C}" type="presParOf" srcId="{54982EDE-BA38-419C-8C90-E7DF88B50825}" destId="{AA40EDB2-9616-491E-8997-90DC3C7C7F8E}" srcOrd="4" destOrd="0" presId="urn:microsoft.com/office/officeart/2005/8/layout/pyramid2"/>
    <dgm:cxn modelId="{A600ED82-2885-46D5-9F17-9681D4606691}" type="presParOf" srcId="{54982EDE-BA38-419C-8C90-E7DF88B50825}" destId="{9055E23A-F0BC-4AAF-9FF4-F780F02DFD21}" srcOrd="5" destOrd="0" presId="urn:microsoft.com/office/officeart/2005/8/layout/pyramid2"/>
    <dgm:cxn modelId="{C9EAEF20-40E6-408D-B2AF-F3B6BE729F62}" type="presParOf" srcId="{54982EDE-BA38-419C-8C90-E7DF88B50825}" destId="{6AFE05B7-991B-44DA-9843-39E3CC396A11}" srcOrd="6" destOrd="0" presId="urn:microsoft.com/office/officeart/2005/8/layout/pyramid2"/>
    <dgm:cxn modelId="{360DE61C-8591-451E-85D4-CCA8AAB216AF}" type="presParOf" srcId="{54982EDE-BA38-419C-8C90-E7DF88B50825}" destId="{B370853F-B4C8-494E-B10D-01EDE232E07B}" srcOrd="7" destOrd="0" presId="urn:microsoft.com/office/officeart/2005/8/layout/pyramid2"/>
    <dgm:cxn modelId="{1740089F-094C-47B1-B64F-26A58E7EF7DC}" type="presParOf" srcId="{54982EDE-BA38-419C-8C90-E7DF88B50825}" destId="{40A06F75-CF71-4FF0-9476-F881F10B4C59}" srcOrd="8" destOrd="0" presId="urn:microsoft.com/office/officeart/2005/8/layout/pyramid2"/>
    <dgm:cxn modelId="{D53323BC-6064-4873-B104-33FEE5E8385C}" type="presParOf" srcId="{54982EDE-BA38-419C-8C90-E7DF88B50825}" destId="{D5AAC021-0B13-4F18-8DC6-1FA6845FB348}" srcOrd="9" destOrd="0" presId="urn:microsoft.com/office/officeart/2005/8/layout/pyramid2"/>
    <dgm:cxn modelId="{27D84F15-AC0E-4045-A769-60B2E7C88652}" type="presParOf" srcId="{54982EDE-BA38-419C-8C90-E7DF88B50825}" destId="{0E6DB8B2-458A-4F73-AF77-E844E8685CD8}" srcOrd="10" destOrd="0" presId="urn:microsoft.com/office/officeart/2005/8/layout/pyramid2"/>
    <dgm:cxn modelId="{CECC336C-CE35-4F40-B1EE-2DA14FF8955C}" type="presParOf" srcId="{54982EDE-BA38-419C-8C90-E7DF88B50825}" destId="{90C49BEF-D580-4BCE-B3DE-D37D285664C9}" srcOrd="11" destOrd="0" presId="urn:microsoft.com/office/officeart/2005/8/layout/pyramid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5FEE30-628B-4BCD-B8C9-2BF3180BA3C0}"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hu-HU"/>
        </a:p>
      </dgm:t>
    </dgm:pt>
    <dgm:pt modelId="{3CA4390E-8AEC-4EA2-A3EC-8DD042504D56}">
      <dgm:prSet phldrT="[Szöveg]" custT="1"/>
      <dgm:spPr>
        <a:solidFill>
          <a:srgbClr val="C7B09A">
            <a:alpha val="50000"/>
          </a:srgbClr>
        </a:solidFill>
        <a:ln w="12700">
          <a:noFill/>
        </a:ln>
        <a:effectLst/>
      </dgm:spPr>
      <dgm:t>
        <a:bodyPr/>
        <a:lstStyle/>
        <a:p>
          <a:r>
            <a:rPr lang="en-GB" sz="1200" b="1" dirty="0">
              <a:solidFill>
                <a:srgbClr val="4D7C85"/>
              </a:solidFill>
            </a:rPr>
            <a:t>Lib. </a:t>
          </a:r>
          <a:r>
            <a:rPr lang="en-GB" sz="1200" b="1" dirty="0" err="1">
              <a:solidFill>
                <a:srgbClr val="4D7C85"/>
              </a:solidFill>
            </a:rPr>
            <a:t>dem.</a:t>
          </a:r>
          <a:endParaRPr lang="hu-HU" sz="1200" b="1" dirty="0">
            <a:solidFill>
              <a:srgbClr val="4D7C85"/>
            </a:solidFill>
          </a:endParaRPr>
        </a:p>
      </dgm:t>
    </dgm:pt>
    <dgm:pt modelId="{A4B2B83E-EB6A-4359-B43A-DBC5C5DFCAEB}" type="parTrans" cxnId="{238E8032-8D87-408E-A872-7A74B256EB7F}">
      <dgm:prSet/>
      <dgm:spPr/>
      <dgm:t>
        <a:bodyPr/>
        <a:lstStyle/>
        <a:p>
          <a:endParaRPr lang="hu-HU"/>
        </a:p>
      </dgm:t>
    </dgm:pt>
    <dgm:pt modelId="{9BCEB788-24BE-4063-82CD-6618D9E746C1}" type="sibTrans" cxnId="{238E8032-8D87-408E-A872-7A74B256EB7F}">
      <dgm:prSet/>
      <dgm:spPr/>
      <dgm:t>
        <a:bodyPr/>
        <a:lstStyle/>
        <a:p>
          <a:endParaRPr lang="hu-HU"/>
        </a:p>
      </dgm:t>
    </dgm:pt>
    <dgm:pt modelId="{94EAB1EC-7FE9-40F9-8691-7534F2D2D13B}">
      <dgm:prSet phldrT="[Szöveg]" custT="1"/>
      <dgm:spPr>
        <a:solidFill>
          <a:srgbClr val="C7B09A">
            <a:alpha val="50000"/>
          </a:srgbClr>
        </a:solidFill>
        <a:ln w="12700">
          <a:noFill/>
        </a:ln>
        <a:effectLst/>
      </dgm:spPr>
      <dgm:t>
        <a:bodyPr/>
        <a:lstStyle/>
        <a:p>
          <a:r>
            <a:rPr lang="hu-HU" sz="1200" b="1" dirty="0">
              <a:solidFill>
                <a:srgbClr val="4D7C85"/>
              </a:solidFill>
            </a:rPr>
            <a:t>Pat</a:t>
          </a:r>
          <a:r>
            <a:rPr lang="ru-RU" sz="1200" b="1" dirty="0">
              <a:solidFill>
                <a:srgbClr val="4D7C85"/>
              </a:solidFill>
            </a:rPr>
            <a:t>. </a:t>
          </a:r>
          <a:r>
            <a:rPr lang="hu-HU" sz="1200" b="1" dirty="0" err="1">
              <a:solidFill>
                <a:srgbClr val="4D7C85"/>
              </a:solidFill>
            </a:rPr>
            <a:t>autoc</a:t>
          </a:r>
          <a:r>
            <a:rPr lang="ru-RU" sz="1200" b="1" dirty="0">
              <a:solidFill>
                <a:srgbClr val="4D7C85"/>
              </a:solidFill>
            </a:rPr>
            <a:t>.</a:t>
          </a:r>
          <a:endParaRPr lang="hu-HU" sz="1200" b="1" dirty="0">
            <a:solidFill>
              <a:srgbClr val="4D7C85"/>
            </a:solidFill>
          </a:endParaRPr>
        </a:p>
      </dgm:t>
    </dgm:pt>
    <dgm:pt modelId="{AC170853-3C5A-498C-AB0E-62BD539BDACB}" type="parTrans" cxnId="{6116BD2D-F084-49B0-AC36-AC05B9CE156D}">
      <dgm:prSet/>
      <dgm:spPr/>
      <dgm:t>
        <a:bodyPr/>
        <a:lstStyle/>
        <a:p>
          <a:endParaRPr lang="hu-HU"/>
        </a:p>
      </dgm:t>
    </dgm:pt>
    <dgm:pt modelId="{6F2BECE1-1D30-4F39-BBB4-35324958AB70}" type="sibTrans" cxnId="{6116BD2D-F084-49B0-AC36-AC05B9CE156D}">
      <dgm:prSet/>
      <dgm:spPr/>
      <dgm:t>
        <a:bodyPr/>
        <a:lstStyle/>
        <a:p>
          <a:endParaRPr lang="hu-HU"/>
        </a:p>
      </dgm:t>
    </dgm:pt>
    <dgm:pt modelId="{EA790760-0B03-448A-9F29-12DB28B7261E}">
      <dgm:prSet phldrT="[Szöveg]" custT="1"/>
      <dgm:spPr>
        <a:solidFill>
          <a:srgbClr val="C7B09A">
            <a:alpha val="50000"/>
          </a:srgbClr>
        </a:solidFill>
        <a:ln w="12700">
          <a:noFill/>
        </a:ln>
        <a:effectLst/>
      </dgm:spPr>
      <dgm:t>
        <a:bodyPr/>
        <a:lstStyle/>
        <a:p>
          <a:r>
            <a:rPr lang="hu-HU" sz="1200" b="1" dirty="0">
              <a:solidFill>
                <a:srgbClr val="4D7C85"/>
              </a:solidFill>
            </a:rPr>
            <a:t>Mark</a:t>
          </a:r>
          <a:r>
            <a:rPr lang="ru-RU" sz="1200" b="1" dirty="0">
              <a:solidFill>
                <a:srgbClr val="4D7C85"/>
              </a:solidFill>
            </a:rPr>
            <a:t>.</a:t>
          </a:r>
          <a:r>
            <a:rPr lang="hu-HU" sz="1200" b="1" dirty="0" err="1">
              <a:solidFill>
                <a:srgbClr val="4D7C85"/>
              </a:solidFill>
            </a:rPr>
            <a:t>-exp</a:t>
          </a:r>
          <a:r>
            <a:rPr lang="ru-RU" sz="1200" b="1" dirty="0">
              <a:solidFill>
                <a:srgbClr val="4D7C85"/>
              </a:solidFill>
            </a:rPr>
            <a:t>.</a:t>
          </a:r>
          <a:r>
            <a:rPr lang="hu-HU" sz="1200" b="1" dirty="0">
              <a:solidFill>
                <a:srgbClr val="4D7C85"/>
              </a:solidFill>
            </a:rPr>
            <a:t> </a:t>
          </a:r>
          <a:r>
            <a:rPr lang="hu-HU" sz="1200" b="1" dirty="0" err="1">
              <a:solidFill>
                <a:srgbClr val="4D7C85"/>
              </a:solidFill>
            </a:rPr>
            <a:t>dict</a:t>
          </a:r>
          <a:r>
            <a:rPr lang="ru-RU" sz="1200" b="1" dirty="0">
              <a:solidFill>
                <a:srgbClr val="4D7C85"/>
              </a:solidFill>
            </a:rPr>
            <a:t>.</a:t>
          </a:r>
          <a:endParaRPr lang="hu-HU" sz="1200" b="1" dirty="0">
            <a:solidFill>
              <a:srgbClr val="4D7C85"/>
            </a:solidFill>
          </a:endParaRPr>
        </a:p>
      </dgm:t>
    </dgm:pt>
    <dgm:pt modelId="{5C7F6E41-DDEC-4FFD-ADF3-857A68ACE437}" type="parTrans" cxnId="{B13EAAE4-1F67-4A3A-9177-03A368343129}">
      <dgm:prSet/>
      <dgm:spPr/>
      <dgm:t>
        <a:bodyPr/>
        <a:lstStyle/>
        <a:p>
          <a:endParaRPr lang="hu-HU"/>
        </a:p>
      </dgm:t>
    </dgm:pt>
    <dgm:pt modelId="{C852374C-469A-4298-974D-3B706E4B63CD}" type="sibTrans" cxnId="{B13EAAE4-1F67-4A3A-9177-03A368343129}">
      <dgm:prSet/>
      <dgm:spPr/>
      <dgm:t>
        <a:bodyPr/>
        <a:lstStyle/>
        <a:p>
          <a:endParaRPr lang="hu-HU"/>
        </a:p>
      </dgm:t>
    </dgm:pt>
    <dgm:pt modelId="{83210F28-54C2-4E50-BA91-C30C7F5A925A}">
      <dgm:prSet phldrT="[Szöveg]" custT="1"/>
      <dgm:spPr>
        <a:solidFill>
          <a:srgbClr val="C7B09A">
            <a:alpha val="50000"/>
          </a:srgbClr>
        </a:solidFill>
        <a:ln w="12700">
          <a:noFill/>
        </a:ln>
        <a:effectLst/>
      </dgm:spPr>
      <dgm:t>
        <a:bodyPr/>
        <a:lstStyle/>
        <a:p>
          <a:r>
            <a:rPr lang="hu-HU" sz="1200" b="1" dirty="0">
              <a:solidFill>
                <a:srgbClr val="4D7C85"/>
              </a:solidFill>
            </a:rPr>
            <a:t>Pat</a:t>
          </a:r>
          <a:r>
            <a:rPr lang="ru-RU" sz="1200" b="1" dirty="0">
              <a:solidFill>
                <a:srgbClr val="4D7C85"/>
              </a:solidFill>
            </a:rPr>
            <a:t>.</a:t>
          </a:r>
          <a:r>
            <a:rPr lang="hu-HU" sz="1200" b="1" dirty="0">
              <a:solidFill>
                <a:srgbClr val="4D7C85"/>
              </a:solidFill>
            </a:rPr>
            <a:t> </a:t>
          </a:r>
          <a:r>
            <a:rPr lang="hu-HU" sz="1200" b="1" dirty="0" err="1">
              <a:solidFill>
                <a:srgbClr val="4D7C85"/>
              </a:solidFill>
            </a:rPr>
            <a:t>dem</a:t>
          </a:r>
          <a:r>
            <a:rPr lang="ru-RU" sz="1200" b="1" dirty="0">
              <a:solidFill>
                <a:srgbClr val="4D7C85"/>
              </a:solidFill>
            </a:rPr>
            <a:t>.</a:t>
          </a:r>
          <a:endParaRPr lang="hu-HU" sz="1200" b="1" dirty="0">
            <a:solidFill>
              <a:srgbClr val="4D7C85"/>
            </a:solidFill>
          </a:endParaRPr>
        </a:p>
      </dgm:t>
    </dgm:pt>
    <dgm:pt modelId="{BE820587-ACDE-46A2-B65C-DBB9C05D5D28}" type="parTrans" cxnId="{E0DFDD57-3D41-4D58-9D26-48A3B6203E9E}">
      <dgm:prSet/>
      <dgm:spPr/>
      <dgm:t>
        <a:bodyPr/>
        <a:lstStyle/>
        <a:p>
          <a:endParaRPr lang="hu-HU"/>
        </a:p>
      </dgm:t>
    </dgm:pt>
    <dgm:pt modelId="{C48E22A5-3C91-4ECB-9614-22AE88AAB692}" type="sibTrans" cxnId="{E0DFDD57-3D41-4D58-9D26-48A3B6203E9E}">
      <dgm:prSet/>
      <dgm:spPr/>
      <dgm:t>
        <a:bodyPr/>
        <a:lstStyle/>
        <a:p>
          <a:endParaRPr lang="hu-HU"/>
        </a:p>
      </dgm:t>
    </dgm:pt>
    <dgm:pt modelId="{497908DE-4C30-428A-A555-3A6C2F4ADF7D}">
      <dgm:prSet phldrT="[Szöveg]" custT="1"/>
      <dgm:spPr>
        <a:solidFill>
          <a:srgbClr val="C7B09A">
            <a:alpha val="50000"/>
          </a:srgbClr>
        </a:solidFill>
        <a:ln w="12700">
          <a:noFill/>
        </a:ln>
        <a:effectLst/>
      </dgm:spPr>
      <dgm:t>
        <a:bodyPr/>
        <a:lstStyle/>
        <a:p>
          <a:r>
            <a:rPr lang="hu-HU" sz="1200" b="1" dirty="0" err="1">
              <a:solidFill>
                <a:srgbClr val="4D7C85"/>
              </a:solidFill>
            </a:rPr>
            <a:t>Com</a:t>
          </a:r>
          <a:r>
            <a:rPr lang="ru-RU" sz="1200" b="1" dirty="0">
              <a:solidFill>
                <a:srgbClr val="4D7C85"/>
              </a:solidFill>
            </a:rPr>
            <a:t>. </a:t>
          </a:r>
          <a:r>
            <a:rPr lang="hu-HU" sz="1200" b="1" dirty="0" err="1">
              <a:solidFill>
                <a:srgbClr val="4D7C85"/>
              </a:solidFill>
            </a:rPr>
            <a:t>dict</a:t>
          </a:r>
          <a:r>
            <a:rPr lang="ru-RU" sz="1200" b="1" dirty="0">
              <a:solidFill>
                <a:srgbClr val="4D7C85"/>
              </a:solidFill>
            </a:rPr>
            <a:t>.</a:t>
          </a:r>
          <a:endParaRPr lang="hu-HU" sz="1200" b="1" dirty="0">
            <a:solidFill>
              <a:srgbClr val="4D7C85"/>
            </a:solidFill>
          </a:endParaRPr>
        </a:p>
      </dgm:t>
    </dgm:pt>
    <dgm:pt modelId="{62CDFBF8-8475-41D6-A92F-79B3295FBB46}" type="sibTrans" cxnId="{7F3FE700-1B5C-4D5E-A6DA-C2C295341AB0}">
      <dgm:prSet/>
      <dgm:spPr/>
      <dgm:t>
        <a:bodyPr/>
        <a:lstStyle/>
        <a:p>
          <a:endParaRPr lang="hu-HU"/>
        </a:p>
      </dgm:t>
    </dgm:pt>
    <dgm:pt modelId="{271AECFB-B758-4170-9A56-A7A2099BC3ED}" type="parTrans" cxnId="{7F3FE700-1B5C-4D5E-A6DA-C2C295341AB0}">
      <dgm:prSet/>
      <dgm:spPr/>
      <dgm:t>
        <a:bodyPr/>
        <a:lstStyle/>
        <a:p>
          <a:endParaRPr lang="hu-HU"/>
        </a:p>
      </dgm:t>
    </dgm:pt>
    <dgm:pt modelId="{70972A96-F39F-4054-A5D9-CCAC350AB6EA}">
      <dgm:prSet phldrT="[Szöveg]" custT="1"/>
      <dgm:spPr>
        <a:solidFill>
          <a:srgbClr val="C7B09A">
            <a:alpha val="50000"/>
          </a:srgbClr>
        </a:solidFill>
        <a:ln w="12700">
          <a:noFill/>
        </a:ln>
        <a:effectLst/>
      </dgm:spPr>
      <dgm:t>
        <a:bodyPr/>
        <a:lstStyle/>
        <a:p>
          <a:r>
            <a:rPr lang="hu-HU" sz="1200" b="1" dirty="0" err="1">
              <a:solidFill>
                <a:srgbClr val="4D7C85"/>
              </a:solidFill>
            </a:rPr>
            <a:t>Cons</a:t>
          </a:r>
          <a:r>
            <a:rPr lang="ru-RU" sz="1200" b="1" dirty="0">
              <a:solidFill>
                <a:srgbClr val="4D7C85"/>
              </a:solidFill>
            </a:rPr>
            <a:t>.</a:t>
          </a:r>
          <a:r>
            <a:rPr lang="hu-HU" sz="1200" b="1" dirty="0">
              <a:solidFill>
                <a:srgbClr val="4D7C85"/>
              </a:solidFill>
            </a:rPr>
            <a:t> </a:t>
          </a:r>
          <a:r>
            <a:rPr lang="hu-HU" sz="1200" b="1" dirty="0" err="1">
              <a:solidFill>
                <a:srgbClr val="4D7C85"/>
              </a:solidFill>
            </a:rPr>
            <a:t>autoc</a:t>
          </a:r>
          <a:r>
            <a:rPr lang="ru-RU" sz="1200" b="1" dirty="0">
              <a:solidFill>
                <a:srgbClr val="4D7C85"/>
              </a:solidFill>
            </a:rPr>
            <a:t>.</a:t>
          </a:r>
          <a:endParaRPr lang="hu-HU" sz="1200" b="1" dirty="0">
            <a:solidFill>
              <a:srgbClr val="4D7C85"/>
            </a:solidFill>
          </a:endParaRPr>
        </a:p>
      </dgm:t>
    </dgm:pt>
    <dgm:pt modelId="{31D1D17A-6379-4E4F-BA5B-41C68FE7CA83}" type="parTrans" cxnId="{CBEF9A63-C4A8-4435-B53F-3311C5002E27}">
      <dgm:prSet/>
      <dgm:spPr/>
      <dgm:t>
        <a:bodyPr/>
        <a:lstStyle/>
        <a:p>
          <a:endParaRPr lang="hu-HU"/>
        </a:p>
      </dgm:t>
    </dgm:pt>
    <dgm:pt modelId="{9245FA1F-2308-44B5-8473-F6C503401E93}" type="sibTrans" cxnId="{CBEF9A63-C4A8-4435-B53F-3311C5002E27}">
      <dgm:prSet/>
      <dgm:spPr/>
      <dgm:t>
        <a:bodyPr/>
        <a:lstStyle/>
        <a:p>
          <a:endParaRPr lang="hu-HU"/>
        </a:p>
      </dgm:t>
    </dgm:pt>
    <dgm:pt modelId="{F9260225-45E3-4E83-A7B5-93BF7662486D}" type="pres">
      <dgm:prSet presAssocID="{D75FEE30-628B-4BCD-B8C9-2BF3180BA3C0}" presName="compositeShape" presStyleCnt="0">
        <dgm:presLayoutVars>
          <dgm:dir/>
          <dgm:resizeHandles/>
        </dgm:presLayoutVars>
      </dgm:prSet>
      <dgm:spPr/>
      <dgm:t>
        <a:bodyPr/>
        <a:lstStyle/>
        <a:p>
          <a:endParaRPr lang="hu-HU"/>
        </a:p>
      </dgm:t>
    </dgm:pt>
    <dgm:pt modelId="{2CAB7AE0-F53F-477F-8596-08683A702DA4}" type="pres">
      <dgm:prSet presAssocID="{D75FEE30-628B-4BCD-B8C9-2BF3180BA3C0}" presName="pyramid" presStyleLbl="node1" presStyleIdx="0" presStyleCnt="1" custAng="10800000" custScaleX="83182" custScaleY="57062" custLinFactNeighborX="5784" custLinFactNeighborY="-355"/>
      <dgm:spPr>
        <a:solidFill>
          <a:srgbClr val="EFEAE4"/>
        </a:solidFill>
        <a:ln w="31750">
          <a:solidFill>
            <a:srgbClr val="B3A99D"/>
          </a:solidFill>
        </a:ln>
      </dgm:spPr>
    </dgm:pt>
    <dgm:pt modelId="{54982EDE-BA38-419C-8C90-E7DF88B50825}" type="pres">
      <dgm:prSet presAssocID="{D75FEE30-628B-4BCD-B8C9-2BF3180BA3C0}" presName="theList" presStyleCnt="0"/>
      <dgm:spPr/>
    </dgm:pt>
    <dgm:pt modelId="{C15E22B3-3295-4532-9D6A-325D45E50C1C}" type="pres">
      <dgm:prSet presAssocID="{497908DE-4C30-428A-A555-3A6C2F4ADF7D}" presName="aNode" presStyleLbl="fgAcc1" presStyleIdx="0" presStyleCnt="6" custAng="0" custScaleX="39248" custScaleY="37620" custLinFactY="10358" custLinFactNeighborX="47036" custLinFactNeighborY="100000">
        <dgm:presLayoutVars>
          <dgm:bulletEnabled val="1"/>
        </dgm:presLayoutVars>
      </dgm:prSet>
      <dgm:spPr/>
      <dgm:t>
        <a:bodyPr/>
        <a:lstStyle/>
        <a:p>
          <a:endParaRPr lang="hu-HU"/>
        </a:p>
      </dgm:t>
    </dgm:pt>
    <dgm:pt modelId="{E349127E-BD40-4FFD-98F7-AE53232D3317}" type="pres">
      <dgm:prSet presAssocID="{497908DE-4C30-428A-A555-3A6C2F4ADF7D}" presName="aSpace" presStyleCnt="0"/>
      <dgm:spPr/>
    </dgm:pt>
    <dgm:pt modelId="{585EDA03-E1D1-49E2-ABCC-D095A33C60CB}" type="pres">
      <dgm:prSet presAssocID="{3CA4390E-8AEC-4EA2-A3EC-8DD042504D56}" presName="aNode" presStyleLbl="fgAcc1" presStyleIdx="1" presStyleCnt="6" custScaleX="35098" custScaleY="34224" custLinFactX="-26699" custLinFactY="-13469" custLinFactNeighborX="-100000" custLinFactNeighborY="-100000">
        <dgm:presLayoutVars>
          <dgm:bulletEnabled val="1"/>
        </dgm:presLayoutVars>
      </dgm:prSet>
      <dgm:spPr/>
      <dgm:t>
        <a:bodyPr/>
        <a:lstStyle/>
        <a:p>
          <a:endParaRPr lang="hu-HU"/>
        </a:p>
      </dgm:t>
    </dgm:pt>
    <dgm:pt modelId="{689CAA53-9D6E-44E6-B0D8-615A6D07FB5B}" type="pres">
      <dgm:prSet presAssocID="{3CA4390E-8AEC-4EA2-A3EC-8DD042504D56}" presName="aSpace" presStyleCnt="0"/>
      <dgm:spPr/>
    </dgm:pt>
    <dgm:pt modelId="{AA40EDB2-9616-491E-8997-90DC3C7C7F8E}" type="pres">
      <dgm:prSet presAssocID="{94EAB1EC-7FE9-40F9-8691-7534F2D2D13B}" presName="aNode" presStyleLbl="fgAcc1" presStyleIdx="2" presStyleCnt="6" custScaleX="48373" custScaleY="36545" custLinFactY="132298" custLinFactNeighborX="-41339" custLinFactNeighborY="200000">
        <dgm:presLayoutVars>
          <dgm:bulletEnabled val="1"/>
        </dgm:presLayoutVars>
      </dgm:prSet>
      <dgm:spPr/>
      <dgm:t>
        <a:bodyPr/>
        <a:lstStyle/>
        <a:p>
          <a:endParaRPr lang="hu-HU"/>
        </a:p>
      </dgm:t>
    </dgm:pt>
    <dgm:pt modelId="{9055E23A-F0BC-4AAF-9FF4-F780F02DFD21}" type="pres">
      <dgm:prSet presAssocID="{94EAB1EC-7FE9-40F9-8691-7534F2D2D13B}" presName="aSpace" presStyleCnt="0"/>
      <dgm:spPr/>
    </dgm:pt>
    <dgm:pt modelId="{6AFE05B7-991B-44DA-9843-39E3CC396A11}" type="pres">
      <dgm:prSet presAssocID="{70972A96-F39F-4054-A5D9-CCAC350AB6EA}" presName="aNode" presStyleLbl="fgAcc1" presStyleIdx="3" presStyleCnt="6" custScaleX="49578" custScaleY="34181" custLinFactY="-124152" custLinFactNeighborX="-38189" custLinFactNeighborY="-200000">
        <dgm:presLayoutVars>
          <dgm:bulletEnabled val="1"/>
        </dgm:presLayoutVars>
      </dgm:prSet>
      <dgm:spPr/>
      <dgm:t>
        <a:bodyPr/>
        <a:lstStyle/>
        <a:p>
          <a:endParaRPr lang="hu-HU"/>
        </a:p>
      </dgm:t>
    </dgm:pt>
    <dgm:pt modelId="{B370853F-B4C8-494E-B10D-01EDE232E07B}" type="pres">
      <dgm:prSet presAssocID="{70972A96-F39F-4054-A5D9-CCAC350AB6EA}" presName="aSpace" presStyleCnt="0"/>
      <dgm:spPr/>
    </dgm:pt>
    <dgm:pt modelId="{40A06F75-CF71-4FF0-9476-F881F10B4C59}" type="pres">
      <dgm:prSet presAssocID="{EA790760-0B03-448A-9F29-12DB28B7261E}" presName="aNode" presStyleLbl="fgAcc1" presStyleIdx="4" presStyleCnt="6" custAng="0" custScaleX="42694" custScaleY="35761" custLinFactY="-45712" custLinFactNeighborX="14109" custLinFactNeighborY="-100000">
        <dgm:presLayoutVars>
          <dgm:bulletEnabled val="1"/>
        </dgm:presLayoutVars>
      </dgm:prSet>
      <dgm:spPr/>
      <dgm:t>
        <a:bodyPr/>
        <a:lstStyle/>
        <a:p>
          <a:endParaRPr lang="hu-HU"/>
        </a:p>
      </dgm:t>
    </dgm:pt>
    <dgm:pt modelId="{D5AAC021-0B13-4F18-8DC6-1FA6845FB348}" type="pres">
      <dgm:prSet presAssocID="{EA790760-0B03-448A-9F29-12DB28B7261E}" presName="aSpace" presStyleCnt="0"/>
      <dgm:spPr/>
    </dgm:pt>
    <dgm:pt modelId="{0E6DB8B2-458A-4F73-AF77-E844E8685CD8}" type="pres">
      <dgm:prSet presAssocID="{83210F28-54C2-4E50-BA91-C30C7F5A925A}" presName="aNode" presStyleLbl="fgAcc1" presStyleIdx="5" presStyleCnt="6" custScaleX="42116" custScaleY="33560" custLinFactY="-92476" custLinFactNeighborX="-95313" custLinFactNeighborY="-100000">
        <dgm:presLayoutVars>
          <dgm:bulletEnabled val="1"/>
        </dgm:presLayoutVars>
      </dgm:prSet>
      <dgm:spPr/>
      <dgm:t>
        <a:bodyPr/>
        <a:lstStyle/>
        <a:p>
          <a:endParaRPr lang="hu-HU"/>
        </a:p>
      </dgm:t>
    </dgm:pt>
    <dgm:pt modelId="{90C49BEF-D580-4BCE-B3DE-D37D285664C9}" type="pres">
      <dgm:prSet presAssocID="{83210F28-54C2-4E50-BA91-C30C7F5A925A}" presName="aSpace" presStyleCnt="0"/>
      <dgm:spPr/>
    </dgm:pt>
  </dgm:ptLst>
  <dgm:cxnLst>
    <dgm:cxn modelId="{0CD7A427-F3C2-477B-A9AB-19EBBEBB05E0}" type="presOf" srcId="{70972A96-F39F-4054-A5D9-CCAC350AB6EA}" destId="{6AFE05B7-991B-44DA-9843-39E3CC396A11}" srcOrd="0" destOrd="0" presId="urn:microsoft.com/office/officeart/2005/8/layout/pyramid2"/>
    <dgm:cxn modelId="{FE09A5B8-5F1B-4869-9CFD-361BDCFCB9CD}" type="presOf" srcId="{83210F28-54C2-4E50-BA91-C30C7F5A925A}" destId="{0E6DB8B2-458A-4F73-AF77-E844E8685CD8}" srcOrd="0" destOrd="0" presId="urn:microsoft.com/office/officeart/2005/8/layout/pyramid2"/>
    <dgm:cxn modelId="{B13EAAE4-1F67-4A3A-9177-03A368343129}" srcId="{D75FEE30-628B-4BCD-B8C9-2BF3180BA3C0}" destId="{EA790760-0B03-448A-9F29-12DB28B7261E}" srcOrd="4" destOrd="0" parTransId="{5C7F6E41-DDEC-4FFD-ADF3-857A68ACE437}" sibTransId="{C852374C-469A-4298-974D-3B706E4B63CD}"/>
    <dgm:cxn modelId="{B33EFC97-E335-47C9-A47E-1F8B78FE9BC6}" type="presOf" srcId="{3CA4390E-8AEC-4EA2-A3EC-8DD042504D56}" destId="{585EDA03-E1D1-49E2-ABCC-D095A33C60CB}" srcOrd="0" destOrd="0" presId="urn:microsoft.com/office/officeart/2005/8/layout/pyramid2"/>
    <dgm:cxn modelId="{6116BD2D-F084-49B0-AC36-AC05B9CE156D}" srcId="{D75FEE30-628B-4BCD-B8C9-2BF3180BA3C0}" destId="{94EAB1EC-7FE9-40F9-8691-7534F2D2D13B}" srcOrd="2" destOrd="0" parTransId="{AC170853-3C5A-498C-AB0E-62BD539BDACB}" sibTransId="{6F2BECE1-1D30-4F39-BBB4-35324958AB70}"/>
    <dgm:cxn modelId="{2C667DD6-1D3C-4D78-9475-6FDFFFBDE797}" type="presOf" srcId="{D75FEE30-628B-4BCD-B8C9-2BF3180BA3C0}" destId="{F9260225-45E3-4E83-A7B5-93BF7662486D}" srcOrd="0" destOrd="0" presId="urn:microsoft.com/office/officeart/2005/8/layout/pyramid2"/>
    <dgm:cxn modelId="{7F3FE700-1B5C-4D5E-A6DA-C2C295341AB0}" srcId="{D75FEE30-628B-4BCD-B8C9-2BF3180BA3C0}" destId="{497908DE-4C30-428A-A555-3A6C2F4ADF7D}" srcOrd="0" destOrd="0" parTransId="{271AECFB-B758-4170-9A56-A7A2099BC3ED}" sibTransId="{62CDFBF8-8475-41D6-A92F-79B3295FBB46}"/>
    <dgm:cxn modelId="{CBEF9A63-C4A8-4435-B53F-3311C5002E27}" srcId="{D75FEE30-628B-4BCD-B8C9-2BF3180BA3C0}" destId="{70972A96-F39F-4054-A5D9-CCAC350AB6EA}" srcOrd="3" destOrd="0" parTransId="{31D1D17A-6379-4E4F-BA5B-41C68FE7CA83}" sibTransId="{9245FA1F-2308-44B5-8473-F6C503401E93}"/>
    <dgm:cxn modelId="{4F4B2BE9-0341-4A2B-A8B8-0221296777C4}" type="presOf" srcId="{94EAB1EC-7FE9-40F9-8691-7534F2D2D13B}" destId="{AA40EDB2-9616-491E-8997-90DC3C7C7F8E}" srcOrd="0" destOrd="0" presId="urn:microsoft.com/office/officeart/2005/8/layout/pyramid2"/>
    <dgm:cxn modelId="{6A980D27-7179-4460-AFF7-FA7AE3DBD999}" type="presOf" srcId="{497908DE-4C30-428A-A555-3A6C2F4ADF7D}" destId="{C15E22B3-3295-4532-9D6A-325D45E50C1C}" srcOrd="0" destOrd="0" presId="urn:microsoft.com/office/officeart/2005/8/layout/pyramid2"/>
    <dgm:cxn modelId="{E0DFDD57-3D41-4D58-9D26-48A3B6203E9E}" srcId="{D75FEE30-628B-4BCD-B8C9-2BF3180BA3C0}" destId="{83210F28-54C2-4E50-BA91-C30C7F5A925A}" srcOrd="5" destOrd="0" parTransId="{BE820587-ACDE-46A2-B65C-DBB9C05D5D28}" sibTransId="{C48E22A5-3C91-4ECB-9614-22AE88AAB692}"/>
    <dgm:cxn modelId="{BCE17B9A-564C-422D-BBF2-D8FF821FE07A}" type="presOf" srcId="{EA790760-0B03-448A-9F29-12DB28B7261E}" destId="{40A06F75-CF71-4FF0-9476-F881F10B4C59}" srcOrd="0" destOrd="0" presId="urn:microsoft.com/office/officeart/2005/8/layout/pyramid2"/>
    <dgm:cxn modelId="{238E8032-8D87-408E-A872-7A74B256EB7F}" srcId="{D75FEE30-628B-4BCD-B8C9-2BF3180BA3C0}" destId="{3CA4390E-8AEC-4EA2-A3EC-8DD042504D56}" srcOrd="1" destOrd="0" parTransId="{A4B2B83E-EB6A-4359-B43A-DBC5C5DFCAEB}" sibTransId="{9BCEB788-24BE-4063-82CD-6618D9E746C1}"/>
    <dgm:cxn modelId="{F810B0C1-36C1-4A5C-91B7-F4AC531F10B0}" type="presParOf" srcId="{F9260225-45E3-4E83-A7B5-93BF7662486D}" destId="{2CAB7AE0-F53F-477F-8596-08683A702DA4}" srcOrd="0" destOrd="0" presId="urn:microsoft.com/office/officeart/2005/8/layout/pyramid2"/>
    <dgm:cxn modelId="{26A83CFB-5BF6-4A22-8648-75E12FC008FC}" type="presParOf" srcId="{F9260225-45E3-4E83-A7B5-93BF7662486D}" destId="{54982EDE-BA38-419C-8C90-E7DF88B50825}" srcOrd="1" destOrd="0" presId="urn:microsoft.com/office/officeart/2005/8/layout/pyramid2"/>
    <dgm:cxn modelId="{2A77D1C0-F1AF-4852-8C09-48E31EB5133B}" type="presParOf" srcId="{54982EDE-BA38-419C-8C90-E7DF88B50825}" destId="{C15E22B3-3295-4532-9D6A-325D45E50C1C}" srcOrd="0" destOrd="0" presId="urn:microsoft.com/office/officeart/2005/8/layout/pyramid2"/>
    <dgm:cxn modelId="{FFBCA2FA-3FAC-48B5-948B-33B38EE5E038}" type="presParOf" srcId="{54982EDE-BA38-419C-8C90-E7DF88B50825}" destId="{E349127E-BD40-4FFD-98F7-AE53232D3317}" srcOrd="1" destOrd="0" presId="urn:microsoft.com/office/officeart/2005/8/layout/pyramid2"/>
    <dgm:cxn modelId="{BE97F368-AA1E-4D53-AFE5-4A3F14CE7302}" type="presParOf" srcId="{54982EDE-BA38-419C-8C90-E7DF88B50825}" destId="{585EDA03-E1D1-49E2-ABCC-D095A33C60CB}" srcOrd="2" destOrd="0" presId="urn:microsoft.com/office/officeart/2005/8/layout/pyramid2"/>
    <dgm:cxn modelId="{057EA963-57C9-49E8-BDA7-36C617B9C2F5}" type="presParOf" srcId="{54982EDE-BA38-419C-8C90-E7DF88B50825}" destId="{689CAA53-9D6E-44E6-B0D8-615A6D07FB5B}" srcOrd="3" destOrd="0" presId="urn:microsoft.com/office/officeart/2005/8/layout/pyramid2"/>
    <dgm:cxn modelId="{1CB53846-4661-447A-92D0-1B962DDF9273}" type="presParOf" srcId="{54982EDE-BA38-419C-8C90-E7DF88B50825}" destId="{AA40EDB2-9616-491E-8997-90DC3C7C7F8E}" srcOrd="4" destOrd="0" presId="urn:microsoft.com/office/officeart/2005/8/layout/pyramid2"/>
    <dgm:cxn modelId="{5CFADBDE-028E-4987-8178-0A48B985214D}" type="presParOf" srcId="{54982EDE-BA38-419C-8C90-E7DF88B50825}" destId="{9055E23A-F0BC-4AAF-9FF4-F780F02DFD21}" srcOrd="5" destOrd="0" presId="urn:microsoft.com/office/officeart/2005/8/layout/pyramid2"/>
    <dgm:cxn modelId="{BC13D41F-C2FD-4AE5-A2E8-055497928AD7}" type="presParOf" srcId="{54982EDE-BA38-419C-8C90-E7DF88B50825}" destId="{6AFE05B7-991B-44DA-9843-39E3CC396A11}" srcOrd="6" destOrd="0" presId="urn:microsoft.com/office/officeart/2005/8/layout/pyramid2"/>
    <dgm:cxn modelId="{56AF6233-C2E4-497A-A1A4-F3CCD51A3002}" type="presParOf" srcId="{54982EDE-BA38-419C-8C90-E7DF88B50825}" destId="{B370853F-B4C8-494E-B10D-01EDE232E07B}" srcOrd="7" destOrd="0" presId="urn:microsoft.com/office/officeart/2005/8/layout/pyramid2"/>
    <dgm:cxn modelId="{142EB4A8-18CB-453F-A703-099766C91957}" type="presParOf" srcId="{54982EDE-BA38-419C-8C90-E7DF88B50825}" destId="{40A06F75-CF71-4FF0-9476-F881F10B4C59}" srcOrd="8" destOrd="0" presId="urn:microsoft.com/office/officeart/2005/8/layout/pyramid2"/>
    <dgm:cxn modelId="{3A64C1D8-198C-4D96-B79D-834CEE775801}" type="presParOf" srcId="{54982EDE-BA38-419C-8C90-E7DF88B50825}" destId="{D5AAC021-0B13-4F18-8DC6-1FA6845FB348}" srcOrd="9" destOrd="0" presId="urn:microsoft.com/office/officeart/2005/8/layout/pyramid2"/>
    <dgm:cxn modelId="{8B421FD9-2EC3-4AF4-AA76-4CD283C7B227}" type="presParOf" srcId="{54982EDE-BA38-419C-8C90-E7DF88B50825}" destId="{0E6DB8B2-458A-4F73-AF77-E844E8685CD8}" srcOrd="10" destOrd="0" presId="urn:microsoft.com/office/officeart/2005/8/layout/pyramid2"/>
    <dgm:cxn modelId="{A240172E-58AF-4C07-90AB-BCE468FC6607}" type="presParOf" srcId="{54982EDE-BA38-419C-8C90-E7DF88B50825}" destId="{90C49BEF-D580-4BCE-B3DE-D37D285664C9}" srcOrd="11" destOrd="0" presId="urn:microsoft.com/office/officeart/2005/8/layout/pyramid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5FEE30-628B-4BCD-B8C9-2BF3180BA3C0}"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hu-HU"/>
        </a:p>
      </dgm:t>
    </dgm:pt>
    <dgm:pt modelId="{3CA4390E-8AEC-4EA2-A3EC-8DD042504D56}">
      <dgm:prSet phldrT="[Szöveg]" custT="1"/>
      <dgm:spPr>
        <a:solidFill>
          <a:srgbClr val="C7B09A">
            <a:alpha val="50000"/>
          </a:srgbClr>
        </a:solidFill>
        <a:ln w="12700">
          <a:noFill/>
        </a:ln>
        <a:effectLst/>
      </dgm:spPr>
      <dgm:t>
        <a:bodyPr/>
        <a:lstStyle/>
        <a:p>
          <a:r>
            <a:rPr lang="en-GB" sz="1200" b="1" dirty="0">
              <a:solidFill>
                <a:srgbClr val="4D7C85"/>
              </a:solidFill>
            </a:rPr>
            <a:t>Lib. </a:t>
          </a:r>
          <a:r>
            <a:rPr lang="en-GB" sz="1200" b="1" dirty="0" err="1">
              <a:solidFill>
                <a:srgbClr val="4D7C85"/>
              </a:solidFill>
            </a:rPr>
            <a:t>dem.</a:t>
          </a:r>
          <a:endParaRPr lang="hu-HU" sz="1200" b="1" dirty="0">
            <a:solidFill>
              <a:srgbClr val="4D7C85"/>
            </a:solidFill>
          </a:endParaRPr>
        </a:p>
      </dgm:t>
    </dgm:pt>
    <dgm:pt modelId="{A4B2B83E-EB6A-4359-B43A-DBC5C5DFCAEB}" type="parTrans" cxnId="{238E8032-8D87-408E-A872-7A74B256EB7F}">
      <dgm:prSet/>
      <dgm:spPr/>
      <dgm:t>
        <a:bodyPr/>
        <a:lstStyle/>
        <a:p>
          <a:endParaRPr lang="hu-HU"/>
        </a:p>
      </dgm:t>
    </dgm:pt>
    <dgm:pt modelId="{9BCEB788-24BE-4063-82CD-6618D9E746C1}" type="sibTrans" cxnId="{238E8032-8D87-408E-A872-7A74B256EB7F}">
      <dgm:prSet/>
      <dgm:spPr/>
      <dgm:t>
        <a:bodyPr/>
        <a:lstStyle/>
        <a:p>
          <a:endParaRPr lang="hu-HU"/>
        </a:p>
      </dgm:t>
    </dgm:pt>
    <dgm:pt modelId="{94EAB1EC-7FE9-40F9-8691-7534F2D2D13B}">
      <dgm:prSet phldrT="[Szöveg]" custT="1"/>
      <dgm:spPr>
        <a:solidFill>
          <a:srgbClr val="C7B09A">
            <a:alpha val="50000"/>
          </a:srgbClr>
        </a:solidFill>
        <a:ln w="12700">
          <a:noFill/>
        </a:ln>
        <a:effectLst/>
      </dgm:spPr>
      <dgm:t>
        <a:bodyPr/>
        <a:lstStyle/>
        <a:p>
          <a:r>
            <a:rPr lang="hu-HU" sz="1200" b="1" dirty="0">
              <a:solidFill>
                <a:srgbClr val="4D7C85"/>
              </a:solidFill>
            </a:rPr>
            <a:t>Pat</a:t>
          </a:r>
          <a:r>
            <a:rPr lang="ru-RU" sz="1200" b="1" dirty="0">
              <a:solidFill>
                <a:srgbClr val="4D7C85"/>
              </a:solidFill>
            </a:rPr>
            <a:t>. </a:t>
          </a:r>
          <a:r>
            <a:rPr lang="hu-HU" sz="1200" b="1" dirty="0" err="1">
              <a:solidFill>
                <a:srgbClr val="4D7C85"/>
              </a:solidFill>
            </a:rPr>
            <a:t>autoc</a:t>
          </a:r>
          <a:r>
            <a:rPr lang="ru-RU" sz="1200" b="1" dirty="0">
              <a:solidFill>
                <a:srgbClr val="4D7C85"/>
              </a:solidFill>
            </a:rPr>
            <a:t>.</a:t>
          </a:r>
          <a:endParaRPr lang="hu-HU" sz="1200" b="1" dirty="0">
            <a:solidFill>
              <a:srgbClr val="4D7C85"/>
            </a:solidFill>
          </a:endParaRPr>
        </a:p>
      </dgm:t>
    </dgm:pt>
    <dgm:pt modelId="{AC170853-3C5A-498C-AB0E-62BD539BDACB}" type="parTrans" cxnId="{6116BD2D-F084-49B0-AC36-AC05B9CE156D}">
      <dgm:prSet/>
      <dgm:spPr/>
      <dgm:t>
        <a:bodyPr/>
        <a:lstStyle/>
        <a:p>
          <a:endParaRPr lang="hu-HU"/>
        </a:p>
      </dgm:t>
    </dgm:pt>
    <dgm:pt modelId="{6F2BECE1-1D30-4F39-BBB4-35324958AB70}" type="sibTrans" cxnId="{6116BD2D-F084-49B0-AC36-AC05B9CE156D}">
      <dgm:prSet/>
      <dgm:spPr/>
      <dgm:t>
        <a:bodyPr/>
        <a:lstStyle/>
        <a:p>
          <a:endParaRPr lang="hu-HU"/>
        </a:p>
      </dgm:t>
    </dgm:pt>
    <dgm:pt modelId="{EA790760-0B03-448A-9F29-12DB28B7261E}">
      <dgm:prSet phldrT="[Szöveg]" custT="1"/>
      <dgm:spPr>
        <a:solidFill>
          <a:srgbClr val="C7B09A">
            <a:alpha val="50000"/>
          </a:srgbClr>
        </a:solidFill>
        <a:ln w="12700">
          <a:noFill/>
        </a:ln>
        <a:effectLst/>
      </dgm:spPr>
      <dgm:t>
        <a:bodyPr/>
        <a:lstStyle/>
        <a:p>
          <a:r>
            <a:rPr lang="hu-HU" sz="1200" b="1" dirty="0">
              <a:solidFill>
                <a:srgbClr val="4D7C85"/>
              </a:solidFill>
            </a:rPr>
            <a:t>Mark</a:t>
          </a:r>
          <a:r>
            <a:rPr lang="ru-RU" sz="1200" b="1" dirty="0">
              <a:solidFill>
                <a:srgbClr val="4D7C85"/>
              </a:solidFill>
            </a:rPr>
            <a:t>.</a:t>
          </a:r>
          <a:r>
            <a:rPr lang="hu-HU" sz="1200" b="1" dirty="0" err="1">
              <a:solidFill>
                <a:srgbClr val="4D7C85"/>
              </a:solidFill>
            </a:rPr>
            <a:t>-exp</a:t>
          </a:r>
          <a:r>
            <a:rPr lang="ru-RU" sz="1200" b="1" dirty="0">
              <a:solidFill>
                <a:srgbClr val="4D7C85"/>
              </a:solidFill>
            </a:rPr>
            <a:t>.</a:t>
          </a:r>
          <a:r>
            <a:rPr lang="hu-HU" sz="1200" b="1" dirty="0">
              <a:solidFill>
                <a:srgbClr val="4D7C85"/>
              </a:solidFill>
            </a:rPr>
            <a:t> </a:t>
          </a:r>
          <a:r>
            <a:rPr lang="hu-HU" sz="1200" b="1" dirty="0" err="1">
              <a:solidFill>
                <a:srgbClr val="4D7C85"/>
              </a:solidFill>
            </a:rPr>
            <a:t>dict</a:t>
          </a:r>
          <a:r>
            <a:rPr lang="ru-RU" sz="1200" b="1" dirty="0">
              <a:solidFill>
                <a:srgbClr val="4D7C85"/>
              </a:solidFill>
            </a:rPr>
            <a:t>.</a:t>
          </a:r>
          <a:endParaRPr lang="hu-HU" sz="1200" b="1" dirty="0">
            <a:solidFill>
              <a:srgbClr val="4D7C85"/>
            </a:solidFill>
          </a:endParaRPr>
        </a:p>
      </dgm:t>
    </dgm:pt>
    <dgm:pt modelId="{5C7F6E41-DDEC-4FFD-ADF3-857A68ACE437}" type="parTrans" cxnId="{B13EAAE4-1F67-4A3A-9177-03A368343129}">
      <dgm:prSet/>
      <dgm:spPr/>
      <dgm:t>
        <a:bodyPr/>
        <a:lstStyle/>
        <a:p>
          <a:endParaRPr lang="hu-HU"/>
        </a:p>
      </dgm:t>
    </dgm:pt>
    <dgm:pt modelId="{C852374C-469A-4298-974D-3B706E4B63CD}" type="sibTrans" cxnId="{B13EAAE4-1F67-4A3A-9177-03A368343129}">
      <dgm:prSet/>
      <dgm:spPr/>
      <dgm:t>
        <a:bodyPr/>
        <a:lstStyle/>
        <a:p>
          <a:endParaRPr lang="hu-HU"/>
        </a:p>
      </dgm:t>
    </dgm:pt>
    <dgm:pt modelId="{83210F28-54C2-4E50-BA91-C30C7F5A925A}">
      <dgm:prSet phldrT="[Szöveg]" custT="1"/>
      <dgm:spPr>
        <a:solidFill>
          <a:srgbClr val="C7B09A">
            <a:alpha val="50000"/>
          </a:srgbClr>
        </a:solidFill>
        <a:ln w="12700">
          <a:noFill/>
        </a:ln>
        <a:effectLst/>
      </dgm:spPr>
      <dgm:t>
        <a:bodyPr/>
        <a:lstStyle/>
        <a:p>
          <a:r>
            <a:rPr lang="hu-HU" sz="1200" b="1" dirty="0">
              <a:solidFill>
                <a:srgbClr val="4D7C85"/>
              </a:solidFill>
            </a:rPr>
            <a:t>Pat</a:t>
          </a:r>
          <a:r>
            <a:rPr lang="ru-RU" sz="1200" b="1" dirty="0">
              <a:solidFill>
                <a:srgbClr val="4D7C85"/>
              </a:solidFill>
            </a:rPr>
            <a:t>.</a:t>
          </a:r>
          <a:r>
            <a:rPr lang="hu-HU" sz="1200" b="1" dirty="0">
              <a:solidFill>
                <a:srgbClr val="4D7C85"/>
              </a:solidFill>
            </a:rPr>
            <a:t> </a:t>
          </a:r>
          <a:r>
            <a:rPr lang="hu-HU" sz="1200" b="1" dirty="0" err="1">
              <a:solidFill>
                <a:srgbClr val="4D7C85"/>
              </a:solidFill>
            </a:rPr>
            <a:t>dem</a:t>
          </a:r>
          <a:r>
            <a:rPr lang="ru-RU" sz="1200" b="1" dirty="0">
              <a:solidFill>
                <a:srgbClr val="4D7C85"/>
              </a:solidFill>
            </a:rPr>
            <a:t>.</a:t>
          </a:r>
          <a:endParaRPr lang="hu-HU" sz="1200" b="1" dirty="0">
            <a:solidFill>
              <a:srgbClr val="4D7C85"/>
            </a:solidFill>
          </a:endParaRPr>
        </a:p>
      </dgm:t>
    </dgm:pt>
    <dgm:pt modelId="{BE820587-ACDE-46A2-B65C-DBB9C05D5D28}" type="parTrans" cxnId="{E0DFDD57-3D41-4D58-9D26-48A3B6203E9E}">
      <dgm:prSet/>
      <dgm:spPr/>
      <dgm:t>
        <a:bodyPr/>
        <a:lstStyle/>
        <a:p>
          <a:endParaRPr lang="hu-HU"/>
        </a:p>
      </dgm:t>
    </dgm:pt>
    <dgm:pt modelId="{C48E22A5-3C91-4ECB-9614-22AE88AAB692}" type="sibTrans" cxnId="{E0DFDD57-3D41-4D58-9D26-48A3B6203E9E}">
      <dgm:prSet/>
      <dgm:spPr/>
      <dgm:t>
        <a:bodyPr/>
        <a:lstStyle/>
        <a:p>
          <a:endParaRPr lang="hu-HU"/>
        </a:p>
      </dgm:t>
    </dgm:pt>
    <dgm:pt modelId="{497908DE-4C30-428A-A555-3A6C2F4ADF7D}">
      <dgm:prSet phldrT="[Szöveg]" custT="1"/>
      <dgm:spPr>
        <a:solidFill>
          <a:srgbClr val="C7B09A">
            <a:alpha val="50000"/>
          </a:srgbClr>
        </a:solidFill>
        <a:ln w="12700">
          <a:noFill/>
        </a:ln>
        <a:effectLst/>
      </dgm:spPr>
      <dgm:t>
        <a:bodyPr/>
        <a:lstStyle/>
        <a:p>
          <a:r>
            <a:rPr lang="hu-HU" sz="1200" b="1" dirty="0" err="1">
              <a:solidFill>
                <a:srgbClr val="4D7C85"/>
              </a:solidFill>
            </a:rPr>
            <a:t>Com</a:t>
          </a:r>
          <a:r>
            <a:rPr lang="ru-RU" sz="1200" b="1" dirty="0">
              <a:solidFill>
                <a:srgbClr val="4D7C85"/>
              </a:solidFill>
            </a:rPr>
            <a:t>. </a:t>
          </a:r>
          <a:r>
            <a:rPr lang="hu-HU" sz="1200" b="1" dirty="0" err="1">
              <a:solidFill>
                <a:srgbClr val="4D7C85"/>
              </a:solidFill>
            </a:rPr>
            <a:t>dict</a:t>
          </a:r>
          <a:r>
            <a:rPr lang="ru-RU" sz="1200" b="1" dirty="0">
              <a:solidFill>
                <a:srgbClr val="4D7C85"/>
              </a:solidFill>
            </a:rPr>
            <a:t>.</a:t>
          </a:r>
          <a:endParaRPr lang="hu-HU" sz="1200" b="1" dirty="0">
            <a:solidFill>
              <a:srgbClr val="4D7C85"/>
            </a:solidFill>
          </a:endParaRPr>
        </a:p>
      </dgm:t>
    </dgm:pt>
    <dgm:pt modelId="{62CDFBF8-8475-41D6-A92F-79B3295FBB46}" type="sibTrans" cxnId="{7F3FE700-1B5C-4D5E-A6DA-C2C295341AB0}">
      <dgm:prSet/>
      <dgm:spPr/>
      <dgm:t>
        <a:bodyPr/>
        <a:lstStyle/>
        <a:p>
          <a:endParaRPr lang="hu-HU"/>
        </a:p>
      </dgm:t>
    </dgm:pt>
    <dgm:pt modelId="{271AECFB-B758-4170-9A56-A7A2099BC3ED}" type="parTrans" cxnId="{7F3FE700-1B5C-4D5E-A6DA-C2C295341AB0}">
      <dgm:prSet/>
      <dgm:spPr/>
      <dgm:t>
        <a:bodyPr/>
        <a:lstStyle/>
        <a:p>
          <a:endParaRPr lang="hu-HU"/>
        </a:p>
      </dgm:t>
    </dgm:pt>
    <dgm:pt modelId="{70972A96-F39F-4054-A5D9-CCAC350AB6EA}">
      <dgm:prSet phldrT="[Szöveg]" custT="1"/>
      <dgm:spPr>
        <a:solidFill>
          <a:srgbClr val="C7B09A">
            <a:alpha val="50000"/>
          </a:srgbClr>
        </a:solidFill>
        <a:ln w="12700">
          <a:noFill/>
        </a:ln>
        <a:effectLst/>
      </dgm:spPr>
      <dgm:t>
        <a:bodyPr/>
        <a:lstStyle/>
        <a:p>
          <a:r>
            <a:rPr lang="hu-HU" sz="1200" b="1" dirty="0" err="1">
              <a:solidFill>
                <a:srgbClr val="4D7C85"/>
              </a:solidFill>
            </a:rPr>
            <a:t>Cons</a:t>
          </a:r>
          <a:r>
            <a:rPr lang="ru-RU" sz="1200" b="1" dirty="0">
              <a:solidFill>
                <a:srgbClr val="4D7C85"/>
              </a:solidFill>
            </a:rPr>
            <a:t>.</a:t>
          </a:r>
          <a:r>
            <a:rPr lang="hu-HU" sz="1200" b="1" dirty="0">
              <a:solidFill>
                <a:srgbClr val="4D7C85"/>
              </a:solidFill>
            </a:rPr>
            <a:t> </a:t>
          </a:r>
          <a:r>
            <a:rPr lang="hu-HU" sz="1200" b="1" dirty="0" err="1">
              <a:solidFill>
                <a:srgbClr val="4D7C85"/>
              </a:solidFill>
            </a:rPr>
            <a:t>autoc</a:t>
          </a:r>
          <a:r>
            <a:rPr lang="ru-RU" sz="1200" b="1" dirty="0">
              <a:solidFill>
                <a:srgbClr val="4D7C85"/>
              </a:solidFill>
            </a:rPr>
            <a:t>.</a:t>
          </a:r>
          <a:endParaRPr lang="hu-HU" sz="1200" b="1" dirty="0">
            <a:solidFill>
              <a:srgbClr val="4D7C85"/>
            </a:solidFill>
          </a:endParaRPr>
        </a:p>
      </dgm:t>
    </dgm:pt>
    <dgm:pt modelId="{31D1D17A-6379-4E4F-BA5B-41C68FE7CA83}" type="parTrans" cxnId="{CBEF9A63-C4A8-4435-B53F-3311C5002E27}">
      <dgm:prSet/>
      <dgm:spPr/>
      <dgm:t>
        <a:bodyPr/>
        <a:lstStyle/>
        <a:p>
          <a:endParaRPr lang="hu-HU"/>
        </a:p>
      </dgm:t>
    </dgm:pt>
    <dgm:pt modelId="{9245FA1F-2308-44B5-8473-F6C503401E93}" type="sibTrans" cxnId="{CBEF9A63-C4A8-4435-B53F-3311C5002E27}">
      <dgm:prSet/>
      <dgm:spPr/>
      <dgm:t>
        <a:bodyPr/>
        <a:lstStyle/>
        <a:p>
          <a:endParaRPr lang="hu-HU"/>
        </a:p>
      </dgm:t>
    </dgm:pt>
    <dgm:pt modelId="{F9260225-45E3-4E83-A7B5-93BF7662486D}" type="pres">
      <dgm:prSet presAssocID="{D75FEE30-628B-4BCD-B8C9-2BF3180BA3C0}" presName="compositeShape" presStyleCnt="0">
        <dgm:presLayoutVars>
          <dgm:dir/>
          <dgm:resizeHandles/>
        </dgm:presLayoutVars>
      </dgm:prSet>
      <dgm:spPr/>
      <dgm:t>
        <a:bodyPr/>
        <a:lstStyle/>
        <a:p>
          <a:endParaRPr lang="hu-HU"/>
        </a:p>
      </dgm:t>
    </dgm:pt>
    <dgm:pt modelId="{2CAB7AE0-F53F-477F-8596-08683A702DA4}" type="pres">
      <dgm:prSet presAssocID="{D75FEE30-628B-4BCD-B8C9-2BF3180BA3C0}" presName="pyramid" presStyleLbl="node1" presStyleIdx="0" presStyleCnt="1" custAng="10800000" custScaleX="83182" custScaleY="57062" custLinFactNeighborX="5784" custLinFactNeighborY="-355"/>
      <dgm:spPr>
        <a:solidFill>
          <a:srgbClr val="EFEAE4"/>
        </a:solidFill>
        <a:ln w="31750">
          <a:solidFill>
            <a:srgbClr val="B3A99D"/>
          </a:solidFill>
        </a:ln>
      </dgm:spPr>
    </dgm:pt>
    <dgm:pt modelId="{54982EDE-BA38-419C-8C90-E7DF88B50825}" type="pres">
      <dgm:prSet presAssocID="{D75FEE30-628B-4BCD-B8C9-2BF3180BA3C0}" presName="theList" presStyleCnt="0"/>
      <dgm:spPr/>
    </dgm:pt>
    <dgm:pt modelId="{C15E22B3-3295-4532-9D6A-325D45E50C1C}" type="pres">
      <dgm:prSet presAssocID="{497908DE-4C30-428A-A555-3A6C2F4ADF7D}" presName="aNode" presStyleLbl="fgAcc1" presStyleIdx="0" presStyleCnt="6" custAng="0" custScaleX="39248" custScaleY="37620" custLinFactY="10358" custLinFactNeighborX="47036" custLinFactNeighborY="100000">
        <dgm:presLayoutVars>
          <dgm:bulletEnabled val="1"/>
        </dgm:presLayoutVars>
      </dgm:prSet>
      <dgm:spPr/>
      <dgm:t>
        <a:bodyPr/>
        <a:lstStyle/>
        <a:p>
          <a:endParaRPr lang="hu-HU"/>
        </a:p>
      </dgm:t>
    </dgm:pt>
    <dgm:pt modelId="{E349127E-BD40-4FFD-98F7-AE53232D3317}" type="pres">
      <dgm:prSet presAssocID="{497908DE-4C30-428A-A555-3A6C2F4ADF7D}" presName="aSpace" presStyleCnt="0"/>
      <dgm:spPr/>
    </dgm:pt>
    <dgm:pt modelId="{585EDA03-E1D1-49E2-ABCC-D095A33C60CB}" type="pres">
      <dgm:prSet presAssocID="{3CA4390E-8AEC-4EA2-A3EC-8DD042504D56}" presName="aNode" presStyleLbl="fgAcc1" presStyleIdx="1" presStyleCnt="6" custScaleX="35098" custScaleY="34224" custLinFactX="-26699" custLinFactY="-13469" custLinFactNeighborX="-100000" custLinFactNeighborY="-100000">
        <dgm:presLayoutVars>
          <dgm:bulletEnabled val="1"/>
        </dgm:presLayoutVars>
      </dgm:prSet>
      <dgm:spPr/>
      <dgm:t>
        <a:bodyPr/>
        <a:lstStyle/>
        <a:p>
          <a:endParaRPr lang="hu-HU"/>
        </a:p>
      </dgm:t>
    </dgm:pt>
    <dgm:pt modelId="{689CAA53-9D6E-44E6-B0D8-615A6D07FB5B}" type="pres">
      <dgm:prSet presAssocID="{3CA4390E-8AEC-4EA2-A3EC-8DD042504D56}" presName="aSpace" presStyleCnt="0"/>
      <dgm:spPr/>
    </dgm:pt>
    <dgm:pt modelId="{AA40EDB2-9616-491E-8997-90DC3C7C7F8E}" type="pres">
      <dgm:prSet presAssocID="{94EAB1EC-7FE9-40F9-8691-7534F2D2D13B}" presName="aNode" presStyleLbl="fgAcc1" presStyleIdx="2" presStyleCnt="6" custScaleX="48373" custScaleY="36545" custLinFactY="132298" custLinFactNeighborX="-41339" custLinFactNeighborY="200000">
        <dgm:presLayoutVars>
          <dgm:bulletEnabled val="1"/>
        </dgm:presLayoutVars>
      </dgm:prSet>
      <dgm:spPr/>
      <dgm:t>
        <a:bodyPr/>
        <a:lstStyle/>
        <a:p>
          <a:endParaRPr lang="hu-HU"/>
        </a:p>
      </dgm:t>
    </dgm:pt>
    <dgm:pt modelId="{9055E23A-F0BC-4AAF-9FF4-F780F02DFD21}" type="pres">
      <dgm:prSet presAssocID="{94EAB1EC-7FE9-40F9-8691-7534F2D2D13B}" presName="aSpace" presStyleCnt="0"/>
      <dgm:spPr/>
    </dgm:pt>
    <dgm:pt modelId="{6AFE05B7-991B-44DA-9843-39E3CC396A11}" type="pres">
      <dgm:prSet presAssocID="{70972A96-F39F-4054-A5D9-CCAC350AB6EA}" presName="aNode" presStyleLbl="fgAcc1" presStyleIdx="3" presStyleCnt="6" custScaleX="49578" custScaleY="34181" custLinFactY="-124152" custLinFactNeighborX="-38189" custLinFactNeighborY="-200000">
        <dgm:presLayoutVars>
          <dgm:bulletEnabled val="1"/>
        </dgm:presLayoutVars>
      </dgm:prSet>
      <dgm:spPr/>
      <dgm:t>
        <a:bodyPr/>
        <a:lstStyle/>
        <a:p>
          <a:endParaRPr lang="hu-HU"/>
        </a:p>
      </dgm:t>
    </dgm:pt>
    <dgm:pt modelId="{B370853F-B4C8-494E-B10D-01EDE232E07B}" type="pres">
      <dgm:prSet presAssocID="{70972A96-F39F-4054-A5D9-CCAC350AB6EA}" presName="aSpace" presStyleCnt="0"/>
      <dgm:spPr/>
    </dgm:pt>
    <dgm:pt modelId="{40A06F75-CF71-4FF0-9476-F881F10B4C59}" type="pres">
      <dgm:prSet presAssocID="{EA790760-0B03-448A-9F29-12DB28B7261E}" presName="aNode" presStyleLbl="fgAcc1" presStyleIdx="4" presStyleCnt="6" custAng="0" custScaleX="42694" custScaleY="35761" custLinFactY="-45887" custLinFactNeighborX="14078" custLinFactNeighborY="-100000">
        <dgm:presLayoutVars>
          <dgm:bulletEnabled val="1"/>
        </dgm:presLayoutVars>
      </dgm:prSet>
      <dgm:spPr/>
      <dgm:t>
        <a:bodyPr/>
        <a:lstStyle/>
        <a:p>
          <a:endParaRPr lang="hu-HU"/>
        </a:p>
      </dgm:t>
    </dgm:pt>
    <dgm:pt modelId="{D5AAC021-0B13-4F18-8DC6-1FA6845FB348}" type="pres">
      <dgm:prSet presAssocID="{EA790760-0B03-448A-9F29-12DB28B7261E}" presName="aSpace" presStyleCnt="0"/>
      <dgm:spPr/>
    </dgm:pt>
    <dgm:pt modelId="{0E6DB8B2-458A-4F73-AF77-E844E8685CD8}" type="pres">
      <dgm:prSet presAssocID="{83210F28-54C2-4E50-BA91-C30C7F5A925A}" presName="aNode" presStyleLbl="fgAcc1" presStyleIdx="5" presStyleCnt="6" custScaleX="42116" custScaleY="33560" custLinFactY="-92553" custLinFactNeighborX="-95386" custLinFactNeighborY="-100000">
        <dgm:presLayoutVars>
          <dgm:bulletEnabled val="1"/>
        </dgm:presLayoutVars>
      </dgm:prSet>
      <dgm:spPr/>
      <dgm:t>
        <a:bodyPr/>
        <a:lstStyle/>
        <a:p>
          <a:endParaRPr lang="hu-HU"/>
        </a:p>
      </dgm:t>
    </dgm:pt>
    <dgm:pt modelId="{90C49BEF-D580-4BCE-B3DE-D37D285664C9}" type="pres">
      <dgm:prSet presAssocID="{83210F28-54C2-4E50-BA91-C30C7F5A925A}" presName="aSpace" presStyleCnt="0"/>
      <dgm:spPr/>
    </dgm:pt>
  </dgm:ptLst>
  <dgm:cxnLst>
    <dgm:cxn modelId="{6116BD2D-F084-49B0-AC36-AC05B9CE156D}" srcId="{D75FEE30-628B-4BCD-B8C9-2BF3180BA3C0}" destId="{94EAB1EC-7FE9-40F9-8691-7534F2D2D13B}" srcOrd="2" destOrd="0" parTransId="{AC170853-3C5A-498C-AB0E-62BD539BDACB}" sibTransId="{6F2BECE1-1D30-4F39-BBB4-35324958AB70}"/>
    <dgm:cxn modelId="{7F3FE700-1B5C-4D5E-A6DA-C2C295341AB0}" srcId="{D75FEE30-628B-4BCD-B8C9-2BF3180BA3C0}" destId="{497908DE-4C30-428A-A555-3A6C2F4ADF7D}" srcOrd="0" destOrd="0" parTransId="{271AECFB-B758-4170-9A56-A7A2099BC3ED}" sibTransId="{62CDFBF8-8475-41D6-A92F-79B3295FBB46}"/>
    <dgm:cxn modelId="{D3635D6A-5601-4523-8728-43710C555038}" type="presOf" srcId="{3CA4390E-8AEC-4EA2-A3EC-8DD042504D56}" destId="{585EDA03-E1D1-49E2-ABCC-D095A33C60CB}" srcOrd="0" destOrd="0" presId="urn:microsoft.com/office/officeart/2005/8/layout/pyramid2"/>
    <dgm:cxn modelId="{9FFEE922-3DC3-4701-AC2A-E0284487FCE6}" type="presOf" srcId="{94EAB1EC-7FE9-40F9-8691-7534F2D2D13B}" destId="{AA40EDB2-9616-491E-8997-90DC3C7C7F8E}" srcOrd="0" destOrd="0" presId="urn:microsoft.com/office/officeart/2005/8/layout/pyramid2"/>
    <dgm:cxn modelId="{CCEC995D-B266-4A09-BDC2-BD24085EBC7D}" type="presOf" srcId="{EA790760-0B03-448A-9F29-12DB28B7261E}" destId="{40A06F75-CF71-4FF0-9476-F881F10B4C59}" srcOrd="0" destOrd="0" presId="urn:microsoft.com/office/officeart/2005/8/layout/pyramid2"/>
    <dgm:cxn modelId="{B13EAAE4-1F67-4A3A-9177-03A368343129}" srcId="{D75FEE30-628B-4BCD-B8C9-2BF3180BA3C0}" destId="{EA790760-0B03-448A-9F29-12DB28B7261E}" srcOrd="4" destOrd="0" parTransId="{5C7F6E41-DDEC-4FFD-ADF3-857A68ACE437}" sibTransId="{C852374C-469A-4298-974D-3B706E4B63CD}"/>
    <dgm:cxn modelId="{0FF3FA3A-4A69-4731-B7B1-9A0A1947BAFC}" type="presOf" srcId="{497908DE-4C30-428A-A555-3A6C2F4ADF7D}" destId="{C15E22B3-3295-4532-9D6A-325D45E50C1C}" srcOrd="0" destOrd="0" presId="urn:microsoft.com/office/officeart/2005/8/layout/pyramid2"/>
    <dgm:cxn modelId="{4FC35454-3E0D-424A-83FF-E249B8118D7A}" type="presOf" srcId="{70972A96-F39F-4054-A5D9-CCAC350AB6EA}" destId="{6AFE05B7-991B-44DA-9843-39E3CC396A11}" srcOrd="0" destOrd="0" presId="urn:microsoft.com/office/officeart/2005/8/layout/pyramid2"/>
    <dgm:cxn modelId="{CBEF9A63-C4A8-4435-B53F-3311C5002E27}" srcId="{D75FEE30-628B-4BCD-B8C9-2BF3180BA3C0}" destId="{70972A96-F39F-4054-A5D9-CCAC350AB6EA}" srcOrd="3" destOrd="0" parTransId="{31D1D17A-6379-4E4F-BA5B-41C68FE7CA83}" sibTransId="{9245FA1F-2308-44B5-8473-F6C503401E93}"/>
    <dgm:cxn modelId="{238E8032-8D87-408E-A872-7A74B256EB7F}" srcId="{D75FEE30-628B-4BCD-B8C9-2BF3180BA3C0}" destId="{3CA4390E-8AEC-4EA2-A3EC-8DD042504D56}" srcOrd="1" destOrd="0" parTransId="{A4B2B83E-EB6A-4359-B43A-DBC5C5DFCAEB}" sibTransId="{9BCEB788-24BE-4063-82CD-6618D9E746C1}"/>
    <dgm:cxn modelId="{263BA0EF-A82B-4D91-B72D-6D68E2BD1F22}" type="presOf" srcId="{83210F28-54C2-4E50-BA91-C30C7F5A925A}" destId="{0E6DB8B2-458A-4F73-AF77-E844E8685CD8}" srcOrd="0" destOrd="0" presId="urn:microsoft.com/office/officeart/2005/8/layout/pyramid2"/>
    <dgm:cxn modelId="{E0DFDD57-3D41-4D58-9D26-48A3B6203E9E}" srcId="{D75FEE30-628B-4BCD-B8C9-2BF3180BA3C0}" destId="{83210F28-54C2-4E50-BA91-C30C7F5A925A}" srcOrd="5" destOrd="0" parTransId="{BE820587-ACDE-46A2-B65C-DBB9C05D5D28}" sibTransId="{C48E22A5-3C91-4ECB-9614-22AE88AAB692}"/>
    <dgm:cxn modelId="{D9C0B5D2-FFB6-43AF-B763-CCA22D543498}" type="presOf" srcId="{D75FEE30-628B-4BCD-B8C9-2BF3180BA3C0}" destId="{F9260225-45E3-4E83-A7B5-93BF7662486D}" srcOrd="0" destOrd="0" presId="urn:microsoft.com/office/officeart/2005/8/layout/pyramid2"/>
    <dgm:cxn modelId="{5DA1B4F9-0ECD-40B6-9891-CF2B0F486F33}" type="presParOf" srcId="{F9260225-45E3-4E83-A7B5-93BF7662486D}" destId="{2CAB7AE0-F53F-477F-8596-08683A702DA4}" srcOrd="0" destOrd="0" presId="urn:microsoft.com/office/officeart/2005/8/layout/pyramid2"/>
    <dgm:cxn modelId="{B5F677FA-E0FD-4CAC-AEF8-140998088724}" type="presParOf" srcId="{F9260225-45E3-4E83-A7B5-93BF7662486D}" destId="{54982EDE-BA38-419C-8C90-E7DF88B50825}" srcOrd="1" destOrd="0" presId="urn:microsoft.com/office/officeart/2005/8/layout/pyramid2"/>
    <dgm:cxn modelId="{62315D99-EC49-4819-BFB2-916581B57C72}" type="presParOf" srcId="{54982EDE-BA38-419C-8C90-E7DF88B50825}" destId="{C15E22B3-3295-4532-9D6A-325D45E50C1C}" srcOrd="0" destOrd="0" presId="urn:microsoft.com/office/officeart/2005/8/layout/pyramid2"/>
    <dgm:cxn modelId="{8DBA81FA-E53F-4676-AA37-B4A5F21F8FB7}" type="presParOf" srcId="{54982EDE-BA38-419C-8C90-E7DF88B50825}" destId="{E349127E-BD40-4FFD-98F7-AE53232D3317}" srcOrd="1" destOrd="0" presId="urn:microsoft.com/office/officeart/2005/8/layout/pyramid2"/>
    <dgm:cxn modelId="{1FB3374F-DED0-4E11-B314-3FAC71F308E4}" type="presParOf" srcId="{54982EDE-BA38-419C-8C90-E7DF88B50825}" destId="{585EDA03-E1D1-49E2-ABCC-D095A33C60CB}" srcOrd="2" destOrd="0" presId="urn:microsoft.com/office/officeart/2005/8/layout/pyramid2"/>
    <dgm:cxn modelId="{DC24B389-3FF6-4FA1-9B07-FEE853B24491}" type="presParOf" srcId="{54982EDE-BA38-419C-8C90-E7DF88B50825}" destId="{689CAA53-9D6E-44E6-B0D8-615A6D07FB5B}" srcOrd="3" destOrd="0" presId="urn:microsoft.com/office/officeart/2005/8/layout/pyramid2"/>
    <dgm:cxn modelId="{63F45AE5-1601-4D2E-B607-7AC876E066C5}" type="presParOf" srcId="{54982EDE-BA38-419C-8C90-E7DF88B50825}" destId="{AA40EDB2-9616-491E-8997-90DC3C7C7F8E}" srcOrd="4" destOrd="0" presId="urn:microsoft.com/office/officeart/2005/8/layout/pyramid2"/>
    <dgm:cxn modelId="{B625B4D8-3068-4835-BF3A-896257653318}" type="presParOf" srcId="{54982EDE-BA38-419C-8C90-E7DF88B50825}" destId="{9055E23A-F0BC-4AAF-9FF4-F780F02DFD21}" srcOrd="5" destOrd="0" presId="urn:microsoft.com/office/officeart/2005/8/layout/pyramid2"/>
    <dgm:cxn modelId="{528C29F1-2F81-472C-9C38-CF4803BFF8F9}" type="presParOf" srcId="{54982EDE-BA38-419C-8C90-E7DF88B50825}" destId="{6AFE05B7-991B-44DA-9843-39E3CC396A11}" srcOrd="6" destOrd="0" presId="urn:microsoft.com/office/officeart/2005/8/layout/pyramid2"/>
    <dgm:cxn modelId="{482E6EDB-5CDF-4116-AC63-6CBFC0CB53E1}" type="presParOf" srcId="{54982EDE-BA38-419C-8C90-E7DF88B50825}" destId="{B370853F-B4C8-494E-B10D-01EDE232E07B}" srcOrd="7" destOrd="0" presId="urn:microsoft.com/office/officeart/2005/8/layout/pyramid2"/>
    <dgm:cxn modelId="{62A84201-13FF-43D5-B5C1-5F296806641E}" type="presParOf" srcId="{54982EDE-BA38-419C-8C90-E7DF88B50825}" destId="{40A06F75-CF71-4FF0-9476-F881F10B4C59}" srcOrd="8" destOrd="0" presId="urn:microsoft.com/office/officeart/2005/8/layout/pyramid2"/>
    <dgm:cxn modelId="{446DB5FD-A200-4986-B737-399ED51ACCCB}" type="presParOf" srcId="{54982EDE-BA38-419C-8C90-E7DF88B50825}" destId="{D5AAC021-0B13-4F18-8DC6-1FA6845FB348}" srcOrd="9" destOrd="0" presId="urn:microsoft.com/office/officeart/2005/8/layout/pyramid2"/>
    <dgm:cxn modelId="{249A0108-23BF-4DB7-BCA0-2387CF0785D3}" type="presParOf" srcId="{54982EDE-BA38-419C-8C90-E7DF88B50825}" destId="{0E6DB8B2-458A-4F73-AF77-E844E8685CD8}" srcOrd="10" destOrd="0" presId="urn:microsoft.com/office/officeart/2005/8/layout/pyramid2"/>
    <dgm:cxn modelId="{7AD39B58-25A9-4C23-A285-A0F05CB5B158}" type="presParOf" srcId="{54982EDE-BA38-419C-8C90-E7DF88B50825}" destId="{90C49BEF-D580-4BCE-B3DE-D37D285664C9}" srcOrd="11" destOrd="0" presId="urn:microsoft.com/office/officeart/2005/8/layout/pyramid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5FEE30-628B-4BCD-B8C9-2BF3180BA3C0}"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hu-HU"/>
        </a:p>
      </dgm:t>
    </dgm:pt>
    <dgm:pt modelId="{3CA4390E-8AEC-4EA2-A3EC-8DD042504D56}">
      <dgm:prSet phldrT="[Szöveg]" custT="1"/>
      <dgm:spPr>
        <a:solidFill>
          <a:srgbClr val="C7B09A">
            <a:alpha val="50000"/>
          </a:srgbClr>
        </a:solidFill>
        <a:ln w="12700">
          <a:noFill/>
        </a:ln>
        <a:effectLst/>
      </dgm:spPr>
      <dgm:t>
        <a:bodyPr/>
        <a:lstStyle/>
        <a:p>
          <a:r>
            <a:rPr lang="en-GB" sz="1200" b="1" dirty="0">
              <a:solidFill>
                <a:srgbClr val="4D7C85"/>
              </a:solidFill>
            </a:rPr>
            <a:t>Lib. </a:t>
          </a:r>
          <a:r>
            <a:rPr lang="en-GB" sz="1200" b="1" dirty="0" err="1">
              <a:solidFill>
                <a:srgbClr val="4D7C85"/>
              </a:solidFill>
            </a:rPr>
            <a:t>dem.</a:t>
          </a:r>
          <a:endParaRPr lang="hu-HU" sz="1200" b="1" dirty="0">
            <a:solidFill>
              <a:srgbClr val="4D7C85"/>
            </a:solidFill>
          </a:endParaRPr>
        </a:p>
      </dgm:t>
    </dgm:pt>
    <dgm:pt modelId="{A4B2B83E-EB6A-4359-B43A-DBC5C5DFCAEB}" type="parTrans" cxnId="{238E8032-8D87-408E-A872-7A74B256EB7F}">
      <dgm:prSet/>
      <dgm:spPr/>
      <dgm:t>
        <a:bodyPr/>
        <a:lstStyle/>
        <a:p>
          <a:endParaRPr lang="hu-HU"/>
        </a:p>
      </dgm:t>
    </dgm:pt>
    <dgm:pt modelId="{9BCEB788-24BE-4063-82CD-6618D9E746C1}" type="sibTrans" cxnId="{238E8032-8D87-408E-A872-7A74B256EB7F}">
      <dgm:prSet/>
      <dgm:spPr/>
      <dgm:t>
        <a:bodyPr/>
        <a:lstStyle/>
        <a:p>
          <a:endParaRPr lang="hu-HU"/>
        </a:p>
      </dgm:t>
    </dgm:pt>
    <dgm:pt modelId="{94EAB1EC-7FE9-40F9-8691-7534F2D2D13B}">
      <dgm:prSet phldrT="[Szöveg]" custT="1"/>
      <dgm:spPr>
        <a:solidFill>
          <a:srgbClr val="C7B09A">
            <a:alpha val="50000"/>
          </a:srgbClr>
        </a:solidFill>
        <a:ln w="12700">
          <a:noFill/>
        </a:ln>
        <a:effectLst/>
      </dgm:spPr>
      <dgm:t>
        <a:bodyPr/>
        <a:lstStyle/>
        <a:p>
          <a:r>
            <a:rPr lang="hu-HU" sz="1200" b="1" dirty="0">
              <a:solidFill>
                <a:srgbClr val="4D7C85"/>
              </a:solidFill>
            </a:rPr>
            <a:t>Pat</a:t>
          </a:r>
          <a:r>
            <a:rPr lang="ru-RU" sz="1200" b="1" dirty="0">
              <a:solidFill>
                <a:srgbClr val="4D7C85"/>
              </a:solidFill>
            </a:rPr>
            <a:t>. </a:t>
          </a:r>
          <a:r>
            <a:rPr lang="hu-HU" sz="1200" b="1" dirty="0" err="1">
              <a:solidFill>
                <a:srgbClr val="4D7C85"/>
              </a:solidFill>
            </a:rPr>
            <a:t>autoc</a:t>
          </a:r>
          <a:r>
            <a:rPr lang="ru-RU" sz="1200" b="1" dirty="0">
              <a:solidFill>
                <a:srgbClr val="4D7C85"/>
              </a:solidFill>
            </a:rPr>
            <a:t>.</a:t>
          </a:r>
          <a:endParaRPr lang="hu-HU" sz="1200" b="1" dirty="0">
            <a:solidFill>
              <a:srgbClr val="4D7C85"/>
            </a:solidFill>
          </a:endParaRPr>
        </a:p>
      </dgm:t>
    </dgm:pt>
    <dgm:pt modelId="{AC170853-3C5A-498C-AB0E-62BD539BDACB}" type="parTrans" cxnId="{6116BD2D-F084-49B0-AC36-AC05B9CE156D}">
      <dgm:prSet/>
      <dgm:spPr/>
      <dgm:t>
        <a:bodyPr/>
        <a:lstStyle/>
        <a:p>
          <a:endParaRPr lang="hu-HU"/>
        </a:p>
      </dgm:t>
    </dgm:pt>
    <dgm:pt modelId="{6F2BECE1-1D30-4F39-BBB4-35324958AB70}" type="sibTrans" cxnId="{6116BD2D-F084-49B0-AC36-AC05B9CE156D}">
      <dgm:prSet/>
      <dgm:spPr/>
      <dgm:t>
        <a:bodyPr/>
        <a:lstStyle/>
        <a:p>
          <a:endParaRPr lang="hu-HU"/>
        </a:p>
      </dgm:t>
    </dgm:pt>
    <dgm:pt modelId="{EA790760-0B03-448A-9F29-12DB28B7261E}">
      <dgm:prSet phldrT="[Szöveg]" custT="1"/>
      <dgm:spPr>
        <a:solidFill>
          <a:srgbClr val="C7B09A">
            <a:alpha val="50000"/>
          </a:srgbClr>
        </a:solidFill>
        <a:ln w="12700">
          <a:noFill/>
        </a:ln>
        <a:effectLst/>
      </dgm:spPr>
      <dgm:t>
        <a:bodyPr/>
        <a:lstStyle/>
        <a:p>
          <a:r>
            <a:rPr lang="hu-HU" sz="1200" b="1" dirty="0">
              <a:solidFill>
                <a:srgbClr val="4D7C85"/>
              </a:solidFill>
            </a:rPr>
            <a:t>Mark</a:t>
          </a:r>
          <a:r>
            <a:rPr lang="ru-RU" sz="1200" b="1" dirty="0">
              <a:solidFill>
                <a:srgbClr val="4D7C85"/>
              </a:solidFill>
            </a:rPr>
            <a:t>.</a:t>
          </a:r>
          <a:r>
            <a:rPr lang="hu-HU" sz="1200" b="1" dirty="0" err="1">
              <a:solidFill>
                <a:srgbClr val="4D7C85"/>
              </a:solidFill>
            </a:rPr>
            <a:t>-exp</a:t>
          </a:r>
          <a:r>
            <a:rPr lang="ru-RU" sz="1200" b="1" dirty="0">
              <a:solidFill>
                <a:srgbClr val="4D7C85"/>
              </a:solidFill>
            </a:rPr>
            <a:t>.</a:t>
          </a:r>
          <a:r>
            <a:rPr lang="hu-HU" sz="1200" b="1" dirty="0">
              <a:solidFill>
                <a:srgbClr val="4D7C85"/>
              </a:solidFill>
            </a:rPr>
            <a:t> </a:t>
          </a:r>
          <a:r>
            <a:rPr lang="hu-HU" sz="1200" b="1" dirty="0" err="1">
              <a:solidFill>
                <a:srgbClr val="4D7C85"/>
              </a:solidFill>
            </a:rPr>
            <a:t>dict</a:t>
          </a:r>
          <a:r>
            <a:rPr lang="ru-RU" sz="1200" b="1" dirty="0">
              <a:solidFill>
                <a:srgbClr val="4D7C85"/>
              </a:solidFill>
            </a:rPr>
            <a:t>.</a:t>
          </a:r>
          <a:endParaRPr lang="hu-HU" sz="1200" b="1" dirty="0">
            <a:solidFill>
              <a:srgbClr val="4D7C85"/>
            </a:solidFill>
          </a:endParaRPr>
        </a:p>
      </dgm:t>
    </dgm:pt>
    <dgm:pt modelId="{5C7F6E41-DDEC-4FFD-ADF3-857A68ACE437}" type="parTrans" cxnId="{B13EAAE4-1F67-4A3A-9177-03A368343129}">
      <dgm:prSet/>
      <dgm:spPr/>
      <dgm:t>
        <a:bodyPr/>
        <a:lstStyle/>
        <a:p>
          <a:endParaRPr lang="hu-HU"/>
        </a:p>
      </dgm:t>
    </dgm:pt>
    <dgm:pt modelId="{C852374C-469A-4298-974D-3B706E4B63CD}" type="sibTrans" cxnId="{B13EAAE4-1F67-4A3A-9177-03A368343129}">
      <dgm:prSet/>
      <dgm:spPr/>
      <dgm:t>
        <a:bodyPr/>
        <a:lstStyle/>
        <a:p>
          <a:endParaRPr lang="hu-HU"/>
        </a:p>
      </dgm:t>
    </dgm:pt>
    <dgm:pt modelId="{83210F28-54C2-4E50-BA91-C30C7F5A925A}">
      <dgm:prSet phldrT="[Szöveg]" custT="1"/>
      <dgm:spPr>
        <a:solidFill>
          <a:srgbClr val="C7B09A">
            <a:alpha val="50000"/>
          </a:srgbClr>
        </a:solidFill>
        <a:ln w="12700">
          <a:noFill/>
        </a:ln>
        <a:effectLst/>
      </dgm:spPr>
      <dgm:t>
        <a:bodyPr/>
        <a:lstStyle/>
        <a:p>
          <a:r>
            <a:rPr lang="hu-HU" sz="1200" b="1" dirty="0">
              <a:solidFill>
                <a:srgbClr val="4D7C85"/>
              </a:solidFill>
            </a:rPr>
            <a:t>Pat</a:t>
          </a:r>
          <a:r>
            <a:rPr lang="ru-RU" sz="1200" b="1" dirty="0">
              <a:solidFill>
                <a:srgbClr val="4D7C85"/>
              </a:solidFill>
            </a:rPr>
            <a:t>.</a:t>
          </a:r>
          <a:r>
            <a:rPr lang="hu-HU" sz="1200" b="1" dirty="0">
              <a:solidFill>
                <a:srgbClr val="4D7C85"/>
              </a:solidFill>
            </a:rPr>
            <a:t> </a:t>
          </a:r>
          <a:r>
            <a:rPr lang="hu-HU" sz="1200" b="1" dirty="0" err="1">
              <a:solidFill>
                <a:srgbClr val="4D7C85"/>
              </a:solidFill>
            </a:rPr>
            <a:t>dem</a:t>
          </a:r>
          <a:r>
            <a:rPr lang="ru-RU" sz="1200" b="1" dirty="0">
              <a:solidFill>
                <a:srgbClr val="4D7C85"/>
              </a:solidFill>
            </a:rPr>
            <a:t>.</a:t>
          </a:r>
          <a:endParaRPr lang="hu-HU" sz="1200" b="1" dirty="0">
            <a:solidFill>
              <a:srgbClr val="4D7C85"/>
            </a:solidFill>
          </a:endParaRPr>
        </a:p>
      </dgm:t>
    </dgm:pt>
    <dgm:pt modelId="{BE820587-ACDE-46A2-B65C-DBB9C05D5D28}" type="parTrans" cxnId="{E0DFDD57-3D41-4D58-9D26-48A3B6203E9E}">
      <dgm:prSet/>
      <dgm:spPr/>
      <dgm:t>
        <a:bodyPr/>
        <a:lstStyle/>
        <a:p>
          <a:endParaRPr lang="hu-HU"/>
        </a:p>
      </dgm:t>
    </dgm:pt>
    <dgm:pt modelId="{C48E22A5-3C91-4ECB-9614-22AE88AAB692}" type="sibTrans" cxnId="{E0DFDD57-3D41-4D58-9D26-48A3B6203E9E}">
      <dgm:prSet/>
      <dgm:spPr/>
      <dgm:t>
        <a:bodyPr/>
        <a:lstStyle/>
        <a:p>
          <a:endParaRPr lang="hu-HU"/>
        </a:p>
      </dgm:t>
    </dgm:pt>
    <dgm:pt modelId="{497908DE-4C30-428A-A555-3A6C2F4ADF7D}">
      <dgm:prSet phldrT="[Szöveg]" custT="1"/>
      <dgm:spPr>
        <a:solidFill>
          <a:srgbClr val="C7B09A">
            <a:alpha val="50000"/>
          </a:srgbClr>
        </a:solidFill>
        <a:ln w="12700">
          <a:noFill/>
        </a:ln>
        <a:effectLst/>
      </dgm:spPr>
      <dgm:t>
        <a:bodyPr/>
        <a:lstStyle/>
        <a:p>
          <a:r>
            <a:rPr lang="hu-HU" sz="1200" b="1" dirty="0" err="1">
              <a:solidFill>
                <a:srgbClr val="4D7C85"/>
              </a:solidFill>
            </a:rPr>
            <a:t>Com</a:t>
          </a:r>
          <a:r>
            <a:rPr lang="ru-RU" sz="1200" b="1" dirty="0">
              <a:solidFill>
                <a:srgbClr val="4D7C85"/>
              </a:solidFill>
            </a:rPr>
            <a:t>. </a:t>
          </a:r>
          <a:r>
            <a:rPr lang="hu-HU" sz="1200" b="1" dirty="0" err="1">
              <a:solidFill>
                <a:srgbClr val="4D7C85"/>
              </a:solidFill>
            </a:rPr>
            <a:t>dict</a:t>
          </a:r>
          <a:r>
            <a:rPr lang="ru-RU" sz="1200" b="1" dirty="0">
              <a:solidFill>
                <a:srgbClr val="4D7C85"/>
              </a:solidFill>
            </a:rPr>
            <a:t>.</a:t>
          </a:r>
          <a:endParaRPr lang="hu-HU" sz="1200" b="1" dirty="0">
            <a:solidFill>
              <a:srgbClr val="4D7C85"/>
            </a:solidFill>
          </a:endParaRPr>
        </a:p>
      </dgm:t>
    </dgm:pt>
    <dgm:pt modelId="{62CDFBF8-8475-41D6-A92F-79B3295FBB46}" type="sibTrans" cxnId="{7F3FE700-1B5C-4D5E-A6DA-C2C295341AB0}">
      <dgm:prSet/>
      <dgm:spPr/>
      <dgm:t>
        <a:bodyPr/>
        <a:lstStyle/>
        <a:p>
          <a:endParaRPr lang="hu-HU"/>
        </a:p>
      </dgm:t>
    </dgm:pt>
    <dgm:pt modelId="{271AECFB-B758-4170-9A56-A7A2099BC3ED}" type="parTrans" cxnId="{7F3FE700-1B5C-4D5E-A6DA-C2C295341AB0}">
      <dgm:prSet/>
      <dgm:spPr/>
      <dgm:t>
        <a:bodyPr/>
        <a:lstStyle/>
        <a:p>
          <a:endParaRPr lang="hu-HU"/>
        </a:p>
      </dgm:t>
    </dgm:pt>
    <dgm:pt modelId="{70972A96-F39F-4054-A5D9-CCAC350AB6EA}">
      <dgm:prSet phldrT="[Szöveg]" custT="1"/>
      <dgm:spPr>
        <a:solidFill>
          <a:srgbClr val="C7B09A">
            <a:alpha val="50000"/>
          </a:srgbClr>
        </a:solidFill>
        <a:ln w="12700">
          <a:noFill/>
        </a:ln>
        <a:effectLst/>
      </dgm:spPr>
      <dgm:t>
        <a:bodyPr/>
        <a:lstStyle/>
        <a:p>
          <a:r>
            <a:rPr lang="hu-HU" sz="1200" b="1" dirty="0" err="1">
              <a:solidFill>
                <a:srgbClr val="4D7C85"/>
              </a:solidFill>
            </a:rPr>
            <a:t>Cons</a:t>
          </a:r>
          <a:r>
            <a:rPr lang="ru-RU" sz="1200" b="1" dirty="0">
              <a:solidFill>
                <a:srgbClr val="4D7C85"/>
              </a:solidFill>
            </a:rPr>
            <a:t>.</a:t>
          </a:r>
          <a:r>
            <a:rPr lang="hu-HU" sz="1200" b="1" dirty="0">
              <a:solidFill>
                <a:srgbClr val="4D7C85"/>
              </a:solidFill>
            </a:rPr>
            <a:t> </a:t>
          </a:r>
          <a:r>
            <a:rPr lang="hu-HU" sz="1200" b="1" dirty="0" err="1">
              <a:solidFill>
                <a:srgbClr val="4D7C85"/>
              </a:solidFill>
            </a:rPr>
            <a:t>autoc</a:t>
          </a:r>
          <a:r>
            <a:rPr lang="ru-RU" sz="1200" b="1" dirty="0">
              <a:solidFill>
                <a:srgbClr val="4D7C85"/>
              </a:solidFill>
            </a:rPr>
            <a:t>.</a:t>
          </a:r>
          <a:endParaRPr lang="hu-HU" sz="1200" b="1" dirty="0">
            <a:solidFill>
              <a:srgbClr val="4D7C85"/>
            </a:solidFill>
          </a:endParaRPr>
        </a:p>
      </dgm:t>
    </dgm:pt>
    <dgm:pt modelId="{31D1D17A-6379-4E4F-BA5B-41C68FE7CA83}" type="parTrans" cxnId="{CBEF9A63-C4A8-4435-B53F-3311C5002E27}">
      <dgm:prSet/>
      <dgm:spPr/>
      <dgm:t>
        <a:bodyPr/>
        <a:lstStyle/>
        <a:p>
          <a:endParaRPr lang="hu-HU"/>
        </a:p>
      </dgm:t>
    </dgm:pt>
    <dgm:pt modelId="{9245FA1F-2308-44B5-8473-F6C503401E93}" type="sibTrans" cxnId="{CBEF9A63-C4A8-4435-B53F-3311C5002E27}">
      <dgm:prSet/>
      <dgm:spPr/>
      <dgm:t>
        <a:bodyPr/>
        <a:lstStyle/>
        <a:p>
          <a:endParaRPr lang="hu-HU"/>
        </a:p>
      </dgm:t>
    </dgm:pt>
    <dgm:pt modelId="{F9260225-45E3-4E83-A7B5-93BF7662486D}" type="pres">
      <dgm:prSet presAssocID="{D75FEE30-628B-4BCD-B8C9-2BF3180BA3C0}" presName="compositeShape" presStyleCnt="0">
        <dgm:presLayoutVars>
          <dgm:dir/>
          <dgm:resizeHandles/>
        </dgm:presLayoutVars>
      </dgm:prSet>
      <dgm:spPr/>
      <dgm:t>
        <a:bodyPr/>
        <a:lstStyle/>
        <a:p>
          <a:endParaRPr lang="hu-HU"/>
        </a:p>
      </dgm:t>
    </dgm:pt>
    <dgm:pt modelId="{2CAB7AE0-F53F-477F-8596-08683A702DA4}" type="pres">
      <dgm:prSet presAssocID="{D75FEE30-628B-4BCD-B8C9-2BF3180BA3C0}" presName="pyramid" presStyleLbl="node1" presStyleIdx="0" presStyleCnt="1" custAng="10800000" custScaleX="83182" custScaleY="57062" custLinFactNeighborX="5784" custLinFactNeighborY="-355"/>
      <dgm:spPr>
        <a:solidFill>
          <a:srgbClr val="EFEAE4"/>
        </a:solidFill>
        <a:ln w="31750">
          <a:solidFill>
            <a:srgbClr val="B3A99D"/>
          </a:solidFill>
        </a:ln>
      </dgm:spPr>
    </dgm:pt>
    <dgm:pt modelId="{54982EDE-BA38-419C-8C90-E7DF88B50825}" type="pres">
      <dgm:prSet presAssocID="{D75FEE30-628B-4BCD-B8C9-2BF3180BA3C0}" presName="theList" presStyleCnt="0"/>
      <dgm:spPr/>
    </dgm:pt>
    <dgm:pt modelId="{C15E22B3-3295-4532-9D6A-325D45E50C1C}" type="pres">
      <dgm:prSet presAssocID="{497908DE-4C30-428A-A555-3A6C2F4ADF7D}" presName="aNode" presStyleLbl="fgAcc1" presStyleIdx="0" presStyleCnt="6" custAng="0" custScaleX="39248" custScaleY="37620" custLinFactY="10358" custLinFactNeighborX="47036" custLinFactNeighborY="100000">
        <dgm:presLayoutVars>
          <dgm:bulletEnabled val="1"/>
        </dgm:presLayoutVars>
      </dgm:prSet>
      <dgm:spPr/>
      <dgm:t>
        <a:bodyPr/>
        <a:lstStyle/>
        <a:p>
          <a:endParaRPr lang="hu-HU"/>
        </a:p>
      </dgm:t>
    </dgm:pt>
    <dgm:pt modelId="{E349127E-BD40-4FFD-98F7-AE53232D3317}" type="pres">
      <dgm:prSet presAssocID="{497908DE-4C30-428A-A555-3A6C2F4ADF7D}" presName="aSpace" presStyleCnt="0"/>
      <dgm:spPr/>
    </dgm:pt>
    <dgm:pt modelId="{585EDA03-E1D1-49E2-ABCC-D095A33C60CB}" type="pres">
      <dgm:prSet presAssocID="{3CA4390E-8AEC-4EA2-A3EC-8DD042504D56}" presName="aNode" presStyleLbl="fgAcc1" presStyleIdx="1" presStyleCnt="6" custScaleX="35098" custScaleY="34224" custLinFactX="-26699" custLinFactY="-13469" custLinFactNeighborX="-100000" custLinFactNeighborY="-100000">
        <dgm:presLayoutVars>
          <dgm:bulletEnabled val="1"/>
        </dgm:presLayoutVars>
      </dgm:prSet>
      <dgm:spPr/>
      <dgm:t>
        <a:bodyPr/>
        <a:lstStyle/>
        <a:p>
          <a:endParaRPr lang="hu-HU"/>
        </a:p>
      </dgm:t>
    </dgm:pt>
    <dgm:pt modelId="{689CAA53-9D6E-44E6-B0D8-615A6D07FB5B}" type="pres">
      <dgm:prSet presAssocID="{3CA4390E-8AEC-4EA2-A3EC-8DD042504D56}" presName="aSpace" presStyleCnt="0"/>
      <dgm:spPr/>
    </dgm:pt>
    <dgm:pt modelId="{AA40EDB2-9616-491E-8997-90DC3C7C7F8E}" type="pres">
      <dgm:prSet presAssocID="{94EAB1EC-7FE9-40F9-8691-7534F2D2D13B}" presName="aNode" presStyleLbl="fgAcc1" presStyleIdx="2" presStyleCnt="6" custScaleX="48373" custScaleY="36545" custLinFactY="132298" custLinFactNeighborX="-41339" custLinFactNeighborY="200000">
        <dgm:presLayoutVars>
          <dgm:bulletEnabled val="1"/>
        </dgm:presLayoutVars>
      </dgm:prSet>
      <dgm:spPr/>
      <dgm:t>
        <a:bodyPr/>
        <a:lstStyle/>
        <a:p>
          <a:endParaRPr lang="hu-HU"/>
        </a:p>
      </dgm:t>
    </dgm:pt>
    <dgm:pt modelId="{9055E23A-F0BC-4AAF-9FF4-F780F02DFD21}" type="pres">
      <dgm:prSet presAssocID="{94EAB1EC-7FE9-40F9-8691-7534F2D2D13B}" presName="aSpace" presStyleCnt="0"/>
      <dgm:spPr/>
    </dgm:pt>
    <dgm:pt modelId="{6AFE05B7-991B-44DA-9843-39E3CC396A11}" type="pres">
      <dgm:prSet presAssocID="{70972A96-F39F-4054-A5D9-CCAC350AB6EA}" presName="aNode" presStyleLbl="fgAcc1" presStyleIdx="3" presStyleCnt="6" custScaleX="49578" custScaleY="34181" custLinFactY="-124152" custLinFactNeighborX="-38189" custLinFactNeighborY="-200000">
        <dgm:presLayoutVars>
          <dgm:bulletEnabled val="1"/>
        </dgm:presLayoutVars>
      </dgm:prSet>
      <dgm:spPr/>
      <dgm:t>
        <a:bodyPr/>
        <a:lstStyle/>
        <a:p>
          <a:endParaRPr lang="hu-HU"/>
        </a:p>
      </dgm:t>
    </dgm:pt>
    <dgm:pt modelId="{B370853F-B4C8-494E-B10D-01EDE232E07B}" type="pres">
      <dgm:prSet presAssocID="{70972A96-F39F-4054-A5D9-CCAC350AB6EA}" presName="aSpace" presStyleCnt="0"/>
      <dgm:spPr/>
    </dgm:pt>
    <dgm:pt modelId="{40A06F75-CF71-4FF0-9476-F881F10B4C59}" type="pres">
      <dgm:prSet presAssocID="{EA790760-0B03-448A-9F29-12DB28B7261E}" presName="aNode" presStyleLbl="fgAcc1" presStyleIdx="4" presStyleCnt="6" custAng="0" custScaleX="42694" custScaleY="35761" custLinFactY="-45887" custLinFactNeighborX="14078" custLinFactNeighborY="-100000">
        <dgm:presLayoutVars>
          <dgm:bulletEnabled val="1"/>
        </dgm:presLayoutVars>
      </dgm:prSet>
      <dgm:spPr/>
      <dgm:t>
        <a:bodyPr/>
        <a:lstStyle/>
        <a:p>
          <a:endParaRPr lang="hu-HU"/>
        </a:p>
      </dgm:t>
    </dgm:pt>
    <dgm:pt modelId="{D5AAC021-0B13-4F18-8DC6-1FA6845FB348}" type="pres">
      <dgm:prSet presAssocID="{EA790760-0B03-448A-9F29-12DB28B7261E}" presName="aSpace" presStyleCnt="0"/>
      <dgm:spPr/>
    </dgm:pt>
    <dgm:pt modelId="{0E6DB8B2-458A-4F73-AF77-E844E8685CD8}" type="pres">
      <dgm:prSet presAssocID="{83210F28-54C2-4E50-BA91-C30C7F5A925A}" presName="aNode" presStyleLbl="fgAcc1" presStyleIdx="5" presStyleCnt="6" custScaleX="42116" custScaleY="33560" custLinFactY="-92553" custLinFactNeighborX="-95386" custLinFactNeighborY="-100000">
        <dgm:presLayoutVars>
          <dgm:bulletEnabled val="1"/>
        </dgm:presLayoutVars>
      </dgm:prSet>
      <dgm:spPr/>
      <dgm:t>
        <a:bodyPr/>
        <a:lstStyle/>
        <a:p>
          <a:endParaRPr lang="hu-HU"/>
        </a:p>
      </dgm:t>
    </dgm:pt>
    <dgm:pt modelId="{90C49BEF-D580-4BCE-B3DE-D37D285664C9}" type="pres">
      <dgm:prSet presAssocID="{83210F28-54C2-4E50-BA91-C30C7F5A925A}" presName="aSpace" presStyleCnt="0"/>
      <dgm:spPr/>
    </dgm:pt>
  </dgm:ptLst>
  <dgm:cxnLst>
    <dgm:cxn modelId="{CC08D153-666C-478C-8264-0DCA41BE581D}" type="presOf" srcId="{83210F28-54C2-4E50-BA91-C30C7F5A925A}" destId="{0E6DB8B2-458A-4F73-AF77-E844E8685CD8}" srcOrd="0" destOrd="0" presId="urn:microsoft.com/office/officeart/2005/8/layout/pyramid2"/>
    <dgm:cxn modelId="{B13EAAE4-1F67-4A3A-9177-03A368343129}" srcId="{D75FEE30-628B-4BCD-B8C9-2BF3180BA3C0}" destId="{EA790760-0B03-448A-9F29-12DB28B7261E}" srcOrd="4" destOrd="0" parTransId="{5C7F6E41-DDEC-4FFD-ADF3-857A68ACE437}" sibTransId="{C852374C-469A-4298-974D-3B706E4B63CD}"/>
    <dgm:cxn modelId="{6116BD2D-F084-49B0-AC36-AC05B9CE156D}" srcId="{D75FEE30-628B-4BCD-B8C9-2BF3180BA3C0}" destId="{94EAB1EC-7FE9-40F9-8691-7534F2D2D13B}" srcOrd="2" destOrd="0" parTransId="{AC170853-3C5A-498C-AB0E-62BD539BDACB}" sibTransId="{6F2BECE1-1D30-4F39-BBB4-35324958AB70}"/>
    <dgm:cxn modelId="{7F3FE700-1B5C-4D5E-A6DA-C2C295341AB0}" srcId="{D75FEE30-628B-4BCD-B8C9-2BF3180BA3C0}" destId="{497908DE-4C30-428A-A555-3A6C2F4ADF7D}" srcOrd="0" destOrd="0" parTransId="{271AECFB-B758-4170-9A56-A7A2099BC3ED}" sibTransId="{62CDFBF8-8475-41D6-A92F-79B3295FBB46}"/>
    <dgm:cxn modelId="{3ACFC487-07C0-4D44-B09E-D4E2A2ACCCB6}" type="presOf" srcId="{70972A96-F39F-4054-A5D9-CCAC350AB6EA}" destId="{6AFE05B7-991B-44DA-9843-39E3CC396A11}" srcOrd="0" destOrd="0" presId="urn:microsoft.com/office/officeart/2005/8/layout/pyramid2"/>
    <dgm:cxn modelId="{F8FA20A9-0491-490E-B727-83389AE772F4}" type="presOf" srcId="{D75FEE30-628B-4BCD-B8C9-2BF3180BA3C0}" destId="{F9260225-45E3-4E83-A7B5-93BF7662486D}" srcOrd="0" destOrd="0" presId="urn:microsoft.com/office/officeart/2005/8/layout/pyramid2"/>
    <dgm:cxn modelId="{CBEF9A63-C4A8-4435-B53F-3311C5002E27}" srcId="{D75FEE30-628B-4BCD-B8C9-2BF3180BA3C0}" destId="{70972A96-F39F-4054-A5D9-CCAC350AB6EA}" srcOrd="3" destOrd="0" parTransId="{31D1D17A-6379-4E4F-BA5B-41C68FE7CA83}" sibTransId="{9245FA1F-2308-44B5-8473-F6C503401E93}"/>
    <dgm:cxn modelId="{DEBC5AC8-1C73-4CE0-AFDF-6A977F0626B1}" type="presOf" srcId="{497908DE-4C30-428A-A555-3A6C2F4ADF7D}" destId="{C15E22B3-3295-4532-9D6A-325D45E50C1C}" srcOrd="0" destOrd="0" presId="urn:microsoft.com/office/officeart/2005/8/layout/pyramid2"/>
    <dgm:cxn modelId="{E0DFDD57-3D41-4D58-9D26-48A3B6203E9E}" srcId="{D75FEE30-628B-4BCD-B8C9-2BF3180BA3C0}" destId="{83210F28-54C2-4E50-BA91-C30C7F5A925A}" srcOrd="5" destOrd="0" parTransId="{BE820587-ACDE-46A2-B65C-DBB9C05D5D28}" sibTransId="{C48E22A5-3C91-4ECB-9614-22AE88AAB692}"/>
    <dgm:cxn modelId="{238E8032-8D87-408E-A872-7A74B256EB7F}" srcId="{D75FEE30-628B-4BCD-B8C9-2BF3180BA3C0}" destId="{3CA4390E-8AEC-4EA2-A3EC-8DD042504D56}" srcOrd="1" destOrd="0" parTransId="{A4B2B83E-EB6A-4359-B43A-DBC5C5DFCAEB}" sibTransId="{9BCEB788-24BE-4063-82CD-6618D9E746C1}"/>
    <dgm:cxn modelId="{70C62686-2939-4403-9C84-E330FFBAAACD}" type="presOf" srcId="{EA790760-0B03-448A-9F29-12DB28B7261E}" destId="{40A06F75-CF71-4FF0-9476-F881F10B4C59}" srcOrd="0" destOrd="0" presId="urn:microsoft.com/office/officeart/2005/8/layout/pyramid2"/>
    <dgm:cxn modelId="{8EC25059-B293-46F1-9364-32894B06B0AB}" type="presOf" srcId="{3CA4390E-8AEC-4EA2-A3EC-8DD042504D56}" destId="{585EDA03-E1D1-49E2-ABCC-D095A33C60CB}" srcOrd="0" destOrd="0" presId="urn:microsoft.com/office/officeart/2005/8/layout/pyramid2"/>
    <dgm:cxn modelId="{3C04D5F4-D9B1-41B3-B611-D77859A58146}" type="presOf" srcId="{94EAB1EC-7FE9-40F9-8691-7534F2D2D13B}" destId="{AA40EDB2-9616-491E-8997-90DC3C7C7F8E}" srcOrd="0" destOrd="0" presId="urn:microsoft.com/office/officeart/2005/8/layout/pyramid2"/>
    <dgm:cxn modelId="{40F76D07-04AE-4A55-9729-197EF43E2878}" type="presParOf" srcId="{F9260225-45E3-4E83-A7B5-93BF7662486D}" destId="{2CAB7AE0-F53F-477F-8596-08683A702DA4}" srcOrd="0" destOrd="0" presId="urn:microsoft.com/office/officeart/2005/8/layout/pyramid2"/>
    <dgm:cxn modelId="{B93DFC99-5FD3-4C46-9085-53AE180EE2A2}" type="presParOf" srcId="{F9260225-45E3-4E83-A7B5-93BF7662486D}" destId="{54982EDE-BA38-419C-8C90-E7DF88B50825}" srcOrd="1" destOrd="0" presId="urn:microsoft.com/office/officeart/2005/8/layout/pyramid2"/>
    <dgm:cxn modelId="{8D7C60C7-9EDD-4800-9AAD-66C8C0048C1A}" type="presParOf" srcId="{54982EDE-BA38-419C-8C90-E7DF88B50825}" destId="{C15E22B3-3295-4532-9D6A-325D45E50C1C}" srcOrd="0" destOrd="0" presId="urn:microsoft.com/office/officeart/2005/8/layout/pyramid2"/>
    <dgm:cxn modelId="{63C693E2-4F58-4F15-BD3C-0F86F486BA9A}" type="presParOf" srcId="{54982EDE-BA38-419C-8C90-E7DF88B50825}" destId="{E349127E-BD40-4FFD-98F7-AE53232D3317}" srcOrd="1" destOrd="0" presId="urn:microsoft.com/office/officeart/2005/8/layout/pyramid2"/>
    <dgm:cxn modelId="{EE1A0131-C2E6-40BA-866A-710D7C809C7C}" type="presParOf" srcId="{54982EDE-BA38-419C-8C90-E7DF88B50825}" destId="{585EDA03-E1D1-49E2-ABCC-D095A33C60CB}" srcOrd="2" destOrd="0" presId="urn:microsoft.com/office/officeart/2005/8/layout/pyramid2"/>
    <dgm:cxn modelId="{A7EC5274-4D73-4499-85E7-A3E280EC32C8}" type="presParOf" srcId="{54982EDE-BA38-419C-8C90-E7DF88B50825}" destId="{689CAA53-9D6E-44E6-B0D8-615A6D07FB5B}" srcOrd="3" destOrd="0" presId="urn:microsoft.com/office/officeart/2005/8/layout/pyramid2"/>
    <dgm:cxn modelId="{D5936EEC-E1AA-4D37-B5BB-FEA98C8A1030}" type="presParOf" srcId="{54982EDE-BA38-419C-8C90-E7DF88B50825}" destId="{AA40EDB2-9616-491E-8997-90DC3C7C7F8E}" srcOrd="4" destOrd="0" presId="urn:microsoft.com/office/officeart/2005/8/layout/pyramid2"/>
    <dgm:cxn modelId="{31153266-AB08-4075-B60F-2CCEFEE4CBE6}" type="presParOf" srcId="{54982EDE-BA38-419C-8C90-E7DF88B50825}" destId="{9055E23A-F0BC-4AAF-9FF4-F780F02DFD21}" srcOrd="5" destOrd="0" presId="urn:microsoft.com/office/officeart/2005/8/layout/pyramid2"/>
    <dgm:cxn modelId="{D0143B18-EE03-4732-9601-B4024EA192AE}" type="presParOf" srcId="{54982EDE-BA38-419C-8C90-E7DF88B50825}" destId="{6AFE05B7-991B-44DA-9843-39E3CC396A11}" srcOrd="6" destOrd="0" presId="urn:microsoft.com/office/officeart/2005/8/layout/pyramid2"/>
    <dgm:cxn modelId="{8E46FD06-233A-4864-B822-22BF164023F6}" type="presParOf" srcId="{54982EDE-BA38-419C-8C90-E7DF88B50825}" destId="{B370853F-B4C8-494E-B10D-01EDE232E07B}" srcOrd="7" destOrd="0" presId="urn:microsoft.com/office/officeart/2005/8/layout/pyramid2"/>
    <dgm:cxn modelId="{9CB92524-5F26-4F4A-AAC8-931A84CFBF22}" type="presParOf" srcId="{54982EDE-BA38-419C-8C90-E7DF88B50825}" destId="{40A06F75-CF71-4FF0-9476-F881F10B4C59}" srcOrd="8" destOrd="0" presId="urn:microsoft.com/office/officeart/2005/8/layout/pyramid2"/>
    <dgm:cxn modelId="{EFE906A7-1C81-4471-80BC-4BFD14FA1F6F}" type="presParOf" srcId="{54982EDE-BA38-419C-8C90-E7DF88B50825}" destId="{D5AAC021-0B13-4F18-8DC6-1FA6845FB348}" srcOrd="9" destOrd="0" presId="urn:microsoft.com/office/officeart/2005/8/layout/pyramid2"/>
    <dgm:cxn modelId="{0BC1540B-C725-4ACF-8622-3305754E44C1}" type="presParOf" srcId="{54982EDE-BA38-419C-8C90-E7DF88B50825}" destId="{0E6DB8B2-458A-4F73-AF77-E844E8685CD8}" srcOrd="10" destOrd="0" presId="urn:microsoft.com/office/officeart/2005/8/layout/pyramid2"/>
    <dgm:cxn modelId="{45E527AE-A236-484A-8B6D-F7E05D1B1831}" type="presParOf" srcId="{54982EDE-BA38-419C-8C90-E7DF88B50825}" destId="{90C49BEF-D580-4BCE-B3DE-D37D285664C9}" srcOrd="11" destOrd="0" presId="urn:microsoft.com/office/officeart/2005/8/layout/pyramid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5FEE30-628B-4BCD-B8C9-2BF3180BA3C0}"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hu-HU"/>
        </a:p>
      </dgm:t>
    </dgm:pt>
    <dgm:pt modelId="{3CA4390E-8AEC-4EA2-A3EC-8DD042504D56}">
      <dgm:prSet phldrT="[Szöveg]" custT="1"/>
      <dgm:spPr>
        <a:solidFill>
          <a:srgbClr val="C7B09A">
            <a:alpha val="50000"/>
          </a:srgbClr>
        </a:solidFill>
        <a:ln w="12700">
          <a:noFill/>
        </a:ln>
        <a:effectLst/>
      </dgm:spPr>
      <dgm:t>
        <a:bodyPr/>
        <a:lstStyle/>
        <a:p>
          <a:r>
            <a:rPr lang="en-GB" sz="1200" b="1" dirty="0">
              <a:solidFill>
                <a:srgbClr val="4D7C85"/>
              </a:solidFill>
            </a:rPr>
            <a:t>Lib. </a:t>
          </a:r>
          <a:r>
            <a:rPr lang="en-GB" sz="1200" b="1" dirty="0" err="1">
              <a:solidFill>
                <a:srgbClr val="4D7C85"/>
              </a:solidFill>
            </a:rPr>
            <a:t>dem.</a:t>
          </a:r>
          <a:endParaRPr lang="hu-HU" sz="1200" b="1" dirty="0">
            <a:solidFill>
              <a:srgbClr val="4D7C85"/>
            </a:solidFill>
          </a:endParaRPr>
        </a:p>
      </dgm:t>
    </dgm:pt>
    <dgm:pt modelId="{A4B2B83E-EB6A-4359-B43A-DBC5C5DFCAEB}" type="parTrans" cxnId="{238E8032-8D87-408E-A872-7A74B256EB7F}">
      <dgm:prSet/>
      <dgm:spPr/>
      <dgm:t>
        <a:bodyPr/>
        <a:lstStyle/>
        <a:p>
          <a:endParaRPr lang="hu-HU"/>
        </a:p>
      </dgm:t>
    </dgm:pt>
    <dgm:pt modelId="{9BCEB788-24BE-4063-82CD-6618D9E746C1}" type="sibTrans" cxnId="{238E8032-8D87-408E-A872-7A74B256EB7F}">
      <dgm:prSet/>
      <dgm:spPr/>
      <dgm:t>
        <a:bodyPr/>
        <a:lstStyle/>
        <a:p>
          <a:endParaRPr lang="hu-HU"/>
        </a:p>
      </dgm:t>
    </dgm:pt>
    <dgm:pt modelId="{94EAB1EC-7FE9-40F9-8691-7534F2D2D13B}">
      <dgm:prSet phldrT="[Szöveg]" custT="1"/>
      <dgm:spPr>
        <a:solidFill>
          <a:srgbClr val="C7B09A">
            <a:alpha val="50000"/>
          </a:srgbClr>
        </a:solidFill>
        <a:ln w="12700">
          <a:noFill/>
        </a:ln>
        <a:effectLst/>
      </dgm:spPr>
      <dgm:t>
        <a:bodyPr/>
        <a:lstStyle/>
        <a:p>
          <a:r>
            <a:rPr lang="hu-HU" sz="1200" b="1" dirty="0">
              <a:solidFill>
                <a:srgbClr val="4D7C85"/>
              </a:solidFill>
            </a:rPr>
            <a:t>Pat</a:t>
          </a:r>
          <a:r>
            <a:rPr lang="ru-RU" sz="1200" b="1" dirty="0">
              <a:solidFill>
                <a:srgbClr val="4D7C85"/>
              </a:solidFill>
            </a:rPr>
            <a:t>. </a:t>
          </a:r>
          <a:r>
            <a:rPr lang="hu-HU" sz="1200" b="1" dirty="0" err="1">
              <a:solidFill>
                <a:srgbClr val="4D7C85"/>
              </a:solidFill>
            </a:rPr>
            <a:t>autoc</a:t>
          </a:r>
          <a:r>
            <a:rPr lang="ru-RU" sz="1200" b="1" dirty="0">
              <a:solidFill>
                <a:srgbClr val="4D7C85"/>
              </a:solidFill>
            </a:rPr>
            <a:t>.</a:t>
          </a:r>
          <a:endParaRPr lang="hu-HU" sz="1200" b="1" dirty="0">
            <a:solidFill>
              <a:srgbClr val="4D7C85"/>
            </a:solidFill>
          </a:endParaRPr>
        </a:p>
      </dgm:t>
    </dgm:pt>
    <dgm:pt modelId="{AC170853-3C5A-498C-AB0E-62BD539BDACB}" type="parTrans" cxnId="{6116BD2D-F084-49B0-AC36-AC05B9CE156D}">
      <dgm:prSet/>
      <dgm:spPr/>
      <dgm:t>
        <a:bodyPr/>
        <a:lstStyle/>
        <a:p>
          <a:endParaRPr lang="hu-HU"/>
        </a:p>
      </dgm:t>
    </dgm:pt>
    <dgm:pt modelId="{6F2BECE1-1D30-4F39-BBB4-35324958AB70}" type="sibTrans" cxnId="{6116BD2D-F084-49B0-AC36-AC05B9CE156D}">
      <dgm:prSet/>
      <dgm:spPr/>
      <dgm:t>
        <a:bodyPr/>
        <a:lstStyle/>
        <a:p>
          <a:endParaRPr lang="hu-HU"/>
        </a:p>
      </dgm:t>
    </dgm:pt>
    <dgm:pt modelId="{EA790760-0B03-448A-9F29-12DB28B7261E}">
      <dgm:prSet phldrT="[Szöveg]" custT="1"/>
      <dgm:spPr>
        <a:solidFill>
          <a:srgbClr val="C7B09A">
            <a:alpha val="50000"/>
          </a:srgbClr>
        </a:solidFill>
        <a:ln w="12700">
          <a:noFill/>
        </a:ln>
        <a:effectLst/>
      </dgm:spPr>
      <dgm:t>
        <a:bodyPr/>
        <a:lstStyle/>
        <a:p>
          <a:r>
            <a:rPr lang="hu-HU" sz="1200" b="1" dirty="0">
              <a:solidFill>
                <a:srgbClr val="4D7C85"/>
              </a:solidFill>
            </a:rPr>
            <a:t>Mark</a:t>
          </a:r>
          <a:r>
            <a:rPr lang="ru-RU" sz="1200" b="1" dirty="0">
              <a:solidFill>
                <a:srgbClr val="4D7C85"/>
              </a:solidFill>
            </a:rPr>
            <a:t>.</a:t>
          </a:r>
          <a:r>
            <a:rPr lang="hu-HU" sz="1200" b="1" dirty="0" err="1">
              <a:solidFill>
                <a:srgbClr val="4D7C85"/>
              </a:solidFill>
            </a:rPr>
            <a:t>-exp</a:t>
          </a:r>
          <a:r>
            <a:rPr lang="ru-RU" sz="1200" b="1" dirty="0">
              <a:solidFill>
                <a:srgbClr val="4D7C85"/>
              </a:solidFill>
            </a:rPr>
            <a:t>.</a:t>
          </a:r>
          <a:r>
            <a:rPr lang="hu-HU" sz="1200" b="1" dirty="0">
              <a:solidFill>
                <a:srgbClr val="4D7C85"/>
              </a:solidFill>
            </a:rPr>
            <a:t> </a:t>
          </a:r>
          <a:r>
            <a:rPr lang="hu-HU" sz="1200" b="1" dirty="0" err="1">
              <a:solidFill>
                <a:srgbClr val="4D7C85"/>
              </a:solidFill>
            </a:rPr>
            <a:t>dict</a:t>
          </a:r>
          <a:r>
            <a:rPr lang="ru-RU" sz="1200" b="1" dirty="0">
              <a:solidFill>
                <a:srgbClr val="4D7C85"/>
              </a:solidFill>
            </a:rPr>
            <a:t>.</a:t>
          </a:r>
          <a:endParaRPr lang="hu-HU" sz="1200" b="1" dirty="0">
            <a:solidFill>
              <a:srgbClr val="4D7C85"/>
            </a:solidFill>
          </a:endParaRPr>
        </a:p>
      </dgm:t>
    </dgm:pt>
    <dgm:pt modelId="{5C7F6E41-DDEC-4FFD-ADF3-857A68ACE437}" type="parTrans" cxnId="{B13EAAE4-1F67-4A3A-9177-03A368343129}">
      <dgm:prSet/>
      <dgm:spPr/>
      <dgm:t>
        <a:bodyPr/>
        <a:lstStyle/>
        <a:p>
          <a:endParaRPr lang="hu-HU"/>
        </a:p>
      </dgm:t>
    </dgm:pt>
    <dgm:pt modelId="{C852374C-469A-4298-974D-3B706E4B63CD}" type="sibTrans" cxnId="{B13EAAE4-1F67-4A3A-9177-03A368343129}">
      <dgm:prSet/>
      <dgm:spPr/>
      <dgm:t>
        <a:bodyPr/>
        <a:lstStyle/>
        <a:p>
          <a:endParaRPr lang="hu-HU"/>
        </a:p>
      </dgm:t>
    </dgm:pt>
    <dgm:pt modelId="{83210F28-54C2-4E50-BA91-C30C7F5A925A}">
      <dgm:prSet phldrT="[Szöveg]" custT="1"/>
      <dgm:spPr>
        <a:solidFill>
          <a:srgbClr val="C7B09A">
            <a:alpha val="50000"/>
          </a:srgbClr>
        </a:solidFill>
        <a:ln w="12700">
          <a:noFill/>
        </a:ln>
        <a:effectLst/>
      </dgm:spPr>
      <dgm:t>
        <a:bodyPr/>
        <a:lstStyle/>
        <a:p>
          <a:r>
            <a:rPr lang="hu-HU" sz="1200" b="1" dirty="0">
              <a:solidFill>
                <a:srgbClr val="4D7C85"/>
              </a:solidFill>
            </a:rPr>
            <a:t>Pat</a:t>
          </a:r>
          <a:r>
            <a:rPr lang="ru-RU" sz="1200" b="1" dirty="0">
              <a:solidFill>
                <a:srgbClr val="4D7C85"/>
              </a:solidFill>
            </a:rPr>
            <a:t>.</a:t>
          </a:r>
          <a:r>
            <a:rPr lang="hu-HU" sz="1200" b="1" dirty="0">
              <a:solidFill>
                <a:srgbClr val="4D7C85"/>
              </a:solidFill>
            </a:rPr>
            <a:t> </a:t>
          </a:r>
          <a:r>
            <a:rPr lang="hu-HU" sz="1200" b="1" dirty="0" err="1">
              <a:solidFill>
                <a:srgbClr val="4D7C85"/>
              </a:solidFill>
            </a:rPr>
            <a:t>dem</a:t>
          </a:r>
          <a:r>
            <a:rPr lang="ru-RU" sz="1200" b="1" dirty="0">
              <a:solidFill>
                <a:srgbClr val="4D7C85"/>
              </a:solidFill>
            </a:rPr>
            <a:t>.</a:t>
          </a:r>
          <a:endParaRPr lang="hu-HU" sz="1200" b="1" dirty="0">
            <a:solidFill>
              <a:srgbClr val="4D7C85"/>
            </a:solidFill>
          </a:endParaRPr>
        </a:p>
      </dgm:t>
    </dgm:pt>
    <dgm:pt modelId="{BE820587-ACDE-46A2-B65C-DBB9C05D5D28}" type="parTrans" cxnId="{E0DFDD57-3D41-4D58-9D26-48A3B6203E9E}">
      <dgm:prSet/>
      <dgm:spPr/>
      <dgm:t>
        <a:bodyPr/>
        <a:lstStyle/>
        <a:p>
          <a:endParaRPr lang="hu-HU"/>
        </a:p>
      </dgm:t>
    </dgm:pt>
    <dgm:pt modelId="{C48E22A5-3C91-4ECB-9614-22AE88AAB692}" type="sibTrans" cxnId="{E0DFDD57-3D41-4D58-9D26-48A3B6203E9E}">
      <dgm:prSet/>
      <dgm:spPr/>
      <dgm:t>
        <a:bodyPr/>
        <a:lstStyle/>
        <a:p>
          <a:endParaRPr lang="hu-HU"/>
        </a:p>
      </dgm:t>
    </dgm:pt>
    <dgm:pt modelId="{497908DE-4C30-428A-A555-3A6C2F4ADF7D}">
      <dgm:prSet phldrT="[Szöveg]" custT="1"/>
      <dgm:spPr>
        <a:solidFill>
          <a:srgbClr val="C7B09A">
            <a:alpha val="50000"/>
          </a:srgbClr>
        </a:solidFill>
        <a:ln w="12700">
          <a:noFill/>
        </a:ln>
        <a:effectLst/>
      </dgm:spPr>
      <dgm:t>
        <a:bodyPr/>
        <a:lstStyle/>
        <a:p>
          <a:r>
            <a:rPr lang="hu-HU" sz="1200" b="1" dirty="0" err="1">
              <a:solidFill>
                <a:srgbClr val="4D7C85"/>
              </a:solidFill>
            </a:rPr>
            <a:t>Com</a:t>
          </a:r>
          <a:r>
            <a:rPr lang="ru-RU" sz="1200" b="1" dirty="0">
              <a:solidFill>
                <a:srgbClr val="4D7C85"/>
              </a:solidFill>
            </a:rPr>
            <a:t>. </a:t>
          </a:r>
          <a:r>
            <a:rPr lang="hu-HU" sz="1200" b="1" dirty="0" err="1">
              <a:solidFill>
                <a:srgbClr val="4D7C85"/>
              </a:solidFill>
            </a:rPr>
            <a:t>dict</a:t>
          </a:r>
          <a:r>
            <a:rPr lang="ru-RU" sz="1200" b="1" dirty="0">
              <a:solidFill>
                <a:srgbClr val="4D7C85"/>
              </a:solidFill>
            </a:rPr>
            <a:t>.</a:t>
          </a:r>
          <a:endParaRPr lang="hu-HU" sz="1200" b="1" dirty="0">
            <a:solidFill>
              <a:srgbClr val="4D7C85"/>
            </a:solidFill>
          </a:endParaRPr>
        </a:p>
      </dgm:t>
    </dgm:pt>
    <dgm:pt modelId="{62CDFBF8-8475-41D6-A92F-79B3295FBB46}" type="sibTrans" cxnId="{7F3FE700-1B5C-4D5E-A6DA-C2C295341AB0}">
      <dgm:prSet/>
      <dgm:spPr/>
      <dgm:t>
        <a:bodyPr/>
        <a:lstStyle/>
        <a:p>
          <a:endParaRPr lang="hu-HU"/>
        </a:p>
      </dgm:t>
    </dgm:pt>
    <dgm:pt modelId="{271AECFB-B758-4170-9A56-A7A2099BC3ED}" type="parTrans" cxnId="{7F3FE700-1B5C-4D5E-A6DA-C2C295341AB0}">
      <dgm:prSet/>
      <dgm:spPr/>
      <dgm:t>
        <a:bodyPr/>
        <a:lstStyle/>
        <a:p>
          <a:endParaRPr lang="hu-HU"/>
        </a:p>
      </dgm:t>
    </dgm:pt>
    <dgm:pt modelId="{70972A96-F39F-4054-A5D9-CCAC350AB6EA}">
      <dgm:prSet phldrT="[Szöveg]" custT="1"/>
      <dgm:spPr>
        <a:solidFill>
          <a:srgbClr val="C7B09A">
            <a:alpha val="50000"/>
          </a:srgbClr>
        </a:solidFill>
        <a:ln w="12700">
          <a:noFill/>
        </a:ln>
        <a:effectLst/>
      </dgm:spPr>
      <dgm:t>
        <a:bodyPr/>
        <a:lstStyle/>
        <a:p>
          <a:r>
            <a:rPr lang="hu-HU" sz="1200" b="1" dirty="0" err="1">
              <a:solidFill>
                <a:srgbClr val="4D7C85"/>
              </a:solidFill>
            </a:rPr>
            <a:t>Cons</a:t>
          </a:r>
          <a:r>
            <a:rPr lang="ru-RU" sz="1200" b="1" dirty="0">
              <a:solidFill>
                <a:srgbClr val="4D7C85"/>
              </a:solidFill>
            </a:rPr>
            <a:t>.</a:t>
          </a:r>
          <a:r>
            <a:rPr lang="hu-HU" sz="1200" b="1" dirty="0">
              <a:solidFill>
                <a:srgbClr val="4D7C85"/>
              </a:solidFill>
            </a:rPr>
            <a:t> </a:t>
          </a:r>
          <a:r>
            <a:rPr lang="hu-HU" sz="1200" b="1" dirty="0" err="1">
              <a:solidFill>
                <a:srgbClr val="4D7C85"/>
              </a:solidFill>
            </a:rPr>
            <a:t>autoc</a:t>
          </a:r>
          <a:r>
            <a:rPr lang="ru-RU" sz="1200" b="1" dirty="0">
              <a:solidFill>
                <a:srgbClr val="4D7C85"/>
              </a:solidFill>
            </a:rPr>
            <a:t>.</a:t>
          </a:r>
          <a:endParaRPr lang="hu-HU" sz="1200" b="1" dirty="0">
            <a:solidFill>
              <a:srgbClr val="4D7C85"/>
            </a:solidFill>
          </a:endParaRPr>
        </a:p>
      </dgm:t>
    </dgm:pt>
    <dgm:pt modelId="{31D1D17A-6379-4E4F-BA5B-41C68FE7CA83}" type="parTrans" cxnId="{CBEF9A63-C4A8-4435-B53F-3311C5002E27}">
      <dgm:prSet/>
      <dgm:spPr/>
      <dgm:t>
        <a:bodyPr/>
        <a:lstStyle/>
        <a:p>
          <a:endParaRPr lang="hu-HU"/>
        </a:p>
      </dgm:t>
    </dgm:pt>
    <dgm:pt modelId="{9245FA1F-2308-44B5-8473-F6C503401E93}" type="sibTrans" cxnId="{CBEF9A63-C4A8-4435-B53F-3311C5002E27}">
      <dgm:prSet/>
      <dgm:spPr/>
      <dgm:t>
        <a:bodyPr/>
        <a:lstStyle/>
        <a:p>
          <a:endParaRPr lang="hu-HU"/>
        </a:p>
      </dgm:t>
    </dgm:pt>
    <dgm:pt modelId="{F9260225-45E3-4E83-A7B5-93BF7662486D}" type="pres">
      <dgm:prSet presAssocID="{D75FEE30-628B-4BCD-B8C9-2BF3180BA3C0}" presName="compositeShape" presStyleCnt="0">
        <dgm:presLayoutVars>
          <dgm:dir/>
          <dgm:resizeHandles/>
        </dgm:presLayoutVars>
      </dgm:prSet>
      <dgm:spPr/>
      <dgm:t>
        <a:bodyPr/>
        <a:lstStyle/>
        <a:p>
          <a:endParaRPr lang="hu-HU"/>
        </a:p>
      </dgm:t>
    </dgm:pt>
    <dgm:pt modelId="{2CAB7AE0-F53F-477F-8596-08683A702DA4}" type="pres">
      <dgm:prSet presAssocID="{D75FEE30-628B-4BCD-B8C9-2BF3180BA3C0}" presName="pyramid" presStyleLbl="node1" presStyleIdx="0" presStyleCnt="1" custAng="10800000" custScaleX="83182" custScaleY="57062" custLinFactNeighborX="5784" custLinFactNeighborY="-355"/>
      <dgm:spPr>
        <a:solidFill>
          <a:srgbClr val="EFEAE4"/>
        </a:solidFill>
        <a:ln w="31750">
          <a:solidFill>
            <a:srgbClr val="B3A99D"/>
          </a:solidFill>
        </a:ln>
      </dgm:spPr>
    </dgm:pt>
    <dgm:pt modelId="{54982EDE-BA38-419C-8C90-E7DF88B50825}" type="pres">
      <dgm:prSet presAssocID="{D75FEE30-628B-4BCD-B8C9-2BF3180BA3C0}" presName="theList" presStyleCnt="0"/>
      <dgm:spPr/>
    </dgm:pt>
    <dgm:pt modelId="{C15E22B3-3295-4532-9D6A-325D45E50C1C}" type="pres">
      <dgm:prSet presAssocID="{497908DE-4C30-428A-A555-3A6C2F4ADF7D}" presName="aNode" presStyleLbl="fgAcc1" presStyleIdx="0" presStyleCnt="6" custAng="0" custScaleX="39248" custScaleY="37620" custLinFactY="10358" custLinFactNeighborX="47036" custLinFactNeighborY="100000">
        <dgm:presLayoutVars>
          <dgm:bulletEnabled val="1"/>
        </dgm:presLayoutVars>
      </dgm:prSet>
      <dgm:spPr/>
      <dgm:t>
        <a:bodyPr/>
        <a:lstStyle/>
        <a:p>
          <a:endParaRPr lang="hu-HU"/>
        </a:p>
      </dgm:t>
    </dgm:pt>
    <dgm:pt modelId="{E349127E-BD40-4FFD-98F7-AE53232D3317}" type="pres">
      <dgm:prSet presAssocID="{497908DE-4C30-428A-A555-3A6C2F4ADF7D}" presName="aSpace" presStyleCnt="0"/>
      <dgm:spPr/>
    </dgm:pt>
    <dgm:pt modelId="{585EDA03-E1D1-49E2-ABCC-D095A33C60CB}" type="pres">
      <dgm:prSet presAssocID="{3CA4390E-8AEC-4EA2-A3EC-8DD042504D56}" presName="aNode" presStyleLbl="fgAcc1" presStyleIdx="1" presStyleCnt="6" custScaleX="35098" custScaleY="34224" custLinFactX="-26699" custLinFactY="-13469" custLinFactNeighborX="-100000" custLinFactNeighborY="-100000">
        <dgm:presLayoutVars>
          <dgm:bulletEnabled val="1"/>
        </dgm:presLayoutVars>
      </dgm:prSet>
      <dgm:spPr/>
      <dgm:t>
        <a:bodyPr/>
        <a:lstStyle/>
        <a:p>
          <a:endParaRPr lang="hu-HU"/>
        </a:p>
      </dgm:t>
    </dgm:pt>
    <dgm:pt modelId="{689CAA53-9D6E-44E6-B0D8-615A6D07FB5B}" type="pres">
      <dgm:prSet presAssocID="{3CA4390E-8AEC-4EA2-A3EC-8DD042504D56}" presName="aSpace" presStyleCnt="0"/>
      <dgm:spPr/>
    </dgm:pt>
    <dgm:pt modelId="{AA40EDB2-9616-491E-8997-90DC3C7C7F8E}" type="pres">
      <dgm:prSet presAssocID="{94EAB1EC-7FE9-40F9-8691-7534F2D2D13B}" presName="aNode" presStyleLbl="fgAcc1" presStyleIdx="2" presStyleCnt="6" custScaleX="48373" custScaleY="36545" custLinFactY="132298" custLinFactNeighborX="-41339" custLinFactNeighborY="200000">
        <dgm:presLayoutVars>
          <dgm:bulletEnabled val="1"/>
        </dgm:presLayoutVars>
      </dgm:prSet>
      <dgm:spPr/>
      <dgm:t>
        <a:bodyPr/>
        <a:lstStyle/>
        <a:p>
          <a:endParaRPr lang="hu-HU"/>
        </a:p>
      </dgm:t>
    </dgm:pt>
    <dgm:pt modelId="{9055E23A-F0BC-4AAF-9FF4-F780F02DFD21}" type="pres">
      <dgm:prSet presAssocID="{94EAB1EC-7FE9-40F9-8691-7534F2D2D13B}" presName="aSpace" presStyleCnt="0"/>
      <dgm:spPr/>
    </dgm:pt>
    <dgm:pt modelId="{6AFE05B7-991B-44DA-9843-39E3CC396A11}" type="pres">
      <dgm:prSet presAssocID="{70972A96-F39F-4054-A5D9-CCAC350AB6EA}" presName="aNode" presStyleLbl="fgAcc1" presStyleIdx="3" presStyleCnt="6" custScaleX="49578" custScaleY="34181" custLinFactY="-124152" custLinFactNeighborX="-38189" custLinFactNeighborY="-200000">
        <dgm:presLayoutVars>
          <dgm:bulletEnabled val="1"/>
        </dgm:presLayoutVars>
      </dgm:prSet>
      <dgm:spPr/>
      <dgm:t>
        <a:bodyPr/>
        <a:lstStyle/>
        <a:p>
          <a:endParaRPr lang="hu-HU"/>
        </a:p>
      </dgm:t>
    </dgm:pt>
    <dgm:pt modelId="{B370853F-B4C8-494E-B10D-01EDE232E07B}" type="pres">
      <dgm:prSet presAssocID="{70972A96-F39F-4054-A5D9-CCAC350AB6EA}" presName="aSpace" presStyleCnt="0"/>
      <dgm:spPr/>
    </dgm:pt>
    <dgm:pt modelId="{40A06F75-CF71-4FF0-9476-F881F10B4C59}" type="pres">
      <dgm:prSet presAssocID="{EA790760-0B03-448A-9F29-12DB28B7261E}" presName="aNode" presStyleLbl="fgAcc1" presStyleIdx="4" presStyleCnt="6" custAng="0" custScaleX="42694" custScaleY="35761" custLinFactY="-45887" custLinFactNeighborX="14078" custLinFactNeighborY="-100000">
        <dgm:presLayoutVars>
          <dgm:bulletEnabled val="1"/>
        </dgm:presLayoutVars>
      </dgm:prSet>
      <dgm:spPr/>
      <dgm:t>
        <a:bodyPr/>
        <a:lstStyle/>
        <a:p>
          <a:endParaRPr lang="hu-HU"/>
        </a:p>
      </dgm:t>
    </dgm:pt>
    <dgm:pt modelId="{D5AAC021-0B13-4F18-8DC6-1FA6845FB348}" type="pres">
      <dgm:prSet presAssocID="{EA790760-0B03-448A-9F29-12DB28B7261E}" presName="aSpace" presStyleCnt="0"/>
      <dgm:spPr/>
    </dgm:pt>
    <dgm:pt modelId="{0E6DB8B2-458A-4F73-AF77-E844E8685CD8}" type="pres">
      <dgm:prSet presAssocID="{83210F28-54C2-4E50-BA91-C30C7F5A925A}" presName="aNode" presStyleLbl="fgAcc1" presStyleIdx="5" presStyleCnt="6" custScaleX="42116" custScaleY="33560" custLinFactY="-92553" custLinFactNeighborX="-95386" custLinFactNeighborY="-100000">
        <dgm:presLayoutVars>
          <dgm:bulletEnabled val="1"/>
        </dgm:presLayoutVars>
      </dgm:prSet>
      <dgm:spPr/>
      <dgm:t>
        <a:bodyPr/>
        <a:lstStyle/>
        <a:p>
          <a:endParaRPr lang="hu-HU"/>
        </a:p>
      </dgm:t>
    </dgm:pt>
    <dgm:pt modelId="{90C49BEF-D580-4BCE-B3DE-D37D285664C9}" type="pres">
      <dgm:prSet presAssocID="{83210F28-54C2-4E50-BA91-C30C7F5A925A}" presName="aSpace" presStyleCnt="0"/>
      <dgm:spPr/>
    </dgm:pt>
  </dgm:ptLst>
  <dgm:cxnLst>
    <dgm:cxn modelId="{6CDECB28-099C-4BD5-862B-64FB071FA672}" type="presOf" srcId="{70972A96-F39F-4054-A5D9-CCAC350AB6EA}" destId="{6AFE05B7-991B-44DA-9843-39E3CC396A11}" srcOrd="0" destOrd="0" presId="urn:microsoft.com/office/officeart/2005/8/layout/pyramid2"/>
    <dgm:cxn modelId="{0BA944EE-E036-4F33-A4A7-D08380E638B5}" type="presOf" srcId="{EA790760-0B03-448A-9F29-12DB28B7261E}" destId="{40A06F75-CF71-4FF0-9476-F881F10B4C59}" srcOrd="0" destOrd="0" presId="urn:microsoft.com/office/officeart/2005/8/layout/pyramid2"/>
    <dgm:cxn modelId="{B13EAAE4-1F67-4A3A-9177-03A368343129}" srcId="{D75FEE30-628B-4BCD-B8C9-2BF3180BA3C0}" destId="{EA790760-0B03-448A-9F29-12DB28B7261E}" srcOrd="4" destOrd="0" parTransId="{5C7F6E41-DDEC-4FFD-ADF3-857A68ACE437}" sibTransId="{C852374C-469A-4298-974D-3B706E4B63CD}"/>
    <dgm:cxn modelId="{D6FDB074-2163-4153-AF6F-43F3795D31DE}" type="presOf" srcId="{497908DE-4C30-428A-A555-3A6C2F4ADF7D}" destId="{C15E22B3-3295-4532-9D6A-325D45E50C1C}" srcOrd="0" destOrd="0" presId="urn:microsoft.com/office/officeart/2005/8/layout/pyramid2"/>
    <dgm:cxn modelId="{6116BD2D-F084-49B0-AC36-AC05B9CE156D}" srcId="{D75FEE30-628B-4BCD-B8C9-2BF3180BA3C0}" destId="{94EAB1EC-7FE9-40F9-8691-7534F2D2D13B}" srcOrd="2" destOrd="0" parTransId="{AC170853-3C5A-498C-AB0E-62BD539BDACB}" sibTransId="{6F2BECE1-1D30-4F39-BBB4-35324958AB70}"/>
    <dgm:cxn modelId="{7F3FE700-1B5C-4D5E-A6DA-C2C295341AB0}" srcId="{D75FEE30-628B-4BCD-B8C9-2BF3180BA3C0}" destId="{497908DE-4C30-428A-A555-3A6C2F4ADF7D}" srcOrd="0" destOrd="0" parTransId="{271AECFB-B758-4170-9A56-A7A2099BC3ED}" sibTransId="{62CDFBF8-8475-41D6-A92F-79B3295FBB46}"/>
    <dgm:cxn modelId="{94ADE546-107B-4565-AEC7-FF44A1B81449}" type="presOf" srcId="{94EAB1EC-7FE9-40F9-8691-7534F2D2D13B}" destId="{AA40EDB2-9616-491E-8997-90DC3C7C7F8E}" srcOrd="0" destOrd="0" presId="urn:microsoft.com/office/officeart/2005/8/layout/pyramid2"/>
    <dgm:cxn modelId="{950F1629-BA2E-4D59-B224-74F8AEC3102B}" type="presOf" srcId="{D75FEE30-628B-4BCD-B8C9-2BF3180BA3C0}" destId="{F9260225-45E3-4E83-A7B5-93BF7662486D}" srcOrd="0" destOrd="0" presId="urn:microsoft.com/office/officeart/2005/8/layout/pyramid2"/>
    <dgm:cxn modelId="{CBEF9A63-C4A8-4435-B53F-3311C5002E27}" srcId="{D75FEE30-628B-4BCD-B8C9-2BF3180BA3C0}" destId="{70972A96-F39F-4054-A5D9-CCAC350AB6EA}" srcOrd="3" destOrd="0" parTransId="{31D1D17A-6379-4E4F-BA5B-41C68FE7CA83}" sibTransId="{9245FA1F-2308-44B5-8473-F6C503401E93}"/>
    <dgm:cxn modelId="{529BD237-1F5A-4CB7-B062-1C7C754E8A54}" type="presOf" srcId="{3CA4390E-8AEC-4EA2-A3EC-8DD042504D56}" destId="{585EDA03-E1D1-49E2-ABCC-D095A33C60CB}" srcOrd="0" destOrd="0" presId="urn:microsoft.com/office/officeart/2005/8/layout/pyramid2"/>
    <dgm:cxn modelId="{E0DFDD57-3D41-4D58-9D26-48A3B6203E9E}" srcId="{D75FEE30-628B-4BCD-B8C9-2BF3180BA3C0}" destId="{83210F28-54C2-4E50-BA91-C30C7F5A925A}" srcOrd="5" destOrd="0" parTransId="{BE820587-ACDE-46A2-B65C-DBB9C05D5D28}" sibTransId="{C48E22A5-3C91-4ECB-9614-22AE88AAB692}"/>
    <dgm:cxn modelId="{D6EE7E92-3AE3-4063-B2E7-C3BF469C051E}" type="presOf" srcId="{83210F28-54C2-4E50-BA91-C30C7F5A925A}" destId="{0E6DB8B2-458A-4F73-AF77-E844E8685CD8}" srcOrd="0" destOrd="0" presId="urn:microsoft.com/office/officeart/2005/8/layout/pyramid2"/>
    <dgm:cxn modelId="{238E8032-8D87-408E-A872-7A74B256EB7F}" srcId="{D75FEE30-628B-4BCD-B8C9-2BF3180BA3C0}" destId="{3CA4390E-8AEC-4EA2-A3EC-8DD042504D56}" srcOrd="1" destOrd="0" parTransId="{A4B2B83E-EB6A-4359-B43A-DBC5C5DFCAEB}" sibTransId="{9BCEB788-24BE-4063-82CD-6618D9E746C1}"/>
    <dgm:cxn modelId="{B9683E67-BE5E-498A-A2DC-70B5ACBFA2BA}" type="presParOf" srcId="{F9260225-45E3-4E83-A7B5-93BF7662486D}" destId="{2CAB7AE0-F53F-477F-8596-08683A702DA4}" srcOrd="0" destOrd="0" presId="urn:microsoft.com/office/officeart/2005/8/layout/pyramid2"/>
    <dgm:cxn modelId="{81646ED8-7376-4844-8B54-B3482851CCB4}" type="presParOf" srcId="{F9260225-45E3-4E83-A7B5-93BF7662486D}" destId="{54982EDE-BA38-419C-8C90-E7DF88B50825}" srcOrd="1" destOrd="0" presId="urn:microsoft.com/office/officeart/2005/8/layout/pyramid2"/>
    <dgm:cxn modelId="{EDCF200B-6C96-4D89-AEA3-2233F66CA529}" type="presParOf" srcId="{54982EDE-BA38-419C-8C90-E7DF88B50825}" destId="{C15E22B3-3295-4532-9D6A-325D45E50C1C}" srcOrd="0" destOrd="0" presId="urn:microsoft.com/office/officeart/2005/8/layout/pyramid2"/>
    <dgm:cxn modelId="{26EC6E07-B206-4648-AED7-05B958083069}" type="presParOf" srcId="{54982EDE-BA38-419C-8C90-E7DF88B50825}" destId="{E349127E-BD40-4FFD-98F7-AE53232D3317}" srcOrd="1" destOrd="0" presId="urn:microsoft.com/office/officeart/2005/8/layout/pyramid2"/>
    <dgm:cxn modelId="{DE2B0434-0350-4750-9BE2-69201EAB7F30}" type="presParOf" srcId="{54982EDE-BA38-419C-8C90-E7DF88B50825}" destId="{585EDA03-E1D1-49E2-ABCC-D095A33C60CB}" srcOrd="2" destOrd="0" presId="urn:microsoft.com/office/officeart/2005/8/layout/pyramid2"/>
    <dgm:cxn modelId="{70854056-6A90-4D1E-93C0-D3BEF9CA5B36}" type="presParOf" srcId="{54982EDE-BA38-419C-8C90-E7DF88B50825}" destId="{689CAA53-9D6E-44E6-B0D8-615A6D07FB5B}" srcOrd="3" destOrd="0" presId="urn:microsoft.com/office/officeart/2005/8/layout/pyramid2"/>
    <dgm:cxn modelId="{A3A2E446-EC7F-4E0B-89AD-00BF479263F6}" type="presParOf" srcId="{54982EDE-BA38-419C-8C90-E7DF88B50825}" destId="{AA40EDB2-9616-491E-8997-90DC3C7C7F8E}" srcOrd="4" destOrd="0" presId="urn:microsoft.com/office/officeart/2005/8/layout/pyramid2"/>
    <dgm:cxn modelId="{722DEF1C-2DDF-43A6-98DE-B78BF668105F}" type="presParOf" srcId="{54982EDE-BA38-419C-8C90-E7DF88B50825}" destId="{9055E23A-F0BC-4AAF-9FF4-F780F02DFD21}" srcOrd="5" destOrd="0" presId="urn:microsoft.com/office/officeart/2005/8/layout/pyramid2"/>
    <dgm:cxn modelId="{260545A3-8A41-4A4A-9CEC-4AC77BC15C66}" type="presParOf" srcId="{54982EDE-BA38-419C-8C90-E7DF88B50825}" destId="{6AFE05B7-991B-44DA-9843-39E3CC396A11}" srcOrd="6" destOrd="0" presId="urn:microsoft.com/office/officeart/2005/8/layout/pyramid2"/>
    <dgm:cxn modelId="{B520167A-7FB8-4347-8527-7BE34F697155}" type="presParOf" srcId="{54982EDE-BA38-419C-8C90-E7DF88B50825}" destId="{B370853F-B4C8-494E-B10D-01EDE232E07B}" srcOrd="7" destOrd="0" presId="urn:microsoft.com/office/officeart/2005/8/layout/pyramid2"/>
    <dgm:cxn modelId="{4891F46E-6468-4F7B-865F-8A96CB4B7557}" type="presParOf" srcId="{54982EDE-BA38-419C-8C90-E7DF88B50825}" destId="{40A06F75-CF71-4FF0-9476-F881F10B4C59}" srcOrd="8" destOrd="0" presId="urn:microsoft.com/office/officeart/2005/8/layout/pyramid2"/>
    <dgm:cxn modelId="{E5EA0F4D-2CC9-4DF0-89FE-EF4E756F69C2}" type="presParOf" srcId="{54982EDE-BA38-419C-8C90-E7DF88B50825}" destId="{D5AAC021-0B13-4F18-8DC6-1FA6845FB348}" srcOrd="9" destOrd="0" presId="urn:microsoft.com/office/officeart/2005/8/layout/pyramid2"/>
    <dgm:cxn modelId="{20D6596F-B4F8-48D2-983C-DE6317BF80FC}" type="presParOf" srcId="{54982EDE-BA38-419C-8C90-E7DF88B50825}" destId="{0E6DB8B2-458A-4F73-AF77-E844E8685CD8}" srcOrd="10" destOrd="0" presId="urn:microsoft.com/office/officeart/2005/8/layout/pyramid2"/>
    <dgm:cxn modelId="{BC99CAE6-713A-408F-A8B4-7CAD2191709F}" type="presParOf" srcId="{54982EDE-BA38-419C-8C90-E7DF88B50825}" destId="{90C49BEF-D580-4BCE-B3DE-D37D285664C9}" srcOrd="11" destOrd="0" presId="urn:microsoft.com/office/officeart/2005/8/layout/pyramid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5FEE30-628B-4BCD-B8C9-2BF3180BA3C0}"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hu-HU"/>
        </a:p>
      </dgm:t>
    </dgm:pt>
    <dgm:pt modelId="{3CA4390E-8AEC-4EA2-A3EC-8DD042504D56}">
      <dgm:prSet phldrT="[Szöveg]" custT="1"/>
      <dgm:spPr>
        <a:solidFill>
          <a:srgbClr val="C7B09A">
            <a:alpha val="50000"/>
          </a:srgbClr>
        </a:solidFill>
        <a:ln w="12700">
          <a:noFill/>
        </a:ln>
        <a:effectLst/>
      </dgm:spPr>
      <dgm:t>
        <a:bodyPr/>
        <a:lstStyle/>
        <a:p>
          <a:r>
            <a:rPr lang="en-GB" sz="1200" b="1" dirty="0">
              <a:solidFill>
                <a:srgbClr val="4D7C85"/>
              </a:solidFill>
            </a:rPr>
            <a:t>Lib. </a:t>
          </a:r>
          <a:r>
            <a:rPr lang="en-GB" sz="1200" b="1" dirty="0" err="1">
              <a:solidFill>
                <a:srgbClr val="4D7C85"/>
              </a:solidFill>
            </a:rPr>
            <a:t>dem.</a:t>
          </a:r>
          <a:endParaRPr lang="hu-HU" sz="1200" b="1" dirty="0">
            <a:solidFill>
              <a:srgbClr val="4D7C85"/>
            </a:solidFill>
          </a:endParaRPr>
        </a:p>
      </dgm:t>
    </dgm:pt>
    <dgm:pt modelId="{A4B2B83E-EB6A-4359-B43A-DBC5C5DFCAEB}" type="parTrans" cxnId="{238E8032-8D87-408E-A872-7A74B256EB7F}">
      <dgm:prSet/>
      <dgm:spPr/>
      <dgm:t>
        <a:bodyPr/>
        <a:lstStyle/>
        <a:p>
          <a:endParaRPr lang="hu-HU"/>
        </a:p>
      </dgm:t>
    </dgm:pt>
    <dgm:pt modelId="{9BCEB788-24BE-4063-82CD-6618D9E746C1}" type="sibTrans" cxnId="{238E8032-8D87-408E-A872-7A74B256EB7F}">
      <dgm:prSet/>
      <dgm:spPr/>
      <dgm:t>
        <a:bodyPr/>
        <a:lstStyle/>
        <a:p>
          <a:endParaRPr lang="hu-HU"/>
        </a:p>
      </dgm:t>
    </dgm:pt>
    <dgm:pt modelId="{94EAB1EC-7FE9-40F9-8691-7534F2D2D13B}">
      <dgm:prSet phldrT="[Szöveg]" custT="1"/>
      <dgm:spPr>
        <a:solidFill>
          <a:srgbClr val="C7B09A">
            <a:alpha val="50000"/>
          </a:srgbClr>
        </a:solidFill>
        <a:ln w="12700">
          <a:noFill/>
        </a:ln>
        <a:effectLst/>
      </dgm:spPr>
      <dgm:t>
        <a:bodyPr/>
        <a:lstStyle/>
        <a:p>
          <a:r>
            <a:rPr lang="hu-HU" sz="1200" b="1" dirty="0">
              <a:solidFill>
                <a:srgbClr val="4D7C85"/>
              </a:solidFill>
            </a:rPr>
            <a:t>Pat</a:t>
          </a:r>
          <a:r>
            <a:rPr lang="ru-RU" sz="1200" b="1" dirty="0">
              <a:solidFill>
                <a:srgbClr val="4D7C85"/>
              </a:solidFill>
            </a:rPr>
            <a:t>. </a:t>
          </a:r>
          <a:r>
            <a:rPr lang="hu-HU" sz="1200" b="1" dirty="0" err="1">
              <a:solidFill>
                <a:srgbClr val="4D7C85"/>
              </a:solidFill>
            </a:rPr>
            <a:t>autoc</a:t>
          </a:r>
          <a:r>
            <a:rPr lang="ru-RU" sz="1200" b="1" dirty="0">
              <a:solidFill>
                <a:srgbClr val="4D7C85"/>
              </a:solidFill>
            </a:rPr>
            <a:t>.</a:t>
          </a:r>
          <a:endParaRPr lang="hu-HU" sz="1200" b="1" dirty="0">
            <a:solidFill>
              <a:srgbClr val="4D7C85"/>
            </a:solidFill>
          </a:endParaRPr>
        </a:p>
      </dgm:t>
    </dgm:pt>
    <dgm:pt modelId="{AC170853-3C5A-498C-AB0E-62BD539BDACB}" type="parTrans" cxnId="{6116BD2D-F084-49B0-AC36-AC05B9CE156D}">
      <dgm:prSet/>
      <dgm:spPr/>
      <dgm:t>
        <a:bodyPr/>
        <a:lstStyle/>
        <a:p>
          <a:endParaRPr lang="hu-HU"/>
        </a:p>
      </dgm:t>
    </dgm:pt>
    <dgm:pt modelId="{6F2BECE1-1D30-4F39-BBB4-35324958AB70}" type="sibTrans" cxnId="{6116BD2D-F084-49B0-AC36-AC05B9CE156D}">
      <dgm:prSet/>
      <dgm:spPr/>
      <dgm:t>
        <a:bodyPr/>
        <a:lstStyle/>
        <a:p>
          <a:endParaRPr lang="hu-HU"/>
        </a:p>
      </dgm:t>
    </dgm:pt>
    <dgm:pt modelId="{EA790760-0B03-448A-9F29-12DB28B7261E}">
      <dgm:prSet phldrT="[Szöveg]" custT="1"/>
      <dgm:spPr>
        <a:solidFill>
          <a:srgbClr val="C7B09A">
            <a:alpha val="50000"/>
          </a:srgbClr>
        </a:solidFill>
        <a:ln w="12700">
          <a:noFill/>
        </a:ln>
        <a:effectLst/>
      </dgm:spPr>
      <dgm:t>
        <a:bodyPr/>
        <a:lstStyle/>
        <a:p>
          <a:r>
            <a:rPr lang="hu-HU" sz="1200" b="1" dirty="0">
              <a:solidFill>
                <a:srgbClr val="4D7C85"/>
              </a:solidFill>
            </a:rPr>
            <a:t>Mark</a:t>
          </a:r>
          <a:r>
            <a:rPr lang="ru-RU" sz="1200" b="1" dirty="0">
              <a:solidFill>
                <a:srgbClr val="4D7C85"/>
              </a:solidFill>
            </a:rPr>
            <a:t>.</a:t>
          </a:r>
          <a:r>
            <a:rPr lang="hu-HU" sz="1200" b="1" dirty="0" err="1">
              <a:solidFill>
                <a:srgbClr val="4D7C85"/>
              </a:solidFill>
            </a:rPr>
            <a:t>-exp</a:t>
          </a:r>
          <a:r>
            <a:rPr lang="ru-RU" sz="1200" b="1" dirty="0">
              <a:solidFill>
                <a:srgbClr val="4D7C85"/>
              </a:solidFill>
            </a:rPr>
            <a:t>.</a:t>
          </a:r>
          <a:r>
            <a:rPr lang="hu-HU" sz="1200" b="1" dirty="0">
              <a:solidFill>
                <a:srgbClr val="4D7C85"/>
              </a:solidFill>
            </a:rPr>
            <a:t> </a:t>
          </a:r>
          <a:r>
            <a:rPr lang="hu-HU" sz="1200" b="1" dirty="0" err="1">
              <a:solidFill>
                <a:srgbClr val="4D7C85"/>
              </a:solidFill>
            </a:rPr>
            <a:t>dict</a:t>
          </a:r>
          <a:r>
            <a:rPr lang="ru-RU" sz="1200" b="1" dirty="0">
              <a:solidFill>
                <a:srgbClr val="4D7C85"/>
              </a:solidFill>
            </a:rPr>
            <a:t>.</a:t>
          </a:r>
          <a:endParaRPr lang="hu-HU" sz="1200" b="1" dirty="0">
            <a:solidFill>
              <a:srgbClr val="4D7C85"/>
            </a:solidFill>
          </a:endParaRPr>
        </a:p>
      </dgm:t>
    </dgm:pt>
    <dgm:pt modelId="{5C7F6E41-DDEC-4FFD-ADF3-857A68ACE437}" type="parTrans" cxnId="{B13EAAE4-1F67-4A3A-9177-03A368343129}">
      <dgm:prSet/>
      <dgm:spPr/>
      <dgm:t>
        <a:bodyPr/>
        <a:lstStyle/>
        <a:p>
          <a:endParaRPr lang="hu-HU"/>
        </a:p>
      </dgm:t>
    </dgm:pt>
    <dgm:pt modelId="{C852374C-469A-4298-974D-3B706E4B63CD}" type="sibTrans" cxnId="{B13EAAE4-1F67-4A3A-9177-03A368343129}">
      <dgm:prSet/>
      <dgm:spPr/>
      <dgm:t>
        <a:bodyPr/>
        <a:lstStyle/>
        <a:p>
          <a:endParaRPr lang="hu-HU"/>
        </a:p>
      </dgm:t>
    </dgm:pt>
    <dgm:pt modelId="{83210F28-54C2-4E50-BA91-C30C7F5A925A}">
      <dgm:prSet phldrT="[Szöveg]" custT="1"/>
      <dgm:spPr>
        <a:solidFill>
          <a:srgbClr val="C7B09A">
            <a:alpha val="50000"/>
          </a:srgbClr>
        </a:solidFill>
        <a:ln w="12700">
          <a:noFill/>
        </a:ln>
        <a:effectLst/>
      </dgm:spPr>
      <dgm:t>
        <a:bodyPr/>
        <a:lstStyle/>
        <a:p>
          <a:r>
            <a:rPr lang="hu-HU" sz="1200" b="1" dirty="0">
              <a:solidFill>
                <a:srgbClr val="4D7C85"/>
              </a:solidFill>
            </a:rPr>
            <a:t>Pat</a:t>
          </a:r>
          <a:r>
            <a:rPr lang="ru-RU" sz="1200" b="1" dirty="0">
              <a:solidFill>
                <a:srgbClr val="4D7C85"/>
              </a:solidFill>
            </a:rPr>
            <a:t>.</a:t>
          </a:r>
          <a:r>
            <a:rPr lang="hu-HU" sz="1200" b="1" dirty="0">
              <a:solidFill>
                <a:srgbClr val="4D7C85"/>
              </a:solidFill>
            </a:rPr>
            <a:t> </a:t>
          </a:r>
          <a:r>
            <a:rPr lang="hu-HU" sz="1200" b="1" dirty="0" err="1">
              <a:solidFill>
                <a:srgbClr val="4D7C85"/>
              </a:solidFill>
            </a:rPr>
            <a:t>dem</a:t>
          </a:r>
          <a:r>
            <a:rPr lang="ru-RU" sz="1200" b="1" dirty="0">
              <a:solidFill>
                <a:srgbClr val="4D7C85"/>
              </a:solidFill>
            </a:rPr>
            <a:t>.</a:t>
          </a:r>
          <a:endParaRPr lang="hu-HU" sz="1200" b="1" dirty="0">
            <a:solidFill>
              <a:srgbClr val="4D7C85"/>
            </a:solidFill>
          </a:endParaRPr>
        </a:p>
      </dgm:t>
    </dgm:pt>
    <dgm:pt modelId="{BE820587-ACDE-46A2-B65C-DBB9C05D5D28}" type="parTrans" cxnId="{E0DFDD57-3D41-4D58-9D26-48A3B6203E9E}">
      <dgm:prSet/>
      <dgm:spPr/>
      <dgm:t>
        <a:bodyPr/>
        <a:lstStyle/>
        <a:p>
          <a:endParaRPr lang="hu-HU"/>
        </a:p>
      </dgm:t>
    </dgm:pt>
    <dgm:pt modelId="{C48E22A5-3C91-4ECB-9614-22AE88AAB692}" type="sibTrans" cxnId="{E0DFDD57-3D41-4D58-9D26-48A3B6203E9E}">
      <dgm:prSet/>
      <dgm:spPr/>
      <dgm:t>
        <a:bodyPr/>
        <a:lstStyle/>
        <a:p>
          <a:endParaRPr lang="hu-HU"/>
        </a:p>
      </dgm:t>
    </dgm:pt>
    <dgm:pt modelId="{497908DE-4C30-428A-A555-3A6C2F4ADF7D}">
      <dgm:prSet phldrT="[Szöveg]" custT="1"/>
      <dgm:spPr>
        <a:solidFill>
          <a:srgbClr val="C7B09A">
            <a:alpha val="50000"/>
          </a:srgbClr>
        </a:solidFill>
        <a:ln w="12700">
          <a:noFill/>
        </a:ln>
        <a:effectLst/>
      </dgm:spPr>
      <dgm:t>
        <a:bodyPr/>
        <a:lstStyle/>
        <a:p>
          <a:r>
            <a:rPr lang="hu-HU" sz="1200" b="1" dirty="0" err="1">
              <a:solidFill>
                <a:srgbClr val="4D7C85"/>
              </a:solidFill>
            </a:rPr>
            <a:t>Com</a:t>
          </a:r>
          <a:r>
            <a:rPr lang="ru-RU" sz="1200" b="1" dirty="0">
              <a:solidFill>
                <a:srgbClr val="4D7C85"/>
              </a:solidFill>
            </a:rPr>
            <a:t>. </a:t>
          </a:r>
          <a:r>
            <a:rPr lang="hu-HU" sz="1200" b="1" dirty="0" err="1">
              <a:solidFill>
                <a:srgbClr val="4D7C85"/>
              </a:solidFill>
            </a:rPr>
            <a:t>dict</a:t>
          </a:r>
          <a:r>
            <a:rPr lang="ru-RU" sz="1200" b="1" dirty="0">
              <a:solidFill>
                <a:srgbClr val="4D7C85"/>
              </a:solidFill>
            </a:rPr>
            <a:t>.</a:t>
          </a:r>
          <a:endParaRPr lang="hu-HU" sz="1200" b="1" dirty="0">
            <a:solidFill>
              <a:srgbClr val="4D7C85"/>
            </a:solidFill>
          </a:endParaRPr>
        </a:p>
      </dgm:t>
    </dgm:pt>
    <dgm:pt modelId="{62CDFBF8-8475-41D6-A92F-79B3295FBB46}" type="sibTrans" cxnId="{7F3FE700-1B5C-4D5E-A6DA-C2C295341AB0}">
      <dgm:prSet/>
      <dgm:spPr/>
      <dgm:t>
        <a:bodyPr/>
        <a:lstStyle/>
        <a:p>
          <a:endParaRPr lang="hu-HU"/>
        </a:p>
      </dgm:t>
    </dgm:pt>
    <dgm:pt modelId="{271AECFB-B758-4170-9A56-A7A2099BC3ED}" type="parTrans" cxnId="{7F3FE700-1B5C-4D5E-A6DA-C2C295341AB0}">
      <dgm:prSet/>
      <dgm:spPr/>
      <dgm:t>
        <a:bodyPr/>
        <a:lstStyle/>
        <a:p>
          <a:endParaRPr lang="hu-HU"/>
        </a:p>
      </dgm:t>
    </dgm:pt>
    <dgm:pt modelId="{70972A96-F39F-4054-A5D9-CCAC350AB6EA}">
      <dgm:prSet phldrT="[Szöveg]" custT="1"/>
      <dgm:spPr>
        <a:solidFill>
          <a:srgbClr val="C7B09A">
            <a:alpha val="50000"/>
          </a:srgbClr>
        </a:solidFill>
        <a:ln w="12700">
          <a:noFill/>
        </a:ln>
        <a:effectLst/>
      </dgm:spPr>
      <dgm:t>
        <a:bodyPr/>
        <a:lstStyle/>
        <a:p>
          <a:r>
            <a:rPr lang="hu-HU" sz="1200" b="1" dirty="0" err="1">
              <a:solidFill>
                <a:srgbClr val="4D7C85"/>
              </a:solidFill>
            </a:rPr>
            <a:t>Cons</a:t>
          </a:r>
          <a:r>
            <a:rPr lang="ru-RU" sz="1200" b="1" dirty="0">
              <a:solidFill>
                <a:srgbClr val="4D7C85"/>
              </a:solidFill>
            </a:rPr>
            <a:t>.</a:t>
          </a:r>
          <a:r>
            <a:rPr lang="hu-HU" sz="1200" b="1" dirty="0">
              <a:solidFill>
                <a:srgbClr val="4D7C85"/>
              </a:solidFill>
            </a:rPr>
            <a:t> </a:t>
          </a:r>
          <a:r>
            <a:rPr lang="hu-HU" sz="1200" b="1" dirty="0" err="1">
              <a:solidFill>
                <a:srgbClr val="4D7C85"/>
              </a:solidFill>
            </a:rPr>
            <a:t>autoc</a:t>
          </a:r>
          <a:r>
            <a:rPr lang="ru-RU" sz="1200" b="1" dirty="0">
              <a:solidFill>
                <a:srgbClr val="4D7C85"/>
              </a:solidFill>
            </a:rPr>
            <a:t>.</a:t>
          </a:r>
          <a:endParaRPr lang="hu-HU" sz="1200" b="1" dirty="0">
            <a:solidFill>
              <a:srgbClr val="4D7C85"/>
            </a:solidFill>
          </a:endParaRPr>
        </a:p>
      </dgm:t>
    </dgm:pt>
    <dgm:pt modelId="{31D1D17A-6379-4E4F-BA5B-41C68FE7CA83}" type="parTrans" cxnId="{CBEF9A63-C4A8-4435-B53F-3311C5002E27}">
      <dgm:prSet/>
      <dgm:spPr/>
      <dgm:t>
        <a:bodyPr/>
        <a:lstStyle/>
        <a:p>
          <a:endParaRPr lang="hu-HU"/>
        </a:p>
      </dgm:t>
    </dgm:pt>
    <dgm:pt modelId="{9245FA1F-2308-44B5-8473-F6C503401E93}" type="sibTrans" cxnId="{CBEF9A63-C4A8-4435-B53F-3311C5002E27}">
      <dgm:prSet/>
      <dgm:spPr/>
      <dgm:t>
        <a:bodyPr/>
        <a:lstStyle/>
        <a:p>
          <a:endParaRPr lang="hu-HU"/>
        </a:p>
      </dgm:t>
    </dgm:pt>
    <dgm:pt modelId="{F9260225-45E3-4E83-A7B5-93BF7662486D}" type="pres">
      <dgm:prSet presAssocID="{D75FEE30-628B-4BCD-B8C9-2BF3180BA3C0}" presName="compositeShape" presStyleCnt="0">
        <dgm:presLayoutVars>
          <dgm:dir/>
          <dgm:resizeHandles/>
        </dgm:presLayoutVars>
      </dgm:prSet>
      <dgm:spPr/>
      <dgm:t>
        <a:bodyPr/>
        <a:lstStyle/>
        <a:p>
          <a:endParaRPr lang="hu-HU"/>
        </a:p>
      </dgm:t>
    </dgm:pt>
    <dgm:pt modelId="{2CAB7AE0-F53F-477F-8596-08683A702DA4}" type="pres">
      <dgm:prSet presAssocID="{D75FEE30-628B-4BCD-B8C9-2BF3180BA3C0}" presName="pyramid" presStyleLbl="node1" presStyleIdx="0" presStyleCnt="1" custAng="10800000" custScaleX="83182" custScaleY="57062" custLinFactNeighborX="5784" custLinFactNeighborY="-355"/>
      <dgm:spPr>
        <a:solidFill>
          <a:srgbClr val="EFEAE4"/>
        </a:solidFill>
        <a:ln w="31750">
          <a:solidFill>
            <a:srgbClr val="B3A99D"/>
          </a:solidFill>
        </a:ln>
      </dgm:spPr>
    </dgm:pt>
    <dgm:pt modelId="{54982EDE-BA38-419C-8C90-E7DF88B50825}" type="pres">
      <dgm:prSet presAssocID="{D75FEE30-628B-4BCD-B8C9-2BF3180BA3C0}" presName="theList" presStyleCnt="0"/>
      <dgm:spPr/>
    </dgm:pt>
    <dgm:pt modelId="{C15E22B3-3295-4532-9D6A-325D45E50C1C}" type="pres">
      <dgm:prSet presAssocID="{497908DE-4C30-428A-A555-3A6C2F4ADF7D}" presName="aNode" presStyleLbl="fgAcc1" presStyleIdx="0" presStyleCnt="6" custAng="0" custScaleX="39248" custScaleY="37620" custLinFactY="10358" custLinFactNeighborX="47036" custLinFactNeighborY="100000">
        <dgm:presLayoutVars>
          <dgm:bulletEnabled val="1"/>
        </dgm:presLayoutVars>
      </dgm:prSet>
      <dgm:spPr/>
      <dgm:t>
        <a:bodyPr/>
        <a:lstStyle/>
        <a:p>
          <a:endParaRPr lang="hu-HU"/>
        </a:p>
      </dgm:t>
    </dgm:pt>
    <dgm:pt modelId="{E349127E-BD40-4FFD-98F7-AE53232D3317}" type="pres">
      <dgm:prSet presAssocID="{497908DE-4C30-428A-A555-3A6C2F4ADF7D}" presName="aSpace" presStyleCnt="0"/>
      <dgm:spPr/>
    </dgm:pt>
    <dgm:pt modelId="{585EDA03-E1D1-49E2-ABCC-D095A33C60CB}" type="pres">
      <dgm:prSet presAssocID="{3CA4390E-8AEC-4EA2-A3EC-8DD042504D56}" presName="aNode" presStyleLbl="fgAcc1" presStyleIdx="1" presStyleCnt="6" custScaleX="35098" custScaleY="34224" custLinFactX="-26699" custLinFactY="-13469" custLinFactNeighborX="-100000" custLinFactNeighborY="-100000">
        <dgm:presLayoutVars>
          <dgm:bulletEnabled val="1"/>
        </dgm:presLayoutVars>
      </dgm:prSet>
      <dgm:spPr/>
      <dgm:t>
        <a:bodyPr/>
        <a:lstStyle/>
        <a:p>
          <a:endParaRPr lang="hu-HU"/>
        </a:p>
      </dgm:t>
    </dgm:pt>
    <dgm:pt modelId="{689CAA53-9D6E-44E6-B0D8-615A6D07FB5B}" type="pres">
      <dgm:prSet presAssocID="{3CA4390E-8AEC-4EA2-A3EC-8DD042504D56}" presName="aSpace" presStyleCnt="0"/>
      <dgm:spPr/>
    </dgm:pt>
    <dgm:pt modelId="{AA40EDB2-9616-491E-8997-90DC3C7C7F8E}" type="pres">
      <dgm:prSet presAssocID="{94EAB1EC-7FE9-40F9-8691-7534F2D2D13B}" presName="aNode" presStyleLbl="fgAcc1" presStyleIdx="2" presStyleCnt="6" custScaleX="48373" custScaleY="36545" custLinFactY="132298" custLinFactNeighborX="-41339" custLinFactNeighborY="200000">
        <dgm:presLayoutVars>
          <dgm:bulletEnabled val="1"/>
        </dgm:presLayoutVars>
      </dgm:prSet>
      <dgm:spPr/>
      <dgm:t>
        <a:bodyPr/>
        <a:lstStyle/>
        <a:p>
          <a:endParaRPr lang="hu-HU"/>
        </a:p>
      </dgm:t>
    </dgm:pt>
    <dgm:pt modelId="{9055E23A-F0BC-4AAF-9FF4-F780F02DFD21}" type="pres">
      <dgm:prSet presAssocID="{94EAB1EC-7FE9-40F9-8691-7534F2D2D13B}" presName="aSpace" presStyleCnt="0"/>
      <dgm:spPr/>
    </dgm:pt>
    <dgm:pt modelId="{6AFE05B7-991B-44DA-9843-39E3CC396A11}" type="pres">
      <dgm:prSet presAssocID="{70972A96-F39F-4054-A5D9-CCAC350AB6EA}" presName="aNode" presStyleLbl="fgAcc1" presStyleIdx="3" presStyleCnt="6" custScaleX="49578" custScaleY="34181" custLinFactY="-124152" custLinFactNeighborX="-38189" custLinFactNeighborY="-200000">
        <dgm:presLayoutVars>
          <dgm:bulletEnabled val="1"/>
        </dgm:presLayoutVars>
      </dgm:prSet>
      <dgm:spPr/>
      <dgm:t>
        <a:bodyPr/>
        <a:lstStyle/>
        <a:p>
          <a:endParaRPr lang="hu-HU"/>
        </a:p>
      </dgm:t>
    </dgm:pt>
    <dgm:pt modelId="{B370853F-B4C8-494E-B10D-01EDE232E07B}" type="pres">
      <dgm:prSet presAssocID="{70972A96-F39F-4054-A5D9-CCAC350AB6EA}" presName="aSpace" presStyleCnt="0"/>
      <dgm:spPr/>
    </dgm:pt>
    <dgm:pt modelId="{40A06F75-CF71-4FF0-9476-F881F10B4C59}" type="pres">
      <dgm:prSet presAssocID="{EA790760-0B03-448A-9F29-12DB28B7261E}" presName="aNode" presStyleLbl="fgAcc1" presStyleIdx="4" presStyleCnt="6" custAng="0" custScaleX="42694" custScaleY="35761" custLinFactY="-45887" custLinFactNeighborX="14078" custLinFactNeighborY="-100000">
        <dgm:presLayoutVars>
          <dgm:bulletEnabled val="1"/>
        </dgm:presLayoutVars>
      </dgm:prSet>
      <dgm:spPr/>
      <dgm:t>
        <a:bodyPr/>
        <a:lstStyle/>
        <a:p>
          <a:endParaRPr lang="hu-HU"/>
        </a:p>
      </dgm:t>
    </dgm:pt>
    <dgm:pt modelId="{D5AAC021-0B13-4F18-8DC6-1FA6845FB348}" type="pres">
      <dgm:prSet presAssocID="{EA790760-0B03-448A-9F29-12DB28B7261E}" presName="aSpace" presStyleCnt="0"/>
      <dgm:spPr/>
    </dgm:pt>
    <dgm:pt modelId="{0E6DB8B2-458A-4F73-AF77-E844E8685CD8}" type="pres">
      <dgm:prSet presAssocID="{83210F28-54C2-4E50-BA91-C30C7F5A925A}" presName="aNode" presStyleLbl="fgAcc1" presStyleIdx="5" presStyleCnt="6" custScaleX="42116" custScaleY="33560" custLinFactY="-92553" custLinFactNeighborX="-95386" custLinFactNeighborY="-100000">
        <dgm:presLayoutVars>
          <dgm:bulletEnabled val="1"/>
        </dgm:presLayoutVars>
      </dgm:prSet>
      <dgm:spPr/>
      <dgm:t>
        <a:bodyPr/>
        <a:lstStyle/>
        <a:p>
          <a:endParaRPr lang="hu-HU"/>
        </a:p>
      </dgm:t>
    </dgm:pt>
    <dgm:pt modelId="{90C49BEF-D580-4BCE-B3DE-D37D285664C9}" type="pres">
      <dgm:prSet presAssocID="{83210F28-54C2-4E50-BA91-C30C7F5A925A}" presName="aSpace" presStyleCnt="0"/>
      <dgm:spPr/>
    </dgm:pt>
  </dgm:ptLst>
  <dgm:cxnLst>
    <dgm:cxn modelId="{9976B3AA-0E17-4B5B-B53B-DB3391E1FAAE}" type="presOf" srcId="{70972A96-F39F-4054-A5D9-CCAC350AB6EA}" destId="{6AFE05B7-991B-44DA-9843-39E3CC396A11}" srcOrd="0" destOrd="0" presId="urn:microsoft.com/office/officeart/2005/8/layout/pyramid2"/>
    <dgm:cxn modelId="{B13EAAE4-1F67-4A3A-9177-03A368343129}" srcId="{D75FEE30-628B-4BCD-B8C9-2BF3180BA3C0}" destId="{EA790760-0B03-448A-9F29-12DB28B7261E}" srcOrd="4" destOrd="0" parTransId="{5C7F6E41-DDEC-4FFD-ADF3-857A68ACE437}" sibTransId="{C852374C-469A-4298-974D-3B706E4B63CD}"/>
    <dgm:cxn modelId="{6116BD2D-F084-49B0-AC36-AC05B9CE156D}" srcId="{D75FEE30-628B-4BCD-B8C9-2BF3180BA3C0}" destId="{94EAB1EC-7FE9-40F9-8691-7534F2D2D13B}" srcOrd="2" destOrd="0" parTransId="{AC170853-3C5A-498C-AB0E-62BD539BDACB}" sibTransId="{6F2BECE1-1D30-4F39-BBB4-35324958AB70}"/>
    <dgm:cxn modelId="{EFF044F5-3502-4BFC-9C52-EA42EED6E524}" type="presOf" srcId="{497908DE-4C30-428A-A555-3A6C2F4ADF7D}" destId="{C15E22B3-3295-4532-9D6A-325D45E50C1C}" srcOrd="0" destOrd="0" presId="urn:microsoft.com/office/officeart/2005/8/layout/pyramid2"/>
    <dgm:cxn modelId="{4AE3AF8A-BC46-4489-A3BC-7BA4724C3BEA}" type="presOf" srcId="{3CA4390E-8AEC-4EA2-A3EC-8DD042504D56}" destId="{585EDA03-E1D1-49E2-ABCC-D095A33C60CB}" srcOrd="0" destOrd="0" presId="urn:microsoft.com/office/officeart/2005/8/layout/pyramid2"/>
    <dgm:cxn modelId="{7F3FE700-1B5C-4D5E-A6DA-C2C295341AB0}" srcId="{D75FEE30-628B-4BCD-B8C9-2BF3180BA3C0}" destId="{497908DE-4C30-428A-A555-3A6C2F4ADF7D}" srcOrd="0" destOrd="0" parTransId="{271AECFB-B758-4170-9A56-A7A2099BC3ED}" sibTransId="{62CDFBF8-8475-41D6-A92F-79B3295FBB46}"/>
    <dgm:cxn modelId="{B57B383C-01DF-45C1-8FF3-297895AAE3C9}" type="presOf" srcId="{D75FEE30-628B-4BCD-B8C9-2BF3180BA3C0}" destId="{F9260225-45E3-4E83-A7B5-93BF7662486D}" srcOrd="0" destOrd="0" presId="urn:microsoft.com/office/officeart/2005/8/layout/pyramid2"/>
    <dgm:cxn modelId="{0956D4B0-1BE4-48E2-9C5C-40E8B24AB622}" type="presOf" srcId="{EA790760-0B03-448A-9F29-12DB28B7261E}" destId="{40A06F75-CF71-4FF0-9476-F881F10B4C59}" srcOrd="0" destOrd="0" presId="urn:microsoft.com/office/officeart/2005/8/layout/pyramid2"/>
    <dgm:cxn modelId="{CBEF9A63-C4A8-4435-B53F-3311C5002E27}" srcId="{D75FEE30-628B-4BCD-B8C9-2BF3180BA3C0}" destId="{70972A96-F39F-4054-A5D9-CCAC350AB6EA}" srcOrd="3" destOrd="0" parTransId="{31D1D17A-6379-4E4F-BA5B-41C68FE7CA83}" sibTransId="{9245FA1F-2308-44B5-8473-F6C503401E93}"/>
    <dgm:cxn modelId="{85A69684-7A03-48B8-9465-B52A6C424600}" type="presOf" srcId="{94EAB1EC-7FE9-40F9-8691-7534F2D2D13B}" destId="{AA40EDB2-9616-491E-8997-90DC3C7C7F8E}" srcOrd="0" destOrd="0" presId="urn:microsoft.com/office/officeart/2005/8/layout/pyramid2"/>
    <dgm:cxn modelId="{E0DFDD57-3D41-4D58-9D26-48A3B6203E9E}" srcId="{D75FEE30-628B-4BCD-B8C9-2BF3180BA3C0}" destId="{83210F28-54C2-4E50-BA91-C30C7F5A925A}" srcOrd="5" destOrd="0" parTransId="{BE820587-ACDE-46A2-B65C-DBB9C05D5D28}" sibTransId="{C48E22A5-3C91-4ECB-9614-22AE88AAB692}"/>
    <dgm:cxn modelId="{238E8032-8D87-408E-A872-7A74B256EB7F}" srcId="{D75FEE30-628B-4BCD-B8C9-2BF3180BA3C0}" destId="{3CA4390E-8AEC-4EA2-A3EC-8DD042504D56}" srcOrd="1" destOrd="0" parTransId="{A4B2B83E-EB6A-4359-B43A-DBC5C5DFCAEB}" sibTransId="{9BCEB788-24BE-4063-82CD-6618D9E746C1}"/>
    <dgm:cxn modelId="{0927AF07-2AF4-4A3D-A3CB-CD7D561A3C12}" type="presOf" srcId="{83210F28-54C2-4E50-BA91-C30C7F5A925A}" destId="{0E6DB8B2-458A-4F73-AF77-E844E8685CD8}" srcOrd="0" destOrd="0" presId="urn:microsoft.com/office/officeart/2005/8/layout/pyramid2"/>
    <dgm:cxn modelId="{B119AE5C-4D02-48BE-9DAD-91D2AF1ED5EE}" type="presParOf" srcId="{F9260225-45E3-4E83-A7B5-93BF7662486D}" destId="{2CAB7AE0-F53F-477F-8596-08683A702DA4}" srcOrd="0" destOrd="0" presId="urn:microsoft.com/office/officeart/2005/8/layout/pyramid2"/>
    <dgm:cxn modelId="{5998BF73-44A7-4D0B-9D9E-3F71C5AB670D}" type="presParOf" srcId="{F9260225-45E3-4E83-A7B5-93BF7662486D}" destId="{54982EDE-BA38-419C-8C90-E7DF88B50825}" srcOrd="1" destOrd="0" presId="urn:microsoft.com/office/officeart/2005/8/layout/pyramid2"/>
    <dgm:cxn modelId="{4DA38BDC-6BD0-4136-8109-37A9EFF54EF4}" type="presParOf" srcId="{54982EDE-BA38-419C-8C90-E7DF88B50825}" destId="{C15E22B3-3295-4532-9D6A-325D45E50C1C}" srcOrd="0" destOrd="0" presId="urn:microsoft.com/office/officeart/2005/8/layout/pyramid2"/>
    <dgm:cxn modelId="{EB836C20-51FC-403C-9368-05DB31085D9E}" type="presParOf" srcId="{54982EDE-BA38-419C-8C90-E7DF88B50825}" destId="{E349127E-BD40-4FFD-98F7-AE53232D3317}" srcOrd="1" destOrd="0" presId="urn:microsoft.com/office/officeart/2005/8/layout/pyramid2"/>
    <dgm:cxn modelId="{A2D018EA-3F94-4EEB-91E8-F2336131A6B0}" type="presParOf" srcId="{54982EDE-BA38-419C-8C90-E7DF88B50825}" destId="{585EDA03-E1D1-49E2-ABCC-D095A33C60CB}" srcOrd="2" destOrd="0" presId="urn:microsoft.com/office/officeart/2005/8/layout/pyramid2"/>
    <dgm:cxn modelId="{CF8BAE3B-25BD-4939-9304-5089A66B1482}" type="presParOf" srcId="{54982EDE-BA38-419C-8C90-E7DF88B50825}" destId="{689CAA53-9D6E-44E6-B0D8-615A6D07FB5B}" srcOrd="3" destOrd="0" presId="urn:microsoft.com/office/officeart/2005/8/layout/pyramid2"/>
    <dgm:cxn modelId="{B3D325B8-8BAE-4B68-B262-9F77C20E013A}" type="presParOf" srcId="{54982EDE-BA38-419C-8C90-E7DF88B50825}" destId="{AA40EDB2-9616-491E-8997-90DC3C7C7F8E}" srcOrd="4" destOrd="0" presId="urn:microsoft.com/office/officeart/2005/8/layout/pyramid2"/>
    <dgm:cxn modelId="{5AB42639-A087-4CAF-AA0E-3BA229B0053E}" type="presParOf" srcId="{54982EDE-BA38-419C-8C90-E7DF88B50825}" destId="{9055E23A-F0BC-4AAF-9FF4-F780F02DFD21}" srcOrd="5" destOrd="0" presId="urn:microsoft.com/office/officeart/2005/8/layout/pyramid2"/>
    <dgm:cxn modelId="{E9FCFD30-C51D-44EE-93EE-6B8C51FC1585}" type="presParOf" srcId="{54982EDE-BA38-419C-8C90-E7DF88B50825}" destId="{6AFE05B7-991B-44DA-9843-39E3CC396A11}" srcOrd="6" destOrd="0" presId="urn:microsoft.com/office/officeart/2005/8/layout/pyramid2"/>
    <dgm:cxn modelId="{A406A594-5356-4A3C-BE2D-8A0FF52523E6}" type="presParOf" srcId="{54982EDE-BA38-419C-8C90-E7DF88B50825}" destId="{B370853F-B4C8-494E-B10D-01EDE232E07B}" srcOrd="7" destOrd="0" presId="urn:microsoft.com/office/officeart/2005/8/layout/pyramid2"/>
    <dgm:cxn modelId="{A0A97AB4-835D-47B8-AAE6-3D6F63BD078F}" type="presParOf" srcId="{54982EDE-BA38-419C-8C90-E7DF88B50825}" destId="{40A06F75-CF71-4FF0-9476-F881F10B4C59}" srcOrd="8" destOrd="0" presId="urn:microsoft.com/office/officeart/2005/8/layout/pyramid2"/>
    <dgm:cxn modelId="{3A439D14-720B-4A53-8B5F-E95C2B603A1F}" type="presParOf" srcId="{54982EDE-BA38-419C-8C90-E7DF88B50825}" destId="{D5AAC021-0B13-4F18-8DC6-1FA6845FB348}" srcOrd="9" destOrd="0" presId="urn:microsoft.com/office/officeart/2005/8/layout/pyramid2"/>
    <dgm:cxn modelId="{C51E72A5-DEC6-476E-B67B-9FADE01A7F02}" type="presParOf" srcId="{54982EDE-BA38-419C-8C90-E7DF88B50825}" destId="{0E6DB8B2-458A-4F73-AF77-E844E8685CD8}" srcOrd="10" destOrd="0" presId="urn:microsoft.com/office/officeart/2005/8/layout/pyramid2"/>
    <dgm:cxn modelId="{1EFFD245-1B37-4ECA-BF6B-7F7566E2542C}" type="presParOf" srcId="{54982EDE-BA38-419C-8C90-E7DF88B50825}" destId="{90C49BEF-D580-4BCE-B3DE-D37D285664C9}" srcOrd="11" destOrd="0" presId="urn:microsoft.com/office/officeart/2005/8/layout/pyramid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5FEE30-628B-4BCD-B8C9-2BF3180BA3C0}"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hu-HU"/>
        </a:p>
      </dgm:t>
    </dgm:pt>
    <dgm:pt modelId="{3CA4390E-8AEC-4EA2-A3EC-8DD042504D56}">
      <dgm:prSet phldrT="[Szöveg]" custT="1"/>
      <dgm:spPr>
        <a:solidFill>
          <a:srgbClr val="C7B09A">
            <a:alpha val="50000"/>
          </a:srgbClr>
        </a:solidFill>
        <a:ln w="12700">
          <a:noFill/>
        </a:ln>
        <a:effectLst/>
      </dgm:spPr>
      <dgm:t>
        <a:bodyPr/>
        <a:lstStyle/>
        <a:p>
          <a:r>
            <a:rPr lang="en-GB" sz="1200" b="1" dirty="0">
              <a:solidFill>
                <a:srgbClr val="4D7C85"/>
              </a:solidFill>
            </a:rPr>
            <a:t>Lib. </a:t>
          </a:r>
          <a:r>
            <a:rPr lang="en-GB" sz="1200" b="1" dirty="0" err="1">
              <a:solidFill>
                <a:srgbClr val="4D7C85"/>
              </a:solidFill>
            </a:rPr>
            <a:t>dem.</a:t>
          </a:r>
          <a:endParaRPr lang="hu-HU" sz="1200" b="1" dirty="0">
            <a:solidFill>
              <a:srgbClr val="4D7C85"/>
            </a:solidFill>
          </a:endParaRPr>
        </a:p>
      </dgm:t>
    </dgm:pt>
    <dgm:pt modelId="{A4B2B83E-EB6A-4359-B43A-DBC5C5DFCAEB}" type="parTrans" cxnId="{238E8032-8D87-408E-A872-7A74B256EB7F}">
      <dgm:prSet/>
      <dgm:spPr/>
      <dgm:t>
        <a:bodyPr/>
        <a:lstStyle/>
        <a:p>
          <a:endParaRPr lang="hu-HU"/>
        </a:p>
      </dgm:t>
    </dgm:pt>
    <dgm:pt modelId="{9BCEB788-24BE-4063-82CD-6618D9E746C1}" type="sibTrans" cxnId="{238E8032-8D87-408E-A872-7A74B256EB7F}">
      <dgm:prSet/>
      <dgm:spPr/>
      <dgm:t>
        <a:bodyPr/>
        <a:lstStyle/>
        <a:p>
          <a:endParaRPr lang="hu-HU"/>
        </a:p>
      </dgm:t>
    </dgm:pt>
    <dgm:pt modelId="{94EAB1EC-7FE9-40F9-8691-7534F2D2D13B}">
      <dgm:prSet phldrT="[Szöveg]" custT="1"/>
      <dgm:spPr>
        <a:solidFill>
          <a:srgbClr val="C7B09A">
            <a:alpha val="50000"/>
          </a:srgbClr>
        </a:solidFill>
        <a:ln w="12700">
          <a:noFill/>
        </a:ln>
        <a:effectLst/>
      </dgm:spPr>
      <dgm:t>
        <a:bodyPr/>
        <a:lstStyle/>
        <a:p>
          <a:r>
            <a:rPr lang="hu-HU" sz="1200" b="1" dirty="0">
              <a:solidFill>
                <a:srgbClr val="4D7C85"/>
              </a:solidFill>
            </a:rPr>
            <a:t>Pat</a:t>
          </a:r>
          <a:r>
            <a:rPr lang="ru-RU" sz="1200" b="1" dirty="0">
              <a:solidFill>
                <a:srgbClr val="4D7C85"/>
              </a:solidFill>
            </a:rPr>
            <a:t>. </a:t>
          </a:r>
          <a:r>
            <a:rPr lang="hu-HU" sz="1200" b="1" dirty="0" err="1">
              <a:solidFill>
                <a:srgbClr val="4D7C85"/>
              </a:solidFill>
            </a:rPr>
            <a:t>autoc</a:t>
          </a:r>
          <a:r>
            <a:rPr lang="ru-RU" sz="1200" b="1" dirty="0">
              <a:solidFill>
                <a:srgbClr val="4D7C85"/>
              </a:solidFill>
            </a:rPr>
            <a:t>.</a:t>
          </a:r>
          <a:endParaRPr lang="hu-HU" sz="1200" b="1" dirty="0">
            <a:solidFill>
              <a:srgbClr val="4D7C85"/>
            </a:solidFill>
          </a:endParaRPr>
        </a:p>
      </dgm:t>
    </dgm:pt>
    <dgm:pt modelId="{AC170853-3C5A-498C-AB0E-62BD539BDACB}" type="parTrans" cxnId="{6116BD2D-F084-49B0-AC36-AC05B9CE156D}">
      <dgm:prSet/>
      <dgm:spPr/>
      <dgm:t>
        <a:bodyPr/>
        <a:lstStyle/>
        <a:p>
          <a:endParaRPr lang="hu-HU"/>
        </a:p>
      </dgm:t>
    </dgm:pt>
    <dgm:pt modelId="{6F2BECE1-1D30-4F39-BBB4-35324958AB70}" type="sibTrans" cxnId="{6116BD2D-F084-49B0-AC36-AC05B9CE156D}">
      <dgm:prSet/>
      <dgm:spPr/>
      <dgm:t>
        <a:bodyPr/>
        <a:lstStyle/>
        <a:p>
          <a:endParaRPr lang="hu-HU"/>
        </a:p>
      </dgm:t>
    </dgm:pt>
    <dgm:pt modelId="{EA790760-0B03-448A-9F29-12DB28B7261E}">
      <dgm:prSet phldrT="[Szöveg]" custT="1"/>
      <dgm:spPr>
        <a:solidFill>
          <a:srgbClr val="C7B09A">
            <a:alpha val="50000"/>
          </a:srgbClr>
        </a:solidFill>
        <a:ln w="12700">
          <a:noFill/>
        </a:ln>
        <a:effectLst/>
      </dgm:spPr>
      <dgm:t>
        <a:bodyPr/>
        <a:lstStyle/>
        <a:p>
          <a:r>
            <a:rPr lang="hu-HU" sz="1200" b="1" dirty="0">
              <a:solidFill>
                <a:srgbClr val="4D7C85"/>
              </a:solidFill>
            </a:rPr>
            <a:t>Mark</a:t>
          </a:r>
          <a:r>
            <a:rPr lang="ru-RU" sz="1200" b="1" dirty="0">
              <a:solidFill>
                <a:srgbClr val="4D7C85"/>
              </a:solidFill>
            </a:rPr>
            <a:t>.</a:t>
          </a:r>
          <a:r>
            <a:rPr lang="hu-HU" sz="1200" b="1" dirty="0" err="1">
              <a:solidFill>
                <a:srgbClr val="4D7C85"/>
              </a:solidFill>
            </a:rPr>
            <a:t>-exp</a:t>
          </a:r>
          <a:r>
            <a:rPr lang="ru-RU" sz="1200" b="1" dirty="0">
              <a:solidFill>
                <a:srgbClr val="4D7C85"/>
              </a:solidFill>
            </a:rPr>
            <a:t>.</a:t>
          </a:r>
          <a:r>
            <a:rPr lang="hu-HU" sz="1200" b="1" dirty="0">
              <a:solidFill>
                <a:srgbClr val="4D7C85"/>
              </a:solidFill>
            </a:rPr>
            <a:t> </a:t>
          </a:r>
          <a:r>
            <a:rPr lang="hu-HU" sz="1200" b="1" dirty="0" err="1">
              <a:solidFill>
                <a:srgbClr val="4D7C85"/>
              </a:solidFill>
            </a:rPr>
            <a:t>dict</a:t>
          </a:r>
          <a:r>
            <a:rPr lang="ru-RU" sz="1200" b="1" dirty="0">
              <a:solidFill>
                <a:srgbClr val="4D7C85"/>
              </a:solidFill>
            </a:rPr>
            <a:t>.</a:t>
          </a:r>
          <a:endParaRPr lang="hu-HU" sz="1200" b="1" dirty="0">
            <a:solidFill>
              <a:srgbClr val="4D7C85"/>
            </a:solidFill>
          </a:endParaRPr>
        </a:p>
      </dgm:t>
    </dgm:pt>
    <dgm:pt modelId="{5C7F6E41-DDEC-4FFD-ADF3-857A68ACE437}" type="parTrans" cxnId="{B13EAAE4-1F67-4A3A-9177-03A368343129}">
      <dgm:prSet/>
      <dgm:spPr/>
      <dgm:t>
        <a:bodyPr/>
        <a:lstStyle/>
        <a:p>
          <a:endParaRPr lang="hu-HU"/>
        </a:p>
      </dgm:t>
    </dgm:pt>
    <dgm:pt modelId="{C852374C-469A-4298-974D-3B706E4B63CD}" type="sibTrans" cxnId="{B13EAAE4-1F67-4A3A-9177-03A368343129}">
      <dgm:prSet/>
      <dgm:spPr/>
      <dgm:t>
        <a:bodyPr/>
        <a:lstStyle/>
        <a:p>
          <a:endParaRPr lang="hu-HU"/>
        </a:p>
      </dgm:t>
    </dgm:pt>
    <dgm:pt modelId="{83210F28-54C2-4E50-BA91-C30C7F5A925A}">
      <dgm:prSet phldrT="[Szöveg]" custT="1"/>
      <dgm:spPr>
        <a:solidFill>
          <a:srgbClr val="C7B09A">
            <a:alpha val="50000"/>
          </a:srgbClr>
        </a:solidFill>
        <a:ln w="12700">
          <a:noFill/>
        </a:ln>
        <a:effectLst/>
      </dgm:spPr>
      <dgm:t>
        <a:bodyPr/>
        <a:lstStyle/>
        <a:p>
          <a:r>
            <a:rPr lang="hu-HU" sz="1200" b="1" dirty="0">
              <a:solidFill>
                <a:srgbClr val="4D7C85"/>
              </a:solidFill>
            </a:rPr>
            <a:t>Pat</a:t>
          </a:r>
          <a:r>
            <a:rPr lang="ru-RU" sz="1200" b="1" dirty="0">
              <a:solidFill>
                <a:srgbClr val="4D7C85"/>
              </a:solidFill>
            </a:rPr>
            <a:t>.</a:t>
          </a:r>
          <a:r>
            <a:rPr lang="hu-HU" sz="1200" b="1" dirty="0">
              <a:solidFill>
                <a:srgbClr val="4D7C85"/>
              </a:solidFill>
            </a:rPr>
            <a:t> </a:t>
          </a:r>
          <a:r>
            <a:rPr lang="hu-HU" sz="1200" b="1" dirty="0" err="1">
              <a:solidFill>
                <a:srgbClr val="4D7C85"/>
              </a:solidFill>
            </a:rPr>
            <a:t>dem</a:t>
          </a:r>
          <a:r>
            <a:rPr lang="ru-RU" sz="1200" b="1" dirty="0">
              <a:solidFill>
                <a:srgbClr val="4D7C85"/>
              </a:solidFill>
            </a:rPr>
            <a:t>.</a:t>
          </a:r>
          <a:endParaRPr lang="hu-HU" sz="1200" b="1" dirty="0">
            <a:solidFill>
              <a:srgbClr val="4D7C85"/>
            </a:solidFill>
          </a:endParaRPr>
        </a:p>
      </dgm:t>
    </dgm:pt>
    <dgm:pt modelId="{BE820587-ACDE-46A2-B65C-DBB9C05D5D28}" type="parTrans" cxnId="{E0DFDD57-3D41-4D58-9D26-48A3B6203E9E}">
      <dgm:prSet/>
      <dgm:spPr/>
      <dgm:t>
        <a:bodyPr/>
        <a:lstStyle/>
        <a:p>
          <a:endParaRPr lang="hu-HU"/>
        </a:p>
      </dgm:t>
    </dgm:pt>
    <dgm:pt modelId="{C48E22A5-3C91-4ECB-9614-22AE88AAB692}" type="sibTrans" cxnId="{E0DFDD57-3D41-4D58-9D26-48A3B6203E9E}">
      <dgm:prSet/>
      <dgm:spPr/>
      <dgm:t>
        <a:bodyPr/>
        <a:lstStyle/>
        <a:p>
          <a:endParaRPr lang="hu-HU"/>
        </a:p>
      </dgm:t>
    </dgm:pt>
    <dgm:pt modelId="{497908DE-4C30-428A-A555-3A6C2F4ADF7D}">
      <dgm:prSet phldrT="[Szöveg]" custT="1"/>
      <dgm:spPr>
        <a:solidFill>
          <a:srgbClr val="C7B09A">
            <a:alpha val="50000"/>
          </a:srgbClr>
        </a:solidFill>
        <a:ln w="12700">
          <a:noFill/>
        </a:ln>
        <a:effectLst/>
      </dgm:spPr>
      <dgm:t>
        <a:bodyPr/>
        <a:lstStyle/>
        <a:p>
          <a:r>
            <a:rPr lang="hu-HU" sz="1200" b="1" dirty="0" err="1">
              <a:solidFill>
                <a:srgbClr val="4D7C85"/>
              </a:solidFill>
            </a:rPr>
            <a:t>Com</a:t>
          </a:r>
          <a:r>
            <a:rPr lang="ru-RU" sz="1200" b="1" dirty="0">
              <a:solidFill>
                <a:srgbClr val="4D7C85"/>
              </a:solidFill>
            </a:rPr>
            <a:t>. </a:t>
          </a:r>
          <a:r>
            <a:rPr lang="hu-HU" sz="1200" b="1" dirty="0" err="1">
              <a:solidFill>
                <a:srgbClr val="4D7C85"/>
              </a:solidFill>
            </a:rPr>
            <a:t>dict</a:t>
          </a:r>
          <a:r>
            <a:rPr lang="ru-RU" sz="1200" b="1" dirty="0">
              <a:solidFill>
                <a:srgbClr val="4D7C85"/>
              </a:solidFill>
            </a:rPr>
            <a:t>.</a:t>
          </a:r>
          <a:endParaRPr lang="hu-HU" sz="1200" b="1" dirty="0">
            <a:solidFill>
              <a:srgbClr val="4D7C85"/>
            </a:solidFill>
          </a:endParaRPr>
        </a:p>
      </dgm:t>
    </dgm:pt>
    <dgm:pt modelId="{62CDFBF8-8475-41D6-A92F-79B3295FBB46}" type="sibTrans" cxnId="{7F3FE700-1B5C-4D5E-A6DA-C2C295341AB0}">
      <dgm:prSet/>
      <dgm:spPr/>
      <dgm:t>
        <a:bodyPr/>
        <a:lstStyle/>
        <a:p>
          <a:endParaRPr lang="hu-HU"/>
        </a:p>
      </dgm:t>
    </dgm:pt>
    <dgm:pt modelId="{271AECFB-B758-4170-9A56-A7A2099BC3ED}" type="parTrans" cxnId="{7F3FE700-1B5C-4D5E-A6DA-C2C295341AB0}">
      <dgm:prSet/>
      <dgm:spPr/>
      <dgm:t>
        <a:bodyPr/>
        <a:lstStyle/>
        <a:p>
          <a:endParaRPr lang="hu-HU"/>
        </a:p>
      </dgm:t>
    </dgm:pt>
    <dgm:pt modelId="{70972A96-F39F-4054-A5D9-CCAC350AB6EA}">
      <dgm:prSet phldrT="[Szöveg]" custT="1"/>
      <dgm:spPr>
        <a:solidFill>
          <a:srgbClr val="C7B09A">
            <a:alpha val="50000"/>
          </a:srgbClr>
        </a:solidFill>
        <a:ln w="12700">
          <a:noFill/>
        </a:ln>
        <a:effectLst/>
      </dgm:spPr>
      <dgm:t>
        <a:bodyPr/>
        <a:lstStyle/>
        <a:p>
          <a:r>
            <a:rPr lang="hu-HU" sz="1200" b="1" dirty="0" err="1">
              <a:solidFill>
                <a:srgbClr val="4D7C85"/>
              </a:solidFill>
            </a:rPr>
            <a:t>Cons</a:t>
          </a:r>
          <a:r>
            <a:rPr lang="ru-RU" sz="1200" b="1" dirty="0">
              <a:solidFill>
                <a:srgbClr val="4D7C85"/>
              </a:solidFill>
            </a:rPr>
            <a:t>.</a:t>
          </a:r>
          <a:r>
            <a:rPr lang="hu-HU" sz="1200" b="1" dirty="0">
              <a:solidFill>
                <a:srgbClr val="4D7C85"/>
              </a:solidFill>
            </a:rPr>
            <a:t> </a:t>
          </a:r>
          <a:r>
            <a:rPr lang="hu-HU" sz="1200" b="1" dirty="0" err="1">
              <a:solidFill>
                <a:srgbClr val="4D7C85"/>
              </a:solidFill>
            </a:rPr>
            <a:t>autoc</a:t>
          </a:r>
          <a:r>
            <a:rPr lang="ru-RU" sz="1200" b="1" dirty="0">
              <a:solidFill>
                <a:srgbClr val="4D7C85"/>
              </a:solidFill>
            </a:rPr>
            <a:t>.</a:t>
          </a:r>
          <a:endParaRPr lang="hu-HU" sz="1200" b="1" dirty="0">
            <a:solidFill>
              <a:srgbClr val="4D7C85"/>
            </a:solidFill>
          </a:endParaRPr>
        </a:p>
      </dgm:t>
    </dgm:pt>
    <dgm:pt modelId="{31D1D17A-6379-4E4F-BA5B-41C68FE7CA83}" type="parTrans" cxnId="{CBEF9A63-C4A8-4435-B53F-3311C5002E27}">
      <dgm:prSet/>
      <dgm:spPr/>
      <dgm:t>
        <a:bodyPr/>
        <a:lstStyle/>
        <a:p>
          <a:endParaRPr lang="hu-HU"/>
        </a:p>
      </dgm:t>
    </dgm:pt>
    <dgm:pt modelId="{9245FA1F-2308-44B5-8473-F6C503401E93}" type="sibTrans" cxnId="{CBEF9A63-C4A8-4435-B53F-3311C5002E27}">
      <dgm:prSet/>
      <dgm:spPr/>
      <dgm:t>
        <a:bodyPr/>
        <a:lstStyle/>
        <a:p>
          <a:endParaRPr lang="hu-HU"/>
        </a:p>
      </dgm:t>
    </dgm:pt>
    <dgm:pt modelId="{F9260225-45E3-4E83-A7B5-93BF7662486D}" type="pres">
      <dgm:prSet presAssocID="{D75FEE30-628B-4BCD-B8C9-2BF3180BA3C0}" presName="compositeShape" presStyleCnt="0">
        <dgm:presLayoutVars>
          <dgm:dir/>
          <dgm:resizeHandles/>
        </dgm:presLayoutVars>
      </dgm:prSet>
      <dgm:spPr/>
      <dgm:t>
        <a:bodyPr/>
        <a:lstStyle/>
        <a:p>
          <a:endParaRPr lang="hu-HU"/>
        </a:p>
      </dgm:t>
    </dgm:pt>
    <dgm:pt modelId="{2CAB7AE0-F53F-477F-8596-08683A702DA4}" type="pres">
      <dgm:prSet presAssocID="{D75FEE30-628B-4BCD-B8C9-2BF3180BA3C0}" presName="pyramid" presStyleLbl="node1" presStyleIdx="0" presStyleCnt="1" custAng="10800000" custScaleX="83182" custScaleY="57062" custLinFactNeighborX="5784" custLinFactNeighborY="-355"/>
      <dgm:spPr>
        <a:solidFill>
          <a:srgbClr val="EFEAE4"/>
        </a:solidFill>
        <a:ln w="31750">
          <a:solidFill>
            <a:srgbClr val="B3A99D"/>
          </a:solidFill>
        </a:ln>
      </dgm:spPr>
    </dgm:pt>
    <dgm:pt modelId="{54982EDE-BA38-419C-8C90-E7DF88B50825}" type="pres">
      <dgm:prSet presAssocID="{D75FEE30-628B-4BCD-B8C9-2BF3180BA3C0}" presName="theList" presStyleCnt="0"/>
      <dgm:spPr/>
    </dgm:pt>
    <dgm:pt modelId="{C15E22B3-3295-4532-9D6A-325D45E50C1C}" type="pres">
      <dgm:prSet presAssocID="{497908DE-4C30-428A-A555-3A6C2F4ADF7D}" presName="aNode" presStyleLbl="fgAcc1" presStyleIdx="0" presStyleCnt="6" custAng="0" custScaleX="39248" custScaleY="37620" custLinFactY="10358" custLinFactNeighborX="47036" custLinFactNeighborY="100000">
        <dgm:presLayoutVars>
          <dgm:bulletEnabled val="1"/>
        </dgm:presLayoutVars>
      </dgm:prSet>
      <dgm:spPr/>
      <dgm:t>
        <a:bodyPr/>
        <a:lstStyle/>
        <a:p>
          <a:endParaRPr lang="hu-HU"/>
        </a:p>
      </dgm:t>
    </dgm:pt>
    <dgm:pt modelId="{E349127E-BD40-4FFD-98F7-AE53232D3317}" type="pres">
      <dgm:prSet presAssocID="{497908DE-4C30-428A-A555-3A6C2F4ADF7D}" presName="aSpace" presStyleCnt="0"/>
      <dgm:spPr/>
    </dgm:pt>
    <dgm:pt modelId="{585EDA03-E1D1-49E2-ABCC-D095A33C60CB}" type="pres">
      <dgm:prSet presAssocID="{3CA4390E-8AEC-4EA2-A3EC-8DD042504D56}" presName="aNode" presStyleLbl="fgAcc1" presStyleIdx="1" presStyleCnt="6" custScaleX="35098" custScaleY="34224" custLinFactX="-26699" custLinFactY="-13469" custLinFactNeighborX="-100000" custLinFactNeighborY="-100000">
        <dgm:presLayoutVars>
          <dgm:bulletEnabled val="1"/>
        </dgm:presLayoutVars>
      </dgm:prSet>
      <dgm:spPr/>
      <dgm:t>
        <a:bodyPr/>
        <a:lstStyle/>
        <a:p>
          <a:endParaRPr lang="hu-HU"/>
        </a:p>
      </dgm:t>
    </dgm:pt>
    <dgm:pt modelId="{689CAA53-9D6E-44E6-B0D8-615A6D07FB5B}" type="pres">
      <dgm:prSet presAssocID="{3CA4390E-8AEC-4EA2-A3EC-8DD042504D56}" presName="aSpace" presStyleCnt="0"/>
      <dgm:spPr/>
    </dgm:pt>
    <dgm:pt modelId="{AA40EDB2-9616-491E-8997-90DC3C7C7F8E}" type="pres">
      <dgm:prSet presAssocID="{94EAB1EC-7FE9-40F9-8691-7534F2D2D13B}" presName="aNode" presStyleLbl="fgAcc1" presStyleIdx="2" presStyleCnt="6" custScaleX="48373" custScaleY="36545" custLinFactY="132298" custLinFactNeighborX="-41339" custLinFactNeighborY="200000">
        <dgm:presLayoutVars>
          <dgm:bulletEnabled val="1"/>
        </dgm:presLayoutVars>
      </dgm:prSet>
      <dgm:spPr/>
      <dgm:t>
        <a:bodyPr/>
        <a:lstStyle/>
        <a:p>
          <a:endParaRPr lang="hu-HU"/>
        </a:p>
      </dgm:t>
    </dgm:pt>
    <dgm:pt modelId="{9055E23A-F0BC-4AAF-9FF4-F780F02DFD21}" type="pres">
      <dgm:prSet presAssocID="{94EAB1EC-7FE9-40F9-8691-7534F2D2D13B}" presName="aSpace" presStyleCnt="0"/>
      <dgm:spPr/>
    </dgm:pt>
    <dgm:pt modelId="{6AFE05B7-991B-44DA-9843-39E3CC396A11}" type="pres">
      <dgm:prSet presAssocID="{70972A96-F39F-4054-A5D9-CCAC350AB6EA}" presName="aNode" presStyleLbl="fgAcc1" presStyleIdx="3" presStyleCnt="6" custScaleX="49578" custScaleY="34181" custLinFactY="-124152" custLinFactNeighborX="-38189" custLinFactNeighborY="-200000">
        <dgm:presLayoutVars>
          <dgm:bulletEnabled val="1"/>
        </dgm:presLayoutVars>
      </dgm:prSet>
      <dgm:spPr/>
      <dgm:t>
        <a:bodyPr/>
        <a:lstStyle/>
        <a:p>
          <a:endParaRPr lang="hu-HU"/>
        </a:p>
      </dgm:t>
    </dgm:pt>
    <dgm:pt modelId="{B370853F-B4C8-494E-B10D-01EDE232E07B}" type="pres">
      <dgm:prSet presAssocID="{70972A96-F39F-4054-A5D9-CCAC350AB6EA}" presName="aSpace" presStyleCnt="0"/>
      <dgm:spPr/>
    </dgm:pt>
    <dgm:pt modelId="{40A06F75-CF71-4FF0-9476-F881F10B4C59}" type="pres">
      <dgm:prSet presAssocID="{EA790760-0B03-448A-9F29-12DB28B7261E}" presName="aNode" presStyleLbl="fgAcc1" presStyleIdx="4" presStyleCnt="6" custAng="0" custScaleX="42694" custScaleY="35761" custLinFactY="-45887" custLinFactNeighborX="14078" custLinFactNeighborY="-100000">
        <dgm:presLayoutVars>
          <dgm:bulletEnabled val="1"/>
        </dgm:presLayoutVars>
      </dgm:prSet>
      <dgm:spPr/>
      <dgm:t>
        <a:bodyPr/>
        <a:lstStyle/>
        <a:p>
          <a:endParaRPr lang="hu-HU"/>
        </a:p>
      </dgm:t>
    </dgm:pt>
    <dgm:pt modelId="{D5AAC021-0B13-4F18-8DC6-1FA6845FB348}" type="pres">
      <dgm:prSet presAssocID="{EA790760-0B03-448A-9F29-12DB28B7261E}" presName="aSpace" presStyleCnt="0"/>
      <dgm:spPr/>
    </dgm:pt>
    <dgm:pt modelId="{0E6DB8B2-458A-4F73-AF77-E844E8685CD8}" type="pres">
      <dgm:prSet presAssocID="{83210F28-54C2-4E50-BA91-C30C7F5A925A}" presName="aNode" presStyleLbl="fgAcc1" presStyleIdx="5" presStyleCnt="6" custScaleX="42116" custScaleY="33560" custLinFactY="-92553" custLinFactNeighborX="-95386" custLinFactNeighborY="-100000">
        <dgm:presLayoutVars>
          <dgm:bulletEnabled val="1"/>
        </dgm:presLayoutVars>
      </dgm:prSet>
      <dgm:spPr/>
      <dgm:t>
        <a:bodyPr/>
        <a:lstStyle/>
        <a:p>
          <a:endParaRPr lang="hu-HU"/>
        </a:p>
      </dgm:t>
    </dgm:pt>
    <dgm:pt modelId="{90C49BEF-D580-4BCE-B3DE-D37D285664C9}" type="pres">
      <dgm:prSet presAssocID="{83210F28-54C2-4E50-BA91-C30C7F5A925A}" presName="aSpace" presStyleCnt="0"/>
      <dgm:spPr/>
    </dgm:pt>
  </dgm:ptLst>
  <dgm:cxnLst>
    <dgm:cxn modelId="{B13EAAE4-1F67-4A3A-9177-03A368343129}" srcId="{D75FEE30-628B-4BCD-B8C9-2BF3180BA3C0}" destId="{EA790760-0B03-448A-9F29-12DB28B7261E}" srcOrd="4" destOrd="0" parTransId="{5C7F6E41-DDEC-4FFD-ADF3-857A68ACE437}" sibTransId="{C852374C-469A-4298-974D-3B706E4B63CD}"/>
    <dgm:cxn modelId="{6116BD2D-F084-49B0-AC36-AC05B9CE156D}" srcId="{D75FEE30-628B-4BCD-B8C9-2BF3180BA3C0}" destId="{94EAB1EC-7FE9-40F9-8691-7534F2D2D13B}" srcOrd="2" destOrd="0" parTransId="{AC170853-3C5A-498C-AB0E-62BD539BDACB}" sibTransId="{6F2BECE1-1D30-4F39-BBB4-35324958AB70}"/>
    <dgm:cxn modelId="{71838A46-B96E-43E2-BC1A-07621AC3E695}" type="presOf" srcId="{83210F28-54C2-4E50-BA91-C30C7F5A925A}" destId="{0E6DB8B2-458A-4F73-AF77-E844E8685CD8}" srcOrd="0" destOrd="0" presId="urn:microsoft.com/office/officeart/2005/8/layout/pyramid2"/>
    <dgm:cxn modelId="{BD3D1753-D894-41B7-8EA2-0637B5CC7A5D}" type="presOf" srcId="{EA790760-0B03-448A-9F29-12DB28B7261E}" destId="{40A06F75-CF71-4FF0-9476-F881F10B4C59}" srcOrd="0" destOrd="0" presId="urn:microsoft.com/office/officeart/2005/8/layout/pyramid2"/>
    <dgm:cxn modelId="{C52C69A7-7AF9-4793-9B68-EF27368706DC}" type="presOf" srcId="{70972A96-F39F-4054-A5D9-CCAC350AB6EA}" destId="{6AFE05B7-991B-44DA-9843-39E3CC396A11}" srcOrd="0" destOrd="0" presId="urn:microsoft.com/office/officeart/2005/8/layout/pyramid2"/>
    <dgm:cxn modelId="{7F3FE700-1B5C-4D5E-A6DA-C2C295341AB0}" srcId="{D75FEE30-628B-4BCD-B8C9-2BF3180BA3C0}" destId="{497908DE-4C30-428A-A555-3A6C2F4ADF7D}" srcOrd="0" destOrd="0" parTransId="{271AECFB-B758-4170-9A56-A7A2099BC3ED}" sibTransId="{62CDFBF8-8475-41D6-A92F-79B3295FBB46}"/>
    <dgm:cxn modelId="{1A68A4E3-872B-445E-AC92-EFFBFA16129E}" type="presOf" srcId="{497908DE-4C30-428A-A555-3A6C2F4ADF7D}" destId="{C15E22B3-3295-4532-9D6A-325D45E50C1C}" srcOrd="0" destOrd="0" presId="urn:microsoft.com/office/officeart/2005/8/layout/pyramid2"/>
    <dgm:cxn modelId="{B70ABF6D-225B-4098-B5E2-3EC3580F256C}" type="presOf" srcId="{3CA4390E-8AEC-4EA2-A3EC-8DD042504D56}" destId="{585EDA03-E1D1-49E2-ABCC-D095A33C60CB}" srcOrd="0" destOrd="0" presId="urn:microsoft.com/office/officeart/2005/8/layout/pyramid2"/>
    <dgm:cxn modelId="{368E91DE-90CE-4535-972E-9CD3FC38E9C1}" type="presOf" srcId="{94EAB1EC-7FE9-40F9-8691-7534F2D2D13B}" destId="{AA40EDB2-9616-491E-8997-90DC3C7C7F8E}" srcOrd="0" destOrd="0" presId="urn:microsoft.com/office/officeart/2005/8/layout/pyramid2"/>
    <dgm:cxn modelId="{CBEF9A63-C4A8-4435-B53F-3311C5002E27}" srcId="{D75FEE30-628B-4BCD-B8C9-2BF3180BA3C0}" destId="{70972A96-F39F-4054-A5D9-CCAC350AB6EA}" srcOrd="3" destOrd="0" parTransId="{31D1D17A-6379-4E4F-BA5B-41C68FE7CA83}" sibTransId="{9245FA1F-2308-44B5-8473-F6C503401E93}"/>
    <dgm:cxn modelId="{E0DFDD57-3D41-4D58-9D26-48A3B6203E9E}" srcId="{D75FEE30-628B-4BCD-B8C9-2BF3180BA3C0}" destId="{83210F28-54C2-4E50-BA91-C30C7F5A925A}" srcOrd="5" destOrd="0" parTransId="{BE820587-ACDE-46A2-B65C-DBB9C05D5D28}" sibTransId="{C48E22A5-3C91-4ECB-9614-22AE88AAB692}"/>
    <dgm:cxn modelId="{B2A1124F-FF62-4708-97FD-3EE84754FA9C}" type="presOf" srcId="{D75FEE30-628B-4BCD-B8C9-2BF3180BA3C0}" destId="{F9260225-45E3-4E83-A7B5-93BF7662486D}" srcOrd="0" destOrd="0" presId="urn:microsoft.com/office/officeart/2005/8/layout/pyramid2"/>
    <dgm:cxn modelId="{238E8032-8D87-408E-A872-7A74B256EB7F}" srcId="{D75FEE30-628B-4BCD-B8C9-2BF3180BA3C0}" destId="{3CA4390E-8AEC-4EA2-A3EC-8DD042504D56}" srcOrd="1" destOrd="0" parTransId="{A4B2B83E-EB6A-4359-B43A-DBC5C5DFCAEB}" sibTransId="{9BCEB788-24BE-4063-82CD-6618D9E746C1}"/>
    <dgm:cxn modelId="{7E38994E-AF1A-473F-A444-23A9376CCC19}" type="presParOf" srcId="{F9260225-45E3-4E83-A7B5-93BF7662486D}" destId="{2CAB7AE0-F53F-477F-8596-08683A702DA4}" srcOrd="0" destOrd="0" presId="urn:microsoft.com/office/officeart/2005/8/layout/pyramid2"/>
    <dgm:cxn modelId="{36983B39-23F5-4EB8-820D-9E24BA8B6E64}" type="presParOf" srcId="{F9260225-45E3-4E83-A7B5-93BF7662486D}" destId="{54982EDE-BA38-419C-8C90-E7DF88B50825}" srcOrd="1" destOrd="0" presId="urn:microsoft.com/office/officeart/2005/8/layout/pyramid2"/>
    <dgm:cxn modelId="{19E689BB-13BD-4AEB-8D12-DEF766B6FC5F}" type="presParOf" srcId="{54982EDE-BA38-419C-8C90-E7DF88B50825}" destId="{C15E22B3-3295-4532-9D6A-325D45E50C1C}" srcOrd="0" destOrd="0" presId="urn:microsoft.com/office/officeart/2005/8/layout/pyramid2"/>
    <dgm:cxn modelId="{807BB928-56AC-42A4-B6AF-95E84C82D14C}" type="presParOf" srcId="{54982EDE-BA38-419C-8C90-E7DF88B50825}" destId="{E349127E-BD40-4FFD-98F7-AE53232D3317}" srcOrd="1" destOrd="0" presId="urn:microsoft.com/office/officeart/2005/8/layout/pyramid2"/>
    <dgm:cxn modelId="{5515DD95-6891-42CA-9630-2882B39323B7}" type="presParOf" srcId="{54982EDE-BA38-419C-8C90-E7DF88B50825}" destId="{585EDA03-E1D1-49E2-ABCC-D095A33C60CB}" srcOrd="2" destOrd="0" presId="urn:microsoft.com/office/officeart/2005/8/layout/pyramid2"/>
    <dgm:cxn modelId="{76E1E719-2CB2-4380-A6D3-9E4C241097F6}" type="presParOf" srcId="{54982EDE-BA38-419C-8C90-E7DF88B50825}" destId="{689CAA53-9D6E-44E6-B0D8-615A6D07FB5B}" srcOrd="3" destOrd="0" presId="urn:microsoft.com/office/officeart/2005/8/layout/pyramid2"/>
    <dgm:cxn modelId="{4174979A-8465-4892-80CF-0CC2814916E5}" type="presParOf" srcId="{54982EDE-BA38-419C-8C90-E7DF88B50825}" destId="{AA40EDB2-9616-491E-8997-90DC3C7C7F8E}" srcOrd="4" destOrd="0" presId="urn:microsoft.com/office/officeart/2005/8/layout/pyramid2"/>
    <dgm:cxn modelId="{B8CDFC11-0E18-44D4-AA9F-A161FF981DA9}" type="presParOf" srcId="{54982EDE-BA38-419C-8C90-E7DF88B50825}" destId="{9055E23A-F0BC-4AAF-9FF4-F780F02DFD21}" srcOrd="5" destOrd="0" presId="urn:microsoft.com/office/officeart/2005/8/layout/pyramid2"/>
    <dgm:cxn modelId="{650AB278-A727-4FF8-9023-34DF50DC4920}" type="presParOf" srcId="{54982EDE-BA38-419C-8C90-E7DF88B50825}" destId="{6AFE05B7-991B-44DA-9843-39E3CC396A11}" srcOrd="6" destOrd="0" presId="urn:microsoft.com/office/officeart/2005/8/layout/pyramid2"/>
    <dgm:cxn modelId="{F91AE8C0-07C1-450E-880E-E6CD863FF6C6}" type="presParOf" srcId="{54982EDE-BA38-419C-8C90-E7DF88B50825}" destId="{B370853F-B4C8-494E-B10D-01EDE232E07B}" srcOrd="7" destOrd="0" presId="urn:microsoft.com/office/officeart/2005/8/layout/pyramid2"/>
    <dgm:cxn modelId="{FB1389B1-5111-4B7A-AF86-EB34FB13F6FE}" type="presParOf" srcId="{54982EDE-BA38-419C-8C90-E7DF88B50825}" destId="{40A06F75-CF71-4FF0-9476-F881F10B4C59}" srcOrd="8" destOrd="0" presId="urn:microsoft.com/office/officeart/2005/8/layout/pyramid2"/>
    <dgm:cxn modelId="{75134A79-A7BA-4059-AC4E-598BB722EB15}" type="presParOf" srcId="{54982EDE-BA38-419C-8C90-E7DF88B50825}" destId="{D5AAC021-0B13-4F18-8DC6-1FA6845FB348}" srcOrd="9" destOrd="0" presId="urn:microsoft.com/office/officeart/2005/8/layout/pyramid2"/>
    <dgm:cxn modelId="{18E43B32-A0F5-45CD-9132-54F5B09228D3}" type="presParOf" srcId="{54982EDE-BA38-419C-8C90-E7DF88B50825}" destId="{0E6DB8B2-458A-4F73-AF77-E844E8685CD8}" srcOrd="10" destOrd="0" presId="urn:microsoft.com/office/officeart/2005/8/layout/pyramid2"/>
    <dgm:cxn modelId="{AAF8A9BF-CB49-484E-8E54-83A2A2A64878}" type="presParOf" srcId="{54982EDE-BA38-419C-8C90-E7DF88B50825}" destId="{90C49BEF-D580-4BCE-B3DE-D37D285664C9}" srcOrd="11" destOrd="0" presId="urn:microsoft.com/office/officeart/2005/8/layout/pyramid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75FEE30-628B-4BCD-B8C9-2BF3180BA3C0}"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hu-HU"/>
        </a:p>
      </dgm:t>
    </dgm:pt>
    <dgm:pt modelId="{3CA4390E-8AEC-4EA2-A3EC-8DD042504D56}">
      <dgm:prSet phldrT="[Szöveg]" custT="1"/>
      <dgm:spPr>
        <a:solidFill>
          <a:srgbClr val="C7B09A">
            <a:alpha val="50000"/>
          </a:srgbClr>
        </a:solidFill>
        <a:ln w="12700">
          <a:noFill/>
        </a:ln>
        <a:effectLst/>
      </dgm:spPr>
      <dgm:t>
        <a:bodyPr/>
        <a:lstStyle/>
        <a:p>
          <a:r>
            <a:rPr lang="hu-HU" sz="1000" b="1" dirty="0">
              <a:solidFill>
                <a:srgbClr val="4D7C85"/>
              </a:solidFill>
            </a:rPr>
            <a:t>Liberal democracy</a:t>
          </a:r>
        </a:p>
      </dgm:t>
    </dgm:pt>
    <dgm:pt modelId="{A4B2B83E-EB6A-4359-B43A-DBC5C5DFCAEB}" type="parTrans" cxnId="{238E8032-8D87-408E-A872-7A74B256EB7F}">
      <dgm:prSet/>
      <dgm:spPr/>
      <dgm:t>
        <a:bodyPr/>
        <a:lstStyle/>
        <a:p>
          <a:endParaRPr lang="hu-HU"/>
        </a:p>
      </dgm:t>
    </dgm:pt>
    <dgm:pt modelId="{9BCEB788-24BE-4063-82CD-6618D9E746C1}" type="sibTrans" cxnId="{238E8032-8D87-408E-A872-7A74B256EB7F}">
      <dgm:prSet/>
      <dgm:spPr/>
      <dgm:t>
        <a:bodyPr/>
        <a:lstStyle/>
        <a:p>
          <a:endParaRPr lang="hu-HU"/>
        </a:p>
      </dgm:t>
    </dgm:pt>
    <dgm:pt modelId="{94EAB1EC-7FE9-40F9-8691-7534F2D2D13B}">
      <dgm:prSet phldrT="[Szöveg]" custT="1"/>
      <dgm:spPr>
        <a:solidFill>
          <a:srgbClr val="C7B09A">
            <a:alpha val="50000"/>
          </a:srgbClr>
        </a:solidFill>
        <a:ln w="12700">
          <a:noFill/>
        </a:ln>
        <a:effectLst/>
      </dgm:spPr>
      <dgm:t>
        <a:bodyPr/>
        <a:lstStyle/>
        <a:p>
          <a:r>
            <a:rPr lang="hu-HU" sz="1000" b="1" dirty="0">
              <a:solidFill>
                <a:srgbClr val="4D7C85"/>
              </a:solidFill>
            </a:rPr>
            <a:t>Patronal autocracy</a:t>
          </a:r>
        </a:p>
      </dgm:t>
    </dgm:pt>
    <dgm:pt modelId="{AC170853-3C5A-498C-AB0E-62BD539BDACB}" type="parTrans" cxnId="{6116BD2D-F084-49B0-AC36-AC05B9CE156D}">
      <dgm:prSet/>
      <dgm:spPr/>
      <dgm:t>
        <a:bodyPr/>
        <a:lstStyle/>
        <a:p>
          <a:endParaRPr lang="hu-HU"/>
        </a:p>
      </dgm:t>
    </dgm:pt>
    <dgm:pt modelId="{6F2BECE1-1D30-4F39-BBB4-35324958AB70}" type="sibTrans" cxnId="{6116BD2D-F084-49B0-AC36-AC05B9CE156D}">
      <dgm:prSet/>
      <dgm:spPr/>
      <dgm:t>
        <a:bodyPr/>
        <a:lstStyle/>
        <a:p>
          <a:endParaRPr lang="hu-HU"/>
        </a:p>
      </dgm:t>
    </dgm:pt>
    <dgm:pt modelId="{EA790760-0B03-448A-9F29-12DB28B7261E}">
      <dgm:prSet phldrT="[Szöveg]" custT="1"/>
      <dgm:spPr>
        <a:solidFill>
          <a:srgbClr val="C7B09A">
            <a:alpha val="50000"/>
          </a:srgbClr>
        </a:solidFill>
        <a:ln w="12700">
          <a:noFill/>
        </a:ln>
        <a:effectLst/>
      </dgm:spPr>
      <dgm:t>
        <a:bodyPr/>
        <a:lstStyle/>
        <a:p>
          <a:r>
            <a:rPr lang="hu-HU" sz="1000" b="1" dirty="0">
              <a:solidFill>
                <a:srgbClr val="4D7C85"/>
              </a:solidFill>
            </a:rPr>
            <a:t>Market-exploiting dictatorship</a:t>
          </a:r>
        </a:p>
      </dgm:t>
    </dgm:pt>
    <dgm:pt modelId="{5C7F6E41-DDEC-4FFD-ADF3-857A68ACE437}" type="parTrans" cxnId="{B13EAAE4-1F67-4A3A-9177-03A368343129}">
      <dgm:prSet/>
      <dgm:spPr/>
      <dgm:t>
        <a:bodyPr/>
        <a:lstStyle/>
        <a:p>
          <a:endParaRPr lang="hu-HU"/>
        </a:p>
      </dgm:t>
    </dgm:pt>
    <dgm:pt modelId="{C852374C-469A-4298-974D-3B706E4B63CD}" type="sibTrans" cxnId="{B13EAAE4-1F67-4A3A-9177-03A368343129}">
      <dgm:prSet/>
      <dgm:spPr/>
      <dgm:t>
        <a:bodyPr/>
        <a:lstStyle/>
        <a:p>
          <a:endParaRPr lang="hu-HU"/>
        </a:p>
      </dgm:t>
    </dgm:pt>
    <dgm:pt modelId="{83210F28-54C2-4E50-BA91-C30C7F5A925A}">
      <dgm:prSet phldrT="[Szöveg]" custT="1"/>
      <dgm:spPr>
        <a:solidFill>
          <a:srgbClr val="C7B09A">
            <a:alpha val="50000"/>
          </a:srgbClr>
        </a:solidFill>
        <a:ln w="12700">
          <a:noFill/>
        </a:ln>
        <a:effectLst/>
      </dgm:spPr>
      <dgm:t>
        <a:bodyPr/>
        <a:lstStyle/>
        <a:p>
          <a:r>
            <a:rPr lang="hu-HU" sz="1000" b="1" dirty="0">
              <a:solidFill>
                <a:srgbClr val="4D7C85"/>
              </a:solidFill>
            </a:rPr>
            <a:t>Patronal democracy</a:t>
          </a:r>
        </a:p>
      </dgm:t>
    </dgm:pt>
    <dgm:pt modelId="{BE820587-ACDE-46A2-B65C-DBB9C05D5D28}" type="parTrans" cxnId="{E0DFDD57-3D41-4D58-9D26-48A3B6203E9E}">
      <dgm:prSet/>
      <dgm:spPr/>
      <dgm:t>
        <a:bodyPr/>
        <a:lstStyle/>
        <a:p>
          <a:endParaRPr lang="hu-HU"/>
        </a:p>
      </dgm:t>
    </dgm:pt>
    <dgm:pt modelId="{C48E22A5-3C91-4ECB-9614-22AE88AAB692}" type="sibTrans" cxnId="{E0DFDD57-3D41-4D58-9D26-48A3B6203E9E}">
      <dgm:prSet/>
      <dgm:spPr/>
      <dgm:t>
        <a:bodyPr/>
        <a:lstStyle/>
        <a:p>
          <a:endParaRPr lang="hu-HU"/>
        </a:p>
      </dgm:t>
    </dgm:pt>
    <dgm:pt modelId="{497908DE-4C30-428A-A555-3A6C2F4ADF7D}">
      <dgm:prSet phldrT="[Szöveg]" custT="1"/>
      <dgm:spPr>
        <a:solidFill>
          <a:srgbClr val="C7B09A">
            <a:alpha val="50000"/>
          </a:srgbClr>
        </a:solidFill>
        <a:ln w="12700">
          <a:noFill/>
        </a:ln>
        <a:effectLst/>
      </dgm:spPr>
      <dgm:t>
        <a:bodyPr/>
        <a:lstStyle/>
        <a:p>
          <a:r>
            <a:rPr lang="hu-HU" sz="1000" b="1" dirty="0">
              <a:solidFill>
                <a:srgbClr val="4D7C85"/>
              </a:solidFill>
            </a:rPr>
            <a:t>Communist dictatorship</a:t>
          </a:r>
        </a:p>
      </dgm:t>
    </dgm:pt>
    <dgm:pt modelId="{62CDFBF8-8475-41D6-A92F-79B3295FBB46}" type="sibTrans" cxnId="{7F3FE700-1B5C-4D5E-A6DA-C2C295341AB0}">
      <dgm:prSet/>
      <dgm:spPr/>
      <dgm:t>
        <a:bodyPr/>
        <a:lstStyle/>
        <a:p>
          <a:endParaRPr lang="hu-HU"/>
        </a:p>
      </dgm:t>
    </dgm:pt>
    <dgm:pt modelId="{271AECFB-B758-4170-9A56-A7A2099BC3ED}" type="parTrans" cxnId="{7F3FE700-1B5C-4D5E-A6DA-C2C295341AB0}">
      <dgm:prSet/>
      <dgm:spPr/>
      <dgm:t>
        <a:bodyPr/>
        <a:lstStyle/>
        <a:p>
          <a:endParaRPr lang="hu-HU"/>
        </a:p>
      </dgm:t>
    </dgm:pt>
    <dgm:pt modelId="{70972A96-F39F-4054-A5D9-CCAC350AB6EA}">
      <dgm:prSet phldrT="[Szöveg]" custT="1"/>
      <dgm:spPr>
        <a:solidFill>
          <a:srgbClr val="C7B09A">
            <a:alpha val="50000"/>
          </a:srgbClr>
        </a:solidFill>
        <a:ln w="12700">
          <a:noFill/>
        </a:ln>
        <a:effectLst/>
      </dgm:spPr>
      <dgm:t>
        <a:bodyPr/>
        <a:lstStyle/>
        <a:p>
          <a:r>
            <a:rPr lang="hu-HU" sz="1000" b="1" dirty="0">
              <a:solidFill>
                <a:srgbClr val="4D7C85"/>
              </a:solidFill>
            </a:rPr>
            <a:t>Conservative autocracy</a:t>
          </a:r>
        </a:p>
      </dgm:t>
    </dgm:pt>
    <dgm:pt modelId="{31D1D17A-6379-4E4F-BA5B-41C68FE7CA83}" type="parTrans" cxnId="{CBEF9A63-C4A8-4435-B53F-3311C5002E27}">
      <dgm:prSet/>
      <dgm:spPr/>
      <dgm:t>
        <a:bodyPr/>
        <a:lstStyle/>
        <a:p>
          <a:endParaRPr lang="hu-HU"/>
        </a:p>
      </dgm:t>
    </dgm:pt>
    <dgm:pt modelId="{9245FA1F-2308-44B5-8473-F6C503401E93}" type="sibTrans" cxnId="{CBEF9A63-C4A8-4435-B53F-3311C5002E27}">
      <dgm:prSet/>
      <dgm:spPr/>
      <dgm:t>
        <a:bodyPr/>
        <a:lstStyle/>
        <a:p>
          <a:endParaRPr lang="hu-HU"/>
        </a:p>
      </dgm:t>
    </dgm:pt>
    <dgm:pt modelId="{F9260225-45E3-4E83-A7B5-93BF7662486D}" type="pres">
      <dgm:prSet presAssocID="{D75FEE30-628B-4BCD-B8C9-2BF3180BA3C0}" presName="compositeShape" presStyleCnt="0">
        <dgm:presLayoutVars>
          <dgm:dir/>
          <dgm:resizeHandles/>
        </dgm:presLayoutVars>
      </dgm:prSet>
      <dgm:spPr/>
      <dgm:t>
        <a:bodyPr/>
        <a:lstStyle/>
        <a:p>
          <a:endParaRPr lang="hu-HU"/>
        </a:p>
      </dgm:t>
    </dgm:pt>
    <dgm:pt modelId="{2CAB7AE0-F53F-477F-8596-08683A702DA4}" type="pres">
      <dgm:prSet presAssocID="{D75FEE30-628B-4BCD-B8C9-2BF3180BA3C0}" presName="pyramid" presStyleLbl="node1" presStyleIdx="0" presStyleCnt="1" custAng="10800000" custScaleX="76792" custScaleY="52679" custLinFactNeighborX="6807" custLinFactNeighborY="-2143"/>
      <dgm:spPr>
        <a:solidFill>
          <a:srgbClr val="EFEAE4"/>
        </a:solidFill>
        <a:ln w="31750">
          <a:solidFill>
            <a:srgbClr val="B3A99D"/>
          </a:solidFill>
        </a:ln>
      </dgm:spPr>
    </dgm:pt>
    <dgm:pt modelId="{54982EDE-BA38-419C-8C90-E7DF88B50825}" type="pres">
      <dgm:prSet presAssocID="{D75FEE30-628B-4BCD-B8C9-2BF3180BA3C0}" presName="theList" presStyleCnt="0"/>
      <dgm:spPr/>
    </dgm:pt>
    <dgm:pt modelId="{C15E22B3-3295-4532-9D6A-325D45E50C1C}" type="pres">
      <dgm:prSet presAssocID="{497908DE-4C30-428A-A555-3A6C2F4ADF7D}" presName="aNode" presStyleLbl="fgAcc1" presStyleIdx="0" presStyleCnt="6" custAng="0" custScaleX="44758" custScaleY="37620" custLinFactY="10911" custLinFactNeighborX="46962" custLinFactNeighborY="100000">
        <dgm:presLayoutVars>
          <dgm:bulletEnabled val="1"/>
        </dgm:presLayoutVars>
      </dgm:prSet>
      <dgm:spPr/>
      <dgm:t>
        <a:bodyPr/>
        <a:lstStyle/>
        <a:p>
          <a:endParaRPr lang="hu-HU"/>
        </a:p>
      </dgm:t>
    </dgm:pt>
    <dgm:pt modelId="{E349127E-BD40-4FFD-98F7-AE53232D3317}" type="pres">
      <dgm:prSet presAssocID="{497908DE-4C30-428A-A555-3A6C2F4ADF7D}" presName="aSpace" presStyleCnt="0"/>
      <dgm:spPr/>
    </dgm:pt>
    <dgm:pt modelId="{585EDA03-E1D1-49E2-ABCC-D095A33C60CB}" type="pres">
      <dgm:prSet presAssocID="{3CA4390E-8AEC-4EA2-A3EC-8DD042504D56}" presName="aNode" presStyleLbl="fgAcc1" presStyleIdx="1" presStyleCnt="6" custScaleX="41948" custScaleY="34224" custLinFactX="-25319" custLinFactY="-13485" custLinFactNeighborX="-100000" custLinFactNeighborY="-100000">
        <dgm:presLayoutVars>
          <dgm:bulletEnabled val="1"/>
        </dgm:presLayoutVars>
      </dgm:prSet>
      <dgm:spPr/>
      <dgm:t>
        <a:bodyPr/>
        <a:lstStyle/>
        <a:p>
          <a:endParaRPr lang="hu-HU"/>
        </a:p>
      </dgm:t>
    </dgm:pt>
    <dgm:pt modelId="{689CAA53-9D6E-44E6-B0D8-615A6D07FB5B}" type="pres">
      <dgm:prSet presAssocID="{3CA4390E-8AEC-4EA2-A3EC-8DD042504D56}" presName="aSpace" presStyleCnt="0"/>
      <dgm:spPr/>
    </dgm:pt>
    <dgm:pt modelId="{AA40EDB2-9616-491E-8997-90DC3C7C7F8E}" type="pres">
      <dgm:prSet presAssocID="{94EAB1EC-7FE9-40F9-8691-7534F2D2D13B}" presName="aNode" presStyleLbl="fgAcc1" presStyleIdx="2" presStyleCnt="6" custScaleX="48373" custScaleY="36545" custLinFactY="119216" custLinFactNeighborX="-39528" custLinFactNeighborY="200000">
        <dgm:presLayoutVars>
          <dgm:bulletEnabled val="1"/>
        </dgm:presLayoutVars>
      </dgm:prSet>
      <dgm:spPr/>
      <dgm:t>
        <a:bodyPr/>
        <a:lstStyle/>
        <a:p>
          <a:endParaRPr lang="hu-HU"/>
        </a:p>
      </dgm:t>
    </dgm:pt>
    <dgm:pt modelId="{9055E23A-F0BC-4AAF-9FF4-F780F02DFD21}" type="pres">
      <dgm:prSet presAssocID="{94EAB1EC-7FE9-40F9-8691-7534F2D2D13B}" presName="aSpace" presStyleCnt="0"/>
      <dgm:spPr/>
    </dgm:pt>
    <dgm:pt modelId="{6AFE05B7-991B-44DA-9843-39E3CC396A11}" type="pres">
      <dgm:prSet presAssocID="{70972A96-F39F-4054-A5D9-CCAC350AB6EA}" presName="aNode" presStyleLbl="fgAcc1" presStyleIdx="3" presStyleCnt="6" custScaleX="49578" custScaleY="34181" custLinFactY="-123032" custLinFactNeighborX="-38901" custLinFactNeighborY="-200000">
        <dgm:presLayoutVars>
          <dgm:bulletEnabled val="1"/>
        </dgm:presLayoutVars>
      </dgm:prSet>
      <dgm:spPr/>
      <dgm:t>
        <a:bodyPr/>
        <a:lstStyle/>
        <a:p>
          <a:endParaRPr lang="hu-HU"/>
        </a:p>
      </dgm:t>
    </dgm:pt>
    <dgm:pt modelId="{B370853F-B4C8-494E-B10D-01EDE232E07B}" type="pres">
      <dgm:prSet presAssocID="{70972A96-F39F-4054-A5D9-CCAC350AB6EA}" presName="aSpace" presStyleCnt="0"/>
      <dgm:spPr/>
    </dgm:pt>
    <dgm:pt modelId="{40A06F75-CF71-4FF0-9476-F881F10B4C59}" type="pres">
      <dgm:prSet presAssocID="{EA790760-0B03-448A-9F29-12DB28B7261E}" presName="aNode" presStyleLbl="fgAcc1" presStyleIdx="4" presStyleCnt="6" custAng="0" custScaleX="59352" custScaleY="35761" custLinFactY="-59647" custLinFactNeighborX="27916" custLinFactNeighborY="-100000">
        <dgm:presLayoutVars>
          <dgm:bulletEnabled val="1"/>
        </dgm:presLayoutVars>
      </dgm:prSet>
      <dgm:spPr/>
      <dgm:t>
        <a:bodyPr/>
        <a:lstStyle/>
        <a:p>
          <a:endParaRPr lang="hu-HU"/>
        </a:p>
      </dgm:t>
    </dgm:pt>
    <dgm:pt modelId="{D5AAC021-0B13-4F18-8DC6-1FA6845FB348}" type="pres">
      <dgm:prSet presAssocID="{EA790760-0B03-448A-9F29-12DB28B7261E}" presName="aSpace" presStyleCnt="0"/>
      <dgm:spPr/>
    </dgm:pt>
    <dgm:pt modelId="{0E6DB8B2-458A-4F73-AF77-E844E8685CD8}" type="pres">
      <dgm:prSet presAssocID="{83210F28-54C2-4E50-BA91-C30C7F5A925A}" presName="aNode" presStyleLbl="fgAcc1" presStyleIdx="5" presStyleCnt="6" custScaleX="60030" custScaleY="33560" custLinFactX="-9306" custLinFactY="-100000" custLinFactNeighborX="-100000" custLinFactNeighborY="-163159">
        <dgm:presLayoutVars>
          <dgm:bulletEnabled val="1"/>
        </dgm:presLayoutVars>
      </dgm:prSet>
      <dgm:spPr/>
      <dgm:t>
        <a:bodyPr/>
        <a:lstStyle/>
        <a:p>
          <a:endParaRPr lang="hu-HU"/>
        </a:p>
      </dgm:t>
    </dgm:pt>
    <dgm:pt modelId="{90C49BEF-D580-4BCE-B3DE-D37D285664C9}" type="pres">
      <dgm:prSet presAssocID="{83210F28-54C2-4E50-BA91-C30C7F5A925A}" presName="aSpace" presStyleCnt="0"/>
      <dgm:spPr/>
    </dgm:pt>
  </dgm:ptLst>
  <dgm:cxnLst>
    <dgm:cxn modelId="{97DA0BF7-E3FB-4EAD-B0A1-64331FB598F3}" type="presOf" srcId="{94EAB1EC-7FE9-40F9-8691-7534F2D2D13B}" destId="{AA40EDB2-9616-491E-8997-90DC3C7C7F8E}" srcOrd="0" destOrd="0" presId="urn:microsoft.com/office/officeart/2005/8/layout/pyramid2"/>
    <dgm:cxn modelId="{78B16A6F-B457-41BF-ADAF-5515BCB1E3F1}" type="presOf" srcId="{EA790760-0B03-448A-9F29-12DB28B7261E}" destId="{40A06F75-CF71-4FF0-9476-F881F10B4C59}" srcOrd="0" destOrd="0" presId="urn:microsoft.com/office/officeart/2005/8/layout/pyramid2"/>
    <dgm:cxn modelId="{6116BD2D-F084-49B0-AC36-AC05B9CE156D}" srcId="{D75FEE30-628B-4BCD-B8C9-2BF3180BA3C0}" destId="{94EAB1EC-7FE9-40F9-8691-7534F2D2D13B}" srcOrd="2" destOrd="0" parTransId="{AC170853-3C5A-498C-AB0E-62BD539BDACB}" sibTransId="{6F2BECE1-1D30-4F39-BBB4-35324958AB70}"/>
    <dgm:cxn modelId="{7F3FE700-1B5C-4D5E-A6DA-C2C295341AB0}" srcId="{D75FEE30-628B-4BCD-B8C9-2BF3180BA3C0}" destId="{497908DE-4C30-428A-A555-3A6C2F4ADF7D}" srcOrd="0" destOrd="0" parTransId="{271AECFB-B758-4170-9A56-A7A2099BC3ED}" sibTransId="{62CDFBF8-8475-41D6-A92F-79B3295FBB46}"/>
    <dgm:cxn modelId="{4E45674A-ED1C-41D5-9C1E-0899C91001E3}" type="presOf" srcId="{83210F28-54C2-4E50-BA91-C30C7F5A925A}" destId="{0E6DB8B2-458A-4F73-AF77-E844E8685CD8}" srcOrd="0" destOrd="0" presId="urn:microsoft.com/office/officeart/2005/8/layout/pyramid2"/>
    <dgm:cxn modelId="{28C73343-2AD6-4A35-8B6F-258FA9C4E048}" type="presOf" srcId="{70972A96-F39F-4054-A5D9-CCAC350AB6EA}" destId="{6AFE05B7-991B-44DA-9843-39E3CC396A11}" srcOrd="0" destOrd="0" presId="urn:microsoft.com/office/officeart/2005/8/layout/pyramid2"/>
    <dgm:cxn modelId="{B13EAAE4-1F67-4A3A-9177-03A368343129}" srcId="{D75FEE30-628B-4BCD-B8C9-2BF3180BA3C0}" destId="{EA790760-0B03-448A-9F29-12DB28B7261E}" srcOrd="4" destOrd="0" parTransId="{5C7F6E41-DDEC-4FFD-ADF3-857A68ACE437}" sibTransId="{C852374C-469A-4298-974D-3B706E4B63CD}"/>
    <dgm:cxn modelId="{AAE173FA-345F-43CD-AA75-FF7547812129}" type="presOf" srcId="{497908DE-4C30-428A-A555-3A6C2F4ADF7D}" destId="{C15E22B3-3295-4532-9D6A-325D45E50C1C}" srcOrd="0" destOrd="0" presId="urn:microsoft.com/office/officeart/2005/8/layout/pyramid2"/>
    <dgm:cxn modelId="{CBEF9A63-C4A8-4435-B53F-3311C5002E27}" srcId="{D75FEE30-628B-4BCD-B8C9-2BF3180BA3C0}" destId="{70972A96-F39F-4054-A5D9-CCAC350AB6EA}" srcOrd="3" destOrd="0" parTransId="{31D1D17A-6379-4E4F-BA5B-41C68FE7CA83}" sibTransId="{9245FA1F-2308-44B5-8473-F6C503401E93}"/>
    <dgm:cxn modelId="{D504D092-1643-4584-8986-179EAE4676D0}" type="presOf" srcId="{D75FEE30-628B-4BCD-B8C9-2BF3180BA3C0}" destId="{F9260225-45E3-4E83-A7B5-93BF7662486D}" srcOrd="0" destOrd="0" presId="urn:microsoft.com/office/officeart/2005/8/layout/pyramid2"/>
    <dgm:cxn modelId="{238E8032-8D87-408E-A872-7A74B256EB7F}" srcId="{D75FEE30-628B-4BCD-B8C9-2BF3180BA3C0}" destId="{3CA4390E-8AEC-4EA2-A3EC-8DD042504D56}" srcOrd="1" destOrd="0" parTransId="{A4B2B83E-EB6A-4359-B43A-DBC5C5DFCAEB}" sibTransId="{9BCEB788-24BE-4063-82CD-6618D9E746C1}"/>
    <dgm:cxn modelId="{E0DFDD57-3D41-4D58-9D26-48A3B6203E9E}" srcId="{D75FEE30-628B-4BCD-B8C9-2BF3180BA3C0}" destId="{83210F28-54C2-4E50-BA91-C30C7F5A925A}" srcOrd="5" destOrd="0" parTransId="{BE820587-ACDE-46A2-B65C-DBB9C05D5D28}" sibTransId="{C48E22A5-3C91-4ECB-9614-22AE88AAB692}"/>
    <dgm:cxn modelId="{B9E277E8-1923-472C-BFEA-3EB58B3395B6}" type="presOf" srcId="{3CA4390E-8AEC-4EA2-A3EC-8DD042504D56}" destId="{585EDA03-E1D1-49E2-ABCC-D095A33C60CB}" srcOrd="0" destOrd="0" presId="urn:microsoft.com/office/officeart/2005/8/layout/pyramid2"/>
    <dgm:cxn modelId="{9EB84910-BD4C-45CB-830E-3C73CBA60EC6}" type="presParOf" srcId="{F9260225-45E3-4E83-A7B5-93BF7662486D}" destId="{2CAB7AE0-F53F-477F-8596-08683A702DA4}" srcOrd="0" destOrd="0" presId="urn:microsoft.com/office/officeart/2005/8/layout/pyramid2"/>
    <dgm:cxn modelId="{19E0F27E-A08E-41A0-8276-FCBF60267252}" type="presParOf" srcId="{F9260225-45E3-4E83-A7B5-93BF7662486D}" destId="{54982EDE-BA38-419C-8C90-E7DF88B50825}" srcOrd="1" destOrd="0" presId="urn:microsoft.com/office/officeart/2005/8/layout/pyramid2"/>
    <dgm:cxn modelId="{9FAE3802-B80D-4A46-9ABA-158D899B663B}" type="presParOf" srcId="{54982EDE-BA38-419C-8C90-E7DF88B50825}" destId="{C15E22B3-3295-4532-9D6A-325D45E50C1C}" srcOrd="0" destOrd="0" presId="urn:microsoft.com/office/officeart/2005/8/layout/pyramid2"/>
    <dgm:cxn modelId="{AC96B79D-48BA-481A-AB54-02E0897880B0}" type="presParOf" srcId="{54982EDE-BA38-419C-8C90-E7DF88B50825}" destId="{E349127E-BD40-4FFD-98F7-AE53232D3317}" srcOrd="1" destOrd="0" presId="urn:microsoft.com/office/officeart/2005/8/layout/pyramid2"/>
    <dgm:cxn modelId="{5C23C50D-BF8E-46EA-9F85-CC19EAD38204}" type="presParOf" srcId="{54982EDE-BA38-419C-8C90-E7DF88B50825}" destId="{585EDA03-E1D1-49E2-ABCC-D095A33C60CB}" srcOrd="2" destOrd="0" presId="urn:microsoft.com/office/officeart/2005/8/layout/pyramid2"/>
    <dgm:cxn modelId="{6C403EF0-0BAD-4FD3-9744-D69B445F078C}" type="presParOf" srcId="{54982EDE-BA38-419C-8C90-E7DF88B50825}" destId="{689CAA53-9D6E-44E6-B0D8-615A6D07FB5B}" srcOrd="3" destOrd="0" presId="urn:microsoft.com/office/officeart/2005/8/layout/pyramid2"/>
    <dgm:cxn modelId="{EDF4DD58-47BD-4046-B0CF-11AE2888BF1F}" type="presParOf" srcId="{54982EDE-BA38-419C-8C90-E7DF88B50825}" destId="{AA40EDB2-9616-491E-8997-90DC3C7C7F8E}" srcOrd="4" destOrd="0" presId="urn:microsoft.com/office/officeart/2005/8/layout/pyramid2"/>
    <dgm:cxn modelId="{BE4A58BA-7A36-44E9-880B-8E3B9AA5B5BD}" type="presParOf" srcId="{54982EDE-BA38-419C-8C90-E7DF88B50825}" destId="{9055E23A-F0BC-4AAF-9FF4-F780F02DFD21}" srcOrd="5" destOrd="0" presId="urn:microsoft.com/office/officeart/2005/8/layout/pyramid2"/>
    <dgm:cxn modelId="{1E9A8F7C-5DEC-4343-998F-605AE8441CD0}" type="presParOf" srcId="{54982EDE-BA38-419C-8C90-E7DF88B50825}" destId="{6AFE05B7-991B-44DA-9843-39E3CC396A11}" srcOrd="6" destOrd="0" presId="urn:microsoft.com/office/officeart/2005/8/layout/pyramid2"/>
    <dgm:cxn modelId="{56E4237A-30EE-4D8C-AAD8-5402FFA79547}" type="presParOf" srcId="{54982EDE-BA38-419C-8C90-E7DF88B50825}" destId="{B370853F-B4C8-494E-B10D-01EDE232E07B}" srcOrd="7" destOrd="0" presId="urn:microsoft.com/office/officeart/2005/8/layout/pyramid2"/>
    <dgm:cxn modelId="{38DABF34-A673-4BAF-8C73-9643FCB8F9BF}" type="presParOf" srcId="{54982EDE-BA38-419C-8C90-E7DF88B50825}" destId="{40A06F75-CF71-4FF0-9476-F881F10B4C59}" srcOrd="8" destOrd="0" presId="urn:microsoft.com/office/officeart/2005/8/layout/pyramid2"/>
    <dgm:cxn modelId="{171A905F-D953-45B2-8FBB-B08F9A75FFAA}" type="presParOf" srcId="{54982EDE-BA38-419C-8C90-E7DF88B50825}" destId="{D5AAC021-0B13-4F18-8DC6-1FA6845FB348}" srcOrd="9" destOrd="0" presId="urn:microsoft.com/office/officeart/2005/8/layout/pyramid2"/>
    <dgm:cxn modelId="{85B75FC1-7FC8-4D70-94BE-04A3C483FBF7}" type="presParOf" srcId="{54982EDE-BA38-419C-8C90-E7DF88B50825}" destId="{0E6DB8B2-458A-4F73-AF77-E844E8685CD8}" srcOrd="10" destOrd="0" presId="urn:microsoft.com/office/officeart/2005/8/layout/pyramid2"/>
    <dgm:cxn modelId="{AEC759C1-36C8-4269-9315-3E80AD900DE1}" type="presParOf" srcId="{54982EDE-BA38-419C-8C90-E7DF88B50825}" destId="{90C49BEF-D580-4BCE-B3DE-D37D285664C9}" srcOrd="11" destOrd="0" presId="urn:microsoft.com/office/officeart/2005/8/layout/pyramid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75FEE30-628B-4BCD-B8C9-2BF3180BA3C0}"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hu-HU"/>
        </a:p>
      </dgm:t>
    </dgm:pt>
    <dgm:pt modelId="{3CA4390E-8AEC-4EA2-A3EC-8DD042504D56}">
      <dgm:prSet phldrT="[Szöveg]" custT="1"/>
      <dgm:spPr>
        <a:solidFill>
          <a:srgbClr val="C7B09A">
            <a:alpha val="50000"/>
          </a:srgbClr>
        </a:solidFill>
        <a:ln w="12700">
          <a:noFill/>
        </a:ln>
        <a:effectLst/>
      </dgm:spPr>
      <dgm:t>
        <a:bodyPr/>
        <a:lstStyle/>
        <a:p>
          <a:r>
            <a:rPr lang="hu-HU" sz="1000" b="1" dirty="0">
              <a:solidFill>
                <a:srgbClr val="4D7C85"/>
              </a:solidFill>
            </a:rPr>
            <a:t>Liberal democracy</a:t>
          </a:r>
        </a:p>
      </dgm:t>
    </dgm:pt>
    <dgm:pt modelId="{A4B2B83E-EB6A-4359-B43A-DBC5C5DFCAEB}" type="parTrans" cxnId="{238E8032-8D87-408E-A872-7A74B256EB7F}">
      <dgm:prSet/>
      <dgm:spPr/>
      <dgm:t>
        <a:bodyPr/>
        <a:lstStyle/>
        <a:p>
          <a:endParaRPr lang="hu-HU"/>
        </a:p>
      </dgm:t>
    </dgm:pt>
    <dgm:pt modelId="{9BCEB788-24BE-4063-82CD-6618D9E746C1}" type="sibTrans" cxnId="{238E8032-8D87-408E-A872-7A74B256EB7F}">
      <dgm:prSet/>
      <dgm:spPr/>
      <dgm:t>
        <a:bodyPr/>
        <a:lstStyle/>
        <a:p>
          <a:endParaRPr lang="hu-HU"/>
        </a:p>
      </dgm:t>
    </dgm:pt>
    <dgm:pt modelId="{94EAB1EC-7FE9-40F9-8691-7534F2D2D13B}">
      <dgm:prSet phldrT="[Szöveg]" custT="1"/>
      <dgm:spPr>
        <a:solidFill>
          <a:srgbClr val="C7B09A">
            <a:alpha val="50000"/>
          </a:srgbClr>
        </a:solidFill>
        <a:ln w="12700">
          <a:noFill/>
        </a:ln>
        <a:effectLst/>
      </dgm:spPr>
      <dgm:t>
        <a:bodyPr/>
        <a:lstStyle/>
        <a:p>
          <a:r>
            <a:rPr lang="hu-HU" sz="1000" b="1" dirty="0">
              <a:solidFill>
                <a:srgbClr val="4D7C85"/>
              </a:solidFill>
            </a:rPr>
            <a:t>Patronal autocracy</a:t>
          </a:r>
        </a:p>
      </dgm:t>
    </dgm:pt>
    <dgm:pt modelId="{AC170853-3C5A-498C-AB0E-62BD539BDACB}" type="parTrans" cxnId="{6116BD2D-F084-49B0-AC36-AC05B9CE156D}">
      <dgm:prSet/>
      <dgm:spPr/>
      <dgm:t>
        <a:bodyPr/>
        <a:lstStyle/>
        <a:p>
          <a:endParaRPr lang="hu-HU"/>
        </a:p>
      </dgm:t>
    </dgm:pt>
    <dgm:pt modelId="{6F2BECE1-1D30-4F39-BBB4-35324958AB70}" type="sibTrans" cxnId="{6116BD2D-F084-49B0-AC36-AC05B9CE156D}">
      <dgm:prSet/>
      <dgm:spPr/>
      <dgm:t>
        <a:bodyPr/>
        <a:lstStyle/>
        <a:p>
          <a:endParaRPr lang="hu-HU"/>
        </a:p>
      </dgm:t>
    </dgm:pt>
    <dgm:pt modelId="{EA790760-0B03-448A-9F29-12DB28B7261E}">
      <dgm:prSet phldrT="[Szöveg]" custT="1"/>
      <dgm:spPr>
        <a:solidFill>
          <a:srgbClr val="C7B09A">
            <a:alpha val="50000"/>
          </a:srgbClr>
        </a:solidFill>
        <a:ln w="12700">
          <a:noFill/>
        </a:ln>
        <a:effectLst/>
      </dgm:spPr>
      <dgm:t>
        <a:bodyPr/>
        <a:lstStyle/>
        <a:p>
          <a:r>
            <a:rPr lang="hu-HU" sz="1000" b="1" dirty="0">
              <a:solidFill>
                <a:srgbClr val="4D7C85"/>
              </a:solidFill>
            </a:rPr>
            <a:t>Market-exploiting dictatorship</a:t>
          </a:r>
        </a:p>
      </dgm:t>
    </dgm:pt>
    <dgm:pt modelId="{5C7F6E41-DDEC-4FFD-ADF3-857A68ACE437}" type="parTrans" cxnId="{B13EAAE4-1F67-4A3A-9177-03A368343129}">
      <dgm:prSet/>
      <dgm:spPr/>
      <dgm:t>
        <a:bodyPr/>
        <a:lstStyle/>
        <a:p>
          <a:endParaRPr lang="hu-HU"/>
        </a:p>
      </dgm:t>
    </dgm:pt>
    <dgm:pt modelId="{C852374C-469A-4298-974D-3B706E4B63CD}" type="sibTrans" cxnId="{B13EAAE4-1F67-4A3A-9177-03A368343129}">
      <dgm:prSet/>
      <dgm:spPr/>
      <dgm:t>
        <a:bodyPr/>
        <a:lstStyle/>
        <a:p>
          <a:endParaRPr lang="hu-HU"/>
        </a:p>
      </dgm:t>
    </dgm:pt>
    <dgm:pt modelId="{83210F28-54C2-4E50-BA91-C30C7F5A925A}">
      <dgm:prSet phldrT="[Szöveg]" custT="1"/>
      <dgm:spPr>
        <a:solidFill>
          <a:srgbClr val="C7B09A">
            <a:alpha val="50000"/>
          </a:srgbClr>
        </a:solidFill>
        <a:ln w="12700">
          <a:noFill/>
        </a:ln>
        <a:effectLst/>
      </dgm:spPr>
      <dgm:t>
        <a:bodyPr/>
        <a:lstStyle/>
        <a:p>
          <a:r>
            <a:rPr lang="hu-HU" sz="1000" b="1" dirty="0">
              <a:solidFill>
                <a:srgbClr val="4D7C85"/>
              </a:solidFill>
            </a:rPr>
            <a:t>Patronal democracy</a:t>
          </a:r>
        </a:p>
      </dgm:t>
    </dgm:pt>
    <dgm:pt modelId="{BE820587-ACDE-46A2-B65C-DBB9C05D5D28}" type="parTrans" cxnId="{E0DFDD57-3D41-4D58-9D26-48A3B6203E9E}">
      <dgm:prSet/>
      <dgm:spPr/>
      <dgm:t>
        <a:bodyPr/>
        <a:lstStyle/>
        <a:p>
          <a:endParaRPr lang="hu-HU"/>
        </a:p>
      </dgm:t>
    </dgm:pt>
    <dgm:pt modelId="{C48E22A5-3C91-4ECB-9614-22AE88AAB692}" type="sibTrans" cxnId="{E0DFDD57-3D41-4D58-9D26-48A3B6203E9E}">
      <dgm:prSet/>
      <dgm:spPr/>
      <dgm:t>
        <a:bodyPr/>
        <a:lstStyle/>
        <a:p>
          <a:endParaRPr lang="hu-HU"/>
        </a:p>
      </dgm:t>
    </dgm:pt>
    <dgm:pt modelId="{497908DE-4C30-428A-A555-3A6C2F4ADF7D}">
      <dgm:prSet phldrT="[Szöveg]" custT="1"/>
      <dgm:spPr>
        <a:solidFill>
          <a:srgbClr val="C7B09A">
            <a:alpha val="50000"/>
          </a:srgbClr>
        </a:solidFill>
        <a:ln w="12700">
          <a:noFill/>
        </a:ln>
        <a:effectLst/>
      </dgm:spPr>
      <dgm:t>
        <a:bodyPr/>
        <a:lstStyle/>
        <a:p>
          <a:r>
            <a:rPr lang="hu-HU" sz="1000" b="1" dirty="0">
              <a:solidFill>
                <a:srgbClr val="4D7C85"/>
              </a:solidFill>
            </a:rPr>
            <a:t>Communist dictatorship</a:t>
          </a:r>
        </a:p>
      </dgm:t>
    </dgm:pt>
    <dgm:pt modelId="{62CDFBF8-8475-41D6-A92F-79B3295FBB46}" type="sibTrans" cxnId="{7F3FE700-1B5C-4D5E-A6DA-C2C295341AB0}">
      <dgm:prSet/>
      <dgm:spPr/>
      <dgm:t>
        <a:bodyPr/>
        <a:lstStyle/>
        <a:p>
          <a:endParaRPr lang="hu-HU"/>
        </a:p>
      </dgm:t>
    </dgm:pt>
    <dgm:pt modelId="{271AECFB-B758-4170-9A56-A7A2099BC3ED}" type="parTrans" cxnId="{7F3FE700-1B5C-4D5E-A6DA-C2C295341AB0}">
      <dgm:prSet/>
      <dgm:spPr/>
      <dgm:t>
        <a:bodyPr/>
        <a:lstStyle/>
        <a:p>
          <a:endParaRPr lang="hu-HU"/>
        </a:p>
      </dgm:t>
    </dgm:pt>
    <dgm:pt modelId="{70972A96-F39F-4054-A5D9-CCAC350AB6EA}">
      <dgm:prSet phldrT="[Szöveg]" custT="1"/>
      <dgm:spPr>
        <a:solidFill>
          <a:srgbClr val="C7B09A">
            <a:alpha val="50000"/>
          </a:srgbClr>
        </a:solidFill>
        <a:ln w="12700">
          <a:noFill/>
        </a:ln>
        <a:effectLst/>
      </dgm:spPr>
      <dgm:t>
        <a:bodyPr/>
        <a:lstStyle/>
        <a:p>
          <a:r>
            <a:rPr lang="hu-HU" sz="1000" b="1" dirty="0">
              <a:solidFill>
                <a:srgbClr val="4D7C85"/>
              </a:solidFill>
            </a:rPr>
            <a:t>Conservative autocracy</a:t>
          </a:r>
        </a:p>
      </dgm:t>
    </dgm:pt>
    <dgm:pt modelId="{31D1D17A-6379-4E4F-BA5B-41C68FE7CA83}" type="parTrans" cxnId="{CBEF9A63-C4A8-4435-B53F-3311C5002E27}">
      <dgm:prSet/>
      <dgm:spPr/>
      <dgm:t>
        <a:bodyPr/>
        <a:lstStyle/>
        <a:p>
          <a:endParaRPr lang="hu-HU"/>
        </a:p>
      </dgm:t>
    </dgm:pt>
    <dgm:pt modelId="{9245FA1F-2308-44B5-8473-F6C503401E93}" type="sibTrans" cxnId="{CBEF9A63-C4A8-4435-B53F-3311C5002E27}">
      <dgm:prSet/>
      <dgm:spPr/>
      <dgm:t>
        <a:bodyPr/>
        <a:lstStyle/>
        <a:p>
          <a:endParaRPr lang="hu-HU"/>
        </a:p>
      </dgm:t>
    </dgm:pt>
    <dgm:pt modelId="{F9260225-45E3-4E83-A7B5-93BF7662486D}" type="pres">
      <dgm:prSet presAssocID="{D75FEE30-628B-4BCD-B8C9-2BF3180BA3C0}" presName="compositeShape" presStyleCnt="0">
        <dgm:presLayoutVars>
          <dgm:dir/>
          <dgm:resizeHandles/>
        </dgm:presLayoutVars>
      </dgm:prSet>
      <dgm:spPr/>
      <dgm:t>
        <a:bodyPr/>
        <a:lstStyle/>
        <a:p>
          <a:endParaRPr lang="hu-HU"/>
        </a:p>
      </dgm:t>
    </dgm:pt>
    <dgm:pt modelId="{2CAB7AE0-F53F-477F-8596-08683A702DA4}" type="pres">
      <dgm:prSet presAssocID="{D75FEE30-628B-4BCD-B8C9-2BF3180BA3C0}" presName="pyramid" presStyleLbl="node1" presStyleIdx="0" presStyleCnt="1" custAng="10800000" custScaleX="76792" custScaleY="52679" custLinFactNeighborX="6807" custLinFactNeighborY="-2143"/>
      <dgm:spPr>
        <a:solidFill>
          <a:srgbClr val="EFEAE4"/>
        </a:solidFill>
        <a:ln w="31750">
          <a:solidFill>
            <a:srgbClr val="B3A99D"/>
          </a:solidFill>
        </a:ln>
      </dgm:spPr>
    </dgm:pt>
    <dgm:pt modelId="{54982EDE-BA38-419C-8C90-E7DF88B50825}" type="pres">
      <dgm:prSet presAssocID="{D75FEE30-628B-4BCD-B8C9-2BF3180BA3C0}" presName="theList" presStyleCnt="0"/>
      <dgm:spPr/>
    </dgm:pt>
    <dgm:pt modelId="{C15E22B3-3295-4532-9D6A-325D45E50C1C}" type="pres">
      <dgm:prSet presAssocID="{497908DE-4C30-428A-A555-3A6C2F4ADF7D}" presName="aNode" presStyleLbl="fgAcc1" presStyleIdx="0" presStyleCnt="6" custAng="0" custScaleX="44758" custScaleY="37620" custLinFactY="10911" custLinFactNeighborX="46962" custLinFactNeighborY="100000">
        <dgm:presLayoutVars>
          <dgm:bulletEnabled val="1"/>
        </dgm:presLayoutVars>
      </dgm:prSet>
      <dgm:spPr/>
      <dgm:t>
        <a:bodyPr/>
        <a:lstStyle/>
        <a:p>
          <a:endParaRPr lang="hu-HU"/>
        </a:p>
      </dgm:t>
    </dgm:pt>
    <dgm:pt modelId="{E349127E-BD40-4FFD-98F7-AE53232D3317}" type="pres">
      <dgm:prSet presAssocID="{497908DE-4C30-428A-A555-3A6C2F4ADF7D}" presName="aSpace" presStyleCnt="0"/>
      <dgm:spPr/>
    </dgm:pt>
    <dgm:pt modelId="{585EDA03-E1D1-49E2-ABCC-D095A33C60CB}" type="pres">
      <dgm:prSet presAssocID="{3CA4390E-8AEC-4EA2-A3EC-8DD042504D56}" presName="aNode" presStyleLbl="fgAcc1" presStyleIdx="1" presStyleCnt="6" custScaleX="41948" custScaleY="34224" custLinFactX="-25319" custLinFactY="-13485" custLinFactNeighborX="-100000" custLinFactNeighborY="-100000">
        <dgm:presLayoutVars>
          <dgm:bulletEnabled val="1"/>
        </dgm:presLayoutVars>
      </dgm:prSet>
      <dgm:spPr/>
      <dgm:t>
        <a:bodyPr/>
        <a:lstStyle/>
        <a:p>
          <a:endParaRPr lang="hu-HU"/>
        </a:p>
      </dgm:t>
    </dgm:pt>
    <dgm:pt modelId="{689CAA53-9D6E-44E6-B0D8-615A6D07FB5B}" type="pres">
      <dgm:prSet presAssocID="{3CA4390E-8AEC-4EA2-A3EC-8DD042504D56}" presName="aSpace" presStyleCnt="0"/>
      <dgm:spPr/>
    </dgm:pt>
    <dgm:pt modelId="{AA40EDB2-9616-491E-8997-90DC3C7C7F8E}" type="pres">
      <dgm:prSet presAssocID="{94EAB1EC-7FE9-40F9-8691-7534F2D2D13B}" presName="aNode" presStyleLbl="fgAcc1" presStyleIdx="2" presStyleCnt="6" custScaleX="48373" custScaleY="36545" custLinFactY="119216" custLinFactNeighborX="-39528" custLinFactNeighborY="200000">
        <dgm:presLayoutVars>
          <dgm:bulletEnabled val="1"/>
        </dgm:presLayoutVars>
      </dgm:prSet>
      <dgm:spPr/>
      <dgm:t>
        <a:bodyPr/>
        <a:lstStyle/>
        <a:p>
          <a:endParaRPr lang="hu-HU"/>
        </a:p>
      </dgm:t>
    </dgm:pt>
    <dgm:pt modelId="{9055E23A-F0BC-4AAF-9FF4-F780F02DFD21}" type="pres">
      <dgm:prSet presAssocID="{94EAB1EC-7FE9-40F9-8691-7534F2D2D13B}" presName="aSpace" presStyleCnt="0"/>
      <dgm:spPr/>
    </dgm:pt>
    <dgm:pt modelId="{6AFE05B7-991B-44DA-9843-39E3CC396A11}" type="pres">
      <dgm:prSet presAssocID="{70972A96-F39F-4054-A5D9-CCAC350AB6EA}" presName="aNode" presStyleLbl="fgAcc1" presStyleIdx="3" presStyleCnt="6" custScaleX="49578" custScaleY="34181" custLinFactY="-123032" custLinFactNeighborX="-38901" custLinFactNeighborY="-200000">
        <dgm:presLayoutVars>
          <dgm:bulletEnabled val="1"/>
        </dgm:presLayoutVars>
      </dgm:prSet>
      <dgm:spPr/>
      <dgm:t>
        <a:bodyPr/>
        <a:lstStyle/>
        <a:p>
          <a:endParaRPr lang="hu-HU"/>
        </a:p>
      </dgm:t>
    </dgm:pt>
    <dgm:pt modelId="{B370853F-B4C8-494E-B10D-01EDE232E07B}" type="pres">
      <dgm:prSet presAssocID="{70972A96-F39F-4054-A5D9-CCAC350AB6EA}" presName="aSpace" presStyleCnt="0"/>
      <dgm:spPr/>
    </dgm:pt>
    <dgm:pt modelId="{40A06F75-CF71-4FF0-9476-F881F10B4C59}" type="pres">
      <dgm:prSet presAssocID="{EA790760-0B03-448A-9F29-12DB28B7261E}" presName="aNode" presStyleLbl="fgAcc1" presStyleIdx="4" presStyleCnt="6" custAng="0" custScaleX="59352" custScaleY="35761" custLinFactY="-59647" custLinFactNeighborX="27916" custLinFactNeighborY="-100000">
        <dgm:presLayoutVars>
          <dgm:bulletEnabled val="1"/>
        </dgm:presLayoutVars>
      </dgm:prSet>
      <dgm:spPr/>
      <dgm:t>
        <a:bodyPr/>
        <a:lstStyle/>
        <a:p>
          <a:endParaRPr lang="hu-HU"/>
        </a:p>
      </dgm:t>
    </dgm:pt>
    <dgm:pt modelId="{D5AAC021-0B13-4F18-8DC6-1FA6845FB348}" type="pres">
      <dgm:prSet presAssocID="{EA790760-0B03-448A-9F29-12DB28B7261E}" presName="aSpace" presStyleCnt="0"/>
      <dgm:spPr/>
    </dgm:pt>
    <dgm:pt modelId="{0E6DB8B2-458A-4F73-AF77-E844E8685CD8}" type="pres">
      <dgm:prSet presAssocID="{83210F28-54C2-4E50-BA91-C30C7F5A925A}" presName="aNode" presStyleLbl="fgAcc1" presStyleIdx="5" presStyleCnt="6" custScaleX="60030" custScaleY="33560" custLinFactX="-9306" custLinFactY="-100000" custLinFactNeighborX="-100000" custLinFactNeighborY="-163159">
        <dgm:presLayoutVars>
          <dgm:bulletEnabled val="1"/>
        </dgm:presLayoutVars>
      </dgm:prSet>
      <dgm:spPr/>
      <dgm:t>
        <a:bodyPr/>
        <a:lstStyle/>
        <a:p>
          <a:endParaRPr lang="hu-HU"/>
        </a:p>
      </dgm:t>
    </dgm:pt>
    <dgm:pt modelId="{90C49BEF-D580-4BCE-B3DE-D37D285664C9}" type="pres">
      <dgm:prSet presAssocID="{83210F28-54C2-4E50-BA91-C30C7F5A925A}" presName="aSpace" presStyleCnt="0"/>
      <dgm:spPr/>
    </dgm:pt>
  </dgm:ptLst>
  <dgm:cxnLst>
    <dgm:cxn modelId="{6116BD2D-F084-49B0-AC36-AC05B9CE156D}" srcId="{D75FEE30-628B-4BCD-B8C9-2BF3180BA3C0}" destId="{94EAB1EC-7FE9-40F9-8691-7534F2D2D13B}" srcOrd="2" destOrd="0" parTransId="{AC170853-3C5A-498C-AB0E-62BD539BDACB}" sibTransId="{6F2BECE1-1D30-4F39-BBB4-35324958AB70}"/>
    <dgm:cxn modelId="{7F3FE700-1B5C-4D5E-A6DA-C2C295341AB0}" srcId="{D75FEE30-628B-4BCD-B8C9-2BF3180BA3C0}" destId="{497908DE-4C30-428A-A555-3A6C2F4ADF7D}" srcOrd="0" destOrd="0" parTransId="{271AECFB-B758-4170-9A56-A7A2099BC3ED}" sibTransId="{62CDFBF8-8475-41D6-A92F-79B3295FBB46}"/>
    <dgm:cxn modelId="{F58A86D7-9430-4B2D-BFD9-CBAF2EB002D9}" type="presOf" srcId="{497908DE-4C30-428A-A555-3A6C2F4ADF7D}" destId="{C15E22B3-3295-4532-9D6A-325D45E50C1C}" srcOrd="0" destOrd="0" presId="urn:microsoft.com/office/officeart/2005/8/layout/pyramid2"/>
    <dgm:cxn modelId="{B7ECA60A-E96D-4577-84B9-618AD05ACF65}" type="presOf" srcId="{83210F28-54C2-4E50-BA91-C30C7F5A925A}" destId="{0E6DB8B2-458A-4F73-AF77-E844E8685CD8}" srcOrd="0" destOrd="0" presId="urn:microsoft.com/office/officeart/2005/8/layout/pyramid2"/>
    <dgm:cxn modelId="{B13EAAE4-1F67-4A3A-9177-03A368343129}" srcId="{D75FEE30-628B-4BCD-B8C9-2BF3180BA3C0}" destId="{EA790760-0B03-448A-9F29-12DB28B7261E}" srcOrd="4" destOrd="0" parTransId="{5C7F6E41-DDEC-4FFD-ADF3-857A68ACE437}" sibTransId="{C852374C-469A-4298-974D-3B706E4B63CD}"/>
    <dgm:cxn modelId="{45D310D2-D6AF-43E8-ABC6-85285F6AEDFA}" type="presOf" srcId="{D75FEE30-628B-4BCD-B8C9-2BF3180BA3C0}" destId="{F9260225-45E3-4E83-A7B5-93BF7662486D}" srcOrd="0" destOrd="0" presId="urn:microsoft.com/office/officeart/2005/8/layout/pyramid2"/>
    <dgm:cxn modelId="{CBEF9A63-C4A8-4435-B53F-3311C5002E27}" srcId="{D75FEE30-628B-4BCD-B8C9-2BF3180BA3C0}" destId="{70972A96-F39F-4054-A5D9-CCAC350AB6EA}" srcOrd="3" destOrd="0" parTransId="{31D1D17A-6379-4E4F-BA5B-41C68FE7CA83}" sibTransId="{9245FA1F-2308-44B5-8473-F6C503401E93}"/>
    <dgm:cxn modelId="{238E8032-8D87-408E-A872-7A74B256EB7F}" srcId="{D75FEE30-628B-4BCD-B8C9-2BF3180BA3C0}" destId="{3CA4390E-8AEC-4EA2-A3EC-8DD042504D56}" srcOrd="1" destOrd="0" parTransId="{A4B2B83E-EB6A-4359-B43A-DBC5C5DFCAEB}" sibTransId="{9BCEB788-24BE-4063-82CD-6618D9E746C1}"/>
    <dgm:cxn modelId="{AB6A4B8A-5AF9-4ACC-9B41-BD52A70877D7}" type="presOf" srcId="{3CA4390E-8AEC-4EA2-A3EC-8DD042504D56}" destId="{585EDA03-E1D1-49E2-ABCC-D095A33C60CB}" srcOrd="0" destOrd="0" presId="urn:microsoft.com/office/officeart/2005/8/layout/pyramid2"/>
    <dgm:cxn modelId="{825FE346-852B-4666-BA90-35EE4B6C4F30}" type="presOf" srcId="{70972A96-F39F-4054-A5D9-CCAC350AB6EA}" destId="{6AFE05B7-991B-44DA-9843-39E3CC396A11}" srcOrd="0" destOrd="0" presId="urn:microsoft.com/office/officeart/2005/8/layout/pyramid2"/>
    <dgm:cxn modelId="{E0DFDD57-3D41-4D58-9D26-48A3B6203E9E}" srcId="{D75FEE30-628B-4BCD-B8C9-2BF3180BA3C0}" destId="{83210F28-54C2-4E50-BA91-C30C7F5A925A}" srcOrd="5" destOrd="0" parTransId="{BE820587-ACDE-46A2-B65C-DBB9C05D5D28}" sibTransId="{C48E22A5-3C91-4ECB-9614-22AE88AAB692}"/>
    <dgm:cxn modelId="{FD23B3C6-E823-43BD-84B5-9CACABF663EF}" type="presOf" srcId="{EA790760-0B03-448A-9F29-12DB28B7261E}" destId="{40A06F75-CF71-4FF0-9476-F881F10B4C59}" srcOrd="0" destOrd="0" presId="urn:microsoft.com/office/officeart/2005/8/layout/pyramid2"/>
    <dgm:cxn modelId="{D6C76FA6-4F38-4395-903B-6EFD259603C4}" type="presOf" srcId="{94EAB1EC-7FE9-40F9-8691-7534F2D2D13B}" destId="{AA40EDB2-9616-491E-8997-90DC3C7C7F8E}" srcOrd="0" destOrd="0" presId="urn:microsoft.com/office/officeart/2005/8/layout/pyramid2"/>
    <dgm:cxn modelId="{F6F9D626-9C35-4D5A-B2E2-AF11D6299EEE}" type="presParOf" srcId="{F9260225-45E3-4E83-A7B5-93BF7662486D}" destId="{2CAB7AE0-F53F-477F-8596-08683A702DA4}" srcOrd="0" destOrd="0" presId="urn:microsoft.com/office/officeart/2005/8/layout/pyramid2"/>
    <dgm:cxn modelId="{4608754F-63F1-4E94-B537-D466381054F7}" type="presParOf" srcId="{F9260225-45E3-4E83-A7B5-93BF7662486D}" destId="{54982EDE-BA38-419C-8C90-E7DF88B50825}" srcOrd="1" destOrd="0" presId="urn:microsoft.com/office/officeart/2005/8/layout/pyramid2"/>
    <dgm:cxn modelId="{73996D55-09F5-4216-A94A-ECB6D4AB9E01}" type="presParOf" srcId="{54982EDE-BA38-419C-8C90-E7DF88B50825}" destId="{C15E22B3-3295-4532-9D6A-325D45E50C1C}" srcOrd="0" destOrd="0" presId="urn:microsoft.com/office/officeart/2005/8/layout/pyramid2"/>
    <dgm:cxn modelId="{AF24D77E-0C7F-480C-98C0-1EB2893762CF}" type="presParOf" srcId="{54982EDE-BA38-419C-8C90-E7DF88B50825}" destId="{E349127E-BD40-4FFD-98F7-AE53232D3317}" srcOrd="1" destOrd="0" presId="urn:microsoft.com/office/officeart/2005/8/layout/pyramid2"/>
    <dgm:cxn modelId="{42DB4AC2-A155-45CF-B902-5B7E31A46E3A}" type="presParOf" srcId="{54982EDE-BA38-419C-8C90-E7DF88B50825}" destId="{585EDA03-E1D1-49E2-ABCC-D095A33C60CB}" srcOrd="2" destOrd="0" presId="urn:microsoft.com/office/officeart/2005/8/layout/pyramid2"/>
    <dgm:cxn modelId="{ACDB2338-0B06-45CD-B874-D3D7ACCC8B50}" type="presParOf" srcId="{54982EDE-BA38-419C-8C90-E7DF88B50825}" destId="{689CAA53-9D6E-44E6-B0D8-615A6D07FB5B}" srcOrd="3" destOrd="0" presId="urn:microsoft.com/office/officeart/2005/8/layout/pyramid2"/>
    <dgm:cxn modelId="{FE2D5033-4DEF-45DF-984A-66C0E8165446}" type="presParOf" srcId="{54982EDE-BA38-419C-8C90-E7DF88B50825}" destId="{AA40EDB2-9616-491E-8997-90DC3C7C7F8E}" srcOrd="4" destOrd="0" presId="urn:microsoft.com/office/officeart/2005/8/layout/pyramid2"/>
    <dgm:cxn modelId="{18504131-64A5-408A-9EDF-862D5E9B23B2}" type="presParOf" srcId="{54982EDE-BA38-419C-8C90-E7DF88B50825}" destId="{9055E23A-F0BC-4AAF-9FF4-F780F02DFD21}" srcOrd="5" destOrd="0" presId="urn:microsoft.com/office/officeart/2005/8/layout/pyramid2"/>
    <dgm:cxn modelId="{7B72CB37-FBB3-4512-A65F-8D304A379A74}" type="presParOf" srcId="{54982EDE-BA38-419C-8C90-E7DF88B50825}" destId="{6AFE05B7-991B-44DA-9843-39E3CC396A11}" srcOrd="6" destOrd="0" presId="urn:microsoft.com/office/officeart/2005/8/layout/pyramid2"/>
    <dgm:cxn modelId="{033A3791-8A4D-4D34-94F8-95712DF42605}" type="presParOf" srcId="{54982EDE-BA38-419C-8C90-E7DF88B50825}" destId="{B370853F-B4C8-494E-B10D-01EDE232E07B}" srcOrd="7" destOrd="0" presId="urn:microsoft.com/office/officeart/2005/8/layout/pyramid2"/>
    <dgm:cxn modelId="{CEA4EB9A-01F3-45D2-9D29-0CFB97B4C309}" type="presParOf" srcId="{54982EDE-BA38-419C-8C90-E7DF88B50825}" destId="{40A06F75-CF71-4FF0-9476-F881F10B4C59}" srcOrd="8" destOrd="0" presId="urn:microsoft.com/office/officeart/2005/8/layout/pyramid2"/>
    <dgm:cxn modelId="{3FA350F1-3462-4C06-B82C-92260DE6291D}" type="presParOf" srcId="{54982EDE-BA38-419C-8C90-E7DF88B50825}" destId="{D5AAC021-0B13-4F18-8DC6-1FA6845FB348}" srcOrd="9" destOrd="0" presId="urn:microsoft.com/office/officeart/2005/8/layout/pyramid2"/>
    <dgm:cxn modelId="{9D9E6D1A-49D9-4F72-93E0-697ADF3FFAC4}" type="presParOf" srcId="{54982EDE-BA38-419C-8C90-E7DF88B50825}" destId="{0E6DB8B2-458A-4F73-AF77-E844E8685CD8}" srcOrd="10" destOrd="0" presId="urn:microsoft.com/office/officeart/2005/8/layout/pyramid2"/>
    <dgm:cxn modelId="{60AAACB8-F420-449D-8CB3-95F97D4BE08E}" type="presParOf" srcId="{54982EDE-BA38-419C-8C90-E7DF88B50825}" destId="{90C49BEF-D580-4BCE-B3DE-D37D285664C9}" srcOrd="11" destOrd="0" presId="urn:microsoft.com/office/officeart/2005/8/layout/pyramid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B7AE0-F53F-477F-8596-08683A702DA4}">
      <dsp:nvSpPr>
        <dsp:cNvPr id="0" name=""/>
        <dsp:cNvSpPr/>
      </dsp:nvSpPr>
      <dsp:spPr>
        <a:xfrm rot="10800000">
          <a:off x="2488230" y="799151"/>
          <a:ext cx="4023562" cy="2881608"/>
        </a:xfrm>
        <a:prstGeom prst="triangle">
          <a:avLst/>
        </a:prstGeom>
        <a:solidFill>
          <a:srgbClr val="EFEAE4"/>
        </a:solidFill>
        <a:ln w="31750" cap="flat" cmpd="sng" algn="ctr">
          <a:solidFill>
            <a:srgbClr val="B3A99D"/>
          </a:solidFill>
          <a:prstDash val="solid"/>
        </a:ln>
        <a:effectLst/>
      </dsp:spPr>
      <dsp:style>
        <a:lnRef idx="2">
          <a:scrgbClr r="0" g="0" b="0"/>
        </a:lnRef>
        <a:fillRef idx="1">
          <a:scrgbClr r="0" g="0" b="0"/>
        </a:fillRef>
        <a:effectRef idx="0">
          <a:scrgbClr r="0" g="0" b="0"/>
        </a:effectRef>
        <a:fontRef idx="minor">
          <a:schemeClr val="lt1"/>
        </a:fontRef>
      </dsp:style>
    </dsp:sp>
    <dsp:sp modelId="{C15E22B3-3295-4532-9D6A-325D45E50C1C}">
      <dsp:nvSpPr>
        <dsp:cNvPr id="0" name=""/>
        <dsp:cNvSpPr/>
      </dsp:nvSpPr>
      <dsp:spPr>
        <a:xfrm>
          <a:off x="6711070" y="533668"/>
          <a:ext cx="1410975" cy="490413"/>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hu-HU" sz="1300" b="1" kern="1200" dirty="0">
              <a:solidFill>
                <a:srgbClr val="4D7C85"/>
              </a:solidFill>
            </a:rPr>
            <a:t>Communist dictatorship</a:t>
          </a:r>
        </a:p>
      </dsp:txBody>
      <dsp:txXfrm>
        <a:off x="6735010" y="557608"/>
        <a:ext cx="1363095" cy="442533"/>
      </dsp:txXfrm>
    </dsp:sp>
    <dsp:sp modelId="{585EDA03-E1D1-49E2-ABCC-D095A33C60CB}">
      <dsp:nvSpPr>
        <dsp:cNvPr id="0" name=""/>
        <dsp:cNvSpPr/>
      </dsp:nvSpPr>
      <dsp:spPr>
        <a:xfrm>
          <a:off x="858950" y="561963"/>
          <a:ext cx="1467258" cy="446143"/>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hu-HU" sz="1300" b="1" kern="1200" dirty="0">
              <a:solidFill>
                <a:srgbClr val="4D7C85"/>
              </a:solidFill>
            </a:rPr>
            <a:t>Liberal democracy</a:t>
          </a:r>
        </a:p>
      </dsp:txBody>
      <dsp:txXfrm>
        <a:off x="880729" y="583742"/>
        <a:ext cx="1423700" cy="402585"/>
      </dsp:txXfrm>
    </dsp:sp>
    <dsp:sp modelId="{AA40EDB2-9616-491E-8997-90DC3C7C7F8E}">
      <dsp:nvSpPr>
        <dsp:cNvPr id="0" name=""/>
        <dsp:cNvSpPr/>
      </dsp:nvSpPr>
      <dsp:spPr>
        <a:xfrm>
          <a:off x="3764155" y="3798731"/>
          <a:ext cx="1471670" cy="476399"/>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hu-HU" sz="1300" b="1" kern="1200" dirty="0">
              <a:solidFill>
                <a:srgbClr val="4D7C85"/>
              </a:solidFill>
            </a:rPr>
            <a:t>Patronal autocracy</a:t>
          </a:r>
        </a:p>
      </dsp:txBody>
      <dsp:txXfrm>
        <a:off x="3787411" y="3821987"/>
        <a:ext cx="1425158" cy="429887"/>
      </dsp:txXfrm>
    </dsp:sp>
    <dsp:sp modelId="{6AFE05B7-991B-44DA-9843-39E3CC396A11}">
      <dsp:nvSpPr>
        <dsp:cNvPr id="0" name=""/>
        <dsp:cNvSpPr/>
      </dsp:nvSpPr>
      <dsp:spPr>
        <a:xfrm>
          <a:off x="3817837" y="216027"/>
          <a:ext cx="1508330" cy="445582"/>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hu-HU" sz="1300" b="1" kern="1200" dirty="0">
              <a:solidFill>
                <a:srgbClr val="4D7C85"/>
              </a:solidFill>
            </a:rPr>
            <a:t>Conservative autocracy</a:t>
          </a:r>
        </a:p>
      </dsp:txBody>
      <dsp:txXfrm>
        <a:off x="3839589" y="237779"/>
        <a:ext cx="1464826" cy="402078"/>
      </dsp:txXfrm>
    </dsp:sp>
    <dsp:sp modelId="{40A06F75-CF71-4FF0-9476-F881F10B4C59}">
      <dsp:nvSpPr>
        <dsp:cNvPr id="0" name=""/>
        <dsp:cNvSpPr/>
      </dsp:nvSpPr>
      <dsp:spPr>
        <a:xfrm>
          <a:off x="6224843" y="1927156"/>
          <a:ext cx="1520803" cy="466179"/>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hu-HU" sz="1300" b="1" kern="1200" dirty="0">
              <a:solidFill>
                <a:srgbClr val="4D7C85"/>
              </a:solidFill>
            </a:rPr>
            <a:t>Market-exploiting dictatorship</a:t>
          </a:r>
        </a:p>
      </dsp:txBody>
      <dsp:txXfrm>
        <a:off x="6247600" y="1949913"/>
        <a:ext cx="1475289" cy="420665"/>
      </dsp:txXfrm>
    </dsp:sp>
    <dsp:sp modelId="{0E6DB8B2-458A-4F73-AF77-E844E8685CD8}">
      <dsp:nvSpPr>
        <dsp:cNvPr id="0" name=""/>
        <dsp:cNvSpPr/>
      </dsp:nvSpPr>
      <dsp:spPr>
        <a:xfrm>
          <a:off x="1506207" y="1989502"/>
          <a:ext cx="1500298" cy="437487"/>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hu-HU" sz="1300" b="1" kern="1200" dirty="0">
              <a:solidFill>
                <a:srgbClr val="4D7C85"/>
              </a:solidFill>
            </a:rPr>
            <a:t>Patronal democracy</a:t>
          </a:r>
        </a:p>
      </dsp:txBody>
      <dsp:txXfrm>
        <a:off x="1527563" y="2010858"/>
        <a:ext cx="1457586" cy="3947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B7AE0-F53F-477F-8596-08683A702DA4}">
      <dsp:nvSpPr>
        <dsp:cNvPr id="0" name=""/>
        <dsp:cNvSpPr/>
      </dsp:nvSpPr>
      <dsp:spPr>
        <a:xfrm rot="10800000">
          <a:off x="1052895" y="684441"/>
          <a:ext cx="2696468" cy="1849749"/>
        </a:xfrm>
        <a:prstGeom prst="triangle">
          <a:avLst/>
        </a:prstGeom>
        <a:solidFill>
          <a:srgbClr val="EFEAE4"/>
        </a:solidFill>
        <a:ln w="31750" cap="flat" cmpd="sng" algn="ctr">
          <a:solidFill>
            <a:srgbClr val="B3A99D"/>
          </a:solidFill>
          <a:prstDash val="solid"/>
        </a:ln>
        <a:effectLst/>
      </dsp:spPr>
      <dsp:style>
        <a:lnRef idx="2">
          <a:scrgbClr r="0" g="0" b="0"/>
        </a:lnRef>
        <a:fillRef idx="1">
          <a:scrgbClr r="0" g="0" b="0"/>
        </a:fillRef>
        <a:effectRef idx="0">
          <a:scrgbClr r="0" g="0" b="0"/>
        </a:effectRef>
        <a:fontRef idx="minor">
          <a:schemeClr val="lt1"/>
        </a:fontRef>
      </dsp:style>
    </dsp:sp>
    <dsp:sp modelId="{C15E22B3-3295-4532-9D6A-325D45E50C1C}">
      <dsp:nvSpPr>
        <dsp:cNvPr id="0" name=""/>
        <dsp:cNvSpPr/>
      </dsp:nvSpPr>
      <dsp:spPr>
        <a:xfrm>
          <a:off x="3827905" y="532100"/>
          <a:ext cx="826983" cy="339652"/>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hu-HU" sz="1200" b="1" kern="1200" dirty="0" err="1">
              <a:solidFill>
                <a:srgbClr val="4D7C85"/>
              </a:solidFill>
            </a:rPr>
            <a:t>Com</a:t>
          </a:r>
          <a:r>
            <a:rPr lang="ru-RU" sz="1200" b="1" kern="1200" dirty="0">
              <a:solidFill>
                <a:srgbClr val="4D7C85"/>
              </a:solidFill>
            </a:rPr>
            <a:t>. </a:t>
          </a:r>
          <a:r>
            <a:rPr lang="hu-HU" sz="1200" b="1" kern="1200" dirty="0" err="1">
              <a:solidFill>
                <a:srgbClr val="4D7C85"/>
              </a:solidFill>
            </a:rPr>
            <a:t>dict</a:t>
          </a:r>
          <a:r>
            <a:rPr lang="ru-RU" sz="1200" b="1" kern="1200" dirty="0">
              <a:solidFill>
                <a:srgbClr val="4D7C85"/>
              </a:solidFill>
            </a:rPr>
            <a:t>.</a:t>
          </a:r>
          <a:endParaRPr lang="hu-HU" sz="1200" b="1" kern="1200" dirty="0">
            <a:solidFill>
              <a:srgbClr val="4D7C85"/>
            </a:solidFill>
          </a:endParaRPr>
        </a:p>
      </dsp:txBody>
      <dsp:txXfrm>
        <a:off x="3844485" y="548680"/>
        <a:ext cx="793823" cy="306492"/>
      </dsp:txXfrm>
    </dsp:sp>
    <dsp:sp modelId="{585EDA03-E1D1-49E2-ABCC-D095A33C60CB}">
      <dsp:nvSpPr>
        <dsp:cNvPr id="0" name=""/>
        <dsp:cNvSpPr/>
      </dsp:nvSpPr>
      <dsp:spPr>
        <a:xfrm>
          <a:off x="227759" y="543774"/>
          <a:ext cx="739540" cy="308991"/>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a:solidFill>
                <a:srgbClr val="4D7C85"/>
              </a:solidFill>
            </a:rPr>
            <a:t>Lib. </a:t>
          </a:r>
          <a:r>
            <a:rPr lang="en-GB" sz="1200" b="1" kern="1200" dirty="0" err="1">
              <a:solidFill>
                <a:srgbClr val="4D7C85"/>
              </a:solidFill>
            </a:rPr>
            <a:t>dem.</a:t>
          </a:r>
          <a:endParaRPr lang="hu-HU" sz="1200" b="1" kern="1200" dirty="0">
            <a:solidFill>
              <a:srgbClr val="4D7C85"/>
            </a:solidFill>
          </a:endParaRPr>
        </a:p>
      </dsp:txBody>
      <dsp:txXfrm>
        <a:off x="242843" y="558858"/>
        <a:ext cx="709372" cy="278823"/>
      </dsp:txXfrm>
    </dsp:sp>
    <dsp:sp modelId="{AA40EDB2-9616-491E-8997-90DC3C7C7F8E}">
      <dsp:nvSpPr>
        <dsp:cNvPr id="0" name=""/>
        <dsp:cNvSpPr/>
      </dsp:nvSpPr>
      <dsp:spPr>
        <a:xfrm>
          <a:off x="1886499" y="2620247"/>
          <a:ext cx="1019253" cy="329946"/>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hu-HU" sz="1200" b="1" kern="1200" dirty="0">
              <a:solidFill>
                <a:srgbClr val="4D7C85"/>
              </a:solidFill>
            </a:rPr>
            <a:t>Pat</a:t>
          </a:r>
          <a:r>
            <a:rPr lang="ru-RU" sz="1200" b="1" kern="1200" dirty="0">
              <a:solidFill>
                <a:srgbClr val="4D7C85"/>
              </a:solidFill>
            </a:rPr>
            <a:t>. </a:t>
          </a:r>
          <a:r>
            <a:rPr lang="hu-HU" sz="1200" b="1" kern="1200" dirty="0" err="1">
              <a:solidFill>
                <a:srgbClr val="4D7C85"/>
              </a:solidFill>
            </a:rPr>
            <a:t>autoc</a:t>
          </a:r>
          <a:r>
            <a:rPr lang="ru-RU" sz="1200" b="1" kern="1200" dirty="0">
              <a:solidFill>
                <a:srgbClr val="4D7C85"/>
              </a:solidFill>
            </a:rPr>
            <a:t>.</a:t>
          </a:r>
          <a:endParaRPr lang="hu-HU" sz="1200" b="1" kern="1200" dirty="0">
            <a:solidFill>
              <a:srgbClr val="4D7C85"/>
            </a:solidFill>
          </a:endParaRPr>
        </a:p>
      </dsp:txBody>
      <dsp:txXfrm>
        <a:off x="1902606" y="2636354"/>
        <a:ext cx="987039" cy="297732"/>
      </dsp:txXfrm>
    </dsp:sp>
    <dsp:sp modelId="{6AFE05B7-991B-44DA-9843-39E3CC396A11}">
      <dsp:nvSpPr>
        <dsp:cNvPr id="0" name=""/>
        <dsp:cNvSpPr/>
      </dsp:nvSpPr>
      <dsp:spPr>
        <a:xfrm>
          <a:off x="1940176" y="296266"/>
          <a:ext cx="1044644" cy="308603"/>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hu-HU" sz="1200" b="1" kern="1200" dirty="0" err="1">
              <a:solidFill>
                <a:srgbClr val="4D7C85"/>
              </a:solidFill>
            </a:rPr>
            <a:t>Cons</a:t>
          </a:r>
          <a:r>
            <a:rPr lang="ru-RU" sz="1200" b="1" kern="1200" dirty="0">
              <a:solidFill>
                <a:srgbClr val="4D7C85"/>
              </a:solidFill>
            </a:rPr>
            <a:t>.</a:t>
          </a:r>
          <a:r>
            <a:rPr lang="hu-HU" sz="1200" b="1" kern="1200" dirty="0">
              <a:solidFill>
                <a:srgbClr val="4D7C85"/>
              </a:solidFill>
            </a:rPr>
            <a:t> </a:t>
          </a:r>
          <a:r>
            <a:rPr lang="hu-HU" sz="1200" b="1" kern="1200" dirty="0" err="1">
              <a:solidFill>
                <a:srgbClr val="4D7C85"/>
              </a:solidFill>
            </a:rPr>
            <a:t>autoc</a:t>
          </a:r>
          <a:r>
            <a:rPr lang="ru-RU" sz="1200" b="1" kern="1200" dirty="0">
              <a:solidFill>
                <a:srgbClr val="4D7C85"/>
              </a:solidFill>
            </a:rPr>
            <a:t>.</a:t>
          </a:r>
          <a:endParaRPr lang="hu-HU" sz="1200" b="1" kern="1200" dirty="0">
            <a:solidFill>
              <a:srgbClr val="4D7C85"/>
            </a:solidFill>
          </a:endParaRPr>
        </a:p>
      </dsp:txBody>
      <dsp:txXfrm>
        <a:off x="1955241" y="311331"/>
        <a:ext cx="1014514" cy="278473"/>
      </dsp:txXfrm>
    </dsp:sp>
    <dsp:sp modelId="{40A06F75-CF71-4FF0-9476-F881F10B4C59}">
      <dsp:nvSpPr>
        <dsp:cNvPr id="0" name=""/>
        <dsp:cNvSpPr/>
      </dsp:nvSpPr>
      <dsp:spPr>
        <a:xfrm>
          <a:off x="3114658" y="1538778"/>
          <a:ext cx="899593" cy="322868"/>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hu-HU" sz="1200" b="1" kern="1200" dirty="0">
              <a:solidFill>
                <a:srgbClr val="4D7C85"/>
              </a:solidFill>
            </a:rPr>
            <a:t>Mark</a:t>
          </a:r>
          <a:r>
            <a:rPr lang="ru-RU" sz="1200" b="1" kern="1200" dirty="0">
              <a:solidFill>
                <a:srgbClr val="4D7C85"/>
              </a:solidFill>
            </a:rPr>
            <a:t>.</a:t>
          </a:r>
          <a:r>
            <a:rPr lang="hu-HU" sz="1200" b="1" kern="1200" dirty="0" err="1">
              <a:solidFill>
                <a:srgbClr val="4D7C85"/>
              </a:solidFill>
            </a:rPr>
            <a:t>-exp</a:t>
          </a:r>
          <a:r>
            <a:rPr lang="ru-RU" sz="1200" b="1" kern="1200" dirty="0">
              <a:solidFill>
                <a:srgbClr val="4D7C85"/>
              </a:solidFill>
            </a:rPr>
            <a:t>.</a:t>
          </a:r>
          <a:r>
            <a:rPr lang="hu-HU" sz="1200" b="1" kern="1200" dirty="0">
              <a:solidFill>
                <a:srgbClr val="4D7C85"/>
              </a:solidFill>
            </a:rPr>
            <a:t> </a:t>
          </a:r>
          <a:r>
            <a:rPr lang="hu-HU" sz="1200" b="1" kern="1200" dirty="0" err="1">
              <a:solidFill>
                <a:srgbClr val="4D7C85"/>
              </a:solidFill>
            </a:rPr>
            <a:t>dict</a:t>
          </a:r>
          <a:r>
            <a:rPr lang="ru-RU" sz="1200" b="1" kern="1200" dirty="0">
              <a:solidFill>
                <a:srgbClr val="4D7C85"/>
              </a:solidFill>
            </a:rPr>
            <a:t>.</a:t>
          </a:r>
          <a:endParaRPr lang="hu-HU" sz="1200" b="1" kern="1200" dirty="0">
            <a:solidFill>
              <a:srgbClr val="4D7C85"/>
            </a:solidFill>
          </a:endParaRPr>
        </a:p>
      </dsp:txBody>
      <dsp:txXfrm>
        <a:off x="3130419" y="1554539"/>
        <a:ext cx="868071" cy="291346"/>
      </dsp:txXfrm>
    </dsp:sp>
    <dsp:sp modelId="{0E6DB8B2-458A-4F73-AF77-E844E8685CD8}">
      <dsp:nvSpPr>
        <dsp:cNvPr id="0" name=""/>
        <dsp:cNvSpPr/>
      </dsp:nvSpPr>
      <dsp:spPr>
        <a:xfrm>
          <a:off x="815147" y="1552293"/>
          <a:ext cx="887414" cy="302996"/>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hu-HU" sz="1200" b="1" kern="1200" dirty="0">
              <a:solidFill>
                <a:srgbClr val="4D7C85"/>
              </a:solidFill>
            </a:rPr>
            <a:t>Pat</a:t>
          </a:r>
          <a:r>
            <a:rPr lang="ru-RU" sz="1200" b="1" kern="1200" dirty="0">
              <a:solidFill>
                <a:srgbClr val="4D7C85"/>
              </a:solidFill>
            </a:rPr>
            <a:t>.</a:t>
          </a:r>
          <a:r>
            <a:rPr lang="hu-HU" sz="1200" b="1" kern="1200" dirty="0">
              <a:solidFill>
                <a:srgbClr val="4D7C85"/>
              </a:solidFill>
            </a:rPr>
            <a:t> </a:t>
          </a:r>
          <a:r>
            <a:rPr lang="hu-HU" sz="1200" b="1" kern="1200" dirty="0" err="1">
              <a:solidFill>
                <a:srgbClr val="4D7C85"/>
              </a:solidFill>
            </a:rPr>
            <a:t>dem</a:t>
          </a:r>
          <a:r>
            <a:rPr lang="ru-RU" sz="1200" b="1" kern="1200" dirty="0">
              <a:solidFill>
                <a:srgbClr val="4D7C85"/>
              </a:solidFill>
            </a:rPr>
            <a:t>.</a:t>
          </a:r>
          <a:endParaRPr lang="hu-HU" sz="1200" b="1" kern="1200" dirty="0">
            <a:solidFill>
              <a:srgbClr val="4D7C85"/>
            </a:solidFill>
          </a:endParaRPr>
        </a:p>
      </dsp:txBody>
      <dsp:txXfrm>
        <a:off x="829938" y="1567084"/>
        <a:ext cx="857832" cy="2734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B7AE0-F53F-477F-8596-08683A702DA4}">
      <dsp:nvSpPr>
        <dsp:cNvPr id="0" name=""/>
        <dsp:cNvSpPr/>
      </dsp:nvSpPr>
      <dsp:spPr>
        <a:xfrm rot="10800000">
          <a:off x="1052895" y="684441"/>
          <a:ext cx="2696468" cy="1849749"/>
        </a:xfrm>
        <a:prstGeom prst="triangle">
          <a:avLst/>
        </a:prstGeom>
        <a:solidFill>
          <a:srgbClr val="EFEAE4"/>
        </a:solidFill>
        <a:ln w="31750" cap="flat" cmpd="sng" algn="ctr">
          <a:solidFill>
            <a:srgbClr val="B3A99D"/>
          </a:solidFill>
          <a:prstDash val="solid"/>
        </a:ln>
        <a:effectLst/>
      </dsp:spPr>
      <dsp:style>
        <a:lnRef idx="2">
          <a:scrgbClr r="0" g="0" b="0"/>
        </a:lnRef>
        <a:fillRef idx="1">
          <a:scrgbClr r="0" g="0" b="0"/>
        </a:fillRef>
        <a:effectRef idx="0">
          <a:scrgbClr r="0" g="0" b="0"/>
        </a:effectRef>
        <a:fontRef idx="minor">
          <a:schemeClr val="lt1"/>
        </a:fontRef>
      </dsp:style>
    </dsp:sp>
    <dsp:sp modelId="{C15E22B3-3295-4532-9D6A-325D45E50C1C}">
      <dsp:nvSpPr>
        <dsp:cNvPr id="0" name=""/>
        <dsp:cNvSpPr/>
      </dsp:nvSpPr>
      <dsp:spPr>
        <a:xfrm>
          <a:off x="3827905" y="532100"/>
          <a:ext cx="826983" cy="339652"/>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hu-HU" sz="1200" b="1" kern="1200" dirty="0" err="1">
              <a:solidFill>
                <a:srgbClr val="4D7C85"/>
              </a:solidFill>
            </a:rPr>
            <a:t>Com</a:t>
          </a:r>
          <a:r>
            <a:rPr lang="ru-RU" sz="1200" b="1" kern="1200" dirty="0">
              <a:solidFill>
                <a:srgbClr val="4D7C85"/>
              </a:solidFill>
            </a:rPr>
            <a:t>. </a:t>
          </a:r>
          <a:r>
            <a:rPr lang="hu-HU" sz="1200" b="1" kern="1200" dirty="0" err="1">
              <a:solidFill>
                <a:srgbClr val="4D7C85"/>
              </a:solidFill>
            </a:rPr>
            <a:t>dict</a:t>
          </a:r>
          <a:r>
            <a:rPr lang="ru-RU" sz="1200" b="1" kern="1200" dirty="0">
              <a:solidFill>
                <a:srgbClr val="4D7C85"/>
              </a:solidFill>
            </a:rPr>
            <a:t>.</a:t>
          </a:r>
          <a:endParaRPr lang="hu-HU" sz="1200" b="1" kern="1200" dirty="0">
            <a:solidFill>
              <a:srgbClr val="4D7C85"/>
            </a:solidFill>
          </a:endParaRPr>
        </a:p>
      </dsp:txBody>
      <dsp:txXfrm>
        <a:off x="3844485" y="548680"/>
        <a:ext cx="793823" cy="306492"/>
      </dsp:txXfrm>
    </dsp:sp>
    <dsp:sp modelId="{585EDA03-E1D1-49E2-ABCC-D095A33C60CB}">
      <dsp:nvSpPr>
        <dsp:cNvPr id="0" name=""/>
        <dsp:cNvSpPr/>
      </dsp:nvSpPr>
      <dsp:spPr>
        <a:xfrm>
          <a:off x="227759" y="543774"/>
          <a:ext cx="739540" cy="308991"/>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a:solidFill>
                <a:srgbClr val="4D7C85"/>
              </a:solidFill>
            </a:rPr>
            <a:t>Lib. </a:t>
          </a:r>
          <a:r>
            <a:rPr lang="en-GB" sz="1200" b="1" kern="1200" dirty="0" err="1">
              <a:solidFill>
                <a:srgbClr val="4D7C85"/>
              </a:solidFill>
            </a:rPr>
            <a:t>dem.</a:t>
          </a:r>
          <a:endParaRPr lang="hu-HU" sz="1200" b="1" kern="1200" dirty="0">
            <a:solidFill>
              <a:srgbClr val="4D7C85"/>
            </a:solidFill>
          </a:endParaRPr>
        </a:p>
      </dsp:txBody>
      <dsp:txXfrm>
        <a:off x="242843" y="558858"/>
        <a:ext cx="709372" cy="278823"/>
      </dsp:txXfrm>
    </dsp:sp>
    <dsp:sp modelId="{AA40EDB2-9616-491E-8997-90DC3C7C7F8E}">
      <dsp:nvSpPr>
        <dsp:cNvPr id="0" name=""/>
        <dsp:cNvSpPr/>
      </dsp:nvSpPr>
      <dsp:spPr>
        <a:xfrm>
          <a:off x="1886499" y="2620247"/>
          <a:ext cx="1019253" cy="329946"/>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hu-HU" sz="1200" b="1" kern="1200" dirty="0">
              <a:solidFill>
                <a:srgbClr val="4D7C85"/>
              </a:solidFill>
            </a:rPr>
            <a:t>Pat</a:t>
          </a:r>
          <a:r>
            <a:rPr lang="ru-RU" sz="1200" b="1" kern="1200" dirty="0">
              <a:solidFill>
                <a:srgbClr val="4D7C85"/>
              </a:solidFill>
            </a:rPr>
            <a:t>. </a:t>
          </a:r>
          <a:r>
            <a:rPr lang="hu-HU" sz="1200" b="1" kern="1200" dirty="0" err="1">
              <a:solidFill>
                <a:srgbClr val="4D7C85"/>
              </a:solidFill>
            </a:rPr>
            <a:t>autoc</a:t>
          </a:r>
          <a:r>
            <a:rPr lang="ru-RU" sz="1200" b="1" kern="1200" dirty="0">
              <a:solidFill>
                <a:srgbClr val="4D7C85"/>
              </a:solidFill>
            </a:rPr>
            <a:t>.</a:t>
          </a:r>
          <a:endParaRPr lang="hu-HU" sz="1200" b="1" kern="1200" dirty="0">
            <a:solidFill>
              <a:srgbClr val="4D7C85"/>
            </a:solidFill>
          </a:endParaRPr>
        </a:p>
      </dsp:txBody>
      <dsp:txXfrm>
        <a:off x="1902606" y="2636354"/>
        <a:ext cx="987039" cy="297732"/>
      </dsp:txXfrm>
    </dsp:sp>
    <dsp:sp modelId="{6AFE05B7-991B-44DA-9843-39E3CC396A11}">
      <dsp:nvSpPr>
        <dsp:cNvPr id="0" name=""/>
        <dsp:cNvSpPr/>
      </dsp:nvSpPr>
      <dsp:spPr>
        <a:xfrm>
          <a:off x="1940176" y="296266"/>
          <a:ext cx="1044644" cy="308603"/>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hu-HU" sz="1200" b="1" kern="1200" dirty="0" err="1">
              <a:solidFill>
                <a:srgbClr val="4D7C85"/>
              </a:solidFill>
            </a:rPr>
            <a:t>Cons</a:t>
          </a:r>
          <a:r>
            <a:rPr lang="ru-RU" sz="1200" b="1" kern="1200" dirty="0">
              <a:solidFill>
                <a:srgbClr val="4D7C85"/>
              </a:solidFill>
            </a:rPr>
            <a:t>.</a:t>
          </a:r>
          <a:r>
            <a:rPr lang="hu-HU" sz="1200" b="1" kern="1200" dirty="0">
              <a:solidFill>
                <a:srgbClr val="4D7C85"/>
              </a:solidFill>
            </a:rPr>
            <a:t> </a:t>
          </a:r>
          <a:r>
            <a:rPr lang="hu-HU" sz="1200" b="1" kern="1200" dirty="0" err="1">
              <a:solidFill>
                <a:srgbClr val="4D7C85"/>
              </a:solidFill>
            </a:rPr>
            <a:t>autoc</a:t>
          </a:r>
          <a:r>
            <a:rPr lang="ru-RU" sz="1200" b="1" kern="1200" dirty="0">
              <a:solidFill>
                <a:srgbClr val="4D7C85"/>
              </a:solidFill>
            </a:rPr>
            <a:t>.</a:t>
          </a:r>
          <a:endParaRPr lang="hu-HU" sz="1200" b="1" kern="1200" dirty="0">
            <a:solidFill>
              <a:srgbClr val="4D7C85"/>
            </a:solidFill>
          </a:endParaRPr>
        </a:p>
      </dsp:txBody>
      <dsp:txXfrm>
        <a:off x="1955241" y="311331"/>
        <a:ext cx="1014514" cy="278473"/>
      </dsp:txXfrm>
    </dsp:sp>
    <dsp:sp modelId="{40A06F75-CF71-4FF0-9476-F881F10B4C59}">
      <dsp:nvSpPr>
        <dsp:cNvPr id="0" name=""/>
        <dsp:cNvSpPr/>
      </dsp:nvSpPr>
      <dsp:spPr>
        <a:xfrm>
          <a:off x="3114005" y="1537198"/>
          <a:ext cx="899593" cy="322868"/>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hu-HU" sz="1200" b="1" kern="1200" dirty="0">
              <a:solidFill>
                <a:srgbClr val="4D7C85"/>
              </a:solidFill>
            </a:rPr>
            <a:t>Mark</a:t>
          </a:r>
          <a:r>
            <a:rPr lang="ru-RU" sz="1200" b="1" kern="1200" dirty="0">
              <a:solidFill>
                <a:srgbClr val="4D7C85"/>
              </a:solidFill>
            </a:rPr>
            <a:t>.</a:t>
          </a:r>
          <a:r>
            <a:rPr lang="hu-HU" sz="1200" b="1" kern="1200" dirty="0" err="1">
              <a:solidFill>
                <a:srgbClr val="4D7C85"/>
              </a:solidFill>
            </a:rPr>
            <a:t>-exp</a:t>
          </a:r>
          <a:r>
            <a:rPr lang="ru-RU" sz="1200" b="1" kern="1200" dirty="0">
              <a:solidFill>
                <a:srgbClr val="4D7C85"/>
              </a:solidFill>
            </a:rPr>
            <a:t>.</a:t>
          </a:r>
          <a:r>
            <a:rPr lang="hu-HU" sz="1200" b="1" kern="1200" dirty="0">
              <a:solidFill>
                <a:srgbClr val="4D7C85"/>
              </a:solidFill>
            </a:rPr>
            <a:t> </a:t>
          </a:r>
          <a:r>
            <a:rPr lang="hu-HU" sz="1200" b="1" kern="1200" dirty="0" err="1">
              <a:solidFill>
                <a:srgbClr val="4D7C85"/>
              </a:solidFill>
            </a:rPr>
            <a:t>dict</a:t>
          </a:r>
          <a:r>
            <a:rPr lang="ru-RU" sz="1200" b="1" kern="1200" dirty="0">
              <a:solidFill>
                <a:srgbClr val="4D7C85"/>
              </a:solidFill>
            </a:rPr>
            <a:t>.</a:t>
          </a:r>
          <a:endParaRPr lang="hu-HU" sz="1200" b="1" kern="1200" dirty="0">
            <a:solidFill>
              <a:srgbClr val="4D7C85"/>
            </a:solidFill>
          </a:endParaRPr>
        </a:p>
      </dsp:txBody>
      <dsp:txXfrm>
        <a:off x="3129766" y="1552959"/>
        <a:ext cx="868071" cy="291346"/>
      </dsp:txXfrm>
    </dsp:sp>
    <dsp:sp modelId="{0E6DB8B2-458A-4F73-AF77-E844E8685CD8}">
      <dsp:nvSpPr>
        <dsp:cNvPr id="0" name=""/>
        <dsp:cNvSpPr/>
      </dsp:nvSpPr>
      <dsp:spPr>
        <a:xfrm>
          <a:off x="813609" y="1551598"/>
          <a:ext cx="887414" cy="302996"/>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hu-HU" sz="1200" b="1" kern="1200" dirty="0">
              <a:solidFill>
                <a:srgbClr val="4D7C85"/>
              </a:solidFill>
            </a:rPr>
            <a:t>Pat</a:t>
          </a:r>
          <a:r>
            <a:rPr lang="ru-RU" sz="1200" b="1" kern="1200" dirty="0">
              <a:solidFill>
                <a:srgbClr val="4D7C85"/>
              </a:solidFill>
            </a:rPr>
            <a:t>.</a:t>
          </a:r>
          <a:r>
            <a:rPr lang="hu-HU" sz="1200" b="1" kern="1200" dirty="0">
              <a:solidFill>
                <a:srgbClr val="4D7C85"/>
              </a:solidFill>
            </a:rPr>
            <a:t> </a:t>
          </a:r>
          <a:r>
            <a:rPr lang="hu-HU" sz="1200" b="1" kern="1200" dirty="0" err="1">
              <a:solidFill>
                <a:srgbClr val="4D7C85"/>
              </a:solidFill>
            </a:rPr>
            <a:t>dem</a:t>
          </a:r>
          <a:r>
            <a:rPr lang="ru-RU" sz="1200" b="1" kern="1200" dirty="0">
              <a:solidFill>
                <a:srgbClr val="4D7C85"/>
              </a:solidFill>
            </a:rPr>
            <a:t>.</a:t>
          </a:r>
          <a:endParaRPr lang="hu-HU" sz="1200" b="1" kern="1200" dirty="0">
            <a:solidFill>
              <a:srgbClr val="4D7C85"/>
            </a:solidFill>
          </a:endParaRPr>
        </a:p>
      </dsp:txBody>
      <dsp:txXfrm>
        <a:off x="828400" y="1566389"/>
        <a:ext cx="857832" cy="2734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B7AE0-F53F-477F-8596-08683A702DA4}">
      <dsp:nvSpPr>
        <dsp:cNvPr id="0" name=""/>
        <dsp:cNvSpPr/>
      </dsp:nvSpPr>
      <dsp:spPr>
        <a:xfrm rot="10800000">
          <a:off x="1052895" y="684441"/>
          <a:ext cx="2696468" cy="1849749"/>
        </a:xfrm>
        <a:prstGeom prst="triangle">
          <a:avLst/>
        </a:prstGeom>
        <a:solidFill>
          <a:srgbClr val="EFEAE4"/>
        </a:solidFill>
        <a:ln w="31750" cap="flat" cmpd="sng" algn="ctr">
          <a:solidFill>
            <a:srgbClr val="B3A99D"/>
          </a:solidFill>
          <a:prstDash val="solid"/>
        </a:ln>
        <a:effectLst/>
      </dsp:spPr>
      <dsp:style>
        <a:lnRef idx="2">
          <a:scrgbClr r="0" g="0" b="0"/>
        </a:lnRef>
        <a:fillRef idx="1">
          <a:scrgbClr r="0" g="0" b="0"/>
        </a:fillRef>
        <a:effectRef idx="0">
          <a:scrgbClr r="0" g="0" b="0"/>
        </a:effectRef>
        <a:fontRef idx="minor">
          <a:schemeClr val="lt1"/>
        </a:fontRef>
      </dsp:style>
    </dsp:sp>
    <dsp:sp modelId="{C15E22B3-3295-4532-9D6A-325D45E50C1C}">
      <dsp:nvSpPr>
        <dsp:cNvPr id="0" name=""/>
        <dsp:cNvSpPr/>
      </dsp:nvSpPr>
      <dsp:spPr>
        <a:xfrm>
          <a:off x="3827905" y="532100"/>
          <a:ext cx="826983" cy="339652"/>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hu-HU" sz="1200" b="1" kern="1200" dirty="0" err="1">
              <a:solidFill>
                <a:srgbClr val="4D7C85"/>
              </a:solidFill>
            </a:rPr>
            <a:t>Com</a:t>
          </a:r>
          <a:r>
            <a:rPr lang="ru-RU" sz="1200" b="1" kern="1200" dirty="0">
              <a:solidFill>
                <a:srgbClr val="4D7C85"/>
              </a:solidFill>
            </a:rPr>
            <a:t>. </a:t>
          </a:r>
          <a:r>
            <a:rPr lang="hu-HU" sz="1200" b="1" kern="1200" dirty="0" err="1">
              <a:solidFill>
                <a:srgbClr val="4D7C85"/>
              </a:solidFill>
            </a:rPr>
            <a:t>dict</a:t>
          </a:r>
          <a:r>
            <a:rPr lang="ru-RU" sz="1200" b="1" kern="1200" dirty="0">
              <a:solidFill>
                <a:srgbClr val="4D7C85"/>
              </a:solidFill>
            </a:rPr>
            <a:t>.</a:t>
          </a:r>
          <a:endParaRPr lang="hu-HU" sz="1200" b="1" kern="1200" dirty="0">
            <a:solidFill>
              <a:srgbClr val="4D7C85"/>
            </a:solidFill>
          </a:endParaRPr>
        </a:p>
      </dsp:txBody>
      <dsp:txXfrm>
        <a:off x="3844485" y="548680"/>
        <a:ext cx="793823" cy="306492"/>
      </dsp:txXfrm>
    </dsp:sp>
    <dsp:sp modelId="{585EDA03-E1D1-49E2-ABCC-D095A33C60CB}">
      <dsp:nvSpPr>
        <dsp:cNvPr id="0" name=""/>
        <dsp:cNvSpPr/>
      </dsp:nvSpPr>
      <dsp:spPr>
        <a:xfrm>
          <a:off x="227759" y="543774"/>
          <a:ext cx="739540" cy="308991"/>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a:solidFill>
                <a:srgbClr val="4D7C85"/>
              </a:solidFill>
            </a:rPr>
            <a:t>Lib. </a:t>
          </a:r>
          <a:r>
            <a:rPr lang="en-GB" sz="1200" b="1" kern="1200" dirty="0" err="1">
              <a:solidFill>
                <a:srgbClr val="4D7C85"/>
              </a:solidFill>
            </a:rPr>
            <a:t>dem.</a:t>
          </a:r>
          <a:endParaRPr lang="hu-HU" sz="1200" b="1" kern="1200" dirty="0">
            <a:solidFill>
              <a:srgbClr val="4D7C85"/>
            </a:solidFill>
          </a:endParaRPr>
        </a:p>
      </dsp:txBody>
      <dsp:txXfrm>
        <a:off x="242843" y="558858"/>
        <a:ext cx="709372" cy="278823"/>
      </dsp:txXfrm>
    </dsp:sp>
    <dsp:sp modelId="{AA40EDB2-9616-491E-8997-90DC3C7C7F8E}">
      <dsp:nvSpPr>
        <dsp:cNvPr id="0" name=""/>
        <dsp:cNvSpPr/>
      </dsp:nvSpPr>
      <dsp:spPr>
        <a:xfrm>
          <a:off x="1886499" y="2620247"/>
          <a:ext cx="1019253" cy="329946"/>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hu-HU" sz="1200" b="1" kern="1200" dirty="0">
              <a:solidFill>
                <a:srgbClr val="4D7C85"/>
              </a:solidFill>
            </a:rPr>
            <a:t>Pat</a:t>
          </a:r>
          <a:r>
            <a:rPr lang="ru-RU" sz="1200" b="1" kern="1200" dirty="0">
              <a:solidFill>
                <a:srgbClr val="4D7C85"/>
              </a:solidFill>
            </a:rPr>
            <a:t>. </a:t>
          </a:r>
          <a:r>
            <a:rPr lang="hu-HU" sz="1200" b="1" kern="1200" dirty="0" err="1">
              <a:solidFill>
                <a:srgbClr val="4D7C85"/>
              </a:solidFill>
            </a:rPr>
            <a:t>autoc</a:t>
          </a:r>
          <a:r>
            <a:rPr lang="ru-RU" sz="1200" b="1" kern="1200" dirty="0">
              <a:solidFill>
                <a:srgbClr val="4D7C85"/>
              </a:solidFill>
            </a:rPr>
            <a:t>.</a:t>
          </a:r>
          <a:endParaRPr lang="hu-HU" sz="1200" b="1" kern="1200" dirty="0">
            <a:solidFill>
              <a:srgbClr val="4D7C85"/>
            </a:solidFill>
          </a:endParaRPr>
        </a:p>
      </dsp:txBody>
      <dsp:txXfrm>
        <a:off x="1902606" y="2636354"/>
        <a:ext cx="987039" cy="297732"/>
      </dsp:txXfrm>
    </dsp:sp>
    <dsp:sp modelId="{6AFE05B7-991B-44DA-9843-39E3CC396A11}">
      <dsp:nvSpPr>
        <dsp:cNvPr id="0" name=""/>
        <dsp:cNvSpPr/>
      </dsp:nvSpPr>
      <dsp:spPr>
        <a:xfrm>
          <a:off x="1940176" y="296266"/>
          <a:ext cx="1044644" cy="308603"/>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hu-HU" sz="1200" b="1" kern="1200" dirty="0" err="1">
              <a:solidFill>
                <a:srgbClr val="4D7C85"/>
              </a:solidFill>
            </a:rPr>
            <a:t>Cons</a:t>
          </a:r>
          <a:r>
            <a:rPr lang="ru-RU" sz="1200" b="1" kern="1200" dirty="0">
              <a:solidFill>
                <a:srgbClr val="4D7C85"/>
              </a:solidFill>
            </a:rPr>
            <a:t>.</a:t>
          </a:r>
          <a:r>
            <a:rPr lang="hu-HU" sz="1200" b="1" kern="1200" dirty="0">
              <a:solidFill>
                <a:srgbClr val="4D7C85"/>
              </a:solidFill>
            </a:rPr>
            <a:t> </a:t>
          </a:r>
          <a:r>
            <a:rPr lang="hu-HU" sz="1200" b="1" kern="1200" dirty="0" err="1">
              <a:solidFill>
                <a:srgbClr val="4D7C85"/>
              </a:solidFill>
            </a:rPr>
            <a:t>autoc</a:t>
          </a:r>
          <a:r>
            <a:rPr lang="ru-RU" sz="1200" b="1" kern="1200" dirty="0">
              <a:solidFill>
                <a:srgbClr val="4D7C85"/>
              </a:solidFill>
            </a:rPr>
            <a:t>.</a:t>
          </a:r>
          <a:endParaRPr lang="hu-HU" sz="1200" b="1" kern="1200" dirty="0">
            <a:solidFill>
              <a:srgbClr val="4D7C85"/>
            </a:solidFill>
          </a:endParaRPr>
        </a:p>
      </dsp:txBody>
      <dsp:txXfrm>
        <a:off x="1955241" y="311331"/>
        <a:ext cx="1014514" cy="278473"/>
      </dsp:txXfrm>
    </dsp:sp>
    <dsp:sp modelId="{40A06F75-CF71-4FF0-9476-F881F10B4C59}">
      <dsp:nvSpPr>
        <dsp:cNvPr id="0" name=""/>
        <dsp:cNvSpPr/>
      </dsp:nvSpPr>
      <dsp:spPr>
        <a:xfrm>
          <a:off x="3114005" y="1537198"/>
          <a:ext cx="899593" cy="322868"/>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hu-HU" sz="1200" b="1" kern="1200" dirty="0">
              <a:solidFill>
                <a:srgbClr val="4D7C85"/>
              </a:solidFill>
            </a:rPr>
            <a:t>Mark</a:t>
          </a:r>
          <a:r>
            <a:rPr lang="ru-RU" sz="1200" b="1" kern="1200" dirty="0">
              <a:solidFill>
                <a:srgbClr val="4D7C85"/>
              </a:solidFill>
            </a:rPr>
            <a:t>.</a:t>
          </a:r>
          <a:r>
            <a:rPr lang="hu-HU" sz="1200" b="1" kern="1200" dirty="0" err="1">
              <a:solidFill>
                <a:srgbClr val="4D7C85"/>
              </a:solidFill>
            </a:rPr>
            <a:t>-exp</a:t>
          </a:r>
          <a:r>
            <a:rPr lang="ru-RU" sz="1200" b="1" kern="1200" dirty="0">
              <a:solidFill>
                <a:srgbClr val="4D7C85"/>
              </a:solidFill>
            </a:rPr>
            <a:t>.</a:t>
          </a:r>
          <a:r>
            <a:rPr lang="hu-HU" sz="1200" b="1" kern="1200" dirty="0">
              <a:solidFill>
                <a:srgbClr val="4D7C85"/>
              </a:solidFill>
            </a:rPr>
            <a:t> </a:t>
          </a:r>
          <a:r>
            <a:rPr lang="hu-HU" sz="1200" b="1" kern="1200" dirty="0" err="1">
              <a:solidFill>
                <a:srgbClr val="4D7C85"/>
              </a:solidFill>
            </a:rPr>
            <a:t>dict</a:t>
          </a:r>
          <a:r>
            <a:rPr lang="ru-RU" sz="1200" b="1" kern="1200" dirty="0">
              <a:solidFill>
                <a:srgbClr val="4D7C85"/>
              </a:solidFill>
            </a:rPr>
            <a:t>.</a:t>
          </a:r>
          <a:endParaRPr lang="hu-HU" sz="1200" b="1" kern="1200" dirty="0">
            <a:solidFill>
              <a:srgbClr val="4D7C85"/>
            </a:solidFill>
          </a:endParaRPr>
        </a:p>
      </dsp:txBody>
      <dsp:txXfrm>
        <a:off x="3129766" y="1552959"/>
        <a:ext cx="868071" cy="291346"/>
      </dsp:txXfrm>
    </dsp:sp>
    <dsp:sp modelId="{0E6DB8B2-458A-4F73-AF77-E844E8685CD8}">
      <dsp:nvSpPr>
        <dsp:cNvPr id="0" name=""/>
        <dsp:cNvSpPr/>
      </dsp:nvSpPr>
      <dsp:spPr>
        <a:xfrm>
          <a:off x="813609" y="1551598"/>
          <a:ext cx="887414" cy="302996"/>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hu-HU" sz="1200" b="1" kern="1200" dirty="0">
              <a:solidFill>
                <a:srgbClr val="4D7C85"/>
              </a:solidFill>
            </a:rPr>
            <a:t>Pat</a:t>
          </a:r>
          <a:r>
            <a:rPr lang="ru-RU" sz="1200" b="1" kern="1200" dirty="0">
              <a:solidFill>
                <a:srgbClr val="4D7C85"/>
              </a:solidFill>
            </a:rPr>
            <a:t>.</a:t>
          </a:r>
          <a:r>
            <a:rPr lang="hu-HU" sz="1200" b="1" kern="1200" dirty="0">
              <a:solidFill>
                <a:srgbClr val="4D7C85"/>
              </a:solidFill>
            </a:rPr>
            <a:t> </a:t>
          </a:r>
          <a:r>
            <a:rPr lang="hu-HU" sz="1200" b="1" kern="1200" dirty="0" err="1">
              <a:solidFill>
                <a:srgbClr val="4D7C85"/>
              </a:solidFill>
            </a:rPr>
            <a:t>dem</a:t>
          </a:r>
          <a:r>
            <a:rPr lang="ru-RU" sz="1200" b="1" kern="1200" dirty="0">
              <a:solidFill>
                <a:srgbClr val="4D7C85"/>
              </a:solidFill>
            </a:rPr>
            <a:t>.</a:t>
          </a:r>
          <a:endParaRPr lang="hu-HU" sz="1200" b="1" kern="1200" dirty="0">
            <a:solidFill>
              <a:srgbClr val="4D7C85"/>
            </a:solidFill>
          </a:endParaRPr>
        </a:p>
      </dsp:txBody>
      <dsp:txXfrm>
        <a:off x="828400" y="1566389"/>
        <a:ext cx="857832" cy="2734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B7AE0-F53F-477F-8596-08683A702DA4}">
      <dsp:nvSpPr>
        <dsp:cNvPr id="0" name=""/>
        <dsp:cNvSpPr/>
      </dsp:nvSpPr>
      <dsp:spPr>
        <a:xfrm rot="10800000">
          <a:off x="1052895" y="684441"/>
          <a:ext cx="2696468" cy="1849749"/>
        </a:xfrm>
        <a:prstGeom prst="triangle">
          <a:avLst/>
        </a:prstGeom>
        <a:solidFill>
          <a:srgbClr val="EFEAE4"/>
        </a:solidFill>
        <a:ln w="31750" cap="flat" cmpd="sng" algn="ctr">
          <a:solidFill>
            <a:srgbClr val="B3A99D"/>
          </a:solidFill>
          <a:prstDash val="solid"/>
        </a:ln>
        <a:effectLst/>
      </dsp:spPr>
      <dsp:style>
        <a:lnRef idx="2">
          <a:scrgbClr r="0" g="0" b="0"/>
        </a:lnRef>
        <a:fillRef idx="1">
          <a:scrgbClr r="0" g="0" b="0"/>
        </a:fillRef>
        <a:effectRef idx="0">
          <a:scrgbClr r="0" g="0" b="0"/>
        </a:effectRef>
        <a:fontRef idx="minor">
          <a:schemeClr val="lt1"/>
        </a:fontRef>
      </dsp:style>
    </dsp:sp>
    <dsp:sp modelId="{C15E22B3-3295-4532-9D6A-325D45E50C1C}">
      <dsp:nvSpPr>
        <dsp:cNvPr id="0" name=""/>
        <dsp:cNvSpPr/>
      </dsp:nvSpPr>
      <dsp:spPr>
        <a:xfrm>
          <a:off x="3827905" y="532100"/>
          <a:ext cx="826983" cy="339652"/>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hu-HU" sz="1200" b="1" kern="1200" dirty="0" err="1">
              <a:solidFill>
                <a:srgbClr val="4D7C85"/>
              </a:solidFill>
            </a:rPr>
            <a:t>Com</a:t>
          </a:r>
          <a:r>
            <a:rPr lang="ru-RU" sz="1200" b="1" kern="1200" dirty="0">
              <a:solidFill>
                <a:srgbClr val="4D7C85"/>
              </a:solidFill>
            </a:rPr>
            <a:t>. </a:t>
          </a:r>
          <a:r>
            <a:rPr lang="hu-HU" sz="1200" b="1" kern="1200" dirty="0" err="1">
              <a:solidFill>
                <a:srgbClr val="4D7C85"/>
              </a:solidFill>
            </a:rPr>
            <a:t>dict</a:t>
          </a:r>
          <a:r>
            <a:rPr lang="ru-RU" sz="1200" b="1" kern="1200" dirty="0">
              <a:solidFill>
                <a:srgbClr val="4D7C85"/>
              </a:solidFill>
            </a:rPr>
            <a:t>.</a:t>
          </a:r>
          <a:endParaRPr lang="hu-HU" sz="1200" b="1" kern="1200" dirty="0">
            <a:solidFill>
              <a:srgbClr val="4D7C85"/>
            </a:solidFill>
          </a:endParaRPr>
        </a:p>
      </dsp:txBody>
      <dsp:txXfrm>
        <a:off x="3844485" y="548680"/>
        <a:ext cx="793823" cy="306492"/>
      </dsp:txXfrm>
    </dsp:sp>
    <dsp:sp modelId="{585EDA03-E1D1-49E2-ABCC-D095A33C60CB}">
      <dsp:nvSpPr>
        <dsp:cNvPr id="0" name=""/>
        <dsp:cNvSpPr/>
      </dsp:nvSpPr>
      <dsp:spPr>
        <a:xfrm>
          <a:off x="227759" y="543774"/>
          <a:ext cx="739540" cy="308991"/>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a:solidFill>
                <a:srgbClr val="4D7C85"/>
              </a:solidFill>
            </a:rPr>
            <a:t>Lib. </a:t>
          </a:r>
          <a:r>
            <a:rPr lang="en-GB" sz="1200" b="1" kern="1200" dirty="0" err="1">
              <a:solidFill>
                <a:srgbClr val="4D7C85"/>
              </a:solidFill>
            </a:rPr>
            <a:t>dem.</a:t>
          </a:r>
          <a:endParaRPr lang="hu-HU" sz="1200" b="1" kern="1200" dirty="0">
            <a:solidFill>
              <a:srgbClr val="4D7C85"/>
            </a:solidFill>
          </a:endParaRPr>
        </a:p>
      </dsp:txBody>
      <dsp:txXfrm>
        <a:off x="242843" y="558858"/>
        <a:ext cx="709372" cy="278823"/>
      </dsp:txXfrm>
    </dsp:sp>
    <dsp:sp modelId="{AA40EDB2-9616-491E-8997-90DC3C7C7F8E}">
      <dsp:nvSpPr>
        <dsp:cNvPr id="0" name=""/>
        <dsp:cNvSpPr/>
      </dsp:nvSpPr>
      <dsp:spPr>
        <a:xfrm>
          <a:off x="1886499" y="2620247"/>
          <a:ext cx="1019253" cy="329946"/>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hu-HU" sz="1200" b="1" kern="1200" dirty="0">
              <a:solidFill>
                <a:srgbClr val="4D7C85"/>
              </a:solidFill>
            </a:rPr>
            <a:t>Pat</a:t>
          </a:r>
          <a:r>
            <a:rPr lang="ru-RU" sz="1200" b="1" kern="1200" dirty="0">
              <a:solidFill>
                <a:srgbClr val="4D7C85"/>
              </a:solidFill>
            </a:rPr>
            <a:t>. </a:t>
          </a:r>
          <a:r>
            <a:rPr lang="hu-HU" sz="1200" b="1" kern="1200" dirty="0" err="1">
              <a:solidFill>
                <a:srgbClr val="4D7C85"/>
              </a:solidFill>
            </a:rPr>
            <a:t>autoc</a:t>
          </a:r>
          <a:r>
            <a:rPr lang="ru-RU" sz="1200" b="1" kern="1200" dirty="0">
              <a:solidFill>
                <a:srgbClr val="4D7C85"/>
              </a:solidFill>
            </a:rPr>
            <a:t>.</a:t>
          </a:r>
          <a:endParaRPr lang="hu-HU" sz="1200" b="1" kern="1200" dirty="0">
            <a:solidFill>
              <a:srgbClr val="4D7C85"/>
            </a:solidFill>
          </a:endParaRPr>
        </a:p>
      </dsp:txBody>
      <dsp:txXfrm>
        <a:off x="1902606" y="2636354"/>
        <a:ext cx="987039" cy="297732"/>
      </dsp:txXfrm>
    </dsp:sp>
    <dsp:sp modelId="{6AFE05B7-991B-44DA-9843-39E3CC396A11}">
      <dsp:nvSpPr>
        <dsp:cNvPr id="0" name=""/>
        <dsp:cNvSpPr/>
      </dsp:nvSpPr>
      <dsp:spPr>
        <a:xfrm>
          <a:off x="1940176" y="296266"/>
          <a:ext cx="1044644" cy="308603"/>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hu-HU" sz="1200" b="1" kern="1200" dirty="0" err="1">
              <a:solidFill>
                <a:srgbClr val="4D7C85"/>
              </a:solidFill>
            </a:rPr>
            <a:t>Cons</a:t>
          </a:r>
          <a:r>
            <a:rPr lang="ru-RU" sz="1200" b="1" kern="1200" dirty="0">
              <a:solidFill>
                <a:srgbClr val="4D7C85"/>
              </a:solidFill>
            </a:rPr>
            <a:t>.</a:t>
          </a:r>
          <a:r>
            <a:rPr lang="hu-HU" sz="1200" b="1" kern="1200" dirty="0">
              <a:solidFill>
                <a:srgbClr val="4D7C85"/>
              </a:solidFill>
            </a:rPr>
            <a:t> </a:t>
          </a:r>
          <a:r>
            <a:rPr lang="hu-HU" sz="1200" b="1" kern="1200" dirty="0" err="1">
              <a:solidFill>
                <a:srgbClr val="4D7C85"/>
              </a:solidFill>
            </a:rPr>
            <a:t>autoc</a:t>
          </a:r>
          <a:r>
            <a:rPr lang="ru-RU" sz="1200" b="1" kern="1200" dirty="0">
              <a:solidFill>
                <a:srgbClr val="4D7C85"/>
              </a:solidFill>
            </a:rPr>
            <a:t>.</a:t>
          </a:r>
          <a:endParaRPr lang="hu-HU" sz="1200" b="1" kern="1200" dirty="0">
            <a:solidFill>
              <a:srgbClr val="4D7C85"/>
            </a:solidFill>
          </a:endParaRPr>
        </a:p>
      </dsp:txBody>
      <dsp:txXfrm>
        <a:off x="1955241" y="311331"/>
        <a:ext cx="1014514" cy="278473"/>
      </dsp:txXfrm>
    </dsp:sp>
    <dsp:sp modelId="{40A06F75-CF71-4FF0-9476-F881F10B4C59}">
      <dsp:nvSpPr>
        <dsp:cNvPr id="0" name=""/>
        <dsp:cNvSpPr/>
      </dsp:nvSpPr>
      <dsp:spPr>
        <a:xfrm>
          <a:off x="3114005" y="1537198"/>
          <a:ext cx="899593" cy="322868"/>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hu-HU" sz="1200" b="1" kern="1200" dirty="0">
              <a:solidFill>
                <a:srgbClr val="4D7C85"/>
              </a:solidFill>
            </a:rPr>
            <a:t>Mark</a:t>
          </a:r>
          <a:r>
            <a:rPr lang="ru-RU" sz="1200" b="1" kern="1200" dirty="0">
              <a:solidFill>
                <a:srgbClr val="4D7C85"/>
              </a:solidFill>
            </a:rPr>
            <a:t>.</a:t>
          </a:r>
          <a:r>
            <a:rPr lang="hu-HU" sz="1200" b="1" kern="1200" dirty="0" err="1">
              <a:solidFill>
                <a:srgbClr val="4D7C85"/>
              </a:solidFill>
            </a:rPr>
            <a:t>-exp</a:t>
          </a:r>
          <a:r>
            <a:rPr lang="ru-RU" sz="1200" b="1" kern="1200" dirty="0">
              <a:solidFill>
                <a:srgbClr val="4D7C85"/>
              </a:solidFill>
            </a:rPr>
            <a:t>.</a:t>
          </a:r>
          <a:r>
            <a:rPr lang="hu-HU" sz="1200" b="1" kern="1200" dirty="0">
              <a:solidFill>
                <a:srgbClr val="4D7C85"/>
              </a:solidFill>
            </a:rPr>
            <a:t> </a:t>
          </a:r>
          <a:r>
            <a:rPr lang="hu-HU" sz="1200" b="1" kern="1200" dirty="0" err="1">
              <a:solidFill>
                <a:srgbClr val="4D7C85"/>
              </a:solidFill>
            </a:rPr>
            <a:t>dict</a:t>
          </a:r>
          <a:r>
            <a:rPr lang="ru-RU" sz="1200" b="1" kern="1200" dirty="0">
              <a:solidFill>
                <a:srgbClr val="4D7C85"/>
              </a:solidFill>
            </a:rPr>
            <a:t>.</a:t>
          </a:r>
          <a:endParaRPr lang="hu-HU" sz="1200" b="1" kern="1200" dirty="0">
            <a:solidFill>
              <a:srgbClr val="4D7C85"/>
            </a:solidFill>
          </a:endParaRPr>
        </a:p>
      </dsp:txBody>
      <dsp:txXfrm>
        <a:off x="3129766" y="1552959"/>
        <a:ext cx="868071" cy="291346"/>
      </dsp:txXfrm>
    </dsp:sp>
    <dsp:sp modelId="{0E6DB8B2-458A-4F73-AF77-E844E8685CD8}">
      <dsp:nvSpPr>
        <dsp:cNvPr id="0" name=""/>
        <dsp:cNvSpPr/>
      </dsp:nvSpPr>
      <dsp:spPr>
        <a:xfrm>
          <a:off x="813609" y="1551598"/>
          <a:ext cx="887414" cy="302996"/>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hu-HU" sz="1200" b="1" kern="1200" dirty="0">
              <a:solidFill>
                <a:srgbClr val="4D7C85"/>
              </a:solidFill>
            </a:rPr>
            <a:t>Pat</a:t>
          </a:r>
          <a:r>
            <a:rPr lang="ru-RU" sz="1200" b="1" kern="1200" dirty="0">
              <a:solidFill>
                <a:srgbClr val="4D7C85"/>
              </a:solidFill>
            </a:rPr>
            <a:t>.</a:t>
          </a:r>
          <a:r>
            <a:rPr lang="hu-HU" sz="1200" b="1" kern="1200" dirty="0">
              <a:solidFill>
                <a:srgbClr val="4D7C85"/>
              </a:solidFill>
            </a:rPr>
            <a:t> </a:t>
          </a:r>
          <a:r>
            <a:rPr lang="hu-HU" sz="1200" b="1" kern="1200" dirty="0" err="1">
              <a:solidFill>
                <a:srgbClr val="4D7C85"/>
              </a:solidFill>
            </a:rPr>
            <a:t>dem</a:t>
          </a:r>
          <a:r>
            <a:rPr lang="ru-RU" sz="1200" b="1" kern="1200" dirty="0">
              <a:solidFill>
                <a:srgbClr val="4D7C85"/>
              </a:solidFill>
            </a:rPr>
            <a:t>.</a:t>
          </a:r>
          <a:endParaRPr lang="hu-HU" sz="1200" b="1" kern="1200" dirty="0">
            <a:solidFill>
              <a:srgbClr val="4D7C85"/>
            </a:solidFill>
          </a:endParaRPr>
        </a:p>
      </dsp:txBody>
      <dsp:txXfrm>
        <a:off x="828400" y="1566389"/>
        <a:ext cx="857832" cy="2734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B7AE0-F53F-477F-8596-08683A702DA4}">
      <dsp:nvSpPr>
        <dsp:cNvPr id="0" name=""/>
        <dsp:cNvSpPr/>
      </dsp:nvSpPr>
      <dsp:spPr>
        <a:xfrm rot="10800000">
          <a:off x="1052895" y="684441"/>
          <a:ext cx="2696468" cy="1849749"/>
        </a:xfrm>
        <a:prstGeom prst="triangle">
          <a:avLst/>
        </a:prstGeom>
        <a:solidFill>
          <a:srgbClr val="EFEAE4"/>
        </a:solidFill>
        <a:ln w="31750" cap="flat" cmpd="sng" algn="ctr">
          <a:solidFill>
            <a:srgbClr val="B3A99D"/>
          </a:solidFill>
          <a:prstDash val="solid"/>
        </a:ln>
        <a:effectLst/>
      </dsp:spPr>
      <dsp:style>
        <a:lnRef idx="2">
          <a:scrgbClr r="0" g="0" b="0"/>
        </a:lnRef>
        <a:fillRef idx="1">
          <a:scrgbClr r="0" g="0" b="0"/>
        </a:fillRef>
        <a:effectRef idx="0">
          <a:scrgbClr r="0" g="0" b="0"/>
        </a:effectRef>
        <a:fontRef idx="minor">
          <a:schemeClr val="lt1"/>
        </a:fontRef>
      </dsp:style>
    </dsp:sp>
    <dsp:sp modelId="{C15E22B3-3295-4532-9D6A-325D45E50C1C}">
      <dsp:nvSpPr>
        <dsp:cNvPr id="0" name=""/>
        <dsp:cNvSpPr/>
      </dsp:nvSpPr>
      <dsp:spPr>
        <a:xfrm>
          <a:off x="3827905" y="532100"/>
          <a:ext cx="826983" cy="339652"/>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hu-HU" sz="1200" b="1" kern="1200" dirty="0" err="1">
              <a:solidFill>
                <a:srgbClr val="4D7C85"/>
              </a:solidFill>
            </a:rPr>
            <a:t>Com</a:t>
          </a:r>
          <a:r>
            <a:rPr lang="ru-RU" sz="1200" b="1" kern="1200" dirty="0">
              <a:solidFill>
                <a:srgbClr val="4D7C85"/>
              </a:solidFill>
            </a:rPr>
            <a:t>. </a:t>
          </a:r>
          <a:r>
            <a:rPr lang="hu-HU" sz="1200" b="1" kern="1200" dirty="0" err="1">
              <a:solidFill>
                <a:srgbClr val="4D7C85"/>
              </a:solidFill>
            </a:rPr>
            <a:t>dict</a:t>
          </a:r>
          <a:r>
            <a:rPr lang="ru-RU" sz="1200" b="1" kern="1200" dirty="0">
              <a:solidFill>
                <a:srgbClr val="4D7C85"/>
              </a:solidFill>
            </a:rPr>
            <a:t>.</a:t>
          </a:r>
          <a:endParaRPr lang="hu-HU" sz="1200" b="1" kern="1200" dirty="0">
            <a:solidFill>
              <a:srgbClr val="4D7C85"/>
            </a:solidFill>
          </a:endParaRPr>
        </a:p>
      </dsp:txBody>
      <dsp:txXfrm>
        <a:off x="3844485" y="548680"/>
        <a:ext cx="793823" cy="306492"/>
      </dsp:txXfrm>
    </dsp:sp>
    <dsp:sp modelId="{585EDA03-E1D1-49E2-ABCC-D095A33C60CB}">
      <dsp:nvSpPr>
        <dsp:cNvPr id="0" name=""/>
        <dsp:cNvSpPr/>
      </dsp:nvSpPr>
      <dsp:spPr>
        <a:xfrm>
          <a:off x="227759" y="543774"/>
          <a:ext cx="739540" cy="308991"/>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a:solidFill>
                <a:srgbClr val="4D7C85"/>
              </a:solidFill>
            </a:rPr>
            <a:t>Lib. </a:t>
          </a:r>
          <a:r>
            <a:rPr lang="en-GB" sz="1200" b="1" kern="1200" dirty="0" err="1">
              <a:solidFill>
                <a:srgbClr val="4D7C85"/>
              </a:solidFill>
            </a:rPr>
            <a:t>dem.</a:t>
          </a:r>
          <a:endParaRPr lang="hu-HU" sz="1200" b="1" kern="1200" dirty="0">
            <a:solidFill>
              <a:srgbClr val="4D7C85"/>
            </a:solidFill>
          </a:endParaRPr>
        </a:p>
      </dsp:txBody>
      <dsp:txXfrm>
        <a:off x="242843" y="558858"/>
        <a:ext cx="709372" cy="278823"/>
      </dsp:txXfrm>
    </dsp:sp>
    <dsp:sp modelId="{AA40EDB2-9616-491E-8997-90DC3C7C7F8E}">
      <dsp:nvSpPr>
        <dsp:cNvPr id="0" name=""/>
        <dsp:cNvSpPr/>
      </dsp:nvSpPr>
      <dsp:spPr>
        <a:xfrm>
          <a:off x="1886499" y="2620247"/>
          <a:ext cx="1019253" cy="329946"/>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hu-HU" sz="1200" b="1" kern="1200" dirty="0">
              <a:solidFill>
                <a:srgbClr val="4D7C85"/>
              </a:solidFill>
            </a:rPr>
            <a:t>Pat</a:t>
          </a:r>
          <a:r>
            <a:rPr lang="ru-RU" sz="1200" b="1" kern="1200" dirty="0">
              <a:solidFill>
                <a:srgbClr val="4D7C85"/>
              </a:solidFill>
            </a:rPr>
            <a:t>. </a:t>
          </a:r>
          <a:r>
            <a:rPr lang="hu-HU" sz="1200" b="1" kern="1200" dirty="0" err="1">
              <a:solidFill>
                <a:srgbClr val="4D7C85"/>
              </a:solidFill>
            </a:rPr>
            <a:t>autoc</a:t>
          </a:r>
          <a:r>
            <a:rPr lang="ru-RU" sz="1200" b="1" kern="1200" dirty="0">
              <a:solidFill>
                <a:srgbClr val="4D7C85"/>
              </a:solidFill>
            </a:rPr>
            <a:t>.</a:t>
          </a:r>
          <a:endParaRPr lang="hu-HU" sz="1200" b="1" kern="1200" dirty="0">
            <a:solidFill>
              <a:srgbClr val="4D7C85"/>
            </a:solidFill>
          </a:endParaRPr>
        </a:p>
      </dsp:txBody>
      <dsp:txXfrm>
        <a:off x="1902606" y="2636354"/>
        <a:ext cx="987039" cy="297732"/>
      </dsp:txXfrm>
    </dsp:sp>
    <dsp:sp modelId="{6AFE05B7-991B-44DA-9843-39E3CC396A11}">
      <dsp:nvSpPr>
        <dsp:cNvPr id="0" name=""/>
        <dsp:cNvSpPr/>
      </dsp:nvSpPr>
      <dsp:spPr>
        <a:xfrm>
          <a:off x="1940176" y="296266"/>
          <a:ext cx="1044644" cy="308603"/>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hu-HU" sz="1200" b="1" kern="1200" dirty="0" err="1">
              <a:solidFill>
                <a:srgbClr val="4D7C85"/>
              </a:solidFill>
            </a:rPr>
            <a:t>Cons</a:t>
          </a:r>
          <a:r>
            <a:rPr lang="ru-RU" sz="1200" b="1" kern="1200" dirty="0">
              <a:solidFill>
                <a:srgbClr val="4D7C85"/>
              </a:solidFill>
            </a:rPr>
            <a:t>.</a:t>
          </a:r>
          <a:r>
            <a:rPr lang="hu-HU" sz="1200" b="1" kern="1200" dirty="0">
              <a:solidFill>
                <a:srgbClr val="4D7C85"/>
              </a:solidFill>
            </a:rPr>
            <a:t> </a:t>
          </a:r>
          <a:r>
            <a:rPr lang="hu-HU" sz="1200" b="1" kern="1200" dirty="0" err="1">
              <a:solidFill>
                <a:srgbClr val="4D7C85"/>
              </a:solidFill>
            </a:rPr>
            <a:t>autoc</a:t>
          </a:r>
          <a:r>
            <a:rPr lang="ru-RU" sz="1200" b="1" kern="1200" dirty="0">
              <a:solidFill>
                <a:srgbClr val="4D7C85"/>
              </a:solidFill>
            </a:rPr>
            <a:t>.</a:t>
          </a:r>
          <a:endParaRPr lang="hu-HU" sz="1200" b="1" kern="1200" dirty="0">
            <a:solidFill>
              <a:srgbClr val="4D7C85"/>
            </a:solidFill>
          </a:endParaRPr>
        </a:p>
      </dsp:txBody>
      <dsp:txXfrm>
        <a:off x="1955241" y="311331"/>
        <a:ext cx="1014514" cy="278473"/>
      </dsp:txXfrm>
    </dsp:sp>
    <dsp:sp modelId="{40A06F75-CF71-4FF0-9476-F881F10B4C59}">
      <dsp:nvSpPr>
        <dsp:cNvPr id="0" name=""/>
        <dsp:cNvSpPr/>
      </dsp:nvSpPr>
      <dsp:spPr>
        <a:xfrm>
          <a:off x="3114005" y="1537198"/>
          <a:ext cx="899593" cy="322868"/>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hu-HU" sz="1200" b="1" kern="1200" dirty="0">
              <a:solidFill>
                <a:srgbClr val="4D7C85"/>
              </a:solidFill>
            </a:rPr>
            <a:t>Mark</a:t>
          </a:r>
          <a:r>
            <a:rPr lang="ru-RU" sz="1200" b="1" kern="1200" dirty="0">
              <a:solidFill>
                <a:srgbClr val="4D7C85"/>
              </a:solidFill>
            </a:rPr>
            <a:t>.</a:t>
          </a:r>
          <a:r>
            <a:rPr lang="hu-HU" sz="1200" b="1" kern="1200" dirty="0" err="1">
              <a:solidFill>
                <a:srgbClr val="4D7C85"/>
              </a:solidFill>
            </a:rPr>
            <a:t>-exp</a:t>
          </a:r>
          <a:r>
            <a:rPr lang="ru-RU" sz="1200" b="1" kern="1200" dirty="0">
              <a:solidFill>
                <a:srgbClr val="4D7C85"/>
              </a:solidFill>
            </a:rPr>
            <a:t>.</a:t>
          </a:r>
          <a:r>
            <a:rPr lang="hu-HU" sz="1200" b="1" kern="1200" dirty="0">
              <a:solidFill>
                <a:srgbClr val="4D7C85"/>
              </a:solidFill>
            </a:rPr>
            <a:t> </a:t>
          </a:r>
          <a:r>
            <a:rPr lang="hu-HU" sz="1200" b="1" kern="1200" dirty="0" err="1">
              <a:solidFill>
                <a:srgbClr val="4D7C85"/>
              </a:solidFill>
            </a:rPr>
            <a:t>dict</a:t>
          </a:r>
          <a:r>
            <a:rPr lang="ru-RU" sz="1200" b="1" kern="1200" dirty="0">
              <a:solidFill>
                <a:srgbClr val="4D7C85"/>
              </a:solidFill>
            </a:rPr>
            <a:t>.</a:t>
          </a:r>
          <a:endParaRPr lang="hu-HU" sz="1200" b="1" kern="1200" dirty="0">
            <a:solidFill>
              <a:srgbClr val="4D7C85"/>
            </a:solidFill>
          </a:endParaRPr>
        </a:p>
      </dsp:txBody>
      <dsp:txXfrm>
        <a:off x="3129766" y="1552959"/>
        <a:ext cx="868071" cy="291346"/>
      </dsp:txXfrm>
    </dsp:sp>
    <dsp:sp modelId="{0E6DB8B2-458A-4F73-AF77-E844E8685CD8}">
      <dsp:nvSpPr>
        <dsp:cNvPr id="0" name=""/>
        <dsp:cNvSpPr/>
      </dsp:nvSpPr>
      <dsp:spPr>
        <a:xfrm>
          <a:off x="813609" y="1551598"/>
          <a:ext cx="887414" cy="302996"/>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hu-HU" sz="1200" b="1" kern="1200" dirty="0">
              <a:solidFill>
                <a:srgbClr val="4D7C85"/>
              </a:solidFill>
            </a:rPr>
            <a:t>Pat</a:t>
          </a:r>
          <a:r>
            <a:rPr lang="ru-RU" sz="1200" b="1" kern="1200" dirty="0">
              <a:solidFill>
                <a:srgbClr val="4D7C85"/>
              </a:solidFill>
            </a:rPr>
            <a:t>.</a:t>
          </a:r>
          <a:r>
            <a:rPr lang="hu-HU" sz="1200" b="1" kern="1200" dirty="0">
              <a:solidFill>
                <a:srgbClr val="4D7C85"/>
              </a:solidFill>
            </a:rPr>
            <a:t> </a:t>
          </a:r>
          <a:r>
            <a:rPr lang="hu-HU" sz="1200" b="1" kern="1200" dirty="0" err="1">
              <a:solidFill>
                <a:srgbClr val="4D7C85"/>
              </a:solidFill>
            </a:rPr>
            <a:t>dem</a:t>
          </a:r>
          <a:r>
            <a:rPr lang="ru-RU" sz="1200" b="1" kern="1200" dirty="0">
              <a:solidFill>
                <a:srgbClr val="4D7C85"/>
              </a:solidFill>
            </a:rPr>
            <a:t>.</a:t>
          </a:r>
          <a:endParaRPr lang="hu-HU" sz="1200" b="1" kern="1200" dirty="0">
            <a:solidFill>
              <a:srgbClr val="4D7C85"/>
            </a:solidFill>
          </a:endParaRPr>
        </a:p>
      </dsp:txBody>
      <dsp:txXfrm>
        <a:off x="828400" y="1566389"/>
        <a:ext cx="857832" cy="2734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B7AE0-F53F-477F-8596-08683A702DA4}">
      <dsp:nvSpPr>
        <dsp:cNvPr id="0" name=""/>
        <dsp:cNvSpPr/>
      </dsp:nvSpPr>
      <dsp:spPr>
        <a:xfrm rot="10800000">
          <a:off x="1006015" y="648067"/>
          <a:ext cx="2312834" cy="1586595"/>
        </a:xfrm>
        <a:prstGeom prst="triangle">
          <a:avLst/>
        </a:prstGeom>
        <a:solidFill>
          <a:srgbClr val="EFEAE4"/>
        </a:solidFill>
        <a:ln w="31750" cap="flat" cmpd="sng" algn="ctr">
          <a:solidFill>
            <a:srgbClr val="B3A99D"/>
          </a:solidFill>
          <a:prstDash val="solid"/>
        </a:ln>
        <a:effectLst/>
      </dsp:spPr>
      <dsp:style>
        <a:lnRef idx="2">
          <a:scrgbClr r="0" g="0" b="0"/>
        </a:lnRef>
        <a:fillRef idx="1">
          <a:scrgbClr r="0" g="0" b="0"/>
        </a:fillRef>
        <a:effectRef idx="0">
          <a:scrgbClr r="0" g="0" b="0"/>
        </a:effectRef>
        <a:fontRef idx="minor">
          <a:schemeClr val="lt1"/>
        </a:fontRef>
      </dsp:style>
    </dsp:sp>
    <dsp:sp modelId="{C15E22B3-3295-4532-9D6A-325D45E50C1C}">
      <dsp:nvSpPr>
        <dsp:cNvPr id="0" name=""/>
        <dsp:cNvSpPr/>
      </dsp:nvSpPr>
      <dsp:spPr>
        <a:xfrm>
          <a:off x="3417515" y="499013"/>
          <a:ext cx="876218" cy="315570"/>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hu-HU" sz="1000" b="1" kern="1200" dirty="0">
              <a:solidFill>
                <a:srgbClr val="4D7C85"/>
              </a:solidFill>
            </a:rPr>
            <a:t>Communist dictatorship</a:t>
          </a:r>
        </a:p>
      </dsp:txBody>
      <dsp:txXfrm>
        <a:off x="3432920" y="514418"/>
        <a:ext cx="845408" cy="284760"/>
      </dsp:txXfrm>
    </dsp:sp>
    <dsp:sp modelId="{585EDA03-E1D1-49E2-ABCC-D095A33C60CB}">
      <dsp:nvSpPr>
        <dsp:cNvPr id="0" name=""/>
        <dsp:cNvSpPr/>
      </dsp:nvSpPr>
      <dsp:spPr>
        <a:xfrm>
          <a:off x="72308" y="505086"/>
          <a:ext cx="821208" cy="287083"/>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hu-HU" sz="1000" b="1" kern="1200" dirty="0">
              <a:solidFill>
                <a:srgbClr val="4D7C85"/>
              </a:solidFill>
            </a:rPr>
            <a:t>Liberal democracy</a:t>
          </a:r>
        </a:p>
      </dsp:txBody>
      <dsp:txXfrm>
        <a:off x="86322" y="519100"/>
        <a:ext cx="793180" cy="259055"/>
      </dsp:txXfrm>
    </dsp:sp>
    <dsp:sp modelId="{AA40EDB2-9616-491E-8997-90DC3C7C7F8E}">
      <dsp:nvSpPr>
        <dsp:cNvPr id="0" name=""/>
        <dsp:cNvSpPr/>
      </dsp:nvSpPr>
      <dsp:spPr>
        <a:xfrm>
          <a:off x="1688932" y="2324736"/>
          <a:ext cx="946989" cy="306553"/>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hu-HU" sz="1000" b="1" kern="1200" dirty="0">
              <a:solidFill>
                <a:srgbClr val="4D7C85"/>
              </a:solidFill>
            </a:rPr>
            <a:t>Patronal autocracy</a:t>
          </a:r>
        </a:p>
      </dsp:txBody>
      <dsp:txXfrm>
        <a:off x="1703897" y="2339701"/>
        <a:ext cx="917059" cy="276623"/>
      </dsp:txXfrm>
    </dsp:sp>
    <dsp:sp modelId="{6AFE05B7-991B-44DA-9843-39E3CC396A11}">
      <dsp:nvSpPr>
        <dsp:cNvPr id="0" name=""/>
        <dsp:cNvSpPr/>
      </dsp:nvSpPr>
      <dsp:spPr>
        <a:xfrm>
          <a:off x="1689411" y="284656"/>
          <a:ext cx="970579" cy="286723"/>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hu-HU" sz="1000" b="1" kern="1200" dirty="0">
              <a:solidFill>
                <a:srgbClr val="4D7C85"/>
              </a:solidFill>
            </a:rPr>
            <a:t>Conservative autocracy</a:t>
          </a:r>
        </a:p>
      </dsp:txBody>
      <dsp:txXfrm>
        <a:off x="1703408" y="298653"/>
        <a:ext cx="942585" cy="258729"/>
      </dsp:txXfrm>
    </dsp:sp>
    <dsp:sp modelId="{40A06F75-CF71-4FF0-9476-F881F10B4C59}">
      <dsp:nvSpPr>
        <dsp:cNvPr id="0" name=""/>
        <dsp:cNvSpPr/>
      </dsp:nvSpPr>
      <dsp:spPr>
        <a:xfrm>
          <a:off x="2901803" y="1312786"/>
          <a:ext cx="1161922" cy="299976"/>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hu-HU" sz="1000" b="1" kern="1200" dirty="0">
              <a:solidFill>
                <a:srgbClr val="4D7C85"/>
              </a:solidFill>
            </a:rPr>
            <a:t>Market-exploiting dictatorship</a:t>
          </a:r>
        </a:p>
      </dsp:txBody>
      <dsp:txXfrm>
        <a:off x="2916447" y="1327430"/>
        <a:ext cx="1132634" cy="270688"/>
      </dsp:txXfrm>
    </dsp:sp>
    <dsp:sp modelId="{0E6DB8B2-458A-4F73-AF77-E844E8685CD8}">
      <dsp:nvSpPr>
        <dsp:cNvPr id="0" name=""/>
        <dsp:cNvSpPr/>
      </dsp:nvSpPr>
      <dsp:spPr>
        <a:xfrm>
          <a:off x="208798" y="1312897"/>
          <a:ext cx="1175195" cy="281514"/>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hu-HU" sz="1000" b="1" kern="1200" dirty="0">
              <a:solidFill>
                <a:srgbClr val="4D7C85"/>
              </a:solidFill>
            </a:rPr>
            <a:t>Patronal democracy</a:t>
          </a:r>
        </a:p>
      </dsp:txBody>
      <dsp:txXfrm>
        <a:off x="222540" y="1326639"/>
        <a:ext cx="1147711" cy="2540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B7AE0-F53F-477F-8596-08683A702DA4}">
      <dsp:nvSpPr>
        <dsp:cNvPr id="0" name=""/>
        <dsp:cNvSpPr/>
      </dsp:nvSpPr>
      <dsp:spPr>
        <a:xfrm rot="10800000">
          <a:off x="1006015" y="648067"/>
          <a:ext cx="2312834" cy="1586595"/>
        </a:xfrm>
        <a:prstGeom prst="triangle">
          <a:avLst/>
        </a:prstGeom>
        <a:solidFill>
          <a:srgbClr val="EFEAE4"/>
        </a:solidFill>
        <a:ln w="31750" cap="flat" cmpd="sng" algn="ctr">
          <a:solidFill>
            <a:srgbClr val="B3A99D"/>
          </a:solidFill>
          <a:prstDash val="solid"/>
        </a:ln>
        <a:effectLst/>
      </dsp:spPr>
      <dsp:style>
        <a:lnRef idx="2">
          <a:scrgbClr r="0" g="0" b="0"/>
        </a:lnRef>
        <a:fillRef idx="1">
          <a:scrgbClr r="0" g="0" b="0"/>
        </a:fillRef>
        <a:effectRef idx="0">
          <a:scrgbClr r="0" g="0" b="0"/>
        </a:effectRef>
        <a:fontRef idx="minor">
          <a:schemeClr val="lt1"/>
        </a:fontRef>
      </dsp:style>
    </dsp:sp>
    <dsp:sp modelId="{C15E22B3-3295-4532-9D6A-325D45E50C1C}">
      <dsp:nvSpPr>
        <dsp:cNvPr id="0" name=""/>
        <dsp:cNvSpPr/>
      </dsp:nvSpPr>
      <dsp:spPr>
        <a:xfrm>
          <a:off x="3417515" y="499013"/>
          <a:ext cx="876218" cy="315570"/>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hu-HU" sz="1000" b="1" kern="1200" dirty="0">
              <a:solidFill>
                <a:srgbClr val="4D7C85"/>
              </a:solidFill>
            </a:rPr>
            <a:t>Communist dictatorship</a:t>
          </a:r>
        </a:p>
      </dsp:txBody>
      <dsp:txXfrm>
        <a:off x="3432920" y="514418"/>
        <a:ext cx="845408" cy="284760"/>
      </dsp:txXfrm>
    </dsp:sp>
    <dsp:sp modelId="{585EDA03-E1D1-49E2-ABCC-D095A33C60CB}">
      <dsp:nvSpPr>
        <dsp:cNvPr id="0" name=""/>
        <dsp:cNvSpPr/>
      </dsp:nvSpPr>
      <dsp:spPr>
        <a:xfrm>
          <a:off x="72308" y="505086"/>
          <a:ext cx="821208" cy="287083"/>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hu-HU" sz="1000" b="1" kern="1200" dirty="0">
              <a:solidFill>
                <a:srgbClr val="4D7C85"/>
              </a:solidFill>
            </a:rPr>
            <a:t>Liberal democracy</a:t>
          </a:r>
        </a:p>
      </dsp:txBody>
      <dsp:txXfrm>
        <a:off x="86322" y="519100"/>
        <a:ext cx="793180" cy="259055"/>
      </dsp:txXfrm>
    </dsp:sp>
    <dsp:sp modelId="{AA40EDB2-9616-491E-8997-90DC3C7C7F8E}">
      <dsp:nvSpPr>
        <dsp:cNvPr id="0" name=""/>
        <dsp:cNvSpPr/>
      </dsp:nvSpPr>
      <dsp:spPr>
        <a:xfrm>
          <a:off x="1688932" y="2324736"/>
          <a:ext cx="946989" cy="306553"/>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hu-HU" sz="1000" b="1" kern="1200" dirty="0">
              <a:solidFill>
                <a:srgbClr val="4D7C85"/>
              </a:solidFill>
            </a:rPr>
            <a:t>Patronal autocracy</a:t>
          </a:r>
        </a:p>
      </dsp:txBody>
      <dsp:txXfrm>
        <a:off x="1703897" y="2339701"/>
        <a:ext cx="917059" cy="276623"/>
      </dsp:txXfrm>
    </dsp:sp>
    <dsp:sp modelId="{6AFE05B7-991B-44DA-9843-39E3CC396A11}">
      <dsp:nvSpPr>
        <dsp:cNvPr id="0" name=""/>
        <dsp:cNvSpPr/>
      </dsp:nvSpPr>
      <dsp:spPr>
        <a:xfrm>
          <a:off x="1689411" y="284656"/>
          <a:ext cx="970579" cy="286723"/>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hu-HU" sz="1000" b="1" kern="1200" dirty="0">
              <a:solidFill>
                <a:srgbClr val="4D7C85"/>
              </a:solidFill>
            </a:rPr>
            <a:t>Conservative autocracy</a:t>
          </a:r>
        </a:p>
      </dsp:txBody>
      <dsp:txXfrm>
        <a:off x="1703408" y="298653"/>
        <a:ext cx="942585" cy="258729"/>
      </dsp:txXfrm>
    </dsp:sp>
    <dsp:sp modelId="{40A06F75-CF71-4FF0-9476-F881F10B4C59}">
      <dsp:nvSpPr>
        <dsp:cNvPr id="0" name=""/>
        <dsp:cNvSpPr/>
      </dsp:nvSpPr>
      <dsp:spPr>
        <a:xfrm>
          <a:off x="2901803" y="1312786"/>
          <a:ext cx="1161922" cy="299976"/>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hu-HU" sz="1000" b="1" kern="1200" dirty="0">
              <a:solidFill>
                <a:srgbClr val="4D7C85"/>
              </a:solidFill>
            </a:rPr>
            <a:t>Market-exploiting dictatorship</a:t>
          </a:r>
        </a:p>
      </dsp:txBody>
      <dsp:txXfrm>
        <a:off x="2916447" y="1327430"/>
        <a:ext cx="1132634" cy="270688"/>
      </dsp:txXfrm>
    </dsp:sp>
    <dsp:sp modelId="{0E6DB8B2-458A-4F73-AF77-E844E8685CD8}">
      <dsp:nvSpPr>
        <dsp:cNvPr id="0" name=""/>
        <dsp:cNvSpPr/>
      </dsp:nvSpPr>
      <dsp:spPr>
        <a:xfrm>
          <a:off x="208798" y="1312897"/>
          <a:ext cx="1175195" cy="281514"/>
        </a:xfrm>
        <a:prstGeom prst="roundRect">
          <a:avLst/>
        </a:prstGeom>
        <a:solidFill>
          <a:srgbClr val="C7B09A">
            <a:alpha val="50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hu-HU" sz="1000" b="1" kern="1200" dirty="0">
              <a:solidFill>
                <a:srgbClr val="4D7C85"/>
              </a:solidFill>
            </a:rPr>
            <a:t>Patronal democracy</a:t>
          </a:r>
        </a:p>
      </dsp:txBody>
      <dsp:txXfrm>
        <a:off x="222540" y="1326639"/>
        <a:ext cx="1147711" cy="25403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DF1B6C-BCD4-42B0-88F5-C5E258B8D2BC}" type="datetimeFigureOut">
              <a:rPr lang="hu-HU" smtClean="0"/>
              <a:pPr/>
              <a:t>2021. 05. 14.</a:t>
            </a:fld>
            <a:endParaRPr lang="hu-HU"/>
          </a:p>
        </p:txBody>
      </p:sp>
      <p:sp>
        <p:nvSpPr>
          <p:cNvPr id="4" name="Diakép hely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D4A179-5995-42C8-A8DD-75973595F132}" type="slidenum">
              <a:rPr lang="hu-HU" smtClean="0"/>
              <a:pPr/>
              <a:t>‹#›</a:t>
            </a:fld>
            <a:endParaRPr lang="hu-HU"/>
          </a:p>
        </p:txBody>
      </p:sp>
    </p:spTree>
    <p:extLst>
      <p:ext uri="{BB962C8B-B14F-4D97-AF65-F5344CB8AC3E}">
        <p14:creationId xmlns:p14="http://schemas.microsoft.com/office/powerpoint/2010/main" val="3247078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FE69C8E1-7FD2-4FF5-87B7-6BA787EFBDD0}" type="slidenum">
              <a:rPr lang="hu-HU" smtClean="0"/>
              <a:pPr/>
              <a:t>2</a:t>
            </a:fld>
            <a:endParaRPr lang="hu-HU"/>
          </a:p>
        </p:txBody>
      </p:sp>
    </p:spTree>
    <p:extLst>
      <p:ext uri="{BB962C8B-B14F-4D97-AF65-F5344CB8AC3E}">
        <p14:creationId xmlns:p14="http://schemas.microsoft.com/office/powerpoint/2010/main" val="2209589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BD4A179-5995-42C8-A8DD-75973595F132}" type="slidenum">
              <a:rPr lang="hu-HU" smtClean="0"/>
              <a:pPr/>
              <a:t>11</a:t>
            </a:fld>
            <a:endParaRPr lang="hu-HU"/>
          </a:p>
        </p:txBody>
      </p:sp>
    </p:spTree>
    <p:extLst>
      <p:ext uri="{BB962C8B-B14F-4D97-AF65-F5344CB8AC3E}">
        <p14:creationId xmlns:p14="http://schemas.microsoft.com/office/powerpoint/2010/main" val="2043963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FE69C8E1-7FD2-4FF5-87B7-6BA787EFBDD0}" type="slidenum">
              <a:rPr lang="hu-HU" smtClean="0"/>
              <a:pPr/>
              <a:t>13</a:t>
            </a:fld>
            <a:endParaRPr lang="hu-HU"/>
          </a:p>
        </p:txBody>
      </p:sp>
    </p:spTree>
    <p:extLst>
      <p:ext uri="{BB962C8B-B14F-4D97-AF65-F5344CB8AC3E}">
        <p14:creationId xmlns:p14="http://schemas.microsoft.com/office/powerpoint/2010/main" val="3228307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BD4A179-5995-42C8-A8DD-75973595F132}" type="slidenum">
              <a:rPr lang="hu-HU" smtClean="0"/>
              <a:pPr/>
              <a:t>14</a:t>
            </a:fld>
            <a:endParaRPr lang="hu-HU"/>
          </a:p>
        </p:txBody>
      </p:sp>
    </p:spTree>
    <p:extLst>
      <p:ext uri="{BB962C8B-B14F-4D97-AF65-F5344CB8AC3E}">
        <p14:creationId xmlns:p14="http://schemas.microsoft.com/office/powerpoint/2010/main" val="2688292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BD4A179-5995-42C8-A8DD-75973595F132}" type="slidenum">
              <a:rPr lang="hu-HU" smtClean="0"/>
              <a:pPr/>
              <a:t>15</a:t>
            </a:fld>
            <a:endParaRPr lang="hu-HU"/>
          </a:p>
        </p:txBody>
      </p:sp>
    </p:spTree>
    <p:extLst>
      <p:ext uri="{BB962C8B-B14F-4D97-AF65-F5344CB8AC3E}">
        <p14:creationId xmlns:p14="http://schemas.microsoft.com/office/powerpoint/2010/main" val="2736966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BD4A179-5995-42C8-A8DD-75973595F132}" type="slidenum">
              <a:rPr lang="hu-HU" smtClean="0"/>
              <a:pPr/>
              <a:t>3</a:t>
            </a:fld>
            <a:endParaRPr lang="hu-HU"/>
          </a:p>
        </p:txBody>
      </p:sp>
    </p:spTree>
    <p:extLst>
      <p:ext uri="{BB962C8B-B14F-4D97-AF65-F5344CB8AC3E}">
        <p14:creationId xmlns:p14="http://schemas.microsoft.com/office/powerpoint/2010/main" val="2138071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GB" dirty="0"/>
          </a:p>
        </p:txBody>
      </p:sp>
      <p:sp>
        <p:nvSpPr>
          <p:cNvPr id="4" name="Номер слайда 3"/>
          <p:cNvSpPr>
            <a:spLocks noGrp="1"/>
          </p:cNvSpPr>
          <p:nvPr>
            <p:ph type="sldNum" sz="quarter" idx="10"/>
          </p:nvPr>
        </p:nvSpPr>
        <p:spPr/>
        <p:txBody>
          <a:bodyPr/>
          <a:lstStyle/>
          <a:p>
            <a:fld id="{2BD4A179-5995-42C8-A8DD-75973595F132}" type="slidenum">
              <a:rPr lang="hu-HU" smtClean="0"/>
              <a:pPr/>
              <a:t>4</a:t>
            </a:fld>
            <a:endParaRPr lang="hu-HU"/>
          </a:p>
        </p:txBody>
      </p:sp>
    </p:spTree>
    <p:extLst>
      <p:ext uri="{BB962C8B-B14F-4D97-AF65-F5344CB8AC3E}">
        <p14:creationId xmlns:p14="http://schemas.microsoft.com/office/powerpoint/2010/main" val="1585086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BD4A179-5995-42C8-A8DD-75973595F132}" type="slidenum">
              <a:rPr lang="hu-HU" smtClean="0"/>
              <a:pPr/>
              <a:t>5</a:t>
            </a:fld>
            <a:endParaRPr lang="hu-HU"/>
          </a:p>
        </p:txBody>
      </p:sp>
    </p:spTree>
    <p:extLst>
      <p:ext uri="{BB962C8B-B14F-4D97-AF65-F5344CB8AC3E}">
        <p14:creationId xmlns:p14="http://schemas.microsoft.com/office/powerpoint/2010/main" val="2722583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BD4A179-5995-42C8-A8DD-75973595F132}" type="slidenum">
              <a:rPr lang="hu-HU" smtClean="0"/>
              <a:pPr/>
              <a:t>6</a:t>
            </a:fld>
            <a:endParaRPr lang="hu-HU"/>
          </a:p>
        </p:txBody>
      </p:sp>
    </p:spTree>
    <p:extLst>
      <p:ext uri="{BB962C8B-B14F-4D97-AF65-F5344CB8AC3E}">
        <p14:creationId xmlns:p14="http://schemas.microsoft.com/office/powerpoint/2010/main" val="2983836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BD4A179-5995-42C8-A8DD-75973595F132}" type="slidenum">
              <a:rPr lang="hu-HU" smtClean="0"/>
              <a:pPr/>
              <a:t>7</a:t>
            </a:fld>
            <a:endParaRPr lang="hu-HU"/>
          </a:p>
        </p:txBody>
      </p:sp>
    </p:spTree>
    <p:extLst>
      <p:ext uri="{BB962C8B-B14F-4D97-AF65-F5344CB8AC3E}">
        <p14:creationId xmlns:p14="http://schemas.microsoft.com/office/powerpoint/2010/main" val="1441531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BD4A179-5995-42C8-A8DD-75973595F132}" type="slidenum">
              <a:rPr lang="hu-HU" smtClean="0"/>
              <a:pPr/>
              <a:t>8</a:t>
            </a:fld>
            <a:endParaRPr lang="hu-HU"/>
          </a:p>
        </p:txBody>
      </p:sp>
    </p:spTree>
    <p:extLst>
      <p:ext uri="{BB962C8B-B14F-4D97-AF65-F5344CB8AC3E}">
        <p14:creationId xmlns:p14="http://schemas.microsoft.com/office/powerpoint/2010/main" val="2553116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BD4A179-5995-42C8-A8DD-75973595F132}" type="slidenum">
              <a:rPr lang="hu-HU" smtClean="0"/>
              <a:pPr/>
              <a:t>9</a:t>
            </a:fld>
            <a:endParaRPr lang="hu-HU"/>
          </a:p>
        </p:txBody>
      </p:sp>
    </p:spTree>
    <p:extLst>
      <p:ext uri="{BB962C8B-B14F-4D97-AF65-F5344CB8AC3E}">
        <p14:creationId xmlns:p14="http://schemas.microsoft.com/office/powerpoint/2010/main" val="1171139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BD4A179-5995-42C8-A8DD-75973595F132}" type="slidenum">
              <a:rPr lang="hu-HU" smtClean="0"/>
              <a:pPr/>
              <a:t>10</a:t>
            </a:fld>
            <a:endParaRPr lang="hu-HU"/>
          </a:p>
        </p:txBody>
      </p:sp>
    </p:spTree>
    <p:extLst>
      <p:ext uri="{BB962C8B-B14F-4D97-AF65-F5344CB8AC3E}">
        <p14:creationId xmlns:p14="http://schemas.microsoft.com/office/powerpoint/2010/main" val="3693682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a:xfrm>
            <a:off x="457200" y="205979"/>
            <a:ext cx="8229600" cy="857250"/>
          </a:xfrm>
          <a:prstGeom prst="rect">
            <a:avLst/>
          </a:prstGeom>
        </p:spPr>
        <p:txBody>
          <a:bodyPr/>
          <a:lstStyle/>
          <a:p>
            <a:r>
              <a:rPr lang="hu-HU"/>
              <a:t>Mintacím szerkesztése</a:t>
            </a:r>
          </a:p>
        </p:txBody>
      </p:sp>
      <p:sp>
        <p:nvSpPr>
          <p:cNvPr id="3" name="Függőleges szöveg helye 2"/>
          <p:cNvSpPr>
            <a:spLocks noGrp="1"/>
          </p:cNvSpPr>
          <p:nvPr>
            <p:ph type="body" orient="vert" idx="1"/>
          </p:nvPr>
        </p:nvSpPr>
        <p:spPr>
          <a:xfrm>
            <a:off x="457200" y="1200151"/>
            <a:ext cx="8229600" cy="3394472"/>
          </a:xfrm>
          <a:prstGeom prst="rect">
            <a:avLst/>
          </a:prstGeo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2021. 05. 14.</a:t>
            </a:fld>
            <a:endParaRPr lang="hu-HU"/>
          </a:p>
        </p:txBody>
      </p:sp>
      <p:sp>
        <p:nvSpPr>
          <p:cNvPr id="5" name="Élőláb helye 4"/>
          <p:cNvSpPr>
            <a:spLocks noGrp="1"/>
          </p:cNvSpPr>
          <p:nvPr>
            <p:ph type="ftr" sz="quarter" idx="11"/>
          </p:nvPr>
        </p:nvSpPr>
        <p:spPr>
          <a:xfrm>
            <a:off x="3124200" y="4767263"/>
            <a:ext cx="2895600" cy="273844"/>
          </a:xfrm>
          <a:prstGeom prst="rect">
            <a:avLst/>
          </a:prstGeom>
        </p:spPr>
        <p:txBody>
          <a:bodyPr/>
          <a:lstStyle/>
          <a:p>
            <a:endParaRPr lang="hu-HU"/>
          </a:p>
        </p:txBody>
      </p:sp>
      <p:sp>
        <p:nvSpPr>
          <p:cNvPr id="6" name="Dia számának helye 5"/>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05979"/>
            <a:ext cx="2057400" cy="4388644"/>
          </a:xfrm>
          <a:prstGeom prst="rect">
            <a:avLst/>
          </a:prstGeom>
        </p:spPr>
        <p:txBody>
          <a:bodyPr vert="eaVert"/>
          <a:lstStyle/>
          <a:p>
            <a:r>
              <a:rPr lang="hu-HU"/>
              <a:t>Mintacím szerkesztése</a:t>
            </a:r>
          </a:p>
        </p:txBody>
      </p:sp>
      <p:sp>
        <p:nvSpPr>
          <p:cNvPr id="3" name="Függőleges szöveg helye 2"/>
          <p:cNvSpPr>
            <a:spLocks noGrp="1"/>
          </p:cNvSpPr>
          <p:nvPr>
            <p:ph type="body" orient="vert" idx="1"/>
          </p:nvPr>
        </p:nvSpPr>
        <p:spPr>
          <a:xfrm>
            <a:off x="457200" y="205979"/>
            <a:ext cx="6019800" cy="4388644"/>
          </a:xfrm>
          <a:prstGeom prst="rect">
            <a:avLst/>
          </a:prstGeo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2021. 05. 14.</a:t>
            </a:fld>
            <a:endParaRPr lang="hu-HU"/>
          </a:p>
        </p:txBody>
      </p:sp>
      <p:sp>
        <p:nvSpPr>
          <p:cNvPr id="5" name="Élőláb helye 4"/>
          <p:cNvSpPr>
            <a:spLocks noGrp="1"/>
          </p:cNvSpPr>
          <p:nvPr>
            <p:ph type="ftr" sz="quarter" idx="11"/>
          </p:nvPr>
        </p:nvSpPr>
        <p:spPr>
          <a:xfrm>
            <a:off x="3124200" y="4767263"/>
            <a:ext cx="2895600" cy="273844"/>
          </a:xfrm>
          <a:prstGeom prst="rect">
            <a:avLst/>
          </a:prstGeom>
        </p:spPr>
        <p:txBody>
          <a:bodyPr/>
          <a:lstStyle/>
          <a:p>
            <a:endParaRPr lang="hu-HU"/>
          </a:p>
        </p:txBody>
      </p:sp>
      <p:sp>
        <p:nvSpPr>
          <p:cNvPr id="6" name="Dia számának helye 5"/>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57200" y="205979"/>
            <a:ext cx="8229600" cy="857250"/>
          </a:xfrm>
          <a:prstGeom prst="rect">
            <a:avLst/>
          </a:prstGeom>
        </p:spPr>
        <p:txBody>
          <a:bodyPr/>
          <a:lstStyle/>
          <a:p>
            <a:r>
              <a:rPr lang="hu-HU" dirty="0"/>
              <a:t>Mintacím szerkesztése</a:t>
            </a:r>
          </a:p>
        </p:txBody>
      </p:sp>
      <p:sp>
        <p:nvSpPr>
          <p:cNvPr id="3" name="Tartalom helye 2"/>
          <p:cNvSpPr>
            <a:spLocks noGrp="1"/>
          </p:cNvSpPr>
          <p:nvPr>
            <p:ph idx="1"/>
          </p:nvPr>
        </p:nvSpPr>
        <p:spPr>
          <a:xfrm>
            <a:off x="457200" y="1200151"/>
            <a:ext cx="8229600" cy="3394472"/>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2021. 05. 14.</a:t>
            </a:fld>
            <a:endParaRPr lang="hu-HU"/>
          </a:p>
        </p:txBody>
      </p:sp>
      <p:sp>
        <p:nvSpPr>
          <p:cNvPr id="5" name="Élőláb helye 4"/>
          <p:cNvSpPr>
            <a:spLocks noGrp="1"/>
          </p:cNvSpPr>
          <p:nvPr>
            <p:ph type="ftr" sz="quarter" idx="11"/>
          </p:nvPr>
        </p:nvSpPr>
        <p:spPr>
          <a:xfrm>
            <a:off x="3124200" y="4767263"/>
            <a:ext cx="2895600" cy="273844"/>
          </a:xfrm>
          <a:prstGeom prst="rect">
            <a:avLst/>
          </a:prstGeom>
        </p:spPr>
        <p:txBody>
          <a:bodyPr/>
          <a:lstStyle/>
          <a:p>
            <a:endParaRPr lang="hu-HU"/>
          </a:p>
        </p:txBody>
      </p:sp>
      <p:sp>
        <p:nvSpPr>
          <p:cNvPr id="6" name="Dia számának helye 5"/>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extLst>
      <p:ext uri="{BB962C8B-B14F-4D97-AF65-F5344CB8AC3E}">
        <p14:creationId xmlns:p14="http://schemas.microsoft.com/office/powerpoint/2010/main" val="1007019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hu-HU" dirty="0"/>
              <a:t>Mintacím szerkesztése</a:t>
            </a:r>
          </a:p>
        </p:txBody>
      </p:sp>
      <p:sp>
        <p:nvSpPr>
          <p:cNvPr id="3" name="Szöveg helye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2021. 05. 14.</a:t>
            </a:fld>
            <a:endParaRPr lang="hu-HU" dirty="0"/>
          </a:p>
        </p:txBody>
      </p:sp>
      <p:sp>
        <p:nvSpPr>
          <p:cNvPr id="5" name="Élőláb helye 4"/>
          <p:cNvSpPr>
            <a:spLocks noGrp="1"/>
          </p:cNvSpPr>
          <p:nvPr>
            <p:ph type="ftr" sz="quarter" idx="11"/>
          </p:nvPr>
        </p:nvSpPr>
        <p:spPr>
          <a:xfrm>
            <a:off x="3124200" y="4767263"/>
            <a:ext cx="2895600" cy="273844"/>
          </a:xfrm>
          <a:prstGeom prst="rect">
            <a:avLst/>
          </a:prstGeom>
        </p:spPr>
        <p:txBody>
          <a:bodyPr/>
          <a:lstStyle/>
          <a:p>
            <a:endParaRPr lang="hu-HU"/>
          </a:p>
        </p:txBody>
      </p:sp>
      <p:sp>
        <p:nvSpPr>
          <p:cNvPr id="6" name="Dia számának helye 5"/>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457200" y="205979"/>
            <a:ext cx="8229600" cy="857250"/>
          </a:xfrm>
          <a:prstGeom prst="rect">
            <a:avLst/>
          </a:prstGeom>
        </p:spPr>
        <p:txBody>
          <a:bodyPr/>
          <a:lstStyle/>
          <a:p>
            <a:r>
              <a:rPr lang="hu-HU"/>
              <a:t>Mintacím szerkesztése</a:t>
            </a:r>
          </a:p>
        </p:txBody>
      </p:sp>
      <p:sp>
        <p:nvSpPr>
          <p:cNvPr id="3" name="Tartalom helye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2021. 05. 14.</a:t>
            </a:fld>
            <a:endParaRPr lang="hu-HU"/>
          </a:p>
        </p:txBody>
      </p:sp>
      <p:sp>
        <p:nvSpPr>
          <p:cNvPr id="6" name="Élőláb helye 5"/>
          <p:cNvSpPr>
            <a:spLocks noGrp="1"/>
          </p:cNvSpPr>
          <p:nvPr>
            <p:ph type="ftr" sz="quarter" idx="11"/>
          </p:nvPr>
        </p:nvSpPr>
        <p:spPr>
          <a:xfrm>
            <a:off x="3124200" y="4767263"/>
            <a:ext cx="2895600" cy="273844"/>
          </a:xfrm>
          <a:prstGeom prst="rect">
            <a:avLst/>
          </a:prstGeom>
        </p:spPr>
        <p:txBody>
          <a:bodyPr/>
          <a:lstStyle/>
          <a:p>
            <a:endParaRPr lang="hu-HU"/>
          </a:p>
        </p:txBody>
      </p:sp>
      <p:sp>
        <p:nvSpPr>
          <p:cNvPr id="7" name="Dia számának helye 6"/>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05979"/>
            <a:ext cx="8229600" cy="857250"/>
          </a:xfrm>
          <a:prstGeom prst="rect">
            <a:avLst/>
          </a:prstGeom>
        </p:spPr>
        <p:txBody>
          <a:bodyPr/>
          <a:lstStyle>
            <a:lvl1pPr>
              <a:defRPr/>
            </a:lvl1pPr>
          </a:lstStyle>
          <a:p>
            <a:r>
              <a:rPr lang="hu-HU"/>
              <a:t>Mintacím szerkesztése</a:t>
            </a:r>
          </a:p>
        </p:txBody>
      </p:sp>
      <p:sp>
        <p:nvSpPr>
          <p:cNvPr id="3" name="Szöveg helye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2021. 05. 14.</a:t>
            </a:fld>
            <a:endParaRPr lang="hu-HU"/>
          </a:p>
        </p:txBody>
      </p:sp>
      <p:sp>
        <p:nvSpPr>
          <p:cNvPr id="8" name="Élőláb helye 7"/>
          <p:cNvSpPr>
            <a:spLocks noGrp="1"/>
          </p:cNvSpPr>
          <p:nvPr>
            <p:ph type="ftr" sz="quarter" idx="11"/>
          </p:nvPr>
        </p:nvSpPr>
        <p:spPr>
          <a:xfrm>
            <a:off x="3124200" y="4767263"/>
            <a:ext cx="2895600" cy="273844"/>
          </a:xfrm>
          <a:prstGeom prst="rect">
            <a:avLst/>
          </a:prstGeom>
        </p:spPr>
        <p:txBody>
          <a:bodyPr/>
          <a:lstStyle/>
          <a:p>
            <a:endParaRPr lang="hu-HU"/>
          </a:p>
        </p:txBody>
      </p:sp>
      <p:sp>
        <p:nvSpPr>
          <p:cNvPr id="9" name="Dia számának helye 8"/>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457200" y="205979"/>
            <a:ext cx="8229600" cy="857250"/>
          </a:xfrm>
          <a:prstGeom prst="rect">
            <a:avLst/>
          </a:prstGeom>
        </p:spPr>
        <p:txBody>
          <a:bodyPr/>
          <a:lstStyle/>
          <a:p>
            <a:r>
              <a:rPr lang="hu-HU"/>
              <a:t>Mintacím szerkesztése</a:t>
            </a:r>
          </a:p>
        </p:txBody>
      </p:sp>
      <p:sp>
        <p:nvSpPr>
          <p:cNvPr id="3" name="Dátum helye 2"/>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2021. 05. 14.</a:t>
            </a:fld>
            <a:endParaRPr lang="hu-HU"/>
          </a:p>
        </p:txBody>
      </p:sp>
      <p:sp>
        <p:nvSpPr>
          <p:cNvPr id="4" name="Élőláb helye 3"/>
          <p:cNvSpPr>
            <a:spLocks noGrp="1"/>
          </p:cNvSpPr>
          <p:nvPr>
            <p:ph type="ftr" sz="quarter" idx="11"/>
          </p:nvPr>
        </p:nvSpPr>
        <p:spPr>
          <a:xfrm>
            <a:off x="3124200" y="4767263"/>
            <a:ext cx="2895600" cy="273844"/>
          </a:xfrm>
          <a:prstGeom prst="rect">
            <a:avLst/>
          </a:prstGeom>
        </p:spPr>
        <p:txBody>
          <a:bodyPr/>
          <a:lstStyle/>
          <a:p>
            <a:endParaRPr lang="hu-HU"/>
          </a:p>
        </p:txBody>
      </p:sp>
      <p:sp>
        <p:nvSpPr>
          <p:cNvPr id="5" name="Dia számának helye 4"/>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2021. 05. 14.</a:t>
            </a:fld>
            <a:endParaRPr lang="hu-HU"/>
          </a:p>
        </p:txBody>
      </p:sp>
      <p:sp>
        <p:nvSpPr>
          <p:cNvPr id="3" name="Élőláb helye 2"/>
          <p:cNvSpPr>
            <a:spLocks noGrp="1"/>
          </p:cNvSpPr>
          <p:nvPr>
            <p:ph type="ftr" sz="quarter" idx="11"/>
          </p:nvPr>
        </p:nvSpPr>
        <p:spPr>
          <a:xfrm>
            <a:off x="3124200" y="4767263"/>
            <a:ext cx="2895600" cy="273844"/>
          </a:xfrm>
          <a:prstGeom prst="rect">
            <a:avLst/>
          </a:prstGeom>
        </p:spPr>
        <p:txBody>
          <a:bodyPr/>
          <a:lstStyle/>
          <a:p>
            <a:endParaRPr lang="hu-HU"/>
          </a:p>
        </p:txBody>
      </p:sp>
      <p:sp>
        <p:nvSpPr>
          <p:cNvPr id="4" name="Dia számának helye 3"/>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1" y="204787"/>
            <a:ext cx="3008313" cy="871538"/>
          </a:xfrm>
          <a:prstGeom prst="rect">
            <a:avLst/>
          </a:prstGeo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2021. 05. 14.</a:t>
            </a:fld>
            <a:endParaRPr lang="hu-HU"/>
          </a:p>
        </p:txBody>
      </p:sp>
      <p:sp>
        <p:nvSpPr>
          <p:cNvPr id="6" name="Élőláb helye 5"/>
          <p:cNvSpPr>
            <a:spLocks noGrp="1"/>
          </p:cNvSpPr>
          <p:nvPr>
            <p:ph type="ftr" sz="quarter" idx="11"/>
          </p:nvPr>
        </p:nvSpPr>
        <p:spPr>
          <a:xfrm>
            <a:off x="3124200" y="4767263"/>
            <a:ext cx="2895600" cy="273844"/>
          </a:xfrm>
          <a:prstGeom prst="rect">
            <a:avLst/>
          </a:prstGeom>
        </p:spPr>
        <p:txBody>
          <a:bodyPr/>
          <a:lstStyle/>
          <a:p>
            <a:endParaRPr lang="hu-HU"/>
          </a:p>
        </p:txBody>
      </p:sp>
      <p:sp>
        <p:nvSpPr>
          <p:cNvPr id="7" name="Dia számának helye 6"/>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3600450"/>
            <a:ext cx="5486400" cy="425054"/>
          </a:xfrm>
          <a:prstGeom prst="rect">
            <a:avLst/>
          </a:prstGeo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2021. 05. 14.</a:t>
            </a:fld>
            <a:endParaRPr lang="hu-HU"/>
          </a:p>
        </p:txBody>
      </p:sp>
      <p:sp>
        <p:nvSpPr>
          <p:cNvPr id="6" name="Élőláb helye 5"/>
          <p:cNvSpPr>
            <a:spLocks noGrp="1"/>
          </p:cNvSpPr>
          <p:nvPr>
            <p:ph type="ftr" sz="quarter" idx="11"/>
          </p:nvPr>
        </p:nvSpPr>
        <p:spPr>
          <a:xfrm>
            <a:off x="3124200" y="4767263"/>
            <a:ext cx="2895600" cy="273844"/>
          </a:xfrm>
          <a:prstGeom prst="rect">
            <a:avLst/>
          </a:prstGeom>
        </p:spPr>
        <p:txBody>
          <a:bodyPr/>
          <a:lstStyle/>
          <a:p>
            <a:endParaRPr lang="hu-HU"/>
          </a:p>
        </p:txBody>
      </p:sp>
      <p:sp>
        <p:nvSpPr>
          <p:cNvPr id="7" name="Dia számának helye 6"/>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2032000" ty="-444500" sx="35000" sy="35000" flip="none" algn="tl"/>
        </a:blipFill>
        <a:effectLst/>
      </p:bgPr>
    </p:bg>
    <p:spTree>
      <p:nvGrpSpPr>
        <p:cNvPr id="1" name=""/>
        <p:cNvGrpSpPr/>
        <p:nvPr/>
      </p:nvGrpSpPr>
      <p:grpSpPr>
        <a:xfrm>
          <a:off x="0" y="0"/>
          <a:ext cx="0" cy="0"/>
          <a:chOff x="0" y="0"/>
          <a:chExt cx="0" cy="0"/>
        </a:xfrm>
      </p:grpSpPr>
      <p:sp>
        <p:nvSpPr>
          <p:cNvPr id="3" name="Cím 1"/>
          <p:cNvSpPr txBox="1">
            <a:spLocks/>
          </p:cNvSpPr>
          <p:nvPr/>
        </p:nvSpPr>
        <p:spPr>
          <a:xfrm>
            <a:off x="107950" y="1275606"/>
            <a:ext cx="8928100" cy="1872208"/>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The Anatomy of Post-Communist Regimes</a:t>
            </a:r>
            <a:r>
              <a:rPr lang="en-GB" sz="36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 </a:t>
            </a:r>
            <a:endParaRPr lang="ru-RU" sz="36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a:p>
            <a:r>
              <a:rPr lang="en-US" sz="28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A Challenge to the Mainstream Comparative Approach</a:t>
            </a:r>
            <a:endParaRPr lang="hu-HU" sz="28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p:cNvSpPr txBox="1"/>
          <p:nvPr/>
        </p:nvSpPr>
        <p:spPr>
          <a:xfrm>
            <a:off x="8526957" y="4266337"/>
            <a:ext cx="370559" cy="877163"/>
          </a:xfrm>
          <a:prstGeom prst="rect">
            <a:avLst/>
          </a:prstGeom>
          <a:noFill/>
        </p:spPr>
        <p:txBody>
          <a:bodyPr wrap="square" rtlCol="0">
            <a:spAutoFit/>
          </a:bodyPr>
          <a:lstStyle/>
          <a:p>
            <a:pPr algn="ctr"/>
            <a:r>
              <a:rPr lang="ru-RU" sz="5100" b="1" dirty="0">
                <a:solidFill>
                  <a:srgbClr val="EFEAE4"/>
                </a:solidFill>
                <a:latin typeface="Open Sans" panose="020B0606030504020204" pitchFamily="34" charset="0"/>
                <a:ea typeface="Open Sans" panose="020B0606030504020204" pitchFamily="34" charset="0"/>
                <a:cs typeface="Open Sans" panose="020B0606030504020204" pitchFamily="34" charset="0"/>
              </a:rPr>
              <a:t>1</a:t>
            </a:r>
            <a:endParaRPr lang="en-GB" sz="5100" b="1" dirty="0">
              <a:solidFill>
                <a:srgbClr val="EFEAE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Cím 1"/>
          <p:cNvSpPr txBox="1">
            <a:spLocks/>
          </p:cNvSpPr>
          <p:nvPr/>
        </p:nvSpPr>
        <p:spPr>
          <a:xfrm>
            <a:off x="0" y="3020601"/>
            <a:ext cx="8928100" cy="18722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sz="2400" b="1" dirty="0">
                <a:solidFill>
                  <a:srgbClr val="C88E7A"/>
                </a:solidFill>
                <a:latin typeface="Open Sans" panose="020B0606030504020204" pitchFamily="34" charset="0"/>
                <a:ea typeface="Open Sans" panose="020B0606030504020204" pitchFamily="34" charset="0"/>
                <a:cs typeface="Open Sans" panose="020B0606030504020204" pitchFamily="34" charset="0"/>
              </a:rPr>
              <a:t>Bálint MAGYAR – Bálint MADLOVICS</a:t>
            </a:r>
          </a:p>
          <a:p>
            <a:r>
              <a:rPr lang="en-US" sz="1800" b="1" dirty="0">
                <a:solidFill>
                  <a:srgbClr val="C88E7A"/>
                </a:solidFill>
                <a:latin typeface="Open Sans" panose="020B0606030504020204" pitchFamily="34" charset="0"/>
                <a:ea typeface="Open Sans" panose="020B0606030504020204" pitchFamily="34" charset="0"/>
                <a:cs typeface="Open Sans" panose="020B0606030504020204" pitchFamily="34" charset="0"/>
              </a:rPr>
              <a:t>CEU Democracy Institute</a:t>
            </a:r>
          </a:p>
          <a:p>
            <a:r>
              <a:rPr lang="en-US" sz="1800" b="1" dirty="0">
                <a:solidFill>
                  <a:srgbClr val="C88E7A"/>
                </a:solidFill>
                <a:latin typeface="Open Sans" panose="020B0606030504020204" pitchFamily="34" charset="0"/>
                <a:ea typeface="Open Sans" panose="020B0606030504020204" pitchFamily="34" charset="0"/>
                <a:cs typeface="Open Sans" panose="020B0606030504020204" pitchFamily="34" charset="0"/>
              </a:rPr>
              <a:t>Hosted by The Europe Center, Stanford University</a:t>
            </a:r>
            <a:endParaRPr lang="hu-HU" sz="1800" b="1" dirty="0">
              <a:solidFill>
                <a:srgbClr val="C88E7A"/>
              </a:solidFill>
              <a:latin typeface="Open Sans" panose="020B0606030504020204" pitchFamily="34" charset="0"/>
              <a:ea typeface="Open Sans" panose="020B0606030504020204" pitchFamily="34" charset="0"/>
              <a:cs typeface="Open Sans" panose="020B0606030504020204" pitchFamily="34" charset="0"/>
            </a:endParaRPr>
          </a:p>
          <a:p>
            <a:r>
              <a:rPr lang="hu-HU" sz="1800" b="1" dirty="0">
                <a:solidFill>
                  <a:srgbClr val="C88E7A"/>
                </a:solidFill>
                <a:latin typeface="Open Sans" panose="020B0606030504020204" pitchFamily="34" charset="0"/>
                <a:ea typeface="Open Sans" panose="020B0606030504020204" pitchFamily="34" charset="0"/>
                <a:cs typeface="Open Sans" panose="020B0606030504020204" pitchFamily="34" charset="0"/>
              </a:rPr>
              <a:t>May 13,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50" y="0"/>
            <a:ext cx="8928099" cy="990961"/>
          </a:xfrm>
        </p:spPr>
        <p:txBody>
          <a:bodyPr>
            <a:noAutofit/>
          </a:bodyPr>
          <a:lstStyle/>
          <a:p>
            <a:r>
              <a:rPr lang="en-US" sz="3600" b="1" dirty="0">
                <a:solidFill>
                  <a:srgbClr val="8D503B"/>
                </a:solidFill>
              </a:rPr>
              <a:t>Dominant economic mechanism / dominant  form of property </a:t>
            </a:r>
            <a:endParaRPr lang="hu-HU" sz="3600" b="1" dirty="0">
              <a:solidFill>
                <a:srgbClr val="8D503B"/>
              </a:solidFill>
            </a:endParaRPr>
          </a:p>
        </p:txBody>
      </p:sp>
      <p:sp>
        <p:nvSpPr>
          <p:cNvPr id="3110" name="Rectangle 38"/>
          <p:cNvSpPr>
            <a:spLocks noChangeArrowheads="1"/>
          </p:cNvSpPr>
          <p:nvPr/>
        </p:nvSpPr>
        <p:spPr bwMode="auto">
          <a:xfrm>
            <a:off x="0" y="533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200" b="0" i="0" u="none" strike="noStrike" cap="none" normalizeH="0" baseline="0">
              <a:ln>
                <a:noFill/>
              </a:ln>
              <a:solidFill>
                <a:schemeClr val="tx1"/>
              </a:solidFill>
              <a:effectLst/>
              <a:latin typeface="Calibri" pitchFamily="34" charset="0"/>
              <a:ea typeface="SimSun"/>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sz="1200" b="0" i="0" u="none" strike="noStrike" cap="none" normalizeH="0" baseline="0">
                <a:ln>
                  <a:noFill/>
                </a:ln>
                <a:solidFill>
                  <a:schemeClr val="tx1"/>
                </a:solidFill>
                <a:effectLst/>
                <a:latin typeface="Calibri" pitchFamily="34" charset="0"/>
                <a:ea typeface="SimSun"/>
                <a:cs typeface="Times New Roman" pitchFamily="18" charset="0"/>
              </a:rPr>
              <a:t> </a:t>
            </a:r>
            <a:endParaRPr kumimoji="0" lang="hu-HU" sz="1200" b="0" i="0" u="none" strike="noStrike" cap="none" normalizeH="0" baseline="0">
              <a:ln>
                <a:noFill/>
              </a:ln>
              <a:solidFill>
                <a:schemeClr val="tx1"/>
              </a:solidFill>
              <a:effectLst/>
              <a:latin typeface="Times New Roman" pitchFamily="18" charset="0"/>
              <a:ea typeface="SimSun"/>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sz="1800" b="0" i="0" u="none" strike="noStrike" cap="none" normalizeH="0" baseline="0">
              <a:ln>
                <a:noFill/>
              </a:ln>
              <a:solidFill>
                <a:schemeClr val="tx1"/>
              </a:solidFill>
              <a:effectLst/>
              <a:latin typeface="Arial" pitchFamily="34" charset="0"/>
            </a:endParaRPr>
          </a:p>
        </p:txBody>
      </p:sp>
      <p:sp>
        <p:nvSpPr>
          <p:cNvPr id="3115" name="Rectangle 43"/>
          <p:cNvSpPr>
            <a:spLocks noChangeArrowheads="1"/>
          </p:cNvSpPr>
          <p:nvPr/>
        </p:nvSpPr>
        <p:spPr bwMode="auto">
          <a:xfrm>
            <a:off x="0" y="533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1200" b="0" i="0" u="none" strike="noStrike" cap="none" normalizeH="0" baseline="0">
                <a:ln>
                  <a:noFill/>
                </a:ln>
                <a:solidFill>
                  <a:schemeClr val="tx1"/>
                </a:solidFill>
                <a:effectLst/>
                <a:latin typeface="Calibri" pitchFamily="34" charset="0"/>
                <a:ea typeface="SimSun"/>
                <a:cs typeface="Times New Roman" pitchFamily="18" charset="0"/>
              </a:rPr>
              <a:t> </a:t>
            </a:r>
            <a:endParaRPr kumimoji="0" lang="hu-HU" sz="1800" b="0" i="0" u="none" strike="noStrike" cap="none" normalizeH="0" baseline="0">
              <a:ln>
                <a:noFill/>
              </a:ln>
              <a:solidFill>
                <a:schemeClr val="tx1"/>
              </a:solidFill>
              <a:effectLst/>
              <a:latin typeface="Arial" pitchFamily="34" charset="0"/>
            </a:endParaRPr>
          </a:p>
        </p:txBody>
      </p:sp>
      <p:sp>
        <p:nvSpPr>
          <p:cNvPr id="3119" name="Rectangle 47"/>
          <p:cNvSpPr>
            <a:spLocks noChangeArrowheads="1"/>
          </p:cNvSpPr>
          <p:nvPr/>
        </p:nvSpPr>
        <p:spPr bwMode="auto">
          <a:xfrm>
            <a:off x="0" y="533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3823" name="Rectangle 31"/>
          <p:cNvSpPr>
            <a:spLocks noChangeArrowheads="1"/>
          </p:cNvSpPr>
          <p:nvPr/>
        </p:nvSpPr>
        <p:spPr bwMode="auto">
          <a:xfrm>
            <a:off x="0" y="533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graphicFrame>
        <p:nvGraphicFramePr>
          <p:cNvPr id="49" name="Table 48"/>
          <p:cNvGraphicFramePr>
            <a:graphicFrameLocks noGrp="1"/>
          </p:cNvGraphicFramePr>
          <p:nvPr/>
        </p:nvGraphicFramePr>
        <p:xfrm>
          <a:off x="4715570" y="1347615"/>
          <a:ext cx="4320480" cy="2808313"/>
        </p:xfrm>
        <a:graphic>
          <a:graphicData uri="http://schemas.openxmlformats.org/drawingml/2006/table">
            <a:tbl>
              <a:tblPr/>
              <a:tblGrid>
                <a:gridCol w="1152574">
                  <a:extLst>
                    <a:ext uri="{9D8B030D-6E8A-4147-A177-3AD203B41FA5}">
                      <a16:colId xmlns="" xmlns:a16="http://schemas.microsoft.com/office/drawing/2014/main" val="20000"/>
                    </a:ext>
                  </a:extLst>
                </a:gridCol>
                <a:gridCol w="1583953">
                  <a:extLst>
                    <a:ext uri="{9D8B030D-6E8A-4147-A177-3AD203B41FA5}">
                      <a16:colId xmlns="" xmlns:a16="http://schemas.microsoft.com/office/drawing/2014/main" val="20001"/>
                    </a:ext>
                  </a:extLst>
                </a:gridCol>
                <a:gridCol w="1583953">
                  <a:extLst>
                    <a:ext uri="{9D8B030D-6E8A-4147-A177-3AD203B41FA5}">
                      <a16:colId xmlns="" xmlns:a16="http://schemas.microsoft.com/office/drawing/2014/main" val="20002"/>
                    </a:ext>
                  </a:extLst>
                </a:gridCol>
              </a:tblGrid>
              <a:tr h="1044031">
                <a:tc>
                  <a:txBody>
                    <a:bodyPr/>
                    <a:lstStyle/>
                    <a:p>
                      <a:pPr algn="l">
                        <a:lnSpc>
                          <a:spcPct val="115000"/>
                        </a:lnSpc>
                      </a:pPr>
                      <a:endParaRPr lang="en-US" sz="1050" dirty="0">
                        <a:solidFill>
                          <a:srgbClr val="50412B"/>
                        </a:solidFill>
                        <a:latin typeface="+mn-lt"/>
                      </a:endParaRPr>
                    </a:p>
                  </a:txBody>
                  <a:tcPr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EFEAE4">
                        <a:alpha val="60000"/>
                      </a:srgbClr>
                    </a:solidFill>
                  </a:tcPr>
                </a:tc>
                <a:tc>
                  <a:txBody>
                    <a:bodyPr/>
                    <a:lstStyle/>
                    <a:p>
                      <a:pPr algn="l">
                        <a:lnSpc>
                          <a:spcPct val="100000"/>
                        </a:lnSpc>
                        <a:spcAft>
                          <a:spcPts val="0"/>
                        </a:spcAft>
                      </a:pPr>
                      <a:r>
                        <a:rPr lang="en-US" sz="1200" b="1" dirty="0">
                          <a:solidFill>
                            <a:srgbClr val="50412B"/>
                          </a:solidFill>
                          <a:latin typeface="+mn-lt"/>
                        </a:rPr>
                        <a:t>The ruling elite is a dominant actor in determining ownership structure</a:t>
                      </a:r>
                      <a:endParaRPr lang="en-US" sz="1200" dirty="0">
                        <a:solidFill>
                          <a:srgbClr val="50412B"/>
                        </a:solidFill>
                        <a:latin typeface="+mn-lt"/>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l">
                        <a:lnSpc>
                          <a:spcPct val="100000"/>
                        </a:lnSpc>
                        <a:spcAft>
                          <a:spcPts val="0"/>
                        </a:spcAft>
                      </a:pPr>
                      <a:r>
                        <a:rPr lang="en-US" sz="1200" b="1" dirty="0">
                          <a:solidFill>
                            <a:srgbClr val="50412B"/>
                          </a:solidFill>
                          <a:latin typeface="+mn-lt"/>
                        </a:rPr>
                        <a:t>The ruling elite is a dominant actor in determining production structure</a:t>
                      </a:r>
                      <a:endParaRPr lang="en-US" sz="1200" dirty="0">
                        <a:solidFill>
                          <a:srgbClr val="50412B"/>
                        </a:solidFill>
                        <a:latin typeface="+mn-lt"/>
                      </a:endParaRPr>
                    </a:p>
                  </a:txBody>
                  <a:tcPr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0"/>
                  </a:ext>
                </a:extLst>
              </a:tr>
              <a:tr h="588094">
                <a:tc>
                  <a:txBody>
                    <a:bodyPr/>
                    <a:lstStyle/>
                    <a:p>
                      <a:pPr algn="l">
                        <a:lnSpc>
                          <a:spcPct val="100000"/>
                        </a:lnSpc>
                        <a:spcAft>
                          <a:spcPts val="0"/>
                        </a:spcAft>
                      </a:pPr>
                      <a:r>
                        <a:rPr lang="en-US" sz="1200" b="1" i="1" dirty="0">
                          <a:solidFill>
                            <a:srgbClr val="4D7C84"/>
                          </a:solidFill>
                          <a:latin typeface="+mn-lt"/>
                        </a:rPr>
                        <a:t>Market coordination</a:t>
                      </a:r>
                      <a:endParaRPr lang="en-US" sz="1200" dirty="0">
                        <a:solidFill>
                          <a:srgbClr val="4D7C84"/>
                        </a:solidFill>
                        <a:latin typeface="+mn-lt"/>
                      </a:endParaRPr>
                    </a:p>
                  </a:txBody>
                  <a:tcPr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latin typeface="+mn-lt"/>
                        </a:rPr>
                        <a:t>-</a:t>
                      </a: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latin typeface="+mn-lt"/>
                        </a:rPr>
                        <a:t>-</a:t>
                      </a:r>
                    </a:p>
                  </a:txBody>
                  <a:tcPr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1"/>
                  </a:ext>
                </a:extLst>
              </a:tr>
              <a:tr h="588094">
                <a:tc>
                  <a:txBody>
                    <a:bodyPr/>
                    <a:lstStyle/>
                    <a:p>
                      <a:pPr algn="l">
                        <a:lnSpc>
                          <a:spcPct val="100000"/>
                        </a:lnSpc>
                        <a:spcAft>
                          <a:spcPts val="0"/>
                        </a:spcAft>
                      </a:pPr>
                      <a:r>
                        <a:rPr lang="en-US" sz="1200" b="1" i="1" dirty="0">
                          <a:solidFill>
                            <a:srgbClr val="4D7C84"/>
                          </a:solidFill>
                          <a:latin typeface="+mn-lt"/>
                        </a:rPr>
                        <a:t>Relational market-red.</a:t>
                      </a:r>
                      <a:endParaRPr lang="en-US" sz="1200" dirty="0">
                        <a:solidFill>
                          <a:srgbClr val="4D7C84"/>
                        </a:solidFill>
                        <a:latin typeface="+mn-lt"/>
                      </a:endParaRPr>
                    </a:p>
                  </a:txBody>
                  <a:tcPr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latin typeface="+mn-lt"/>
                        </a:rPr>
                        <a:t>X</a:t>
                      </a: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a:solidFill>
                            <a:srgbClr val="50412B"/>
                          </a:solidFill>
                          <a:latin typeface="+mn-lt"/>
                        </a:rPr>
                        <a:t>-</a:t>
                      </a:r>
                    </a:p>
                  </a:txBody>
                  <a:tcPr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2"/>
                  </a:ext>
                </a:extLst>
              </a:tr>
              <a:tr h="588094">
                <a:tc>
                  <a:txBody>
                    <a:bodyPr/>
                    <a:lstStyle/>
                    <a:p>
                      <a:pPr algn="l">
                        <a:lnSpc>
                          <a:spcPct val="100000"/>
                        </a:lnSpc>
                        <a:spcAft>
                          <a:spcPts val="0"/>
                        </a:spcAft>
                      </a:pPr>
                      <a:r>
                        <a:rPr lang="en-US" sz="1200" b="1" i="1" dirty="0">
                          <a:solidFill>
                            <a:srgbClr val="4D7C84"/>
                          </a:solidFill>
                          <a:latin typeface="+mn-lt"/>
                        </a:rPr>
                        <a:t>Bureaucratic resource-red.</a:t>
                      </a:r>
                      <a:endParaRPr lang="en-US" sz="1200" dirty="0">
                        <a:solidFill>
                          <a:srgbClr val="4D7C84"/>
                        </a:solidFill>
                        <a:latin typeface="+mn-lt"/>
                      </a:endParaRPr>
                    </a:p>
                  </a:txBody>
                  <a:tcPr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latin typeface="+mn-lt"/>
                        </a:rPr>
                        <a:t>X</a:t>
                      </a: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latin typeface="+mn-lt"/>
                        </a:rPr>
                        <a:t>X</a:t>
                      </a:r>
                    </a:p>
                  </a:txBody>
                  <a:tcPr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3"/>
                  </a:ext>
                </a:extLst>
              </a:tr>
            </a:tbl>
          </a:graphicData>
        </a:graphic>
      </p:graphicFrame>
      <p:graphicFrame>
        <p:nvGraphicFramePr>
          <p:cNvPr id="19" name="Tartalom helye 4"/>
          <p:cNvGraphicFramePr>
            <a:graphicFrameLocks noGrp="1"/>
          </p:cNvGraphicFramePr>
          <p:nvPr>
            <p:ph idx="1"/>
            <p:extLst>
              <p:ext uri="{D42A27DB-BD31-4B8C-83A1-F6EECF244321}">
                <p14:modId xmlns:p14="http://schemas.microsoft.com/office/powerpoint/2010/main" val="671349060"/>
              </p:ext>
            </p:extLst>
          </p:nvPr>
        </p:nvGraphicFramePr>
        <p:xfrm>
          <a:off x="-82889" y="1247642"/>
          <a:ext cx="4654889" cy="3241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09" name="Csoportba foglalás 209"/>
          <p:cNvGrpSpPr>
            <a:grpSpLocks/>
          </p:cNvGrpSpPr>
          <p:nvPr/>
        </p:nvGrpSpPr>
        <p:grpSpPr bwMode="auto">
          <a:xfrm>
            <a:off x="1304617" y="1952886"/>
            <a:ext cx="2703193" cy="1517010"/>
            <a:chOff x="20207" y="14916"/>
            <a:chExt cx="24637" cy="15010"/>
          </a:xfrm>
        </p:grpSpPr>
        <p:sp>
          <p:nvSpPr>
            <p:cNvPr id="211" name="Szabadkézi sokszög 211"/>
            <p:cNvSpPr>
              <a:spLocks/>
            </p:cNvSpPr>
            <p:nvPr/>
          </p:nvSpPr>
          <p:spPr bwMode="auto">
            <a:xfrm>
              <a:off x="23735" y="24277"/>
              <a:ext cx="11908" cy="452"/>
            </a:xfrm>
            <a:custGeom>
              <a:avLst/>
              <a:gdLst>
                <a:gd name="T0" fmla="*/ 0 w 662940"/>
                <a:gd name="T1" fmla="*/ 49943 h 1028700"/>
                <a:gd name="T2" fmla="*/ 847728 w 662940"/>
                <a:gd name="T3" fmla="*/ 24972 h 1028700"/>
                <a:gd name="T4" fmla="*/ 1260724 w 662940"/>
                <a:gd name="T5" fmla="*/ 0 h 1028700"/>
                <a:gd name="T6" fmla="*/ 0 60000 65536"/>
                <a:gd name="T7" fmla="*/ 0 60000 65536"/>
                <a:gd name="T8" fmla="*/ 0 60000 65536"/>
              </a:gdLst>
              <a:ahLst/>
              <a:cxnLst>
                <a:cxn ang="T6">
                  <a:pos x="T0" y="T1"/>
                </a:cxn>
                <a:cxn ang="T7">
                  <a:pos x="T2" y="T3"/>
                </a:cxn>
                <a:cxn ang="T8">
                  <a:pos x="T4" y="T5"/>
                </a:cxn>
              </a:cxnLst>
              <a:rect l="0" t="0" r="r" b="b"/>
              <a:pathLst>
                <a:path w="662940" h="1028700">
                  <a:moveTo>
                    <a:pt x="0" y="1028700"/>
                  </a:moveTo>
                  <a:cubicBezTo>
                    <a:pt x="167640" y="857250"/>
                    <a:pt x="335280" y="685800"/>
                    <a:pt x="445770" y="514350"/>
                  </a:cubicBezTo>
                  <a:cubicBezTo>
                    <a:pt x="556260" y="342900"/>
                    <a:pt x="643890" y="93345"/>
                    <a:pt x="662940" y="0"/>
                  </a:cubicBezTo>
                </a:path>
              </a:pathLst>
            </a:custGeom>
            <a:noFill/>
            <a:ln w="25400">
              <a:solidFill>
                <a:srgbClr val="385A61"/>
              </a:solidFill>
              <a:prstDash val="dash"/>
              <a:round/>
              <a:headEnd/>
              <a:tailEnd/>
            </a:ln>
          </p:spPr>
          <p:txBody>
            <a:bodyPr vert="horz" wrap="square" lIns="91440" tIns="45720" rIns="91440" bIns="45720" numCol="1" anchor="ctr" anchorCtr="0" compatLnSpc="1">
              <a:prstTxWarp prst="textNoShape">
                <a:avLst/>
              </a:prstTxWarp>
            </a:bodyPr>
            <a:lstStyle/>
            <a:p>
              <a:endParaRPr lang="en-US" sz="2800"/>
            </a:p>
          </p:txBody>
        </p:sp>
        <p:sp>
          <p:nvSpPr>
            <p:cNvPr id="212" name="Szabadkézi sokszög 212"/>
            <p:cNvSpPr>
              <a:spLocks/>
            </p:cNvSpPr>
            <p:nvPr/>
          </p:nvSpPr>
          <p:spPr bwMode="auto">
            <a:xfrm flipH="1">
              <a:off x="33123" y="14916"/>
              <a:ext cx="3029" cy="8281"/>
            </a:xfrm>
            <a:custGeom>
              <a:avLst/>
              <a:gdLst>
                <a:gd name="T0" fmla="*/ 0 w 662940"/>
                <a:gd name="T1" fmla="*/ 828091 h 1028700"/>
                <a:gd name="T2" fmla="*/ 203674 w 662940"/>
                <a:gd name="T3" fmla="*/ 414046 h 1028700"/>
                <a:gd name="T4" fmla="*/ 302900 w 662940"/>
                <a:gd name="T5" fmla="*/ 0 h 1028700"/>
                <a:gd name="T6" fmla="*/ 0 60000 65536"/>
                <a:gd name="T7" fmla="*/ 0 60000 65536"/>
                <a:gd name="T8" fmla="*/ 0 60000 65536"/>
              </a:gdLst>
              <a:ahLst/>
              <a:cxnLst>
                <a:cxn ang="T6">
                  <a:pos x="T0" y="T1"/>
                </a:cxn>
                <a:cxn ang="T7">
                  <a:pos x="T2" y="T3"/>
                </a:cxn>
                <a:cxn ang="T8">
                  <a:pos x="T4" y="T5"/>
                </a:cxn>
              </a:cxnLst>
              <a:rect l="0" t="0" r="r" b="b"/>
              <a:pathLst>
                <a:path w="662940" h="1028700">
                  <a:moveTo>
                    <a:pt x="0" y="1028700"/>
                  </a:moveTo>
                  <a:cubicBezTo>
                    <a:pt x="167640" y="857250"/>
                    <a:pt x="335280" y="685800"/>
                    <a:pt x="445770" y="514350"/>
                  </a:cubicBezTo>
                  <a:cubicBezTo>
                    <a:pt x="556260" y="342900"/>
                    <a:pt x="643890" y="93345"/>
                    <a:pt x="662940" y="0"/>
                  </a:cubicBezTo>
                </a:path>
              </a:pathLst>
            </a:custGeom>
            <a:noFill/>
            <a:ln w="25400">
              <a:solidFill>
                <a:srgbClr val="385A61"/>
              </a:solidFill>
              <a:prstDash val="dash"/>
              <a:round/>
              <a:headEnd/>
              <a:tailEnd/>
            </a:ln>
          </p:spPr>
          <p:txBody>
            <a:bodyPr vert="horz" wrap="square" lIns="91440" tIns="45720" rIns="91440" bIns="45720" numCol="1" anchor="ctr" anchorCtr="0" compatLnSpc="1">
              <a:prstTxWarp prst="textNoShape">
                <a:avLst/>
              </a:prstTxWarp>
            </a:bodyPr>
            <a:lstStyle/>
            <a:p>
              <a:endParaRPr lang="en-US" sz="2800"/>
            </a:p>
          </p:txBody>
        </p:sp>
        <p:sp>
          <p:nvSpPr>
            <p:cNvPr id="213" name="Szövegdoboz 20"/>
            <p:cNvSpPr txBox="1">
              <a:spLocks noChangeArrowheads="1"/>
            </p:cNvSpPr>
            <p:nvPr/>
          </p:nvSpPr>
          <p:spPr bwMode="auto">
            <a:xfrm>
              <a:off x="20207" y="16662"/>
              <a:ext cx="14240" cy="36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900" b="1" i="0" u="none" strike="noStrike" cap="none" normalizeH="0" baseline="0" dirty="0">
                  <a:ln>
                    <a:noFill/>
                  </a:ln>
                  <a:solidFill>
                    <a:srgbClr val="385A61"/>
                  </a:solidFill>
                  <a:effectLst/>
                  <a:latin typeface="+mj-lt"/>
                </a:rPr>
                <a:t>Market coordination</a:t>
              </a:r>
              <a:r>
                <a:rPr kumimoji="0" lang="hu-HU" sz="900" b="1" i="0" u="none" strike="noStrike" cap="none" normalizeH="0" baseline="0" dirty="0">
                  <a:ln>
                    <a:noFill/>
                  </a:ln>
                  <a:solidFill>
                    <a:srgbClr val="385A61"/>
                  </a:solidFill>
                  <a:effectLst/>
                  <a:latin typeface="+mj-lt"/>
                </a:rPr>
                <a:t> / private property</a:t>
              </a:r>
              <a:endParaRPr kumimoji="0" lang="en-US" sz="900" b="0" i="0" u="none" strike="noStrike" cap="none" normalizeH="0" baseline="0" dirty="0">
                <a:ln>
                  <a:noFill/>
                </a:ln>
                <a:solidFill>
                  <a:srgbClr val="385A61"/>
                </a:solidFill>
                <a:effectLst/>
                <a:latin typeface="+mj-lt"/>
              </a:endParaRPr>
            </a:p>
          </p:txBody>
        </p:sp>
        <p:sp>
          <p:nvSpPr>
            <p:cNvPr id="214" name="Szövegdoboz 21"/>
            <p:cNvSpPr txBox="1">
              <a:spLocks noChangeArrowheads="1"/>
            </p:cNvSpPr>
            <p:nvPr/>
          </p:nvSpPr>
          <p:spPr bwMode="auto">
            <a:xfrm>
              <a:off x="34037" y="14942"/>
              <a:ext cx="10807" cy="5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hu-HU" sz="900" b="1" i="0" u="none" strike="noStrike" cap="none" normalizeH="0" baseline="0" dirty="0" err="1">
                  <a:ln>
                    <a:noFill/>
                  </a:ln>
                  <a:solidFill>
                    <a:srgbClr val="385A61"/>
                  </a:solidFill>
                  <a:effectLst/>
                  <a:latin typeface="+mj-lt"/>
                </a:rPr>
                <a:t>Burocratic</a:t>
              </a:r>
              <a:r>
                <a:rPr kumimoji="0" lang="hu-HU" sz="900" b="1" i="0" u="none" strike="noStrike" cap="none" normalizeH="0" baseline="0" dirty="0">
                  <a:ln>
                    <a:noFill/>
                  </a:ln>
                  <a:solidFill>
                    <a:srgbClr val="385A61"/>
                  </a:solidFill>
                  <a:effectLst/>
                  <a:latin typeface="+mj-lt"/>
                </a:rPr>
                <a:t> </a:t>
              </a:r>
              <a:r>
                <a:rPr kumimoji="0" lang="hu-HU" sz="900" b="1" i="0" u="none" strike="noStrike" cap="none" normalizeH="0" baseline="0" dirty="0" err="1">
                  <a:ln>
                    <a:noFill/>
                  </a:ln>
                  <a:solidFill>
                    <a:srgbClr val="385A61"/>
                  </a:solidFill>
                  <a:effectLst/>
                  <a:latin typeface="+mj-lt"/>
                </a:rPr>
                <a:t>resource</a:t>
              </a:r>
              <a:r>
                <a:rPr kumimoji="0" lang="hu-HU" sz="900" b="1" i="0" u="none" strike="noStrike" cap="none" normalizeH="0" dirty="0">
                  <a:ln>
                    <a:noFill/>
                  </a:ln>
                  <a:solidFill>
                    <a:srgbClr val="385A61"/>
                  </a:solidFill>
                  <a:effectLst/>
                  <a:latin typeface="+mj-lt"/>
                </a:rPr>
                <a:t> </a:t>
              </a:r>
              <a:r>
                <a:rPr kumimoji="0" lang="hu-HU" sz="900" b="1" i="0" u="none" strike="noStrike" cap="none" normalizeH="0" baseline="0" dirty="0" err="1">
                  <a:ln>
                    <a:noFill/>
                  </a:ln>
                  <a:solidFill>
                    <a:srgbClr val="385A61"/>
                  </a:solidFill>
                  <a:effectLst/>
                  <a:latin typeface="+mj-lt"/>
                </a:rPr>
                <a:t>redist</a:t>
              </a:r>
              <a:r>
                <a:rPr kumimoji="0" lang="hu-HU" sz="900" b="1" i="0" u="none" strike="noStrike" cap="none" normalizeH="0" baseline="0" dirty="0">
                  <a:ln>
                    <a:noFill/>
                  </a:ln>
                  <a:solidFill>
                    <a:srgbClr val="385A61"/>
                  </a:solidFill>
                  <a:effectLst/>
                  <a:latin typeface="+mj-lt"/>
                </a:rPr>
                <a:t>. / State property</a:t>
              </a:r>
              <a:endParaRPr kumimoji="0" lang="en-US" sz="900" b="0" i="0" u="none" strike="noStrike" cap="none" normalizeH="0" baseline="0" dirty="0">
                <a:ln>
                  <a:noFill/>
                </a:ln>
                <a:solidFill>
                  <a:srgbClr val="385A61"/>
                </a:solidFill>
                <a:effectLst/>
                <a:latin typeface="+mj-lt"/>
              </a:endParaRPr>
            </a:p>
          </p:txBody>
        </p:sp>
        <p:sp>
          <p:nvSpPr>
            <p:cNvPr id="215" name="Szövegdoboz 22"/>
            <p:cNvSpPr txBox="1">
              <a:spLocks noChangeArrowheads="1"/>
            </p:cNvSpPr>
            <p:nvPr/>
          </p:nvSpPr>
          <p:spPr bwMode="auto">
            <a:xfrm>
              <a:off x="25047" y="24901"/>
              <a:ext cx="11985" cy="5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hu-HU" sz="900" b="1" i="0" u="none" strike="noStrike" cap="none" normalizeH="0" baseline="0" dirty="0" err="1">
                  <a:ln>
                    <a:noFill/>
                  </a:ln>
                  <a:solidFill>
                    <a:srgbClr val="385A61"/>
                  </a:solidFill>
                  <a:effectLst/>
                  <a:latin typeface="+mj-lt"/>
                </a:rPr>
                <a:t>Relational</a:t>
              </a:r>
              <a:r>
                <a:rPr kumimoji="0" lang="hu-HU" sz="900" b="1" i="0" u="none" strike="noStrike" cap="none" normalizeH="0" baseline="0" dirty="0">
                  <a:ln>
                    <a:noFill/>
                  </a:ln>
                  <a:solidFill>
                    <a:srgbClr val="385A61"/>
                  </a:solidFill>
                  <a:effectLst/>
                  <a:latin typeface="+mj-lt"/>
                </a:rPr>
                <a:t> market </a:t>
              </a:r>
              <a:r>
                <a:rPr kumimoji="0" lang="hu-HU" sz="900" b="1" i="0" u="none" strike="noStrike" cap="none" normalizeH="0" baseline="0" dirty="0" err="1">
                  <a:ln>
                    <a:noFill/>
                  </a:ln>
                  <a:solidFill>
                    <a:srgbClr val="385A61"/>
                  </a:solidFill>
                  <a:effectLst/>
                  <a:latin typeface="+mj-lt"/>
                </a:rPr>
                <a:t>redistribution</a:t>
              </a:r>
              <a:r>
                <a:rPr kumimoji="0" lang="hu-HU" sz="900" b="1" i="0" u="none" strike="noStrike" cap="none" normalizeH="0" baseline="0" dirty="0">
                  <a:ln>
                    <a:noFill/>
                  </a:ln>
                  <a:solidFill>
                    <a:srgbClr val="385A61"/>
                  </a:solidFill>
                  <a:effectLst/>
                  <a:latin typeface="+mj-lt"/>
                </a:rPr>
                <a:t> / Power&amp;ownership</a:t>
              </a:r>
              <a:endParaRPr kumimoji="0" lang="en-US" sz="900" b="0" i="0" u="none" strike="noStrike" cap="none" normalizeH="0" baseline="0" dirty="0">
                <a:ln>
                  <a:noFill/>
                </a:ln>
                <a:solidFill>
                  <a:srgbClr val="385A61"/>
                </a:solidFill>
                <a:effectLst/>
                <a:latin typeface="+mj-lt"/>
              </a:endParaRPr>
            </a:p>
          </p:txBody>
        </p:sp>
      </p:grpSp>
    </p:spTree>
    <p:extLst>
      <p:ext uri="{BB962C8B-B14F-4D97-AF65-F5344CB8AC3E}">
        <p14:creationId xmlns:p14="http://schemas.microsoft.com/office/powerpoint/2010/main" val="3117516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50" y="0"/>
            <a:ext cx="8928100" cy="987425"/>
          </a:xfrm>
        </p:spPr>
        <p:txBody>
          <a:bodyPr>
            <a:normAutofit/>
          </a:bodyPr>
          <a:lstStyle/>
          <a:p>
            <a:r>
              <a:rPr lang="hu-HU" b="1" dirty="0">
                <a:solidFill>
                  <a:srgbClr val="8D503B"/>
                </a:solidFill>
              </a:rPr>
              <a:t>Autonomy of civil society</a:t>
            </a:r>
          </a:p>
        </p:txBody>
      </p:sp>
      <p:sp>
        <p:nvSpPr>
          <p:cNvPr id="3110" name="Rectangle 38"/>
          <p:cNvSpPr>
            <a:spLocks noChangeArrowheads="1"/>
          </p:cNvSpPr>
          <p:nvPr/>
        </p:nvSpPr>
        <p:spPr bwMode="auto">
          <a:xfrm>
            <a:off x="0" y="533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200" b="0" i="0" u="none" strike="noStrike" cap="none" normalizeH="0" baseline="0">
              <a:ln>
                <a:noFill/>
              </a:ln>
              <a:solidFill>
                <a:schemeClr val="tx1"/>
              </a:solidFill>
              <a:effectLst/>
              <a:latin typeface="Calibri" pitchFamily="34" charset="0"/>
              <a:ea typeface="SimSun"/>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sz="1200" b="0" i="0" u="none" strike="noStrike" cap="none" normalizeH="0" baseline="0">
                <a:ln>
                  <a:noFill/>
                </a:ln>
                <a:solidFill>
                  <a:schemeClr val="tx1"/>
                </a:solidFill>
                <a:effectLst/>
                <a:latin typeface="Calibri" pitchFamily="34" charset="0"/>
                <a:ea typeface="SimSun"/>
                <a:cs typeface="Times New Roman" pitchFamily="18" charset="0"/>
              </a:rPr>
              <a:t> </a:t>
            </a:r>
            <a:endParaRPr kumimoji="0" lang="hu-HU" sz="1200" b="0" i="0" u="none" strike="noStrike" cap="none" normalizeH="0" baseline="0">
              <a:ln>
                <a:noFill/>
              </a:ln>
              <a:solidFill>
                <a:schemeClr val="tx1"/>
              </a:solidFill>
              <a:effectLst/>
              <a:latin typeface="Times New Roman" pitchFamily="18" charset="0"/>
              <a:ea typeface="SimSun"/>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sz="1800" b="0" i="0" u="none" strike="noStrike" cap="none" normalizeH="0" baseline="0">
              <a:ln>
                <a:noFill/>
              </a:ln>
              <a:solidFill>
                <a:schemeClr val="tx1"/>
              </a:solidFill>
              <a:effectLst/>
              <a:latin typeface="Arial" pitchFamily="34" charset="0"/>
            </a:endParaRPr>
          </a:p>
        </p:txBody>
      </p:sp>
      <p:sp>
        <p:nvSpPr>
          <p:cNvPr id="3115" name="Rectangle 43"/>
          <p:cNvSpPr>
            <a:spLocks noChangeArrowheads="1"/>
          </p:cNvSpPr>
          <p:nvPr/>
        </p:nvSpPr>
        <p:spPr bwMode="auto">
          <a:xfrm>
            <a:off x="0" y="533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1200" b="0" i="0" u="none" strike="noStrike" cap="none" normalizeH="0" baseline="0">
                <a:ln>
                  <a:noFill/>
                </a:ln>
                <a:solidFill>
                  <a:schemeClr val="tx1"/>
                </a:solidFill>
                <a:effectLst/>
                <a:latin typeface="Calibri" pitchFamily="34" charset="0"/>
                <a:ea typeface="SimSun"/>
                <a:cs typeface="Times New Roman" pitchFamily="18" charset="0"/>
              </a:rPr>
              <a:t> </a:t>
            </a:r>
            <a:endParaRPr kumimoji="0" lang="hu-HU" sz="1800" b="0" i="0" u="none" strike="noStrike" cap="none" normalizeH="0" baseline="0">
              <a:ln>
                <a:noFill/>
              </a:ln>
              <a:solidFill>
                <a:schemeClr val="tx1"/>
              </a:solidFill>
              <a:effectLst/>
              <a:latin typeface="Arial" pitchFamily="34" charset="0"/>
            </a:endParaRPr>
          </a:p>
        </p:txBody>
      </p:sp>
      <p:sp>
        <p:nvSpPr>
          <p:cNvPr id="3119" name="Rectangle 47"/>
          <p:cNvSpPr>
            <a:spLocks noChangeArrowheads="1"/>
          </p:cNvSpPr>
          <p:nvPr/>
        </p:nvSpPr>
        <p:spPr bwMode="auto">
          <a:xfrm>
            <a:off x="0" y="533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3823" name="Rectangle 31"/>
          <p:cNvSpPr>
            <a:spLocks noChangeArrowheads="1"/>
          </p:cNvSpPr>
          <p:nvPr/>
        </p:nvSpPr>
        <p:spPr bwMode="auto">
          <a:xfrm>
            <a:off x="0" y="533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graphicFrame>
        <p:nvGraphicFramePr>
          <p:cNvPr id="54" name="Table 53"/>
          <p:cNvGraphicFramePr>
            <a:graphicFrameLocks noGrp="1"/>
          </p:cNvGraphicFramePr>
          <p:nvPr/>
        </p:nvGraphicFramePr>
        <p:xfrm>
          <a:off x="4714876" y="1549656"/>
          <a:ext cx="4249737" cy="2637622"/>
        </p:xfrm>
        <a:graphic>
          <a:graphicData uri="http://schemas.openxmlformats.org/drawingml/2006/table">
            <a:tbl>
              <a:tblPr/>
              <a:tblGrid>
                <a:gridCol w="1416801">
                  <a:extLst>
                    <a:ext uri="{9D8B030D-6E8A-4147-A177-3AD203B41FA5}">
                      <a16:colId xmlns="" xmlns:a16="http://schemas.microsoft.com/office/drawing/2014/main" val="20000"/>
                    </a:ext>
                  </a:extLst>
                </a:gridCol>
                <a:gridCol w="1416801">
                  <a:extLst>
                    <a:ext uri="{9D8B030D-6E8A-4147-A177-3AD203B41FA5}">
                      <a16:colId xmlns="" xmlns:a16="http://schemas.microsoft.com/office/drawing/2014/main" val="20001"/>
                    </a:ext>
                  </a:extLst>
                </a:gridCol>
                <a:gridCol w="1416135">
                  <a:extLst>
                    <a:ext uri="{9D8B030D-6E8A-4147-A177-3AD203B41FA5}">
                      <a16:colId xmlns="" xmlns:a16="http://schemas.microsoft.com/office/drawing/2014/main" val="20002"/>
                    </a:ext>
                  </a:extLst>
                </a:gridCol>
              </a:tblGrid>
              <a:tr h="471162">
                <a:tc rowSpan="2">
                  <a:txBody>
                    <a:bodyPr/>
                    <a:lstStyle/>
                    <a:p>
                      <a:pPr algn="l">
                        <a:lnSpc>
                          <a:spcPct val="115000"/>
                        </a:lnSpc>
                      </a:pPr>
                      <a:endParaRPr lang="en-US" sz="1400" dirty="0">
                        <a:solidFill>
                          <a:srgbClr val="50412B"/>
                        </a:solidFill>
                        <a:latin typeface="+mn-lt"/>
                      </a:endParaRPr>
                    </a:p>
                  </a:txBody>
                  <a:tcPr anchor="ctr">
                    <a:lnL w="12700" cap="flat" cmpd="sng" algn="ctr">
                      <a:solidFill>
                        <a:srgbClr val="B3AA9D"/>
                      </a:solidFill>
                      <a:prstDash val="solid"/>
                      <a:round/>
                      <a:headEnd type="none" w="med" len="med"/>
                      <a:tailEnd type="none" w="med" len="med"/>
                    </a:lnL>
                    <a:lnR w="9525"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EFEAE4">
                        <a:alpha val="60000"/>
                      </a:srgbClr>
                    </a:solidFill>
                  </a:tcPr>
                </a:tc>
                <a:tc gridSpan="2">
                  <a:txBody>
                    <a:bodyPr/>
                    <a:lstStyle/>
                    <a:p>
                      <a:pPr algn="ctr">
                        <a:lnSpc>
                          <a:spcPct val="115000"/>
                        </a:lnSpc>
                        <a:spcAft>
                          <a:spcPts val="0"/>
                        </a:spcAft>
                      </a:pPr>
                      <a:r>
                        <a:rPr lang="en-US" sz="1400" b="1" dirty="0">
                          <a:solidFill>
                            <a:srgbClr val="4D7C84"/>
                          </a:solidFill>
                          <a:latin typeface="+mn-lt"/>
                          <a:ea typeface="Calibri"/>
                          <a:cs typeface="Times New Roman"/>
                        </a:rPr>
                        <a:t>Civil society…</a:t>
                      </a:r>
                      <a:endParaRPr lang="en-US" sz="1400" dirty="0">
                        <a:solidFill>
                          <a:srgbClr val="4D7C84"/>
                        </a:solidFill>
                        <a:latin typeface="+mn-lt"/>
                        <a:ea typeface="Calibri"/>
                        <a:cs typeface="Times New Roman"/>
                      </a:endParaRPr>
                    </a:p>
                  </a:txBody>
                  <a:tcPr anchor="ctr">
                    <a:lnL w="9525"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hMerge="1">
                  <a:txBody>
                    <a:bodyPr/>
                    <a:lstStyle/>
                    <a:p>
                      <a:endParaRPr lang="en-US"/>
                    </a:p>
                  </a:txBody>
                  <a:tcPr/>
                </a:tc>
                <a:extLst>
                  <a:ext uri="{0D108BD9-81ED-4DB2-BD59-A6C34878D82A}">
                    <a16:rowId xmlns="" xmlns:a16="http://schemas.microsoft.com/office/drawing/2014/main" val="10000"/>
                  </a:ext>
                </a:extLst>
              </a:tr>
              <a:tr h="752974">
                <a:tc vMerge="1">
                  <a:txBody>
                    <a:bodyPr/>
                    <a:lstStyle/>
                    <a:p>
                      <a:endParaRPr lang="en-US"/>
                    </a:p>
                  </a:txBody>
                  <a:tcPr/>
                </a:tc>
                <a:tc>
                  <a:txBody>
                    <a:bodyPr/>
                    <a:lstStyle/>
                    <a:p>
                      <a:pPr algn="l">
                        <a:lnSpc>
                          <a:spcPct val="100000"/>
                        </a:lnSpc>
                        <a:spcAft>
                          <a:spcPts val="0"/>
                        </a:spcAft>
                      </a:pPr>
                      <a:r>
                        <a:rPr lang="en-US" sz="1200" b="1" dirty="0">
                          <a:solidFill>
                            <a:srgbClr val="50412B"/>
                          </a:solidFill>
                          <a:latin typeface="+mn-lt"/>
                          <a:ea typeface="Calibri"/>
                          <a:cs typeface="Times New Roman"/>
                        </a:rPr>
                        <a:t>exists, but its four autonomies are broken</a:t>
                      </a:r>
                      <a:endParaRPr lang="en-US" sz="1200" dirty="0">
                        <a:solidFill>
                          <a:srgbClr val="50412B"/>
                        </a:solidFill>
                        <a:latin typeface="+mn-lt"/>
                        <a:ea typeface="Calibri"/>
                        <a:cs typeface="Times New Roman"/>
                      </a:endParaRPr>
                    </a:p>
                  </a:txBody>
                  <a:tcPr anchor="ctr">
                    <a:lnL w="9525" cap="flat" cmpd="sng" algn="ctr">
                      <a:solidFill>
                        <a:srgbClr val="B3AA9D"/>
                      </a:solidFill>
                      <a:prstDash val="solid"/>
                      <a:round/>
                      <a:headEnd type="none" w="med" len="med"/>
                      <a:tailEnd type="none" w="med" len="med"/>
                    </a:lnL>
                    <a:lnR w="9525"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l">
                        <a:lnSpc>
                          <a:spcPct val="115000"/>
                        </a:lnSpc>
                        <a:spcAft>
                          <a:spcPts val="0"/>
                        </a:spcAft>
                      </a:pPr>
                      <a:r>
                        <a:rPr lang="en-US" sz="1200" b="1" dirty="0">
                          <a:solidFill>
                            <a:srgbClr val="50412B"/>
                          </a:solidFill>
                          <a:latin typeface="+mn-lt"/>
                          <a:ea typeface="Calibri"/>
                          <a:cs typeface="Times New Roman"/>
                        </a:rPr>
                        <a:t>cannot legally exist</a:t>
                      </a:r>
                      <a:endParaRPr lang="en-US" sz="1200" dirty="0">
                        <a:solidFill>
                          <a:srgbClr val="50412B"/>
                        </a:solidFill>
                        <a:latin typeface="+mn-lt"/>
                        <a:ea typeface="Calibri"/>
                        <a:cs typeface="Times New Roman"/>
                      </a:endParaRPr>
                    </a:p>
                  </a:txBody>
                  <a:tcPr anchor="ctr">
                    <a:lnL w="9525"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1"/>
                  </a:ext>
                </a:extLst>
              </a:tr>
              <a:tr h="471162">
                <a:tc>
                  <a:txBody>
                    <a:bodyPr/>
                    <a:lstStyle/>
                    <a:p>
                      <a:pPr algn="just">
                        <a:lnSpc>
                          <a:spcPct val="115000"/>
                        </a:lnSpc>
                        <a:spcAft>
                          <a:spcPts val="0"/>
                        </a:spcAft>
                      </a:pPr>
                      <a:r>
                        <a:rPr lang="en-US" sz="1400" b="1" i="1" dirty="0">
                          <a:solidFill>
                            <a:srgbClr val="4D7C84"/>
                          </a:solidFill>
                          <a:latin typeface="+mn-lt"/>
                          <a:ea typeface="Calibri"/>
                          <a:cs typeface="Times New Roman"/>
                        </a:rPr>
                        <a:t>Free</a:t>
                      </a:r>
                      <a:endParaRPr lang="en-US" sz="1400" dirty="0">
                        <a:solidFill>
                          <a:srgbClr val="4D7C84"/>
                        </a:solidFill>
                        <a:latin typeface="+mn-lt"/>
                        <a:ea typeface="Calibri"/>
                        <a:cs typeface="Times New Roman"/>
                      </a:endParaRPr>
                    </a:p>
                  </a:txBody>
                  <a:tcPr anchor="ctr">
                    <a:lnL w="12700" cap="flat" cmpd="sng" algn="ctr">
                      <a:solidFill>
                        <a:srgbClr val="B3AA9D"/>
                      </a:solidFill>
                      <a:prstDash val="solid"/>
                      <a:round/>
                      <a:headEnd type="none" w="med" len="med"/>
                      <a:tailEnd type="none" w="med" len="med"/>
                    </a:lnL>
                    <a:lnR w="9525"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latin typeface="+mn-lt"/>
                          <a:ea typeface="Calibri"/>
                          <a:cs typeface="Times New Roman"/>
                        </a:rPr>
                        <a:t>-</a:t>
                      </a:r>
                    </a:p>
                  </a:txBody>
                  <a:tcPr anchor="ctr">
                    <a:lnL w="9525" cap="flat" cmpd="sng" algn="ctr">
                      <a:solidFill>
                        <a:srgbClr val="B3AA9D"/>
                      </a:solidFill>
                      <a:prstDash val="solid"/>
                      <a:round/>
                      <a:headEnd type="none" w="med" len="med"/>
                      <a:tailEnd type="none" w="med" len="med"/>
                    </a:lnL>
                    <a:lnR w="9525"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latin typeface="+mn-lt"/>
                          <a:ea typeface="Calibri"/>
                          <a:cs typeface="Times New Roman"/>
                        </a:rPr>
                        <a:t>-</a:t>
                      </a:r>
                    </a:p>
                  </a:txBody>
                  <a:tcPr anchor="ctr">
                    <a:lnL w="9525"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2"/>
                  </a:ext>
                </a:extLst>
              </a:tr>
              <a:tr h="471162">
                <a:tc>
                  <a:txBody>
                    <a:bodyPr/>
                    <a:lstStyle/>
                    <a:p>
                      <a:pPr algn="just">
                        <a:lnSpc>
                          <a:spcPct val="115000"/>
                        </a:lnSpc>
                        <a:spcAft>
                          <a:spcPts val="0"/>
                        </a:spcAft>
                      </a:pPr>
                      <a:r>
                        <a:rPr lang="en-US" sz="1400" b="1" i="1">
                          <a:solidFill>
                            <a:srgbClr val="4D7C84"/>
                          </a:solidFill>
                          <a:latin typeface="+mn-lt"/>
                          <a:ea typeface="Calibri"/>
                          <a:cs typeface="Times New Roman"/>
                        </a:rPr>
                        <a:t>Subjugated</a:t>
                      </a:r>
                      <a:endParaRPr lang="en-US" sz="1400">
                        <a:solidFill>
                          <a:srgbClr val="4D7C84"/>
                        </a:solidFill>
                        <a:latin typeface="+mn-lt"/>
                        <a:ea typeface="Calibri"/>
                        <a:cs typeface="Times New Roman"/>
                      </a:endParaRPr>
                    </a:p>
                  </a:txBody>
                  <a:tcPr anchor="ctr">
                    <a:lnL w="12700" cap="flat" cmpd="sng" algn="ctr">
                      <a:solidFill>
                        <a:srgbClr val="B3AA9D"/>
                      </a:solidFill>
                      <a:prstDash val="solid"/>
                      <a:round/>
                      <a:headEnd type="none" w="med" len="med"/>
                      <a:tailEnd type="none" w="med" len="med"/>
                    </a:lnL>
                    <a:lnR w="9525"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latin typeface="+mn-lt"/>
                          <a:ea typeface="Calibri"/>
                          <a:cs typeface="Times New Roman"/>
                        </a:rPr>
                        <a:t>X</a:t>
                      </a:r>
                    </a:p>
                  </a:txBody>
                  <a:tcPr anchor="ctr">
                    <a:lnL w="9525" cap="flat" cmpd="sng" algn="ctr">
                      <a:solidFill>
                        <a:srgbClr val="B3AA9D"/>
                      </a:solidFill>
                      <a:prstDash val="solid"/>
                      <a:round/>
                      <a:headEnd type="none" w="med" len="med"/>
                      <a:tailEnd type="none" w="med" len="med"/>
                    </a:lnL>
                    <a:lnR w="9525"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latin typeface="+mn-lt"/>
                          <a:ea typeface="Calibri"/>
                          <a:cs typeface="Times New Roman"/>
                        </a:rPr>
                        <a:t>-</a:t>
                      </a:r>
                    </a:p>
                  </a:txBody>
                  <a:tcPr anchor="ctr">
                    <a:lnL w="9525"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3"/>
                  </a:ext>
                </a:extLst>
              </a:tr>
              <a:tr h="471162">
                <a:tc>
                  <a:txBody>
                    <a:bodyPr/>
                    <a:lstStyle/>
                    <a:p>
                      <a:pPr algn="just">
                        <a:lnSpc>
                          <a:spcPct val="115000"/>
                        </a:lnSpc>
                        <a:spcAft>
                          <a:spcPts val="0"/>
                        </a:spcAft>
                      </a:pPr>
                      <a:r>
                        <a:rPr lang="en-US" sz="1400" b="1" i="1" dirty="0">
                          <a:solidFill>
                            <a:srgbClr val="4D7C84"/>
                          </a:solidFill>
                          <a:latin typeface="+mn-lt"/>
                          <a:ea typeface="Calibri"/>
                          <a:cs typeface="Times New Roman"/>
                        </a:rPr>
                        <a:t>Non-existent</a:t>
                      </a:r>
                      <a:endParaRPr lang="en-US" sz="1400" dirty="0">
                        <a:solidFill>
                          <a:srgbClr val="4D7C84"/>
                        </a:solidFill>
                        <a:latin typeface="+mn-lt"/>
                        <a:ea typeface="Calibri"/>
                        <a:cs typeface="Times New Roman"/>
                      </a:endParaRPr>
                    </a:p>
                  </a:txBody>
                  <a:tcPr anchor="ctr">
                    <a:lnL w="12700" cap="flat" cmpd="sng" algn="ctr">
                      <a:solidFill>
                        <a:srgbClr val="B3AA9D"/>
                      </a:solidFill>
                      <a:prstDash val="solid"/>
                      <a:round/>
                      <a:headEnd type="none" w="med" len="med"/>
                      <a:tailEnd type="none" w="med" len="med"/>
                    </a:lnL>
                    <a:lnR w="9525"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a:solidFill>
                            <a:srgbClr val="50412B"/>
                          </a:solidFill>
                          <a:latin typeface="+mn-lt"/>
                          <a:ea typeface="Calibri"/>
                          <a:cs typeface="Times New Roman"/>
                        </a:rPr>
                        <a:t>-</a:t>
                      </a:r>
                    </a:p>
                  </a:txBody>
                  <a:tcPr anchor="ctr">
                    <a:lnL w="9525" cap="flat" cmpd="sng" algn="ctr">
                      <a:solidFill>
                        <a:srgbClr val="B3AA9D"/>
                      </a:solidFill>
                      <a:prstDash val="solid"/>
                      <a:round/>
                      <a:headEnd type="none" w="med" len="med"/>
                      <a:tailEnd type="none" w="med" len="med"/>
                    </a:lnL>
                    <a:lnR w="9525"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latin typeface="+mn-lt"/>
                          <a:ea typeface="Calibri"/>
                          <a:cs typeface="Times New Roman"/>
                        </a:rPr>
                        <a:t>X</a:t>
                      </a:r>
                    </a:p>
                  </a:txBody>
                  <a:tcPr anchor="ctr">
                    <a:lnL w="9525"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4"/>
                  </a:ext>
                </a:extLst>
              </a:tr>
            </a:tbl>
          </a:graphicData>
        </a:graphic>
      </p:graphicFrame>
      <p:graphicFrame>
        <p:nvGraphicFramePr>
          <p:cNvPr id="20" name="Tartalom helye 4"/>
          <p:cNvGraphicFramePr>
            <a:graphicFrameLocks noGrp="1"/>
          </p:cNvGraphicFramePr>
          <p:nvPr>
            <p:ph idx="1"/>
            <p:extLst>
              <p:ext uri="{D42A27DB-BD31-4B8C-83A1-F6EECF244321}">
                <p14:modId xmlns:p14="http://schemas.microsoft.com/office/powerpoint/2010/main" val="201178757"/>
              </p:ext>
            </p:extLst>
          </p:nvPr>
        </p:nvGraphicFramePr>
        <p:xfrm>
          <a:off x="-82889" y="1247642"/>
          <a:ext cx="4654889" cy="3241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Szabadkézi sokszög 265"/>
          <p:cNvSpPr>
            <a:spLocks/>
          </p:cNvSpPr>
          <p:nvPr/>
        </p:nvSpPr>
        <p:spPr bwMode="auto">
          <a:xfrm>
            <a:off x="2759508" y="1945911"/>
            <a:ext cx="300081" cy="754031"/>
          </a:xfrm>
          <a:custGeom>
            <a:avLst/>
            <a:gdLst>
              <a:gd name="T0" fmla="*/ 1771 w 468630"/>
              <a:gd name="T1" fmla="*/ 5692 h 1085850"/>
              <a:gd name="T2" fmla="*/ 432 w 468630"/>
              <a:gd name="T3" fmla="*/ 2457 h 1085850"/>
              <a:gd name="T4" fmla="*/ 0 w 468630"/>
              <a:gd name="T5" fmla="*/ 0 h 1085850"/>
              <a:gd name="T6" fmla="*/ 0 60000 65536"/>
              <a:gd name="T7" fmla="*/ 0 60000 65536"/>
              <a:gd name="T8" fmla="*/ 0 60000 65536"/>
            </a:gdLst>
            <a:ahLst/>
            <a:cxnLst>
              <a:cxn ang="T6">
                <a:pos x="T0" y="T1"/>
              </a:cxn>
              <a:cxn ang="T7">
                <a:pos x="T2" y="T3"/>
              </a:cxn>
              <a:cxn ang="T8">
                <a:pos x="T4" y="T5"/>
              </a:cxn>
            </a:cxnLst>
            <a:rect l="0" t="0" r="r" b="b"/>
            <a:pathLst>
              <a:path w="468630" h="1085850">
                <a:moveTo>
                  <a:pt x="468630" y="1085850"/>
                </a:moveTo>
                <a:cubicBezTo>
                  <a:pt x="330517" y="867727"/>
                  <a:pt x="192405" y="649605"/>
                  <a:pt x="114300" y="468630"/>
                </a:cubicBezTo>
                <a:cubicBezTo>
                  <a:pt x="36195" y="287655"/>
                  <a:pt x="19050" y="78105"/>
                  <a:pt x="0" y="0"/>
                </a:cubicBezTo>
              </a:path>
            </a:pathLst>
          </a:custGeom>
          <a:noFill/>
          <a:ln w="25400">
            <a:solidFill>
              <a:srgbClr val="385A61"/>
            </a:solidFill>
            <a:prstDash val="dash"/>
            <a:round/>
            <a:headEnd/>
            <a:tailEnd/>
          </a:ln>
        </p:spPr>
        <p:txBody>
          <a:bodyPr vert="horz" wrap="square" lIns="91440" tIns="45720" rIns="91440" bIns="45720" numCol="1" anchor="ctr" anchorCtr="0" compatLnSpc="1">
            <a:prstTxWarp prst="textNoShape">
              <a:avLst/>
            </a:prstTxWarp>
          </a:bodyPr>
          <a:lstStyle/>
          <a:p>
            <a:endParaRPr lang="en-US" sz="3200">
              <a:solidFill>
                <a:srgbClr val="385A61"/>
              </a:solidFill>
            </a:endParaRPr>
          </a:p>
        </p:txBody>
      </p:sp>
      <p:sp>
        <p:nvSpPr>
          <p:cNvPr id="31" name="Szövegdoboz 70"/>
          <p:cNvSpPr txBox="1">
            <a:spLocks noChangeArrowheads="1"/>
          </p:cNvSpPr>
          <p:nvPr/>
        </p:nvSpPr>
        <p:spPr bwMode="auto">
          <a:xfrm>
            <a:off x="2843808" y="1971543"/>
            <a:ext cx="783543" cy="4001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000" b="1" i="0" u="none" strike="noStrike" cap="none" normalizeH="0" baseline="0" dirty="0">
                <a:ln>
                  <a:noFill/>
                </a:ln>
                <a:solidFill>
                  <a:srgbClr val="385A61"/>
                </a:solidFill>
                <a:effectLst/>
                <a:latin typeface="+mj-lt"/>
              </a:rPr>
              <a:t>Non-existent</a:t>
            </a:r>
            <a:endParaRPr kumimoji="0" lang="en-US" sz="1000" b="0" i="0" u="none" strike="noStrike" cap="none" normalizeH="0" baseline="0" dirty="0">
              <a:ln>
                <a:noFill/>
              </a:ln>
              <a:solidFill>
                <a:srgbClr val="385A61"/>
              </a:solidFill>
              <a:effectLst/>
              <a:latin typeface="+mj-lt"/>
            </a:endParaRPr>
          </a:p>
        </p:txBody>
      </p:sp>
      <p:sp>
        <p:nvSpPr>
          <p:cNvPr id="32" name="Szövegdoboz 71"/>
          <p:cNvSpPr txBox="1">
            <a:spLocks noChangeArrowheads="1"/>
          </p:cNvSpPr>
          <p:nvPr/>
        </p:nvSpPr>
        <p:spPr bwMode="auto">
          <a:xfrm>
            <a:off x="1321593" y="2060964"/>
            <a:ext cx="556625"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000" b="1" i="0" u="none" strike="noStrike" cap="none" normalizeH="0" baseline="0" dirty="0">
                <a:ln>
                  <a:noFill/>
                </a:ln>
                <a:solidFill>
                  <a:srgbClr val="385A61"/>
                </a:solidFill>
                <a:effectLst/>
                <a:latin typeface="+mj-lt"/>
              </a:rPr>
              <a:t>Free</a:t>
            </a:r>
            <a:endParaRPr kumimoji="0" lang="en-US" sz="1000" b="0" i="0" u="none" strike="noStrike" cap="none" normalizeH="0" baseline="0" dirty="0">
              <a:ln>
                <a:noFill/>
              </a:ln>
              <a:solidFill>
                <a:srgbClr val="385A61"/>
              </a:solidFill>
              <a:effectLst/>
              <a:latin typeface="+mj-lt"/>
            </a:endParaRPr>
          </a:p>
        </p:txBody>
      </p:sp>
      <p:sp>
        <p:nvSpPr>
          <p:cNvPr id="33" name="Szövegdoboz 72"/>
          <p:cNvSpPr txBox="1">
            <a:spLocks noChangeArrowheads="1"/>
          </p:cNvSpPr>
          <p:nvPr/>
        </p:nvSpPr>
        <p:spPr bwMode="auto">
          <a:xfrm>
            <a:off x="2129431" y="2630918"/>
            <a:ext cx="985312"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000" b="1" i="0" u="none" strike="noStrike" cap="none" normalizeH="0" baseline="0" dirty="0">
                <a:ln>
                  <a:noFill/>
                </a:ln>
                <a:solidFill>
                  <a:srgbClr val="385A61"/>
                </a:solidFill>
                <a:effectLst/>
                <a:latin typeface="+mj-lt"/>
              </a:rPr>
              <a:t>Subjugated</a:t>
            </a:r>
            <a:endParaRPr kumimoji="0" lang="en-US" sz="1000" b="0" i="0" u="none" strike="noStrike" cap="none" normalizeH="0" baseline="0" dirty="0">
              <a:ln>
                <a:noFill/>
              </a:ln>
              <a:solidFill>
                <a:srgbClr val="385A61"/>
              </a:solidFill>
              <a:effectLst/>
              <a:latin typeface="+mj-lt"/>
            </a:endParaRPr>
          </a:p>
        </p:txBody>
      </p:sp>
      <p:sp>
        <p:nvSpPr>
          <p:cNvPr id="34" name="Szabadkézi sokszög 270"/>
          <p:cNvSpPr>
            <a:spLocks/>
          </p:cNvSpPr>
          <p:nvPr/>
        </p:nvSpPr>
        <p:spPr bwMode="auto">
          <a:xfrm>
            <a:off x="2035917" y="1945911"/>
            <a:ext cx="123636" cy="1424909"/>
          </a:xfrm>
          <a:custGeom>
            <a:avLst/>
            <a:gdLst>
              <a:gd name="T0" fmla="*/ 0 w 662940"/>
              <a:gd name="T1" fmla="*/ 21458 h 1028700"/>
              <a:gd name="T2" fmla="*/ 143 w 662940"/>
              <a:gd name="T3" fmla="*/ 10729 h 1028700"/>
              <a:gd name="T4" fmla="*/ 213 w 662940"/>
              <a:gd name="T5" fmla="*/ 0 h 1028700"/>
              <a:gd name="T6" fmla="*/ 0 60000 65536"/>
              <a:gd name="T7" fmla="*/ 0 60000 65536"/>
              <a:gd name="T8" fmla="*/ 0 60000 65536"/>
            </a:gdLst>
            <a:ahLst/>
            <a:cxnLst>
              <a:cxn ang="T6">
                <a:pos x="T0" y="T1"/>
              </a:cxn>
              <a:cxn ang="T7">
                <a:pos x="T2" y="T3"/>
              </a:cxn>
              <a:cxn ang="T8">
                <a:pos x="T4" y="T5"/>
              </a:cxn>
            </a:cxnLst>
            <a:rect l="0" t="0" r="r" b="b"/>
            <a:pathLst>
              <a:path w="662940" h="1028700">
                <a:moveTo>
                  <a:pt x="0" y="1028700"/>
                </a:moveTo>
                <a:cubicBezTo>
                  <a:pt x="167640" y="857250"/>
                  <a:pt x="335280" y="685800"/>
                  <a:pt x="445770" y="514350"/>
                </a:cubicBezTo>
                <a:cubicBezTo>
                  <a:pt x="556260" y="342900"/>
                  <a:pt x="643890" y="93345"/>
                  <a:pt x="662940" y="0"/>
                </a:cubicBezTo>
              </a:path>
            </a:pathLst>
          </a:custGeom>
          <a:noFill/>
          <a:ln w="25400">
            <a:solidFill>
              <a:srgbClr val="385A61"/>
            </a:solidFill>
            <a:prstDash val="dash"/>
            <a:round/>
            <a:headEnd/>
            <a:tailEnd/>
          </a:ln>
        </p:spPr>
        <p:txBody>
          <a:bodyPr vert="horz" wrap="square" lIns="91440" tIns="45720" rIns="91440" bIns="45720" numCol="1" anchor="ctr" anchorCtr="0" compatLnSpc="1">
            <a:prstTxWarp prst="textNoShape">
              <a:avLst/>
            </a:prstTxWarp>
          </a:bodyPr>
          <a:lstStyle/>
          <a:p>
            <a:endParaRPr lang="en-US" sz="3200">
              <a:solidFill>
                <a:srgbClr val="385A61"/>
              </a:solidFill>
            </a:endParaRPr>
          </a:p>
        </p:txBody>
      </p:sp>
    </p:spTree>
    <p:extLst>
      <p:ext uri="{BB962C8B-B14F-4D97-AF65-F5344CB8AC3E}">
        <p14:creationId xmlns:p14="http://schemas.microsoft.com/office/powerpoint/2010/main" val="3214735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50" y="123478"/>
            <a:ext cx="8928100" cy="915988"/>
          </a:xfrm>
        </p:spPr>
        <p:txBody>
          <a:bodyPr anchor="ctr">
            <a:noAutofit/>
          </a:bodyPr>
          <a:lstStyle/>
          <a:p>
            <a:r>
              <a:rPr lang="hu-HU" sz="3200" b="1" dirty="0">
                <a:solidFill>
                  <a:srgbClr val="8D503B"/>
                </a:solidFill>
              </a:rPr>
              <a:t>I</a:t>
            </a:r>
            <a:r>
              <a:rPr lang="en-US" sz="3200" b="1" dirty="0" err="1">
                <a:solidFill>
                  <a:srgbClr val="8D503B"/>
                </a:solidFill>
              </a:rPr>
              <a:t>nformality</a:t>
            </a:r>
            <a:r>
              <a:rPr lang="en-US" sz="3200" b="1" dirty="0">
                <a:solidFill>
                  <a:srgbClr val="8D503B"/>
                </a:solidFill>
              </a:rPr>
              <a:t> and </a:t>
            </a:r>
            <a:r>
              <a:rPr lang="en-US" sz="3200" b="1" dirty="0" err="1">
                <a:solidFill>
                  <a:srgbClr val="8D503B"/>
                </a:solidFill>
              </a:rPr>
              <a:t>patronalism</a:t>
            </a:r>
            <a:r>
              <a:rPr lang="hu-HU" sz="3200" b="1" dirty="0">
                <a:solidFill>
                  <a:srgbClr val="8D503B"/>
                </a:solidFill>
              </a:rPr>
              <a:t> </a:t>
            </a:r>
            <a:r>
              <a:rPr lang="hu-HU" sz="3200" b="1" dirty="0" err="1">
                <a:solidFill>
                  <a:srgbClr val="8D503B"/>
                </a:solidFill>
              </a:rPr>
              <a:t>as</a:t>
            </a:r>
            <a:r>
              <a:rPr lang="hu-HU" sz="3200" b="1" dirty="0">
                <a:solidFill>
                  <a:srgbClr val="8D503B"/>
                </a:solidFill>
              </a:rPr>
              <a:t> </a:t>
            </a:r>
            <a:r>
              <a:rPr lang="hu-HU" sz="3200" b="1" dirty="0" err="1">
                <a:solidFill>
                  <a:srgbClr val="8D503B"/>
                </a:solidFill>
              </a:rPr>
              <a:t>basic</a:t>
            </a:r>
            <a:r>
              <a:rPr lang="hu-HU" sz="3200" b="1" dirty="0">
                <a:solidFill>
                  <a:srgbClr val="8D503B"/>
                </a:solidFill>
              </a:rPr>
              <a:t> </a:t>
            </a:r>
            <a:r>
              <a:rPr lang="hu-HU" sz="3200" b="1" dirty="0" err="1">
                <a:solidFill>
                  <a:srgbClr val="8D503B"/>
                </a:solidFill>
              </a:rPr>
              <a:t>features</a:t>
            </a:r>
            <a:r>
              <a:rPr lang="hu-HU" sz="3200" b="1" dirty="0">
                <a:solidFill>
                  <a:srgbClr val="8D503B"/>
                </a:solidFill>
              </a:rPr>
              <a:t> of post-</a:t>
            </a:r>
            <a:r>
              <a:rPr lang="hu-HU" sz="3200" b="1" dirty="0" err="1">
                <a:solidFill>
                  <a:srgbClr val="8D503B"/>
                </a:solidFill>
              </a:rPr>
              <a:t>communist</a:t>
            </a:r>
            <a:r>
              <a:rPr lang="hu-HU" sz="3200" b="1" dirty="0">
                <a:solidFill>
                  <a:srgbClr val="8D503B"/>
                </a:solidFill>
              </a:rPr>
              <a:t> </a:t>
            </a:r>
            <a:r>
              <a:rPr lang="hu-HU" sz="3200" b="1" dirty="0" err="1">
                <a:solidFill>
                  <a:srgbClr val="8D503B"/>
                </a:solidFill>
              </a:rPr>
              <a:t>regimes</a:t>
            </a:r>
            <a:endParaRPr lang="hu-HU" sz="3200" b="1" dirty="0">
              <a:solidFill>
                <a:srgbClr val="8D503B"/>
              </a:solidFill>
            </a:endParaRPr>
          </a:p>
        </p:txBody>
      </p:sp>
      <p:sp>
        <p:nvSpPr>
          <p:cNvPr id="4" name="Téglalap 4"/>
          <p:cNvSpPr/>
          <p:nvPr/>
        </p:nvSpPr>
        <p:spPr>
          <a:xfrm>
            <a:off x="395288" y="1059582"/>
            <a:ext cx="8353425" cy="3670236"/>
          </a:xfrm>
          <a:prstGeom prst="rect">
            <a:avLst/>
          </a:prstGeom>
        </p:spPr>
        <p:txBody>
          <a:bodyPr wrap="square">
            <a:spAutoFit/>
          </a:bodyPr>
          <a:lstStyle/>
          <a:p>
            <a:pPr marL="342900" indent="-342900">
              <a:spcAft>
                <a:spcPts val="1500"/>
              </a:spcAft>
              <a:buClr>
                <a:srgbClr val="4D7C8B"/>
              </a:buClr>
              <a:buSzPct val="100000"/>
              <a:buFont typeface="Calibri" panose="020F0502020204030204" pitchFamily="34" charset="0"/>
              <a:buChar char="●"/>
            </a:pPr>
            <a:r>
              <a:rPr lang="en-GB" sz="2000" b="1" dirty="0">
                <a:solidFill>
                  <a:srgbClr val="50412B"/>
                </a:solidFill>
              </a:rPr>
              <a:t>Informality </a:t>
            </a:r>
            <a:r>
              <a:rPr lang="en-GB" sz="2000" dirty="0">
                <a:solidFill>
                  <a:srgbClr val="50412B"/>
                </a:solidFill>
              </a:rPr>
              <a:t>is a characteristic feature of a social connection and refers to not having a legal and openly admitted form. In other words, an institution</a:t>
            </a:r>
            <a:r>
              <a:rPr lang="hu-HU" sz="2000" dirty="0">
                <a:solidFill>
                  <a:srgbClr val="50412B"/>
                </a:solidFill>
              </a:rPr>
              <a:t> </a:t>
            </a:r>
            <a:r>
              <a:rPr lang="en-GB" sz="2000" dirty="0">
                <a:solidFill>
                  <a:srgbClr val="50412B"/>
                </a:solidFill>
              </a:rPr>
              <a:t>is regarded </a:t>
            </a:r>
            <a:r>
              <a:rPr lang="hu-HU" sz="2000" dirty="0">
                <a:solidFill>
                  <a:srgbClr val="50412B"/>
                </a:solidFill>
              </a:rPr>
              <a:t>in</a:t>
            </a:r>
            <a:r>
              <a:rPr lang="en-GB" sz="2000" dirty="0">
                <a:solidFill>
                  <a:srgbClr val="50412B"/>
                </a:solidFill>
              </a:rPr>
              <a:t>formal if its rules are not written down and are not made openly accessible to the majority of the population (therefore its rules may or may not be congruent with effective law).</a:t>
            </a:r>
            <a:endParaRPr lang="hu-HU" sz="800" b="1" dirty="0">
              <a:solidFill>
                <a:srgbClr val="50412B"/>
              </a:solidFill>
            </a:endParaRPr>
          </a:p>
          <a:p>
            <a:pPr marL="342900" indent="-342900">
              <a:spcAft>
                <a:spcPts val="1500"/>
              </a:spcAft>
              <a:buClr>
                <a:srgbClr val="4D7C8B"/>
              </a:buClr>
              <a:buSzPct val="100000"/>
              <a:buFont typeface="Calibri" panose="020F0502020204030204" pitchFamily="34" charset="0"/>
              <a:buChar char="●"/>
            </a:pPr>
            <a:r>
              <a:rPr lang="en-GB" sz="2000" b="1" dirty="0" err="1">
                <a:solidFill>
                  <a:srgbClr val="50412B"/>
                </a:solidFill>
              </a:rPr>
              <a:t>Patronalism</a:t>
            </a:r>
            <a:r>
              <a:rPr lang="en-GB" sz="2000" b="1" dirty="0">
                <a:solidFill>
                  <a:srgbClr val="50412B"/>
                </a:solidFill>
              </a:rPr>
              <a:t> </a:t>
            </a:r>
            <a:r>
              <a:rPr lang="en-GB" sz="2000" dirty="0">
                <a:solidFill>
                  <a:srgbClr val="50412B"/>
                </a:solidFill>
              </a:rPr>
              <a:t>is a</a:t>
            </a:r>
            <a:r>
              <a:rPr lang="hu-HU" sz="2000" dirty="0">
                <a:solidFill>
                  <a:srgbClr val="50412B"/>
                </a:solidFill>
              </a:rPr>
              <a:t> </a:t>
            </a:r>
            <a:r>
              <a:rPr lang="en-US" sz="2000" dirty="0">
                <a:solidFill>
                  <a:srgbClr val="50412B"/>
                </a:solidFill>
              </a:rPr>
              <a:t>type of connection between actors where people are connected through vertical chains of command with a strong element of unconditionality and inequality of power. In a patron-client relation, one of the participants—the client—is a vassal (i.e., subordinate) of the other—the patron. A patronal connection is a coercive relationship, involving no free exit from the network (and often no free entry to the network either).</a:t>
            </a:r>
          </a:p>
        </p:txBody>
      </p:sp>
    </p:spTree>
    <p:extLst>
      <p:ext uri="{BB962C8B-B14F-4D97-AF65-F5344CB8AC3E}">
        <p14:creationId xmlns:p14="http://schemas.microsoft.com/office/powerpoint/2010/main" val="769691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50" y="123478"/>
            <a:ext cx="8928100" cy="1008112"/>
          </a:xfrm>
        </p:spPr>
        <p:txBody>
          <a:bodyPr anchor="ctr">
            <a:noAutofit/>
          </a:bodyPr>
          <a:lstStyle/>
          <a:p>
            <a:pPr>
              <a:lnSpc>
                <a:spcPct val="115000"/>
              </a:lnSpc>
            </a:pPr>
            <a:r>
              <a:rPr kumimoji="0" lang="hu-HU" sz="4000" b="1" i="0" u="none" strike="noStrike" cap="none" normalizeH="0" baseline="0" dirty="0" err="1">
                <a:ln>
                  <a:noFill/>
                </a:ln>
                <a:solidFill>
                  <a:srgbClr val="8D503B"/>
                </a:solidFill>
                <a:effectLst/>
                <a:ea typeface="Calibri" pitchFamily="34" charset="0"/>
                <a:cs typeface="Times New Roman" pitchFamily="18" charset="0"/>
              </a:rPr>
              <a:t>Patronal</a:t>
            </a:r>
            <a:r>
              <a:rPr kumimoji="0" lang="hu-HU" sz="4000" b="1" i="0" u="none" strike="noStrike" cap="none" normalizeH="0" baseline="0" dirty="0">
                <a:ln>
                  <a:noFill/>
                </a:ln>
                <a:solidFill>
                  <a:srgbClr val="8D503B"/>
                </a:solidFill>
                <a:effectLst/>
                <a:ea typeface="Calibri" pitchFamily="34" charset="0"/>
                <a:cs typeface="Times New Roman" pitchFamily="18" charset="0"/>
              </a:rPr>
              <a:t> </a:t>
            </a:r>
            <a:r>
              <a:rPr kumimoji="0" lang="hu-HU" sz="4000" b="1" i="0" u="none" strike="noStrike" cap="none" normalizeH="0" baseline="0" dirty="0" err="1">
                <a:ln>
                  <a:noFill/>
                </a:ln>
                <a:solidFill>
                  <a:srgbClr val="8D503B"/>
                </a:solidFill>
                <a:effectLst/>
                <a:ea typeface="Calibri" pitchFamily="34" charset="0"/>
                <a:cs typeface="Times New Roman" pitchFamily="18" charset="0"/>
              </a:rPr>
              <a:t>transformation</a:t>
            </a:r>
            <a:r>
              <a:rPr kumimoji="0" lang="hu-HU" sz="2800" b="1" i="0" u="none" strike="noStrike" cap="none" normalizeH="0" baseline="0" dirty="0">
                <a:ln>
                  <a:noFill/>
                </a:ln>
                <a:solidFill>
                  <a:srgbClr val="8D503B"/>
                </a:solidFill>
                <a:effectLst/>
                <a:ea typeface="Calibri" pitchFamily="34" charset="0"/>
                <a:cs typeface="Times New Roman" pitchFamily="18" charset="0"/>
              </a:rPr>
              <a:t/>
            </a:r>
            <a:br>
              <a:rPr kumimoji="0" lang="hu-HU" sz="2800" b="1" i="0" u="none" strike="noStrike" cap="none" normalizeH="0" baseline="0" dirty="0">
                <a:ln>
                  <a:noFill/>
                </a:ln>
                <a:solidFill>
                  <a:srgbClr val="8D503B"/>
                </a:solidFill>
                <a:effectLst/>
                <a:ea typeface="Calibri" pitchFamily="34" charset="0"/>
                <a:cs typeface="Times New Roman" pitchFamily="18" charset="0"/>
              </a:rPr>
            </a:br>
            <a:r>
              <a:rPr kumimoji="0" lang="en-US" sz="2800" b="1" i="0" u="none" strike="noStrike" cap="none" normalizeH="0" baseline="0" dirty="0">
                <a:ln>
                  <a:noFill/>
                </a:ln>
                <a:solidFill>
                  <a:srgbClr val="8D503B"/>
                </a:solidFill>
                <a:effectLst/>
                <a:ea typeface="Calibri" pitchFamily="34" charset="0"/>
                <a:cs typeface="Times New Roman" pitchFamily="18" charset="0"/>
              </a:rPr>
              <a:t>Contrasting non-patronal and patronal relations</a:t>
            </a:r>
            <a:endParaRPr lang="en-US" sz="2800" dirty="0">
              <a:solidFill>
                <a:srgbClr val="8D503B"/>
              </a:solidFill>
            </a:endParaRPr>
          </a:p>
        </p:txBody>
      </p:sp>
      <p:graphicFrame>
        <p:nvGraphicFramePr>
          <p:cNvPr id="3" name="Táblázat 2"/>
          <p:cNvGraphicFramePr>
            <a:graphicFrameLocks noGrp="1"/>
          </p:cNvGraphicFramePr>
          <p:nvPr/>
        </p:nvGraphicFramePr>
        <p:xfrm>
          <a:off x="179512" y="1419624"/>
          <a:ext cx="8712968" cy="3113365"/>
        </p:xfrm>
        <a:graphic>
          <a:graphicData uri="http://schemas.openxmlformats.org/drawingml/2006/table">
            <a:tbl>
              <a:tblPr>
                <a:tableStyleId>{2D5ABB26-0587-4C30-8999-92F81FD0307C}</a:tableStyleId>
              </a:tblPr>
              <a:tblGrid>
                <a:gridCol w="2304256">
                  <a:extLst>
                    <a:ext uri="{9D8B030D-6E8A-4147-A177-3AD203B41FA5}">
                      <a16:colId xmlns="" xmlns:a16="http://schemas.microsoft.com/office/drawing/2014/main" val="20000"/>
                    </a:ext>
                  </a:extLst>
                </a:gridCol>
                <a:gridCol w="3504390">
                  <a:extLst>
                    <a:ext uri="{9D8B030D-6E8A-4147-A177-3AD203B41FA5}">
                      <a16:colId xmlns="" xmlns:a16="http://schemas.microsoft.com/office/drawing/2014/main" val="1081503462"/>
                    </a:ext>
                  </a:extLst>
                </a:gridCol>
                <a:gridCol w="2904322">
                  <a:extLst>
                    <a:ext uri="{9D8B030D-6E8A-4147-A177-3AD203B41FA5}">
                      <a16:colId xmlns="" xmlns:a16="http://schemas.microsoft.com/office/drawing/2014/main" val="1160723713"/>
                    </a:ext>
                  </a:extLst>
                </a:gridCol>
              </a:tblGrid>
              <a:tr h="602590">
                <a:tc>
                  <a:txBody>
                    <a:bodyPr/>
                    <a:lstStyle/>
                    <a:p>
                      <a:pPr algn="r">
                        <a:lnSpc>
                          <a:spcPct val="110000"/>
                        </a:lnSpc>
                        <a:spcAft>
                          <a:spcPts val="0"/>
                        </a:spcAft>
                      </a:pPr>
                      <a:endParaRPr lang="en-US" sz="2400" b="1" noProof="0" dirty="0">
                        <a:solidFill>
                          <a:srgbClr val="4D7C8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l">
                        <a:lnSpc>
                          <a:spcPct val="110000"/>
                        </a:lnSpc>
                        <a:spcAft>
                          <a:spcPts val="0"/>
                        </a:spcAft>
                      </a:pPr>
                      <a:r>
                        <a:rPr lang="en-US" sz="2800" b="1" noProof="0" dirty="0">
                          <a:effectLst/>
                        </a:rPr>
                        <a:t>Non-</a:t>
                      </a:r>
                      <a:r>
                        <a:rPr lang="en-US" sz="2800" b="1" noProof="0" dirty="0" err="1">
                          <a:effectLst/>
                        </a:rPr>
                        <a:t>patronal</a:t>
                      </a:r>
                      <a:r>
                        <a:rPr lang="hu-HU" sz="2800" b="1" noProof="0" dirty="0">
                          <a:effectLst/>
                        </a:rPr>
                        <a:t>       </a:t>
                      </a:r>
                      <a:r>
                        <a:rPr lang="hu-HU" sz="2800" b="1" noProof="0" dirty="0">
                          <a:effectLst/>
                          <a:sym typeface="Wingdings" pitchFamily="2" charset="2"/>
                        </a:rPr>
                        <a:t></a:t>
                      </a:r>
                      <a:endParaRPr lang="en-US" sz="2800" b="1" noProof="0" dirty="0">
                        <a:solidFill>
                          <a:srgbClr val="4D7C8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l">
                        <a:lnSpc>
                          <a:spcPct val="110000"/>
                        </a:lnSpc>
                        <a:spcAft>
                          <a:spcPts val="0"/>
                        </a:spcAft>
                      </a:pPr>
                      <a:r>
                        <a:rPr lang="en-US" sz="2800" b="1" noProof="0" dirty="0">
                          <a:effectLst/>
                        </a:rPr>
                        <a:t>Patronal</a:t>
                      </a:r>
                      <a:endParaRPr lang="en-US" sz="2800" b="1" noProof="0" dirty="0">
                        <a:solidFill>
                          <a:srgbClr val="4D7C8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 xmlns:a16="http://schemas.microsoft.com/office/drawing/2014/main" val="2860569870"/>
                  </a:ext>
                </a:extLst>
              </a:tr>
              <a:tr h="623438">
                <a:tc>
                  <a:txBody>
                    <a:bodyPr/>
                    <a:lstStyle/>
                    <a:p>
                      <a:pPr algn="l">
                        <a:lnSpc>
                          <a:spcPct val="115000"/>
                        </a:lnSpc>
                        <a:spcAft>
                          <a:spcPts val="0"/>
                        </a:spcAft>
                      </a:pPr>
                      <a:r>
                        <a:rPr lang="hu-HU" sz="2400" b="1" noProof="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Institutions</a:t>
                      </a:r>
                      <a:endParaRPr lang="en-US" sz="24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l">
                        <a:lnSpc>
                          <a:spcPct val="115000"/>
                        </a:lnSpc>
                        <a:spcAft>
                          <a:spcPts val="0"/>
                        </a:spcAft>
                      </a:pPr>
                      <a:r>
                        <a:rPr lang="hu-HU" sz="1800" b="1" noProof="0" dirty="0">
                          <a:effectLst/>
                        </a:rPr>
                        <a:t>f</a:t>
                      </a:r>
                      <a:r>
                        <a:rPr lang="en-US" sz="1800" b="1" noProof="0" dirty="0" err="1">
                          <a:effectLst/>
                        </a:rPr>
                        <a:t>ormal</a:t>
                      </a:r>
                      <a:r>
                        <a:rPr lang="hu-HU" sz="1800" b="1" noProof="0" dirty="0">
                          <a:effectLst/>
                        </a:rPr>
                        <a:t>                                      </a:t>
                      </a:r>
                      <a:r>
                        <a:rPr lang="hu-HU" sz="1800" b="1" noProof="0" dirty="0">
                          <a:effectLst/>
                          <a:sym typeface="Wingdings" pitchFamily="2" charset="2"/>
                        </a:rPr>
                        <a:t></a:t>
                      </a:r>
                      <a:endParaRPr lang="en-US" sz="1800" b="1" noProof="0"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l">
                        <a:lnSpc>
                          <a:spcPct val="115000"/>
                        </a:lnSpc>
                        <a:spcAft>
                          <a:spcPts val="0"/>
                        </a:spcAft>
                      </a:pPr>
                      <a:r>
                        <a:rPr lang="en-US" sz="1800" b="1" noProof="0" dirty="0">
                          <a:effectLst/>
                        </a:rPr>
                        <a:t>informal</a:t>
                      </a:r>
                      <a:endParaRPr lang="en-US" sz="1800" b="1" noProof="0"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 xmlns:a16="http://schemas.microsoft.com/office/drawing/2014/main" val="1745635070"/>
                  </a:ext>
                </a:extLst>
              </a:tr>
              <a:tr h="623438">
                <a:tc>
                  <a:txBody>
                    <a:bodyPr/>
                    <a:lstStyle/>
                    <a:p>
                      <a:pPr algn="l">
                        <a:lnSpc>
                          <a:spcPct val="115000"/>
                        </a:lnSpc>
                        <a:spcAft>
                          <a:spcPts val="0"/>
                        </a:spcAft>
                      </a:pPr>
                      <a:r>
                        <a:rPr lang="hu-HU" sz="2400" b="1" noProof="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Regulations</a:t>
                      </a:r>
                      <a:endParaRPr lang="en-US" sz="24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l">
                        <a:lnSpc>
                          <a:spcPct val="115000"/>
                        </a:lnSpc>
                        <a:spcAft>
                          <a:spcPts val="0"/>
                        </a:spcAft>
                      </a:pPr>
                      <a:r>
                        <a:rPr lang="hu-HU" sz="1800" b="1" noProof="0" dirty="0">
                          <a:effectLst/>
                        </a:rPr>
                        <a:t>n</a:t>
                      </a:r>
                      <a:r>
                        <a:rPr lang="en-US" sz="1800" b="1" noProof="0" dirty="0" err="1">
                          <a:effectLst/>
                        </a:rPr>
                        <a:t>ormative</a:t>
                      </a:r>
                      <a:r>
                        <a:rPr lang="hu-HU" sz="1800" b="1" noProof="0" dirty="0">
                          <a:effectLst/>
                        </a:rPr>
                        <a:t>  </a:t>
                      </a:r>
                      <a:r>
                        <a:rPr lang="hu-HU" sz="1800" b="1" baseline="0" noProof="0" dirty="0">
                          <a:effectLst/>
                        </a:rPr>
                        <a:t>    </a:t>
                      </a:r>
                      <a:r>
                        <a:rPr lang="hu-HU" sz="1800" b="1" noProof="0" dirty="0">
                          <a:effectLst/>
                        </a:rPr>
                        <a:t>                         </a:t>
                      </a:r>
                      <a:r>
                        <a:rPr lang="hu-HU" sz="1800" b="1" noProof="0" dirty="0">
                          <a:effectLst/>
                          <a:sym typeface="Wingdings" pitchFamily="2" charset="2"/>
                        </a:rPr>
                        <a:t></a:t>
                      </a:r>
                      <a:r>
                        <a:rPr lang="hu-HU" sz="1800" b="1" noProof="0" dirty="0">
                          <a:effectLst/>
                        </a:rPr>
                        <a:t>  </a:t>
                      </a:r>
                      <a:endParaRPr lang="en-US" sz="1800" b="1" noProof="0"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l">
                        <a:lnSpc>
                          <a:spcPct val="115000"/>
                        </a:lnSpc>
                        <a:spcAft>
                          <a:spcPts val="0"/>
                        </a:spcAft>
                      </a:pPr>
                      <a:r>
                        <a:rPr lang="en-US" sz="1800" b="1" noProof="0" dirty="0">
                          <a:effectLst/>
                        </a:rPr>
                        <a:t>discretional</a:t>
                      </a:r>
                      <a:endParaRPr lang="en-US" sz="1800" b="1" noProof="0"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 xmlns:a16="http://schemas.microsoft.com/office/drawing/2014/main" val="1302426682"/>
                  </a:ext>
                </a:extLst>
              </a:tr>
              <a:tr h="623438">
                <a:tc>
                  <a:txBody>
                    <a:bodyPr/>
                    <a:lstStyle/>
                    <a:p>
                      <a:pPr algn="l">
                        <a:lnSpc>
                          <a:spcPct val="115000"/>
                        </a:lnSpc>
                        <a:spcAft>
                          <a:spcPts val="0"/>
                        </a:spcAft>
                      </a:pPr>
                      <a:r>
                        <a:rPr lang="hu-HU" sz="2400" b="1" noProof="0" dirty="0">
                          <a:solidFill>
                            <a:schemeClr val="tx1"/>
                          </a:solidFill>
                          <a:effectLst/>
                        </a:rPr>
                        <a:t>A</a:t>
                      </a:r>
                      <a:r>
                        <a:rPr lang="en-US" sz="2400" b="1" noProof="0" dirty="0" err="1">
                          <a:solidFill>
                            <a:schemeClr val="tx1"/>
                          </a:solidFill>
                          <a:effectLst/>
                        </a:rPr>
                        <a:t>uthorization</a:t>
                      </a:r>
                      <a:endParaRPr lang="en-US" sz="24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l">
                        <a:lnSpc>
                          <a:spcPct val="115000"/>
                        </a:lnSpc>
                        <a:spcAft>
                          <a:spcPts val="0"/>
                        </a:spcAft>
                      </a:pPr>
                      <a:r>
                        <a:rPr lang="hu-HU" sz="1800" b="1" noProof="0" dirty="0">
                          <a:effectLst/>
                        </a:rPr>
                        <a:t>c</a:t>
                      </a:r>
                      <a:r>
                        <a:rPr lang="en-US" sz="1800" b="1" noProof="0" dirty="0" err="1">
                          <a:effectLst/>
                        </a:rPr>
                        <a:t>ollective</a:t>
                      </a:r>
                      <a:r>
                        <a:rPr lang="en-US" sz="1800" b="1" noProof="0" dirty="0">
                          <a:effectLst/>
                        </a:rPr>
                        <a:t> </a:t>
                      </a:r>
                      <a:r>
                        <a:rPr lang="hu-HU" sz="1800" b="1" noProof="0" dirty="0">
                          <a:effectLst/>
                        </a:rPr>
                        <a:t>/</a:t>
                      </a:r>
                      <a:r>
                        <a:rPr lang="hu-HU" sz="1800" b="1" noProof="0" dirty="0" err="1">
                          <a:effectLst/>
                        </a:rPr>
                        <a:t>corporate</a:t>
                      </a:r>
                      <a:r>
                        <a:rPr lang="hu-HU" sz="1800" b="1" noProof="0" dirty="0">
                          <a:effectLst/>
                        </a:rPr>
                        <a:t>             </a:t>
                      </a:r>
                      <a:r>
                        <a:rPr lang="hu-HU" sz="1800" b="1" noProof="0" dirty="0">
                          <a:effectLst/>
                          <a:sym typeface="Wingdings" pitchFamily="2" charset="2"/>
                        </a:rPr>
                        <a:t></a:t>
                      </a:r>
                      <a:r>
                        <a:rPr lang="hu-HU" sz="1800" b="1" noProof="0" dirty="0">
                          <a:effectLst/>
                        </a:rPr>
                        <a:t>  </a:t>
                      </a:r>
                      <a:endParaRPr lang="en-US" sz="1800" b="1" noProof="0"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l">
                        <a:lnSpc>
                          <a:spcPct val="115000"/>
                        </a:lnSpc>
                        <a:spcAft>
                          <a:spcPts val="0"/>
                        </a:spcAft>
                      </a:pPr>
                      <a:r>
                        <a:rPr lang="en-US" sz="1800" b="1" noProof="0" dirty="0">
                          <a:effectLst/>
                        </a:rPr>
                        <a:t>personal</a:t>
                      </a:r>
                      <a:endParaRPr lang="en-US" sz="1800" b="1" noProof="0"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 xmlns:a16="http://schemas.microsoft.com/office/drawing/2014/main" val="1561616008"/>
                  </a:ext>
                </a:extLst>
              </a:tr>
              <a:tr h="623438">
                <a:tc>
                  <a:txBody>
                    <a:bodyPr/>
                    <a:lstStyle/>
                    <a:p>
                      <a:pPr algn="l">
                        <a:lnSpc>
                          <a:spcPct val="115000"/>
                        </a:lnSpc>
                        <a:spcAft>
                          <a:spcPts val="0"/>
                        </a:spcAft>
                      </a:pPr>
                      <a:r>
                        <a:rPr lang="hu-HU" sz="2400" b="1" noProof="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Command</a:t>
                      </a:r>
                      <a:endParaRPr lang="en-US" sz="24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l">
                        <a:lnSpc>
                          <a:spcPct val="115000"/>
                        </a:lnSpc>
                        <a:spcAft>
                          <a:spcPts val="0"/>
                        </a:spcAft>
                      </a:pPr>
                      <a:r>
                        <a:rPr lang="en-US" sz="1800" b="1" noProof="0" dirty="0">
                          <a:effectLst/>
                        </a:rPr>
                        <a:t>bureaucratic /</a:t>
                      </a:r>
                      <a:r>
                        <a:rPr lang="en-US" sz="1800" b="1" baseline="0" noProof="0" dirty="0">
                          <a:effectLst/>
                        </a:rPr>
                        <a:t>institutional </a:t>
                      </a:r>
                      <a:endParaRPr lang="hu-HU" sz="1800" b="1" baseline="0" noProof="0" dirty="0">
                        <a:effectLst/>
                      </a:endParaRPr>
                    </a:p>
                    <a:p>
                      <a:pPr algn="l">
                        <a:lnSpc>
                          <a:spcPct val="115000"/>
                        </a:lnSpc>
                        <a:spcAft>
                          <a:spcPts val="0"/>
                        </a:spcAft>
                      </a:pPr>
                      <a:r>
                        <a:rPr lang="en-US" sz="1800" b="1" baseline="0" noProof="0" dirty="0">
                          <a:effectLst/>
                        </a:rPr>
                        <a:t>chains</a:t>
                      </a:r>
                      <a:r>
                        <a:rPr lang="hu-HU" sz="1800" b="1" baseline="0" noProof="0" dirty="0">
                          <a:effectLst/>
                        </a:rPr>
                        <a:t>                                       </a:t>
                      </a:r>
                      <a:r>
                        <a:rPr lang="hu-HU" sz="1800" b="1" baseline="0" noProof="0" dirty="0">
                          <a:effectLst/>
                          <a:sym typeface="Wingdings" pitchFamily="2" charset="2"/>
                        </a:rPr>
                        <a:t></a:t>
                      </a:r>
                      <a:endParaRPr lang="en-US" sz="1800" b="1" noProof="0"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l">
                        <a:lnSpc>
                          <a:spcPct val="115000"/>
                        </a:lnSpc>
                        <a:spcAft>
                          <a:spcPts val="0"/>
                        </a:spcAft>
                      </a:pPr>
                      <a:r>
                        <a:rPr lang="en-US" sz="1800" b="1" noProof="0" dirty="0">
                          <a:effectLst/>
                        </a:rPr>
                        <a:t>cl</a:t>
                      </a:r>
                      <a:r>
                        <a:rPr lang="hu-HU" sz="1800" b="1" noProof="0" dirty="0">
                          <a:effectLst/>
                        </a:rPr>
                        <a:t>i</a:t>
                      </a:r>
                      <a:r>
                        <a:rPr lang="en-US" sz="1800" b="1" noProof="0" dirty="0" err="1">
                          <a:effectLst/>
                        </a:rPr>
                        <a:t>entelist</a:t>
                      </a:r>
                      <a:r>
                        <a:rPr lang="en-US" sz="1800" b="1" noProof="0" dirty="0">
                          <a:effectLst/>
                        </a:rPr>
                        <a:t> / personal chains</a:t>
                      </a:r>
                      <a:endParaRPr lang="en-US" sz="1800" b="1" noProof="0"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58045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rtalom helye 4"/>
          <p:cNvGraphicFramePr>
            <a:graphicFrameLocks noGrp="1"/>
          </p:cNvGraphicFramePr>
          <p:nvPr>
            <p:ph idx="1"/>
          </p:nvPr>
        </p:nvGraphicFramePr>
        <p:xfrm>
          <a:off x="107950" y="1347614"/>
          <a:ext cx="4324858" cy="3011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ím 1"/>
          <p:cNvSpPr>
            <a:spLocks noGrp="1"/>
          </p:cNvSpPr>
          <p:nvPr>
            <p:ph type="title"/>
          </p:nvPr>
        </p:nvSpPr>
        <p:spPr>
          <a:xfrm>
            <a:off x="250825" y="130355"/>
            <a:ext cx="4181983" cy="857070"/>
          </a:xfrm>
        </p:spPr>
        <p:txBody>
          <a:bodyPr>
            <a:noAutofit/>
          </a:bodyPr>
          <a:lstStyle/>
          <a:p>
            <a:pPr algn="l"/>
            <a:r>
              <a:rPr lang="hu-HU" sz="2600" b="1" dirty="0">
                <a:solidFill>
                  <a:srgbClr val="8D503B"/>
                </a:solidFill>
              </a:rPr>
              <a:t>Primary trajectories of </a:t>
            </a:r>
            <a:r>
              <a:rPr lang="en-GB" sz="2600" b="1" dirty="0">
                <a:solidFill>
                  <a:srgbClr val="8D503B"/>
                </a:solidFill>
              </a:rPr>
              <a:t/>
            </a:r>
            <a:br>
              <a:rPr lang="en-GB" sz="2600" b="1" dirty="0">
                <a:solidFill>
                  <a:srgbClr val="8D503B"/>
                </a:solidFill>
              </a:rPr>
            </a:br>
            <a:r>
              <a:rPr lang="hu-HU" sz="2600" b="1" dirty="0" err="1">
                <a:solidFill>
                  <a:srgbClr val="8D503B"/>
                </a:solidFill>
              </a:rPr>
              <a:t>post-communist</a:t>
            </a:r>
            <a:r>
              <a:rPr lang="hu-HU" sz="2600" b="1" dirty="0">
                <a:solidFill>
                  <a:srgbClr val="8D503B"/>
                </a:solidFill>
              </a:rPr>
              <a:t> regimes</a:t>
            </a:r>
          </a:p>
        </p:txBody>
      </p:sp>
      <p:sp>
        <p:nvSpPr>
          <p:cNvPr id="3110" name="Rectangle 38"/>
          <p:cNvSpPr>
            <a:spLocks noChangeArrowheads="1"/>
          </p:cNvSpPr>
          <p:nvPr/>
        </p:nvSpPr>
        <p:spPr bwMode="auto">
          <a:xfrm>
            <a:off x="0" y="533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200" b="0" i="0" u="none" strike="noStrike" cap="none" normalizeH="0" baseline="0">
              <a:ln>
                <a:noFill/>
              </a:ln>
              <a:solidFill>
                <a:schemeClr val="tx1"/>
              </a:solidFill>
              <a:effectLst/>
              <a:latin typeface="Calibri" pitchFamily="34" charset="0"/>
              <a:ea typeface="SimSun"/>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sz="1200" b="0" i="0" u="none" strike="noStrike" cap="none" normalizeH="0" baseline="0">
                <a:ln>
                  <a:noFill/>
                </a:ln>
                <a:solidFill>
                  <a:schemeClr val="tx1"/>
                </a:solidFill>
                <a:effectLst/>
                <a:latin typeface="Calibri" pitchFamily="34" charset="0"/>
                <a:ea typeface="SimSun"/>
                <a:cs typeface="Times New Roman" pitchFamily="18" charset="0"/>
              </a:rPr>
              <a:t> </a:t>
            </a:r>
            <a:endParaRPr kumimoji="0" lang="hu-HU" sz="1200" b="0" i="0" u="none" strike="noStrike" cap="none" normalizeH="0" baseline="0">
              <a:ln>
                <a:noFill/>
              </a:ln>
              <a:solidFill>
                <a:schemeClr val="tx1"/>
              </a:solidFill>
              <a:effectLst/>
              <a:latin typeface="Times New Roman" pitchFamily="18" charset="0"/>
              <a:ea typeface="SimSun"/>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sz="1800" b="0" i="0" u="none" strike="noStrike" cap="none" normalizeH="0" baseline="0">
              <a:ln>
                <a:noFill/>
              </a:ln>
              <a:solidFill>
                <a:schemeClr val="tx1"/>
              </a:solidFill>
              <a:effectLst/>
              <a:latin typeface="Arial" pitchFamily="34" charset="0"/>
            </a:endParaRPr>
          </a:p>
        </p:txBody>
      </p:sp>
      <p:sp>
        <p:nvSpPr>
          <p:cNvPr id="3115" name="Rectangle 43"/>
          <p:cNvSpPr>
            <a:spLocks noChangeArrowheads="1"/>
          </p:cNvSpPr>
          <p:nvPr/>
        </p:nvSpPr>
        <p:spPr bwMode="auto">
          <a:xfrm>
            <a:off x="0" y="533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1200" b="0" i="0" u="none" strike="noStrike" cap="none" normalizeH="0" baseline="0">
                <a:ln>
                  <a:noFill/>
                </a:ln>
                <a:solidFill>
                  <a:schemeClr val="tx1"/>
                </a:solidFill>
                <a:effectLst/>
                <a:latin typeface="Calibri" pitchFamily="34" charset="0"/>
                <a:ea typeface="SimSun"/>
                <a:cs typeface="Times New Roman" pitchFamily="18" charset="0"/>
              </a:rPr>
              <a:t> </a:t>
            </a:r>
            <a:endParaRPr kumimoji="0" lang="hu-HU" sz="1800" b="0" i="0" u="none" strike="noStrike" cap="none" normalizeH="0" baseline="0">
              <a:ln>
                <a:noFill/>
              </a:ln>
              <a:solidFill>
                <a:schemeClr val="tx1"/>
              </a:solidFill>
              <a:effectLst/>
              <a:latin typeface="Arial" pitchFamily="34" charset="0"/>
            </a:endParaRPr>
          </a:p>
        </p:txBody>
      </p:sp>
      <p:sp>
        <p:nvSpPr>
          <p:cNvPr id="3119" name="Rectangle 47"/>
          <p:cNvSpPr>
            <a:spLocks noChangeArrowheads="1"/>
          </p:cNvSpPr>
          <p:nvPr/>
        </p:nvSpPr>
        <p:spPr bwMode="auto">
          <a:xfrm>
            <a:off x="0" y="533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3815"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1200" b="0" i="0" u="none" strike="noStrike" cap="none" normalizeH="0" baseline="0">
                <a:ln>
                  <a:noFill/>
                </a:ln>
                <a:solidFill>
                  <a:schemeClr val="tx1"/>
                </a:solidFill>
                <a:effectLst/>
                <a:latin typeface="Calibri" pitchFamily="34" charset="0"/>
                <a:ea typeface="SimSun"/>
                <a:cs typeface="Times New Roman" pitchFamily="18" charset="0"/>
              </a:rPr>
              <a:t> </a:t>
            </a:r>
            <a:endParaRPr kumimoji="0" lang="hu-HU" sz="1800" b="0" i="0" u="none" strike="noStrike" cap="none" normalizeH="0" baseline="0">
              <a:ln>
                <a:noFill/>
              </a:ln>
              <a:solidFill>
                <a:schemeClr val="tx1"/>
              </a:solidFill>
              <a:effectLst/>
              <a:latin typeface="Arial" pitchFamily="34" charset="0"/>
            </a:endParaRPr>
          </a:p>
        </p:txBody>
      </p:sp>
      <p:sp>
        <p:nvSpPr>
          <p:cNvPr id="33823" name="Rectangle 31"/>
          <p:cNvSpPr>
            <a:spLocks noChangeArrowheads="1"/>
          </p:cNvSpPr>
          <p:nvPr/>
        </p:nvSpPr>
        <p:spPr bwMode="auto">
          <a:xfrm>
            <a:off x="0" y="533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graphicFrame>
        <p:nvGraphicFramePr>
          <p:cNvPr id="54" name="Table 53"/>
          <p:cNvGraphicFramePr>
            <a:graphicFrameLocks noGrp="1"/>
          </p:cNvGraphicFramePr>
          <p:nvPr>
            <p:extLst>
              <p:ext uri="{D42A27DB-BD31-4B8C-83A1-F6EECF244321}">
                <p14:modId xmlns:p14="http://schemas.microsoft.com/office/powerpoint/2010/main" val="7455776"/>
              </p:ext>
            </p:extLst>
          </p:nvPr>
        </p:nvGraphicFramePr>
        <p:xfrm>
          <a:off x="4497493" y="123826"/>
          <a:ext cx="4538558" cy="4891934"/>
        </p:xfrm>
        <a:graphic>
          <a:graphicData uri="http://schemas.openxmlformats.org/drawingml/2006/table">
            <a:tbl>
              <a:tblPr/>
              <a:tblGrid>
                <a:gridCol w="1305405">
                  <a:extLst>
                    <a:ext uri="{9D8B030D-6E8A-4147-A177-3AD203B41FA5}">
                      <a16:colId xmlns="" xmlns:a16="http://schemas.microsoft.com/office/drawing/2014/main" val="20000"/>
                    </a:ext>
                  </a:extLst>
                </a:gridCol>
                <a:gridCol w="1686367">
                  <a:extLst>
                    <a:ext uri="{9D8B030D-6E8A-4147-A177-3AD203B41FA5}">
                      <a16:colId xmlns="" xmlns:a16="http://schemas.microsoft.com/office/drawing/2014/main" val="20001"/>
                    </a:ext>
                  </a:extLst>
                </a:gridCol>
                <a:gridCol w="1546786">
                  <a:extLst>
                    <a:ext uri="{9D8B030D-6E8A-4147-A177-3AD203B41FA5}">
                      <a16:colId xmlns="" xmlns:a16="http://schemas.microsoft.com/office/drawing/2014/main" val="20002"/>
                    </a:ext>
                  </a:extLst>
                </a:gridCol>
              </a:tblGrid>
              <a:tr h="247063">
                <a:tc rowSpan="2">
                  <a:txBody>
                    <a:bodyPr/>
                    <a:lstStyle/>
                    <a:p>
                      <a:pPr algn="ctr">
                        <a:lnSpc>
                          <a:spcPct val="100000"/>
                        </a:lnSpc>
                        <a:spcAft>
                          <a:spcPts val="0"/>
                        </a:spcAft>
                      </a:pPr>
                      <a:endParaRPr lang="en-US" sz="1000" dirty="0">
                        <a:solidFill>
                          <a:srgbClr val="50412B"/>
                        </a:solidFill>
                        <a:latin typeface="+mj-lt"/>
                        <a:ea typeface="Calibri"/>
                        <a:cs typeface="Times New Roman"/>
                      </a:endParaRPr>
                    </a:p>
                  </a:txBody>
                  <a:tcPr marL="120148" marR="120148" marT="60074" marB="60074">
                    <a:lnL w="12700" cap="flat" cmpd="sng" algn="ctr">
                      <a:solidFill>
                        <a:srgbClr val="B3AA9D"/>
                      </a:solidFill>
                      <a:prstDash val="solid"/>
                      <a:round/>
                      <a:headEnd type="none" w="med" len="med"/>
                      <a:tailEnd type="none" w="med" len="med"/>
                    </a:lnL>
                    <a:lnR w="9525"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EFEAE4">
                        <a:alpha val="60000"/>
                      </a:srgbClr>
                    </a:solidFill>
                  </a:tcPr>
                </a:tc>
                <a:tc gridSpan="2">
                  <a:txBody>
                    <a:bodyPr/>
                    <a:lstStyle/>
                    <a:p>
                      <a:pPr algn="ctr">
                        <a:lnSpc>
                          <a:spcPct val="100000"/>
                        </a:lnSpc>
                        <a:spcAft>
                          <a:spcPts val="0"/>
                        </a:spcAft>
                      </a:pPr>
                      <a:r>
                        <a:rPr lang="en-US" sz="1000" b="1" dirty="0">
                          <a:solidFill>
                            <a:srgbClr val="50412B"/>
                          </a:solidFill>
                          <a:latin typeface="+mj-lt"/>
                          <a:ea typeface="Calibri"/>
                          <a:cs typeface="Times New Roman"/>
                        </a:rPr>
                        <a:t>Primary trajectories</a:t>
                      </a:r>
                      <a:endParaRPr lang="en-US" sz="1000" dirty="0">
                        <a:solidFill>
                          <a:srgbClr val="50412B"/>
                        </a:solidFill>
                        <a:latin typeface="+mj-lt"/>
                        <a:ea typeface="Calibri"/>
                        <a:cs typeface="Times New Roman"/>
                      </a:endParaRPr>
                    </a:p>
                  </a:txBody>
                  <a:tcPr marL="45720" marR="45720">
                    <a:lnL w="9525"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hMerge="1">
                  <a:txBody>
                    <a:bodyPr/>
                    <a:lstStyle/>
                    <a:p>
                      <a:endParaRPr lang="en-US"/>
                    </a:p>
                  </a:txBody>
                  <a:tcPr/>
                </a:tc>
                <a:extLst>
                  <a:ext uri="{0D108BD9-81ED-4DB2-BD59-A6C34878D82A}">
                    <a16:rowId xmlns="" xmlns:a16="http://schemas.microsoft.com/office/drawing/2014/main" val="10000"/>
                  </a:ext>
                </a:extLst>
              </a:tr>
              <a:tr h="290481">
                <a:tc vMerge="1">
                  <a:txBody>
                    <a:bodyPr/>
                    <a:lstStyle/>
                    <a:p>
                      <a:endParaRPr lang="en-US"/>
                    </a:p>
                  </a:txBody>
                  <a:tcPr/>
                </a:tc>
                <a:tc>
                  <a:txBody>
                    <a:bodyPr/>
                    <a:lstStyle/>
                    <a:p>
                      <a:pPr algn="l">
                        <a:lnSpc>
                          <a:spcPct val="100000"/>
                        </a:lnSpc>
                        <a:spcAft>
                          <a:spcPts val="0"/>
                        </a:spcAft>
                      </a:pPr>
                      <a:r>
                        <a:rPr lang="en-US" sz="1000" b="1" dirty="0">
                          <a:solidFill>
                            <a:srgbClr val="4D7C84"/>
                          </a:solidFill>
                          <a:latin typeface="+mj-lt"/>
                          <a:ea typeface="Calibri"/>
                          <a:cs typeface="Times New Roman"/>
                        </a:rPr>
                        <a:t>from</a:t>
                      </a:r>
                      <a:endParaRPr lang="en-US" sz="1000" dirty="0">
                        <a:solidFill>
                          <a:srgbClr val="4D7C84"/>
                        </a:solidFill>
                        <a:latin typeface="+mj-lt"/>
                        <a:ea typeface="Calibri"/>
                        <a:cs typeface="Times New Roman"/>
                      </a:endParaRPr>
                    </a:p>
                  </a:txBody>
                  <a:tcPr marL="45720" marR="45720">
                    <a:lnL w="9525" cap="flat" cmpd="sng" algn="ctr">
                      <a:solidFill>
                        <a:srgbClr val="B3AA9D"/>
                      </a:solidFill>
                      <a:prstDash val="solid"/>
                      <a:round/>
                      <a:headEnd type="none" w="med" len="med"/>
                      <a:tailEnd type="none" w="med" len="med"/>
                    </a:lnL>
                    <a:lnR w="9525"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l">
                        <a:lnSpc>
                          <a:spcPct val="100000"/>
                        </a:lnSpc>
                        <a:spcAft>
                          <a:spcPts val="0"/>
                        </a:spcAft>
                      </a:pPr>
                      <a:r>
                        <a:rPr lang="en-US" sz="1000" b="1" dirty="0">
                          <a:solidFill>
                            <a:srgbClr val="4D7C84"/>
                          </a:solidFill>
                          <a:latin typeface="+mj-lt"/>
                          <a:ea typeface="Calibri"/>
                          <a:cs typeface="Times New Roman"/>
                        </a:rPr>
                        <a:t>to</a:t>
                      </a:r>
                      <a:endParaRPr lang="en-US" sz="1000" dirty="0">
                        <a:solidFill>
                          <a:srgbClr val="4D7C84"/>
                        </a:solidFill>
                        <a:latin typeface="+mj-lt"/>
                        <a:ea typeface="Calibri"/>
                        <a:cs typeface="Times New Roman"/>
                      </a:endParaRPr>
                    </a:p>
                  </a:txBody>
                  <a:tcPr marL="45720" marR="45720">
                    <a:lnL w="9525"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1"/>
                  </a:ext>
                </a:extLst>
              </a:tr>
              <a:tr h="452908">
                <a:tc rowSpan="2">
                  <a:txBody>
                    <a:bodyPr/>
                    <a:lstStyle/>
                    <a:p>
                      <a:pPr algn="l">
                        <a:lnSpc>
                          <a:spcPct val="100000"/>
                        </a:lnSpc>
                        <a:spcAft>
                          <a:spcPts val="0"/>
                        </a:spcAft>
                      </a:pPr>
                      <a:r>
                        <a:rPr lang="en-US" sz="1200" b="1" dirty="0">
                          <a:solidFill>
                            <a:srgbClr val="CD5F50"/>
                          </a:solidFill>
                          <a:latin typeface="+mj-lt"/>
                          <a:ea typeface="Calibri"/>
                          <a:cs typeface="Times New Roman"/>
                        </a:rPr>
                        <a:t>A</a:t>
                      </a:r>
                      <a:endParaRPr lang="en-US" sz="1200" dirty="0">
                        <a:solidFill>
                          <a:srgbClr val="CD5F50"/>
                        </a:solidFill>
                        <a:latin typeface="+mj-lt"/>
                        <a:ea typeface="Calibri"/>
                        <a:cs typeface="Times New Roman"/>
                      </a:endParaRPr>
                    </a:p>
                    <a:p>
                      <a:pPr algn="l">
                        <a:lnSpc>
                          <a:spcPct val="100000"/>
                        </a:lnSpc>
                        <a:spcAft>
                          <a:spcPts val="0"/>
                        </a:spcAft>
                      </a:pPr>
                      <a:r>
                        <a:rPr lang="en-US" sz="1000" b="1" dirty="0">
                          <a:solidFill>
                            <a:srgbClr val="4D7C84"/>
                          </a:solidFill>
                          <a:latin typeface="+mj-lt"/>
                          <a:ea typeface="Calibri"/>
                          <a:cs typeface="Times New Roman"/>
                        </a:rPr>
                        <a:t>Regime change</a:t>
                      </a:r>
                      <a:endParaRPr lang="en-US" sz="1000" dirty="0">
                        <a:solidFill>
                          <a:srgbClr val="4D7C84"/>
                        </a:solidFill>
                        <a:latin typeface="+mj-lt"/>
                        <a:ea typeface="Calibri"/>
                        <a:cs typeface="Times New Roman"/>
                      </a:endParaRPr>
                    </a:p>
                    <a:p>
                      <a:pPr algn="l">
                        <a:lnSpc>
                          <a:spcPct val="100000"/>
                        </a:lnSpc>
                        <a:spcAft>
                          <a:spcPts val="0"/>
                        </a:spcAft>
                      </a:pPr>
                      <a:r>
                        <a:rPr lang="en-US" sz="1000" b="1" dirty="0">
                          <a:solidFill>
                            <a:srgbClr val="4D7C84"/>
                          </a:solidFill>
                          <a:latin typeface="+mj-lt"/>
                          <a:ea typeface="Calibri"/>
                          <a:cs typeface="Times New Roman"/>
                        </a:rPr>
                        <a:t>(e.g. Estonia, </a:t>
                      </a:r>
                      <a:r>
                        <a:rPr lang="hu-HU" sz="1000" b="1" dirty="0" err="1">
                          <a:solidFill>
                            <a:srgbClr val="4D7C84"/>
                          </a:solidFill>
                          <a:latin typeface="+mj-lt"/>
                          <a:ea typeface="Calibri"/>
                          <a:cs typeface="Times New Roman"/>
                        </a:rPr>
                        <a:t>Poland</a:t>
                      </a:r>
                      <a:r>
                        <a:rPr lang="hu-HU" sz="1000" b="1" dirty="0">
                          <a:solidFill>
                            <a:srgbClr val="4D7C84"/>
                          </a:solidFill>
                          <a:latin typeface="+mj-lt"/>
                          <a:ea typeface="Calibri"/>
                          <a:cs typeface="Times New Roman"/>
                        </a:rPr>
                        <a:t>, </a:t>
                      </a:r>
                      <a:r>
                        <a:rPr lang="en-US" sz="1000" b="1" dirty="0">
                          <a:solidFill>
                            <a:srgbClr val="4D7C84"/>
                          </a:solidFill>
                          <a:latin typeface="+mj-lt"/>
                          <a:ea typeface="Calibri"/>
                          <a:cs typeface="Times New Roman"/>
                        </a:rPr>
                        <a:t>Hungary)</a:t>
                      </a:r>
                      <a:endParaRPr lang="en-US" sz="1000" dirty="0">
                        <a:solidFill>
                          <a:srgbClr val="4D7C84"/>
                        </a:solidFill>
                        <a:latin typeface="+mj-lt"/>
                        <a:ea typeface="Calibri"/>
                        <a:cs typeface="Times New Roman"/>
                      </a:endParaRPr>
                    </a:p>
                  </a:txBody>
                  <a:tcPr marL="45720" marR="45720">
                    <a:lnL w="12700" cap="flat" cmpd="sng" algn="ctr">
                      <a:solidFill>
                        <a:srgbClr val="B3AA9D"/>
                      </a:solidFill>
                      <a:prstDash val="solid"/>
                      <a:round/>
                      <a:headEnd type="none" w="med" len="med"/>
                      <a:tailEnd type="none" w="med" len="med"/>
                    </a:lnL>
                    <a:lnR w="9525"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r">
                        <a:lnSpc>
                          <a:spcPct val="100000"/>
                        </a:lnSpc>
                        <a:spcAft>
                          <a:spcPts val="0"/>
                        </a:spcAft>
                      </a:pPr>
                      <a:r>
                        <a:rPr lang="en-US" sz="1000" b="1" dirty="0">
                          <a:solidFill>
                            <a:srgbClr val="50412B"/>
                          </a:solidFill>
                          <a:latin typeface="+mj-lt"/>
                          <a:ea typeface="Calibri"/>
                          <a:cs typeface="Times New Roman"/>
                        </a:rPr>
                        <a:t>Communist dictatorship</a:t>
                      </a:r>
                      <a:endParaRPr lang="en-US" sz="1000" dirty="0">
                        <a:solidFill>
                          <a:srgbClr val="50412B"/>
                        </a:solidFill>
                        <a:latin typeface="+mj-lt"/>
                        <a:ea typeface="Calibri"/>
                        <a:cs typeface="Times New Roman"/>
                      </a:endParaRPr>
                    </a:p>
                  </a:txBody>
                  <a:tcPr marL="45720" marR="45720">
                    <a:lnL w="9525" cap="flat" cmpd="sng" algn="ctr">
                      <a:solidFill>
                        <a:srgbClr val="B3AA9D"/>
                      </a:solidFill>
                      <a:prstDash val="solid"/>
                      <a:round/>
                      <a:headEnd type="none" w="med" len="med"/>
                      <a:tailEnd type="none" w="med" len="med"/>
                    </a:lnL>
                    <a:lnR w="9525"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l">
                        <a:lnSpc>
                          <a:spcPct val="100000"/>
                        </a:lnSpc>
                        <a:spcAft>
                          <a:spcPts val="0"/>
                        </a:spcAft>
                      </a:pPr>
                      <a:r>
                        <a:rPr lang="en-US" sz="1000" b="1" dirty="0">
                          <a:solidFill>
                            <a:srgbClr val="50412B"/>
                          </a:solidFill>
                          <a:latin typeface="+mj-lt"/>
                          <a:ea typeface="Calibri"/>
                          <a:cs typeface="Times New Roman"/>
                        </a:rPr>
                        <a:t>Liberal democracy</a:t>
                      </a:r>
                      <a:endParaRPr lang="en-US" sz="1000" dirty="0">
                        <a:solidFill>
                          <a:srgbClr val="50412B"/>
                        </a:solidFill>
                        <a:latin typeface="+mj-lt"/>
                        <a:ea typeface="Calibri"/>
                        <a:cs typeface="Times New Roman"/>
                      </a:endParaRPr>
                    </a:p>
                  </a:txBody>
                  <a:tcPr marL="45720" marR="45720">
                    <a:lnL w="9525"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2"/>
                  </a:ext>
                </a:extLst>
              </a:tr>
              <a:tr h="649711">
                <a:tc vMerge="1">
                  <a:txBody>
                    <a:bodyPr/>
                    <a:lstStyle/>
                    <a:p>
                      <a:endParaRPr lang="en-US"/>
                    </a:p>
                  </a:txBody>
                  <a:tcPr/>
                </a:tc>
                <a:tc>
                  <a:txBody>
                    <a:bodyPr/>
                    <a:lstStyle/>
                    <a:p>
                      <a:pPr algn="r">
                        <a:lnSpc>
                          <a:spcPct val="100000"/>
                        </a:lnSpc>
                        <a:spcAft>
                          <a:spcPts val="0"/>
                        </a:spcAft>
                      </a:pPr>
                      <a:r>
                        <a:rPr lang="en-US" sz="1000" b="1" dirty="0">
                          <a:solidFill>
                            <a:srgbClr val="50412B"/>
                          </a:solidFill>
                          <a:latin typeface="+mj-lt"/>
                          <a:ea typeface="Calibri"/>
                          <a:cs typeface="Times New Roman"/>
                        </a:rPr>
                        <a:t>Single-pyramid</a:t>
                      </a:r>
                      <a:endParaRPr lang="en-US" sz="1000" dirty="0">
                        <a:solidFill>
                          <a:srgbClr val="50412B"/>
                        </a:solidFill>
                        <a:latin typeface="+mj-lt"/>
                        <a:ea typeface="Calibri"/>
                        <a:cs typeface="Times New Roman"/>
                      </a:endParaRPr>
                    </a:p>
                    <a:p>
                      <a:pPr algn="r">
                        <a:lnSpc>
                          <a:spcPct val="100000"/>
                        </a:lnSpc>
                        <a:spcAft>
                          <a:spcPts val="0"/>
                        </a:spcAft>
                      </a:pPr>
                      <a:r>
                        <a:rPr lang="en-US" sz="1000" b="1" dirty="0">
                          <a:solidFill>
                            <a:srgbClr val="50412B"/>
                          </a:solidFill>
                          <a:latin typeface="+mj-lt"/>
                          <a:ea typeface="Calibri"/>
                          <a:cs typeface="Times New Roman"/>
                        </a:rPr>
                        <a:t>bureaucratic patronal</a:t>
                      </a:r>
                      <a:endParaRPr lang="en-US" sz="1000" dirty="0">
                        <a:solidFill>
                          <a:srgbClr val="50412B"/>
                        </a:solidFill>
                        <a:latin typeface="+mj-lt"/>
                        <a:ea typeface="Calibri"/>
                        <a:cs typeface="Times New Roman"/>
                      </a:endParaRPr>
                    </a:p>
                  </a:txBody>
                  <a:tcPr marL="45720" marR="45720">
                    <a:lnL w="9525" cap="flat" cmpd="sng" algn="ctr">
                      <a:solidFill>
                        <a:srgbClr val="B3AA9D"/>
                      </a:solidFill>
                      <a:prstDash val="solid"/>
                      <a:round/>
                      <a:headEnd type="none" w="med" len="med"/>
                      <a:tailEnd type="none" w="med" len="med"/>
                    </a:lnL>
                    <a:lnR w="9525"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l">
                        <a:lnSpc>
                          <a:spcPct val="100000"/>
                        </a:lnSpc>
                        <a:spcAft>
                          <a:spcPts val="0"/>
                        </a:spcAft>
                      </a:pPr>
                      <a:r>
                        <a:rPr lang="en-US" sz="1000" b="1">
                          <a:solidFill>
                            <a:srgbClr val="50412B"/>
                          </a:solidFill>
                          <a:latin typeface="+mj-lt"/>
                          <a:ea typeface="Calibri"/>
                          <a:cs typeface="Times New Roman"/>
                        </a:rPr>
                        <a:t>Multi-pyramid</a:t>
                      </a:r>
                      <a:endParaRPr lang="en-US" sz="1000">
                        <a:solidFill>
                          <a:srgbClr val="50412B"/>
                        </a:solidFill>
                        <a:latin typeface="+mj-lt"/>
                        <a:ea typeface="Calibri"/>
                        <a:cs typeface="Times New Roman"/>
                      </a:endParaRPr>
                    </a:p>
                    <a:p>
                      <a:pPr algn="l">
                        <a:lnSpc>
                          <a:spcPct val="100000"/>
                        </a:lnSpc>
                        <a:spcAft>
                          <a:spcPts val="0"/>
                        </a:spcAft>
                      </a:pPr>
                      <a:r>
                        <a:rPr lang="en-US" sz="1000" b="1">
                          <a:solidFill>
                            <a:srgbClr val="50412B"/>
                          </a:solidFill>
                          <a:latin typeface="+mj-lt"/>
                          <a:ea typeface="Calibri"/>
                          <a:cs typeface="Times New Roman"/>
                        </a:rPr>
                        <a:t>non-patronal</a:t>
                      </a:r>
                      <a:endParaRPr lang="en-US" sz="1000">
                        <a:solidFill>
                          <a:srgbClr val="50412B"/>
                        </a:solidFill>
                        <a:latin typeface="+mj-lt"/>
                        <a:ea typeface="Calibri"/>
                        <a:cs typeface="Times New Roman"/>
                      </a:endParaRPr>
                    </a:p>
                  </a:txBody>
                  <a:tcPr marL="45720" marR="45720">
                    <a:lnL w="9525"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3"/>
                  </a:ext>
                </a:extLst>
              </a:tr>
              <a:tr h="452908">
                <a:tc rowSpan="2">
                  <a:txBody>
                    <a:bodyPr/>
                    <a:lstStyle/>
                    <a:p>
                      <a:pPr algn="l">
                        <a:lnSpc>
                          <a:spcPct val="100000"/>
                        </a:lnSpc>
                        <a:spcAft>
                          <a:spcPts val="0"/>
                        </a:spcAft>
                      </a:pPr>
                      <a:r>
                        <a:rPr lang="en-US" sz="1200" b="1" dirty="0">
                          <a:solidFill>
                            <a:srgbClr val="CD5F50"/>
                          </a:solidFill>
                          <a:latin typeface="+mj-lt"/>
                          <a:ea typeface="Calibri"/>
                          <a:cs typeface="Times New Roman"/>
                        </a:rPr>
                        <a:t>B</a:t>
                      </a:r>
                      <a:endParaRPr lang="en-US" sz="1200" dirty="0">
                        <a:solidFill>
                          <a:srgbClr val="CD5F50"/>
                        </a:solidFill>
                        <a:latin typeface="+mj-lt"/>
                        <a:ea typeface="Calibri"/>
                        <a:cs typeface="Times New Roman"/>
                      </a:endParaRPr>
                    </a:p>
                    <a:p>
                      <a:pPr algn="l">
                        <a:lnSpc>
                          <a:spcPct val="100000"/>
                        </a:lnSpc>
                        <a:spcAft>
                          <a:spcPts val="0"/>
                        </a:spcAft>
                      </a:pPr>
                      <a:r>
                        <a:rPr lang="en-US" sz="1000" b="1" dirty="0">
                          <a:solidFill>
                            <a:srgbClr val="4D7C84"/>
                          </a:solidFill>
                          <a:latin typeface="+mj-lt"/>
                          <a:ea typeface="Calibri"/>
                          <a:cs typeface="Times New Roman"/>
                        </a:rPr>
                        <a:t>Regime change</a:t>
                      </a:r>
                      <a:endParaRPr lang="en-US" sz="1000" dirty="0">
                        <a:solidFill>
                          <a:srgbClr val="4D7C84"/>
                        </a:solidFill>
                        <a:latin typeface="+mj-lt"/>
                        <a:ea typeface="Calibri"/>
                        <a:cs typeface="Times New Roman"/>
                      </a:endParaRPr>
                    </a:p>
                    <a:p>
                      <a:pPr algn="l">
                        <a:lnSpc>
                          <a:spcPct val="100000"/>
                        </a:lnSpc>
                        <a:spcAft>
                          <a:spcPts val="0"/>
                        </a:spcAft>
                      </a:pPr>
                      <a:r>
                        <a:rPr lang="en-US" sz="1000" b="1" dirty="0">
                          <a:solidFill>
                            <a:srgbClr val="4D7C84"/>
                          </a:solidFill>
                          <a:latin typeface="+mj-lt"/>
                          <a:ea typeface="Calibri"/>
                          <a:cs typeface="Times New Roman"/>
                        </a:rPr>
                        <a:t>(e.g. Romania, Ukraine)</a:t>
                      </a:r>
                      <a:endParaRPr lang="en-US" sz="1000" dirty="0">
                        <a:solidFill>
                          <a:srgbClr val="4D7C84"/>
                        </a:solidFill>
                        <a:latin typeface="+mj-lt"/>
                        <a:ea typeface="Calibri"/>
                        <a:cs typeface="Times New Roman"/>
                      </a:endParaRPr>
                    </a:p>
                  </a:txBody>
                  <a:tcPr marL="45720" marR="45720">
                    <a:lnL w="12700" cap="flat" cmpd="sng" algn="ctr">
                      <a:solidFill>
                        <a:srgbClr val="B3AA9D"/>
                      </a:solidFill>
                      <a:prstDash val="solid"/>
                      <a:round/>
                      <a:headEnd type="none" w="med" len="med"/>
                      <a:tailEnd type="none" w="med" len="med"/>
                    </a:lnL>
                    <a:lnR w="9525"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r">
                        <a:lnSpc>
                          <a:spcPct val="100000"/>
                        </a:lnSpc>
                        <a:spcAft>
                          <a:spcPts val="0"/>
                        </a:spcAft>
                      </a:pPr>
                      <a:r>
                        <a:rPr lang="en-US" sz="1000" b="1" dirty="0">
                          <a:solidFill>
                            <a:srgbClr val="50412B"/>
                          </a:solidFill>
                          <a:latin typeface="+mj-lt"/>
                          <a:ea typeface="Calibri"/>
                          <a:cs typeface="Times New Roman"/>
                        </a:rPr>
                        <a:t>Communist dictatorship</a:t>
                      </a:r>
                      <a:endParaRPr lang="en-US" sz="1000" dirty="0">
                        <a:solidFill>
                          <a:srgbClr val="50412B"/>
                        </a:solidFill>
                        <a:latin typeface="+mj-lt"/>
                        <a:ea typeface="Calibri"/>
                        <a:cs typeface="Times New Roman"/>
                      </a:endParaRPr>
                    </a:p>
                  </a:txBody>
                  <a:tcPr marL="45720" marR="45720">
                    <a:lnL w="9525" cap="flat" cmpd="sng" algn="ctr">
                      <a:solidFill>
                        <a:srgbClr val="B3AA9D"/>
                      </a:solidFill>
                      <a:prstDash val="solid"/>
                      <a:round/>
                      <a:headEnd type="none" w="med" len="med"/>
                      <a:tailEnd type="none" w="med" len="med"/>
                    </a:lnL>
                    <a:lnR w="9525"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l">
                        <a:lnSpc>
                          <a:spcPct val="100000"/>
                        </a:lnSpc>
                        <a:spcAft>
                          <a:spcPts val="0"/>
                        </a:spcAft>
                      </a:pPr>
                      <a:r>
                        <a:rPr lang="en-US" sz="1000" b="1">
                          <a:solidFill>
                            <a:srgbClr val="50412B"/>
                          </a:solidFill>
                          <a:latin typeface="+mj-lt"/>
                          <a:ea typeface="Calibri"/>
                          <a:cs typeface="Times New Roman"/>
                        </a:rPr>
                        <a:t>Patronal democracy</a:t>
                      </a:r>
                      <a:endParaRPr lang="en-US" sz="1000">
                        <a:solidFill>
                          <a:srgbClr val="50412B"/>
                        </a:solidFill>
                        <a:latin typeface="+mj-lt"/>
                        <a:ea typeface="Calibri"/>
                        <a:cs typeface="Times New Roman"/>
                      </a:endParaRPr>
                    </a:p>
                  </a:txBody>
                  <a:tcPr marL="45720" marR="45720">
                    <a:lnL w="9525"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4"/>
                  </a:ext>
                </a:extLst>
              </a:tr>
              <a:tr h="615337">
                <a:tc vMerge="1">
                  <a:txBody>
                    <a:bodyPr/>
                    <a:lstStyle/>
                    <a:p>
                      <a:endParaRPr lang="en-US"/>
                    </a:p>
                  </a:txBody>
                  <a:tcPr/>
                </a:tc>
                <a:tc>
                  <a:txBody>
                    <a:bodyPr/>
                    <a:lstStyle/>
                    <a:p>
                      <a:pPr algn="r">
                        <a:lnSpc>
                          <a:spcPct val="100000"/>
                        </a:lnSpc>
                        <a:spcAft>
                          <a:spcPts val="0"/>
                        </a:spcAft>
                      </a:pPr>
                      <a:r>
                        <a:rPr lang="en-US" sz="1000" b="1" dirty="0">
                          <a:solidFill>
                            <a:srgbClr val="50412B"/>
                          </a:solidFill>
                          <a:latin typeface="+mj-lt"/>
                          <a:ea typeface="Calibri"/>
                          <a:cs typeface="Times New Roman"/>
                        </a:rPr>
                        <a:t>Single-pyramid</a:t>
                      </a:r>
                      <a:endParaRPr lang="en-US" sz="1000" dirty="0">
                        <a:solidFill>
                          <a:srgbClr val="50412B"/>
                        </a:solidFill>
                        <a:latin typeface="+mj-lt"/>
                        <a:ea typeface="Calibri"/>
                        <a:cs typeface="Times New Roman"/>
                      </a:endParaRPr>
                    </a:p>
                    <a:p>
                      <a:pPr algn="r">
                        <a:lnSpc>
                          <a:spcPct val="100000"/>
                        </a:lnSpc>
                        <a:spcAft>
                          <a:spcPts val="0"/>
                        </a:spcAft>
                      </a:pPr>
                      <a:r>
                        <a:rPr lang="en-US" sz="1000" b="1" dirty="0">
                          <a:solidFill>
                            <a:srgbClr val="50412B"/>
                          </a:solidFill>
                          <a:latin typeface="+mj-lt"/>
                          <a:ea typeface="Calibri"/>
                          <a:cs typeface="Times New Roman"/>
                        </a:rPr>
                        <a:t>bureaucratic </a:t>
                      </a:r>
                      <a:r>
                        <a:rPr lang="en-US" sz="1000" b="1" dirty="0" err="1">
                          <a:solidFill>
                            <a:srgbClr val="50412B"/>
                          </a:solidFill>
                          <a:latin typeface="+mj-lt"/>
                          <a:ea typeface="Calibri"/>
                          <a:cs typeface="Times New Roman"/>
                        </a:rPr>
                        <a:t>patronal</a:t>
                      </a:r>
                      <a:endParaRPr lang="en-US" sz="1000" dirty="0">
                        <a:solidFill>
                          <a:srgbClr val="50412B"/>
                        </a:solidFill>
                        <a:latin typeface="+mj-lt"/>
                        <a:ea typeface="Calibri"/>
                        <a:cs typeface="Times New Roman"/>
                      </a:endParaRPr>
                    </a:p>
                  </a:txBody>
                  <a:tcPr marL="45720" marR="45720">
                    <a:lnL w="9525" cap="flat" cmpd="sng" algn="ctr">
                      <a:solidFill>
                        <a:srgbClr val="B3AA9D"/>
                      </a:solidFill>
                      <a:prstDash val="solid"/>
                      <a:round/>
                      <a:headEnd type="none" w="med" len="med"/>
                      <a:tailEnd type="none" w="med" len="med"/>
                    </a:lnL>
                    <a:lnR w="9525"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l">
                        <a:lnSpc>
                          <a:spcPct val="100000"/>
                        </a:lnSpc>
                        <a:spcAft>
                          <a:spcPts val="0"/>
                        </a:spcAft>
                      </a:pPr>
                      <a:r>
                        <a:rPr lang="en-US" sz="1000" b="1" dirty="0">
                          <a:solidFill>
                            <a:srgbClr val="50412B"/>
                          </a:solidFill>
                          <a:latin typeface="+mj-lt"/>
                          <a:ea typeface="Calibri"/>
                          <a:cs typeface="Times New Roman"/>
                        </a:rPr>
                        <a:t>Multi-pyramid</a:t>
                      </a:r>
                      <a:endParaRPr lang="en-US" sz="1000" dirty="0">
                        <a:solidFill>
                          <a:srgbClr val="50412B"/>
                        </a:solidFill>
                        <a:latin typeface="+mj-lt"/>
                        <a:ea typeface="Calibri"/>
                        <a:cs typeface="Times New Roman"/>
                      </a:endParaRPr>
                    </a:p>
                    <a:p>
                      <a:pPr algn="l">
                        <a:lnSpc>
                          <a:spcPct val="100000"/>
                        </a:lnSpc>
                        <a:spcAft>
                          <a:spcPts val="0"/>
                        </a:spcAft>
                      </a:pPr>
                      <a:r>
                        <a:rPr lang="en-US" sz="1000" b="1" dirty="0">
                          <a:solidFill>
                            <a:srgbClr val="50412B"/>
                          </a:solidFill>
                          <a:latin typeface="+mj-lt"/>
                          <a:ea typeface="Calibri"/>
                          <a:cs typeface="Times New Roman"/>
                        </a:rPr>
                        <a:t>informal patronal</a:t>
                      </a:r>
                      <a:endParaRPr lang="en-US" sz="1000" dirty="0">
                        <a:solidFill>
                          <a:srgbClr val="50412B"/>
                        </a:solidFill>
                        <a:latin typeface="+mj-lt"/>
                        <a:ea typeface="Calibri"/>
                        <a:cs typeface="Times New Roman"/>
                      </a:endParaRPr>
                    </a:p>
                  </a:txBody>
                  <a:tcPr marL="45720" marR="45720">
                    <a:lnL w="9525"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5"/>
                  </a:ext>
                </a:extLst>
              </a:tr>
              <a:tr h="452908">
                <a:tc rowSpan="2">
                  <a:txBody>
                    <a:bodyPr/>
                    <a:lstStyle/>
                    <a:p>
                      <a:pPr algn="l">
                        <a:lnSpc>
                          <a:spcPct val="100000"/>
                        </a:lnSpc>
                        <a:spcAft>
                          <a:spcPts val="0"/>
                        </a:spcAft>
                      </a:pPr>
                      <a:r>
                        <a:rPr lang="en-US" sz="1200" b="1" dirty="0">
                          <a:solidFill>
                            <a:srgbClr val="CD5F50"/>
                          </a:solidFill>
                          <a:latin typeface="+mj-lt"/>
                          <a:ea typeface="Calibri"/>
                          <a:cs typeface="Times New Roman"/>
                        </a:rPr>
                        <a:t>C</a:t>
                      </a:r>
                      <a:endParaRPr lang="en-US" sz="1200" dirty="0">
                        <a:solidFill>
                          <a:srgbClr val="CD5F50"/>
                        </a:solidFill>
                        <a:latin typeface="+mj-lt"/>
                        <a:ea typeface="Calibri"/>
                        <a:cs typeface="Times New Roman"/>
                      </a:endParaRPr>
                    </a:p>
                    <a:p>
                      <a:pPr algn="l">
                        <a:lnSpc>
                          <a:spcPct val="100000"/>
                        </a:lnSpc>
                        <a:spcAft>
                          <a:spcPts val="0"/>
                        </a:spcAft>
                      </a:pPr>
                      <a:r>
                        <a:rPr lang="en-US" sz="1000" b="1" dirty="0">
                          <a:solidFill>
                            <a:srgbClr val="4D7C84"/>
                          </a:solidFill>
                          <a:latin typeface="+mj-lt"/>
                          <a:ea typeface="Calibri"/>
                          <a:cs typeface="Times New Roman"/>
                        </a:rPr>
                        <a:t>Regime change</a:t>
                      </a:r>
                      <a:endParaRPr lang="en-US" sz="1000" dirty="0">
                        <a:solidFill>
                          <a:srgbClr val="4D7C84"/>
                        </a:solidFill>
                        <a:latin typeface="+mj-lt"/>
                        <a:ea typeface="Calibri"/>
                        <a:cs typeface="Times New Roman"/>
                      </a:endParaRPr>
                    </a:p>
                    <a:p>
                      <a:pPr algn="l">
                        <a:lnSpc>
                          <a:spcPct val="100000"/>
                        </a:lnSpc>
                        <a:spcAft>
                          <a:spcPts val="0"/>
                        </a:spcAft>
                      </a:pPr>
                      <a:r>
                        <a:rPr lang="en-US" sz="1000" b="1" dirty="0">
                          <a:solidFill>
                            <a:srgbClr val="4D7C84"/>
                          </a:solidFill>
                          <a:latin typeface="+mj-lt"/>
                          <a:ea typeface="Calibri"/>
                          <a:cs typeface="Times New Roman"/>
                        </a:rPr>
                        <a:t>(e.g. Kazakhstan)</a:t>
                      </a:r>
                      <a:endParaRPr lang="en-US" sz="1000" dirty="0">
                        <a:solidFill>
                          <a:srgbClr val="4D7C84"/>
                        </a:solidFill>
                        <a:latin typeface="+mj-lt"/>
                        <a:ea typeface="Calibri"/>
                        <a:cs typeface="Times New Roman"/>
                      </a:endParaRPr>
                    </a:p>
                  </a:txBody>
                  <a:tcPr marL="45720" marR="45720">
                    <a:lnL w="12700" cap="flat" cmpd="sng" algn="ctr">
                      <a:solidFill>
                        <a:srgbClr val="B3AA9D"/>
                      </a:solidFill>
                      <a:prstDash val="solid"/>
                      <a:round/>
                      <a:headEnd type="none" w="med" len="med"/>
                      <a:tailEnd type="none" w="med" len="med"/>
                    </a:lnL>
                    <a:lnR w="9525"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r">
                        <a:lnSpc>
                          <a:spcPct val="100000"/>
                        </a:lnSpc>
                        <a:spcAft>
                          <a:spcPts val="0"/>
                        </a:spcAft>
                      </a:pPr>
                      <a:r>
                        <a:rPr lang="en-US" sz="1000" b="1" dirty="0">
                          <a:solidFill>
                            <a:srgbClr val="50412B"/>
                          </a:solidFill>
                          <a:latin typeface="+mj-lt"/>
                          <a:ea typeface="Calibri"/>
                          <a:cs typeface="Times New Roman"/>
                        </a:rPr>
                        <a:t>Communist dictatorship</a:t>
                      </a:r>
                      <a:endParaRPr lang="en-US" sz="1000" dirty="0">
                        <a:solidFill>
                          <a:srgbClr val="50412B"/>
                        </a:solidFill>
                        <a:latin typeface="+mj-lt"/>
                        <a:ea typeface="Calibri"/>
                        <a:cs typeface="Times New Roman"/>
                      </a:endParaRPr>
                    </a:p>
                  </a:txBody>
                  <a:tcPr marL="45720" marR="45720">
                    <a:lnL w="9525" cap="flat" cmpd="sng" algn="ctr">
                      <a:solidFill>
                        <a:srgbClr val="B3AA9D"/>
                      </a:solidFill>
                      <a:prstDash val="solid"/>
                      <a:round/>
                      <a:headEnd type="none" w="med" len="med"/>
                      <a:tailEnd type="none" w="med" len="med"/>
                    </a:lnL>
                    <a:lnR w="9525"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l">
                        <a:lnSpc>
                          <a:spcPct val="100000"/>
                        </a:lnSpc>
                        <a:spcAft>
                          <a:spcPts val="0"/>
                        </a:spcAft>
                      </a:pPr>
                      <a:r>
                        <a:rPr lang="en-US" sz="1000" b="1" dirty="0">
                          <a:solidFill>
                            <a:srgbClr val="50412B"/>
                          </a:solidFill>
                          <a:latin typeface="+mj-lt"/>
                          <a:ea typeface="Calibri"/>
                          <a:cs typeface="Times New Roman"/>
                        </a:rPr>
                        <a:t>Patronal autocracy</a:t>
                      </a:r>
                      <a:endParaRPr lang="en-US" sz="1000" dirty="0">
                        <a:solidFill>
                          <a:srgbClr val="50412B"/>
                        </a:solidFill>
                        <a:latin typeface="+mj-lt"/>
                        <a:ea typeface="Calibri"/>
                        <a:cs typeface="Times New Roman"/>
                      </a:endParaRPr>
                    </a:p>
                  </a:txBody>
                  <a:tcPr marL="45720" marR="45720">
                    <a:lnL w="9525"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6"/>
                  </a:ext>
                </a:extLst>
              </a:tr>
              <a:tr h="615337">
                <a:tc vMerge="1">
                  <a:txBody>
                    <a:bodyPr/>
                    <a:lstStyle/>
                    <a:p>
                      <a:endParaRPr lang="en-US"/>
                    </a:p>
                  </a:txBody>
                  <a:tcPr/>
                </a:tc>
                <a:tc>
                  <a:txBody>
                    <a:bodyPr/>
                    <a:lstStyle/>
                    <a:p>
                      <a:pPr algn="r">
                        <a:lnSpc>
                          <a:spcPct val="100000"/>
                        </a:lnSpc>
                        <a:spcAft>
                          <a:spcPts val="0"/>
                        </a:spcAft>
                      </a:pPr>
                      <a:r>
                        <a:rPr lang="en-US" sz="1000" b="1" dirty="0">
                          <a:solidFill>
                            <a:srgbClr val="50412B"/>
                          </a:solidFill>
                          <a:latin typeface="+mj-lt"/>
                          <a:ea typeface="Calibri"/>
                          <a:cs typeface="Times New Roman"/>
                        </a:rPr>
                        <a:t>Single-pyramid</a:t>
                      </a:r>
                      <a:endParaRPr lang="en-US" sz="1000" dirty="0">
                        <a:solidFill>
                          <a:srgbClr val="50412B"/>
                        </a:solidFill>
                        <a:latin typeface="+mj-lt"/>
                        <a:ea typeface="Calibri"/>
                        <a:cs typeface="Times New Roman"/>
                      </a:endParaRPr>
                    </a:p>
                    <a:p>
                      <a:pPr algn="r">
                        <a:lnSpc>
                          <a:spcPct val="100000"/>
                        </a:lnSpc>
                        <a:spcAft>
                          <a:spcPts val="0"/>
                        </a:spcAft>
                      </a:pPr>
                      <a:r>
                        <a:rPr lang="en-US" sz="1000" b="1" dirty="0">
                          <a:solidFill>
                            <a:srgbClr val="50412B"/>
                          </a:solidFill>
                          <a:latin typeface="+mj-lt"/>
                          <a:ea typeface="Calibri"/>
                          <a:cs typeface="Times New Roman"/>
                        </a:rPr>
                        <a:t>bureaucratic patronal</a:t>
                      </a:r>
                      <a:endParaRPr lang="en-US" sz="1000" dirty="0">
                        <a:solidFill>
                          <a:srgbClr val="50412B"/>
                        </a:solidFill>
                        <a:latin typeface="+mj-lt"/>
                        <a:ea typeface="Calibri"/>
                        <a:cs typeface="Times New Roman"/>
                      </a:endParaRPr>
                    </a:p>
                  </a:txBody>
                  <a:tcPr marL="45720" marR="45720">
                    <a:lnL w="9525" cap="flat" cmpd="sng" algn="ctr">
                      <a:solidFill>
                        <a:srgbClr val="B3AA9D"/>
                      </a:solidFill>
                      <a:prstDash val="solid"/>
                      <a:round/>
                      <a:headEnd type="none" w="med" len="med"/>
                      <a:tailEnd type="none" w="med" len="med"/>
                    </a:lnL>
                    <a:lnR w="9525"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l">
                        <a:lnSpc>
                          <a:spcPct val="100000"/>
                        </a:lnSpc>
                        <a:spcAft>
                          <a:spcPts val="0"/>
                        </a:spcAft>
                      </a:pPr>
                      <a:r>
                        <a:rPr lang="en-US" sz="1000" b="1" dirty="0">
                          <a:solidFill>
                            <a:srgbClr val="50412B"/>
                          </a:solidFill>
                          <a:latin typeface="+mj-lt"/>
                          <a:ea typeface="Calibri"/>
                          <a:cs typeface="Times New Roman"/>
                        </a:rPr>
                        <a:t>Single-pyramid</a:t>
                      </a:r>
                      <a:endParaRPr lang="en-US" sz="1000" dirty="0">
                        <a:solidFill>
                          <a:srgbClr val="50412B"/>
                        </a:solidFill>
                        <a:latin typeface="+mj-lt"/>
                        <a:ea typeface="Calibri"/>
                        <a:cs typeface="Times New Roman"/>
                      </a:endParaRPr>
                    </a:p>
                    <a:p>
                      <a:pPr algn="l">
                        <a:lnSpc>
                          <a:spcPct val="100000"/>
                        </a:lnSpc>
                        <a:spcAft>
                          <a:spcPts val="0"/>
                        </a:spcAft>
                      </a:pPr>
                      <a:r>
                        <a:rPr lang="en-US" sz="1000" b="1" dirty="0">
                          <a:solidFill>
                            <a:srgbClr val="50412B"/>
                          </a:solidFill>
                          <a:latin typeface="+mj-lt"/>
                          <a:ea typeface="Calibri"/>
                          <a:cs typeface="Times New Roman"/>
                        </a:rPr>
                        <a:t>informal patronal</a:t>
                      </a:r>
                      <a:endParaRPr lang="en-US" sz="1000" dirty="0">
                        <a:solidFill>
                          <a:srgbClr val="50412B"/>
                        </a:solidFill>
                        <a:latin typeface="+mj-lt"/>
                        <a:ea typeface="Calibri"/>
                        <a:cs typeface="Times New Roman"/>
                      </a:endParaRPr>
                    </a:p>
                  </a:txBody>
                  <a:tcPr marL="45720" marR="45720">
                    <a:lnL w="9525"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7"/>
                  </a:ext>
                </a:extLst>
              </a:tr>
              <a:tr h="573024">
                <a:tc rowSpan="2">
                  <a:txBody>
                    <a:bodyPr/>
                    <a:lstStyle/>
                    <a:p>
                      <a:pPr algn="l">
                        <a:lnSpc>
                          <a:spcPct val="100000"/>
                        </a:lnSpc>
                        <a:spcAft>
                          <a:spcPts val="0"/>
                        </a:spcAft>
                      </a:pPr>
                      <a:r>
                        <a:rPr lang="en-US" sz="1200" b="1" dirty="0">
                          <a:solidFill>
                            <a:srgbClr val="CD5F50"/>
                          </a:solidFill>
                          <a:latin typeface="+mj-lt"/>
                          <a:ea typeface="Calibri"/>
                          <a:cs typeface="Times New Roman"/>
                        </a:rPr>
                        <a:t>D</a:t>
                      </a:r>
                    </a:p>
                    <a:p>
                      <a:pPr algn="l">
                        <a:lnSpc>
                          <a:spcPct val="100000"/>
                        </a:lnSpc>
                        <a:spcAft>
                          <a:spcPts val="0"/>
                        </a:spcAft>
                      </a:pPr>
                      <a:r>
                        <a:rPr lang="en-US" sz="1000" b="1" dirty="0">
                          <a:solidFill>
                            <a:srgbClr val="4D7C84"/>
                          </a:solidFill>
                          <a:latin typeface="+mj-lt"/>
                          <a:ea typeface="Calibri"/>
                          <a:cs typeface="Times New Roman"/>
                        </a:rPr>
                        <a:t>Model change</a:t>
                      </a:r>
                      <a:endParaRPr lang="en-US" sz="1000" dirty="0">
                        <a:solidFill>
                          <a:srgbClr val="4D7C84"/>
                        </a:solidFill>
                        <a:latin typeface="+mj-lt"/>
                        <a:ea typeface="Calibri"/>
                        <a:cs typeface="Times New Roman"/>
                      </a:endParaRPr>
                    </a:p>
                    <a:p>
                      <a:pPr algn="l">
                        <a:lnSpc>
                          <a:spcPct val="100000"/>
                        </a:lnSpc>
                        <a:spcAft>
                          <a:spcPts val="0"/>
                        </a:spcAft>
                      </a:pPr>
                      <a:r>
                        <a:rPr lang="en-US" sz="1000" b="1" dirty="0">
                          <a:solidFill>
                            <a:srgbClr val="4D7C84"/>
                          </a:solidFill>
                          <a:latin typeface="+mj-lt"/>
                          <a:ea typeface="Calibri"/>
                          <a:cs typeface="Times New Roman"/>
                        </a:rPr>
                        <a:t>(e.g. China)</a:t>
                      </a:r>
                      <a:endParaRPr lang="en-US" sz="1000" dirty="0">
                        <a:solidFill>
                          <a:srgbClr val="4D7C84"/>
                        </a:solidFill>
                        <a:latin typeface="+mj-lt"/>
                        <a:ea typeface="Calibri"/>
                        <a:cs typeface="Times New Roman"/>
                      </a:endParaRPr>
                    </a:p>
                  </a:txBody>
                  <a:tcPr marL="45720" marR="45720">
                    <a:lnL w="12700" cap="flat" cmpd="sng" algn="ctr">
                      <a:solidFill>
                        <a:srgbClr val="B3AA9D"/>
                      </a:solidFill>
                      <a:prstDash val="solid"/>
                      <a:round/>
                      <a:headEnd type="none" w="med" len="med"/>
                      <a:tailEnd type="none" w="med" len="med"/>
                    </a:lnL>
                    <a:lnR w="9525"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r">
                        <a:lnSpc>
                          <a:spcPct val="100000"/>
                        </a:lnSpc>
                        <a:spcAft>
                          <a:spcPts val="0"/>
                        </a:spcAft>
                      </a:pPr>
                      <a:r>
                        <a:rPr lang="en-US" sz="1000" b="1" dirty="0">
                          <a:solidFill>
                            <a:srgbClr val="50412B"/>
                          </a:solidFill>
                          <a:latin typeface="+mj-lt"/>
                          <a:ea typeface="Calibri"/>
                          <a:cs typeface="Times New Roman"/>
                        </a:rPr>
                        <a:t>Communist dictatorship</a:t>
                      </a:r>
                      <a:endParaRPr lang="en-US" sz="1000" dirty="0">
                        <a:solidFill>
                          <a:srgbClr val="50412B"/>
                        </a:solidFill>
                        <a:latin typeface="+mj-lt"/>
                        <a:ea typeface="Calibri"/>
                        <a:cs typeface="Times New Roman"/>
                      </a:endParaRPr>
                    </a:p>
                  </a:txBody>
                  <a:tcPr marL="45720" marR="45720">
                    <a:lnL w="9525" cap="flat" cmpd="sng" algn="ctr">
                      <a:solidFill>
                        <a:srgbClr val="B3AA9D"/>
                      </a:solidFill>
                      <a:prstDash val="solid"/>
                      <a:round/>
                      <a:headEnd type="none" w="med" len="med"/>
                      <a:tailEnd type="none" w="med" len="med"/>
                    </a:lnL>
                    <a:lnR w="9525"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l">
                        <a:lnSpc>
                          <a:spcPct val="100000"/>
                        </a:lnSpc>
                        <a:spcAft>
                          <a:spcPts val="0"/>
                        </a:spcAft>
                      </a:pPr>
                      <a:r>
                        <a:rPr lang="en-US" sz="1000" b="1" dirty="0">
                          <a:solidFill>
                            <a:srgbClr val="50412B"/>
                          </a:solidFill>
                          <a:latin typeface="+mj-lt"/>
                          <a:ea typeface="Calibri"/>
                          <a:cs typeface="Times New Roman"/>
                        </a:rPr>
                        <a:t>Market-exploiting dictatorship</a:t>
                      </a:r>
                      <a:endParaRPr lang="en-US" sz="1000" dirty="0">
                        <a:solidFill>
                          <a:srgbClr val="50412B"/>
                        </a:solidFill>
                        <a:latin typeface="+mj-lt"/>
                        <a:ea typeface="Calibri"/>
                        <a:cs typeface="Times New Roman"/>
                      </a:endParaRPr>
                    </a:p>
                  </a:txBody>
                  <a:tcPr marL="45720" marR="45720">
                    <a:lnL w="9525"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8"/>
                  </a:ext>
                </a:extLst>
              </a:tr>
              <a:tr h="542257">
                <a:tc vMerge="1">
                  <a:txBody>
                    <a:bodyPr/>
                    <a:lstStyle/>
                    <a:p>
                      <a:endParaRPr lang="en-US"/>
                    </a:p>
                  </a:txBody>
                  <a:tcPr/>
                </a:tc>
                <a:tc>
                  <a:txBody>
                    <a:bodyPr/>
                    <a:lstStyle/>
                    <a:p>
                      <a:pPr algn="r">
                        <a:lnSpc>
                          <a:spcPct val="100000"/>
                        </a:lnSpc>
                        <a:spcAft>
                          <a:spcPts val="0"/>
                        </a:spcAft>
                      </a:pPr>
                      <a:r>
                        <a:rPr lang="en-US" sz="1000" b="1" dirty="0">
                          <a:solidFill>
                            <a:srgbClr val="50412B"/>
                          </a:solidFill>
                          <a:latin typeface="+mj-lt"/>
                          <a:ea typeface="Calibri"/>
                          <a:cs typeface="Times New Roman"/>
                        </a:rPr>
                        <a:t>Single-pyramid</a:t>
                      </a:r>
                      <a:endParaRPr lang="en-US" sz="1000" dirty="0">
                        <a:solidFill>
                          <a:srgbClr val="50412B"/>
                        </a:solidFill>
                        <a:latin typeface="+mj-lt"/>
                        <a:ea typeface="Calibri"/>
                        <a:cs typeface="Times New Roman"/>
                      </a:endParaRPr>
                    </a:p>
                    <a:p>
                      <a:pPr algn="r">
                        <a:lnSpc>
                          <a:spcPct val="100000"/>
                        </a:lnSpc>
                        <a:spcAft>
                          <a:spcPts val="0"/>
                        </a:spcAft>
                      </a:pPr>
                      <a:r>
                        <a:rPr lang="en-US" sz="1000" b="1" dirty="0">
                          <a:solidFill>
                            <a:srgbClr val="50412B"/>
                          </a:solidFill>
                          <a:latin typeface="+mj-lt"/>
                          <a:ea typeface="Calibri"/>
                          <a:cs typeface="Times New Roman"/>
                        </a:rPr>
                        <a:t>bureaucratic patronal</a:t>
                      </a:r>
                      <a:endParaRPr lang="en-US" sz="1000" dirty="0">
                        <a:solidFill>
                          <a:srgbClr val="50412B"/>
                        </a:solidFill>
                        <a:latin typeface="+mj-lt"/>
                        <a:ea typeface="Calibri"/>
                        <a:cs typeface="Times New Roman"/>
                      </a:endParaRPr>
                    </a:p>
                  </a:txBody>
                  <a:tcPr marL="45720" marR="45720">
                    <a:lnL w="9525" cap="flat" cmpd="sng" algn="ctr">
                      <a:solidFill>
                        <a:srgbClr val="B3AA9D"/>
                      </a:solidFill>
                      <a:prstDash val="solid"/>
                      <a:round/>
                      <a:headEnd type="none" w="med" len="med"/>
                      <a:tailEnd type="none" w="med" len="med"/>
                    </a:lnL>
                    <a:lnR w="9525"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l">
                        <a:lnSpc>
                          <a:spcPct val="100000"/>
                        </a:lnSpc>
                        <a:spcAft>
                          <a:spcPts val="0"/>
                        </a:spcAft>
                      </a:pPr>
                      <a:r>
                        <a:rPr lang="en-US" sz="1000" b="1" dirty="0">
                          <a:solidFill>
                            <a:srgbClr val="50412B"/>
                          </a:solidFill>
                          <a:latin typeface="+mj-lt"/>
                          <a:ea typeface="Calibri"/>
                          <a:cs typeface="Times New Roman"/>
                        </a:rPr>
                        <a:t>Single-pyramid</a:t>
                      </a:r>
                      <a:endParaRPr lang="en-US" sz="1000" dirty="0">
                        <a:solidFill>
                          <a:srgbClr val="50412B"/>
                        </a:solidFill>
                        <a:latin typeface="+mj-lt"/>
                        <a:ea typeface="Calibri"/>
                        <a:cs typeface="Times New Roman"/>
                      </a:endParaRPr>
                    </a:p>
                    <a:p>
                      <a:pPr algn="l">
                        <a:lnSpc>
                          <a:spcPct val="100000"/>
                        </a:lnSpc>
                        <a:spcAft>
                          <a:spcPts val="0"/>
                        </a:spcAft>
                      </a:pPr>
                      <a:r>
                        <a:rPr lang="en-US" sz="1000" b="1" dirty="0">
                          <a:solidFill>
                            <a:srgbClr val="50412B"/>
                          </a:solidFill>
                          <a:latin typeface="+mj-lt"/>
                          <a:ea typeface="Calibri"/>
                          <a:cs typeface="Times New Roman"/>
                        </a:rPr>
                        <a:t>bureaucratic </a:t>
                      </a:r>
                      <a:r>
                        <a:rPr lang="en-US" sz="1000" b="1" dirty="0" err="1">
                          <a:solidFill>
                            <a:srgbClr val="50412B"/>
                          </a:solidFill>
                          <a:latin typeface="+mj-lt"/>
                          <a:ea typeface="Calibri"/>
                          <a:cs typeface="Times New Roman"/>
                        </a:rPr>
                        <a:t>patronal</a:t>
                      </a:r>
                      <a:endParaRPr lang="en-US" sz="1000" dirty="0">
                        <a:solidFill>
                          <a:srgbClr val="50412B"/>
                        </a:solidFill>
                        <a:latin typeface="+mj-lt"/>
                        <a:ea typeface="Calibri"/>
                        <a:cs typeface="Times New Roman"/>
                      </a:endParaRPr>
                    </a:p>
                  </a:txBody>
                  <a:tcPr marL="45720" marR="45720">
                    <a:lnL w="9525"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9"/>
                  </a:ext>
                </a:extLst>
              </a:tr>
            </a:tbl>
          </a:graphicData>
        </a:graphic>
      </p:graphicFrame>
      <p:grpSp>
        <p:nvGrpSpPr>
          <p:cNvPr id="56" name="Csoportba foglalás 14"/>
          <p:cNvGrpSpPr>
            <a:grpSpLocks/>
          </p:cNvGrpSpPr>
          <p:nvPr/>
        </p:nvGrpSpPr>
        <p:grpSpPr bwMode="auto">
          <a:xfrm>
            <a:off x="1267530" y="2055387"/>
            <a:ext cx="1955000" cy="1279454"/>
            <a:chOff x="23716" y="5146"/>
            <a:chExt cx="33670" cy="22557"/>
          </a:xfrm>
        </p:grpSpPr>
        <p:grpSp>
          <p:nvGrpSpPr>
            <p:cNvPr id="57" name="Csoportba foglalás 312"/>
            <p:cNvGrpSpPr>
              <a:grpSpLocks/>
            </p:cNvGrpSpPr>
            <p:nvPr/>
          </p:nvGrpSpPr>
          <p:grpSpPr bwMode="auto">
            <a:xfrm>
              <a:off x="23716" y="5146"/>
              <a:ext cx="32961" cy="22557"/>
              <a:chOff x="23716" y="5146"/>
              <a:chExt cx="32960" cy="22557"/>
            </a:xfrm>
          </p:grpSpPr>
          <p:cxnSp>
            <p:nvCxnSpPr>
              <p:cNvPr id="61" name="Straight Arrow Connector 21"/>
              <p:cNvCxnSpPr>
                <a:cxnSpLocks noChangeShapeType="1"/>
                <a:stCxn id="30" idx="3"/>
                <a:endCxn id="28" idx="0"/>
              </p:cNvCxnSpPr>
              <p:nvPr/>
            </p:nvCxnSpPr>
            <p:spPr bwMode="auto">
              <a:xfrm flipH="1">
                <a:off x="40912" y="6427"/>
                <a:ext cx="15203" cy="21276"/>
              </a:xfrm>
              <a:prstGeom prst="straightConnector1">
                <a:avLst/>
              </a:prstGeom>
              <a:noFill/>
              <a:ln w="19050">
                <a:solidFill>
                  <a:srgbClr val="385A61"/>
                </a:solidFill>
                <a:round/>
                <a:headEnd/>
                <a:tailEnd type="arrow" w="med" len="med"/>
              </a:ln>
            </p:spPr>
          </p:cxnSp>
          <p:cxnSp>
            <p:nvCxnSpPr>
              <p:cNvPr id="63" name="Straight Arrow Connector 21"/>
              <p:cNvCxnSpPr>
                <a:cxnSpLocks noChangeShapeType="1"/>
                <a:stCxn id="30" idx="4"/>
                <a:endCxn id="31" idx="7"/>
              </p:cNvCxnSpPr>
              <p:nvPr/>
            </p:nvCxnSpPr>
            <p:spPr bwMode="auto">
              <a:xfrm flipH="1">
                <a:off x="51040" y="6659"/>
                <a:ext cx="5636" cy="9183"/>
              </a:xfrm>
              <a:prstGeom prst="straightConnector1">
                <a:avLst/>
              </a:prstGeom>
              <a:noFill/>
              <a:ln w="19050">
                <a:solidFill>
                  <a:srgbClr val="385A61"/>
                </a:solidFill>
                <a:round/>
                <a:headEnd/>
                <a:tailEnd type="arrow" w="med" len="med"/>
              </a:ln>
            </p:spPr>
          </p:cxnSp>
          <p:sp>
            <p:nvSpPr>
              <p:cNvPr id="71" name="Oval 12"/>
              <p:cNvSpPr>
                <a:spLocks noChangeArrowheads="1"/>
              </p:cNvSpPr>
              <p:nvPr/>
            </p:nvSpPr>
            <p:spPr bwMode="auto">
              <a:xfrm>
                <a:off x="23716" y="5146"/>
                <a:ext cx="1587" cy="1587"/>
              </a:xfrm>
              <a:prstGeom prst="ellipse">
                <a:avLst/>
              </a:prstGeom>
              <a:solidFill>
                <a:srgbClr val="385A61"/>
              </a:solidFill>
              <a:ln w="12700">
                <a:solidFill>
                  <a:srgbClr val="EFEAE4"/>
                </a:solidFill>
                <a:round/>
                <a:headEnd/>
                <a:tailEnd/>
              </a:ln>
            </p:spPr>
            <p:txBody>
              <a:bodyPr vert="horz" wrap="square" lIns="0" tIns="0" rIns="0" bIns="0" numCol="1" anchor="ctr" anchorCtr="0" compatLnSpc="1">
                <a:prstTxWarp prst="textNoShape">
                  <a:avLst/>
                </a:prstTxWarp>
              </a:bodyPr>
              <a:lstStyle/>
              <a:p>
                <a:endParaRPr lang="en-US" sz="3200"/>
              </a:p>
            </p:txBody>
          </p:sp>
          <p:cxnSp>
            <p:nvCxnSpPr>
              <p:cNvPr id="72" name="Straight Arrow Connector 21"/>
              <p:cNvCxnSpPr>
                <a:cxnSpLocks noChangeShapeType="1"/>
                <a:stCxn id="30" idx="2"/>
              </p:cNvCxnSpPr>
              <p:nvPr/>
            </p:nvCxnSpPr>
            <p:spPr bwMode="auto">
              <a:xfrm flipH="1">
                <a:off x="25303" y="5866"/>
                <a:ext cx="30579" cy="35"/>
              </a:xfrm>
              <a:prstGeom prst="straightConnector1">
                <a:avLst/>
              </a:prstGeom>
              <a:noFill/>
              <a:ln w="19050">
                <a:solidFill>
                  <a:srgbClr val="385A61"/>
                </a:solidFill>
                <a:round/>
                <a:headEnd/>
                <a:tailEnd type="arrow" w="med" len="med"/>
              </a:ln>
            </p:spPr>
          </p:cxnSp>
          <p:cxnSp>
            <p:nvCxnSpPr>
              <p:cNvPr id="74" name="Straight Arrow Connector 21"/>
              <p:cNvCxnSpPr>
                <a:cxnSpLocks noChangeShapeType="1"/>
                <a:stCxn id="30" idx="3"/>
              </p:cNvCxnSpPr>
              <p:nvPr/>
            </p:nvCxnSpPr>
            <p:spPr bwMode="auto">
              <a:xfrm flipH="1">
                <a:off x="33993" y="6427"/>
                <a:ext cx="22122" cy="10770"/>
              </a:xfrm>
              <a:prstGeom prst="straightConnector1">
                <a:avLst/>
              </a:prstGeom>
              <a:noFill/>
              <a:ln w="19050">
                <a:solidFill>
                  <a:srgbClr val="385A61"/>
                </a:solidFill>
                <a:round/>
                <a:headEnd/>
                <a:tailEnd type="arrow" w="med" len="med"/>
              </a:ln>
            </p:spPr>
          </p:cxnSp>
          <p:sp>
            <p:nvSpPr>
              <p:cNvPr id="75" name="TextBox 51"/>
              <p:cNvSpPr txBox="1">
                <a:spLocks noChangeArrowheads="1"/>
              </p:cNvSpPr>
              <p:nvPr/>
            </p:nvSpPr>
            <p:spPr bwMode="auto">
              <a:xfrm>
                <a:off x="32879" y="5851"/>
                <a:ext cx="2551" cy="28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hu-HU" sz="1000" b="1" i="0" u="none" strike="noStrike" cap="none" normalizeH="0" baseline="0" dirty="0">
                    <a:ln>
                      <a:noFill/>
                    </a:ln>
                    <a:solidFill>
                      <a:srgbClr val="CD5F50"/>
                    </a:solidFill>
                    <a:effectLst/>
                    <a:latin typeface="Calibri" pitchFamily="34" charset="0"/>
                  </a:rPr>
                  <a:t>A</a:t>
                </a:r>
                <a:endParaRPr kumimoji="0" lang="en-US" sz="3200" b="0" i="0" u="none" strike="noStrike" cap="none" normalizeH="0" baseline="0" dirty="0">
                  <a:ln>
                    <a:noFill/>
                  </a:ln>
                  <a:solidFill>
                    <a:srgbClr val="CD5F50"/>
                  </a:solidFill>
                  <a:effectLst/>
                  <a:latin typeface="Arial" pitchFamily="34" charset="0"/>
                </a:endParaRPr>
              </a:p>
            </p:txBody>
          </p:sp>
          <p:sp>
            <p:nvSpPr>
              <p:cNvPr id="76" name="TextBox 52"/>
              <p:cNvSpPr txBox="1">
                <a:spLocks noChangeArrowheads="1"/>
              </p:cNvSpPr>
              <p:nvPr/>
            </p:nvSpPr>
            <p:spPr bwMode="auto">
              <a:xfrm rot="20088738">
                <a:off x="37083" y="12142"/>
                <a:ext cx="3536" cy="25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500"/>
                  </a:spcAft>
                  <a:buClrTx/>
                  <a:buSzTx/>
                  <a:buFontTx/>
                  <a:buNone/>
                  <a:tabLst/>
                </a:pPr>
                <a:r>
                  <a:rPr lang="hu-HU" sz="1000" b="1" dirty="0">
                    <a:solidFill>
                      <a:srgbClr val="CD5F50"/>
                    </a:solidFill>
                    <a:latin typeface="Calibri" pitchFamily="34" charset="0"/>
                  </a:rPr>
                  <a:t>B</a:t>
                </a:r>
                <a:endParaRPr kumimoji="0" lang="en-US" sz="3200" b="0" i="0" u="none" strike="noStrike" cap="none" normalizeH="0" baseline="0" dirty="0">
                  <a:ln>
                    <a:noFill/>
                  </a:ln>
                  <a:solidFill>
                    <a:srgbClr val="CD5F50"/>
                  </a:solidFill>
                  <a:effectLst/>
                  <a:latin typeface="Arial" pitchFamily="34" charset="0"/>
                </a:endParaRPr>
              </a:p>
            </p:txBody>
          </p:sp>
          <p:sp>
            <p:nvSpPr>
              <p:cNvPr id="77" name="TextBox 53"/>
              <p:cNvSpPr txBox="1">
                <a:spLocks noChangeArrowheads="1"/>
              </p:cNvSpPr>
              <p:nvPr/>
            </p:nvSpPr>
            <p:spPr bwMode="auto">
              <a:xfrm rot="18339948">
                <a:off x="41484" y="20424"/>
                <a:ext cx="3610" cy="13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hu-HU" sz="1000" b="1" i="0" u="none" strike="noStrike" cap="none" normalizeH="0" baseline="0" dirty="0">
                    <a:ln>
                      <a:noFill/>
                    </a:ln>
                    <a:solidFill>
                      <a:srgbClr val="CD5F50"/>
                    </a:solidFill>
                    <a:effectLst/>
                    <a:latin typeface="Calibri" pitchFamily="34" charset="0"/>
                  </a:rPr>
                  <a:t>C</a:t>
                </a:r>
                <a:endParaRPr kumimoji="0" lang="en-US" sz="3200" b="0" i="0" u="none" strike="noStrike" cap="none" normalizeH="0" baseline="0" dirty="0">
                  <a:ln>
                    <a:noFill/>
                  </a:ln>
                  <a:solidFill>
                    <a:srgbClr val="CD5F50"/>
                  </a:solidFill>
                  <a:effectLst/>
                  <a:latin typeface="Arial" pitchFamily="34" charset="0"/>
                </a:endParaRPr>
              </a:p>
            </p:txBody>
          </p:sp>
        </p:grpSp>
        <p:sp>
          <p:nvSpPr>
            <p:cNvPr id="58" name="TextBox 54"/>
            <p:cNvSpPr txBox="1">
              <a:spLocks noChangeArrowheads="1"/>
            </p:cNvSpPr>
            <p:nvPr/>
          </p:nvSpPr>
          <p:spPr bwMode="auto">
            <a:xfrm rot="17996047">
              <a:off x="55109" y="9606"/>
              <a:ext cx="2013" cy="2540"/>
            </a:xfrm>
            <a:prstGeom prst="rect">
              <a:avLst/>
            </a:prstGeom>
            <a:solidFill>
              <a:srgbClr val="EFEAE4"/>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hu-HU" sz="1000" b="1" i="0" u="none" strike="noStrike" cap="none" normalizeH="0" baseline="0" dirty="0">
                  <a:ln>
                    <a:noFill/>
                  </a:ln>
                  <a:solidFill>
                    <a:srgbClr val="CD5F50"/>
                  </a:solidFill>
                  <a:effectLst/>
                  <a:latin typeface="Calibri" pitchFamily="34" charset="0"/>
                </a:rPr>
                <a:t>D</a:t>
              </a:r>
              <a:endParaRPr kumimoji="0" lang="en-US" sz="3200" b="0" i="0" u="none" strike="noStrike" cap="none" normalizeH="0" baseline="0" dirty="0">
                <a:ln>
                  <a:noFill/>
                </a:ln>
                <a:solidFill>
                  <a:srgbClr val="CD5F50"/>
                </a:solidFill>
                <a:effectLst/>
                <a:latin typeface="Arial" pitchFamily="34" charset="0"/>
              </a:endParaRPr>
            </a:p>
          </p:txBody>
        </p:sp>
      </p:grpSp>
      <p:sp>
        <p:nvSpPr>
          <p:cNvPr id="27" name="Oval 12"/>
          <p:cNvSpPr>
            <a:spLocks noChangeArrowheads="1"/>
          </p:cNvSpPr>
          <p:nvPr/>
        </p:nvSpPr>
        <p:spPr bwMode="auto">
          <a:xfrm>
            <a:off x="1772090" y="2725602"/>
            <a:ext cx="92150" cy="90016"/>
          </a:xfrm>
          <a:prstGeom prst="ellipse">
            <a:avLst/>
          </a:prstGeom>
          <a:solidFill>
            <a:srgbClr val="385A61"/>
          </a:solidFill>
          <a:ln w="12700">
            <a:solidFill>
              <a:srgbClr val="EFEAE4"/>
            </a:solidFill>
            <a:round/>
            <a:headEnd/>
            <a:tailEnd/>
          </a:ln>
        </p:spPr>
        <p:txBody>
          <a:bodyPr vert="horz" wrap="square" lIns="0" tIns="0" rIns="0" bIns="0" numCol="1" anchor="ctr" anchorCtr="0" compatLnSpc="1">
            <a:prstTxWarp prst="textNoShape">
              <a:avLst/>
            </a:prstTxWarp>
          </a:bodyPr>
          <a:lstStyle/>
          <a:p>
            <a:endParaRPr lang="en-US" sz="3200"/>
          </a:p>
        </p:txBody>
      </p:sp>
      <p:sp>
        <p:nvSpPr>
          <p:cNvPr id="28" name="Oval 12"/>
          <p:cNvSpPr>
            <a:spLocks noChangeArrowheads="1"/>
          </p:cNvSpPr>
          <p:nvPr/>
        </p:nvSpPr>
        <p:spPr bwMode="auto">
          <a:xfrm>
            <a:off x="2219945" y="3334859"/>
            <a:ext cx="92150" cy="90016"/>
          </a:xfrm>
          <a:prstGeom prst="ellipse">
            <a:avLst/>
          </a:prstGeom>
          <a:solidFill>
            <a:srgbClr val="385A61"/>
          </a:solidFill>
          <a:ln w="12700">
            <a:solidFill>
              <a:srgbClr val="EFEAE4"/>
            </a:solidFill>
            <a:round/>
            <a:headEnd/>
            <a:tailEnd/>
          </a:ln>
        </p:spPr>
        <p:txBody>
          <a:bodyPr vert="horz" wrap="square" lIns="0" tIns="0" rIns="0" bIns="0" numCol="1" anchor="ctr" anchorCtr="0" compatLnSpc="1">
            <a:prstTxWarp prst="textNoShape">
              <a:avLst/>
            </a:prstTxWarp>
          </a:bodyPr>
          <a:lstStyle/>
          <a:p>
            <a:endParaRPr lang="en-US" sz="3200"/>
          </a:p>
        </p:txBody>
      </p:sp>
      <p:sp>
        <p:nvSpPr>
          <p:cNvPr id="30" name="Oval 12"/>
          <p:cNvSpPr>
            <a:spLocks noChangeArrowheads="1"/>
          </p:cNvSpPr>
          <p:nvPr/>
        </p:nvSpPr>
        <p:spPr bwMode="auto">
          <a:xfrm>
            <a:off x="3135280" y="2051218"/>
            <a:ext cx="92150" cy="90016"/>
          </a:xfrm>
          <a:prstGeom prst="ellipse">
            <a:avLst/>
          </a:prstGeom>
          <a:solidFill>
            <a:srgbClr val="385A61"/>
          </a:solidFill>
          <a:ln w="12700">
            <a:solidFill>
              <a:srgbClr val="EFEAE4"/>
            </a:solidFill>
            <a:round/>
            <a:headEnd/>
            <a:tailEnd/>
          </a:ln>
        </p:spPr>
        <p:txBody>
          <a:bodyPr vert="horz" wrap="square" lIns="0" tIns="0" rIns="0" bIns="0" numCol="1" anchor="ctr" anchorCtr="0" compatLnSpc="1">
            <a:prstTxWarp prst="textNoShape">
              <a:avLst/>
            </a:prstTxWarp>
          </a:bodyPr>
          <a:lstStyle/>
          <a:p>
            <a:endParaRPr lang="en-US" sz="3200"/>
          </a:p>
        </p:txBody>
      </p:sp>
      <p:sp>
        <p:nvSpPr>
          <p:cNvPr id="31" name="Oval 12"/>
          <p:cNvSpPr>
            <a:spLocks noChangeArrowheads="1"/>
          </p:cNvSpPr>
          <p:nvPr/>
        </p:nvSpPr>
        <p:spPr bwMode="auto">
          <a:xfrm>
            <a:off x="2775436" y="2648921"/>
            <a:ext cx="92150" cy="90016"/>
          </a:xfrm>
          <a:prstGeom prst="ellipse">
            <a:avLst/>
          </a:prstGeom>
          <a:solidFill>
            <a:srgbClr val="385A61"/>
          </a:solidFill>
          <a:ln w="12700">
            <a:solidFill>
              <a:srgbClr val="EFEAE4"/>
            </a:solidFill>
            <a:round/>
            <a:headEnd/>
            <a:tailEnd/>
          </a:ln>
        </p:spPr>
        <p:txBody>
          <a:bodyPr vert="horz" wrap="square" lIns="0" tIns="0" rIns="0" bIns="0" numCol="1" anchor="ctr" anchorCtr="0" compatLnSpc="1">
            <a:prstTxWarp prst="textNoShape">
              <a:avLst/>
            </a:prstTxWarp>
          </a:bodyPr>
          <a:lstStyle/>
          <a:p>
            <a:endParaRPr lang="en-US" sz="3200"/>
          </a:p>
        </p:txBody>
      </p:sp>
    </p:spTree>
    <p:extLst>
      <p:ext uri="{BB962C8B-B14F-4D97-AF65-F5344CB8AC3E}">
        <p14:creationId xmlns:p14="http://schemas.microsoft.com/office/powerpoint/2010/main" val="1446914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rtalom helye 4"/>
          <p:cNvGraphicFramePr>
            <a:graphicFrameLocks noGrp="1"/>
          </p:cNvGraphicFramePr>
          <p:nvPr>
            <p:ph idx="1"/>
          </p:nvPr>
        </p:nvGraphicFramePr>
        <p:xfrm>
          <a:off x="107950" y="1347614"/>
          <a:ext cx="4324858" cy="3011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ím 1"/>
          <p:cNvSpPr>
            <a:spLocks noGrp="1"/>
          </p:cNvSpPr>
          <p:nvPr>
            <p:ph type="title"/>
          </p:nvPr>
        </p:nvSpPr>
        <p:spPr>
          <a:xfrm>
            <a:off x="250825" y="130355"/>
            <a:ext cx="4181983" cy="857070"/>
          </a:xfrm>
        </p:spPr>
        <p:txBody>
          <a:bodyPr>
            <a:noAutofit/>
          </a:bodyPr>
          <a:lstStyle/>
          <a:p>
            <a:pPr algn="l"/>
            <a:r>
              <a:rPr lang="en-GB" sz="2800" b="1" dirty="0">
                <a:solidFill>
                  <a:srgbClr val="8D503B"/>
                </a:solidFill>
              </a:rPr>
              <a:t>Secondary trajectories of post-communist regimes</a:t>
            </a:r>
            <a:endParaRPr lang="hu-HU" sz="2800" b="1" dirty="0">
              <a:solidFill>
                <a:srgbClr val="8D503B"/>
              </a:solidFill>
            </a:endParaRPr>
          </a:p>
        </p:txBody>
      </p:sp>
      <p:sp>
        <p:nvSpPr>
          <p:cNvPr id="3110" name="Rectangle 38"/>
          <p:cNvSpPr>
            <a:spLocks noChangeArrowheads="1"/>
          </p:cNvSpPr>
          <p:nvPr/>
        </p:nvSpPr>
        <p:spPr bwMode="auto">
          <a:xfrm>
            <a:off x="0" y="533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200" b="0" i="0" u="none" strike="noStrike" cap="none" normalizeH="0" baseline="0">
              <a:ln>
                <a:noFill/>
              </a:ln>
              <a:solidFill>
                <a:schemeClr val="tx1"/>
              </a:solidFill>
              <a:effectLst/>
              <a:latin typeface="Calibri" pitchFamily="34" charset="0"/>
              <a:ea typeface="SimSun"/>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sz="1200" b="0" i="0" u="none" strike="noStrike" cap="none" normalizeH="0" baseline="0">
                <a:ln>
                  <a:noFill/>
                </a:ln>
                <a:solidFill>
                  <a:schemeClr val="tx1"/>
                </a:solidFill>
                <a:effectLst/>
                <a:latin typeface="Calibri" pitchFamily="34" charset="0"/>
                <a:ea typeface="SimSun"/>
                <a:cs typeface="Times New Roman" pitchFamily="18" charset="0"/>
              </a:rPr>
              <a:t> </a:t>
            </a:r>
            <a:endParaRPr kumimoji="0" lang="hu-HU" sz="1200" b="0" i="0" u="none" strike="noStrike" cap="none" normalizeH="0" baseline="0">
              <a:ln>
                <a:noFill/>
              </a:ln>
              <a:solidFill>
                <a:schemeClr val="tx1"/>
              </a:solidFill>
              <a:effectLst/>
              <a:latin typeface="Times New Roman" pitchFamily="18" charset="0"/>
              <a:ea typeface="SimSun"/>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sz="1800" b="0" i="0" u="none" strike="noStrike" cap="none" normalizeH="0" baseline="0">
              <a:ln>
                <a:noFill/>
              </a:ln>
              <a:solidFill>
                <a:schemeClr val="tx1"/>
              </a:solidFill>
              <a:effectLst/>
              <a:latin typeface="Arial" pitchFamily="34" charset="0"/>
            </a:endParaRPr>
          </a:p>
        </p:txBody>
      </p:sp>
      <p:sp>
        <p:nvSpPr>
          <p:cNvPr id="3115" name="Rectangle 43"/>
          <p:cNvSpPr>
            <a:spLocks noChangeArrowheads="1"/>
          </p:cNvSpPr>
          <p:nvPr/>
        </p:nvSpPr>
        <p:spPr bwMode="auto">
          <a:xfrm>
            <a:off x="0" y="533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1200" b="0" i="0" u="none" strike="noStrike" cap="none" normalizeH="0" baseline="0">
                <a:ln>
                  <a:noFill/>
                </a:ln>
                <a:solidFill>
                  <a:schemeClr val="tx1"/>
                </a:solidFill>
                <a:effectLst/>
                <a:latin typeface="Calibri" pitchFamily="34" charset="0"/>
                <a:ea typeface="SimSun"/>
                <a:cs typeface="Times New Roman" pitchFamily="18" charset="0"/>
              </a:rPr>
              <a:t> </a:t>
            </a:r>
            <a:endParaRPr kumimoji="0" lang="hu-HU" sz="1800" b="0" i="0" u="none" strike="noStrike" cap="none" normalizeH="0" baseline="0">
              <a:ln>
                <a:noFill/>
              </a:ln>
              <a:solidFill>
                <a:schemeClr val="tx1"/>
              </a:solidFill>
              <a:effectLst/>
              <a:latin typeface="Arial" pitchFamily="34" charset="0"/>
            </a:endParaRPr>
          </a:p>
        </p:txBody>
      </p:sp>
      <p:sp>
        <p:nvSpPr>
          <p:cNvPr id="3119" name="Rectangle 47"/>
          <p:cNvSpPr>
            <a:spLocks noChangeArrowheads="1"/>
          </p:cNvSpPr>
          <p:nvPr/>
        </p:nvSpPr>
        <p:spPr bwMode="auto">
          <a:xfrm>
            <a:off x="0" y="533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3815"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1200" b="0" i="0" u="none" strike="noStrike" cap="none" normalizeH="0" baseline="0">
                <a:ln>
                  <a:noFill/>
                </a:ln>
                <a:solidFill>
                  <a:schemeClr val="tx1"/>
                </a:solidFill>
                <a:effectLst/>
                <a:latin typeface="Calibri" pitchFamily="34" charset="0"/>
                <a:ea typeface="SimSun"/>
                <a:cs typeface="Times New Roman" pitchFamily="18" charset="0"/>
              </a:rPr>
              <a:t> </a:t>
            </a:r>
            <a:endParaRPr kumimoji="0" lang="hu-HU" sz="1800" b="0" i="0" u="none" strike="noStrike" cap="none" normalizeH="0" baseline="0">
              <a:ln>
                <a:noFill/>
              </a:ln>
              <a:solidFill>
                <a:schemeClr val="tx1"/>
              </a:solidFill>
              <a:effectLst/>
              <a:latin typeface="Arial" pitchFamily="34" charset="0"/>
            </a:endParaRPr>
          </a:p>
        </p:txBody>
      </p:sp>
      <p:sp>
        <p:nvSpPr>
          <p:cNvPr id="33823" name="Rectangle 31"/>
          <p:cNvSpPr>
            <a:spLocks noChangeArrowheads="1"/>
          </p:cNvSpPr>
          <p:nvPr/>
        </p:nvSpPr>
        <p:spPr bwMode="auto">
          <a:xfrm>
            <a:off x="0" y="533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graphicFrame>
        <p:nvGraphicFramePr>
          <p:cNvPr id="54" name="Table 53"/>
          <p:cNvGraphicFramePr>
            <a:graphicFrameLocks noGrp="1"/>
          </p:cNvGraphicFramePr>
          <p:nvPr>
            <p:extLst>
              <p:ext uri="{D42A27DB-BD31-4B8C-83A1-F6EECF244321}">
                <p14:modId xmlns:p14="http://schemas.microsoft.com/office/powerpoint/2010/main" val="3311790641"/>
              </p:ext>
            </p:extLst>
          </p:nvPr>
        </p:nvGraphicFramePr>
        <p:xfrm>
          <a:off x="4497493" y="123826"/>
          <a:ext cx="4538558" cy="4903951"/>
        </p:xfrm>
        <a:graphic>
          <a:graphicData uri="http://schemas.openxmlformats.org/drawingml/2006/table">
            <a:tbl>
              <a:tblPr/>
              <a:tblGrid>
                <a:gridCol w="1305405">
                  <a:extLst>
                    <a:ext uri="{9D8B030D-6E8A-4147-A177-3AD203B41FA5}">
                      <a16:colId xmlns="" xmlns:a16="http://schemas.microsoft.com/office/drawing/2014/main" val="20000"/>
                    </a:ext>
                  </a:extLst>
                </a:gridCol>
                <a:gridCol w="1686367">
                  <a:extLst>
                    <a:ext uri="{9D8B030D-6E8A-4147-A177-3AD203B41FA5}">
                      <a16:colId xmlns="" xmlns:a16="http://schemas.microsoft.com/office/drawing/2014/main" val="20001"/>
                    </a:ext>
                  </a:extLst>
                </a:gridCol>
                <a:gridCol w="1546786">
                  <a:extLst>
                    <a:ext uri="{9D8B030D-6E8A-4147-A177-3AD203B41FA5}">
                      <a16:colId xmlns="" xmlns:a16="http://schemas.microsoft.com/office/drawing/2014/main" val="20002"/>
                    </a:ext>
                  </a:extLst>
                </a:gridCol>
              </a:tblGrid>
              <a:tr h="247063">
                <a:tc rowSpan="2">
                  <a:txBody>
                    <a:bodyPr/>
                    <a:lstStyle/>
                    <a:p>
                      <a:pPr algn="ctr">
                        <a:lnSpc>
                          <a:spcPct val="100000"/>
                        </a:lnSpc>
                        <a:spcAft>
                          <a:spcPts val="0"/>
                        </a:spcAft>
                      </a:pPr>
                      <a:endParaRPr lang="en-US" sz="1000" dirty="0">
                        <a:solidFill>
                          <a:srgbClr val="50412B"/>
                        </a:solidFill>
                        <a:latin typeface="+mj-lt"/>
                        <a:ea typeface="Calibri"/>
                        <a:cs typeface="Times New Roman"/>
                      </a:endParaRPr>
                    </a:p>
                  </a:txBody>
                  <a:tcPr marL="120148" marR="120148" marT="60074" marB="60074">
                    <a:lnL w="12700" cap="flat" cmpd="sng" algn="ctr">
                      <a:solidFill>
                        <a:srgbClr val="B3AA9D"/>
                      </a:solidFill>
                      <a:prstDash val="solid"/>
                      <a:round/>
                      <a:headEnd type="none" w="med" len="med"/>
                      <a:tailEnd type="none" w="med" len="med"/>
                    </a:lnL>
                    <a:lnR w="9525"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EFEAE4">
                        <a:alpha val="60000"/>
                      </a:srgbClr>
                    </a:solidFill>
                  </a:tcPr>
                </a:tc>
                <a:tc gridSpan="2">
                  <a:txBody>
                    <a:bodyPr/>
                    <a:lstStyle/>
                    <a:p>
                      <a:pPr algn="ctr">
                        <a:lnSpc>
                          <a:spcPct val="100000"/>
                        </a:lnSpc>
                        <a:spcAft>
                          <a:spcPts val="0"/>
                        </a:spcAft>
                      </a:pPr>
                      <a:r>
                        <a:rPr lang="en-US" sz="1100" b="1" dirty="0">
                          <a:solidFill>
                            <a:srgbClr val="50412B"/>
                          </a:solidFill>
                          <a:latin typeface="+mn-lt"/>
                          <a:ea typeface="Calibri"/>
                          <a:cs typeface="Times New Roman"/>
                        </a:rPr>
                        <a:t>Secondary trajectories: democratic backsliding</a:t>
                      </a:r>
                    </a:p>
                  </a:txBody>
                  <a:tcPr marL="45720" marR="45720" anchor="ctr">
                    <a:lnL w="9525"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hMerge="1">
                  <a:txBody>
                    <a:bodyPr/>
                    <a:lstStyle/>
                    <a:p>
                      <a:endParaRPr lang="en-US"/>
                    </a:p>
                  </a:txBody>
                  <a:tcPr/>
                </a:tc>
                <a:extLst>
                  <a:ext uri="{0D108BD9-81ED-4DB2-BD59-A6C34878D82A}">
                    <a16:rowId xmlns="" xmlns:a16="http://schemas.microsoft.com/office/drawing/2014/main" val="10000"/>
                  </a:ext>
                </a:extLst>
              </a:tr>
              <a:tr h="290481">
                <a:tc vMerge="1">
                  <a:txBody>
                    <a:bodyPr/>
                    <a:lstStyle/>
                    <a:p>
                      <a:endParaRPr lang="en-US"/>
                    </a:p>
                  </a:txBody>
                  <a:tcPr/>
                </a:tc>
                <a:tc>
                  <a:txBody>
                    <a:bodyPr/>
                    <a:lstStyle/>
                    <a:p>
                      <a:pPr algn="l">
                        <a:lnSpc>
                          <a:spcPct val="100000"/>
                        </a:lnSpc>
                        <a:spcAft>
                          <a:spcPts val="0"/>
                        </a:spcAft>
                      </a:pPr>
                      <a:r>
                        <a:rPr lang="en-US" sz="1100" b="1" dirty="0">
                          <a:solidFill>
                            <a:srgbClr val="4D7C84"/>
                          </a:solidFill>
                          <a:latin typeface="+mn-lt"/>
                          <a:ea typeface="Calibri"/>
                          <a:cs typeface="Times New Roman"/>
                        </a:rPr>
                        <a:t>from</a:t>
                      </a:r>
                      <a:endParaRPr lang="en-US" sz="1100" dirty="0">
                        <a:solidFill>
                          <a:srgbClr val="4D7C84"/>
                        </a:solidFill>
                        <a:latin typeface="+mn-lt"/>
                        <a:ea typeface="Calibri"/>
                        <a:cs typeface="Times New Roman"/>
                      </a:endParaRPr>
                    </a:p>
                  </a:txBody>
                  <a:tcPr marL="45720" marR="45720" anchor="ctr">
                    <a:lnL w="9525" cap="flat" cmpd="sng" algn="ctr">
                      <a:solidFill>
                        <a:srgbClr val="B3AA9D"/>
                      </a:solidFill>
                      <a:prstDash val="solid"/>
                      <a:round/>
                      <a:headEnd type="none" w="med" len="med"/>
                      <a:tailEnd type="none" w="med" len="med"/>
                    </a:lnL>
                    <a:lnR w="9525"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l">
                        <a:lnSpc>
                          <a:spcPct val="100000"/>
                        </a:lnSpc>
                        <a:spcAft>
                          <a:spcPts val="0"/>
                        </a:spcAft>
                      </a:pPr>
                      <a:r>
                        <a:rPr lang="en-US" sz="1100" b="1" dirty="0">
                          <a:solidFill>
                            <a:srgbClr val="4D7C84"/>
                          </a:solidFill>
                          <a:latin typeface="+mn-lt"/>
                          <a:ea typeface="Calibri"/>
                          <a:cs typeface="Times New Roman"/>
                        </a:rPr>
                        <a:t>to</a:t>
                      </a:r>
                      <a:endParaRPr lang="en-US" sz="1100" dirty="0">
                        <a:solidFill>
                          <a:srgbClr val="4D7C84"/>
                        </a:solidFill>
                        <a:latin typeface="+mn-lt"/>
                        <a:ea typeface="Calibri"/>
                        <a:cs typeface="Times New Roman"/>
                      </a:endParaRPr>
                    </a:p>
                  </a:txBody>
                  <a:tcPr marL="45720" marR="45720" anchor="ctr">
                    <a:lnL w="9525"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1"/>
                  </a:ext>
                </a:extLst>
              </a:tr>
              <a:tr h="452908">
                <a:tc rowSpan="2">
                  <a:txBody>
                    <a:bodyPr/>
                    <a:lstStyle/>
                    <a:p>
                      <a:pPr algn="l">
                        <a:lnSpc>
                          <a:spcPct val="100000"/>
                        </a:lnSpc>
                        <a:spcAft>
                          <a:spcPts val="0"/>
                        </a:spcAft>
                      </a:pPr>
                      <a:r>
                        <a:rPr lang="en-US" sz="1600" b="1" dirty="0">
                          <a:solidFill>
                            <a:srgbClr val="CD5F50"/>
                          </a:solidFill>
                          <a:latin typeface="+mn-lt"/>
                          <a:ea typeface="Calibri"/>
                          <a:cs typeface="Times New Roman"/>
                        </a:rPr>
                        <a:t>A</a:t>
                      </a:r>
                      <a:endParaRPr lang="en-US" sz="1600" dirty="0">
                        <a:solidFill>
                          <a:srgbClr val="CD5F50"/>
                        </a:solidFill>
                        <a:latin typeface="+mn-lt"/>
                        <a:ea typeface="Calibri"/>
                        <a:cs typeface="Times New Roman"/>
                      </a:endParaRPr>
                    </a:p>
                    <a:p>
                      <a:pPr algn="l">
                        <a:lnSpc>
                          <a:spcPct val="100000"/>
                        </a:lnSpc>
                        <a:spcAft>
                          <a:spcPts val="0"/>
                        </a:spcAft>
                      </a:pPr>
                      <a:r>
                        <a:rPr lang="en-GB" sz="1100" b="1" dirty="0">
                          <a:solidFill>
                            <a:srgbClr val="4D7C84"/>
                          </a:solidFill>
                          <a:latin typeface="+mn-lt"/>
                          <a:ea typeface="Calibri"/>
                          <a:cs typeface="Times New Roman"/>
                        </a:rPr>
                        <a:t>Regime change</a:t>
                      </a:r>
                    </a:p>
                    <a:p>
                      <a:pPr algn="l">
                        <a:lnSpc>
                          <a:spcPct val="100000"/>
                        </a:lnSpc>
                        <a:spcAft>
                          <a:spcPts val="0"/>
                        </a:spcAft>
                      </a:pPr>
                      <a:r>
                        <a:rPr lang="en-GB" sz="1100" b="1" dirty="0">
                          <a:solidFill>
                            <a:srgbClr val="4D7C84"/>
                          </a:solidFill>
                          <a:latin typeface="+mn-lt"/>
                          <a:ea typeface="Calibri"/>
                          <a:cs typeface="Times New Roman"/>
                        </a:rPr>
                        <a:t>(e.g. Poland after 2015)</a:t>
                      </a:r>
                    </a:p>
                  </a:txBody>
                  <a:tcPr marL="45720" marR="45720" anchor="ctr">
                    <a:lnL w="12700" cap="flat" cmpd="sng" algn="ctr">
                      <a:solidFill>
                        <a:srgbClr val="B3AA9D"/>
                      </a:solidFill>
                      <a:prstDash val="solid"/>
                      <a:round/>
                      <a:headEnd type="none" w="med" len="med"/>
                      <a:tailEnd type="none" w="med" len="med"/>
                    </a:lnL>
                    <a:lnR w="9525"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r">
                        <a:lnSpc>
                          <a:spcPct val="100000"/>
                        </a:lnSpc>
                        <a:spcAft>
                          <a:spcPts val="0"/>
                        </a:spcAft>
                      </a:pPr>
                      <a:r>
                        <a:rPr lang="en-US" sz="1100" b="1" dirty="0">
                          <a:solidFill>
                            <a:srgbClr val="50412B"/>
                          </a:solidFill>
                          <a:latin typeface="+mn-lt"/>
                          <a:ea typeface="Calibri"/>
                          <a:cs typeface="Times New Roman"/>
                        </a:rPr>
                        <a:t>Liberal democracy</a:t>
                      </a:r>
                    </a:p>
                  </a:txBody>
                  <a:tcPr marL="45720" marR="45720" anchor="ctr">
                    <a:lnL w="9525" cap="flat" cmpd="sng" algn="ctr">
                      <a:solidFill>
                        <a:srgbClr val="B3AA9D"/>
                      </a:solidFill>
                      <a:prstDash val="solid"/>
                      <a:round/>
                      <a:headEnd type="none" w="med" len="med"/>
                      <a:tailEnd type="none" w="med" len="med"/>
                    </a:lnL>
                    <a:lnR w="9525"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l">
                        <a:lnSpc>
                          <a:spcPct val="100000"/>
                        </a:lnSpc>
                        <a:spcAft>
                          <a:spcPts val="0"/>
                        </a:spcAft>
                      </a:pPr>
                      <a:r>
                        <a:rPr lang="en-US" sz="1100" b="1" dirty="0">
                          <a:solidFill>
                            <a:srgbClr val="50412B"/>
                          </a:solidFill>
                          <a:latin typeface="+mn-lt"/>
                          <a:ea typeface="Calibri"/>
                          <a:cs typeface="Times New Roman"/>
                        </a:rPr>
                        <a:t>Conservative autocracy</a:t>
                      </a:r>
                    </a:p>
                  </a:txBody>
                  <a:tcPr marL="45720" marR="45720" anchor="ctr">
                    <a:lnL w="9525"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2"/>
                  </a:ext>
                </a:extLst>
              </a:tr>
              <a:tr h="649711">
                <a:tc vMerge="1">
                  <a:txBody>
                    <a:bodyPr/>
                    <a:lstStyle/>
                    <a:p>
                      <a:endParaRPr lang="en-US"/>
                    </a:p>
                  </a:txBody>
                  <a:tcPr/>
                </a:tc>
                <a:tc>
                  <a:txBody>
                    <a:bodyPr/>
                    <a:lstStyle/>
                    <a:p>
                      <a:pPr algn="r">
                        <a:lnSpc>
                          <a:spcPct val="100000"/>
                        </a:lnSpc>
                        <a:spcAft>
                          <a:spcPts val="0"/>
                        </a:spcAft>
                      </a:pPr>
                      <a:r>
                        <a:rPr lang="en-US" sz="1100" b="1" dirty="0">
                          <a:solidFill>
                            <a:srgbClr val="50412B"/>
                          </a:solidFill>
                          <a:latin typeface="+mn-lt"/>
                          <a:ea typeface="Calibri"/>
                          <a:cs typeface="Times New Roman"/>
                        </a:rPr>
                        <a:t>Multi-pyramid</a:t>
                      </a:r>
                    </a:p>
                    <a:p>
                      <a:pPr algn="r">
                        <a:lnSpc>
                          <a:spcPct val="100000"/>
                        </a:lnSpc>
                        <a:spcAft>
                          <a:spcPts val="0"/>
                        </a:spcAft>
                      </a:pPr>
                      <a:r>
                        <a:rPr lang="en-US" sz="1100" b="1" dirty="0">
                          <a:solidFill>
                            <a:srgbClr val="50412B"/>
                          </a:solidFill>
                          <a:latin typeface="+mn-lt"/>
                          <a:ea typeface="Calibri"/>
                          <a:cs typeface="Times New Roman"/>
                        </a:rPr>
                        <a:t>non-patronal</a:t>
                      </a:r>
                    </a:p>
                  </a:txBody>
                  <a:tcPr marL="45720" marR="45720" anchor="ctr">
                    <a:lnL w="9525" cap="flat" cmpd="sng" algn="ctr">
                      <a:solidFill>
                        <a:srgbClr val="B3AA9D"/>
                      </a:solidFill>
                      <a:prstDash val="solid"/>
                      <a:round/>
                      <a:headEnd type="none" w="med" len="med"/>
                      <a:tailEnd type="none" w="med" len="med"/>
                    </a:lnL>
                    <a:lnR w="9525"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l">
                        <a:lnSpc>
                          <a:spcPct val="100000"/>
                        </a:lnSpc>
                        <a:spcAft>
                          <a:spcPts val="0"/>
                        </a:spcAft>
                      </a:pPr>
                      <a:r>
                        <a:rPr lang="en-US" sz="1100" b="1" dirty="0">
                          <a:solidFill>
                            <a:srgbClr val="50412B"/>
                          </a:solidFill>
                          <a:latin typeface="+mn-lt"/>
                          <a:ea typeface="Calibri"/>
                          <a:cs typeface="Times New Roman"/>
                        </a:rPr>
                        <a:t>Single-pyramid</a:t>
                      </a:r>
                    </a:p>
                    <a:p>
                      <a:pPr algn="l">
                        <a:lnSpc>
                          <a:spcPct val="100000"/>
                        </a:lnSpc>
                        <a:spcAft>
                          <a:spcPts val="0"/>
                        </a:spcAft>
                      </a:pPr>
                      <a:r>
                        <a:rPr lang="en-US" sz="1100" b="1" dirty="0">
                          <a:solidFill>
                            <a:srgbClr val="50412B"/>
                          </a:solidFill>
                          <a:latin typeface="+mn-lt"/>
                          <a:ea typeface="Calibri"/>
                          <a:cs typeface="Times New Roman"/>
                        </a:rPr>
                        <a:t>non-patronal</a:t>
                      </a:r>
                    </a:p>
                  </a:txBody>
                  <a:tcPr marL="45720" marR="45720" anchor="ctr">
                    <a:lnL w="9525"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3"/>
                  </a:ext>
                </a:extLst>
              </a:tr>
              <a:tr h="452908">
                <a:tc rowSpan="2">
                  <a:txBody>
                    <a:bodyPr/>
                    <a:lstStyle/>
                    <a:p>
                      <a:pPr algn="l">
                        <a:lnSpc>
                          <a:spcPct val="100000"/>
                        </a:lnSpc>
                        <a:spcAft>
                          <a:spcPts val="0"/>
                        </a:spcAft>
                      </a:pPr>
                      <a:r>
                        <a:rPr lang="en-US" sz="1600" b="1" dirty="0">
                          <a:solidFill>
                            <a:srgbClr val="CD5F50"/>
                          </a:solidFill>
                          <a:latin typeface="+mn-lt"/>
                          <a:ea typeface="Calibri"/>
                          <a:cs typeface="Times New Roman"/>
                        </a:rPr>
                        <a:t>B</a:t>
                      </a:r>
                      <a:endParaRPr lang="en-US" sz="1600" dirty="0">
                        <a:solidFill>
                          <a:srgbClr val="CD5F50"/>
                        </a:solidFill>
                        <a:latin typeface="+mn-lt"/>
                        <a:ea typeface="Calibri"/>
                        <a:cs typeface="Times New Roman"/>
                      </a:endParaRPr>
                    </a:p>
                    <a:p>
                      <a:pPr algn="l">
                        <a:lnSpc>
                          <a:spcPct val="100000"/>
                        </a:lnSpc>
                        <a:spcAft>
                          <a:spcPts val="0"/>
                        </a:spcAft>
                      </a:pPr>
                      <a:r>
                        <a:rPr lang="en-GB" sz="1100" b="1" dirty="0">
                          <a:solidFill>
                            <a:srgbClr val="4D7C84"/>
                          </a:solidFill>
                          <a:latin typeface="+mn-lt"/>
                          <a:ea typeface="Calibri"/>
                          <a:cs typeface="Times New Roman"/>
                        </a:rPr>
                        <a:t>Model change</a:t>
                      </a:r>
                    </a:p>
                    <a:p>
                      <a:pPr algn="l">
                        <a:lnSpc>
                          <a:spcPct val="100000"/>
                        </a:lnSpc>
                        <a:spcAft>
                          <a:spcPts val="0"/>
                        </a:spcAft>
                      </a:pPr>
                      <a:r>
                        <a:rPr lang="en-GB" sz="1100" b="1" dirty="0">
                          <a:solidFill>
                            <a:srgbClr val="4D7C84"/>
                          </a:solidFill>
                          <a:latin typeface="+mn-lt"/>
                          <a:ea typeface="Calibri"/>
                          <a:cs typeface="Times New Roman"/>
                        </a:rPr>
                        <a:t>(e.g. Czech Republic after 2013)</a:t>
                      </a:r>
                    </a:p>
                    <a:p>
                      <a:pPr algn="l">
                        <a:lnSpc>
                          <a:spcPct val="100000"/>
                        </a:lnSpc>
                        <a:spcAft>
                          <a:spcPts val="0"/>
                        </a:spcAft>
                      </a:pPr>
                      <a:endParaRPr lang="en-US" sz="1100" dirty="0">
                        <a:solidFill>
                          <a:srgbClr val="4D7C84"/>
                        </a:solidFill>
                        <a:latin typeface="+mn-lt"/>
                        <a:ea typeface="Calibri"/>
                        <a:cs typeface="Times New Roman"/>
                      </a:endParaRPr>
                    </a:p>
                  </a:txBody>
                  <a:tcPr marL="45720" marR="45720" anchor="ctr">
                    <a:lnL w="12700" cap="flat" cmpd="sng" algn="ctr">
                      <a:solidFill>
                        <a:srgbClr val="B3AA9D"/>
                      </a:solidFill>
                      <a:prstDash val="solid"/>
                      <a:round/>
                      <a:headEnd type="none" w="med" len="med"/>
                      <a:tailEnd type="none" w="med" len="med"/>
                    </a:lnL>
                    <a:lnR w="9525"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r">
                        <a:lnSpc>
                          <a:spcPct val="100000"/>
                        </a:lnSpc>
                        <a:spcAft>
                          <a:spcPts val="0"/>
                        </a:spcAft>
                      </a:pPr>
                      <a:r>
                        <a:rPr lang="en-US" sz="1100" b="1" dirty="0">
                          <a:solidFill>
                            <a:srgbClr val="50412B"/>
                          </a:solidFill>
                          <a:latin typeface="+mn-lt"/>
                          <a:ea typeface="Calibri"/>
                          <a:cs typeface="Times New Roman"/>
                        </a:rPr>
                        <a:t>Liberal democracy</a:t>
                      </a:r>
                    </a:p>
                  </a:txBody>
                  <a:tcPr marL="45720" marR="45720" anchor="ctr">
                    <a:lnL w="9525" cap="flat" cmpd="sng" algn="ctr">
                      <a:solidFill>
                        <a:srgbClr val="B3AA9D"/>
                      </a:solidFill>
                      <a:prstDash val="solid"/>
                      <a:round/>
                      <a:headEnd type="none" w="med" len="med"/>
                      <a:tailEnd type="none" w="med" len="med"/>
                    </a:lnL>
                    <a:lnR w="9525"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l">
                        <a:lnSpc>
                          <a:spcPct val="100000"/>
                        </a:lnSpc>
                        <a:spcAft>
                          <a:spcPts val="0"/>
                        </a:spcAft>
                      </a:pPr>
                      <a:r>
                        <a:rPr lang="en-US" sz="1100" b="1" dirty="0">
                          <a:solidFill>
                            <a:srgbClr val="50412B"/>
                          </a:solidFill>
                          <a:latin typeface="+mn-lt"/>
                          <a:ea typeface="Calibri"/>
                          <a:cs typeface="Times New Roman"/>
                        </a:rPr>
                        <a:t>Patronal democracy</a:t>
                      </a:r>
                      <a:endParaRPr lang="en-US" sz="1100" dirty="0">
                        <a:solidFill>
                          <a:srgbClr val="50412B"/>
                        </a:solidFill>
                        <a:latin typeface="+mn-lt"/>
                        <a:ea typeface="Calibri"/>
                        <a:cs typeface="Times New Roman"/>
                      </a:endParaRPr>
                    </a:p>
                  </a:txBody>
                  <a:tcPr marL="45720" marR="45720" anchor="ctr">
                    <a:lnL w="9525"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4"/>
                  </a:ext>
                </a:extLst>
              </a:tr>
              <a:tr h="615337">
                <a:tc vMerge="1">
                  <a:txBody>
                    <a:bodyPr/>
                    <a:lstStyle/>
                    <a:p>
                      <a:endParaRPr lang="en-US"/>
                    </a:p>
                  </a:txBody>
                  <a:tcPr/>
                </a:tc>
                <a:tc>
                  <a:txBody>
                    <a:bodyPr/>
                    <a:lstStyle/>
                    <a:p>
                      <a:pPr algn="r">
                        <a:lnSpc>
                          <a:spcPct val="100000"/>
                        </a:lnSpc>
                        <a:spcAft>
                          <a:spcPts val="0"/>
                        </a:spcAft>
                      </a:pPr>
                      <a:r>
                        <a:rPr lang="en-US" sz="1100" b="1" dirty="0">
                          <a:solidFill>
                            <a:srgbClr val="50412B"/>
                          </a:solidFill>
                          <a:latin typeface="+mn-lt"/>
                          <a:ea typeface="Calibri"/>
                          <a:cs typeface="Times New Roman"/>
                        </a:rPr>
                        <a:t>Multi-pyramid</a:t>
                      </a:r>
                    </a:p>
                    <a:p>
                      <a:pPr algn="r">
                        <a:lnSpc>
                          <a:spcPct val="100000"/>
                        </a:lnSpc>
                        <a:spcAft>
                          <a:spcPts val="0"/>
                        </a:spcAft>
                      </a:pPr>
                      <a:r>
                        <a:rPr lang="en-US" sz="1100" b="1" dirty="0">
                          <a:solidFill>
                            <a:srgbClr val="50412B"/>
                          </a:solidFill>
                          <a:latin typeface="+mn-lt"/>
                          <a:ea typeface="Calibri"/>
                          <a:cs typeface="Times New Roman"/>
                        </a:rPr>
                        <a:t>non-patronal</a:t>
                      </a:r>
                    </a:p>
                  </a:txBody>
                  <a:tcPr marL="45720" marR="45720" anchor="ctr">
                    <a:lnL w="9525" cap="flat" cmpd="sng" algn="ctr">
                      <a:solidFill>
                        <a:srgbClr val="B3AA9D"/>
                      </a:solidFill>
                      <a:prstDash val="solid"/>
                      <a:round/>
                      <a:headEnd type="none" w="med" len="med"/>
                      <a:tailEnd type="none" w="med" len="med"/>
                    </a:lnL>
                    <a:lnR w="9525"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l">
                        <a:lnSpc>
                          <a:spcPct val="100000"/>
                        </a:lnSpc>
                        <a:spcAft>
                          <a:spcPts val="0"/>
                        </a:spcAft>
                      </a:pPr>
                      <a:r>
                        <a:rPr lang="en-US" sz="1100" b="1" dirty="0">
                          <a:solidFill>
                            <a:srgbClr val="50412B"/>
                          </a:solidFill>
                          <a:latin typeface="+mn-lt"/>
                          <a:ea typeface="Calibri"/>
                          <a:cs typeface="Times New Roman"/>
                        </a:rPr>
                        <a:t>Multi-pyramid</a:t>
                      </a:r>
                    </a:p>
                    <a:p>
                      <a:pPr algn="l">
                        <a:lnSpc>
                          <a:spcPct val="100000"/>
                        </a:lnSpc>
                        <a:spcAft>
                          <a:spcPts val="0"/>
                        </a:spcAft>
                      </a:pPr>
                      <a:r>
                        <a:rPr lang="en-US" sz="1100" b="1" dirty="0">
                          <a:solidFill>
                            <a:srgbClr val="50412B"/>
                          </a:solidFill>
                          <a:latin typeface="+mn-lt"/>
                          <a:ea typeface="Calibri"/>
                          <a:cs typeface="Times New Roman"/>
                        </a:rPr>
                        <a:t>informal patronal</a:t>
                      </a:r>
                    </a:p>
                  </a:txBody>
                  <a:tcPr marL="45720" marR="45720" anchor="ctr">
                    <a:lnL w="9525"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5"/>
                  </a:ext>
                </a:extLst>
              </a:tr>
              <a:tr h="452908">
                <a:tc rowSpan="2">
                  <a:txBody>
                    <a:bodyPr/>
                    <a:lstStyle/>
                    <a:p>
                      <a:pPr algn="l">
                        <a:lnSpc>
                          <a:spcPct val="100000"/>
                        </a:lnSpc>
                        <a:spcAft>
                          <a:spcPts val="0"/>
                        </a:spcAft>
                      </a:pPr>
                      <a:r>
                        <a:rPr lang="en-US" sz="1600" b="1" dirty="0">
                          <a:solidFill>
                            <a:srgbClr val="CD5F50"/>
                          </a:solidFill>
                          <a:latin typeface="+mn-lt"/>
                          <a:ea typeface="Calibri"/>
                          <a:cs typeface="Times New Roman"/>
                        </a:rPr>
                        <a:t>C</a:t>
                      </a:r>
                      <a:endParaRPr lang="en-US" sz="1600" dirty="0">
                        <a:solidFill>
                          <a:srgbClr val="CD5F50"/>
                        </a:solidFill>
                        <a:latin typeface="+mn-lt"/>
                        <a:ea typeface="Calibri"/>
                        <a:cs typeface="Times New Roman"/>
                      </a:endParaRPr>
                    </a:p>
                    <a:p>
                      <a:pPr algn="l">
                        <a:lnSpc>
                          <a:spcPct val="100000"/>
                        </a:lnSpc>
                        <a:spcAft>
                          <a:spcPts val="0"/>
                        </a:spcAft>
                      </a:pPr>
                      <a:r>
                        <a:rPr lang="en-GB" sz="1100" b="1" dirty="0">
                          <a:solidFill>
                            <a:srgbClr val="4D7C84"/>
                          </a:solidFill>
                          <a:latin typeface="+mn-lt"/>
                          <a:ea typeface="Calibri"/>
                          <a:cs typeface="Times New Roman"/>
                        </a:rPr>
                        <a:t>Regime change</a:t>
                      </a:r>
                    </a:p>
                    <a:p>
                      <a:pPr algn="l">
                        <a:lnSpc>
                          <a:spcPct val="100000"/>
                        </a:lnSpc>
                        <a:spcAft>
                          <a:spcPts val="0"/>
                        </a:spcAft>
                      </a:pPr>
                      <a:r>
                        <a:rPr lang="en-GB" sz="1100" b="1" dirty="0">
                          <a:solidFill>
                            <a:srgbClr val="4D7C84"/>
                          </a:solidFill>
                          <a:latin typeface="+mn-lt"/>
                          <a:ea typeface="Calibri"/>
                          <a:cs typeface="Times New Roman"/>
                        </a:rPr>
                        <a:t>(e.g. Hungary after 1998 and 2010)</a:t>
                      </a:r>
                      <a:endParaRPr lang="en-US" sz="1100" dirty="0">
                        <a:solidFill>
                          <a:srgbClr val="4D7C84"/>
                        </a:solidFill>
                        <a:latin typeface="+mn-lt"/>
                        <a:ea typeface="Calibri"/>
                        <a:cs typeface="Times New Roman"/>
                      </a:endParaRPr>
                    </a:p>
                  </a:txBody>
                  <a:tcPr marL="45720" marR="45720" anchor="ctr">
                    <a:lnL w="12700" cap="flat" cmpd="sng" algn="ctr">
                      <a:solidFill>
                        <a:srgbClr val="B3AA9D"/>
                      </a:solidFill>
                      <a:prstDash val="solid"/>
                      <a:round/>
                      <a:headEnd type="none" w="med" len="med"/>
                      <a:tailEnd type="none" w="med" len="med"/>
                    </a:lnL>
                    <a:lnR w="9525"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r">
                        <a:lnSpc>
                          <a:spcPct val="100000"/>
                        </a:lnSpc>
                        <a:spcAft>
                          <a:spcPts val="0"/>
                        </a:spcAft>
                      </a:pPr>
                      <a:r>
                        <a:rPr lang="en-US" sz="1100" b="1" dirty="0">
                          <a:solidFill>
                            <a:srgbClr val="50412B"/>
                          </a:solidFill>
                          <a:latin typeface="+mn-lt"/>
                          <a:ea typeface="Calibri"/>
                          <a:cs typeface="Times New Roman"/>
                        </a:rPr>
                        <a:t>Liberal democracy</a:t>
                      </a:r>
                    </a:p>
                  </a:txBody>
                  <a:tcPr marL="45720" marR="45720" anchor="ctr">
                    <a:lnL w="9525" cap="flat" cmpd="sng" algn="ctr">
                      <a:solidFill>
                        <a:srgbClr val="B3AA9D"/>
                      </a:solidFill>
                      <a:prstDash val="solid"/>
                      <a:round/>
                      <a:headEnd type="none" w="med" len="med"/>
                      <a:tailEnd type="none" w="med" len="med"/>
                    </a:lnL>
                    <a:lnR w="9525"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l">
                        <a:lnSpc>
                          <a:spcPct val="100000"/>
                        </a:lnSpc>
                        <a:spcAft>
                          <a:spcPts val="0"/>
                        </a:spcAft>
                      </a:pPr>
                      <a:r>
                        <a:rPr lang="en-US" sz="1100" b="1" dirty="0">
                          <a:solidFill>
                            <a:srgbClr val="50412B"/>
                          </a:solidFill>
                          <a:latin typeface="+mn-lt"/>
                          <a:ea typeface="Calibri"/>
                          <a:cs typeface="Times New Roman"/>
                        </a:rPr>
                        <a:t>Patronal autocracy</a:t>
                      </a:r>
                    </a:p>
                  </a:txBody>
                  <a:tcPr marL="45720" marR="45720" anchor="ctr">
                    <a:lnL w="9525"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6"/>
                  </a:ext>
                </a:extLst>
              </a:tr>
              <a:tr h="615337">
                <a:tc vMerge="1">
                  <a:txBody>
                    <a:bodyPr/>
                    <a:lstStyle/>
                    <a:p>
                      <a:endParaRPr lang="en-US"/>
                    </a:p>
                  </a:txBody>
                  <a:tcPr/>
                </a:tc>
                <a:tc>
                  <a:txBody>
                    <a:bodyPr/>
                    <a:lstStyle/>
                    <a:p>
                      <a:pPr algn="r">
                        <a:lnSpc>
                          <a:spcPct val="100000"/>
                        </a:lnSpc>
                        <a:spcAft>
                          <a:spcPts val="0"/>
                        </a:spcAft>
                      </a:pPr>
                      <a:r>
                        <a:rPr lang="en-US" sz="1100" b="1" dirty="0">
                          <a:solidFill>
                            <a:srgbClr val="50412B"/>
                          </a:solidFill>
                          <a:latin typeface="+mn-lt"/>
                          <a:ea typeface="Calibri"/>
                          <a:cs typeface="Times New Roman"/>
                        </a:rPr>
                        <a:t>Multi-pyramid</a:t>
                      </a:r>
                    </a:p>
                    <a:p>
                      <a:pPr algn="r">
                        <a:lnSpc>
                          <a:spcPct val="100000"/>
                        </a:lnSpc>
                        <a:spcAft>
                          <a:spcPts val="0"/>
                        </a:spcAft>
                      </a:pPr>
                      <a:r>
                        <a:rPr lang="en-US" sz="1100" b="1" dirty="0">
                          <a:solidFill>
                            <a:srgbClr val="50412B"/>
                          </a:solidFill>
                          <a:latin typeface="+mn-lt"/>
                          <a:ea typeface="Calibri"/>
                          <a:cs typeface="Times New Roman"/>
                        </a:rPr>
                        <a:t>non-patronal</a:t>
                      </a:r>
                    </a:p>
                  </a:txBody>
                  <a:tcPr marL="45720" marR="45720" anchor="ctr">
                    <a:lnL w="9525" cap="flat" cmpd="sng" algn="ctr">
                      <a:solidFill>
                        <a:srgbClr val="B3AA9D"/>
                      </a:solidFill>
                      <a:prstDash val="solid"/>
                      <a:round/>
                      <a:headEnd type="none" w="med" len="med"/>
                      <a:tailEnd type="none" w="med" len="med"/>
                    </a:lnL>
                    <a:lnR w="9525"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l">
                        <a:lnSpc>
                          <a:spcPct val="100000"/>
                        </a:lnSpc>
                        <a:spcAft>
                          <a:spcPts val="0"/>
                        </a:spcAft>
                      </a:pPr>
                      <a:r>
                        <a:rPr lang="en-US" sz="1100" b="1" dirty="0">
                          <a:solidFill>
                            <a:srgbClr val="50412B"/>
                          </a:solidFill>
                          <a:latin typeface="+mn-lt"/>
                          <a:ea typeface="Calibri"/>
                          <a:cs typeface="Times New Roman"/>
                        </a:rPr>
                        <a:t>Single-pyramid</a:t>
                      </a:r>
                    </a:p>
                    <a:p>
                      <a:pPr algn="l">
                        <a:lnSpc>
                          <a:spcPct val="100000"/>
                        </a:lnSpc>
                        <a:spcAft>
                          <a:spcPts val="0"/>
                        </a:spcAft>
                      </a:pPr>
                      <a:r>
                        <a:rPr lang="en-US" sz="1100" b="1" dirty="0">
                          <a:solidFill>
                            <a:srgbClr val="50412B"/>
                          </a:solidFill>
                          <a:latin typeface="+mn-lt"/>
                          <a:ea typeface="Calibri"/>
                          <a:cs typeface="Times New Roman"/>
                        </a:rPr>
                        <a:t>informal patronal</a:t>
                      </a:r>
                    </a:p>
                  </a:txBody>
                  <a:tcPr marL="45720" marR="45720" anchor="ctr">
                    <a:lnL w="9525"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7"/>
                  </a:ext>
                </a:extLst>
              </a:tr>
              <a:tr h="573024">
                <a:tc rowSpan="2">
                  <a:txBody>
                    <a:bodyPr/>
                    <a:lstStyle/>
                    <a:p>
                      <a:pPr algn="l">
                        <a:lnSpc>
                          <a:spcPct val="100000"/>
                        </a:lnSpc>
                        <a:spcAft>
                          <a:spcPts val="0"/>
                        </a:spcAft>
                      </a:pPr>
                      <a:r>
                        <a:rPr lang="en-US" sz="1600" b="1" dirty="0">
                          <a:solidFill>
                            <a:srgbClr val="CD5F50"/>
                          </a:solidFill>
                          <a:latin typeface="+mn-lt"/>
                          <a:ea typeface="Calibri"/>
                          <a:cs typeface="Times New Roman"/>
                        </a:rPr>
                        <a:t>D</a:t>
                      </a:r>
                    </a:p>
                    <a:p>
                      <a:pPr algn="l">
                        <a:lnSpc>
                          <a:spcPct val="100000"/>
                        </a:lnSpc>
                        <a:spcAft>
                          <a:spcPts val="0"/>
                        </a:spcAft>
                      </a:pPr>
                      <a:r>
                        <a:rPr lang="en-GB" sz="1100" b="1" dirty="0">
                          <a:solidFill>
                            <a:srgbClr val="4D7C84"/>
                          </a:solidFill>
                          <a:latin typeface="+mn-lt"/>
                          <a:ea typeface="Calibri"/>
                          <a:cs typeface="Times New Roman"/>
                        </a:rPr>
                        <a:t>Regime change</a:t>
                      </a:r>
                    </a:p>
                    <a:p>
                      <a:pPr algn="l">
                        <a:lnSpc>
                          <a:spcPct val="100000"/>
                        </a:lnSpc>
                        <a:spcAft>
                          <a:spcPts val="0"/>
                        </a:spcAft>
                      </a:pPr>
                      <a:r>
                        <a:rPr lang="en-GB" sz="1100" b="1" dirty="0">
                          <a:solidFill>
                            <a:srgbClr val="4D7C84"/>
                          </a:solidFill>
                          <a:latin typeface="+mn-lt"/>
                          <a:ea typeface="Calibri"/>
                          <a:cs typeface="Times New Roman"/>
                        </a:rPr>
                        <a:t>(e.g. Russia after 2003)</a:t>
                      </a:r>
                    </a:p>
                  </a:txBody>
                  <a:tcPr marL="45720" marR="45720" anchor="ctr">
                    <a:lnL w="12700" cap="flat" cmpd="sng" algn="ctr">
                      <a:solidFill>
                        <a:srgbClr val="B3AA9D"/>
                      </a:solidFill>
                      <a:prstDash val="solid"/>
                      <a:round/>
                      <a:headEnd type="none" w="med" len="med"/>
                      <a:tailEnd type="none" w="med" len="med"/>
                    </a:lnL>
                    <a:lnR w="9525"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r">
                        <a:lnSpc>
                          <a:spcPct val="100000"/>
                        </a:lnSpc>
                        <a:spcAft>
                          <a:spcPts val="0"/>
                        </a:spcAft>
                      </a:pPr>
                      <a:r>
                        <a:rPr lang="en-US" sz="1100" b="1" dirty="0">
                          <a:solidFill>
                            <a:srgbClr val="50412B"/>
                          </a:solidFill>
                          <a:latin typeface="+mn-lt"/>
                          <a:ea typeface="Calibri"/>
                          <a:cs typeface="Times New Roman"/>
                        </a:rPr>
                        <a:t>Patronal democracy</a:t>
                      </a:r>
                    </a:p>
                  </a:txBody>
                  <a:tcPr marL="45720" marR="45720" anchor="ctr">
                    <a:lnL w="9525" cap="flat" cmpd="sng" algn="ctr">
                      <a:solidFill>
                        <a:srgbClr val="B3AA9D"/>
                      </a:solidFill>
                      <a:prstDash val="solid"/>
                      <a:round/>
                      <a:headEnd type="none" w="med" len="med"/>
                      <a:tailEnd type="none" w="med" len="med"/>
                    </a:lnL>
                    <a:lnR w="9525"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l">
                        <a:lnSpc>
                          <a:spcPct val="100000"/>
                        </a:lnSpc>
                        <a:spcAft>
                          <a:spcPts val="0"/>
                        </a:spcAft>
                      </a:pPr>
                      <a:r>
                        <a:rPr lang="en-US" sz="1100" b="1" dirty="0">
                          <a:solidFill>
                            <a:srgbClr val="50412B"/>
                          </a:solidFill>
                          <a:latin typeface="+mn-lt"/>
                          <a:ea typeface="Calibri"/>
                          <a:cs typeface="Times New Roman"/>
                        </a:rPr>
                        <a:t>Patronal autocracy</a:t>
                      </a:r>
                    </a:p>
                  </a:txBody>
                  <a:tcPr marL="45720" marR="45720" anchor="ctr">
                    <a:lnL w="9525"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9525"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8"/>
                  </a:ext>
                </a:extLst>
              </a:tr>
              <a:tr h="542257">
                <a:tc vMerge="1">
                  <a:txBody>
                    <a:bodyPr/>
                    <a:lstStyle/>
                    <a:p>
                      <a:endParaRPr lang="en-US"/>
                    </a:p>
                  </a:txBody>
                  <a:tcPr/>
                </a:tc>
                <a:tc>
                  <a:txBody>
                    <a:bodyPr/>
                    <a:lstStyle/>
                    <a:p>
                      <a:pPr algn="r">
                        <a:lnSpc>
                          <a:spcPct val="100000"/>
                        </a:lnSpc>
                        <a:spcAft>
                          <a:spcPts val="0"/>
                        </a:spcAft>
                      </a:pPr>
                      <a:r>
                        <a:rPr lang="en-US" sz="1100" b="1" dirty="0">
                          <a:solidFill>
                            <a:srgbClr val="50412B"/>
                          </a:solidFill>
                          <a:latin typeface="+mn-lt"/>
                          <a:ea typeface="Calibri"/>
                          <a:cs typeface="Times New Roman"/>
                        </a:rPr>
                        <a:t>Multi-pyramid</a:t>
                      </a:r>
                    </a:p>
                    <a:p>
                      <a:pPr algn="r">
                        <a:lnSpc>
                          <a:spcPct val="100000"/>
                        </a:lnSpc>
                        <a:spcAft>
                          <a:spcPts val="0"/>
                        </a:spcAft>
                      </a:pPr>
                      <a:r>
                        <a:rPr lang="en-US" sz="1100" b="1" dirty="0">
                          <a:solidFill>
                            <a:srgbClr val="50412B"/>
                          </a:solidFill>
                          <a:latin typeface="+mn-lt"/>
                          <a:ea typeface="Calibri"/>
                          <a:cs typeface="Times New Roman"/>
                        </a:rPr>
                        <a:t>informal patronal</a:t>
                      </a:r>
                    </a:p>
                  </a:txBody>
                  <a:tcPr marL="45720" marR="45720" anchor="ctr">
                    <a:lnL w="9525" cap="flat" cmpd="sng" algn="ctr">
                      <a:solidFill>
                        <a:srgbClr val="B3AA9D"/>
                      </a:solidFill>
                      <a:prstDash val="solid"/>
                      <a:round/>
                      <a:headEnd type="none" w="med" len="med"/>
                      <a:tailEnd type="none" w="med" len="med"/>
                    </a:lnL>
                    <a:lnR w="9525"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l">
                        <a:lnSpc>
                          <a:spcPct val="100000"/>
                        </a:lnSpc>
                        <a:spcAft>
                          <a:spcPts val="0"/>
                        </a:spcAft>
                      </a:pPr>
                      <a:r>
                        <a:rPr lang="en-US" sz="1100" b="1" dirty="0">
                          <a:solidFill>
                            <a:srgbClr val="50412B"/>
                          </a:solidFill>
                          <a:latin typeface="+mn-lt"/>
                          <a:ea typeface="Calibri"/>
                          <a:cs typeface="Times New Roman"/>
                        </a:rPr>
                        <a:t>Single-pyramid</a:t>
                      </a:r>
                    </a:p>
                    <a:p>
                      <a:pPr algn="l">
                        <a:lnSpc>
                          <a:spcPct val="100000"/>
                        </a:lnSpc>
                        <a:spcAft>
                          <a:spcPts val="0"/>
                        </a:spcAft>
                      </a:pPr>
                      <a:r>
                        <a:rPr lang="en-US" sz="1100" b="1" dirty="0">
                          <a:solidFill>
                            <a:srgbClr val="50412B"/>
                          </a:solidFill>
                          <a:latin typeface="+mn-lt"/>
                          <a:ea typeface="Calibri"/>
                          <a:cs typeface="Times New Roman"/>
                        </a:rPr>
                        <a:t>informal patronal</a:t>
                      </a:r>
                    </a:p>
                  </a:txBody>
                  <a:tcPr marL="45720" marR="45720" anchor="ctr">
                    <a:lnL w="9525"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9525"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9"/>
                  </a:ext>
                </a:extLst>
              </a:tr>
            </a:tbl>
          </a:graphicData>
        </a:graphic>
      </p:graphicFrame>
      <p:grpSp>
        <p:nvGrpSpPr>
          <p:cNvPr id="57" name="Csoportba foglalás 312"/>
          <p:cNvGrpSpPr>
            <a:grpSpLocks/>
          </p:cNvGrpSpPr>
          <p:nvPr/>
        </p:nvGrpSpPr>
        <p:grpSpPr bwMode="auto">
          <a:xfrm>
            <a:off x="1267529" y="1895434"/>
            <a:ext cx="1009841" cy="1482231"/>
            <a:chOff x="23716" y="2326"/>
            <a:chExt cx="17391" cy="26132"/>
          </a:xfrm>
        </p:grpSpPr>
        <p:cxnSp>
          <p:nvCxnSpPr>
            <p:cNvPr id="61" name="Straight Arrow Connector 21"/>
            <p:cNvCxnSpPr>
              <a:cxnSpLocks noChangeShapeType="1"/>
              <a:stCxn id="71" idx="4"/>
              <a:endCxn id="28" idx="2"/>
            </p:cNvCxnSpPr>
            <p:nvPr/>
          </p:nvCxnSpPr>
          <p:spPr bwMode="auto">
            <a:xfrm>
              <a:off x="24510" y="6733"/>
              <a:ext cx="15483" cy="21725"/>
            </a:xfrm>
            <a:prstGeom prst="straightConnector1">
              <a:avLst/>
            </a:prstGeom>
            <a:noFill/>
            <a:ln w="19050">
              <a:solidFill>
                <a:srgbClr val="385A61"/>
              </a:solidFill>
              <a:round/>
              <a:headEnd/>
              <a:tailEnd type="arrow" w="med" len="med"/>
            </a:ln>
          </p:spPr>
        </p:cxnSp>
        <p:cxnSp>
          <p:nvCxnSpPr>
            <p:cNvPr id="63" name="Straight Arrow Connector 21"/>
            <p:cNvCxnSpPr>
              <a:cxnSpLocks noChangeShapeType="1"/>
              <a:stCxn id="71" idx="6"/>
              <a:endCxn id="31" idx="1"/>
            </p:cNvCxnSpPr>
            <p:nvPr/>
          </p:nvCxnSpPr>
          <p:spPr bwMode="auto">
            <a:xfrm>
              <a:off x="25303" y="5939"/>
              <a:ext cx="8290" cy="10780"/>
            </a:xfrm>
            <a:prstGeom prst="straightConnector1">
              <a:avLst/>
            </a:prstGeom>
            <a:noFill/>
            <a:ln w="19050">
              <a:solidFill>
                <a:srgbClr val="385A61"/>
              </a:solidFill>
              <a:round/>
              <a:headEnd/>
              <a:tailEnd type="arrow" w="med" len="med"/>
            </a:ln>
          </p:spPr>
        </p:cxnSp>
        <p:cxnSp>
          <p:nvCxnSpPr>
            <p:cNvPr id="74" name="Straight Arrow Connector 21"/>
            <p:cNvCxnSpPr>
              <a:cxnSpLocks noChangeShapeType="1"/>
            </p:cNvCxnSpPr>
            <p:nvPr/>
          </p:nvCxnSpPr>
          <p:spPr bwMode="auto">
            <a:xfrm>
              <a:off x="34948" y="18074"/>
              <a:ext cx="6159" cy="9136"/>
            </a:xfrm>
            <a:prstGeom prst="straightConnector1">
              <a:avLst/>
            </a:prstGeom>
            <a:noFill/>
            <a:ln w="19050">
              <a:solidFill>
                <a:srgbClr val="385A61"/>
              </a:solidFill>
              <a:round/>
              <a:headEnd/>
              <a:tailEnd type="arrow" w="med" len="med"/>
            </a:ln>
          </p:spPr>
        </p:cxnSp>
        <p:sp>
          <p:nvSpPr>
            <p:cNvPr id="75" name="TextBox 51"/>
            <p:cNvSpPr txBox="1">
              <a:spLocks noChangeArrowheads="1"/>
            </p:cNvSpPr>
            <p:nvPr/>
          </p:nvSpPr>
          <p:spPr bwMode="auto">
            <a:xfrm>
              <a:off x="31248" y="2326"/>
              <a:ext cx="1507" cy="2820"/>
            </a:xfrm>
            <a:prstGeom prst="rect">
              <a:avLst/>
            </a:prstGeom>
            <a:solidFill>
              <a:srgbClr val="EFEAE4"/>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hu-HU" sz="1400" b="1" i="0" u="none" strike="noStrike" cap="none" normalizeH="0" baseline="0" dirty="0">
                  <a:ln>
                    <a:noFill/>
                  </a:ln>
                  <a:solidFill>
                    <a:srgbClr val="CD5F50"/>
                  </a:solidFill>
                  <a:effectLst/>
                  <a:latin typeface="Calibri" pitchFamily="34" charset="0"/>
                </a:rPr>
                <a:t>A</a:t>
              </a:r>
              <a:endParaRPr kumimoji="0" lang="en-US" sz="4800" b="0" i="0" u="none" strike="noStrike" cap="none" normalizeH="0" baseline="0" dirty="0">
                <a:ln>
                  <a:noFill/>
                </a:ln>
                <a:solidFill>
                  <a:srgbClr val="CD5F50"/>
                </a:solidFill>
                <a:effectLst/>
                <a:latin typeface="Arial" pitchFamily="34" charset="0"/>
              </a:endParaRPr>
            </a:p>
          </p:txBody>
        </p:sp>
        <p:sp>
          <p:nvSpPr>
            <p:cNvPr id="76" name="TextBox 52"/>
            <p:cNvSpPr txBox="1">
              <a:spLocks noChangeArrowheads="1"/>
            </p:cNvSpPr>
            <p:nvPr/>
          </p:nvSpPr>
          <p:spPr bwMode="auto">
            <a:xfrm rot="19422630">
              <a:off x="30038" y="9386"/>
              <a:ext cx="1603" cy="25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lang="hu-HU" sz="1400" b="1" dirty="0">
                  <a:solidFill>
                    <a:srgbClr val="CD5F50"/>
                  </a:solidFill>
                  <a:latin typeface="Calibri" pitchFamily="34" charset="0"/>
                </a:rPr>
                <a:t>B</a:t>
              </a:r>
              <a:endParaRPr kumimoji="0" lang="en-US" sz="4800" b="0" i="0" u="none" strike="noStrike" cap="none" normalizeH="0" baseline="0" dirty="0">
                <a:ln>
                  <a:noFill/>
                </a:ln>
                <a:solidFill>
                  <a:srgbClr val="CD5F50"/>
                </a:solidFill>
                <a:effectLst/>
                <a:latin typeface="Arial" pitchFamily="34" charset="0"/>
              </a:endParaRPr>
            </a:p>
          </p:txBody>
        </p:sp>
        <p:cxnSp>
          <p:nvCxnSpPr>
            <p:cNvPr id="72" name="Straight Arrow Connector 21"/>
            <p:cNvCxnSpPr>
              <a:cxnSpLocks noChangeShapeType="1"/>
              <a:stCxn id="71" idx="6"/>
              <a:endCxn id="27" idx="2"/>
            </p:cNvCxnSpPr>
            <p:nvPr/>
          </p:nvCxnSpPr>
          <p:spPr bwMode="auto">
            <a:xfrm>
              <a:off x="25303" y="5939"/>
              <a:ext cx="14689" cy="0"/>
            </a:xfrm>
            <a:prstGeom prst="straightConnector1">
              <a:avLst/>
            </a:prstGeom>
            <a:noFill/>
            <a:ln w="19050">
              <a:solidFill>
                <a:srgbClr val="385A61"/>
              </a:solidFill>
              <a:round/>
              <a:headEnd/>
              <a:tailEnd type="arrow" w="med" len="med"/>
            </a:ln>
          </p:spPr>
        </p:cxnSp>
        <p:sp>
          <p:nvSpPr>
            <p:cNvPr id="71" name="Oval 12"/>
            <p:cNvSpPr>
              <a:spLocks noChangeArrowheads="1"/>
            </p:cNvSpPr>
            <p:nvPr/>
          </p:nvSpPr>
          <p:spPr bwMode="auto">
            <a:xfrm>
              <a:off x="23716" y="5146"/>
              <a:ext cx="1587" cy="1587"/>
            </a:xfrm>
            <a:prstGeom prst="ellipse">
              <a:avLst/>
            </a:prstGeom>
            <a:solidFill>
              <a:srgbClr val="385A61"/>
            </a:solidFill>
            <a:ln w="12700">
              <a:solidFill>
                <a:srgbClr val="EFEAE4"/>
              </a:solidFill>
              <a:round/>
              <a:headEnd/>
              <a:tailEnd/>
            </a:ln>
          </p:spPr>
          <p:txBody>
            <a:bodyPr vert="horz" wrap="square" lIns="0" tIns="0" rIns="0" bIns="0" numCol="1" anchor="ctr" anchorCtr="0" compatLnSpc="1">
              <a:prstTxWarp prst="textNoShape">
                <a:avLst/>
              </a:prstTxWarp>
            </a:bodyPr>
            <a:lstStyle/>
            <a:p>
              <a:endParaRPr lang="en-US" sz="4400"/>
            </a:p>
          </p:txBody>
        </p:sp>
      </p:grpSp>
      <p:sp>
        <p:nvSpPr>
          <p:cNvPr id="27" name="Oval 12"/>
          <p:cNvSpPr>
            <a:spLocks noChangeArrowheads="1"/>
          </p:cNvSpPr>
          <p:nvPr/>
        </p:nvSpPr>
        <p:spPr bwMode="auto">
          <a:xfrm>
            <a:off x="2212632" y="2055387"/>
            <a:ext cx="92150" cy="90016"/>
          </a:xfrm>
          <a:prstGeom prst="ellipse">
            <a:avLst/>
          </a:prstGeom>
          <a:solidFill>
            <a:srgbClr val="385A61"/>
          </a:solidFill>
          <a:ln w="12700">
            <a:solidFill>
              <a:srgbClr val="EFEAE4"/>
            </a:solidFill>
            <a:round/>
            <a:headEnd/>
            <a:tailEnd/>
          </a:ln>
        </p:spPr>
        <p:txBody>
          <a:bodyPr vert="horz" wrap="square" lIns="0" tIns="0" rIns="0" bIns="0" numCol="1" anchor="ctr" anchorCtr="0" compatLnSpc="1">
            <a:prstTxWarp prst="textNoShape">
              <a:avLst/>
            </a:prstTxWarp>
          </a:bodyPr>
          <a:lstStyle/>
          <a:p>
            <a:endParaRPr lang="en-US" sz="3200"/>
          </a:p>
        </p:txBody>
      </p:sp>
      <p:sp>
        <p:nvSpPr>
          <p:cNvPr id="28" name="Oval 12"/>
          <p:cNvSpPr>
            <a:spLocks noChangeArrowheads="1"/>
          </p:cNvSpPr>
          <p:nvPr/>
        </p:nvSpPr>
        <p:spPr bwMode="auto">
          <a:xfrm>
            <a:off x="2212632" y="3332672"/>
            <a:ext cx="92150" cy="90016"/>
          </a:xfrm>
          <a:prstGeom prst="ellipse">
            <a:avLst/>
          </a:prstGeom>
          <a:solidFill>
            <a:srgbClr val="385A61"/>
          </a:solidFill>
          <a:ln w="12700">
            <a:solidFill>
              <a:srgbClr val="EFEAE4"/>
            </a:solidFill>
            <a:round/>
            <a:headEnd/>
            <a:tailEnd/>
          </a:ln>
        </p:spPr>
        <p:txBody>
          <a:bodyPr vert="horz" wrap="square" lIns="0" tIns="0" rIns="0" bIns="0" numCol="1" anchor="ctr" anchorCtr="0" compatLnSpc="1">
            <a:prstTxWarp prst="textNoShape">
              <a:avLst/>
            </a:prstTxWarp>
          </a:bodyPr>
          <a:lstStyle/>
          <a:p>
            <a:endParaRPr lang="en-US" sz="3200"/>
          </a:p>
        </p:txBody>
      </p:sp>
      <p:sp>
        <p:nvSpPr>
          <p:cNvPr id="31" name="Oval 12"/>
          <p:cNvSpPr>
            <a:spLocks noChangeArrowheads="1"/>
          </p:cNvSpPr>
          <p:nvPr/>
        </p:nvSpPr>
        <p:spPr bwMode="auto">
          <a:xfrm>
            <a:off x="1827582" y="2698685"/>
            <a:ext cx="92150" cy="90016"/>
          </a:xfrm>
          <a:prstGeom prst="ellipse">
            <a:avLst/>
          </a:prstGeom>
          <a:solidFill>
            <a:srgbClr val="385A61"/>
          </a:solidFill>
          <a:ln w="12700">
            <a:solidFill>
              <a:srgbClr val="EFEAE4"/>
            </a:solidFill>
            <a:round/>
            <a:headEnd/>
            <a:tailEnd/>
          </a:ln>
        </p:spPr>
        <p:txBody>
          <a:bodyPr vert="horz" wrap="square" lIns="0" tIns="0" rIns="0" bIns="0" numCol="1" anchor="ctr" anchorCtr="0" compatLnSpc="1">
            <a:prstTxWarp prst="textNoShape">
              <a:avLst/>
            </a:prstTxWarp>
          </a:bodyPr>
          <a:lstStyle/>
          <a:p>
            <a:endParaRPr lang="en-US" sz="3200"/>
          </a:p>
        </p:txBody>
      </p:sp>
      <p:sp>
        <p:nvSpPr>
          <p:cNvPr id="67" name="TextBox 52"/>
          <p:cNvSpPr txBox="1">
            <a:spLocks noChangeArrowheads="1"/>
          </p:cNvSpPr>
          <p:nvPr/>
        </p:nvSpPr>
        <p:spPr bwMode="auto">
          <a:xfrm rot="19422630">
            <a:off x="1655049" y="2746847"/>
            <a:ext cx="93081" cy="146340"/>
          </a:xfrm>
          <a:prstGeom prst="rect">
            <a:avLst/>
          </a:prstGeom>
          <a:solidFill>
            <a:srgbClr val="EFEAE4"/>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lang="en-GB" sz="1400" b="1" dirty="0">
                <a:solidFill>
                  <a:srgbClr val="CD5F50"/>
                </a:solidFill>
                <a:latin typeface="Calibri" pitchFamily="34" charset="0"/>
              </a:rPr>
              <a:t>C</a:t>
            </a:r>
            <a:endParaRPr kumimoji="0" lang="en-US" sz="4800" b="0" i="0" u="none" strike="noStrike" cap="none" normalizeH="0" baseline="0" dirty="0">
              <a:ln>
                <a:noFill/>
              </a:ln>
              <a:solidFill>
                <a:srgbClr val="CD5F50"/>
              </a:solidFill>
              <a:effectLst/>
              <a:latin typeface="Arial" pitchFamily="34" charset="0"/>
            </a:endParaRPr>
          </a:p>
        </p:txBody>
      </p:sp>
      <p:sp>
        <p:nvSpPr>
          <p:cNvPr id="68" name="TextBox 52"/>
          <p:cNvSpPr txBox="1">
            <a:spLocks noChangeArrowheads="1"/>
          </p:cNvSpPr>
          <p:nvPr/>
        </p:nvSpPr>
        <p:spPr bwMode="auto">
          <a:xfrm rot="19422630">
            <a:off x="2079917" y="2874841"/>
            <a:ext cx="93081" cy="1463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lang="en-GB" sz="1400" b="1" dirty="0">
                <a:solidFill>
                  <a:srgbClr val="CD5F50"/>
                </a:solidFill>
                <a:latin typeface="Calibri" pitchFamily="34" charset="0"/>
              </a:rPr>
              <a:t>D</a:t>
            </a:r>
            <a:endParaRPr kumimoji="0" lang="en-US" sz="4800" b="0" i="0" u="none" strike="noStrike" cap="none" normalizeH="0" baseline="0" dirty="0">
              <a:ln>
                <a:noFill/>
              </a:ln>
              <a:solidFill>
                <a:srgbClr val="CD5F50"/>
              </a:solidFill>
              <a:effectLst/>
              <a:latin typeface="Arial" pitchFamily="34" charset="0"/>
            </a:endParaRPr>
          </a:p>
        </p:txBody>
      </p:sp>
    </p:spTree>
    <p:extLst>
      <p:ext uri="{BB962C8B-B14F-4D97-AF65-F5344CB8AC3E}">
        <p14:creationId xmlns:p14="http://schemas.microsoft.com/office/powerpoint/2010/main" val="1114018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50" y="123477"/>
            <a:ext cx="8928546" cy="792511"/>
          </a:xfrm>
        </p:spPr>
        <p:txBody>
          <a:bodyPr>
            <a:normAutofit fontScale="90000"/>
          </a:bodyPr>
          <a:lstStyle/>
          <a:p>
            <a:pPr algn="l"/>
            <a:r>
              <a:rPr lang="hu-HU"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2200" b="1" dirty="0" err="1">
                <a:solidFill>
                  <a:srgbClr val="8D503B"/>
                </a:solidFill>
                <a:latin typeface="Open Sans" panose="020B0606030504020204" pitchFamily="34" charset="0"/>
                <a:ea typeface="Open Sans" panose="020B0606030504020204" pitchFamily="34" charset="0"/>
                <a:cs typeface="Open Sans" panose="020B0606030504020204" pitchFamily="34" charset="0"/>
              </a:rPr>
              <a:t>Two</a:t>
            </a:r>
            <a:r>
              <a:rPr lang="hu-HU"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2200" b="1" dirty="0" err="1">
                <a:solidFill>
                  <a:srgbClr val="8D503B"/>
                </a:solidFill>
                <a:latin typeface="Open Sans" panose="020B0606030504020204" pitchFamily="34" charset="0"/>
                <a:ea typeface="Open Sans" panose="020B0606030504020204" pitchFamily="34" charset="0"/>
                <a:cs typeface="Open Sans" panose="020B0606030504020204" pitchFamily="34" charset="0"/>
              </a:rPr>
              <a:t>levels</a:t>
            </a:r>
            <a:r>
              <a:rPr lang="hu-HU"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 of </a:t>
            </a:r>
            <a:r>
              <a:rPr lang="hu-HU" sz="2200" b="1" dirty="0" err="1">
                <a:solidFill>
                  <a:srgbClr val="8D503B"/>
                </a:solidFill>
                <a:latin typeface="Open Sans" panose="020B0606030504020204" pitchFamily="34" charset="0"/>
                <a:ea typeface="Open Sans" panose="020B0606030504020204" pitchFamily="34" charset="0"/>
                <a:cs typeface="Open Sans" panose="020B0606030504020204" pitchFamily="34" charset="0"/>
              </a:rPr>
              <a:t>regime</a:t>
            </a:r>
            <a:r>
              <a:rPr lang="hu-HU"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2200" b="1" dirty="0" err="1">
                <a:solidFill>
                  <a:srgbClr val="8D503B"/>
                </a:solidFill>
                <a:latin typeface="Open Sans" panose="020B0606030504020204" pitchFamily="34" charset="0"/>
                <a:ea typeface="Open Sans" panose="020B0606030504020204" pitchFamily="34" charset="0"/>
                <a:cs typeface="Open Sans" panose="020B0606030504020204" pitchFamily="34" charset="0"/>
              </a:rPr>
              <a:t>dynamics</a:t>
            </a:r>
            <a:r>
              <a:rPr lang="hu-HU"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 and </a:t>
            </a:r>
            <a:r>
              <a:rPr lang="hu-HU" sz="2200" b="1" dirty="0" err="1">
                <a:solidFill>
                  <a:srgbClr val="8D503B"/>
                </a:solidFill>
                <a:latin typeface="Open Sans" panose="020B0606030504020204" pitchFamily="34" charset="0"/>
                <a:ea typeface="Open Sans" panose="020B0606030504020204" pitchFamily="34" charset="0"/>
                <a:cs typeface="Open Sans" panose="020B0606030504020204" pitchFamily="34" charset="0"/>
              </a:rPr>
              <a:t>cycles</a:t>
            </a:r>
            <a:r>
              <a:rPr lang="hu-HU"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
            </a:r>
            <a:br>
              <a:rPr lang="hu-HU"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br>
            <a:r>
              <a:rPr lang="hu-HU" sz="7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
            </a:r>
            <a:br>
              <a:rPr lang="hu-HU" sz="700" b="1" dirty="0">
                <a:solidFill>
                  <a:srgbClr val="8D503B"/>
                </a:solidFill>
                <a:latin typeface="Open Sans" panose="020B0606030504020204" pitchFamily="34" charset="0"/>
                <a:ea typeface="Open Sans" panose="020B0606030504020204" pitchFamily="34" charset="0"/>
                <a:cs typeface="Open Sans" panose="020B0606030504020204" pitchFamily="34" charset="0"/>
              </a:rPr>
            </a:br>
            <a:r>
              <a:rPr lang="hu-HU"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1800" b="1" dirty="0" err="1">
                <a:solidFill>
                  <a:srgbClr val="8D503B"/>
                </a:solidFill>
                <a:latin typeface="Open Sans" panose="020B0606030504020204" pitchFamily="34" charset="0"/>
                <a:ea typeface="Open Sans" panose="020B0606030504020204" pitchFamily="34" charset="0"/>
                <a:cs typeface="Open Sans" panose="020B0606030504020204" pitchFamily="34" charset="0"/>
              </a:rPr>
              <a:t>democratic</a:t>
            </a:r>
            <a:r>
              <a:rPr lang="hu-HU" sz="18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1800" b="1" dirty="0" err="1">
                <a:solidFill>
                  <a:srgbClr val="8D503B"/>
                </a:solidFill>
                <a:latin typeface="Open Sans" panose="020B0606030504020204" pitchFamily="34" charset="0"/>
                <a:ea typeface="Open Sans" panose="020B0606030504020204" pitchFamily="34" charset="0"/>
                <a:cs typeface="Open Sans" panose="020B0606030504020204" pitchFamily="34" charset="0"/>
              </a:rPr>
              <a:t>transformation</a:t>
            </a:r>
            <a:r>
              <a:rPr lang="hu-HU" sz="18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1800" b="1" dirty="0">
                <a:solidFill>
                  <a:srgbClr val="8D503B"/>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hu-HU" sz="1800" b="1" dirty="0" err="1">
                <a:solidFill>
                  <a:srgbClr val="8D503B"/>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anti-democratic</a:t>
            </a:r>
            <a:r>
              <a:rPr lang="hu-HU" sz="1800" b="1" dirty="0">
                <a:solidFill>
                  <a:srgbClr val="8D503B"/>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hu-HU" sz="1800" b="1" dirty="0" err="1">
                <a:solidFill>
                  <a:srgbClr val="8D503B"/>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transformation</a:t>
            </a:r>
            <a:r>
              <a:rPr lang="hu-HU" sz="1800" b="1" dirty="0">
                <a:solidFill>
                  <a:srgbClr val="8D503B"/>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br>
              <a:rPr lang="hu-HU" sz="1800" b="1" dirty="0">
                <a:solidFill>
                  <a:srgbClr val="8D503B"/>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br>
            <a:r>
              <a:rPr lang="hu-HU" sz="1800" b="1" dirty="0">
                <a:solidFill>
                  <a:srgbClr val="8D503B"/>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hu-HU" sz="1200" b="1" dirty="0">
                <a:solidFill>
                  <a:srgbClr val="8D503B"/>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hu-HU" sz="1800" b="1" dirty="0">
                <a:solidFill>
                  <a:srgbClr val="8D503B"/>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hu-HU" sz="1800" b="1" dirty="0" err="1">
                <a:solidFill>
                  <a:srgbClr val="8D503B"/>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anti-patronal</a:t>
            </a:r>
            <a:r>
              <a:rPr lang="hu-HU" sz="1800" b="1" dirty="0">
                <a:solidFill>
                  <a:srgbClr val="8D503B"/>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hu-HU" sz="1800" b="1" dirty="0" err="1">
                <a:solidFill>
                  <a:srgbClr val="8D503B"/>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transformation</a:t>
            </a:r>
            <a:r>
              <a:rPr lang="hu-HU" sz="1800" b="1" dirty="0">
                <a:solidFill>
                  <a:srgbClr val="8D503B"/>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 </a:t>
            </a:r>
            <a:r>
              <a:rPr lang="hu-HU" sz="1800" b="1" dirty="0" err="1">
                <a:solidFill>
                  <a:srgbClr val="8D503B"/>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patronal</a:t>
            </a:r>
            <a:r>
              <a:rPr lang="hu-HU" sz="1800" b="1" dirty="0">
                <a:solidFill>
                  <a:srgbClr val="8D503B"/>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hu-HU" sz="1800" b="1" dirty="0" err="1">
                <a:solidFill>
                  <a:srgbClr val="8D503B"/>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transformation</a:t>
            </a:r>
            <a:endParaRPr lang="hu-HU" sz="22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 name="Táblázat 3"/>
          <p:cNvGraphicFramePr>
            <a:graphicFrameLocks noGrp="1"/>
          </p:cNvGraphicFramePr>
          <p:nvPr>
            <p:extLst>
              <p:ext uri="{D42A27DB-BD31-4B8C-83A1-F6EECF244321}">
                <p14:modId xmlns:p14="http://schemas.microsoft.com/office/powerpoint/2010/main" val="2559906007"/>
              </p:ext>
            </p:extLst>
          </p:nvPr>
        </p:nvGraphicFramePr>
        <p:xfrm>
          <a:off x="107950" y="1203598"/>
          <a:ext cx="8928546" cy="3830872"/>
        </p:xfrm>
        <a:graphic>
          <a:graphicData uri="http://schemas.openxmlformats.org/drawingml/2006/table">
            <a:tbl>
              <a:tblPr firstRow="1" bandRow="1">
                <a:tableStyleId>{5940675A-B579-460E-94D1-54222C63F5DA}</a:tableStyleId>
              </a:tblPr>
              <a:tblGrid>
                <a:gridCol w="1425566">
                  <a:extLst>
                    <a:ext uri="{9D8B030D-6E8A-4147-A177-3AD203B41FA5}">
                      <a16:colId xmlns="" xmlns:a16="http://schemas.microsoft.com/office/drawing/2014/main" val="1432074611"/>
                    </a:ext>
                  </a:extLst>
                </a:gridCol>
                <a:gridCol w="2626043">
                  <a:extLst>
                    <a:ext uri="{9D8B030D-6E8A-4147-A177-3AD203B41FA5}">
                      <a16:colId xmlns="" xmlns:a16="http://schemas.microsoft.com/office/drawing/2014/main" val="2388360614"/>
                    </a:ext>
                  </a:extLst>
                </a:gridCol>
                <a:gridCol w="2475983">
                  <a:extLst>
                    <a:ext uri="{9D8B030D-6E8A-4147-A177-3AD203B41FA5}">
                      <a16:colId xmlns="" xmlns:a16="http://schemas.microsoft.com/office/drawing/2014/main" val="1424878199"/>
                    </a:ext>
                  </a:extLst>
                </a:gridCol>
                <a:gridCol w="2400954">
                  <a:extLst>
                    <a:ext uri="{9D8B030D-6E8A-4147-A177-3AD203B41FA5}">
                      <a16:colId xmlns="" xmlns:a16="http://schemas.microsoft.com/office/drawing/2014/main" val="3603846325"/>
                    </a:ext>
                  </a:extLst>
                </a:gridCol>
              </a:tblGrid>
              <a:tr h="969085">
                <a:tc>
                  <a:txBody>
                    <a:bodyPr/>
                    <a:lstStyle/>
                    <a:p>
                      <a:pPr algn="r"/>
                      <a:r>
                        <a:rPr lang="hu-HU" sz="1800" b="1" dirty="0" err="1">
                          <a:solidFill>
                            <a:srgbClr val="4D7C85"/>
                          </a:solidFill>
                        </a:rPr>
                        <a:t>To</a:t>
                      </a:r>
                      <a:endParaRPr lang="hu-HU" sz="1800" b="1" dirty="0">
                        <a:solidFill>
                          <a:srgbClr val="4D7C85"/>
                        </a:solidFill>
                      </a:endParaRPr>
                    </a:p>
                    <a:p>
                      <a:pPr algn="l"/>
                      <a:r>
                        <a:rPr lang="hu-HU" sz="1800" b="1" dirty="0" err="1">
                          <a:solidFill>
                            <a:srgbClr val="4D7C85"/>
                          </a:solidFill>
                        </a:rPr>
                        <a:t>From</a:t>
                      </a:r>
                      <a:endParaRPr lang="hu-HU" sz="1800" b="1" dirty="0">
                        <a:solidFill>
                          <a:srgbClr val="4D7C85"/>
                        </a:solidFill>
                      </a:endParaRPr>
                    </a:p>
                  </a:txBody>
                  <a:tcPr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6350" cap="flat" cmpd="sng" algn="ctr">
                      <a:solidFill>
                        <a:srgbClr val="B3A99D"/>
                      </a:solidFill>
                      <a:prstDash val="solid"/>
                      <a:round/>
                      <a:headEnd type="none" w="med" len="med"/>
                      <a:tailEnd type="none" w="med" len="med"/>
                    </a:lnTlToBr>
                    <a:solidFill>
                      <a:srgbClr val="EFEAE4">
                        <a:alpha val="60000"/>
                      </a:srgbClr>
                    </a:solidFill>
                  </a:tcPr>
                </a:tc>
                <a:tc>
                  <a:txBody>
                    <a:bodyPr/>
                    <a:lstStyle/>
                    <a:p>
                      <a:r>
                        <a:rPr lang="hu-HU" sz="1800" b="1" dirty="0" err="1">
                          <a:solidFill>
                            <a:srgbClr val="4D7C85"/>
                          </a:solidFill>
                        </a:rPr>
                        <a:t>Liberal</a:t>
                      </a:r>
                      <a:r>
                        <a:rPr lang="hu-HU" sz="1800" b="1" dirty="0">
                          <a:solidFill>
                            <a:srgbClr val="4D7C85"/>
                          </a:solidFill>
                        </a:rPr>
                        <a:t> </a:t>
                      </a:r>
                      <a:r>
                        <a:rPr lang="hu-HU" sz="1800" b="1" dirty="0" err="1">
                          <a:solidFill>
                            <a:srgbClr val="4D7C85"/>
                          </a:solidFill>
                        </a:rPr>
                        <a:t>democracy</a:t>
                      </a:r>
                      <a:endParaRPr lang="hu-HU" sz="1800" b="1" dirty="0">
                        <a:solidFill>
                          <a:srgbClr val="4D7C85"/>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r>
                        <a:rPr lang="hu-HU" sz="1800" b="1" dirty="0" err="1">
                          <a:solidFill>
                            <a:srgbClr val="4D7C85"/>
                          </a:solidFill>
                        </a:rPr>
                        <a:t>Patronal</a:t>
                      </a:r>
                      <a:r>
                        <a:rPr lang="hu-HU" sz="1800" b="1" dirty="0">
                          <a:solidFill>
                            <a:srgbClr val="4D7C85"/>
                          </a:solidFill>
                        </a:rPr>
                        <a:t> </a:t>
                      </a:r>
                      <a:r>
                        <a:rPr lang="hu-HU" sz="1800" b="1" dirty="0" err="1">
                          <a:solidFill>
                            <a:srgbClr val="4D7C85"/>
                          </a:solidFill>
                        </a:rPr>
                        <a:t>democracy</a:t>
                      </a:r>
                      <a:endParaRPr lang="hu-HU" sz="1800" b="1" dirty="0">
                        <a:solidFill>
                          <a:srgbClr val="4D7C85"/>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r>
                        <a:rPr lang="hu-HU" sz="1800" b="1" dirty="0" err="1">
                          <a:solidFill>
                            <a:srgbClr val="4D7C85"/>
                          </a:solidFill>
                        </a:rPr>
                        <a:t>Patronal</a:t>
                      </a:r>
                      <a:r>
                        <a:rPr lang="hu-HU" sz="1800" b="1" dirty="0">
                          <a:solidFill>
                            <a:srgbClr val="4D7C85"/>
                          </a:solidFill>
                        </a:rPr>
                        <a:t> </a:t>
                      </a:r>
                      <a:r>
                        <a:rPr lang="hu-HU" sz="1800" b="1" dirty="0" err="1">
                          <a:solidFill>
                            <a:srgbClr val="4D7C85"/>
                          </a:solidFill>
                        </a:rPr>
                        <a:t>autocracy</a:t>
                      </a:r>
                      <a:endParaRPr lang="hu-HU" sz="1800" b="1" dirty="0">
                        <a:solidFill>
                          <a:srgbClr val="4D7C85"/>
                        </a:solidFill>
                      </a:endParaRPr>
                    </a:p>
                  </a:txBody>
                  <a:tcPr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 xmlns:a16="http://schemas.microsoft.com/office/drawing/2014/main" val="3608104116"/>
                  </a:ext>
                </a:extLst>
              </a:tr>
              <a:tr h="953929">
                <a:tc>
                  <a:txBody>
                    <a:bodyPr/>
                    <a:lstStyle/>
                    <a:p>
                      <a:r>
                        <a:rPr lang="hu-HU" sz="1800" b="1" i="1" dirty="0" err="1">
                          <a:solidFill>
                            <a:srgbClr val="4D7C85"/>
                          </a:solidFill>
                        </a:rPr>
                        <a:t>Liberal</a:t>
                      </a:r>
                      <a:r>
                        <a:rPr lang="hu-HU" sz="1800" b="1" i="1" baseline="0" dirty="0">
                          <a:solidFill>
                            <a:srgbClr val="4D7C85"/>
                          </a:solidFill>
                        </a:rPr>
                        <a:t> </a:t>
                      </a:r>
                      <a:r>
                        <a:rPr lang="hu-HU" sz="1800" b="1" i="1" baseline="0" dirty="0" err="1">
                          <a:solidFill>
                            <a:srgbClr val="4D7C85"/>
                          </a:solidFill>
                        </a:rPr>
                        <a:t>democracy</a:t>
                      </a:r>
                      <a:endParaRPr lang="hu-HU" sz="1800" b="1" i="1" dirty="0">
                        <a:solidFill>
                          <a:srgbClr val="4D7C85"/>
                        </a:solidFill>
                      </a:endParaRPr>
                    </a:p>
                  </a:txBody>
                  <a:tcPr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endParaRPr lang="hu-HU" sz="1600" b="1"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B3A99D">
                        <a:alpha val="30000"/>
                      </a:srgbClr>
                    </a:solidFill>
                  </a:tcPr>
                </a:tc>
                <a:tc>
                  <a:txBody>
                    <a:bodyPr/>
                    <a:lstStyle/>
                    <a:p>
                      <a:pPr algn="ctr"/>
                      <a:r>
                        <a:rPr lang="hu-HU" sz="1600" b="1" dirty="0" err="1">
                          <a:solidFill>
                            <a:srgbClr val="50412B"/>
                          </a:solidFill>
                        </a:rPr>
                        <a:t>patronal</a:t>
                      </a:r>
                      <a:r>
                        <a:rPr lang="hu-HU" sz="1600" b="1" dirty="0">
                          <a:solidFill>
                            <a:srgbClr val="50412B"/>
                          </a:solidFill>
                        </a:rPr>
                        <a:t> </a:t>
                      </a:r>
                      <a:r>
                        <a:rPr lang="hu-HU" sz="1600" b="1" dirty="0" err="1">
                          <a:solidFill>
                            <a:srgbClr val="50412B"/>
                          </a:solidFill>
                        </a:rPr>
                        <a:t>transformation</a:t>
                      </a:r>
                      <a:r>
                        <a:rPr lang="hu-HU" sz="1600" b="1" baseline="0" dirty="0">
                          <a:solidFill>
                            <a:srgbClr val="50412B"/>
                          </a:solidFill>
                        </a:rPr>
                        <a:t> (</a:t>
                      </a:r>
                      <a:r>
                        <a:rPr lang="hu-HU" sz="1600" b="1" baseline="0" dirty="0" err="1">
                          <a:solidFill>
                            <a:srgbClr val="50412B"/>
                          </a:solidFill>
                        </a:rPr>
                        <a:t>without</a:t>
                      </a:r>
                      <a:r>
                        <a:rPr lang="hu-HU" sz="1600" b="1" baseline="0" dirty="0">
                          <a:solidFill>
                            <a:srgbClr val="50412B"/>
                          </a:solidFill>
                        </a:rPr>
                        <a:t> </a:t>
                      </a:r>
                      <a:r>
                        <a:rPr lang="hu-HU" sz="1600" b="1" baseline="0" dirty="0" err="1">
                          <a:solidFill>
                            <a:srgbClr val="50412B"/>
                          </a:solidFill>
                        </a:rPr>
                        <a:t>autocratic</a:t>
                      </a:r>
                      <a:r>
                        <a:rPr lang="hu-HU" sz="1600" b="1" baseline="0" dirty="0">
                          <a:solidFill>
                            <a:srgbClr val="50412B"/>
                          </a:solidFill>
                        </a:rPr>
                        <a:t> </a:t>
                      </a:r>
                      <a:r>
                        <a:rPr lang="hu-HU" sz="1600" b="1" baseline="0" dirty="0" err="1">
                          <a:solidFill>
                            <a:srgbClr val="50412B"/>
                          </a:solidFill>
                        </a:rPr>
                        <a:t>breakthrough</a:t>
                      </a:r>
                      <a:r>
                        <a:rPr lang="hu-HU" sz="1600" b="1" baseline="0" dirty="0">
                          <a:solidFill>
                            <a:srgbClr val="50412B"/>
                          </a:solidFill>
                        </a:rPr>
                        <a:t>)</a:t>
                      </a:r>
                      <a:endParaRPr lang="hu-HU" sz="1600" b="1"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r>
                        <a:rPr lang="hu-HU" sz="1600" b="1" dirty="0" err="1">
                          <a:solidFill>
                            <a:srgbClr val="50412B"/>
                          </a:solidFill>
                        </a:rPr>
                        <a:t>autocratic</a:t>
                      </a:r>
                      <a:r>
                        <a:rPr lang="hu-HU" sz="1600" b="1" dirty="0">
                          <a:solidFill>
                            <a:srgbClr val="50412B"/>
                          </a:solidFill>
                        </a:rPr>
                        <a:t> </a:t>
                      </a:r>
                      <a:r>
                        <a:rPr lang="hu-HU" sz="1600" b="1" dirty="0" err="1">
                          <a:solidFill>
                            <a:srgbClr val="50412B"/>
                          </a:solidFill>
                        </a:rPr>
                        <a:t>breakthrough</a:t>
                      </a:r>
                      <a:r>
                        <a:rPr lang="hu-HU" sz="1600" b="1" dirty="0">
                          <a:solidFill>
                            <a:srgbClr val="50412B"/>
                          </a:solidFill>
                        </a:rPr>
                        <a:t> +</a:t>
                      </a:r>
                      <a:r>
                        <a:rPr lang="hu-HU" sz="1600" b="1" baseline="0" dirty="0">
                          <a:solidFill>
                            <a:srgbClr val="50412B"/>
                          </a:solidFill>
                        </a:rPr>
                        <a:t> </a:t>
                      </a:r>
                      <a:r>
                        <a:rPr lang="hu-HU" sz="1600" b="1" baseline="0" dirty="0" err="1">
                          <a:solidFill>
                            <a:srgbClr val="50412B"/>
                          </a:solidFill>
                        </a:rPr>
                        <a:t>patronal</a:t>
                      </a:r>
                      <a:r>
                        <a:rPr lang="hu-HU" sz="1600" b="1" baseline="0" dirty="0">
                          <a:solidFill>
                            <a:srgbClr val="50412B"/>
                          </a:solidFill>
                        </a:rPr>
                        <a:t> </a:t>
                      </a:r>
                      <a:r>
                        <a:rPr lang="hu-HU" sz="1600" b="1" baseline="0" dirty="0" err="1">
                          <a:solidFill>
                            <a:srgbClr val="50412B"/>
                          </a:solidFill>
                        </a:rPr>
                        <a:t>transformation</a:t>
                      </a:r>
                      <a:endParaRPr lang="hu-HU" sz="1600" b="1" dirty="0">
                        <a:solidFill>
                          <a:srgbClr val="50412B"/>
                        </a:solidFill>
                      </a:endParaRPr>
                    </a:p>
                  </a:txBody>
                  <a:tcPr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 xmlns:a16="http://schemas.microsoft.com/office/drawing/2014/main" val="4252244221"/>
                  </a:ext>
                </a:extLst>
              </a:tr>
              <a:tr h="953929">
                <a:tc>
                  <a:txBody>
                    <a:bodyPr/>
                    <a:lstStyle/>
                    <a:p>
                      <a:r>
                        <a:rPr lang="hu-HU" sz="1800" b="1" i="1" dirty="0" err="1">
                          <a:solidFill>
                            <a:srgbClr val="4D7C85"/>
                          </a:solidFill>
                        </a:rPr>
                        <a:t>Patronal</a:t>
                      </a:r>
                      <a:r>
                        <a:rPr lang="hu-HU" sz="1800" b="1" i="1" dirty="0">
                          <a:solidFill>
                            <a:srgbClr val="4D7C85"/>
                          </a:solidFill>
                        </a:rPr>
                        <a:t> </a:t>
                      </a:r>
                      <a:r>
                        <a:rPr lang="hu-HU" sz="1800" b="1" i="1" dirty="0" err="1">
                          <a:solidFill>
                            <a:srgbClr val="4D7C85"/>
                          </a:solidFill>
                        </a:rPr>
                        <a:t>democracy</a:t>
                      </a:r>
                      <a:endParaRPr lang="hu-HU" sz="1800" b="1" i="1" dirty="0">
                        <a:solidFill>
                          <a:srgbClr val="4D7C85"/>
                        </a:solidFill>
                      </a:endParaRPr>
                    </a:p>
                  </a:txBody>
                  <a:tcPr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r>
                        <a:rPr lang="hu-HU" sz="1600" b="1" dirty="0" err="1">
                          <a:solidFill>
                            <a:srgbClr val="50412B"/>
                          </a:solidFill>
                        </a:rPr>
                        <a:t>anti-patronal</a:t>
                      </a:r>
                      <a:r>
                        <a:rPr lang="hu-HU" sz="1600" b="1" dirty="0">
                          <a:solidFill>
                            <a:srgbClr val="50412B"/>
                          </a:solidFill>
                        </a:rPr>
                        <a:t> </a:t>
                      </a:r>
                      <a:r>
                        <a:rPr lang="hu-HU" sz="1600" b="1" dirty="0" err="1">
                          <a:solidFill>
                            <a:srgbClr val="50412B"/>
                          </a:solidFill>
                        </a:rPr>
                        <a:t>transformation</a:t>
                      </a:r>
                      <a:endParaRPr lang="hu-HU" sz="1600" b="1"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endParaRPr lang="hu-HU" sz="1600" b="1"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B3A99D">
                        <a:alpha val="30000"/>
                      </a:srgbClr>
                    </a:solidFill>
                  </a:tcPr>
                </a:tc>
                <a:tc>
                  <a:txBody>
                    <a:bodyPr/>
                    <a:lstStyle/>
                    <a:p>
                      <a:pPr algn="ctr"/>
                      <a:r>
                        <a:rPr lang="hu-HU" sz="1600" b="1" dirty="0" err="1">
                          <a:solidFill>
                            <a:srgbClr val="50412B"/>
                          </a:solidFill>
                        </a:rPr>
                        <a:t>autocratic</a:t>
                      </a:r>
                      <a:r>
                        <a:rPr lang="hu-HU" sz="1600" b="1" dirty="0">
                          <a:solidFill>
                            <a:srgbClr val="50412B"/>
                          </a:solidFill>
                        </a:rPr>
                        <a:t> </a:t>
                      </a:r>
                      <a:r>
                        <a:rPr lang="hu-HU" sz="1600" b="1" dirty="0" err="1">
                          <a:solidFill>
                            <a:srgbClr val="50412B"/>
                          </a:solidFill>
                        </a:rPr>
                        <a:t>breakthrough</a:t>
                      </a:r>
                      <a:endParaRPr lang="hu-HU" sz="1600" b="1" dirty="0">
                        <a:solidFill>
                          <a:srgbClr val="50412B"/>
                        </a:solidFill>
                      </a:endParaRPr>
                    </a:p>
                  </a:txBody>
                  <a:tcPr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 xmlns:a16="http://schemas.microsoft.com/office/drawing/2014/main" val="3266362255"/>
                  </a:ext>
                </a:extLst>
              </a:tr>
              <a:tr h="953929">
                <a:tc>
                  <a:txBody>
                    <a:bodyPr/>
                    <a:lstStyle/>
                    <a:p>
                      <a:r>
                        <a:rPr lang="hu-HU" sz="1800" b="1" i="1" dirty="0" err="1">
                          <a:solidFill>
                            <a:srgbClr val="4D7C85"/>
                          </a:solidFill>
                        </a:rPr>
                        <a:t>Patronal</a:t>
                      </a:r>
                      <a:r>
                        <a:rPr lang="hu-HU" sz="1800" b="1" i="1" dirty="0">
                          <a:solidFill>
                            <a:srgbClr val="4D7C85"/>
                          </a:solidFill>
                        </a:rPr>
                        <a:t> </a:t>
                      </a:r>
                      <a:r>
                        <a:rPr lang="hu-HU" sz="1800" b="1" i="1" dirty="0" err="1">
                          <a:solidFill>
                            <a:srgbClr val="4D7C85"/>
                          </a:solidFill>
                        </a:rPr>
                        <a:t>autocracy</a:t>
                      </a:r>
                      <a:endParaRPr lang="hu-HU" sz="1800" b="1" i="1" dirty="0">
                        <a:solidFill>
                          <a:srgbClr val="4D7C85"/>
                        </a:solidFill>
                      </a:endParaRPr>
                    </a:p>
                  </a:txBody>
                  <a:tcPr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r>
                        <a:rPr lang="hu-HU" sz="1600" b="1" dirty="0" err="1">
                          <a:solidFill>
                            <a:srgbClr val="50412B"/>
                          </a:solidFill>
                        </a:rPr>
                        <a:t>democratic</a:t>
                      </a:r>
                      <a:r>
                        <a:rPr lang="hu-HU" sz="1600" b="1" dirty="0">
                          <a:solidFill>
                            <a:srgbClr val="50412B"/>
                          </a:solidFill>
                        </a:rPr>
                        <a:t> </a:t>
                      </a:r>
                      <a:r>
                        <a:rPr lang="hu-HU" sz="1600" b="1" dirty="0" err="1">
                          <a:solidFill>
                            <a:srgbClr val="50412B"/>
                          </a:solidFill>
                        </a:rPr>
                        <a:t>breakthrough</a:t>
                      </a:r>
                      <a:r>
                        <a:rPr lang="hu-HU" sz="1600" b="1" dirty="0">
                          <a:solidFill>
                            <a:srgbClr val="50412B"/>
                          </a:solidFill>
                        </a:rPr>
                        <a:t> +</a:t>
                      </a:r>
                      <a:r>
                        <a:rPr lang="hu-HU" sz="1600" b="1" baseline="0" dirty="0">
                          <a:solidFill>
                            <a:srgbClr val="50412B"/>
                          </a:solidFill>
                        </a:rPr>
                        <a:t> </a:t>
                      </a:r>
                      <a:r>
                        <a:rPr lang="hu-HU" sz="1600" b="1" baseline="0" dirty="0" err="1">
                          <a:solidFill>
                            <a:srgbClr val="50412B"/>
                          </a:solidFill>
                        </a:rPr>
                        <a:t>anti-patronal</a:t>
                      </a:r>
                      <a:r>
                        <a:rPr lang="hu-HU" sz="1600" b="1" baseline="0" dirty="0">
                          <a:solidFill>
                            <a:srgbClr val="50412B"/>
                          </a:solidFill>
                        </a:rPr>
                        <a:t> </a:t>
                      </a:r>
                      <a:r>
                        <a:rPr lang="hu-HU" sz="1600" b="1" baseline="0" dirty="0" err="1">
                          <a:solidFill>
                            <a:srgbClr val="50412B"/>
                          </a:solidFill>
                        </a:rPr>
                        <a:t>transformation</a:t>
                      </a:r>
                      <a:endParaRPr lang="hu-HU" sz="1600" b="1"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r>
                        <a:rPr lang="hu-HU" sz="1600" b="1" dirty="0" err="1">
                          <a:solidFill>
                            <a:srgbClr val="50412B"/>
                          </a:solidFill>
                        </a:rPr>
                        <a:t>democratic</a:t>
                      </a:r>
                      <a:r>
                        <a:rPr lang="hu-HU" sz="1600" b="1" dirty="0">
                          <a:solidFill>
                            <a:srgbClr val="50412B"/>
                          </a:solidFill>
                        </a:rPr>
                        <a:t> </a:t>
                      </a:r>
                      <a:r>
                        <a:rPr lang="hu-HU" sz="1600" b="1" dirty="0" err="1">
                          <a:solidFill>
                            <a:srgbClr val="50412B"/>
                          </a:solidFill>
                        </a:rPr>
                        <a:t>breakthrough</a:t>
                      </a:r>
                      <a:r>
                        <a:rPr lang="hu-HU" sz="1600" b="1" baseline="0" dirty="0">
                          <a:solidFill>
                            <a:srgbClr val="50412B"/>
                          </a:solidFill>
                        </a:rPr>
                        <a:t> (</a:t>
                      </a:r>
                      <a:r>
                        <a:rPr lang="hu-HU" sz="1600" b="1" baseline="0" dirty="0" err="1">
                          <a:solidFill>
                            <a:srgbClr val="50412B"/>
                          </a:solidFill>
                        </a:rPr>
                        <a:t>without</a:t>
                      </a:r>
                      <a:r>
                        <a:rPr lang="hu-HU" sz="1600" b="1" baseline="0" dirty="0">
                          <a:solidFill>
                            <a:srgbClr val="50412B"/>
                          </a:solidFill>
                        </a:rPr>
                        <a:t> </a:t>
                      </a:r>
                      <a:r>
                        <a:rPr lang="hu-HU" sz="1600" b="1" baseline="0" dirty="0" err="1">
                          <a:solidFill>
                            <a:srgbClr val="50412B"/>
                          </a:solidFill>
                        </a:rPr>
                        <a:t>anti-patronal</a:t>
                      </a:r>
                      <a:r>
                        <a:rPr lang="hu-HU" sz="1600" b="1" baseline="0" dirty="0">
                          <a:solidFill>
                            <a:srgbClr val="50412B"/>
                          </a:solidFill>
                        </a:rPr>
                        <a:t> </a:t>
                      </a:r>
                      <a:r>
                        <a:rPr lang="hu-HU" sz="1600" b="1" baseline="0" dirty="0" err="1">
                          <a:solidFill>
                            <a:srgbClr val="50412B"/>
                          </a:solidFill>
                        </a:rPr>
                        <a:t>transformation</a:t>
                      </a:r>
                      <a:r>
                        <a:rPr lang="hu-HU" sz="1600" b="1" baseline="0" dirty="0">
                          <a:solidFill>
                            <a:srgbClr val="50412B"/>
                          </a:solidFill>
                        </a:rPr>
                        <a:t>)</a:t>
                      </a:r>
                      <a:endParaRPr lang="hu-HU" sz="1600" b="1"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endParaRPr lang="hu-HU" sz="1600" b="1" dirty="0">
                        <a:solidFill>
                          <a:srgbClr val="50412B"/>
                        </a:solidFill>
                      </a:endParaRPr>
                    </a:p>
                  </a:txBody>
                  <a:tcPr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B3A99D">
                        <a:alpha val="30000"/>
                      </a:srgbClr>
                    </a:solidFill>
                  </a:tcPr>
                </a:tc>
                <a:extLst>
                  <a:ext uri="{0D108BD9-81ED-4DB2-BD59-A6C34878D82A}">
                    <a16:rowId xmlns="" xmlns:a16="http://schemas.microsoft.com/office/drawing/2014/main" val="3358901638"/>
                  </a:ext>
                </a:extLst>
              </a:tr>
            </a:tbl>
          </a:graphicData>
        </a:graphic>
      </p:graphicFrame>
    </p:spTree>
    <p:extLst>
      <p:ext uri="{BB962C8B-B14F-4D97-AF65-F5344CB8AC3E}">
        <p14:creationId xmlns:p14="http://schemas.microsoft.com/office/powerpoint/2010/main" val="4127954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p:cNvSpPr/>
          <p:nvPr/>
        </p:nvSpPr>
        <p:spPr>
          <a:xfrm>
            <a:off x="2771800" y="1059582"/>
            <a:ext cx="6114294" cy="2288960"/>
          </a:xfrm>
          <a:prstGeom prst="rect">
            <a:avLst/>
          </a:prstGeom>
        </p:spPr>
        <p:txBody>
          <a:bodyPr wrap="square">
            <a:spAutoFit/>
          </a:bodyPr>
          <a:lstStyle/>
          <a:p>
            <a:pPr marL="342900" indent="-342900">
              <a:lnSpc>
                <a:spcPct val="120000"/>
              </a:lnSpc>
              <a:spcAft>
                <a:spcPts val="1200"/>
              </a:spcAft>
              <a:buClr>
                <a:srgbClr val="4D7C8B"/>
              </a:buClr>
              <a:buSzPct val="100000"/>
              <a:buFont typeface="Calibri" panose="020F0502020204030204" pitchFamily="34" charset="0"/>
              <a:buChar char="●"/>
            </a:pPr>
            <a:r>
              <a:rPr lang="hu-HU" sz="2200" b="1" dirty="0">
                <a:solidFill>
                  <a:srgbClr val="50412B"/>
                </a:solidFill>
              </a:rPr>
              <a:t>of </a:t>
            </a:r>
            <a:r>
              <a:rPr lang="hu-HU" sz="2200" b="1" dirty="0" err="1">
                <a:solidFill>
                  <a:srgbClr val="50412B"/>
                </a:solidFill>
              </a:rPr>
              <a:t>linear</a:t>
            </a:r>
            <a:r>
              <a:rPr lang="hu-HU" sz="2200" b="1" dirty="0">
                <a:solidFill>
                  <a:srgbClr val="50412B"/>
                </a:solidFill>
              </a:rPr>
              <a:t> </a:t>
            </a:r>
            <a:r>
              <a:rPr lang="hu-HU" sz="2200" b="1" dirty="0" err="1">
                <a:solidFill>
                  <a:srgbClr val="50412B"/>
                </a:solidFill>
              </a:rPr>
              <a:t>progress</a:t>
            </a:r>
            <a:r>
              <a:rPr lang="hu-HU" sz="2200" b="1" dirty="0">
                <a:solidFill>
                  <a:srgbClr val="50412B"/>
                </a:solidFill>
              </a:rPr>
              <a:t> </a:t>
            </a:r>
            <a:r>
              <a:rPr lang="hu-HU" sz="2200" b="1" dirty="0" err="1">
                <a:solidFill>
                  <a:srgbClr val="50412B"/>
                </a:solidFill>
              </a:rPr>
              <a:t>towards</a:t>
            </a:r>
            <a:r>
              <a:rPr lang="hu-HU" sz="2200" b="1" dirty="0">
                <a:solidFill>
                  <a:srgbClr val="50412B"/>
                </a:solidFill>
              </a:rPr>
              <a:t> </a:t>
            </a:r>
            <a:r>
              <a:rPr lang="hu-HU" sz="2200" b="1" dirty="0" err="1">
                <a:solidFill>
                  <a:srgbClr val="50412B"/>
                </a:solidFill>
              </a:rPr>
              <a:t>liberal</a:t>
            </a:r>
            <a:r>
              <a:rPr lang="hu-HU" sz="2200" b="1" dirty="0">
                <a:solidFill>
                  <a:srgbClr val="50412B"/>
                </a:solidFill>
              </a:rPr>
              <a:t> </a:t>
            </a:r>
            <a:r>
              <a:rPr lang="hu-HU" sz="2200" b="1" dirty="0" err="1">
                <a:solidFill>
                  <a:srgbClr val="50412B"/>
                </a:solidFill>
              </a:rPr>
              <a:t>democracies</a:t>
            </a:r>
            <a:r>
              <a:rPr lang="en-GB" sz="2200" b="1" dirty="0">
                <a:solidFill>
                  <a:srgbClr val="50412B"/>
                </a:solidFill>
              </a:rPr>
              <a:t> </a:t>
            </a:r>
            <a:r>
              <a:rPr lang="hu-HU" sz="2200" b="1" dirty="0" err="1">
                <a:solidFill>
                  <a:srgbClr val="50412B"/>
                </a:solidFill>
              </a:rPr>
              <a:t>after</a:t>
            </a:r>
            <a:r>
              <a:rPr lang="hu-HU" sz="2200" b="1" dirty="0">
                <a:solidFill>
                  <a:srgbClr val="50412B"/>
                </a:solidFill>
              </a:rPr>
              <a:t> </a:t>
            </a:r>
            <a:r>
              <a:rPr lang="hu-HU" sz="2200" b="1" dirty="0" err="1">
                <a:solidFill>
                  <a:srgbClr val="50412B"/>
                </a:solidFill>
              </a:rPr>
              <a:t>the</a:t>
            </a:r>
            <a:r>
              <a:rPr lang="hu-HU" sz="2200" b="1" dirty="0">
                <a:solidFill>
                  <a:srgbClr val="50412B"/>
                </a:solidFill>
              </a:rPr>
              <a:t> </a:t>
            </a:r>
            <a:r>
              <a:rPr lang="hu-HU" sz="2200" b="1" dirty="0" err="1">
                <a:solidFill>
                  <a:srgbClr val="50412B"/>
                </a:solidFill>
              </a:rPr>
              <a:t>change</a:t>
            </a:r>
            <a:r>
              <a:rPr lang="hu-HU" sz="2200" b="1" dirty="0">
                <a:solidFill>
                  <a:srgbClr val="50412B"/>
                </a:solidFill>
              </a:rPr>
              <a:t> of </a:t>
            </a:r>
            <a:r>
              <a:rPr lang="hu-HU" sz="2200" b="1" dirty="0" err="1">
                <a:solidFill>
                  <a:srgbClr val="50412B"/>
                </a:solidFill>
              </a:rPr>
              <a:t>the</a:t>
            </a:r>
            <a:r>
              <a:rPr lang="hu-HU" sz="2200" b="1" dirty="0">
                <a:solidFill>
                  <a:srgbClr val="50412B"/>
                </a:solidFill>
              </a:rPr>
              <a:t> </a:t>
            </a:r>
            <a:r>
              <a:rPr lang="hu-HU" sz="2200" b="1" dirty="0" err="1">
                <a:solidFill>
                  <a:srgbClr val="50412B"/>
                </a:solidFill>
              </a:rPr>
              <a:t>political</a:t>
            </a:r>
            <a:r>
              <a:rPr lang="hu-HU" sz="2200" b="1" dirty="0">
                <a:solidFill>
                  <a:srgbClr val="50412B"/>
                </a:solidFill>
              </a:rPr>
              <a:t> </a:t>
            </a:r>
            <a:r>
              <a:rPr lang="hu-HU" sz="2200" b="1" dirty="0" err="1">
                <a:solidFill>
                  <a:srgbClr val="50412B"/>
                </a:solidFill>
              </a:rPr>
              <a:t>regimes</a:t>
            </a:r>
            <a:r>
              <a:rPr lang="hu-HU" sz="2200" b="1" dirty="0">
                <a:solidFill>
                  <a:srgbClr val="50412B"/>
                </a:solidFill>
              </a:rPr>
              <a:t> </a:t>
            </a:r>
            <a:r>
              <a:rPr lang="hu-HU" sz="2200" b="1" dirty="0" err="1">
                <a:solidFill>
                  <a:srgbClr val="50412B"/>
                </a:solidFill>
              </a:rPr>
              <a:t>in</a:t>
            </a:r>
            <a:r>
              <a:rPr lang="hu-HU" sz="2200" b="1" dirty="0">
                <a:solidFill>
                  <a:srgbClr val="50412B"/>
                </a:solidFill>
              </a:rPr>
              <a:t> 1989-1990;</a:t>
            </a:r>
            <a:endParaRPr lang="hu-HU" sz="1100" b="1" dirty="0">
              <a:solidFill>
                <a:srgbClr val="50412B"/>
              </a:solidFill>
            </a:endParaRPr>
          </a:p>
          <a:p>
            <a:pPr marL="342900" indent="-342900">
              <a:lnSpc>
                <a:spcPct val="120000"/>
              </a:lnSpc>
              <a:spcAft>
                <a:spcPts val="1200"/>
              </a:spcAft>
              <a:buClr>
                <a:srgbClr val="4D7C8B"/>
              </a:buClr>
              <a:buSzPct val="100000"/>
              <a:buFont typeface="Calibri" panose="020F0502020204030204" pitchFamily="34" charset="0"/>
              <a:buChar char="●"/>
            </a:pPr>
            <a:r>
              <a:rPr lang="hu-HU" sz="2200" b="1" dirty="0" err="1">
                <a:solidFill>
                  <a:srgbClr val="50412B"/>
                </a:solidFill>
              </a:rPr>
              <a:t>that</a:t>
            </a:r>
            <a:r>
              <a:rPr lang="hu-HU" sz="2200" b="1" dirty="0">
                <a:solidFill>
                  <a:srgbClr val="50412B"/>
                </a:solidFill>
              </a:rPr>
              <a:t> </a:t>
            </a:r>
            <a:r>
              <a:rPr lang="hu-HU" sz="2200" b="1" dirty="0" err="1">
                <a:solidFill>
                  <a:srgbClr val="50412B"/>
                </a:solidFill>
              </a:rPr>
              <a:t>any</a:t>
            </a:r>
            <a:r>
              <a:rPr lang="hu-HU" sz="2200" b="1" dirty="0">
                <a:solidFill>
                  <a:srgbClr val="50412B"/>
                </a:solidFill>
              </a:rPr>
              <a:t> </a:t>
            </a:r>
            <a:r>
              <a:rPr lang="hu-HU" sz="2200" b="1" dirty="0" err="1">
                <a:solidFill>
                  <a:srgbClr val="50412B"/>
                </a:solidFill>
              </a:rPr>
              <a:t>regime</a:t>
            </a:r>
            <a:r>
              <a:rPr lang="hu-HU" sz="2200" b="1" dirty="0">
                <a:solidFill>
                  <a:srgbClr val="50412B"/>
                </a:solidFill>
              </a:rPr>
              <a:t> </a:t>
            </a:r>
            <a:r>
              <a:rPr lang="hu-HU" sz="2200" b="1" dirty="0" err="1">
                <a:solidFill>
                  <a:srgbClr val="50412B"/>
                </a:solidFill>
              </a:rPr>
              <a:t>can</a:t>
            </a:r>
            <a:r>
              <a:rPr lang="hu-HU" sz="2200" b="1" dirty="0">
                <a:solidFill>
                  <a:srgbClr val="50412B"/>
                </a:solidFill>
              </a:rPr>
              <a:t> be </a:t>
            </a:r>
            <a:r>
              <a:rPr lang="hu-HU" sz="2200" b="1" dirty="0" err="1">
                <a:solidFill>
                  <a:srgbClr val="50412B"/>
                </a:solidFill>
              </a:rPr>
              <a:t>built</a:t>
            </a:r>
            <a:r>
              <a:rPr lang="hu-HU" sz="2200" b="1" dirty="0">
                <a:solidFill>
                  <a:srgbClr val="50412B"/>
                </a:solidFill>
              </a:rPr>
              <a:t> </a:t>
            </a:r>
            <a:r>
              <a:rPr lang="hu-HU" sz="2200" b="1" dirty="0" err="1">
                <a:solidFill>
                  <a:srgbClr val="50412B"/>
                </a:solidFill>
              </a:rPr>
              <a:t>on</a:t>
            </a:r>
            <a:r>
              <a:rPr lang="hu-HU" sz="2200" b="1" dirty="0">
                <a:solidFill>
                  <a:srgbClr val="50412B"/>
                </a:solidFill>
              </a:rPr>
              <a:t> </a:t>
            </a:r>
            <a:r>
              <a:rPr lang="hu-HU" sz="2200" b="1" dirty="0" err="1">
                <a:solidFill>
                  <a:srgbClr val="50412B"/>
                </a:solidFill>
              </a:rPr>
              <a:t>any</a:t>
            </a:r>
            <a:r>
              <a:rPr lang="hu-HU" sz="2200" b="1" dirty="0">
                <a:solidFill>
                  <a:srgbClr val="50412B"/>
                </a:solidFill>
              </a:rPr>
              <a:t> </a:t>
            </a:r>
            <a:r>
              <a:rPr lang="hu-HU" sz="2200" b="1" dirty="0" err="1">
                <a:solidFill>
                  <a:srgbClr val="50412B"/>
                </a:solidFill>
              </a:rPr>
              <a:t>kind</a:t>
            </a:r>
            <a:r>
              <a:rPr lang="hu-HU" sz="2200" b="1" dirty="0">
                <a:solidFill>
                  <a:srgbClr val="50412B"/>
                </a:solidFill>
              </a:rPr>
              <a:t> of </a:t>
            </a:r>
            <a:r>
              <a:rPr lang="hu-HU" sz="2200" b="1" dirty="0" err="1">
                <a:solidFill>
                  <a:srgbClr val="50412B"/>
                </a:solidFill>
              </a:rPr>
              <a:t>ruins</a:t>
            </a:r>
            <a:r>
              <a:rPr lang="hu-HU" sz="2200" b="1" dirty="0">
                <a:solidFill>
                  <a:srgbClr val="50412B"/>
                </a:solidFill>
              </a:rPr>
              <a:t> </a:t>
            </a:r>
            <a:r>
              <a:rPr lang="hu-HU" sz="2200" b="1" dirty="0" err="1">
                <a:solidFill>
                  <a:srgbClr val="50412B"/>
                </a:solidFill>
              </a:rPr>
              <a:t>of</a:t>
            </a:r>
            <a:r>
              <a:rPr lang="hu-HU" sz="2200" b="1" dirty="0">
                <a:solidFill>
                  <a:srgbClr val="50412B"/>
                </a:solidFill>
              </a:rPr>
              <a:t> </a:t>
            </a:r>
            <a:r>
              <a:rPr lang="hu-HU" sz="2200" b="1" dirty="0" err="1">
                <a:solidFill>
                  <a:srgbClr val="50412B"/>
                </a:solidFill>
              </a:rPr>
              <a:t>communist</a:t>
            </a:r>
            <a:r>
              <a:rPr lang="hu-HU" sz="2200" b="1" dirty="0">
                <a:solidFill>
                  <a:srgbClr val="50412B"/>
                </a:solidFill>
              </a:rPr>
              <a:t> </a:t>
            </a:r>
            <a:r>
              <a:rPr lang="hu-HU" sz="2200" b="1" dirty="0" err="1">
                <a:solidFill>
                  <a:srgbClr val="50412B"/>
                </a:solidFill>
              </a:rPr>
              <a:t>dictatorships</a:t>
            </a:r>
            <a:r>
              <a:rPr lang="hu-HU" sz="2200" b="1" dirty="0">
                <a:solidFill>
                  <a:srgbClr val="50412B"/>
                </a:solidFill>
              </a:rPr>
              <a:t>. </a:t>
            </a:r>
          </a:p>
        </p:txBody>
      </p:sp>
      <p:sp>
        <p:nvSpPr>
          <p:cNvPr id="3" name="Cím 1"/>
          <p:cNvSpPr txBox="1">
            <a:spLocks/>
          </p:cNvSpPr>
          <p:nvPr/>
        </p:nvSpPr>
        <p:spPr>
          <a:xfrm>
            <a:off x="173572" y="1774216"/>
            <a:ext cx="2598228" cy="915988"/>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8D503B"/>
                </a:solidFill>
                <a:ea typeface="Open Sans" panose="020B0606030504020204" pitchFamily="34" charset="0"/>
                <a:cs typeface="Open Sans" panose="020B0606030504020204" pitchFamily="34" charset="0"/>
              </a:rPr>
              <a:t>Illusion</a:t>
            </a:r>
            <a:endParaRPr lang="en-US" sz="2800" dirty="0">
              <a:solidFill>
                <a:srgbClr val="8D503B"/>
              </a:solidFill>
              <a:ea typeface="Open Sans" panose="020B0606030504020204" pitchFamily="34" charset="0"/>
              <a:cs typeface="Open Sans" panose="020B0606030504020204" pitchFamily="34" charset="0"/>
            </a:endParaRPr>
          </a:p>
        </p:txBody>
      </p:sp>
      <p:sp>
        <p:nvSpPr>
          <p:cNvPr id="2" name="Прямоугольник 1"/>
          <p:cNvSpPr/>
          <p:nvPr/>
        </p:nvSpPr>
        <p:spPr>
          <a:xfrm>
            <a:off x="1895428" y="3714427"/>
            <a:ext cx="5484386" cy="461665"/>
          </a:xfrm>
          <a:prstGeom prst="rect">
            <a:avLst/>
          </a:prstGeom>
        </p:spPr>
        <p:txBody>
          <a:bodyPr wrap="none">
            <a:spAutoFit/>
          </a:bodyPr>
          <a:lstStyle/>
          <a:p>
            <a:pPr algn="ctr"/>
            <a:r>
              <a:rPr lang="en-US" sz="2400" b="1" dirty="0">
                <a:solidFill>
                  <a:srgbClr val="4D7C8B"/>
                </a:solidFill>
              </a:rPr>
              <a:t>Transitional systems or terminal station</a:t>
            </a:r>
            <a:r>
              <a:rPr lang="hu-HU" sz="2400" b="1" dirty="0">
                <a:solidFill>
                  <a:srgbClr val="4D7C8B"/>
                </a:solidFill>
              </a:rPr>
              <a:t>s</a:t>
            </a:r>
            <a:r>
              <a:rPr lang="en-US" sz="2400" b="1" dirty="0">
                <a:solidFill>
                  <a:srgbClr val="4D7C8B"/>
                </a:solidFill>
              </a:rPr>
              <a:t>?</a:t>
            </a:r>
            <a:endParaRPr lang="hu-HU" sz="2400" b="1" dirty="0">
              <a:solidFill>
                <a:srgbClr val="4D7C8B"/>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ím 1"/>
          <p:cNvSpPr txBox="1">
            <a:spLocks/>
          </p:cNvSpPr>
          <p:nvPr/>
        </p:nvSpPr>
        <p:spPr>
          <a:xfrm>
            <a:off x="107950" y="-1"/>
            <a:ext cx="8928100" cy="9874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The Democracy—Dictatorship Axis</a:t>
            </a:r>
            <a:endParaRPr lang="en-US" sz="2200"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Téglalap 14"/>
          <p:cNvSpPr/>
          <p:nvPr/>
        </p:nvSpPr>
        <p:spPr>
          <a:xfrm>
            <a:off x="467546" y="3435846"/>
            <a:ext cx="8208910" cy="1384995"/>
          </a:xfrm>
          <a:prstGeom prst="rect">
            <a:avLst/>
          </a:prstGeom>
        </p:spPr>
        <p:txBody>
          <a:bodyPr wrap="square">
            <a:spAutoFit/>
          </a:bodyPr>
          <a:lstStyle/>
          <a:p>
            <a:pPr marL="285750" indent="-285750">
              <a:buClr>
                <a:srgbClr val="4D7C8B"/>
              </a:buClr>
              <a:buSzPct val="120000"/>
              <a:buFont typeface="Wingdings" panose="05000000000000000000" pitchFamily="2" charset="2"/>
              <a:buChar char="Ø"/>
            </a:pPr>
            <a:r>
              <a:rPr lang="en-US" sz="1400" b="1" i="1" dirty="0">
                <a:solidFill>
                  <a:srgbClr val="50412B"/>
                </a:solidFill>
              </a:rPr>
              <a:t>First categorization: </a:t>
            </a:r>
            <a:r>
              <a:rPr lang="en-US" sz="1400" dirty="0">
                <a:solidFill>
                  <a:srgbClr val="50412B"/>
                </a:solidFill>
              </a:rPr>
              <a:t>Larry Diamond, “Thinking About Hybrid Regimes,” </a:t>
            </a:r>
            <a:r>
              <a:rPr lang="en-US" sz="1400" i="1" dirty="0">
                <a:solidFill>
                  <a:srgbClr val="50412B"/>
                </a:solidFill>
              </a:rPr>
              <a:t>Journal of Democracy</a:t>
            </a:r>
            <a:r>
              <a:rPr lang="en-US" sz="1400" dirty="0">
                <a:solidFill>
                  <a:srgbClr val="50412B"/>
                </a:solidFill>
              </a:rPr>
              <a:t> 13, no. 2 (April 2002): 21.</a:t>
            </a:r>
            <a:endParaRPr lang="en-US" sz="1400" i="1" dirty="0">
              <a:solidFill>
                <a:srgbClr val="50412B"/>
              </a:solidFill>
            </a:endParaRPr>
          </a:p>
          <a:p>
            <a:pPr marL="285750" indent="-285750">
              <a:buClr>
                <a:srgbClr val="4D7C8B"/>
              </a:buClr>
              <a:buSzPct val="120000"/>
              <a:buFont typeface="Wingdings" panose="05000000000000000000" pitchFamily="2" charset="2"/>
              <a:buChar char="Ø"/>
            </a:pPr>
            <a:r>
              <a:rPr lang="en-US" sz="1400" b="1" i="1" dirty="0">
                <a:solidFill>
                  <a:srgbClr val="50412B"/>
                </a:solidFill>
              </a:rPr>
              <a:t>Second categorization</a:t>
            </a:r>
            <a:r>
              <a:rPr lang="en-US" sz="1400" dirty="0">
                <a:solidFill>
                  <a:srgbClr val="50412B"/>
                </a:solidFill>
              </a:rPr>
              <a:t>: Marc </a:t>
            </a:r>
            <a:r>
              <a:rPr lang="en-US" sz="1400" dirty="0" err="1">
                <a:solidFill>
                  <a:srgbClr val="50412B"/>
                </a:solidFill>
              </a:rPr>
              <a:t>Morjé</a:t>
            </a:r>
            <a:r>
              <a:rPr lang="en-US" sz="1400" dirty="0">
                <a:solidFill>
                  <a:srgbClr val="50412B"/>
                </a:solidFill>
              </a:rPr>
              <a:t> Howard and Philip G. </a:t>
            </a:r>
            <a:r>
              <a:rPr lang="en-US" sz="1400" dirty="0" err="1">
                <a:solidFill>
                  <a:srgbClr val="50412B"/>
                </a:solidFill>
              </a:rPr>
              <a:t>Roessler</a:t>
            </a:r>
            <a:r>
              <a:rPr lang="en-US" sz="1400" dirty="0">
                <a:solidFill>
                  <a:srgbClr val="50412B"/>
                </a:solidFill>
              </a:rPr>
              <a:t>, “Liberalizing Electoral Outcomes in Competitive Authoritarian Regimes,” </a:t>
            </a:r>
            <a:r>
              <a:rPr lang="en-US" sz="1400" i="1" dirty="0">
                <a:solidFill>
                  <a:srgbClr val="50412B"/>
                </a:solidFill>
              </a:rPr>
              <a:t>American Journal of Political Science</a:t>
            </a:r>
            <a:r>
              <a:rPr lang="en-US" sz="1400" dirty="0">
                <a:solidFill>
                  <a:srgbClr val="50412B"/>
                </a:solidFill>
              </a:rPr>
              <a:t> 50, no. 2 (April 1, 2006): 367</a:t>
            </a:r>
          </a:p>
          <a:p>
            <a:pPr marL="285750" indent="-285750">
              <a:buClr>
                <a:srgbClr val="4D7C8B"/>
              </a:buClr>
              <a:buSzPct val="120000"/>
              <a:buFont typeface="Wingdings" panose="05000000000000000000" pitchFamily="2" charset="2"/>
              <a:buChar char="Ø"/>
            </a:pPr>
            <a:r>
              <a:rPr lang="en-US" sz="1400" b="1" i="1" dirty="0">
                <a:solidFill>
                  <a:srgbClr val="50412B"/>
                </a:solidFill>
              </a:rPr>
              <a:t>Third categorization</a:t>
            </a:r>
            <a:r>
              <a:rPr lang="en-US" sz="1400" dirty="0">
                <a:solidFill>
                  <a:srgbClr val="50412B"/>
                </a:solidFill>
              </a:rPr>
              <a:t>: </a:t>
            </a:r>
            <a:r>
              <a:rPr lang="en-US" sz="1400" dirty="0" err="1">
                <a:solidFill>
                  <a:srgbClr val="50412B"/>
                </a:solidFill>
              </a:rPr>
              <a:t>János</a:t>
            </a:r>
            <a:r>
              <a:rPr lang="en-US" sz="1400" dirty="0">
                <a:solidFill>
                  <a:srgbClr val="50412B"/>
                </a:solidFill>
              </a:rPr>
              <a:t> </a:t>
            </a:r>
            <a:r>
              <a:rPr lang="en-US" sz="1400" dirty="0" err="1">
                <a:solidFill>
                  <a:srgbClr val="50412B"/>
                </a:solidFill>
              </a:rPr>
              <a:t>Kornai</a:t>
            </a:r>
            <a:r>
              <a:rPr lang="en-US" sz="1400" dirty="0">
                <a:solidFill>
                  <a:srgbClr val="50412B"/>
                </a:solidFill>
              </a:rPr>
              <a:t>, “The System Paradigm Revisited,” </a:t>
            </a:r>
            <a:r>
              <a:rPr lang="en-US" sz="1400" i="1" dirty="0" err="1">
                <a:solidFill>
                  <a:srgbClr val="50412B"/>
                </a:solidFill>
              </a:rPr>
              <a:t>Acta</a:t>
            </a:r>
            <a:r>
              <a:rPr lang="en-US" sz="1400" i="1" dirty="0">
                <a:solidFill>
                  <a:srgbClr val="50412B"/>
                </a:solidFill>
              </a:rPr>
              <a:t> </a:t>
            </a:r>
            <a:r>
              <a:rPr lang="en-US" sz="1400" i="1" dirty="0" err="1">
                <a:solidFill>
                  <a:srgbClr val="50412B"/>
                </a:solidFill>
              </a:rPr>
              <a:t>Oeconomica</a:t>
            </a:r>
            <a:r>
              <a:rPr lang="en-US" sz="1400" dirty="0">
                <a:solidFill>
                  <a:srgbClr val="50412B"/>
                </a:solidFill>
              </a:rPr>
              <a:t> 66, no. 4 (1, 2016): 565</a:t>
            </a:r>
            <a:endParaRPr lang="en-US" sz="1400" b="1" dirty="0">
              <a:solidFill>
                <a:srgbClr val="50412B"/>
              </a:solidFill>
            </a:endParaRPr>
          </a:p>
        </p:txBody>
      </p:sp>
      <p:cxnSp>
        <p:nvCxnSpPr>
          <p:cNvPr id="25" name="Egyenes összekötő 20"/>
          <p:cNvCxnSpPr/>
          <p:nvPr/>
        </p:nvCxnSpPr>
        <p:spPr>
          <a:xfrm flipV="1">
            <a:off x="467546" y="1555754"/>
            <a:ext cx="8208910" cy="1"/>
          </a:xfrm>
          <a:prstGeom prst="line">
            <a:avLst/>
          </a:prstGeom>
          <a:ln w="88900">
            <a:solidFill>
              <a:srgbClr val="4D7C84">
                <a:alpha val="80000"/>
              </a:srgb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14945" y="987425"/>
            <a:ext cx="8921105" cy="369332"/>
          </a:xfrm>
          <a:prstGeom prst="rect">
            <a:avLst/>
          </a:prstGeom>
          <a:noFill/>
        </p:spPr>
        <p:txBody>
          <a:bodyPr wrap="square" rtlCol="0">
            <a:spAutoFit/>
          </a:bodyPr>
          <a:lstStyle/>
          <a:p>
            <a:pPr algn="ctr"/>
            <a:r>
              <a:rPr lang="hu-HU" b="1" dirty="0">
                <a:solidFill>
                  <a:srgbClr val="4D7C84"/>
                </a:solidFill>
              </a:rPr>
              <a:t>Transitology is replaced by hybridology:</a:t>
            </a:r>
            <a:endParaRPr lang="en-US" b="1" dirty="0">
              <a:solidFill>
                <a:srgbClr val="4D7C84"/>
              </a:solidFill>
            </a:endParaRPr>
          </a:p>
        </p:txBody>
      </p:sp>
      <p:graphicFrame>
        <p:nvGraphicFramePr>
          <p:cNvPr id="27" name="Таблица 26"/>
          <p:cNvGraphicFramePr>
            <a:graphicFrameLocks noGrp="1"/>
          </p:cNvGraphicFramePr>
          <p:nvPr>
            <p:extLst>
              <p:ext uri="{D42A27DB-BD31-4B8C-83A1-F6EECF244321}">
                <p14:modId xmlns:p14="http://schemas.microsoft.com/office/powerpoint/2010/main" val="3293826135"/>
              </p:ext>
            </p:extLst>
          </p:nvPr>
        </p:nvGraphicFramePr>
        <p:xfrm>
          <a:off x="467546" y="1851670"/>
          <a:ext cx="8208910" cy="1457186"/>
        </p:xfrm>
        <a:graphic>
          <a:graphicData uri="http://schemas.openxmlformats.org/drawingml/2006/table">
            <a:tbl>
              <a:tblPr firstRow="1" bandRow="1">
                <a:tableStyleId>{5C22544A-7EE6-4342-B048-85BDC9FD1C3A}</a:tableStyleId>
              </a:tblPr>
              <a:tblGrid>
                <a:gridCol w="1641782">
                  <a:extLst>
                    <a:ext uri="{9D8B030D-6E8A-4147-A177-3AD203B41FA5}">
                      <a16:colId xmlns="" xmlns:a16="http://schemas.microsoft.com/office/drawing/2014/main" val="20000"/>
                    </a:ext>
                  </a:extLst>
                </a:gridCol>
                <a:gridCol w="1641782">
                  <a:extLst>
                    <a:ext uri="{9D8B030D-6E8A-4147-A177-3AD203B41FA5}">
                      <a16:colId xmlns="" xmlns:a16="http://schemas.microsoft.com/office/drawing/2014/main" val="20001"/>
                    </a:ext>
                  </a:extLst>
                </a:gridCol>
                <a:gridCol w="1094521">
                  <a:extLst>
                    <a:ext uri="{9D8B030D-6E8A-4147-A177-3AD203B41FA5}">
                      <a16:colId xmlns="" xmlns:a16="http://schemas.microsoft.com/office/drawing/2014/main" val="20002"/>
                    </a:ext>
                  </a:extLst>
                </a:gridCol>
                <a:gridCol w="547261">
                  <a:extLst>
                    <a:ext uri="{9D8B030D-6E8A-4147-A177-3AD203B41FA5}">
                      <a16:colId xmlns="" xmlns:a16="http://schemas.microsoft.com/office/drawing/2014/main" val="2503492592"/>
                    </a:ext>
                  </a:extLst>
                </a:gridCol>
                <a:gridCol w="1051316">
                  <a:extLst>
                    <a:ext uri="{9D8B030D-6E8A-4147-A177-3AD203B41FA5}">
                      <a16:colId xmlns="" xmlns:a16="http://schemas.microsoft.com/office/drawing/2014/main" val="20003"/>
                    </a:ext>
                  </a:extLst>
                </a:gridCol>
                <a:gridCol w="590466">
                  <a:extLst>
                    <a:ext uri="{9D8B030D-6E8A-4147-A177-3AD203B41FA5}">
                      <a16:colId xmlns="" xmlns:a16="http://schemas.microsoft.com/office/drawing/2014/main" val="3002943042"/>
                    </a:ext>
                  </a:extLst>
                </a:gridCol>
                <a:gridCol w="1641782">
                  <a:extLst>
                    <a:ext uri="{9D8B030D-6E8A-4147-A177-3AD203B41FA5}">
                      <a16:colId xmlns="" xmlns:a16="http://schemas.microsoft.com/office/drawing/2014/main" val="20004"/>
                    </a:ext>
                  </a:extLst>
                </a:gridCol>
              </a:tblGrid>
              <a:tr h="463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50412B"/>
                          </a:solidFill>
                          <a:latin typeface="+mn-lt"/>
                          <a:ea typeface="Open Sans" panose="020B0606030504020204" pitchFamily="34" charset="0"/>
                          <a:cs typeface="Open Sans" panose="020B0606030504020204" pitchFamily="34" charset="0"/>
                        </a:rPr>
                        <a:t>Liberal democracy</a:t>
                      </a:r>
                      <a:endParaRPr lang="hu-HU" sz="1400" b="1" dirty="0">
                        <a:solidFill>
                          <a:srgbClr val="50412B"/>
                        </a:solidFill>
                        <a:latin typeface="+mn-lt"/>
                        <a:ea typeface="Open Sans" panose="020B0606030504020204" pitchFamily="34" charset="0"/>
                        <a:cs typeface="Open Sans" panose="020B0606030504020204" pitchFamily="34" charset="0"/>
                      </a:endParaRPr>
                    </a:p>
                  </a:txBody>
                  <a:tcPr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gridSpan="5">
                  <a:txBody>
                    <a:bodyPr/>
                    <a:lstStyle/>
                    <a:p>
                      <a:pPr algn="ctr"/>
                      <a:r>
                        <a:rPr lang="en-GB" sz="1400" dirty="0">
                          <a:solidFill>
                            <a:srgbClr val="50412B"/>
                          </a:solidFill>
                          <a:latin typeface="+mn-lt"/>
                          <a:ea typeface="Open Sans" panose="020B0606030504020204" pitchFamily="34" charset="0"/>
                          <a:cs typeface="Open Sans" panose="020B0606030504020204" pitchFamily="34" charset="0"/>
                        </a:rPr>
                        <a:t>Hybrid regimes</a:t>
                      </a: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6B95A1">
                        <a:alpha val="49804"/>
                      </a:srgbClr>
                    </a:solidFill>
                  </a:tcPr>
                </a:tc>
                <a:tc hMerge="1">
                  <a:txBody>
                    <a:bodyPr/>
                    <a:lstStyle/>
                    <a:p>
                      <a:endParaRPr lang="en-GB"/>
                    </a:p>
                  </a:txBody>
                  <a:tcPr/>
                </a:tc>
                <a:tc hMerge="1">
                  <a:txBody>
                    <a:bodyPr/>
                    <a:lstStyle/>
                    <a:p>
                      <a:endParaRPr lang="hu-HU"/>
                    </a:p>
                  </a:txBody>
                  <a:tcPr/>
                </a:tc>
                <a:tc hMerge="1">
                  <a:txBody>
                    <a:bodyPr/>
                    <a:lstStyle/>
                    <a:p>
                      <a:endParaRPr lang="en-GB"/>
                    </a:p>
                  </a:txBody>
                  <a:tcPr/>
                </a:tc>
                <a:tc hMerge="1">
                  <a:txBody>
                    <a:bodyPr/>
                    <a:lstStyle/>
                    <a:p>
                      <a:endParaRPr lang="hu-HU"/>
                    </a:p>
                  </a:txBody>
                  <a:tcPr/>
                </a:tc>
                <a:tc>
                  <a:txBody>
                    <a:bodyPr/>
                    <a:lstStyle/>
                    <a:p>
                      <a:pPr algn="ctr"/>
                      <a:r>
                        <a:rPr lang="en-GB" sz="1400" dirty="0">
                          <a:solidFill>
                            <a:srgbClr val="50412B"/>
                          </a:solidFill>
                          <a:latin typeface="+mn-lt"/>
                          <a:ea typeface="Open Sans" panose="020B0606030504020204" pitchFamily="34" charset="0"/>
                          <a:cs typeface="Open Sans" panose="020B0606030504020204" pitchFamily="34" charset="0"/>
                        </a:rPr>
                        <a:t>Dictatorship</a:t>
                      </a:r>
                    </a:p>
                  </a:txBody>
                  <a:tcPr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 xmlns:a16="http://schemas.microsoft.com/office/drawing/2014/main" val="10000"/>
                  </a:ext>
                </a:extLst>
              </a:tr>
              <a:tr h="5566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solidFill>
                            <a:srgbClr val="50412B"/>
                          </a:solidFill>
                          <a:latin typeface="+mn-lt"/>
                          <a:ea typeface="Open Sans" panose="020B0606030504020204" pitchFamily="34" charset="0"/>
                          <a:cs typeface="Open Sans" panose="020B0606030504020204" pitchFamily="34" charset="0"/>
                        </a:rPr>
                        <a:t>Liberal democracy</a:t>
                      </a:r>
                      <a:endParaRPr lang="hu-HU" sz="1300" b="1" dirty="0">
                        <a:solidFill>
                          <a:srgbClr val="50412B"/>
                        </a:solidFill>
                        <a:latin typeface="+mn-lt"/>
                        <a:ea typeface="Open Sans" panose="020B0606030504020204" pitchFamily="34" charset="0"/>
                        <a:cs typeface="Open Sans" panose="020B0606030504020204" pitchFamily="34" charset="0"/>
                      </a:endParaRPr>
                    </a:p>
                  </a:txBody>
                  <a:tcPr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r>
                        <a:rPr lang="en-GB" sz="1300" b="1" dirty="0">
                          <a:solidFill>
                            <a:srgbClr val="50412B"/>
                          </a:solidFill>
                          <a:latin typeface="+mn-lt"/>
                          <a:ea typeface="Open Sans" panose="020B0606030504020204" pitchFamily="34" charset="0"/>
                          <a:cs typeface="Open Sans" panose="020B0606030504020204" pitchFamily="34" charset="0"/>
                        </a:rPr>
                        <a:t>Electoral democracy</a:t>
                      </a: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6B95A1">
                        <a:alpha val="49804"/>
                      </a:srgbClr>
                    </a:solidFill>
                  </a:tcPr>
                </a:tc>
                <a:tc gridSpan="2">
                  <a:txBody>
                    <a:bodyPr/>
                    <a:lstStyle/>
                    <a:p>
                      <a:pPr algn="ctr"/>
                      <a:r>
                        <a:rPr lang="en-GB" sz="1300" b="1" dirty="0">
                          <a:solidFill>
                            <a:srgbClr val="50412B"/>
                          </a:solidFill>
                          <a:latin typeface="+mn-lt"/>
                          <a:ea typeface="Open Sans" panose="020B0606030504020204" pitchFamily="34" charset="0"/>
                          <a:cs typeface="Open Sans" panose="020B0606030504020204" pitchFamily="34" charset="0"/>
                        </a:rPr>
                        <a:t>Competitive authoritarianism</a:t>
                      </a: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6B95A1">
                        <a:alpha val="49804"/>
                      </a:srgbClr>
                    </a:solidFill>
                  </a:tcPr>
                </a:tc>
                <a:tc hMerge="1">
                  <a:txBody>
                    <a:bodyPr/>
                    <a:lstStyle/>
                    <a:p>
                      <a:endParaRPr lang="hu-HU"/>
                    </a:p>
                  </a:txBody>
                  <a:tcPr/>
                </a:tc>
                <a:tc gridSpan="2">
                  <a:txBody>
                    <a:bodyPr/>
                    <a:lstStyle/>
                    <a:p>
                      <a:pPr algn="ctr"/>
                      <a:r>
                        <a:rPr lang="en-GB" sz="1300" b="1" dirty="0">
                          <a:solidFill>
                            <a:srgbClr val="50412B"/>
                          </a:solidFill>
                          <a:latin typeface="+mn-lt"/>
                          <a:ea typeface="Open Sans" panose="020B0606030504020204" pitchFamily="34" charset="0"/>
                          <a:cs typeface="Open Sans" panose="020B0606030504020204" pitchFamily="34" charset="0"/>
                        </a:rPr>
                        <a:t>Hegemonic authoritarianism</a:t>
                      </a: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6B95A1">
                        <a:alpha val="49804"/>
                      </a:srgbClr>
                    </a:solidFill>
                  </a:tcPr>
                </a:tc>
                <a:tc hMerge="1">
                  <a:txBody>
                    <a:bodyPr/>
                    <a:lstStyle/>
                    <a:p>
                      <a:endParaRPr lang="hu-HU"/>
                    </a:p>
                  </a:txBody>
                  <a:tcPr/>
                </a:tc>
                <a:tc>
                  <a:txBody>
                    <a:bodyPr/>
                    <a:lstStyle/>
                    <a:p>
                      <a:pPr algn="ctr"/>
                      <a:r>
                        <a:rPr lang="en-GB" sz="1300" b="1" dirty="0">
                          <a:solidFill>
                            <a:srgbClr val="50412B"/>
                          </a:solidFill>
                          <a:latin typeface="+mn-lt"/>
                          <a:ea typeface="Open Sans" panose="020B0606030504020204" pitchFamily="34" charset="0"/>
                          <a:cs typeface="Open Sans" panose="020B0606030504020204" pitchFamily="34" charset="0"/>
                        </a:rPr>
                        <a:t>Closed authoritarianism</a:t>
                      </a:r>
                    </a:p>
                  </a:txBody>
                  <a:tcPr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 xmlns:a16="http://schemas.microsoft.com/office/drawing/2014/main" val="10001"/>
                  </a:ext>
                </a:extLst>
              </a:tr>
              <a:tr h="436620">
                <a:tc>
                  <a:txBody>
                    <a:bodyPr/>
                    <a:lstStyle/>
                    <a:p>
                      <a:pPr algn="ctr"/>
                      <a:r>
                        <a:rPr lang="en-US" sz="1400" b="1" dirty="0">
                          <a:solidFill>
                            <a:srgbClr val="50412B"/>
                          </a:solidFill>
                          <a:latin typeface="+mn-lt"/>
                          <a:ea typeface="Open Sans" panose="020B0606030504020204" pitchFamily="34" charset="0"/>
                          <a:cs typeface="Open Sans" panose="020B0606030504020204" pitchFamily="34" charset="0"/>
                        </a:rPr>
                        <a:t>Democracy</a:t>
                      </a:r>
                      <a:endParaRPr lang="hu-HU" sz="1400" b="1" dirty="0">
                        <a:solidFill>
                          <a:srgbClr val="50412B"/>
                        </a:solidFill>
                        <a:latin typeface="+mn-lt"/>
                        <a:ea typeface="Open Sans" panose="020B0606030504020204" pitchFamily="34" charset="0"/>
                        <a:cs typeface="Open Sans" panose="020B0606030504020204" pitchFamily="34" charset="0"/>
                      </a:endParaRPr>
                    </a:p>
                  </a:txBody>
                  <a:tcPr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endParaRPr lang="en-GB" sz="1400" dirty="0">
                        <a:latin typeface="+mn-lt"/>
                      </a:endParaRPr>
                    </a:p>
                  </a:txBody>
                  <a:tcPr anchor="ctr">
                    <a:lnL w="6350" cap="flat" cmpd="sng" algn="ctr">
                      <a:solidFill>
                        <a:srgbClr val="B3A99D"/>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400" u="sng" dirty="0">
                        <a:latin typeface="+mn-lt"/>
                      </a:endParaRPr>
                    </a:p>
                  </a:txBody>
                  <a:tcPr anchor="ctr">
                    <a:lnL w="12700" cap="flat" cmpd="sng" algn="ctr">
                      <a:no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algn="ctr"/>
                      <a:r>
                        <a:rPr lang="en-US" sz="1400" b="1" dirty="0">
                          <a:solidFill>
                            <a:srgbClr val="50412B"/>
                          </a:solidFill>
                          <a:latin typeface="+mn-lt"/>
                          <a:ea typeface="Open Sans" panose="020B0606030504020204" pitchFamily="34" charset="0"/>
                          <a:cs typeface="Open Sans" panose="020B0606030504020204" pitchFamily="34" charset="0"/>
                        </a:rPr>
                        <a:t>Autocracy</a:t>
                      </a:r>
                      <a:endParaRPr lang="en-GB" sz="1400" u="sng" dirty="0">
                        <a:latin typeface="+mn-lt"/>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6B95A1">
                        <a:alpha val="49804"/>
                      </a:srgbClr>
                    </a:solidFill>
                  </a:tcPr>
                </a:tc>
                <a:tc hMerge="1">
                  <a:txBody>
                    <a:bodyPr/>
                    <a:lstStyle/>
                    <a:p>
                      <a:pPr algn="ctr"/>
                      <a:endParaRPr lang="en-GB" sz="1400" dirty="0">
                        <a:latin typeface="+mn-lt"/>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6B95A1">
                        <a:alpha val="49804"/>
                      </a:srgbClr>
                    </a:solidFill>
                  </a:tcPr>
                </a:tc>
                <a:tc>
                  <a:txBody>
                    <a:bodyPr/>
                    <a:lstStyle/>
                    <a:p>
                      <a:pPr algn="ctr"/>
                      <a:endParaRPr lang="en-GB" sz="1400" u="sng" dirty="0">
                        <a:latin typeface="+mn-lt"/>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1" dirty="0">
                          <a:solidFill>
                            <a:srgbClr val="50412B"/>
                          </a:solidFill>
                          <a:latin typeface="+mn-lt"/>
                          <a:ea typeface="Open Sans" panose="020B0606030504020204" pitchFamily="34" charset="0"/>
                          <a:cs typeface="Open Sans" panose="020B0606030504020204" pitchFamily="34" charset="0"/>
                        </a:rPr>
                        <a:t>Dictatorship</a:t>
                      </a:r>
                      <a:endParaRPr lang="hu-HU" sz="1400" b="1" dirty="0">
                        <a:solidFill>
                          <a:srgbClr val="50412B"/>
                        </a:solidFill>
                        <a:latin typeface="+mn-lt"/>
                        <a:ea typeface="Open Sans" panose="020B0606030504020204" pitchFamily="34" charset="0"/>
                        <a:cs typeface="Open Sans" panose="020B0606030504020204" pitchFamily="34" charset="0"/>
                      </a:endParaRPr>
                    </a:p>
                  </a:txBody>
                  <a:tcPr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562235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0"/>
            <a:ext cx="8928100" cy="1275606"/>
          </a:xfrm>
          <a:prstGeom prst="rect">
            <a:avLst/>
          </a:prstGeom>
        </p:spPr>
        <p:txBody>
          <a:bodyPr anchor="ctr">
            <a:normAutofit/>
          </a:bodyPr>
          <a:lstStyle/>
          <a:p>
            <a:r>
              <a:rPr lang="en-US" sz="2200" b="1" dirty="0">
                <a:solidFill>
                  <a:srgbClr val="8D503B"/>
                </a:solidFill>
              </a:rPr>
              <a:t>The </a:t>
            </a:r>
            <a:r>
              <a:rPr lang="hu-HU" sz="2200" b="1" dirty="0">
                <a:solidFill>
                  <a:srgbClr val="8D503B"/>
                </a:solidFill>
              </a:rPr>
              <a:t>p</a:t>
            </a:r>
            <a:r>
              <a:rPr lang="en-US" sz="2200" b="1" dirty="0" err="1">
                <a:solidFill>
                  <a:srgbClr val="8D503B"/>
                </a:solidFill>
              </a:rPr>
              <a:t>roblems</a:t>
            </a:r>
            <a:r>
              <a:rPr lang="en-US" sz="2200" b="1" dirty="0">
                <a:solidFill>
                  <a:srgbClr val="8D503B"/>
                </a:solidFill>
              </a:rPr>
              <a:t> with </a:t>
            </a:r>
            <a:r>
              <a:rPr lang="hu-HU" sz="2200" b="1" dirty="0" err="1">
                <a:solidFill>
                  <a:srgbClr val="8D503B"/>
                </a:solidFill>
              </a:rPr>
              <a:t>the</a:t>
            </a:r>
            <a:r>
              <a:rPr lang="hu-HU" sz="2200" b="1" dirty="0">
                <a:solidFill>
                  <a:srgbClr val="8D503B"/>
                </a:solidFill>
              </a:rPr>
              <a:t> </a:t>
            </a:r>
            <a:r>
              <a:rPr lang="hu-HU" sz="2200" b="1" dirty="0" err="1">
                <a:solidFill>
                  <a:srgbClr val="8D503B"/>
                </a:solidFill>
              </a:rPr>
              <a:t>purely</a:t>
            </a:r>
            <a:r>
              <a:rPr lang="hu-HU" sz="2200" b="1" dirty="0">
                <a:solidFill>
                  <a:srgbClr val="8D503B"/>
                </a:solidFill>
              </a:rPr>
              <a:t> </a:t>
            </a:r>
            <a:r>
              <a:rPr lang="en-GB" sz="2200" b="1" dirty="0">
                <a:solidFill>
                  <a:srgbClr val="8D503B"/>
                </a:solidFill>
              </a:rPr>
              <a:t/>
            </a:r>
            <a:br>
              <a:rPr lang="en-GB" sz="2200" b="1" dirty="0">
                <a:solidFill>
                  <a:srgbClr val="8D503B"/>
                </a:solidFill>
              </a:rPr>
            </a:br>
            <a:r>
              <a:rPr lang="hu-HU" sz="2200" b="1" dirty="0" err="1">
                <a:solidFill>
                  <a:srgbClr val="8D503B"/>
                </a:solidFill>
              </a:rPr>
              <a:t>political</a:t>
            </a:r>
            <a:r>
              <a:rPr lang="hu-HU" sz="2200" b="1" dirty="0">
                <a:solidFill>
                  <a:srgbClr val="8D503B"/>
                </a:solidFill>
              </a:rPr>
              <a:t> </a:t>
            </a:r>
            <a:r>
              <a:rPr lang="hu-HU" sz="2200" b="1" dirty="0" err="1">
                <a:solidFill>
                  <a:srgbClr val="8D503B"/>
                </a:solidFill>
              </a:rPr>
              <a:t>institutional</a:t>
            </a:r>
            <a:r>
              <a:rPr lang="hu-HU" sz="2200" b="1" dirty="0">
                <a:solidFill>
                  <a:srgbClr val="8D503B"/>
                </a:solidFill>
              </a:rPr>
              <a:t> </a:t>
            </a:r>
            <a:r>
              <a:rPr lang="hu-HU" sz="2200" b="1" dirty="0" err="1">
                <a:solidFill>
                  <a:srgbClr val="8D503B"/>
                </a:solidFill>
              </a:rPr>
              <a:t>approach</a:t>
            </a:r>
            <a:endParaRPr lang="hu-HU" sz="2200" b="1" dirty="0">
              <a:solidFill>
                <a:srgbClr val="8D503B"/>
              </a:solidFill>
            </a:endParaRPr>
          </a:p>
        </p:txBody>
      </p:sp>
      <p:sp>
        <p:nvSpPr>
          <p:cNvPr id="3" name="Tartalom helye 2"/>
          <p:cNvSpPr>
            <a:spLocks noGrp="1"/>
          </p:cNvSpPr>
          <p:nvPr>
            <p:ph idx="4294967295"/>
          </p:nvPr>
        </p:nvSpPr>
        <p:spPr>
          <a:xfrm>
            <a:off x="323528" y="1059582"/>
            <a:ext cx="8424936" cy="3825030"/>
          </a:xfrm>
          <a:prstGeom prst="rect">
            <a:avLst/>
          </a:prstGeom>
        </p:spPr>
        <p:txBody>
          <a:bodyPr>
            <a:noAutofit/>
          </a:bodyPr>
          <a:lstStyle/>
          <a:p>
            <a:pPr marL="0" indent="0">
              <a:lnSpc>
                <a:spcPct val="110000"/>
              </a:lnSpc>
              <a:spcBef>
                <a:spcPts val="0"/>
              </a:spcBef>
              <a:spcAft>
                <a:spcPts val="1200"/>
              </a:spcAft>
              <a:buClr>
                <a:srgbClr val="4D7C8B"/>
              </a:buClr>
              <a:buNone/>
            </a:pPr>
            <a:r>
              <a:rPr lang="hu-HU" sz="2000" b="1" dirty="0" smtClean="0">
                <a:solidFill>
                  <a:srgbClr val="FF0000"/>
                </a:solidFill>
              </a:rPr>
              <a:t>The </a:t>
            </a:r>
            <a:r>
              <a:rPr lang="hu-HU" sz="2000" b="1" dirty="0" err="1" smtClean="0">
                <a:solidFill>
                  <a:srgbClr val="FF0000"/>
                </a:solidFill>
              </a:rPr>
              <a:t>regime</a:t>
            </a:r>
            <a:r>
              <a:rPr lang="hu-HU" sz="2000" b="1" dirty="0" smtClean="0">
                <a:solidFill>
                  <a:srgbClr val="FF0000"/>
                </a:solidFill>
              </a:rPr>
              <a:t> </a:t>
            </a:r>
            <a:r>
              <a:rPr lang="hu-HU" sz="2000" b="1" dirty="0" err="1" smtClean="0">
                <a:solidFill>
                  <a:srgbClr val="FF0000"/>
                </a:solidFill>
              </a:rPr>
              <a:t>labels</a:t>
            </a:r>
            <a:r>
              <a:rPr lang="hu-HU" sz="2000" b="1" dirty="0" smtClean="0">
                <a:solidFill>
                  <a:srgbClr val="FF0000"/>
                </a:solidFill>
              </a:rPr>
              <a:t> </a:t>
            </a:r>
            <a:r>
              <a:rPr lang="hu-HU" sz="2000" b="1" dirty="0" err="1" smtClean="0">
                <a:solidFill>
                  <a:srgbClr val="FF0000"/>
                </a:solidFill>
              </a:rPr>
              <a:t>have</a:t>
            </a:r>
            <a:r>
              <a:rPr lang="hu-HU" sz="2000" b="1" dirty="0" smtClean="0">
                <a:solidFill>
                  <a:srgbClr val="FF0000"/>
                </a:solidFill>
              </a:rPr>
              <a:t> </a:t>
            </a:r>
            <a:r>
              <a:rPr lang="hu-HU" sz="2000" b="1" dirty="0" err="1" smtClean="0">
                <a:solidFill>
                  <a:srgbClr val="FF0000"/>
                </a:solidFill>
              </a:rPr>
              <a:t>been</a:t>
            </a:r>
            <a:r>
              <a:rPr lang="hu-HU" sz="2000" b="1" dirty="0" smtClean="0">
                <a:solidFill>
                  <a:srgbClr val="FF0000"/>
                </a:solidFill>
              </a:rPr>
              <a:t> </a:t>
            </a:r>
            <a:r>
              <a:rPr lang="hu-HU" sz="2000" b="1" dirty="0" err="1" smtClean="0">
                <a:solidFill>
                  <a:srgbClr val="FF0000"/>
                </a:solidFill>
              </a:rPr>
              <a:t>changed</a:t>
            </a:r>
            <a:r>
              <a:rPr lang="hu-HU" sz="2000" b="1" dirty="0" smtClean="0">
                <a:solidFill>
                  <a:srgbClr val="FF0000"/>
                </a:solidFill>
              </a:rPr>
              <a:t>, </a:t>
            </a:r>
            <a:r>
              <a:rPr lang="hu-HU" sz="2000" b="1" dirty="0" err="1" smtClean="0">
                <a:solidFill>
                  <a:srgbClr val="FF0000"/>
                </a:solidFill>
              </a:rPr>
              <a:t>but</a:t>
            </a:r>
            <a:r>
              <a:rPr lang="hu-HU" sz="2000" b="1" dirty="0" smtClean="0">
                <a:solidFill>
                  <a:srgbClr val="FF0000"/>
                </a:solidFill>
              </a:rPr>
              <a:t> </a:t>
            </a:r>
            <a:r>
              <a:rPr lang="hu-HU" sz="2000" b="1" dirty="0" err="1" smtClean="0">
                <a:solidFill>
                  <a:srgbClr val="FF0000"/>
                </a:solidFill>
              </a:rPr>
              <a:t>the</a:t>
            </a:r>
            <a:r>
              <a:rPr lang="hu-HU" sz="2000" b="1" dirty="0" smtClean="0">
                <a:solidFill>
                  <a:srgbClr val="FF0000"/>
                </a:solidFill>
              </a:rPr>
              <a:t> </a:t>
            </a:r>
            <a:r>
              <a:rPr lang="hu-HU" sz="2000" b="1" dirty="0" err="1" smtClean="0">
                <a:solidFill>
                  <a:srgbClr val="FF0000"/>
                </a:solidFill>
              </a:rPr>
              <a:t>regime</a:t>
            </a:r>
            <a:r>
              <a:rPr lang="hu-HU" sz="2000" b="1" dirty="0" smtClean="0">
                <a:solidFill>
                  <a:srgbClr val="FF0000"/>
                </a:solidFill>
              </a:rPr>
              <a:t> </a:t>
            </a:r>
            <a:r>
              <a:rPr lang="hu-HU" sz="2000" b="1" dirty="0" err="1" smtClean="0">
                <a:solidFill>
                  <a:srgbClr val="FF0000"/>
                </a:solidFill>
              </a:rPr>
              <a:t>framework</a:t>
            </a:r>
            <a:r>
              <a:rPr lang="hu-HU" sz="2000" b="1" dirty="0" smtClean="0">
                <a:solidFill>
                  <a:srgbClr val="FF0000"/>
                </a:solidFill>
              </a:rPr>
              <a:t> has </a:t>
            </a:r>
            <a:r>
              <a:rPr lang="hu-HU" sz="2000" b="1" dirty="0" err="1" smtClean="0">
                <a:solidFill>
                  <a:srgbClr val="FF0000"/>
                </a:solidFill>
              </a:rPr>
              <a:t>not</a:t>
            </a:r>
            <a:r>
              <a:rPr lang="hu-HU" sz="2000" b="1" dirty="0" smtClean="0">
                <a:solidFill>
                  <a:srgbClr val="FF0000"/>
                </a:solidFill>
              </a:rPr>
              <a:t>.</a:t>
            </a:r>
          </a:p>
          <a:p>
            <a:pPr marL="355600" indent="-355600">
              <a:lnSpc>
                <a:spcPct val="110000"/>
              </a:lnSpc>
              <a:spcBef>
                <a:spcPts val="0"/>
              </a:spcBef>
              <a:spcAft>
                <a:spcPts val="1200"/>
              </a:spcAft>
              <a:buClr>
                <a:srgbClr val="4D7C8B"/>
              </a:buClr>
              <a:buAutoNum type="arabicPeriod"/>
            </a:pPr>
            <a:r>
              <a:rPr lang="hu-HU" sz="2000" b="1" dirty="0" err="1" smtClean="0">
                <a:solidFill>
                  <a:srgbClr val="50412B"/>
                </a:solidFill>
              </a:rPr>
              <a:t>Spheres</a:t>
            </a:r>
            <a:r>
              <a:rPr lang="hu-HU" sz="2000" b="1" dirty="0" smtClean="0">
                <a:solidFill>
                  <a:srgbClr val="50412B"/>
                </a:solidFill>
              </a:rPr>
              <a:t> </a:t>
            </a:r>
            <a:r>
              <a:rPr lang="hu-HU" sz="2000" b="1" dirty="0">
                <a:solidFill>
                  <a:srgbClr val="50412B"/>
                </a:solidFill>
              </a:rPr>
              <a:t>of social actions (political, economic, communal) are presumed to be </a:t>
            </a:r>
            <a:r>
              <a:rPr lang="hu-HU" sz="2000" b="1" dirty="0" err="1">
                <a:solidFill>
                  <a:srgbClr val="50412B"/>
                </a:solidFill>
              </a:rPr>
              <a:t>separated</a:t>
            </a:r>
            <a:r>
              <a:rPr lang="hu-HU" sz="2000" b="1" dirty="0">
                <a:solidFill>
                  <a:srgbClr val="50412B"/>
                </a:solidFill>
              </a:rPr>
              <a:t>;</a:t>
            </a:r>
            <a:endParaRPr lang="hu-HU" sz="800" b="1" dirty="0">
              <a:solidFill>
                <a:srgbClr val="50412B"/>
              </a:solidFill>
            </a:endParaRPr>
          </a:p>
          <a:p>
            <a:pPr marL="355600" indent="-355600">
              <a:lnSpc>
                <a:spcPct val="110000"/>
              </a:lnSpc>
              <a:spcBef>
                <a:spcPts val="0"/>
              </a:spcBef>
              <a:spcAft>
                <a:spcPts val="1200"/>
              </a:spcAft>
              <a:buClr>
                <a:srgbClr val="4D7C8B"/>
              </a:buClr>
              <a:buAutoNum type="arabicPeriod"/>
            </a:pPr>
            <a:r>
              <a:rPr lang="en-US" sz="2000" b="1" dirty="0" smtClean="0">
                <a:solidFill>
                  <a:srgbClr val="50412B"/>
                </a:solidFill>
              </a:rPr>
              <a:t>It sticks to the political level, disregarding the stubborn structures connected to it</a:t>
            </a:r>
            <a:r>
              <a:rPr lang="hu-HU" sz="2000" b="1" dirty="0" smtClean="0">
                <a:solidFill>
                  <a:srgbClr val="50412B"/>
                </a:solidFill>
              </a:rPr>
              <a:t>;</a:t>
            </a:r>
            <a:endParaRPr lang="hu-HU" sz="800" b="1" dirty="0" smtClean="0">
              <a:solidFill>
                <a:srgbClr val="50412B"/>
              </a:solidFill>
            </a:endParaRPr>
          </a:p>
          <a:p>
            <a:pPr marL="355600" indent="-355600">
              <a:lnSpc>
                <a:spcPct val="110000"/>
              </a:lnSpc>
              <a:spcBef>
                <a:spcPts val="0"/>
              </a:spcBef>
              <a:spcAft>
                <a:spcPts val="1200"/>
              </a:spcAft>
              <a:buClr>
                <a:srgbClr val="4D7C8B"/>
              </a:buClr>
              <a:buAutoNum type="arabicPeriod"/>
            </a:pPr>
            <a:r>
              <a:rPr lang="hu-HU" sz="2000" b="1" dirty="0" err="1" smtClean="0">
                <a:solidFill>
                  <a:srgbClr val="50412B"/>
                </a:solidFill>
              </a:rPr>
              <a:t>Post-communist</a:t>
            </a:r>
            <a:r>
              <a:rPr lang="hu-HU" sz="2000" b="1" dirty="0" smtClean="0">
                <a:solidFill>
                  <a:srgbClr val="50412B"/>
                </a:solidFill>
              </a:rPr>
              <a:t> </a:t>
            </a:r>
            <a:r>
              <a:rPr lang="hu-HU" sz="2000" b="1" dirty="0">
                <a:solidFill>
                  <a:srgbClr val="50412B"/>
                </a:solidFill>
              </a:rPr>
              <a:t>systems are being described with the language of liberal democracy, and handled as deviant forms of </a:t>
            </a:r>
            <a:r>
              <a:rPr lang="hu-HU" sz="2000" b="1" dirty="0" err="1">
                <a:solidFill>
                  <a:srgbClr val="50412B"/>
                </a:solidFill>
              </a:rPr>
              <a:t>it</a:t>
            </a:r>
            <a:r>
              <a:rPr lang="hu-HU" sz="2000" b="1" dirty="0">
                <a:solidFill>
                  <a:srgbClr val="50412B"/>
                </a:solidFill>
              </a:rPr>
              <a:t>;</a:t>
            </a:r>
            <a:endParaRPr lang="hu-HU" sz="800" b="1" dirty="0">
              <a:solidFill>
                <a:srgbClr val="50412B"/>
              </a:solidFill>
            </a:endParaRPr>
          </a:p>
          <a:p>
            <a:pPr marL="355600" indent="-355600">
              <a:lnSpc>
                <a:spcPct val="110000"/>
              </a:lnSpc>
              <a:spcBef>
                <a:spcPts val="0"/>
              </a:spcBef>
              <a:spcAft>
                <a:spcPts val="1200"/>
              </a:spcAft>
              <a:buClr>
                <a:srgbClr val="4D7C8B"/>
              </a:buClr>
              <a:buAutoNum type="arabicPeriod"/>
            </a:pPr>
            <a:r>
              <a:rPr lang="hu-HU" sz="2000" b="1" dirty="0">
                <a:solidFill>
                  <a:srgbClr val="50412B"/>
                </a:solidFill>
              </a:rPr>
              <a:t>The explicit teleology of transitology is replaced by the implicit teleology of hybridology.</a:t>
            </a:r>
          </a:p>
        </p:txBody>
      </p:sp>
    </p:spTree>
    <p:extLst>
      <p:ext uri="{BB962C8B-B14F-4D97-AF65-F5344CB8AC3E}">
        <p14:creationId xmlns:p14="http://schemas.microsoft.com/office/powerpoint/2010/main" val="2098917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Tartalom helye 4"/>
          <p:cNvGraphicFramePr>
            <a:graphicFrameLocks/>
          </p:cNvGraphicFramePr>
          <p:nvPr>
            <p:extLst>
              <p:ext uri="{D42A27DB-BD31-4B8C-83A1-F6EECF244321}">
                <p14:modId xmlns:p14="http://schemas.microsoft.com/office/powerpoint/2010/main" val="2176016733"/>
              </p:ext>
            </p:extLst>
          </p:nvPr>
        </p:nvGraphicFramePr>
        <p:xfrm>
          <a:off x="0" y="699542"/>
          <a:ext cx="9144000"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Oval 12"/>
          <p:cNvSpPr/>
          <p:nvPr/>
        </p:nvSpPr>
        <p:spPr>
          <a:xfrm>
            <a:off x="3343176" y="2468742"/>
            <a:ext cx="144016" cy="144016"/>
          </a:xfrm>
          <a:prstGeom prst="ellipse">
            <a:avLst/>
          </a:prstGeom>
          <a:solidFill>
            <a:srgbClr val="CD5F50"/>
          </a:solidFill>
          <a:ln>
            <a:solidFill>
              <a:srgbClr val="EFE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12"/>
          <p:cNvSpPr/>
          <p:nvPr/>
        </p:nvSpPr>
        <p:spPr>
          <a:xfrm>
            <a:off x="4075831" y="2511894"/>
            <a:ext cx="144016" cy="144016"/>
          </a:xfrm>
          <a:prstGeom prst="ellipse">
            <a:avLst/>
          </a:prstGeom>
          <a:solidFill>
            <a:srgbClr val="CD5F50"/>
          </a:solidFill>
          <a:ln>
            <a:solidFill>
              <a:srgbClr val="EFE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12"/>
          <p:cNvSpPr/>
          <p:nvPr/>
        </p:nvSpPr>
        <p:spPr>
          <a:xfrm>
            <a:off x="5462858" y="2383357"/>
            <a:ext cx="144016" cy="144016"/>
          </a:xfrm>
          <a:prstGeom prst="ellipse">
            <a:avLst/>
          </a:prstGeom>
          <a:solidFill>
            <a:srgbClr val="CD5F50"/>
          </a:solidFill>
          <a:ln>
            <a:solidFill>
              <a:srgbClr val="EFE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12"/>
          <p:cNvSpPr/>
          <p:nvPr/>
        </p:nvSpPr>
        <p:spPr>
          <a:xfrm>
            <a:off x="3861532" y="2824540"/>
            <a:ext cx="144016" cy="144016"/>
          </a:xfrm>
          <a:prstGeom prst="ellipse">
            <a:avLst/>
          </a:prstGeom>
          <a:solidFill>
            <a:srgbClr val="CD5F50"/>
          </a:solidFill>
          <a:ln>
            <a:solidFill>
              <a:srgbClr val="EFE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12"/>
          <p:cNvSpPr/>
          <p:nvPr/>
        </p:nvSpPr>
        <p:spPr>
          <a:xfrm>
            <a:off x="3612620" y="2655463"/>
            <a:ext cx="144016" cy="144016"/>
          </a:xfrm>
          <a:prstGeom prst="ellipse">
            <a:avLst/>
          </a:prstGeom>
          <a:solidFill>
            <a:srgbClr val="CD5F50"/>
          </a:solidFill>
          <a:ln>
            <a:solidFill>
              <a:srgbClr val="EFE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12"/>
          <p:cNvSpPr/>
          <p:nvPr/>
        </p:nvSpPr>
        <p:spPr>
          <a:xfrm>
            <a:off x="3623277" y="1584846"/>
            <a:ext cx="144016" cy="144016"/>
          </a:xfrm>
          <a:prstGeom prst="ellipse">
            <a:avLst/>
          </a:prstGeom>
          <a:solidFill>
            <a:srgbClr val="CD5F50"/>
          </a:solidFill>
          <a:ln>
            <a:solidFill>
              <a:srgbClr val="EFE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12"/>
          <p:cNvSpPr/>
          <p:nvPr/>
        </p:nvSpPr>
        <p:spPr>
          <a:xfrm>
            <a:off x="3014007" y="1866278"/>
            <a:ext cx="144016" cy="144016"/>
          </a:xfrm>
          <a:prstGeom prst="ellipse">
            <a:avLst/>
          </a:prstGeom>
          <a:solidFill>
            <a:srgbClr val="CD5F50"/>
          </a:solidFill>
          <a:ln>
            <a:solidFill>
              <a:srgbClr val="EFE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ím 1"/>
          <p:cNvSpPr txBox="1">
            <a:spLocks/>
          </p:cNvSpPr>
          <p:nvPr/>
        </p:nvSpPr>
        <p:spPr>
          <a:xfrm>
            <a:off x="107949" y="0"/>
            <a:ext cx="8928101" cy="915558"/>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a:solidFill>
                  <a:srgbClr val="8D503B"/>
                </a:solidFill>
              </a:rPr>
              <a:t>Interpretative Framework of Post-Communist Regimes</a:t>
            </a:r>
            <a:br>
              <a:rPr lang="en-US" sz="2200" b="1" dirty="0">
                <a:solidFill>
                  <a:srgbClr val="8D503B"/>
                </a:solidFill>
              </a:rPr>
            </a:br>
            <a:r>
              <a:rPr lang="en-US" sz="1800" b="1" dirty="0">
                <a:solidFill>
                  <a:srgbClr val="8D503B"/>
                </a:solidFill>
              </a:rPr>
              <a:t>(combining the political, economic and sociological dimensions)</a:t>
            </a:r>
          </a:p>
        </p:txBody>
      </p:sp>
      <p:sp>
        <p:nvSpPr>
          <p:cNvPr id="42" name="TextBox 41"/>
          <p:cNvSpPr txBox="1"/>
          <p:nvPr/>
        </p:nvSpPr>
        <p:spPr>
          <a:xfrm>
            <a:off x="6588224" y="4835723"/>
            <a:ext cx="2555776" cy="307777"/>
          </a:xfrm>
          <a:prstGeom prst="rect">
            <a:avLst/>
          </a:prstGeom>
          <a:noFill/>
        </p:spPr>
        <p:txBody>
          <a:bodyPr wrap="square" rtlCol="0">
            <a:spAutoFit/>
          </a:bodyPr>
          <a:lstStyle/>
          <a:p>
            <a:r>
              <a:rPr lang="hu-HU" sz="1400" b="1" dirty="0">
                <a:solidFill>
                  <a:srgbClr val="8D503B"/>
                </a:solidFill>
              </a:rPr>
              <a:t>(Countries depicted as of 2021)</a:t>
            </a:r>
            <a:endParaRPr lang="en-US" sz="1400" b="1" dirty="0">
              <a:solidFill>
                <a:srgbClr val="8D503B"/>
              </a:solidFill>
            </a:endParaRPr>
          </a:p>
        </p:txBody>
      </p:sp>
      <p:grpSp>
        <p:nvGrpSpPr>
          <p:cNvPr id="43" name="Csoportba foglalás 1043"/>
          <p:cNvGrpSpPr>
            <a:grpSpLocks/>
          </p:cNvGrpSpPr>
          <p:nvPr/>
        </p:nvGrpSpPr>
        <p:grpSpPr bwMode="auto">
          <a:xfrm>
            <a:off x="2758562" y="1398077"/>
            <a:ext cx="2867725" cy="2504940"/>
            <a:chOff x="17350" y="5021"/>
            <a:chExt cx="20853" cy="18212"/>
          </a:xfrm>
        </p:grpSpPr>
        <p:sp>
          <p:nvSpPr>
            <p:cNvPr id="44" name="Szövegdoboz 5"/>
            <p:cNvSpPr txBox="1">
              <a:spLocks noChangeArrowheads="1"/>
            </p:cNvSpPr>
            <p:nvPr/>
          </p:nvSpPr>
          <p:spPr bwMode="auto">
            <a:xfrm>
              <a:off x="33664" y="12072"/>
              <a:ext cx="3874" cy="10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a:ln>
                    <a:noFill/>
                  </a:ln>
                  <a:solidFill>
                    <a:srgbClr val="385A61"/>
                  </a:solidFill>
                  <a:effectLst/>
                  <a:latin typeface="Calibri" pitchFamily="34" charset="0"/>
                </a:rPr>
                <a:t>China</a:t>
              </a:r>
              <a:endParaRPr kumimoji="0" lang="en-US" sz="3200" b="0" i="0" u="none" strike="noStrike" cap="none" normalizeH="0" baseline="0" dirty="0">
                <a:ln>
                  <a:noFill/>
                </a:ln>
                <a:solidFill>
                  <a:srgbClr val="385A61"/>
                </a:solidFill>
                <a:effectLst/>
                <a:latin typeface="Arial" pitchFamily="34" charset="0"/>
              </a:endParaRPr>
            </a:p>
          </p:txBody>
        </p:sp>
        <p:sp>
          <p:nvSpPr>
            <p:cNvPr id="45" name="Szövegdoboz 1033"/>
            <p:cNvSpPr txBox="1">
              <a:spLocks noChangeArrowheads="1"/>
            </p:cNvSpPr>
            <p:nvPr/>
          </p:nvSpPr>
          <p:spPr bwMode="auto">
            <a:xfrm>
              <a:off x="24211" y="6379"/>
              <a:ext cx="4712" cy="1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a:ln>
                    <a:noFill/>
                  </a:ln>
                  <a:solidFill>
                    <a:srgbClr val="385A61"/>
                  </a:solidFill>
                  <a:effectLst/>
                  <a:latin typeface="Calibri" pitchFamily="34" charset="0"/>
                </a:rPr>
                <a:t>Poland</a:t>
              </a:r>
              <a:endParaRPr kumimoji="0" lang="en-US" sz="3200" b="0" i="0" u="none" strike="noStrike" cap="none" normalizeH="0" baseline="0" dirty="0">
                <a:ln>
                  <a:noFill/>
                </a:ln>
                <a:solidFill>
                  <a:srgbClr val="385A61"/>
                </a:solidFill>
                <a:effectLst/>
                <a:latin typeface="Arial" pitchFamily="34" charset="0"/>
              </a:endParaRPr>
            </a:p>
          </p:txBody>
        </p:sp>
        <p:sp>
          <p:nvSpPr>
            <p:cNvPr id="46" name="Szövegdoboz 1034"/>
            <p:cNvSpPr txBox="1">
              <a:spLocks noChangeArrowheads="1"/>
            </p:cNvSpPr>
            <p:nvPr/>
          </p:nvSpPr>
          <p:spPr bwMode="auto">
            <a:xfrm>
              <a:off x="17350" y="5021"/>
              <a:ext cx="3715" cy="1195"/>
            </a:xfrm>
            <a:prstGeom prst="rect">
              <a:avLst/>
            </a:prstGeom>
            <a:solidFill>
              <a:srgbClr val="EFEAE4"/>
            </a:solidFill>
            <a:ln w="9525">
              <a:noFill/>
              <a:miter lim="800000"/>
              <a:headEnd/>
              <a:tailEnd/>
            </a:ln>
          </p:spPr>
          <p:txBody>
            <a:bodyPr vert="horz" wrap="square" lIns="36000" tIns="45720" rIns="3600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100" b="1" dirty="0">
                  <a:solidFill>
                    <a:srgbClr val="385A61"/>
                  </a:solidFill>
                  <a:latin typeface="Calibri" pitchFamily="34" charset="0"/>
                </a:rPr>
                <a:t>Estonia</a:t>
              </a:r>
            </a:p>
          </p:txBody>
        </p:sp>
        <p:sp>
          <p:nvSpPr>
            <p:cNvPr id="47" name="Szövegdoboz 1035"/>
            <p:cNvSpPr txBox="1">
              <a:spLocks noChangeArrowheads="1"/>
            </p:cNvSpPr>
            <p:nvPr/>
          </p:nvSpPr>
          <p:spPr bwMode="auto">
            <a:xfrm>
              <a:off x="22125" y="12875"/>
              <a:ext cx="5186" cy="8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a:ln>
                    <a:noFill/>
                  </a:ln>
                  <a:solidFill>
                    <a:srgbClr val="385A61"/>
                  </a:solidFill>
                  <a:effectLst/>
                  <a:latin typeface="Calibri" pitchFamily="34" charset="0"/>
                </a:rPr>
                <a:t>Romania</a:t>
              </a:r>
              <a:endParaRPr kumimoji="0" lang="en-US" sz="3200" b="0" i="0" u="none" strike="noStrike" cap="none" normalizeH="0" baseline="0" dirty="0">
                <a:ln>
                  <a:noFill/>
                </a:ln>
                <a:solidFill>
                  <a:srgbClr val="385A61"/>
                </a:solidFill>
                <a:effectLst/>
                <a:latin typeface="Arial" pitchFamily="34" charset="0"/>
              </a:endParaRPr>
            </a:p>
          </p:txBody>
        </p:sp>
        <p:sp>
          <p:nvSpPr>
            <p:cNvPr id="48" name="Szövegdoboz 1036"/>
            <p:cNvSpPr txBox="1">
              <a:spLocks noChangeArrowheads="1"/>
            </p:cNvSpPr>
            <p:nvPr/>
          </p:nvSpPr>
          <p:spPr bwMode="auto">
            <a:xfrm>
              <a:off x="23986" y="13829"/>
              <a:ext cx="6160" cy="16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a:ln>
                    <a:noFill/>
                  </a:ln>
                  <a:solidFill>
                    <a:srgbClr val="385A61"/>
                  </a:solidFill>
                  <a:effectLst/>
                  <a:latin typeface="Calibri" pitchFamily="34" charset="0"/>
                </a:rPr>
                <a:t>Macedonia</a:t>
              </a:r>
              <a:endParaRPr kumimoji="0" lang="en-US" sz="3200" b="0" i="0" u="none" strike="noStrike" cap="none" normalizeH="0" baseline="0" dirty="0">
                <a:ln>
                  <a:noFill/>
                </a:ln>
                <a:solidFill>
                  <a:srgbClr val="385A61"/>
                </a:solidFill>
                <a:effectLst/>
                <a:latin typeface="Arial" pitchFamily="34" charset="0"/>
              </a:endParaRPr>
            </a:p>
          </p:txBody>
        </p:sp>
        <p:sp>
          <p:nvSpPr>
            <p:cNvPr id="49" name="Szövegdoboz 1037"/>
            <p:cNvSpPr txBox="1">
              <a:spLocks noChangeArrowheads="1"/>
            </p:cNvSpPr>
            <p:nvPr/>
          </p:nvSpPr>
          <p:spPr bwMode="auto">
            <a:xfrm>
              <a:off x="27526" y="13119"/>
              <a:ext cx="4870" cy="92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a:ln>
                    <a:noFill/>
                  </a:ln>
                  <a:solidFill>
                    <a:srgbClr val="385A61"/>
                  </a:solidFill>
                  <a:effectLst/>
                  <a:latin typeface="Calibri" pitchFamily="34" charset="0"/>
                </a:rPr>
                <a:t>Georgia</a:t>
              </a:r>
              <a:endParaRPr kumimoji="0" lang="en-US" sz="3200" b="0" i="0" u="none" strike="noStrike" cap="none" normalizeH="0" baseline="0" dirty="0">
                <a:ln>
                  <a:noFill/>
                </a:ln>
                <a:solidFill>
                  <a:srgbClr val="385A61"/>
                </a:solidFill>
                <a:effectLst/>
                <a:latin typeface="Arial" pitchFamily="34" charset="0"/>
              </a:endParaRPr>
            </a:p>
          </p:txBody>
        </p:sp>
        <p:sp>
          <p:nvSpPr>
            <p:cNvPr id="50" name="Szövegdoboz 1038"/>
            <p:cNvSpPr txBox="1">
              <a:spLocks noChangeArrowheads="1"/>
            </p:cNvSpPr>
            <p:nvPr/>
          </p:nvSpPr>
          <p:spPr bwMode="auto">
            <a:xfrm>
              <a:off x="25896" y="15078"/>
              <a:ext cx="4907" cy="15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a:ln>
                    <a:noFill/>
                  </a:ln>
                  <a:solidFill>
                    <a:srgbClr val="385A61"/>
                  </a:solidFill>
                  <a:effectLst/>
                  <a:latin typeface="Calibri" pitchFamily="34" charset="0"/>
                </a:rPr>
                <a:t>Ukraine</a:t>
              </a:r>
              <a:endParaRPr kumimoji="0" lang="en-US" sz="3200" b="0" i="0" u="none" strike="noStrike" cap="none" normalizeH="0" baseline="0" dirty="0">
                <a:ln>
                  <a:noFill/>
                </a:ln>
                <a:solidFill>
                  <a:srgbClr val="385A61"/>
                </a:solidFill>
                <a:effectLst/>
                <a:latin typeface="Arial" pitchFamily="34" charset="0"/>
              </a:endParaRPr>
            </a:p>
          </p:txBody>
        </p:sp>
        <p:sp>
          <p:nvSpPr>
            <p:cNvPr id="51" name="Szövegdoboz 1040"/>
            <p:cNvSpPr txBox="1">
              <a:spLocks noChangeArrowheads="1"/>
            </p:cNvSpPr>
            <p:nvPr/>
          </p:nvSpPr>
          <p:spPr bwMode="auto">
            <a:xfrm>
              <a:off x="22798" y="21044"/>
              <a:ext cx="5256" cy="962"/>
            </a:xfrm>
            <a:prstGeom prst="rect">
              <a:avLst/>
            </a:prstGeom>
            <a:solidFill>
              <a:srgbClr val="EFEAE4"/>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a:ln>
                    <a:noFill/>
                  </a:ln>
                  <a:solidFill>
                    <a:srgbClr val="385A61"/>
                  </a:solidFill>
                  <a:effectLst/>
                  <a:latin typeface="Calibri" pitchFamily="34" charset="0"/>
                </a:rPr>
                <a:t>Hungary</a:t>
              </a:r>
              <a:endParaRPr kumimoji="0" lang="en-US" sz="3200" b="0" i="0" u="none" strike="noStrike" cap="none" normalizeH="0" baseline="0" dirty="0">
                <a:ln>
                  <a:noFill/>
                </a:ln>
                <a:solidFill>
                  <a:srgbClr val="385A61"/>
                </a:solidFill>
                <a:effectLst/>
                <a:latin typeface="Arial" pitchFamily="34" charset="0"/>
              </a:endParaRPr>
            </a:p>
          </p:txBody>
        </p:sp>
        <p:sp>
          <p:nvSpPr>
            <p:cNvPr id="52" name="Szövegdoboz 1041"/>
            <p:cNvSpPr txBox="1">
              <a:spLocks noChangeArrowheads="1"/>
            </p:cNvSpPr>
            <p:nvPr/>
          </p:nvSpPr>
          <p:spPr bwMode="auto">
            <a:xfrm>
              <a:off x="30187" y="22057"/>
              <a:ext cx="4024" cy="1176"/>
            </a:xfrm>
            <a:prstGeom prst="rect">
              <a:avLst/>
            </a:prstGeom>
            <a:solidFill>
              <a:srgbClr val="EFEAE4"/>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a:ln>
                    <a:noFill/>
                  </a:ln>
                  <a:solidFill>
                    <a:srgbClr val="385A61"/>
                  </a:solidFill>
                  <a:effectLst/>
                  <a:latin typeface="Calibri" pitchFamily="34" charset="0"/>
                </a:rPr>
                <a:t>Russia</a:t>
              </a:r>
              <a:endParaRPr kumimoji="0" lang="en-US" sz="3200" b="0" i="0" u="none" strike="noStrike" cap="none" normalizeH="0" baseline="0" dirty="0">
                <a:ln>
                  <a:noFill/>
                </a:ln>
                <a:solidFill>
                  <a:srgbClr val="385A61"/>
                </a:solidFill>
                <a:effectLst/>
                <a:latin typeface="Arial" pitchFamily="34" charset="0"/>
              </a:endParaRPr>
            </a:p>
          </p:txBody>
        </p:sp>
        <p:sp>
          <p:nvSpPr>
            <p:cNvPr id="53" name="Szövegdoboz 1042"/>
            <p:cNvSpPr txBox="1">
              <a:spLocks noChangeArrowheads="1"/>
            </p:cNvSpPr>
            <p:nvPr/>
          </p:nvSpPr>
          <p:spPr bwMode="auto">
            <a:xfrm>
              <a:off x="32022" y="20075"/>
              <a:ext cx="6181" cy="1113"/>
            </a:xfrm>
            <a:prstGeom prst="rect">
              <a:avLst/>
            </a:prstGeom>
            <a:solidFill>
              <a:srgbClr val="EFEAE4"/>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hu-HU" sz="1100" b="1" i="0" u="none" strike="noStrike" cap="none" normalizeH="0" baseline="0" dirty="0">
                  <a:ln>
                    <a:noFill/>
                  </a:ln>
                  <a:solidFill>
                    <a:srgbClr val="385A61"/>
                  </a:solidFill>
                  <a:effectLst/>
                  <a:latin typeface="Calibri" pitchFamily="34" charset="0"/>
                </a:rPr>
                <a:t>Kazakhstan</a:t>
              </a:r>
              <a:endParaRPr kumimoji="0" lang="en-US" sz="3200" b="0" i="0" u="none" strike="noStrike" cap="none" normalizeH="0" baseline="0" dirty="0">
                <a:ln>
                  <a:noFill/>
                </a:ln>
                <a:solidFill>
                  <a:srgbClr val="385A61"/>
                </a:solidFill>
                <a:effectLst/>
                <a:latin typeface="Arial" pitchFamily="34" charset="0"/>
              </a:endParaRPr>
            </a:p>
          </p:txBody>
        </p:sp>
      </p:grpSp>
      <p:sp>
        <p:nvSpPr>
          <p:cNvPr id="54" name="Szövegdoboz 1033"/>
          <p:cNvSpPr txBox="1">
            <a:spLocks noChangeArrowheads="1"/>
          </p:cNvSpPr>
          <p:nvPr/>
        </p:nvSpPr>
        <p:spPr bwMode="auto">
          <a:xfrm>
            <a:off x="3084373" y="1938286"/>
            <a:ext cx="1077807" cy="2174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ts val="1000"/>
              </a:spcAft>
            </a:pPr>
            <a:r>
              <a:rPr lang="hu-HU" sz="1100" b="1" dirty="0" err="1">
                <a:solidFill>
                  <a:srgbClr val="385A61"/>
                </a:solidFill>
                <a:latin typeface="Calibri" pitchFamily="34" charset="0"/>
              </a:rPr>
              <a:t>Czech</a:t>
            </a:r>
            <a:r>
              <a:rPr lang="hu-HU" sz="1100" b="1" dirty="0">
                <a:solidFill>
                  <a:srgbClr val="385A61"/>
                </a:solidFill>
                <a:latin typeface="Calibri" pitchFamily="34" charset="0"/>
              </a:rPr>
              <a:t> </a:t>
            </a:r>
            <a:r>
              <a:rPr lang="hu-HU" sz="1100" b="1" dirty="0" err="1">
                <a:solidFill>
                  <a:srgbClr val="385A61"/>
                </a:solidFill>
                <a:latin typeface="Calibri" pitchFamily="34" charset="0"/>
              </a:rPr>
              <a:t>Republic</a:t>
            </a:r>
            <a:endParaRPr kumimoji="0" lang="en-US" sz="3200" b="0" i="0" u="none" strike="noStrike" cap="none" normalizeH="0" baseline="0" dirty="0">
              <a:ln>
                <a:noFill/>
              </a:ln>
              <a:solidFill>
                <a:srgbClr val="385A61"/>
              </a:solidFill>
              <a:effectLst/>
              <a:latin typeface="Arial" pitchFamily="34" charset="0"/>
            </a:endParaRPr>
          </a:p>
        </p:txBody>
      </p:sp>
      <p:sp>
        <p:nvSpPr>
          <p:cNvPr id="55" name="Oval 12"/>
          <p:cNvSpPr/>
          <p:nvPr/>
        </p:nvSpPr>
        <p:spPr>
          <a:xfrm>
            <a:off x="4684358" y="3483296"/>
            <a:ext cx="144016" cy="144016"/>
          </a:xfrm>
          <a:prstGeom prst="ellipse">
            <a:avLst/>
          </a:prstGeom>
          <a:solidFill>
            <a:srgbClr val="CD5F50"/>
          </a:solidFill>
          <a:ln>
            <a:solidFill>
              <a:srgbClr val="EFE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12"/>
          <p:cNvSpPr/>
          <p:nvPr/>
        </p:nvSpPr>
        <p:spPr>
          <a:xfrm>
            <a:off x="4446272" y="3758046"/>
            <a:ext cx="144016" cy="144016"/>
          </a:xfrm>
          <a:prstGeom prst="ellipse">
            <a:avLst/>
          </a:prstGeom>
          <a:solidFill>
            <a:srgbClr val="CD5F50"/>
          </a:solidFill>
          <a:ln>
            <a:solidFill>
              <a:srgbClr val="EFE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12"/>
          <p:cNvSpPr/>
          <p:nvPr/>
        </p:nvSpPr>
        <p:spPr>
          <a:xfrm>
            <a:off x="4167463" y="3609286"/>
            <a:ext cx="144016" cy="144016"/>
          </a:xfrm>
          <a:prstGeom prst="ellipse">
            <a:avLst/>
          </a:prstGeom>
          <a:solidFill>
            <a:srgbClr val="CD5F50"/>
          </a:solidFill>
          <a:ln>
            <a:solidFill>
              <a:srgbClr val="EFE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Szövegdoboz 1040"/>
          <p:cNvSpPr txBox="1">
            <a:spLocks noChangeArrowheads="1"/>
          </p:cNvSpPr>
          <p:nvPr/>
        </p:nvSpPr>
        <p:spPr bwMode="auto">
          <a:xfrm>
            <a:off x="3056030" y="2918345"/>
            <a:ext cx="578044" cy="186702"/>
          </a:xfrm>
          <a:prstGeom prst="rect">
            <a:avLst/>
          </a:prstGeom>
          <a:solidFill>
            <a:srgbClr val="EFEAE4"/>
          </a:solidFill>
          <a:ln w="9525">
            <a:noFill/>
            <a:miter lim="800000"/>
            <a:headEnd/>
            <a:tailEnd/>
          </a:ln>
        </p:spPr>
        <p:txBody>
          <a:bodyPr vert="horz" wrap="square" lIns="0" tIns="45720" rIns="3600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a:ln>
                  <a:noFill/>
                </a:ln>
                <a:solidFill>
                  <a:srgbClr val="385A61"/>
                </a:solidFill>
                <a:effectLst/>
                <a:latin typeface="Calibri" pitchFamily="34" charset="0"/>
              </a:rPr>
              <a:t>Moldova</a:t>
            </a:r>
            <a:endParaRPr kumimoji="0" lang="en-US" sz="3200" b="0" i="0" u="none" strike="noStrike" cap="none" normalizeH="0" baseline="0" dirty="0">
              <a:ln>
                <a:noFill/>
              </a:ln>
              <a:solidFill>
                <a:srgbClr val="385A61"/>
              </a:solidFill>
              <a:effectLst/>
              <a:latin typeface="Arial" pitchFamily="34" charset="0"/>
            </a:endParaRPr>
          </a:p>
        </p:txBody>
      </p:sp>
      <p:sp>
        <p:nvSpPr>
          <p:cNvPr id="59" name="Oval 12"/>
          <p:cNvSpPr/>
          <p:nvPr/>
        </p:nvSpPr>
        <p:spPr>
          <a:xfrm>
            <a:off x="3525958" y="2831218"/>
            <a:ext cx="144016" cy="144016"/>
          </a:xfrm>
          <a:prstGeom prst="ellipse">
            <a:avLst/>
          </a:prstGeom>
          <a:solidFill>
            <a:srgbClr val="CD5F50"/>
          </a:solidFill>
          <a:ln>
            <a:solidFill>
              <a:srgbClr val="EFE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12"/>
          <p:cNvSpPr/>
          <p:nvPr/>
        </p:nvSpPr>
        <p:spPr>
          <a:xfrm>
            <a:off x="2735647" y="1577757"/>
            <a:ext cx="144016" cy="144016"/>
          </a:xfrm>
          <a:prstGeom prst="ellipse">
            <a:avLst/>
          </a:prstGeom>
          <a:solidFill>
            <a:srgbClr val="CD5F50"/>
          </a:solidFill>
          <a:ln>
            <a:solidFill>
              <a:srgbClr val="EFE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13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50" y="0"/>
            <a:ext cx="8928100" cy="987425"/>
          </a:xfrm>
        </p:spPr>
        <p:txBody>
          <a:bodyPr>
            <a:normAutofit fontScale="90000"/>
          </a:bodyPr>
          <a:lstStyle/>
          <a:p>
            <a:r>
              <a:rPr lang="hu-HU" b="1" dirty="0">
                <a:solidFill>
                  <a:srgbClr val="8D503B"/>
                </a:solidFill>
              </a:rPr>
              <a:t>Hybrid-regime </a:t>
            </a:r>
            <a:r>
              <a:rPr lang="hu-HU" b="1" dirty="0" err="1">
                <a:solidFill>
                  <a:srgbClr val="8D503B"/>
                </a:solidFill>
              </a:rPr>
              <a:t>type</a:t>
            </a:r>
            <a:r>
              <a:rPr lang="hu-HU" b="1" dirty="0">
                <a:solidFill>
                  <a:srgbClr val="8D503B"/>
                </a:solidFill>
              </a:rPr>
              <a:t> (political regime)</a:t>
            </a:r>
          </a:p>
        </p:txBody>
      </p:sp>
      <p:sp>
        <p:nvSpPr>
          <p:cNvPr id="3110" name="Rectangle 38"/>
          <p:cNvSpPr>
            <a:spLocks noChangeArrowheads="1"/>
          </p:cNvSpPr>
          <p:nvPr/>
        </p:nvSpPr>
        <p:spPr bwMode="auto">
          <a:xfrm>
            <a:off x="0" y="533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200" b="0" i="0" u="none" strike="noStrike" cap="none" normalizeH="0" baseline="0">
              <a:ln>
                <a:noFill/>
              </a:ln>
              <a:solidFill>
                <a:schemeClr val="tx1"/>
              </a:solidFill>
              <a:effectLst/>
              <a:latin typeface="Calibri" pitchFamily="34" charset="0"/>
              <a:ea typeface="SimSun"/>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sz="1200" b="0" i="0" u="none" strike="noStrike" cap="none" normalizeH="0" baseline="0">
                <a:ln>
                  <a:noFill/>
                </a:ln>
                <a:solidFill>
                  <a:schemeClr val="tx1"/>
                </a:solidFill>
                <a:effectLst/>
                <a:latin typeface="Calibri" pitchFamily="34" charset="0"/>
                <a:ea typeface="SimSun"/>
                <a:cs typeface="Times New Roman" pitchFamily="18" charset="0"/>
              </a:rPr>
              <a:t> </a:t>
            </a:r>
            <a:endParaRPr kumimoji="0" lang="hu-HU" sz="1200" b="0" i="0" u="none" strike="noStrike" cap="none" normalizeH="0" baseline="0">
              <a:ln>
                <a:noFill/>
              </a:ln>
              <a:solidFill>
                <a:schemeClr val="tx1"/>
              </a:solidFill>
              <a:effectLst/>
              <a:latin typeface="Times New Roman" pitchFamily="18" charset="0"/>
              <a:ea typeface="SimSun"/>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sz="1800" b="0" i="0" u="none" strike="noStrike" cap="none" normalizeH="0" baseline="0">
              <a:ln>
                <a:noFill/>
              </a:ln>
              <a:solidFill>
                <a:schemeClr val="tx1"/>
              </a:solidFill>
              <a:effectLst/>
              <a:latin typeface="Arial" pitchFamily="34" charset="0"/>
            </a:endParaRPr>
          </a:p>
        </p:txBody>
      </p:sp>
      <p:sp>
        <p:nvSpPr>
          <p:cNvPr id="3115" name="Rectangle 43"/>
          <p:cNvSpPr>
            <a:spLocks noChangeArrowheads="1"/>
          </p:cNvSpPr>
          <p:nvPr/>
        </p:nvSpPr>
        <p:spPr bwMode="auto">
          <a:xfrm>
            <a:off x="0" y="533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1200" b="0" i="0" u="none" strike="noStrike" cap="none" normalizeH="0" baseline="0">
                <a:ln>
                  <a:noFill/>
                </a:ln>
                <a:solidFill>
                  <a:schemeClr val="tx1"/>
                </a:solidFill>
                <a:effectLst/>
                <a:latin typeface="Calibri" pitchFamily="34" charset="0"/>
                <a:ea typeface="SimSun"/>
                <a:cs typeface="Times New Roman" pitchFamily="18" charset="0"/>
              </a:rPr>
              <a:t> </a:t>
            </a:r>
            <a:endParaRPr kumimoji="0" lang="hu-HU" sz="1800" b="0" i="0" u="none" strike="noStrike" cap="none" normalizeH="0" baseline="0">
              <a:ln>
                <a:noFill/>
              </a:ln>
              <a:solidFill>
                <a:schemeClr val="tx1"/>
              </a:solidFill>
              <a:effectLst/>
              <a:latin typeface="Arial" pitchFamily="34" charset="0"/>
            </a:endParaRPr>
          </a:p>
        </p:txBody>
      </p:sp>
      <p:sp>
        <p:nvSpPr>
          <p:cNvPr id="3119" name="Rectangle 47"/>
          <p:cNvSpPr>
            <a:spLocks noChangeArrowheads="1"/>
          </p:cNvSpPr>
          <p:nvPr/>
        </p:nvSpPr>
        <p:spPr bwMode="auto">
          <a:xfrm>
            <a:off x="0" y="533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3823" name="Rectangle 31"/>
          <p:cNvSpPr>
            <a:spLocks noChangeArrowheads="1"/>
          </p:cNvSpPr>
          <p:nvPr/>
        </p:nvSpPr>
        <p:spPr bwMode="auto">
          <a:xfrm>
            <a:off x="0" y="533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graphicFrame>
        <p:nvGraphicFramePr>
          <p:cNvPr id="65" name="Table 64"/>
          <p:cNvGraphicFramePr>
            <a:graphicFrameLocks noGrp="1"/>
          </p:cNvGraphicFramePr>
          <p:nvPr>
            <p:extLst>
              <p:ext uri="{D42A27DB-BD31-4B8C-83A1-F6EECF244321}">
                <p14:modId xmlns:p14="http://schemas.microsoft.com/office/powerpoint/2010/main" val="2751326879"/>
              </p:ext>
            </p:extLst>
          </p:nvPr>
        </p:nvGraphicFramePr>
        <p:xfrm>
          <a:off x="4610822" y="1315070"/>
          <a:ext cx="4425228" cy="3341251"/>
        </p:xfrm>
        <a:graphic>
          <a:graphicData uri="http://schemas.openxmlformats.org/drawingml/2006/table">
            <a:tbl>
              <a:tblPr/>
              <a:tblGrid>
                <a:gridCol w="938804">
                  <a:extLst>
                    <a:ext uri="{9D8B030D-6E8A-4147-A177-3AD203B41FA5}">
                      <a16:colId xmlns="" xmlns:a16="http://schemas.microsoft.com/office/drawing/2014/main" val="20000"/>
                    </a:ext>
                  </a:extLst>
                </a:gridCol>
                <a:gridCol w="871606">
                  <a:extLst>
                    <a:ext uri="{9D8B030D-6E8A-4147-A177-3AD203B41FA5}">
                      <a16:colId xmlns="" xmlns:a16="http://schemas.microsoft.com/office/drawing/2014/main" val="20001"/>
                    </a:ext>
                  </a:extLst>
                </a:gridCol>
                <a:gridCol w="871606">
                  <a:extLst>
                    <a:ext uri="{9D8B030D-6E8A-4147-A177-3AD203B41FA5}">
                      <a16:colId xmlns="" xmlns:a16="http://schemas.microsoft.com/office/drawing/2014/main" val="20002"/>
                    </a:ext>
                  </a:extLst>
                </a:gridCol>
                <a:gridCol w="871606">
                  <a:extLst>
                    <a:ext uri="{9D8B030D-6E8A-4147-A177-3AD203B41FA5}">
                      <a16:colId xmlns="" xmlns:a16="http://schemas.microsoft.com/office/drawing/2014/main" val="20003"/>
                    </a:ext>
                  </a:extLst>
                </a:gridCol>
                <a:gridCol w="871606">
                  <a:extLst>
                    <a:ext uri="{9D8B030D-6E8A-4147-A177-3AD203B41FA5}">
                      <a16:colId xmlns="" xmlns:a16="http://schemas.microsoft.com/office/drawing/2014/main" val="20004"/>
                    </a:ext>
                  </a:extLst>
                </a:gridCol>
              </a:tblGrid>
              <a:tr h="875486">
                <a:tc>
                  <a:txBody>
                    <a:bodyPr/>
                    <a:lstStyle/>
                    <a:p>
                      <a:pPr algn="l">
                        <a:lnSpc>
                          <a:spcPct val="115000"/>
                        </a:lnSpc>
                      </a:pPr>
                      <a:endParaRPr lang="en-US" sz="1100" dirty="0">
                        <a:solidFill>
                          <a:srgbClr val="50412B"/>
                        </a:solidFill>
                        <a:latin typeface="+mn-lt"/>
                      </a:endParaRPr>
                    </a:p>
                  </a:txBody>
                  <a:tcPr marL="110821" marR="110821" marT="55411" marB="55411"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EFEAE4">
                        <a:alpha val="60000"/>
                      </a:srgbClr>
                    </a:solidFill>
                  </a:tcPr>
                </a:tc>
                <a:tc>
                  <a:txBody>
                    <a:bodyPr/>
                    <a:lstStyle/>
                    <a:p>
                      <a:pPr algn="ctr">
                        <a:lnSpc>
                          <a:spcPct val="100000"/>
                        </a:lnSpc>
                        <a:spcAft>
                          <a:spcPts val="0"/>
                        </a:spcAft>
                      </a:pPr>
                      <a:r>
                        <a:rPr lang="en-US" sz="1050" b="1" dirty="0">
                          <a:solidFill>
                            <a:srgbClr val="50412B"/>
                          </a:solidFill>
                          <a:latin typeface="+mn-lt"/>
                          <a:ea typeface="Calibri"/>
                          <a:cs typeface="Times New Roman"/>
                        </a:rPr>
                        <a:t>Multi-party elections</a:t>
                      </a:r>
                      <a:endParaRPr lang="en-US" sz="1050" dirty="0">
                        <a:solidFill>
                          <a:srgbClr val="50412B"/>
                        </a:solidFill>
                        <a:latin typeface="+mn-lt"/>
                        <a:ea typeface="Calibri"/>
                        <a:cs typeface="Times New Roman"/>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00000"/>
                        </a:lnSpc>
                        <a:spcAft>
                          <a:spcPts val="0"/>
                        </a:spcAft>
                      </a:pPr>
                      <a:r>
                        <a:rPr lang="en-US" sz="1050" b="1" dirty="0">
                          <a:solidFill>
                            <a:srgbClr val="50412B"/>
                          </a:solidFill>
                          <a:latin typeface="+mn-lt"/>
                          <a:ea typeface="Calibri"/>
                          <a:cs typeface="Times New Roman"/>
                        </a:rPr>
                        <a:t>Opposition can win</a:t>
                      </a:r>
                      <a:endParaRPr lang="en-US" sz="1050" dirty="0">
                        <a:solidFill>
                          <a:srgbClr val="50412B"/>
                        </a:solidFill>
                        <a:latin typeface="+mn-lt"/>
                        <a:ea typeface="Calibri"/>
                        <a:cs typeface="Times New Roman"/>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00000"/>
                        </a:lnSpc>
                        <a:spcAft>
                          <a:spcPts val="0"/>
                        </a:spcAft>
                      </a:pPr>
                      <a:r>
                        <a:rPr lang="en-US" sz="1050" b="1" dirty="0">
                          <a:solidFill>
                            <a:srgbClr val="50412B"/>
                          </a:solidFill>
                          <a:latin typeface="+mn-lt"/>
                          <a:ea typeface="Calibri"/>
                          <a:cs typeface="Times New Roman"/>
                        </a:rPr>
                        <a:t>Free and fair election</a:t>
                      </a:r>
                      <a:endParaRPr lang="en-US" sz="1050" dirty="0">
                        <a:solidFill>
                          <a:srgbClr val="50412B"/>
                        </a:solidFill>
                        <a:latin typeface="+mn-lt"/>
                        <a:ea typeface="Calibri"/>
                        <a:cs typeface="Times New Roman"/>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00000"/>
                        </a:lnSpc>
                        <a:spcAft>
                          <a:spcPts val="0"/>
                        </a:spcAft>
                      </a:pPr>
                      <a:r>
                        <a:rPr lang="en-US" sz="1050" b="1" dirty="0">
                          <a:solidFill>
                            <a:srgbClr val="50412B"/>
                          </a:solidFill>
                          <a:latin typeface="+mn-lt"/>
                          <a:ea typeface="Calibri"/>
                          <a:cs typeface="Times New Roman"/>
                        </a:rPr>
                        <a:t>Strong constitutional limits</a:t>
                      </a:r>
                      <a:endParaRPr lang="en-US" sz="1050" dirty="0">
                        <a:solidFill>
                          <a:srgbClr val="50412B"/>
                        </a:solidFill>
                        <a:latin typeface="+mn-lt"/>
                        <a:ea typeface="Calibri"/>
                        <a:cs typeface="Times New Roman"/>
                      </a:endParaRPr>
                    </a:p>
                  </a:txBody>
                  <a:tcPr marL="45720" marR="4572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0"/>
                  </a:ext>
                </a:extLst>
              </a:tr>
              <a:tr h="493153">
                <a:tc>
                  <a:txBody>
                    <a:bodyPr/>
                    <a:lstStyle/>
                    <a:p>
                      <a:pPr algn="l">
                        <a:lnSpc>
                          <a:spcPct val="100000"/>
                        </a:lnSpc>
                        <a:spcAft>
                          <a:spcPts val="0"/>
                        </a:spcAft>
                      </a:pPr>
                      <a:r>
                        <a:rPr lang="en-US" sz="1200" b="1" i="1">
                          <a:solidFill>
                            <a:srgbClr val="4D7C84"/>
                          </a:solidFill>
                          <a:latin typeface="+mn-lt"/>
                          <a:ea typeface="Calibri"/>
                          <a:cs typeface="Times New Roman"/>
                        </a:rPr>
                        <a:t>Liberal democracy</a:t>
                      </a:r>
                      <a:endParaRPr lang="en-US" sz="1200">
                        <a:solidFill>
                          <a:srgbClr val="4D7C84"/>
                        </a:solidFill>
                        <a:latin typeface="+mn-lt"/>
                        <a:ea typeface="Calibri"/>
                        <a:cs typeface="Times New Roman"/>
                      </a:endParaRPr>
                    </a:p>
                  </a:txBody>
                  <a:tcPr marL="110821" marR="110821" marT="55411" marB="55411"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latin typeface="+mn-lt"/>
                          <a:ea typeface="Calibri"/>
                          <a:cs typeface="Times New Roman"/>
                        </a:rPr>
                        <a:t>X</a:t>
                      </a:r>
                    </a:p>
                  </a:txBody>
                  <a:tcPr marL="110821" marR="110821" marT="55411" marB="55411"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a:solidFill>
                            <a:srgbClr val="50412B"/>
                          </a:solidFill>
                          <a:latin typeface="+mn-lt"/>
                          <a:ea typeface="Calibri"/>
                          <a:cs typeface="Times New Roman"/>
                        </a:rPr>
                        <a:t>X</a:t>
                      </a:r>
                    </a:p>
                  </a:txBody>
                  <a:tcPr marL="110821" marR="110821" marT="55411" marB="55411"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a:solidFill>
                            <a:srgbClr val="50412B"/>
                          </a:solidFill>
                          <a:latin typeface="+mn-lt"/>
                          <a:ea typeface="Calibri"/>
                          <a:cs typeface="Times New Roman"/>
                        </a:rPr>
                        <a:t>X</a:t>
                      </a:r>
                    </a:p>
                  </a:txBody>
                  <a:tcPr marL="110821" marR="110821" marT="55411" marB="55411"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a:solidFill>
                            <a:srgbClr val="50412B"/>
                          </a:solidFill>
                          <a:latin typeface="+mn-lt"/>
                          <a:ea typeface="Calibri"/>
                          <a:cs typeface="Times New Roman"/>
                        </a:rPr>
                        <a:t>X</a:t>
                      </a:r>
                    </a:p>
                  </a:txBody>
                  <a:tcPr marL="110821" marR="110821" marT="55411" marB="55411"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1"/>
                  </a:ext>
                </a:extLst>
              </a:tr>
              <a:tr h="493153">
                <a:tc>
                  <a:txBody>
                    <a:bodyPr/>
                    <a:lstStyle/>
                    <a:p>
                      <a:pPr algn="l">
                        <a:lnSpc>
                          <a:spcPct val="100000"/>
                        </a:lnSpc>
                        <a:spcAft>
                          <a:spcPts val="0"/>
                        </a:spcAft>
                      </a:pPr>
                      <a:r>
                        <a:rPr lang="en-US" sz="1200" b="1" i="1">
                          <a:solidFill>
                            <a:srgbClr val="4D7C84"/>
                          </a:solidFill>
                          <a:latin typeface="+mn-lt"/>
                          <a:ea typeface="Calibri"/>
                          <a:cs typeface="Times New Roman"/>
                        </a:rPr>
                        <a:t>Electoral democracy</a:t>
                      </a:r>
                      <a:endParaRPr lang="en-US" sz="1200">
                        <a:solidFill>
                          <a:srgbClr val="4D7C84"/>
                        </a:solidFill>
                        <a:latin typeface="+mn-lt"/>
                        <a:ea typeface="Calibri"/>
                        <a:cs typeface="Times New Roman"/>
                      </a:endParaRPr>
                    </a:p>
                  </a:txBody>
                  <a:tcPr marL="110821" marR="110821" marT="55411" marB="55411"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a:solidFill>
                            <a:srgbClr val="50412B"/>
                          </a:solidFill>
                          <a:latin typeface="+mn-lt"/>
                          <a:ea typeface="Calibri"/>
                          <a:cs typeface="Times New Roman"/>
                        </a:rPr>
                        <a:t>X</a:t>
                      </a:r>
                    </a:p>
                  </a:txBody>
                  <a:tcPr marL="110821" marR="110821" marT="55411" marB="55411"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latin typeface="+mn-lt"/>
                          <a:ea typeface="Calibri"/>
                          <a:cs typeface="Times New Roman"/>
                        </a:rPr>
                        <a:t>X</a:t>
                      </a:r>
                    </a:p>
                  </a:txBody>
                  <a:tcPr marL="110821" marR="110821" marT="55411" marB="55411"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latin typeface="+mn-lt"/>
                          <a:ea typeface="Calibri"/>
                          <a:cs typeface="Times New Roman"/>
                        </a:rPr>
                        <a:t>X</a:t>
                      </a:r>
                    </a:p>
                  </a:txBody>
                  <a:tcPr marL="110821" marR="110821" marT="55411" marB="55411"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a:solidFill>
                            <a:srgbClr val="50412B"/>
                          </a:solidFill>
                          <a:latin typeface="+mn-lt"/>
                          <a:ea typeface="Calibri"/>
                          <a:cs typeface="Times New Roman"/>
                        </a:rPr>
                        <a:t>-</a:t>
                      </a:r>
                    </a:p>
                  </a:txBody>
                  <a:tcPr marL="110821" marR="110821" marT="55411" marB="55411"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2"/>
                  </a:ext>
                </a:extLst>
              </a:tr>
              <a:tr h="493153">
                <a:tc>
                  <a:txBody>
                    <a:bodyPr/>
                    <a:lstStyle/>
                    <a:p>
                      <a:pPr algn="l">
                        <a:lnSpc>
                          <a:spcPct val="100000"/>
                        </a:lnSpc>
                        <a:spcAft>
                          <a:spcPts val="0"/>
                        </a:spcAft>
                      </a:pPr>
                      <a:r>
                        <a:rPr lang="en-US" sz="1200" b="1" i="1">
                          <a:solidFill>
                            <a:srgbClr val="4D7C84"/>
                          </a:solidFill>
                          <a:latin typeface="+mn-lt"/>
                          <a:ea typeface="Calibri"/>
                          <a:cs typeface="Times New Roman"/>
                        </a:rPr>
                        <a:t>Competitive authorit.</a:t>
                      </a:r>
                      <a:endParaRPr lang="en-US" sz="1200">
                        <a:solidFill>
                          <a:srgbClr val="4D7C84"/>
                        </a:solidFill>
                        <a:latin typeface="+mn-lt"/>
                        <a:ea typeface="Calibri"/>
                        <a:cs typeface="Times New Roman"/>
                      </a:endParaRPr>
                    </a:p>
                  </a:txBody>
                  <a:tcPr marL="110821" marR="110821" marT="55411" marB="55411"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a:solidFill>
                            <a:srgbClr val="50412B"/>
                          </a:solidFill>
                          <a:latin typeface="+mn-lt"/>
                          <a:ea typeface="Calibri"/>
                          <a:cs typeface="Times New Roman"/>
                        </a:rPr>
                        <a:t>X</a:t>
                      </a:r>
                    </a:p>
                  </a:txBody>
                  <a:tcPr marL="110821" marR="110821" marT="55411" marB="55411"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a:solidFill>
                            <a:srgbClr val="50412B"/>
                          </a:solidFill>
                          <a:latin typeface="+mn-lt"/>
                          <a:ea typeface="Calibri"/>
                          <a:cs typeface="Times New Roman"/>
                        </a:rPr>
                        <a:t>X</a:t>
                      </a:r>
                    </a:p>
                  </a:txBody>
                  <a:tcPr marL="110821" marR="110821" marT="55411" marB="55411"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latin typeface="+mn-lt"/>
                          <a:ea typeface="Calibri"/>
                          <a:cs typeface="Times New Roman"/>
                        </a:rPr>
                        <a:t>-</a:t>
                      </a:r>
                    </a:p>
                  </a:txBody>
                  <a:tcPr marL="110821" marR="110821" marT="55411" marB="55411"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a:solidFill>
                            <a:srgbClr val="50412B"/>
                          </a:solidFill>
                          <a:latin typeface="+mn-lt"/>
                          <a:ea typeface="Calibri"/>
                          <a:cs typeface="Times New Roman"/>
                        </a:rPr>
                        <a:t>-</a:t>
                      </a:r>
                    </a:p>
                  </a:txBody>
                  <a:tcPr marL="110821" marR="110821" marT="55411" marB="55411"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3"/>
                  </a:ext>
                </a:extLst>
              </a:tr>
              <a:tr h="493153">
                <a:tc>
                  <a:txBody>
                    <a:bodyPr/>
                    <a:lstStyle/>
                    <a:p>
                      <a:pPr algn="l">
                        <a:lnSpc>
                          <a:spcPct val="100000"/>
                        </a:lnSpc>
                        <a:spcAft>
                          <a:spcPts val="0"/>
                        </a:spcAft>
                      </a:pPr>
                      <a:r>
                        <a:rPr lang="en-US" sz="1200" b="1" i="1">
                          <a:solidFill>
                            <a:srgbClr val="4D7C84"/>
                          </a:solidFill>
                          <a:latin typeface="+mn-lt"/>
                          <a:ea typeface="Calibri"/>
                          <a:cs typeface="Times New Roman"/>
                        </a:rPr>
                        <a:t>Hegemonic authorit.</a:t>
                      </a:r>
                      <a:endParaRPr lang="en-US" sz="1200">
                        <a:solidFill>
                          <a:srgbClr val="4D7C84"/>
                        </a:solidFill>
                        <a:latin typeface="+mn-lt"/>
                        <a:ea typeface="Calibri"/>
                        <a:cs typeface="Times New Roman"/>
                      </a:endParaRPr>
                    </a:p>
                  </a:txBody>
                  <a:tcPr marL="110821" marR="110821" marT="55411" marB="55411"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a:solidFill>
                            <a:srgbClr val="50412B"/>
                          </a:solidFill>
                          <a:latin typeface="+mn-lt"/>
                          <a:ea typeface="Calibri"/>
                          <a:cs typeface="Times New Roman"/>
                        </a:rPr>
                        <a:t>X</a:t>
                      </a:r>
                    </a:p>
                  </a:txBody>
                  <a:tcPr marL="110821" marR="110821" marT="55411" marB="55411"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latin typeface="+mn-lt"/>
                          <a:ea typeface="Calibri"/>
                          <a:cs typeface="Times New Roman"/>
                        </a:rPr>
                        <a:t>-</a:t>
                      </a:r>
                    </a:p>
                  </a:txBody>
                  <a:tcPr marL="110821" marR="110821" marT="55411" marB="55411"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latin typeface="+mn-lt"/>
                          <a:ea typeface="Calibri"/>
                          <a:cs typeface="Times New Roman"/>
                        </a:rPr>
                        <a:t>-</a:t>
                      </a:r>
                    </a:p>
                  </a:txBody>
                  <a:tcPr marL="110821" marR="110821" marT="55411" marB="55411"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latin typeface="+mn-lt"/>
                          <a:ea typeface="Calibri"/>
                          <a:cs typeface="Times New Roman"/>
                        </a:rPr>
                        <a:t>-</a:t>
                      </a:r>
                    </a:p>
                  </a:txBody>
                  <a:tcPr marL="110821" marR="110821" marT="55411" marB="55411"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4"/>
                  </a:ext>
                </a:extLst>
              </a:tr>
              <a:tr h="493153">
                <a:tc>
                  <a:txBody>
                    <a:bodyPr/>
                    <a:lstStyle/>
                    <a:p>
                      <a:pPr algn="l">
                        <a:lnSpc>
                          <a:spcPct val="100000"/>
                        </a:lnSpc>
                        <a:spcAft>
                          <a:spcPts val="0"/>
                        </a:spcAft>
                      </a:pPr>
                      <a:r>
                        <a:rPr lang="en-US" sz="1200" b="1" i="1" dirty="0">
                          <a:solidFill>
                            <a:srgbClr val="4D7C84"/>
                          </a:solidFill>
                          <a:latin typeface="+mn-lt"/>
                          <a:ea typeface="Calibri"/>
                          <a:cs typeface="Times New Roman"/>
                        </a:rPr>
                        <a:t>Closed </a:t>
                      </a:r>
                      <a:r>
                        <a:rPr lang="en-US" sz="1200" b="1" i="1" dirty="0" err="1">
                          <a:solidFill>
                            <a:srgbClr val="4D7C84"/>
                          </a:solidFill>
                          <a:latin typeface="+mn-lt"/>
                          <a:ea typeface="Calibri"/>
                          <a:cs typeface="Times New Roman"/>
                        </a:rPr>
                        <a:t>authorit</a:t>
                      </a:r>
                      <a:r>
                        <a:rPr lang="en-US" sz="1200" b="1" i="1" dirty="0">
                          <a:solidFill>
                            <a:srgbClr val="4D7C84"/>
                          </a:solidFill>
                          <a:latin typeface="+mn-lt"/>
                          <a:ea typeface="Calibri"/>
                          <a:cs typeface="Times New Roman"/>
                        </a:rPr>
                        <a:t>.</a:t>
                      </a:r>
                      <a:endParaRPr lang="en-US" sz="1200" dirty="0">
                        <a:solidFill>
                          <a:srgbClr val="4D7C84"/>
                        </a:solidFill>
                        <a:latin typeface="+mn-lt"/>
                        <a:ea typeface="Calibri"/>
                        <a:cs typeface="Times New Roman"/>
                      </a:endParaRPr>
                    </a:p>
                  </a:txBody>
                  <a:tcPr marL="110821" marR="110821" marT="55411" marB="55411"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a:solidFill>
                            <a:srgbClr val="50412B"/>
                          </a:solidFill>
                          <a:latin typeface="+mn-lt"/>
                          <a:ea typeface="Calibri"/>
                          <a:cs typeface="Times New Roman"/>
                        </a:rPr>
                        <a:t>-</a:t>
                      </a:r>
                    </a:p>
                  </a:txBody>
                  <a:tcPr marL="110821" marR="110821" marT="55411" marB="55411"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a:solidFill>
                            <a:srgbClr val="50412B"/>
                          </a:solidFill>
                          <a:latin typeface="+mn-lt"/>
                          <a:ea typeface="Calibri"/>
                          <a:cs typeface="Times New Roman"/>
                        </a:rPr>
                        <a:t>-</a:t>
                      </a:r>
                    </a:p>
                  </a:txBody>
                  <a:tcPr marL="110821" marR="110821" marT="55411" marB="55411"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latin typeface="+mn-lt"/>
                          <a:ea typeface="Calibri"/>
                          <a:cs typeface="Times New Roman"/>
                        </a:rPr>
                        <a:t>-</a:t>
                      </a:r>
                    </a:p>
                  </a:txBody>
                  <a:tcPr marL="110821" marR="110821" marT="55411" marB="55411"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latin typeface="+mn-lt"/>
                          <a:ea typeface="Calibri"/>
                          <a:cs typeface="Times New Roman"/>
                        </a:rPr>
                        <a:t>-</a:t>
                      </a:r>
                    </a:p>
                  </a:txBody>
                  <a:tcPr marL="110821" marR="110821" marT="55411" marB="55411"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5"/>
                  </a:ext>
                </a:extLst>
              </a:tr>
            </a:tbl>
          </a:graphicData>
        </a:graphic>
      </p:graphicFrame>
      <p:graphicFrame>
        <p:nvGraphicFramePr>
          <p:cNvPr id="25" name="Tartalom helye 4"/>
          <p:cNvGraphicFramePr>
            <a:graphicFrameLocks noGrp="1"/>
          </p:cNvGraphicFramePr>
          <p:nvPr>
            <p:ph idx="1"/>
            <p:extLst>
              <p:ext uri="{D42A27DB-BD31-4B8C-83A1-F6EECF244321}">
                <p14:modId xmlns:p14="http://schemas.microsoft.com/office/powerpoint/2010/main" val="3920897712"/>
              </p:ext>
            </p:extLst>
          </p:nvPr>
        </p:nvGraphicFramePr>
        <p:xfrm>
          <a:off x="-82889" y="1247642"/>
          <a:ext cx="4654889" cy="3241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87" name="Csoportba foglalás 3"/>
          <p:cNvGrpSpPr>
            <a:grpSpLocks/>
          </p:cNvGrpSpPr>
          <p:nvPr/>
        </p:nvGrpSpPr>
        <p:grpSpPr bwMode="auto">
          <a:xfrm>
            <a:off x="1054459" y="1761761"/>
            <a:ext cx="2544899" cy="1669227"/>
            <a:chOff x="17353" y="12910"/>
            <a:chExt cx="23636" cy="17127"/>
          </a:xfrm>
        </p:grpSpPr>
        <p:grpSp>
          <p:nvGrpSpPr>
            <p:cNvPr id="288" name="Csoportba foglalás 288"/>
            <p:cNvGrpSpPr>
              <a:grpSpLocks/>
            </p:cNvGrpSpPr>
            <p:nvPr/>
          </p:nvGrpSpPr>
          <p:grpSpPr bwMode="auto">
            <a:xfrm>
              <a:off x="17353" y="12910"/>
              <a:ext cx="17674" cy="17127"/>
              <a:chOff x="17353" y="12910"/>
              <a:chExt cx="17674" cy="17127"/>
            </a:xfrm>
          </p:grpSpPr>
          <p:grpSp>
            <p:nvGrpSpPr>
              <p:cNvPr id="290" name="Csoportba foglalás 290"/>
              <p:cNvGrpSpPr>
                <a:grpSpLocks/>
              </p:cNvGrpSpPr>
              <p:nvPr/>
            </p:nvGrpSpPr>
            <p:grpSpPr bwMode="auto">
              <a:xfrm>
                <a:off x="19654" y="14682"/>
                <a:ext cx="8375" cy="11792"/>
                <a:chOff x="19654" y="14682"/>
                <a:chExt cx="8375" cy="11792"/>
              </a:xfrm>
            </p:grpSpPr>
            <p:sp>
              <p:nvSpPr>
                <p:cNvPr id="292" name="Szabadkézi sokszög 292"/>
                <p:cNvSpPr>
                  <a:spLocks/>
                </p:cNvSpPr>
                <p:nvPr/>
              </p:nvSpPr>
              <p:spPr bwMode="auto">
                <a:xfrm>
                  <a:off x="19654" y="14682"/>
                  <a:ext cx="1266" cy="4864"/>
                </a:xfrm>
                <a:custGeom>
                  <a:avLst/>
                  <a:gdLst>
                    <a:gd name="T0" fmla="*/ 0 w 662940"/>
                    <a:gd name="T1" fmla="*/ 486351 h 1028700"/>
                    <a:gd name="T2" fmla="*/ 85134 w 662940"/>
                    <a:gd name="T3" fmla="*/ 243176 h 1028700"/>
                    <a:gd name="T4" fmla="*/ 126610 w 662940"/>
                    <a:gd name="T5" fmla="*/ 0 h 1028700"/>
                    <a:gd name="T6" fmla="*/ 0 60000 65536"/>
                    <a:gd name="T7" fmla="*/ 0 60000 65536"/>
                    <a:gd name="T8" fmla="*/ 0 60000 65536"/>
                  </a:gdLst>
                  <a:ahLst/>
                  <a:cxnLst>
                    <a:cxn ang="T6">
                      <a:pos x="T0" y="T1"/>
                    </a:cxn>
                    <a:cxn ang="T7">
                      <a:pos x="T2" y="T3"/>
                    </a:cxn>
                    <a:cxn ang="T8">
                      <a:pos x="T4" y="T5"/>
                    </a:cxn>
                  </a:cxnLst>
                  <a:rect l="0" t="0" r="r" b="b"/>
                  <a:pathLst>
                    <a:path w="662940" h="1028700">
                      <a:moveTo>
                        <a:pt x="0" y="1028700"/>
                      </a:moveTo>
                      <a:cubicBezTo>
                        <a:pt x="167640" y="857250"/>
                        <a:pt x="335280" y="685800"/>
                        <a:pt x="445770" y="514350"/>
                      </a:cubicBezTo>
                      <a:cubicBezTo>
                        <a:pt x="556260" y="342900"/>
                        <a:pt x="643890" y="93345"/>
                        <a:pt x="662940" y="0"/>
                      </a:cubicBezTo>
                    </a:path>
                  </a:pathLst>
                </a:custGeom>
                <a:noFill/>
                <a:ln w="25400">
                  <a:solidFill>
                    <a:srgbClr val="385A61"/>
                  </a:solidFill>
                  <a:prstDash val="dash"/>
                  <a:round/>
                  <a:headEnd/>
                  <a:tailEnd/>
                </a:ln>
              </p:spPr>
              <p:txBody>
                <a:bodyPr vert="horz" wrap="square" lIns="91440" tIns="45720" rIns="91440" bIns="45720" numCol="1" anchor="ctr" anchorCtr="0" compatLnSpc="1">
                  <a:prstTxWarp prst="textNoShape">
                    <a:avLst/>
                  </a:prstTxWarp>
                </a:bodyPr>
                <a:lstStyle/>
                <a:p>
                  <a:endParaRPr lang="en-US" sz="3200"/>
                </a:p>
              </p:txBody>
            </p:sp>
            <p:sp>
              <p:nvSpPr>
                <p:cNvPr id="293" name="Szövegdoboz 47"/>
                <p:cNvSpPr txBox="1">
                  <a:spLocks noChangeArrowheads="1"/>
                </p:cNvSpPr>
                <p:nvPr/>
              </p:nvSpPr>
              <p:spPr bwMode="auto">
                <a:xfrm rot="17055538">
                  <a:off x="21066" y="19512"/>
                  <a:ext cx="10781" cy="3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80000"/>
                    </a:lnSpc>
                    <a:spcBef>
                      <a:spcPts val="500"/>
                    </a:spcBef>
                    <a:spcAft>
                      <a:spcPts val="500"/>
                    </a:spcAft>
                    <a:buClrTx/>
                    <a:buSzTx/>
                    <a:buFontTx/>
                    <a:buNone/>
                    <a:tabLst/>
                  </a:pPr>
                  <a:r>
                    <a:rPr kumimoji="0" lang="en-US" sz="1000" b="1" i="0" u="none" strike="noStrike" cap="none" normalizeH="0" baseline="0" dirty="0">
                      <a:ln>
                        <a:noFill/>
                      </a:ln>
                      <a:solidFill>
                        <a:srgbClr val="385A61"/>
                      </a:solidFill>
                      <a:effectLst/>
                      <a:latin typeface="+mj-lt"/>
                    </a:rPr>
                    <a:t>Competitive auth.</a:t>
                  </a:r>
                  <a:endParaRPr kumimoji="0" lang="en-US" sz="1000" b="0" i="0" u="none" strike="noStrike" cap="none" normalizeH="0" baseline="0" dirty="0">
                    <a:ln>
                      <a:noFill/>
                    </a:ln>
                    <a:solidFill>
                      <a:srgbClr val="385A61"/>
                    </a:solidFill>
                    <a:effectLst/>
                    <a:latin typeface="+mj-lt"/>
                  </a:endParaRPr>
                </a:p>
              </p:txBody>
            </p:sp>
          </p:grpSp>
          <p:sp>
            <p:nvSpPr>
              <p:cNvPr id="295" name="Szövegdoboz 23"/>
              <p:cNvSpPr txBox="1">
                <a:spLocks noChangeArrowheads="1"/>
              </p:cNvSpPr>
              <p:nvPr/>
            </p:nvSpPr>
            <p:spPr bwMode="auto">
              <a:xfrm rot="17501696">
                <a:off x="15899" y="14364"/>
                <a:ext cx="6051" cy="3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80000"/>
                  </a:lnSpc>
                  <a:spcBef>
                    <a:spcPts val="500"/>
                  </a:spcBef>
                  <a:spcAft>
                    <a:spcPts val="500"/>
                  </a:spcAft>
                  <a:buClrTx/>
                  <a:buSzTx/>
                  <a:buFontTx/>
                  <a:buNone/>
                  <a:tabLst/>
                </a:pPr>
                <a:r>
                  <a:rPr kumimoji="0" lang="en-US" sz="1000" b="1" i="0" u="none" strike="noStrike" cap="none" normalizeH="0" baseline="0" dirty="0">
                    <a:ln>
                      <a:noFill/>
                    </a:ln>
                    <a:solidFill>
                      <a:srgbClr val="385A61"/>
                    </a:solidFill>
                    <a:effectLst/>
                    <a:latin typeface="+mj-lt"/>
                  </a:rPr>
                  <a:t>Lib. </a:t>
                </a:r>
                <a:r>
                  <a:rPr kumimoji="0" lang="en-US" sz="1000" b="1" i="0" u="none" strike="noStrike" cap="none" normalizeH="0" baseline="0" dirty="0" err="1">
                    <a:ln>
                      <a:noFill/>
                    </a:ln>
                    <a:solidFill>
                      <a:srgbClr val="385A61"/>
                    </a:solidFill>
                    <a:effectLst/>
                    <a:latin typeface="+mj-lt"/>
                  </a:rPr>
                  <a:t>dem</a:t>
                </a:r>
                <a:r>
                  <a:rPr kumimoji="0" lang="en-US" sz="1000" b="1" i="0" u="none" strike="noStrike" cap="none" normalizeH="0" baseline="0" dirty="0">
                    <a:ln>
                      <a:noFill/>
                    </a:ln>
                    <a:solidFill>
                      <a:srgbClr val="385A61"/>
                    </a:solidFill>
                    <a:effectLst/>
                    <a:latin typeface="+mj-lt"/>
                  </a:rPr>
                  <a:t>.</a:t>
                </a:r>
                <a:endParaRPr kumimoji="0" lang="en-US" sz="1000" b="0" i="0" u="none" strike="noStrike" cap="none" normalizeH="0" baseline="0" dirty="0">
                  <a:ln>
                    <a:noFill/>
                  </a:ln>
                  <a:solidFill>
                    <a:srgbClr val="385A61"/>
                  </a:solidFill>
                  <a:effectLst/>
                  <a:latin typeface="+mj-lt"/>
                </a:endParaRPr>
              </a:p>
            </p:txBody>
          </p:sp>
          <p:sp>
            <p:nvSpPr>
              <p:cNvPr id="296" name="Szabadkézi sokszög 296"/>
              <p:cNvSpPr>
                <a:spLocks/>
              </p:cNvSpPr>
              <p:nvPr/>
            </p:nvSpPr>
            <p:spPr bwMode="auto">
              <a:xfrm>
                <a:off x="23354" y="14910"/>
                <a:ext cx="1409" cy="9941"/>
              </a:xfrm>
              <a:custGeom>
                <a:avLst/>
                <a:gdLst>
                  <a:gd name="T0" fmla="*/ 0 w 662940"/>
                  <a:gd name="T1" fmla="*/ 994045 h 1028700"/>
                  <a:gd name="T2" fmla="*/ 94755 w 662940"/>
                  <a:gd name="T3" fmla="*/ 497023 h 1028700"/>
                  <a:gd name="T4" fmla="*/ 140918 w 662940"/>
                  <a:gd name="T5" fmla="*/ 0 h 1028700"/>
                  <a:gd name="T6" fmla="*/ 0 60000 65536"/>
                  <a:gd name="T7" fmla="*/ 0 60000 65536"/>
                  <a:gd name="T8" fmla="*/ 0 60000 65536"/>
                </a:gdLst>
                <a:ahLst/>
                <a:cxnLst>
                  <a:cxn ang="T6">
                    <a:pos x="T0" y="T1"/>
                  </a:cxn>
                  <a:cxn ang="T7">
                    <a:pos x="T2" y="T3"/>
                  </a:cxn>
                  <a:cxn ang="T8">
                    <a:pos x="T4" y="T5"/>
                  </a:cxn>
                </a:cxnLst>
                <a:rect l="0" t="0" r="r" b="b"/>
                <a:pathLst>
                  <a:path w="662940" h="1028700">
                    <a:moveTo>
                      <a:pt x="0" y="1028700"/>
                    </a:moveTo>
                    <a:cubicBezTo>
                      <a:pt x="167640" y="857250"/>
                      <a:pt x="335280" y="685800"/>
                      <a:pt x="445770" y="514350"/>
                    </a:cubicBezTo>
                    <a:cubicBezTo>
                      <a:pt x="556260" y="342900"/>
                      <a:pt x="643890" y="93345"/>
                      <a:pt x="662940" y="0"/>
                    </a:cubicBezTo>
                  </a:path>
                </a:pathLst>
              </a:custGeom>
              <a:noFill/>
              <a:ln w="25400">
                <a:solidFill>
                  <a:srgbClr val="385A61"/>
                </a:solidFill>
                <a:prstDash val="dash"/>
                <a:round/>
                <a:headEnd/>
                <a:tailEnd/>
              </a:ln>
            </p:spPr>
            <p:txBody>
              <a:bodyPr vert="horz" wrap="square" lIns="91440" tIns="45720" rIns="91440" bIns="45720" numCol="1" anchor="ctr" anchorCtr="0" compatLnSpc="1">
                <a:prstTxWarp prst="textNoShape">
                  <a:avLst/>
                </a:prstTxWarp>
              </a:bodyPr>
              <a:lstStyle/>
              <a:p>
                <a:endParaRPr lang="en-US" sz="3200"/>
              </a:p>
            </p:txBody>
          </p:sp>
          <p:sp>
            <p:nvSpPr>
              <p:cNvPr id="297" name="Szabadkézi sokszög 297"/>
              <p:cNvSpPr>
                <a:spLocks/>
              </p:cNvSpPr>
              <p:nvPr/>
            </p:nvSpPr>
            <p:spPr bwMode="auto">
              <a:xfrm flipV="1">
                <a:off x="33408" y="14682"/>
                <a:ext cx="1619" cy="9790"/>
              </a:xfrm>
              <a:custGeom>
                <a:avLst/>
                <a:gdLst>
                  <a:gd name="T0" fmla="*/ 161928 w 996860"/>
                  <a:gd name="T1" fmla="*/ 0 h 1531345"/>
                  <a:gd name="T2" fmla="*/ 59923 w 996860"/>
                  <a:gd name="T3" fmla="*/ 485974 h 1531345"/>
                  <a:gd name="T4" fmla="*/ 2657 w 996860"/>
                  <a:gd name="T5" fmla="*/ 978992 h 1531345"/>
                  <a:gd name="T6" fmla="*/ 0 60000 65536"/>
                  <a:gd name="T7" fmla="*/ 0 60000 65536"/>
                  <a:gd name="T8" fmla="*/ 0 60000 65536"/>
                </a:gdLst>
                <a:ahLst/>
                <a:cxnLst>
                  <a:cxn ang="T6">
                    <a:pos x="T0" y="T1"/>
                  </a:cxn>
                  <a:cxn ang="T7">
                    <a:pos x="T2" y="T3"/>
                  </a:cxn>
                  <a:cxn ang="T8">
                    <a:pos x="T4" y="T5"/>
                  </a:cxn>
                </a:cxnLst>
                <a:rect l="0" t="0" r="r" b="b"/>
                <a:pathLst>
                  <a:path w="996860" h="1531345">
                    <a:moveTo>
                      <a:pt x="996860" y="0"/>
                    </a:moveTo>
                    <a:cubicBezTo>
                      <a:pt x="764587" y="252470"/>
                      <a:pt x="532315" y="504940"/>
                      <a:pt x="368898" y="760164"/>
                    </a:cubicBezTo>
                    <a:cubicBezTo>
                      <a:pt x="205481" y="1015388"/>
                      <a:pt x="-69941" y="1474424"/>
                      <a:pt x="16358" y="1531345"/>
                    </a:cubicBezTo>
                  </a:path>
                </a:pathLst>
              </a:custGeom>
              <a:noFill/>
              <a:ln w="25400">
                <a:solidFill>
                  <a:srgbClr val="385A61"/>
                </a:solidFill>
                <a:prstDash val="dash"/>
                <a:round/>
                <a:headEnd/>
                <a:tailEnd/>
              </a:ln>
            </p:spPr>
            <p:txBody>
              <a:bodyPr vert="horz" wrap="square" lIns="91440" tIns="45720" rIns="91440" bIns="45720" numCol="1" anchor="ctr" anchorCtr="0" compatLnSpc="1">
                <a:prstTxWarp prst="textNoShape">
                  <a:avLst/>
                </a:prstTxWarp>
              </a:bodyPr>
              <a:lstStyle/>
              <a:p>
                <a:endParaRPr lang="en-US" sz="3200"/>
              </a:p>
            </p:txBody>
          </p:sp>
          <p:sp>
            <p:nvSpPr>
              <p:cNvPr id="298" name="Szövegdoboz 36"/>
              <p:cNvSpPr txBox="1">
                <a:spLocks noChangeArrowheads="1"/>
              </p:cNvSpPr>
              <p:nvPr/>
            </p:nvSpPr>
            <p:spPr bwMode="auto">
              <a:xfrm rot="17266136">
                <a:off x="18487" y="16614"/>
                <a:ext cx="8358" cy="3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80000"/>
                  </a:lnSpc>
                  <a:spcBef>
                    <a:spcPts val="500"/>
                  </a:spcBef>
                  <a:spcAft>
                    <a:spcPts val="500"/>
                  </a:spcAft>
                  <a:buClrTx/>
                  <a:buSzTx/>
                  <a:buFontTx/>
                  <a:buNone/>
                  <a:tabLst/>
                </a:pPr>
                <a:r>
                  <a:rPr kumimoji="0" lang="en-US" sz="1000" b="1" i="0" u="none" strike="noStrike" cap="none" normalizeH="0" baseline="0" dirty="0">
                    <a:ln>
                      <a:noFill/>
                    </a:ln>
                    <a:solidFill>
                      <a:srgbClr val="385A61"/>
                    </a:solidFill>
                    <a:effectLst/>
                    <a:latin typeface="+mj-lt"/>
                  </a:rPr>
                  <a:t>Electoral </a:t>
                </a:r>
                <a:r>
                  <a:rPr kumimoji="0" lang="en-US" sz="1000" b="1" i="0" u="none" strike="noStrike" cap="none" normalizeH="0" baseline="0" dirty="0" err="1">
                    <a:ln>
                      <a:noFill/>
                    </a:ln>
                    <a:solidFill>
                      <a:srgbClr val="385A61"/>
                    </a:solidFill>
                    <a:effectLst/>
                    <a:latin typeface="+mj-lt"/>
                  </a:rPr>
                  <a:t>dem</a:t>
                </a:r>
                <a:r>
                  <a:rPr kumimoji="0" lang="en-US" sz="1000" b="1" i="0" u="none" strike="noStrike" cap="none" normalizeH="0" baseline="0" dirty="0">
                    <a:ln>
                      <a:noFill/>
                    </a:ln>
                    <a:solidFill>
                      <a:srgbClr val="385A61"/>
                    </a:solidFill>
                    <a:effectLst/>
                    <a:latin typeface="+mj-lt"/>
                  </a:rPr>
                  <a:t>.</a:t>
                </a:r>
                <a:endParaRPr kumimoji="0" lang="en-US" sz="1000" b="0" i="0" u="none" strike="noStrike" cap="none" normalizeH="0" baseline="0" dirty="0">
                  <a:ln>
                    <a:noFill/>
                  </a:ln>
                  <a:solidFill>
                    <a:srgbClr val="385A61"/>
                  </a:solidFill>
                  <a:effectLst/>
                  <a:latin typeface="+mj-lt"/>
                </a:endParaRPr>
              </a:p>
            </p:txBody>
          </p:sp>
          <p:sp>
            <p:nvSpPr>
              <p:cNvPr id="299" name="Szabadkézi sokszög 299"/>
              <p:cNvSpPr>
                <a:spLocks/>
              </p:cNvSpPr>
              <p:nvPr/>
            </p:nvSpPr>
            <p:spPr bwMode="auto">
              <a:xfrm>
                <a:off x="26637" y="14910"/>
                <a:ext cx="1903" cy="15127"/>
              </a:xfrm>
              <a:custGeom>
                <a:avLst/>
                <a:gdLst>
                  <a:gd name="T0" fmla="*/ 0 w 662940"/>
                  <a:gd name="T1" fmla="*/ 1512707 h 1028700"/>
                  <a:gd name="T2" fmla="*/ 127997 w 662940"/>
                  <a:gd name="T3" fmla="*/ 756354 h 1028700"/>
                  <a:gd name="T4" fmla="*/ 190354 w 662940"/>
                  <a:gd name="T5" fmla="*/ 0 h 1028700"/>
                  <a:gd name="T6" fmla="*/ 0 60000 65536"/>
                  <a:gd name="T7" fmla="*/ 0 60000 65536"/>
                  <a:gd name="T8" fmla="*/ 0 60000 65536"/>
                </a:gdLst>
                <a:ahLst/>
                <a:cxnLst>
                  <a:cxn ang="T6">
                    <a:pos x="T0" y="T1"/>
                  </a:cxn>
                  <a:cxn ang="T7">
                    <a:pos x="T2" y="T3"/>
                  </a:cxn>
                  <a:cxn ang="T8">
                    <a:pos x="T4" y="T5"/>
                  </a:cxn>
                </a:cxnLst>
                <a:rect l="0" t="0" r="r" b="b"/>
                <a:pathLst>
                  <a:path w="662940" h="1028700">
                    <a:moveTo>
                      <a:pt x="0" y="1028700"/>
                    </a:moveTo>
                    <a:cubicBezTo>
                      <a:pt x="167640" y="857250"/>
                      <a:pt x="335280" y="685800"/>
                      <a:pt x="445770" y="514350"/>
                    </a:cubicBezTo>
                    <a:cubicBezTo>
                      <a:pt x="556260" y="342900"/>
                      <a:pt x="643890" y="93345"/>
                      <a:pt x="662940" y="0"/>
                    </a:cubicBezTo>
                  </a:path>
                </a:pathLst>
              </a:custGeom>
              <a:noFill/>
              <a:ln w="25400">
                <a:solidFill>
                  <a:srgbClr val="385A61"/>
                </a:solidFill>
                <a:prstDash val="dash"/>
                <a:round/>
                <a:headEnd/>
                <a:tailEnd/>
              </a:ln>
            </p:spPr>
            <p:txBody>
              <a:bodyPr vert="horz" wrap="square" lIns="91440" tIns="45720" rIns="91440" bIns="45720" numCol="1" anchor="ctr" anchorCtr="0" compatLnSpc="1">
                <a:prstTxWarp prst="textNoShape">
                  <a:avLst/>
                </a:prstTxWarp>
              </a:bodyPr>
              <a:lstStyle/>
              <a:p>
                <a:endParaRPr lang="en-US" sz="3200"/>
              </a:p>
            </p:txBody>
          </p:sp>
        </p:grpSp>
        <p:sp>
          <p:nvSpPr>
            <p:cNvPr id="300" name="Szövegdoboz 50"/>
            <p:cNvSpPr txBox="1">
              <a:spLocks noChangeArrowheads="1"/>
            </p:cNvSpPr>
            <p:nvPr/>
          </p:nvSpPr>
          <p:spPr bwMode="auto">
            <a:xfrm rot="16655054">
              <a:off x="22989" y="21695"/>
              <a:ext cx="13868" cy="20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80000"/>
                </a:lnSpc>
                <a:spcBef>
                  <a:spcPts val="500"/>
                </a:spcBef>
                <a:spcAft>
                  <a:spcPts val="500"/>
                </a:spcAft>
                <a:buClrTx/>
                <a:buSzTx/>
                <a:buFontTx/>
                <a:buNone/>
                <a:tabLst/>
              </a:pPr>
              <a:r>
                <a:rPr kumimoji="0" lang="en-US" sz="1000" b="1" i="0" u="none" strike="noStrike" cap="none" normalizeH="0" baseline="0" dirty="0">
                  <a:ln>
                    <a:noFill/>
                  </a:ln>
                  <a:solidFill>
                    <a:srgbClr val="385A61"/>
                  </a:solidFill>
                  <a:effectLst/>
                  <a:latin typeface="+mj-lt"/>
                </a:rPr>
                <a:t>Hegemonic auth.</a:t>
              </a:r>
              <a:endParaRPr kumimoji="0" lang="en-US" sz="1000" b="0" i="0" u="none" strike="noStrike" cap="none" normalizeH="0" baseline="0" dirty="0">
                <a:ln>
                  <a:noFill/>
                </a:ln>
                <a:solidFill>
                  <a:srgbClr val="385A61"/>
                </a:solidFill>
                <a:effectLst/>
                <a:latin typeface="+mj-lt"/>
              </a:endParaRPr>
            </a:p>
          </p:txBody>
        </p:sp>
        <p:sp>
          <p:nvSpPr>
            <p:cNvPr id="301" name="Szövegdoboz 51"/>
            <p:cNvSpPr txBox="1">
              <a:spLocks noChangeArrowheads="1"/>
            </p:cNvSpPr>
            <p:nvPr/>
          </p:nvSpPr>
          <p:spPr bwMode="auto">
            <a:xfrm>
              <a:off x="33824" y="15795"/>
              <a:ext cx="7165" cy="34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80000"/>
                </a:lnSpc>
                <a:spcBef>
                  <a:spcPts val="500"/>
                </a:spcBef>
                <a:spcAft>
                  <a:spcPts val="500"/>
                </a:spcAft>
                <a:buClrTx/>
                <a:buSzTx/>
                <a:buFontTx/>
                <a:buNone/>
                <a:tabLst/>
              </a:pPr>
              <a:r>
                <a:rPr kumimoji="0" lang="en-US" sz="1000" b="1" i="0" u="none" strike="noStrike" cap="none" normalizeH="0" baseline="0" dirty="0">
                  <a:ln>
                    <a:noFill/>
                  </a:ln>
                  <a:solidFill>
                    <a:srgbClr val="385A61"/>
                  </a:solidFill>
                  <a:effectLst/>
                  <a:latin typeface="+mj-lt"/>
                </a:rPr>
                <a:t>Closed auth.</a:t>
              </a:r>
              <a:endParaRPr kumimoji="0" lang="en-US" sz="1000" b="0" i="0" u="none" strike="noStrike" cap="none" normalizeH="0" baseline="0" dirty="0">
                <a:ln>
                  <a:noFill/>
                </a:ln>
                <a:solidFill>
                  <a:srgbClr val="385A61"/>
                </a:solidFill>
                <a:effectLst/>
                <a:latin typeface="+mj-lt"/>
              </a:endParaRPr>
            </a:p>
          </p:txBody>
        </p:sp>
      </p:grpSp>
    </p:spTree>
    <p:extLst>
      <p:ext uri="{BB962C8B-B14F-4D97-AF65-F5344CB8AC3E}">
        <p14:creationId xmlns:p14="http://schemas.microsoft.com/office/powerpoint/2010/main" val="2735083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50" y="0"/>
            <a:ext cx="8928099" cy="993623"/>
          </a:xfrm>
        </p:spPr>
        <p:txBody>
          <a:bodyPr>
            <a:normAutofit/>
          </a:bodyPr>
          <a:lstStyle/>
          <a:p>
            <a:r>
              <a:rPr lang="hu-HU" b="1" dirty="0">
                <a:solidFill>
                  <a:srgbClr val="8D503B"/>
                </a:solidFill>
              </a:rPr>
              <a:t>Patronalism of Rule</a:t>
            </a:r>
          </a:p>
        </p:txBody>
      </p:sp>
      <p:graphicFrame>
        <p:nvGraphicFramePr>
          <p:cNvPr id="5" name="Table 4"/>
          <p:cNvGraphicFramePr>
            <a:graphicFrameLocks noGrp="1"/>
          </p:cNvGraphicFramePr>
          <p:nvPr/>
        </p:nvGraphicFramePr>
        <p:xfrm>
          <a:off x="4716461" y="1333991"/>
          <a:ext cx="4248152" cy="2920456"/>
        </p:xfrm>
        <a:graphic>
          <a:graphicData uri="http://schemas.openxmlformats.org/drawingml/2006/table">
            <a:tbl>
              <a:tblPr/>
              <a:tblGrid>
                <a:gridCol w="1079675">
                  <a:extLst>
                    <a:ext uri="{9D8B030D-6E8A-4147-A177-3AD203B41FA5}">
                      <a16:colId xmlns="" xmlns:a16="http://schemas.microsoft.com/office/drawing/2014/main" val="20000"/>
                    </a:ext>
                  </a:extLst>
                </a:gridCol>
                <a:gridCol w="1054055">
                  <a:extLst>
                    <a:ext uri="{9D8B030D-6E8A-4147-A177-3AD203B41FA5}">
                      <a16:colId xmlns="" xmlns:a16="http://schemas.microsoft.com/office/drawing/2014/main" val="20001"/>
                    </a:ext>
                  </a:extLst>
                </a:gridCol>
                <a:gridCol w="1057211">
                  <a:extLst>
                    <a:ext uri="{9D8B030D-6E8A-4147-A177-3AD203B41FA5}">
                      <a16:colId xmlns="" xmlns:a16="http://schemas.microsoft.com/office/drawing/2014/main" val="20002"/>
                    </a:ext>
                  </a:extLst>
                </a:gridCol>
                <a:gridCol w="1057211">
                  <a:extLst>
                    <a:ext uri="{9D8B030D-6E8A-4147-A177-3AD203B41FA5}">
                      <a16:colId xmlns="" xmlns:a16="http://schemas.microsoft.com/office/drawing/2014/main" val="20003"/>
                    </a:ext>
                  </a:extLst>
                </a:gridCol>
              </a:tblGrid>
              <a:tr h="310291">
                <a:tc rowSpan="2">
                  <a:txBody>
                    <a:bodyPr/>
                    <a:lstStyle/>
                    <a:p>
                      <a:pPr algn="l">
                        <a:lnSpc>
                          <a:spcPct val="115000"/>
                        </a:lnSpc>
                      </a:pPr>
                      <a:endParaRPr lang="en-US" sz="1800" dirty="0">
                        <a:solidFill>
                          <a:srgbClr val="50412B"/>
                        </a:solidFill>
                        <a:latin typeface="+mn-lt"/>
                      </a:endParaRPr>
                    </a:p>
                  </a:txBody>
                  <a:tcPr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EFEAE4">
                        <a:alpha val="60000"/>
                      </a:srgbClr>
                    </a:solidFill>
                  </a:tcPr>
                </a:tc>
                <a:tc gridSpan="3">
                  <a:txBody>
                    <a:bodyPr/>
                    <a:lstStyle/>
                    <a:p>
                      <a:pPr algn="ctr">
                        <a:lnSpc>
                          <a:spcPct val="115000"/>
                        </a:lnSpc>
                        <a:spcAft>
                          <a:spcPts val="0"/>
                        </a:spcAft>
                      </a:pPr>
                      <a:r>
                        <a:rPr lang="en-US" sz="1400" b="1" dirty="0">
                          <a:solidFill>
                            <a:srgbClr val="4D7C84"/>
                          </a:solidFill>
                          <a:latin typeface="+mn-lt"/>
                          <a:ea typeface="Calibri"/>
                          <a:cs typeface="Times New Roman"/>
                        </a:rPr>
                        <a:t>The ruling elite…</a:t>
                      </a:r>
                      <a:endParaRPr lang="en-US" sz="2000" dirty="0">
                        <a:solidFill>
                          <a:srgbClr val="4D7C84"/>
                        </a:solidFill>
                        <a:latin typeface="+mn-lt"/>
                        <a:ea typeface="Calibri"/>
                        <a:cs typeface="Times New Roman"/>
                      </a:endParaRPr>
                    </a:p>
                  </a:txBody>
                  <a:tcPr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095983">
                <a:tc vMerge="1">
                  <a:txBody>
                    <a:bodyPr/>
                    <a:lstStyle/>
                    <a:p>
                      <a:endParaRPr lang="en-US"/>
                    </a:p>
                  </a:txBody>
                  <a:tcPr/>
                </a:tc>
                <a:tc>
                  <a:txBody>
                    <a:bodyPr/>
                    <a:lstStyle/>
                    <a:p>
                      <a:pPr algn="l">
                        <a:lnSpc>
                          <a:spcPct val="100000"/>
                        </a:lnSpc>
                        <a:spcAft>
                          <a:spcPts val="0"/>
                        </a:spcAft>
                      </a:pPr>
                      <a:r>
                        <a:rPr lang="en-US" sz="1200" b="1" dirty="0">
                          <a:solidFill>
                            <a:srgbClr val="50412B"/>
                          </a:solidFill>
                          <a:latin typeface="+mn-lt"/>
                          <a:ea typeface="Calibri"/>
                          <a:cs typeface="Times New Roman"/>
                        </a:rPr>
                        <a:t>is organized along patron-client relationships</a:t>
                      </a:r>
                      <a:endParaRPr lang="en-US" sz="1200" dirty="0">
                        <a:solidFill>
                          <a:srgbClr val="50412B"/>
                        </a:solidFill>
                        <a:latin typeface="+mn-lt"/>
                        <a:ea typeface="Calibri"/>
                        <a:cs typeface="Times New Roman"/>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l">
                        <a:lnSpc>
                          <a:spcPct val="100000"/>
                        </a:lnSpc>
                        <a:spcAft>
                          <a:spcPts val="0"/>
                        </a:spcAft>
                      </a:pPr>
                      <a:r>
                        <a:rPr lang="en-US" sz="1200" b="1" dirty="0">
                          <a:solidFill>
                            <a:srgbClr val="50412B"/>
                          </a:solidFill>
                          <a:latin typeface="+mn-lt"/>
                          <a:ea typeface="Calibri"/>
                          <a:cs typeface="Times New Roman"/>
                        </a:rPr>
                        <a:t>is within the formal institutional setting</a:t>
                      </a:r>
                      <a:endParaRPr lang="en-US" sz="1200" dirty="0">
                        <a:solidFill>
                          <a:srgbClr val="50412B"/>
                        </a:solidFill>
                        <a:latin typeface="+mn-lt"/>
                        <a:ea typeface="Calibri"/>
                        <a:cs typeface="Times New Roman"/>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l">
                        <a:lnSpc>
                          <a:spcPct val="100000"/>
                        </a:lnSpc>
                        <a:spcAft>
                          <a:spcPts val="0"/>
                        </a:spcAft>
                      </a:pPr>
                      <a:r>
                        <a:rPr lang="en-US" sz="1200" b="1" dirty="0">
                          <a:solidFill>
                            <a:srgbClr val="50412B"/>
                          </a:solidFill>
                          <a:latin typeface="+mn-lt"/>
                          <a:ea typeface="Calibri"/>
                          <a:cs typeface="Times New Roman"/>
                        </a:rPr>
                        <a:t>extends beyond the formal institutional setting</a:t>
                      </a:r>
                      <a:endParaRPr lang="en-US" sz="1200" dirty="0">
                        <a:solidFill>
                          <a:srgbClr val="50412B"/>
                        </a:solidFill>
                        <a:latin typeface="+mn-lt"/>
                        <a:ea typeface="Calibri"/>
                        <a:cs typeface="Times New Roman"/>
                      </a:endParaRPr>
                    </a:p>
                  </a:txBody>
                  <a:tcPr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1"/>
                  </a:ext>
                </a:extLst>
              </a:tr>
              <a:tr h="474239">
                <a:tc>
                  <a:txBody>
                    <a:bodyPr/>
                    <a:lstStyle/>
                    <a:p>
                      <a:pPr algn="l">
                        <a:lnSpc>
                          <a:spcPct val="100000"/>
                        </a:lnSpc>
                        <a:spcAft>
                          <a:spcPts val="0"/>
                        </a:spcAft>
                      </a:pPr>
                      <a:r>
                        <a:rPr lang="en-US" sz="1200" b="1" i="1" dirty="0">
                          <a:solidFill>
                            <a:srgbClr val="4D7C84"/>
                          </a:solidFill>
                          <a:latin typeface="+mn-lt"/>
                          <a:ea typeface="Calibri"/>
                          <a:cs typeface="Times New Roman"/>
                        </a:rPr>
                        <a:t>Non-patronal</a:t>
                      </a:r>
                      <a:endParaRPr lang="en-US" sz="1200" dirty="0">
                        <a:solidFill>
                          <a:srgbClr val="4D7C84"/>
                        </a:solidFill>
                        <a:latin typeface="+mn-lt"/>
                        <a:ea typeface="Calibri"/>
                        <a:cs typeface="Times New Roman"/>
                      </a:endParaRPr>
                    </a:p>
                  </a:txBody>
                  <a:tcPr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latin typeface="+mn-lt"/>
                          <a:ea typeface="Calibri"/>
                          <a:cs typeface="Times New Roman"/>
                        </a:rPr>
                        <a:t>-</a:t>
                      </a: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latin typeface="+mn-lt"/>
                          <a:ea typeface="Calibri"/>
                          <a:cs typeface="Times New Roman"/>
                        </a:rPr>
                        <a:t>X</a:t>
                      </a: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a:solidFill>
                            <a:srgbClr val="50412B"/>
                          </a:solidFill>
                          <a:latin typeface="+mn-lt"/>
                          <a:ea typeface="Calibri"/>
                          <a:cs typeface="Times New Roman"/>
                        </a:rPr>
                        <a:t>-</a:t>
                      </a:r>
                    </a:p>
                  </a:txBody>
                  <a:tcPr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2"/>
                  </a:ext>
                </a:extLst>
              </a:tr>
              <a:tr h="506715">
                <a:tc>
                  <a:txBody>
                    <a:bodyPr/>
                    <a:lstStyle/>
                    <a:p>
                      <a:pPr algn="l">
                        <a:lnSpc>
                          <a:spcPct val="100000"/>
                        </a:lnSpc>
                        <a:spcAft>
                          <a:spcPts val="0"/>
                        </a:spcAft>
                      </a:pPr>
                      <a:r>
                        <a:rPr lang="en-US" sz="1200" b="1" i="1" dirty="0">
                          <a:solidFill>
                            <a:srgbClr val="4D7C84"/>
                          </a:solidFill>
                          <a:latin typeface="+mn-lt"/>
                          <a:ea typeface="Calibri"/>
                          <a:cs typeface="Times New Roman"/>
                        </a:rPr>
                        <a:t>Bureaucratic patronal</a:t>
                      </a:r>
                      <a:endParaRPr lang="en-US" sz="1200" dirty="0">
                        <a:solidFill>
                          <a:srgbClr val="4D7C84"/>
                        </a:solidFill>
                        <a:latin typeface="+mn-lt"/>
                        <a:ea typeface="Calibri"/>
                        <a:cs typeface="Times New Roman"/>
                      </a:endParaRPr>
                    </a:p>
                  </a:txBody>
                  <a:tcPr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latin typeface="+mn-lt"/>
                          <a:ea typeface="Calibri"/>
                          <a:cs typeface="Times New Roman"/>
                        </a:rPr>
                        <a:t>X</a:t>
                      </a: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latin typeface="+mn-lt"/>
                          <a:ea typeface="Calibri"/>
                          <a:cs typeface="Times New Roman"/>
                        </a:rPr>
                        <a:t>X</a:t>
                      </a: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latin typeface="+mn-lt"/>
                          <a:ea typeface="Calibri"/>
                          <a:cs typeface="Times New Roman"/>
                        </a:rPr>
                        <a:t>-</a:t>
                      </a:r>
                    </a:p>
                  </a:txBody>
                  <a:tcPr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3"/>
                  </a:ext>
                </a:extLst>
              </a:tr>
              <a:tr h="506715">
                <a:tc>
                  <a:txBody>
                    <a:bodyPr/>
                    <a:lstStyle/>
                    <a:p>
                      <a:pPr algn="l">
                        <a:lnSpc>
                          <a:spcPct val="100000"/>
                        </a:lnSpc>
                        <a:spcAft>
                          <a:spcPts val="0"/>
                        </a:spcAft>
                      </a:pPr>
                      <a:r>
                        <a:rPr lang="en-US" sz="1200" b="1" i="1" dirty="0">
                          <a:solidFill>
                            <a:srgbClr val="4D7C84"/>
                          </a:solidFill>
                          <a:latin typeface="+mn-lt"/>
                          <a:ea typeface="Calibri"/>
                          <a:cs typeface="Times New Roman"/>
                        </a:rPr>
                        <a:t>Informal patronal</a:t>
                      </a:r>
                      <a:endParaRPr lang="en-US" sz="1200" dirty="0">
                        <a:solidFill>
                          <a:srgbClr val="4D7C84"/>
                        </a:solidFill>
                        <a:latin typeface="+mn-lt"/>
                        <a:ea typeface="Calibri"/>
                        <a:cs typeface="Times New Roman"/>
                      </a:endParaRPr>
                    </a:p>
                  </a:txBody>
                  <a:tcPr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latin typeface="+mn-lt"/>
                          <a:ea typeface="Calibri"/>
                          <a:cs typeface="Times New Roman"/>
                        </a:rPr>
                        <a:t>X</a:t>
                      </a: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latin typeface="+mn-lt"/>
                          <a:ea typeface="Calibri"/>
                          <a:cs typeface="Times New Roman"/>
                        </a:rPr>
                        <a:t>-</a:t>
                      </a: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latin typeface="+mn-lt"/>
                          <a:ea typeface="Calibri"/>
                          <a:cs typeface="Times New Roman"/>
                        </a:rPr>
                        <a:t>X</a:t>
                      </a:r>
                    </a:p>
                  </a:txBody>
                  <a:tcPr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4"/>
                  </a:ext>
                </a:extLst>
              </a:tr>
            </a:tbl>
          </a:graphicData>
        </a:graphic>
      </p:graphicFrame>
      <p:sp>
        <p:nvSpPr>
          <p:cNvPr id="3110" name="Rectangle 38"/>
          <p:cNvSpPr>
            <a:spLocks noChangeArrowheads="1"/>
          </p:cNvSpPr>
          <p:nvPr/>
        </p:nvSpPr>
        <p:spPr bwMode="auto">
          <a:xfrm>
            <a:off x="-324544" y="149163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200" b="0" i="0" u="none" strike="noStrike" cap="none" normalizeH="0" baseline="0">
              <a:ln>
                <a:noFill/>
              </a:ln>
              <a:solidFill>
                <a:schemeClr val="tx1"/>
              </a:solidFill>
              <a:effectLst/>
              <a:latin typeface="Calibri" pitchFamily="34" charset="0"/>
              <a:ea typeface="SimSun"/>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sz="1200" b="0" i="0" u="none" strike="noStrike" cap="none" normalizeH="0" baseline="0">
                <a:ln>
                  <a:noFill/>
                </a:ln>
                <a:solidFill>
                  <a:schemeClr val="tx1"/>
                </a:solidFill>
                <a:effectLst/>
                <a:latin typeface="Calibri" pitchFamily="34" charset="0"/>
                <a:ea typeface="SimSun"/>
                <a:cs typeface="Times New Roman" pitchFamily="18" charset="0"/>
              </a:rPr>
              <a:t> </a:t>
            </a:r>
            <a:endParaRPr kumimoji="0" lang="hu-HU" sz="1200" b="0" i="0" u="none" strike="noStrike" cap="none" normalizeH="0" baseline="0">
              <a:ln>
                <a:noFill/>
              </a:ln>
              <a:solidFill>
                <a:schemeClr val="tx1"/>
              </a:solidFill>
              <a:effectLst/>
              <a:latin typeface="Times New Roman" pitchFamily="18" charset="0"/>
              <a:ea typeface="SimSun"/>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sz="1800" b="0" i="0" u="none" strike="noStrike" cap="none" normalizeH="0" baseline="0">
              <a:ln>
                <a:noFill/>
              </a:ln>
              <a:solidFill>
                <a:schemeClr val="tx1"/>
              </a:solidFill>
              <a:effectLst/>
              <a:latin typeface="Arial" pitchFamily="34" charset="0"/>
            </a:endParaRPr>
          </a:p>
        </p:txBody>
      </p:sp>
      <p:sp>
        <p:nvSpPr>
          <p:cNvPr id="3115" name="Rectangle 43"/>
          <p:cNvSpPr>
            <a:spLocks noChangeArrowheads="1"/>
          </p:cNvSpPr>
          <p:nvPr/>
        </p:nvSpPr>
        <p:spPr bwMode="auto">
          <a:xfrm>
            <a:off x="0" y="533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1200" b="0" i="0" u="none" strike="noStrike" cap="none" normalizeH="0" baseline="0">
                <a:ln>
                  <a:noFill/>
                </a:ln>
                <a:solidFill>
                  <a:schemeClr val="tx1"/>
                </a:solidFill>
                <a:effectLst/>
                <a:latin typeface="Calibri" pitchFamily="34" charset="0"/>
                <a:ea typeface="SimSun"/>
                <a:cs typeface="Times New Roman" pitchFamily="18" charset="0"/>
              </a:rPr>
              <a:t> </a:t>
            </a:r>
            <a:endParaRPr kumimoji="0" lang="hu-HU" sz="1800" b="0" i="0" u="none" strike="noStrike" cap="none" normalizeH="0" baseline="0">
              <a:ln>
                <a:noFill/>
              </a:ln>
              <a:solidFill>
                <a:schemeClr val="tx1"/>
              </a:solidFill>
              <a:effectLst/>
              <a:latin typeface="Arial" pitchFamily="34" charset="0"/>
            </a:endParaRPr>
          </a:p>
        </p:txBody>
      </p:sp>
      <p:sp>
        <p:nvSpPr>
          <p:cNvPr id="3119" name="Rectangle 47"/>
          <p:cNvSpPr>
            <a:spLocks noChangeArrowheads="1"/>
          </p:cNvSpPr>
          <p:nvPr/>
        </p:nvSpPr>
        <p:spPr bwMode="auto">
          <a:xfrm>
            <a:off x="0" y="533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graphicFrame>
        <p:nvGraphicFramePr>
          <p:cNvPr id="18" name="Tartalom helye 4"/>
          <p:cNvGraphicFramePr>
            <a:graphicFrameLocks noGrp="1"/>
          </p:cNvGraphicFramePr>
          <p:nvPr>
            <p:ph idx="1"/>
            <p:extLst>
              <p:ext uri="{D42A27DB-BD31-4B8C-83A1-F6EECF244321}">
                <p14:modId xmlns:p14="http://schemas.microsoft.com/office/powerpoint/2010/main" val="3002838664"/>
              </p:ext>
            </p:extLst>
          </p:nvPr>
        </p:nvGraphicFramePr>
        <p:xfrm>
          <a:off x="-82889" y="1247642"/>
          <a:ext cx="4654889" cy="3241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61" name="Group 25"/>
          <p:cNvGrpSpPr>
            <a:grpSpLocks/>
          </p:cNvGrpSpPr>
          <p:nvPr/>
        </p:nvGrpSpPr>
        <p:grpSpPr bwMode="auto">
          <a:xfrm>
            <a:off x="1265426" y="1899186"/>
            <a:ext cx="2317190" cy="1431052"/>
            <a:chOff x="19224" y="15028"/>
            <a:chExt cx="21760" cy="14582"/>
          </a:xfrm>
        </p:grpSpPr>
        <p:grpSp>
          <p:nvGrpSpPr>
            <p:cNvPr id="263" name="Group 28"/>
            <p:cNvGrpSpPr>
              <a:grpSpLocks/>
            </p:cNvGrpSpPr>
            <p:nvPr/>
          </p:nvGrpSpPr>
          <p:grpSpPr bwMode="auto">
            <a:xfrm>
              <a:off x="19224" y="15028"/>
              <a:ext cx="14680" cy="14582"/>
              <a:chOff x="19224" y="15028"/>
              <a:chExt cx="14680" cy="14582"/>
            </a:xfrm>
          </p:grpSpPr>
          <p:sp>
            <p:nvSpPr>
              <p:cNvPr id="265" name="Szabadkézi sokszög 8"/>
              <p:cNvSpPr>
                <a:spLocks/>
              </p:cNvSpPr>
              <p:nvPr/>
            </p:nvSpPr>
            <p:spPr bwMode="auto">
              <a:xfrm flipV="1">
                <a:off x="21242" y="15028"/>
                <a:ext cx="12662" cy="7809"/>
              </a:xfrm>
              <a:custGeom>
                <a:avLst/>
                <a:gdLst>
                  <a:gd name="T0" fmla="*/ 0 w 1839817"/>
                  <a:gd name="T1" fmla="*/ 0 h 605928"/>
                  <a:gd name="T2" fmla="*/ 5534 w 1839817"/>
                  <a:gd name="T3" fmla="*/ 3107 h 605928"/>
                  <a:gd name="T4" fmla="*/ 9832 w 1839817"/>
                  <a:gd name="T5" fmla="*/ 9494 h 605928"/>
                  <a:gd name="T6" fmla="*/ 0 60000 65536"/>
                  <a:gd name="T7" fmla="*/ 0 60000 65536"/>
                  <a:gd name="T8" fmla="*/ 0 60000 65536"/>
                </a:gdLst>
                <a:ahLst/>
                <a:cxnLst>
                  <a:cxn ang="T6">
                    <a:pos x="T0" y="T1"/>
                  </a:cxn>
                  <a:cxn ang="T7">
                    <a:pos x="T2" y="T3"/>
                  </a:cxn>
                  <a:cxn ang="T8">
                    <a:pos x="T4" y="T5"/>
                  </a:cxn>
                </a:cxnLst>
                <a:rect l="0" t="0" r="r" b="b"/>
                <a:pathLst>
                  <a:path w="1839817" h="605928">
                    <a:moveTo>
                      <a:pt x="0" y="0"/>
                    </a:moveTo>
                    <a:cubicBezTo>
                      <a:pt x="364475" y="48658"/>
                      <a:pt x="728950" y="97316"/>
                      <a:pt x="1035586" y="198304"/>
                    </a:cubicBezTo>
                    <a:cubicBezTo>
                      <a:pt x="1342222" y="299292"/>
                      <a:pt x="1839817" y="605928"/>
                      <a:pt x="1839817" y="605928"/>
                    </a:cubicBezTo>
                  </a:path>
                </a:pathLst>
              </a:custGeom>
              <a:noFill/>
              <a:ln w="25400">
                <a:solidFill>
                  <a:srgbClr val="385A61"/>
                </a:solidFill>
                <a:prstDash val="dash"/>
                <a:round/>
                <a:headEnd/>
                <a:tailEnd/>
              </a:ln>
            </p:spPr>
            <p:txBody>
              <a:bodyPr vert="horz" wrap="square" lIns="91440" tIns="45720" rIns="91440" bIns="45720" numCol="1" anchor="ctr" anchorCtr="0" compatLnSpc="1">
                <a:prstTxWarp prst="textNoShape">
                  <a:avLst/>
                </a:prstTxWarp>
              </a:bodyPr>
              <a:lstStyle/>
              <a:p>
                <a:endParaRPr lang="en-US" sz="2800"/>
              </a:p>
            </p:txBody>
          </p:sp>
          <p:sp>
            <p:nvSpPr>
              <p:cNvPr id="3102" name="Szövegdoboz 37"/>
              <p:cNvSpPr txBox="1">
                <a:spLocks noChangeArrowheads="1"/>
              </p:cNvSpPr>
              <p:nvPr/>
            </p:nvSpPr>
            <p:spPr bwMode="auto">
              <a:xfrm>
                <a:off x="19224" y="16383"/>
                <a:ext cx="10801" cy="50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385A61"/>
                    </a:solidFill>
                    <a:effectLst/>
                    <a:latin typeface="+mj-lt"/>
                    <a:ea typeface="SimSun"/>
                    <a:cs typeface="Times New Roman" pitchFamily="18" charset="0"/>
                  </a:rPr>
                  <a:t>Non-patronal</a:t>
                </a:r>
                <a:endParaRPr kumimoji="0" lang="en-US" sz="1000" b="0" i="0" u="none" strike="noStrike" cap="none" normalizeH="0" baseline="0" dirty="0">
                  <a:ln>
                    <a:noFill/>
                  </a:ln>
                  <a:solidFill>
                    <a:srgbClr val="385A61"/>
                  </a:solidFill>
                  <a:effectLst/>
                  <a:latin typeface="+mj-lt"/>
                </a:endParaRPr>
              </a:p>
            </p:txBody>
          </p:sp>
          <p:sp>
            <p:nvSpPr>
              <p:cNvPr id="3101" name="Text Box 29"/>
              <p:cNvSpPr txBox="1">
                <a:spLocks noChangeArrowheads="1"/>
              </p:cNvSpPr>
              <p:nvPr/>
            </p:nvSpPr>
            <p:spPr bwMode="auto">
              <a:xfrm>
                <a:off x="24014" y="22770"/>
                <a:ext cx="8809" cy="68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385A61"/>
                    </a:solidFill>
                    <a:effectLst/>
                    <a:latin typeface="+mj-lt"/>
                    <a:ea typeface="SimSun"/>
                    <a:cs typeface="Times New Roman" pitchFamily="18" charset="0"/>
                  </a:rPr>
                  <a:t>Informal patronal</a:t>
                </a:r>
                <a:endParaRPr kumimoji="0" lang="en-US" sz="1000" b="0" i="0" u="none" strike="noStrike" cap="none" normalizeH="0" baseline="0" dirty="0">
                  <a:ln>
                    <a:noFill/>
                  </a:ln>
                  <a:solidFill>
                    <a:srgbClr val="385A61"/>
                  </a:solidFill>
                  <a:effectLst/>
                  <a:latin typeface="+mj-lt"/>
                </a:endParaRPr>
              </a:p>
            </p:txBody>
          </p:sp>
        </p:grpSp>
        <p:sp>
          <p:nvSpPr>
            <p:cNvPr id="269" name="Szabadkézi sokszög 3"/>
            <p:cNvSpPr>
              <a:spLocks/>
            </p:cNvSpPr>
            <p:nvPr/>
          </p:nvSpPr>
          <p:spPr bwMode="auto">
            <a:xfrm flipH="1">
              <a:off x="29825" y="19270"/>
              <a:ext cx="4378" cy="7167"/>
            </a:xfrm>
            <a:custGeom>
              <a:avLst/>
              <a:gdLst>
                <a:gd name="T0" fmla="*/ 0 w 662940"/>
                <a:gd name="T1" fmla="*/ 4515 h 1028700"/>
                <a:gd name="T2" fmla="*/ 1599 w 662940"/>
                <a:gd name="T3" fmla="*/ 2258 h 1028700"/>
                <a:gd name="T4" fmla="*/ 2378 w 662940"/>
                <a:gd name="T5" fmla="*/ 0 h 1028700"/>
                <a:gd name="T6" fmla="*/ 0 60000 65536"/>
                <a:gd name="T7" fmla="*/ 0 60000 65536"/>
                <a:gd name="T8" fmla="*/ 0 60000 65536"/>
              </a:gdLst>
              <a:ahLst/>
              <a:cxnLst>
                <a:cxn ang="T6">
                  <a:pos x="T0" y="T1"/>
                </a:cxn>
                <a:cxn ang="T7">
                  <a:pos x="T2" y="T3"/>
                </a:cxn>
                <a:cxn ang="T8">
                  <a:pos x="T4" y="T5"/>
                </a:cxn>
              </a:cxnLst>
              <a:rect l="0" t="0" r="r" b="b"/>
              <a:pathLst>
                <a:path w="662940" h="1028700">
                  <a:moveTo>
                    <a:pt x="0" y="1028700"/>
                  </a:moveTo>
                  <a:cubicBezTo>
                    <a:pt x="167640" y="857250"/>
                    <a:pt x="335280" y="685800"/>
                    <a:pt x="445770" y="514350"/>
                  </a:cubicBezTo>
                  <a:cubicBezTo>
                    <a:pt x="556260" y="342900"/>
                    <a:pt x="643890" y="93345"/>
                    <a:pt x="662940" y="0"/>
                  </a:cubicBezTo>
                </a:path>
              </a:pathLst>
            </a:custGeom>
            <a:noFill/>
            <a:ln w="25400">
              <a:solidFill>
                <a:srgbClr val="385A61"/>
              </a:solidFill>
              <a:prstDash val="dash"/>
              <a:round/>
              <a:headEnd/>
              <a:tailEnd/>
            </a:ln>
          </p:spPr>
          <p:txBody>
            <a:bodyPr vert="horz" wrap="square" lIns="91440" tIns="45720" rIns="91440" bIns="45720" numCol="1" anchor="ctr" anchorCtr="0" compatLnSpc="1">
              <a:prstTxWarp prst="textNoShape">
                <a:avLst/>
              </a:prstTxWarp>
            </a:bodyPr>
            <a:lstStyle/>
            <a:p>
              <a:endParaRPr lang="en-US" sz="2800"/>
            </a:p>
          </p:txBody>
        </p:sp>
        <p:sp>
          <p:nvSpPr>
            <p:cNvPr id="3096" name="Text Box 24"/>
            <p:cNvSpPr txBox="1">
              <a:spLocks noChangeArrowheads="1"/>
            </p:cNvSpPr>
            <p:nvPr/>
          </p:nvSpPr>
          <p:spPr bwMode="auto">
            <a:xfrm>
              <a:off x="30136" y="17809"/>
              <a:ext cx="10848" cy="56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385A61"/>
                  </a:solidFill>
                  <a:effectLst/>
                  <a:latin typeface="+mj-lt"/>
                  <a:ea typeface="SimSun"/>
                  <a:cs typeface="Times New Roman" pitchFamily="18" charset="0"/>
                </a:rPr>
                <a:t>Bureaucratic patronal</a:t>
              </a:r>
              <a:endParaRPr kumimoji="0" lang="en-US" sz="1000" b="0" i="0" u="none" strike="noStrike" cap="none" normalizeH="0" baseline="0" dirty="0">
                <a:ln>
                  <a:noFill/>
                </a:ln>
                <a:solidFill>
                  <a:srgbClr val="385A61"/>
                </a:solidFill>
                <a:effectLst/>
                <a:latin typeface="+mj-lt"/>
              </a:endParaRPr>
            </a:p>
          </p:txBody>
        </p:sp>
      </p:grpSp>
    </p:spTree>
    <p:extLst>
      <p:ext uri="{BB962C8B-B14F-4D97-AF65-F5344CB8AC3E}">
        <p14:creationId xmlns:p14="http://schemas.microsoft.com/office/powerpoint/2010/main" val="2499452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50" y="9821"/>
            <a:ext cx="8928099" cy="977604"/>
          </a:xfrm>
        </p:spPr>
        <p:txBody>
          <a:bodyPr>
            <a:normAutofit/>
          </a:bodyPr>
          <a:lstStyle/>
          <a:p>
            <a:r>
              <a:rPr lang="hu-HU" b="1" dirty="0">
                <a:solidFill>
                  <a:srgbClr val="8D503B"/>
                </a:solidFill>
              </a:rPr>
              <a:t>Ruling party’s function</a:t>
            </a:r>
          </a:p>
        </p:txBody>
      </p:sp>
      <p:sp>
        <p:nvSpPr>
          <p:cNvPr id="3110" name="Rectangle 38"/>
          <p:cNvSpPr>
            <a:spLocks noChangeArrowheads="1"/>
          </p:cNvSpPr>
          <p:nvPr/>
        </p:nvSpPr>
        <p:spPr bwMode="auto">
          <a:xfrm>
            <a:off x="0" y="533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200" b="0" i="0" u="none" strike="noStrike" cap="none" normalizeH="0" baseline="0">
              <a:ln>
                <a:noFill/>
              </a:ln>
              <a:solidFill>
                <a:schemeClr val="tx1"/>
              </a:solidFill>
              <a:effectLst/>
              <a:latin typeface="Calibri" pitchFamily="34" charset="0"/>
              <a:ea typeface="SimSun"/>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sz="1200" b="0" i="0" u="none" strike="noStrike" cap="none" normalizeH="0" baseline="0">
                <a:ln>
                  <a:noFill/>
                </a:ln>
                <a:solidFill>
                  <a:schemeClr val="tx1"/>
                </a:solidFill>
                <a:effectLst/>
                <a:latin typeface="Calibri" pitchFamily="34" charset="0"/>
                <a:ea typeface="SimSun"/>
                <a:cs typeface="Times New Roman" pitchFamily="18" charset="0"/>
              </a:rPr>
              <a:t> </a:t>
            </a:r>
            <a:endParaRPr kumimoji="0" lang="hu-HU" sz="1200" b="0" i="0" u="none" strike="noStrike" cap="none" normalizeH="0" baseline="0">
              <a:ln>
                <a:noFill/>
              </a:ln>
              <a:solidFill>
                <a:schemeClr val="tx1"/>
              </a:solidFill>
              <a:effectLst/>
              <a:latin typeface="Times New Roman" pitchFamily="18" charset="0"/>
              <a:ea typeface="SimSun"/>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sz="1800" b="0" i="0" u="none" strike="noStrike" cap="none" normalizeH="0" baseline="0">
              <a:ln>
                <a:noFill/>
              </a:ln>
              <a:solidFill>
                <a:schemeClr val="tx1"/>
              </a:solidFill>
              <a:effectLst/>
              <a:latin typeface="Arial" pitchFamily="34" charset="0"/>
            </a:endParaRPr>
          </a:p>
        </p:txBody>
      </p:sp>
      <p:sp>
        <p:nvSpPr>
          <p:cNvPr id="3115" name="Rectangle 43"/>
          <p:cNvSpPr>
            <a:spLocks noChangeArrowheads="1"/>
          </p:cNvSpPr>
          <p:nvPr/>
        </p:nvSpPr>
        <p:spPr bwMode="auto">
          <a:xfrm>
            <a:off x="0" y="533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1200" b="0" i="0" u="none" strike="noStrike" cap="none" normalizeH="0" baseline="0">
                <a:ln>
                  <a:noFill/>
                </a:ln>
                <a:solidFill>
                  <a:schemeClr val="tx1"/>
                </a:solidFill>
                <a:effectLst/>
                <a:latin typeface="Calibri" pitchFamily="34" charset="0"/>
                <a:ea typeface="SimSun"/>
                <a:cs typeface="Times New Roman" pitchFamily="18" charset="0"/>
              </a:rPr>
              <a:t> </a:t>
            </a:r>
            <a:endParaRPr kumimoji="0" lang="hu-HU" sz="1800" b="0" i="0" u="none" strike="noStrike" cap="none" normalizeH="0" baseline="0">
              <a:ln>
                <a:noFill/>
              </a:ln>
              <a:solidFill>
                <a:schemeClr val="tx1"/>
              </a:solidFill>
              <a:effectLst/>
              <a:latin typeface="Arial" pitchFamily="34" charset="0"/>
            </a:endParaRPr>
          </a:p>
        </p:txBody>
      </p:sp>
      <p:sp>
        <p:nvSpPr>
          <p:cNvPr id="3119" name="Rectangle 47"/>
          <p:cNvSpPr>
            <a:spLocks noChangeArrowheads="1"/>
          </p:cNvSpPr>
          <p:nvPr/>
        </p:nvSpPr>
        <p:spPr bwMode="auto">
          <a:xfrm>
            <a:off x="0" y="533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3823" name="Rectangle 31"/>
          <p:cNvSpPr>
            <a:spLocks noChangeArrowheads="1"/>
          </p:cNvSpPr>
          <p:nvPr/>
        </p:nvSpPr>
        <p:spPr bwMode="auto">
          <a:xfrm>
            <a:off x="0" y="533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graphicFrame>
        <p:nvGraphicFramePr>
          <p:cNvPr id="73" name="Table 72"/>
          <p:cNvGraphicFramePr>
            <a:graphicFrameLocks noGrp="1"/>
          </p:cNvGraphicFramePr>
          <p:nvPr/>
        </p:nvGraphicFramePr>
        <p:xfrm>
          <a:off x="4716463" y="1483873"/>
          <a:ext cx="4248150" cy="2900921"/>
        </p:xfrm>
        <a:graphic>
          <a:graphicData uri="http://schemas.openxmlformats.org/drawingml/2006/table">
            <a:tbl>
              <a:tblPr/>
              <a:tblGrid>
                <a:gridCol w="1356906">
                  <a:extLst>
                    <a:ext uri="{9D8B030D-6E8A-4147-A177-3AD203B41FA5}">
                      <a16:colId xmlns="" xmlns:a16="http://schemas.microsoft.com/office/drawing/2014/main" val="20000"/>
                    </a:ext>
                  </a:extLst>
                </a:gridCol>
                <a:gridCol w="1445622">
                  <a:extLst>
                    <a:ext uri="{9D8B030D-6E8A-4147-A177-3AD203B41FA5}">
                      <a16:colId xmlns="" xmlns:a16="http://schemas.microsoft.com/office/drawing/2014/main" val="20001"/>
                    </a:ext>
                  </a:extLst>
                </a:gridCol>
                <a:gridCol w="1445622">
                  <a:extLst>
                    <a:ext uri="{9D8B030D-6E8A-4147-A177-3AD203B41FA5}">
                      <a16:colId xmlns="" xmlns:a16="http://schemas.microsoft.com/office/drawing/2014/main" val="20002"/>
                    </a:ext>
                  </a:extLst>
                </a:gridCol>
              </a:tblGrid>
              <a:tr h="317376">
                <a:tc rowSpan="2">
                  <a:txBody>
                    <a:bodyPr/>
                    <a:lstStyle/>
                    <a:p>
                      <a:pPr algn="l">
                        <a:lnSpc>
                          <a:spcPct val="115000"/>
                        </a:lnSpc>
                      </a:pPr>
                      <a:endParaRPr lang="en-US" sz="1800" dirty="0">
                        <a:solidFill>
                          <a:srgbClr val="50412B"/>
                        </a:solidFill>
                        <a:latin typeface="+mn-lt"/>
                      </a:endParaRPr>
                    </a:p>
                  </a:txBody>
                  <a:tcPr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EFEAE4">
                        <a:alpha val="60000"/>
                      </a:srgbClr>
                    </a:solidFill>
                  </a:tcPr>
                </a:tc>
                <a:tc gridSpan="2">
                  <a:txBody>
                    <a:bodyPr/>
                    <a:lstStyle/>
                    <a:p>
                      <a:pPr algn="ctr">
                        <a:lnSpc>
                          <a:spcPct val="115000"/>
                        </a:lnSpc>
                        <a:spcAft>
                          <a:spcPts val="0"/>
                        </a:spcAft>
                      </a:pPr>
                      <a:r>
                        <a:rPr lang="en-US" sz="1400" b="1" dirty="0">
                          <a:solidFill>
                            <a:srgbClr val="4D7C84"/>
                          </a:solidFill>
                          <a:latin typeface="+mn-lt"/>
                          <a:ea typeface="Calibri"/>
                          <a:cs typeface="Times New Roman"/>
                        </a:rPr>
                        <a:t>Political decisions are…</a:t>
                      </a:r>
                      <a:endParaRPr lang="en-US" sz="2000" dirty="0">
                        <a:solidFill>
                          <a:srgbClr val="4D7C84"/>
                        </a:solidFill>
                        <a:latin typeface="+mn-lt"/>
                        <a:ea typeface="Calibri"/>
                        <a:cs typeface="Times New Roman"/>
                      </a:endParaRPr>
                    </a:p>
                  </a:txBody>
                  <a:tcPr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hMerge="1">
                  <a:txBody>
                    <a:bodyPr/>
                    <a:lstStyle/>
                    <a:p>
                      <a:endParaRPr lang="en-US"/>
                    </a:p>
                  </a:txBody>
                  <a:tcPr/>
                </a:tc>
                <a:extLst>
                  <a:ext uri="{0D108BD9-81ED-4DB2-BD59-A6C34878D82A}">
                    <a16:rowId xmlns="" xmlns:a16="http://schemas.microsoft.com/office/drawing/2014/main" val="10000"/>
                  </a:ext>
                </a:extLst>
              </a:tr>
              <a:tr h="920098">
                <a:tc vMerge="1">
                  <a:txBody>
                    <a:bodyPr/>
                    <a:lstStyle/>
                    <a:p>
                      <a:endParaRPr lang="en-US"/>
                    </a:p>
                  </a:txBody>
                  <a:tcPr/>
                </a:tc>
                <a:tc>
                  <a:txBody>
                    <a:bodyPr/>
                    <a:lstStyle/>
                    <a:p>
                      <a:pPr algn="l">
                        <a:lnSpc>
                          <a:spcPct val="100000"/>
                        </a:lnSpc>
                        <a:spcAft>
                          <a:spcPts val="0"/>
                        </a:spcAft>
                      </a:pPr>
                      <a:r>
                        <a:rPr lang="en-US" sz="1200" b="1" dirty="0">
                          <a:solidFill>
                            <a:srgbClr val="50412B"/>
                          </a:solidFill>
                          <a:latin typeface="+mn-lt"/>
                          <a:ea typeface="Calibri"/>
                          <a:cs typeface="Times New Roman"/>
                        </a:rPr>
                        <a:t>made inside the party’s formal decision-making bodies</a:t>
                      </a:r>
                      <a:endParaRPr lang="en-US" sz="1200" dirty="0">
                        <a:solidFill>
                          <a:srgbClr val="50412B"/>
                        </a:solidFill>
                        <a:latin typeface="+mn-lt"/>
                        <a:ea typeface="Calibri"/>
                        <a:cs typeface="Times New Roman"/>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l">
                        <a:lnSpc>
                          <a:spcPct val="100000"/>
                        </a:lnSpc>
                        <a:spcAft>
                          <a:spcPts val="0"/>
                        </a:spcAft>
                      </a:pPr>
                      <a:r>
                        <a:rPr lang="en-US" sz="1200" b="1" dirty="0">
                          <a:solidFill>
                            <a:srgbClr val="50412B"/>
                          </a:solidFill>
                          <a:latin typeface="+mn-lt"/>
                          <a:ea typeface="Calibri"/>
                          <a:cs typeface="Times New Roman"/>
                        </a:rPr>
                        <a:t>limited by checks and balances and/or competition for power</a:t>
                      </a:r>
                      <a:endParaRPr lang="en-US" sz="1200" dirty="0">
                        <a:solidFill>
                          <a:srgbClr val="50412B"/>
                        </a:solidFill>
                        <a:latin typeface="+mn-lt"/>
                        <a:ea typeface="Calibri"/>
                        <a:cs typeface="Times New Roman"/>
                      </a:endParaRPr>
                    </a:p>
                  </a:txBody>
                  <a:tcPr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1"/>
                  </a:ext>
                </a:extLst>
              </a:tr>
              <a:tr h="317376">
                <a:tc>
                  <a:txBody>
                    <a:bodyPr/>
                    <a:lstStyle/>
                    <a:p>
                      <a:pPr algn="l">
                        <a:lnSpc>
                          <a:spcPct val="100000"/>
                        </a:lnSpc>
                        <a:spcAft>
                          <a:spcPts val="0"/>
                        </a:spcAft>
                      </a:pPr>
                      <a:r>
                        <a:rPr lang="en-US" sz="1400" b="1" i="1">
                          <a:solidFill>
                            <a:srgbClr val="4D7C84"/>
                          </a:solidFill>
                          <a:latin typeface="+mn-lt"/>
                          <a:ea typeface="Calibri"/>
                          <a:cs typeface="Times New Roman"/>
                        </a:rPr>
                        <a:t>Governing party</a:t>
                      </a:r>
                      <a:endParaRPr lang="en-US" sz="1400">
                        <a:solidFill>
                          <a:srgbClr val="4D7C84"/>
                        </a:solidFill>
                        <a:latin typeface="+mn-lt"/>
                        <a:ea typeface="Calibri"/>
                        <a:cs typeface="Times New Roman"/>
                      </a:endParaRPr>
                    </a:p>
                  </a:txBody>
                  <a:tcPr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latin typeface="+mn-lt"/>
                          <a:ea typeface="Calibri"/>
                          <a:cs typeface="Times New Roman"/>
                        </a:rPr>
                        <a:t>X</a:t>
                      </a: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a:solidFill>
                            <a:srgbClr val="50412B"/>
                          </a:solidFill>
                          <a:latin typeface="+mn-lt"/>
                          <a:ea typeface="Calibri"/>
                          <a:cs typeface="Times New Roman"/>
                        </a:rPr>
                        <a:t>X</a:t>
                      </a:r>
                    </a:p>
                  </a:txBody>
                  <a:tcPr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2"/>
                  </a:ext>
                </a:extLst>
              </a:tr>
              <a:tr h="607576">
                <a:tc>
                  <a:txBody>
                    <a:bodyPr/>
                    <a:lstStyle/>
                    <a:p>
                      <a:pPr algn="l">
                        <a:lnSpc>
                          <a:spcPct val="100000"/>
                        </a:lnSpc>
                      </a:pPr>
                      <a:r>
                        <a:rPr lang="en-US" sz="1400" b="1" i="1" dirty="0">
                          <a:solidFill>
                            <a:srgbClr val="4D7C84"/>
                          </a:solidFill>
                          <a:latin typeface="+mn-lt"/>
                        </a:rPr>
                        <a:t>State party</a:t>
                      </a:r>
                      <a:r>
                        <a:rPr lang="en-US" sz="1400" dirty="0">
                          <a:solidFill>
                            <a:srgbClr val="4D7C84"/>
                          </a:solidFill>
                          <a:latin typeface="+mn-lt"/>
                        </a:rPr>
                        <a:t> </a:t>
                      </a:r>
                    </a:p>
                  </a:txBody>
                  <a:tcPr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latin typeface="+mn-lt"/>
                          <a:ea typeface="Calibri"/>
                          <a:cs typeface="Times New Roman"/>
                        </a:rPr>
                        <a:t>X</a:t>
                      </a: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latin typeface="+mn-lt"/>
                          <a:ea typeface="Calibri"/>
                          <a:cs typeface="Times New Roman"/>
                        </a:rPr>
                        <a:t>-</a:t>
                      </a:r>
                    </a:p>
                  </a:txBody>
                  <a:tcPr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3"/>
                  </a:ext>
                </a:extLst>
              </a:tr>
              <a:tr h="518283">
                <a:tc>
                  <a:txBody>
                    <a:bodyPr/>
                    <a:lstStyle/>
                    <a:p>
                      <a:pPr algn="l">
                        <a:lnSpc>
                          <a:spcPct val="100000"/>
                        </a:lnSpc>
                        <a:spcAft>
                          <a:spcPts val="0"/>
                        </a:spcAft>
                      </a:pPr>
                      <a:r>
                        <a:rPr lang="en-US" sz="1400" b="1" i="1" dirty="0">
                          <a:solidFill>
                            <a:srgbClr val="4D7C84"/>
                          </a:solidFill>
                          <a:latin typeface="+mn-lt"/>
                          <a:ea typeface="Calibri"/>
                          <a:cs typeface="Times New Roman"/>
                        </a:rPr>
                        <a:t>Transmission-belt party</a:t>
                      </a:r>
                      <a:endParaRPr lang="en-US" sz="1400" dirty="0">
                        <a:solidFill>
                          <a:srgbClr val="4D7C84"/>
                        </a:solidFill>
                        <a:latin typeface="+mn-lt"/>
                        <a:ea typeface="Calibri"/>
                        <a:cs typeface="Times New Roman"/>
                      </a:endParaRPr>
                    </a:p>
                  </a:txBody>
                  <a:tcPr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a:solidFill>
                            <a:srgbClr val="50412B"/>
                          </a:solidFill>
                          <a:latin typeface="+mn-lt"/>
                          <a:ea typeface="Calibri"/>
                          <a:cs typeface="Times New Roman"/>
                        </a:rPr>
                        <a:t>-</a:t>
                      </a: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latin typeface="+mn-lt"/>
                          <a:ea typeface="Calibri"/>
                          <a:cs typeface="Times New Roman"/>
                        </a:rPr>
                        <a:t>-</a:t>
                      </a:r>
                    </a:p>
                  </a:txBody>
                  <a:tcPr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4"/>
                  </a:ext>
                </a:extLst>
              </a:tr>
            </a:tbl>
          </a:graphicData>
        </a:graphic>
      </p:graphicFrame>
      <p:graphicFrame>
        <p:nvGraphicFramePr>
          <p:cNvPr id="21" name="Tartalom helye 4"/>
          <p:cNvGraphicFramePr>
            <a:graphicFrameLocks noGrp="1"/>
          </p:cNvGraphicFramePr>
          <p:nvPr>
            <p:ph idx="1"/>
            <p:extLst>
              <p:ext uri="{D42A27DB-BD31-4B8C-83A1-F6EECF244321}">
                <p14:modId xmlns:p14="http://schemas.microsoft.com/office/powerpoint/2010/main" val="380325414"/>
              </p:ext>
            </p:extLst>
          </p:nvPr>
        </p:nvGraphicFramePr>
        <p:xfrm>
          <a:off x="-82889" y="1247642"/>
          <a:ext cx="4654889" cy="3241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2" name="Group 27"/>
          <p:cNvGrpSpPr>
            <a:grpSpLocks/>
          </p:cNvGrpSpPr>
          <p:nvPr/>
        </p:nvGrpSpPr>
        <p:grpSpPr bwMode="auto">
          <a:xfrm>
            <a:off x="1398990" y="1923679"/>
            <a:ext cx="2035033" cy="1327791"/>
            <a:chOff x="19803" y="14916"/>
            <a:chExt cx="20102" cy="14237"/>
          </a:xfrm>
        </p:grpSpPr>
        <p:sp>
          <p:nvSpPr>
            <p:cNvPr id="43" name="Szövegdoboz 47"/>
            <p:cNvSpPr txBox="1">
              <a:spLocks noChangeArrowheads="1"/>
            </p:cNvSpPr>
            <p:nvPr/>
          </p:nvSpPr>
          <p:spPr bwMode="auto">
            <a:xfrm>
              <a:off x="32089" y="16477"/>
              <a:ext cx="7816" cy="46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100" b="1" i="0" u="none" strike="noStrike" cap="none" normalizeH="0" baseline="0" dirty="0">
                  <a:ln>
                    <a:noFill/>
                  </a:ln>
                  <a:solidFill>
                    <a:srgbClr val="385A61"/>
                  </a:solidFill>
                  <a:effectLst/>
                  <a:latin typeface="+mj-lt"/>
                </a:rPr>
                <a:t>State party</a:t>
              </a:r>
              <a:endParaRPr kumimoji="0" lang="en-US" sz="2800" b="0" i="0" u="none" strike="noStrike" cap="none" normalizeH="0" baseline="0" dirty="0">
                <a:ln>
                  <a:noFill/>
                </a:ln>
                <a:solidFill>
                  <a:srgbClr val="385A61"/>
                </a:solidFill>
                <a:effectLst/>
                <a:latin typeface="+mj-lt"/>
              </a:endParaRPr>
            </a:p>
          </p:txBody>
        </p:sp>
        <p:sp>
          <p:nvSpPr>
            <p:cNvPr id="35" name="Szabadkézi sokszög 202"/>
            <p:cNvSpPr>
              <a:spLocks/>
            </p:cNvSpPr>
            <p:nvPr/>
          </p:nvSpPr>
          <p:spPr bwMode="auto">
            <a:xfrm flipV="1">
              <a:off x="31031" y="18697"/>
              <a:ext cx="4252" cy="6300"/>
            </a:xfrm>
            <a:custGeom>
              <a:avLst/>
              <a:gdLst>
                <a:gd name="T0" fmla="*/ 425255 w 996860"/>
                <a:gd name="T1" fmla="*/ 0 h 1531345"/>
                <a:gd name="T2" fmla="*/ 157370 w 996860"/>
                <a:gd name="T3" fmla="*/ 312734 h 1531345"/>
                <a:gd name="T4" fmla="*/ 6978 w 996860"/>
                <a:gd name="T5" fmla="*/ 630000 h 1531345"/>
                <a:gd name="T6" fmla="*/ 0 60000 65536"/>
                <a:gd name="T7" fmla="*/ 0 60000 65536"/>
                <a:gd name="T8" fmla="*/ 0 60000 65536"/>
              </a:gdLst>
              <a:ahLst/>
              <a:cxnLst>
                <a:cxn ang="T6">
                  <a:pos x="T0" y="T1"/>
                </a:cxn>
                <a:cxn ang="T7">
                  <a:pos x="T2" y="T3"/>
                </a:cxn>
                <a:cxn ang="T8">
                  <a:pos x="T4" y="T5"/>
                </a:cxn>
              </a:cxnLst>
              <a:rect l="0" t="0" r="r" b="b"/>
              <a:pathLst>
                <a:path w="996860" h="1531345">
                  <a:moveTo>
                    <a:pt x="996860" y="0"/>
                  </a:moveTo>
                  <a:cubicBezTo>
                    <a:pt x="764587" y="252470"/>
                    <a:pt x="532315" y="504940"/>
                    <a:pt x="368898" y="760164"/>
                  </a:cubicBezTo>
                  <a:cubicBezTo>
                    <a:pt x="205481" y="1015388"/>
                    <a:pt x="-69941" y="1474424"/>
                    <a:pt x="16358" y="1531345"/>
                  </a:cubicBezTo>
                </a:path>
              </a:pathLst>
            </a:custGeom>
            <a:noFill/>
            <a:ln w="25400">
              <a:solidFill>
                <a:srgbClr val="385A61"/>
              </a:solidFill>
              <a:prstDash val="dash"/>
              <a:round/>
              <a:headEnd/>
              <a:tailEnd/>
            </a:ln>
          </p:spPr>
          <p:txBody>
            <a:bodyPr vert="horz" wrap="square" lIns="91440" tIns="45720" rIns="91440" bIns="45720" numCol="1" anchor="ctr" anchorCtr="0" compatLnSpc="1">
              <a:prstTxWarp prst="textNoShape">
                <a:avLst/>
              </a:prstTxWarp>
            </a:bodyPr>
            <a:lstStyle/>
            <a:p>
              <a:endParaRPr lang="en-US" sz="2800"/>
            </a:p>
          </p:txBody>
        </p:sp>
        <p:sp>
          <p:nvSpPr>
            <p:cNvPr id="36" name="Szabadkézi sokszög 203"/>
            <p:cNvSpPr>
              <a:spLocks/>
            </p:cNvSpPr>
            <p:nvPr/>
          </p:nvSpPr>
          <p:spPr bwMode="auto">
            <a:xfrm>
              <a:off x="24350" y="14916"/>
              <a:ext cx="8053" cy="11823"/>
            </a:xfrm>
            <a:custGeom>
              <a:avLst/>
              <a:gdLst>
                <a:gd name="T0" fmla="*/ 0 w 662940"/>
                <a:gd name="T1" fmla="*/ 1182329 h 1028700"/>
                <a:gd name="T2" fmla="*/ 541494 w 662940"/>
                <a:gd name="T3" fmla="*/ 591165 h 1028700"/>
                <a:gd name="T4" fmla="*/ 805299 w 662940"/>
                <a:gd name="T5" fmla="*/ 0 h 1028700"/>
                <a:gd name="T6" fmla="*/ 0 60000 65536"/>
                <a:gd name="T7" fmla="*/ 0 60000 65536"/>
                <a:gd name="T8" fmla="*/ 0 60000 65536"/>
              </a:gdLst>
              <a:ahLst/>
              <a:cxnLst>
                <a:cxn ang="T6">
                  <a:pos x="T0" y="T1"/>
                </a:cxn>
                <a:cxn ang="T7">
                  <a:pos x="T2" y="T3"/>
                </a:cxn>
                <a:cxn ang="T8">
                  <a:pos x="T4" y="T5"/>
                </a:cxn>
              </a:cxnLst>
              <a:rect l="0" t="0" r="r" b="b"/>
              <a:pathLst>
                <a:path w="662940" h="1028700">
                  <a:moveTo>
                    <a:pt x="0" y="1028700"/>
                  </a:moveTo>
                  <a:cubicBezTo>
                    <a:pt x="167640" y="857250"/>
                    <a:pt x="335280" y="685800"/>
                    <a:pt x="445770" y="514350"/>
                  </a:cubicBezTo>
                  <a:cubicBezTo>
                    <a:pt x="556260" y="342900"/>
                    <a:pt x="643890" y="93345"/>
                    <a:pt x="662940" y="0"/>
                  </a:cubicBezTo>
                </a:path>
              </a:pathLst>
            </a:custGeom>
            <a:noFill/>
            <a:ln w="25400">
              <a:solidFill>
                <a:srgbClr val="385A61"/>
              </a:solidFill>
              <a:prstDash val="dash"/>
              <a:round/>
              <a:headEnd/>
              <a:tailEnd/>
            </a:ln>
          </p:spPr>
          <p:txBody>
            <a:bodyPr vert="horz" wrap="square" lIns="91440" tIns="45720" rIns="91440" bIns="45720" numCol="1" anchor="ctr" anchorCtr="0" compatLnSpc="1">
              <a:prstTxWarp prst="textNoShape">
                <a:avLst/>
              </a:prstTxWarp>
            </a:bodyPr>
            <a:lstStyle/>
            <a:p>
              <a:endParaRPr lang="en-US" sz="2800"/>
            </a:p>
          </p:txBody>
        </p:sp>
        <p:sp>
          <p:nvSpPr>
            <p:cNvPr id="38" name="Text Box 35"/>
            <p:cNvSpPr txBox="1">
              <a:spLocks noChangeArrowheads="1"/>
            </p:cNvSpPr>
            <p:nvPr/>
          </p:nvSpPr>
          <p:spPr bwMode="auto">
            <a:xfrm>
              <a:off x="19803" y="16477"/>
              <a:ext cx="9761" cy="46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100" b="1" i="0" u="none" strike="noStrike" cap="none" normalizeH="0" baseline="0" dirty="0">
                  <a:ln>
                    <a:noFill/>
                  </a:ln>
                  <a:solidFill>
                    <a:srgbClr val="385A61"/>
                  </a:solidFill>
                  <a:effectLst/>
                  <a:latin typeface="+mj-lt"/>
                </a:rPr>
                <a:t>Governing party</a:t>
              </a:r>
              <a:endParaRPr kumimoji="0" lang="en-US" sz="2800" b="0" i="0" u="none" strike="noStrike" cap="none" normalizeH="0" baseline="0" dirty="0">
                <a:ln>
                  <a:noFill/>
                </a:ln>
                <a:solidFill>
                  <a:srgbClr val="385A61"/>
                </a:solidFill>
                <a:effectLst/>
                <a:latin typeface="+mj-lt"/>
              </a:endParaRPr>
            </a:p>
          </p:txBody>
        </p:sp>
        <p:sp>
          <p:nvSpPr>
            <p:cNvPr id="39" name="Szövegdoboz 49"/>
            <p:cNvSpPr txBox="1">
              <a:spLocks noChangeArrowheads="1"/>
            </p:cNvSpPr>
            <p:nvPr/>
          </p:nvSpPr>
          <p:spPr bwMode="auto">
            <a:xfrm>
              <a:off x="25726" y="24533"/>
              <a:ext cx="9557" cy="46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100" b="1" i="0" u="none" strike="noStrike" cap="none" normalizeH="0" baseline="0" dirty="0" err="1">
                  <a:ln>
                    <a:noFill/>
                  </a:ln>
                  <a:solidFill>
                    <a:srgbClr val="385A61"/>
                  </a:solidFill>
                  <a:effectLst/>
                  <a:latin typeface="+mj-lt"/>
                </a:rPr>
                <a:t>Transm</a:t>
              </a:r>
              <a:r>
                <a:rPr kumimoji="0" lang="en-US" sz="1100" b="1" i="0" u="none" strike="noStrike" cap="none" normalizeH="0" baseline="0" dirty="0">
                  <a:ln>
                    <a:noFill/>
                  </a:ln>
                  <a:solidFill>
                    <a:srgbClr val="385A61"/>
                  </a:solidFill>
                  <a:effectLst/>
                  <a:latin typeface="+mj-lt"/>
                </a:rPr>
                <a:t>. belt party</a:t>
              </a:r>
              <a:endParaRPr kumimoji="0" lang="en-US" sz="2800" b="0" i="0" u="none" strike="noStrike" cap="none" normalizeH="0" baseline="0" dirty="0">
                <a:ln>
                  <a:noFill/>
                </a:ln>
                <a:solidFill>
                  <a:srgbClr val="385A61"/>
                </a:solidFill>
                <a:effectLst/>
                <a:latin typeface="+mj-lt"/>
              </a:endParaRPr>
            </a:p>
          </p:txBody>
        </p:sp>
      </p:grpSp>
    </p:spTree>
    <p:extLst>
      <p:ext uri="{BB962C8B-B14F-4D97-AF65-F5344CB8AC3E}">
        <p14:creationId xmlns:p14="http://schemas.microsoft.com/office/powerpoint/2010/main" val="1284396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51" y="0"/>
            <a:ext cx="8928100" cy="996949"/>
          </a:xfrm>
        </p:spPr>
        <p:txBody>
          <a:bodyPr>
            <a:normAutofit fontScale="90000"/>
          </a:bodyPr>
          <a:lstStyle/>
          <a:p>
            <a:r>
              <a:rPr lang="hu-HU" b="1" dirty="0">
                <a:solidFill>
                  <a:srgbClr val="8D503B"/>
                </a:solidFill>
              </a:rPr>
              <a:t>Plurality of power networks / legitimacy</a:t>
            </a:r>
          </a:p>
        </p:txBody>
      </p:sp>
      <p:sp>
        <p:nvSpPr>
          <p:cNvPr id="3110" name="Rectangle 38"/>
          <p:cNvSpPr>
            <a:spLocks noChangeArrowheads="1"/>
          </p:cNvSpPr>
          <p:nvPr/>
        </p:nvSpPr>
        <p:spPr bwMode="auto">
          <a:xfrm>
            <a:off x="0" y="533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200" b="0" i="0" u="none" strike="noStrike" cap="none" normalizeH="0" baseline="0">
              <a:ln>
                <a:noFill/>
              </a:ln>
              <a:solidFill>
                <a:schemeClr val="tx1"/>
              </a:solidFill>
              <a:effectLst/>
              <a:latin typeface="Calibri" pitchFamily="34" charset="0"/>
              <a:ea typeface="SimSun"/>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sz="1200" b="0" i="0" u="none" strike="noStrike" cap="none" normalizeH="0" baseline="0">
                <a:ln>
                  <a:noFill/>
                </a:ln>
                <a:solidFill>
                  <a:schemeClr val="tx1"/>
                </a:solidFill>
                <a:effectLst/>
                <a:latin typeface="Calibri" pitchFamily="34" charset="0"/>
                <a:ea typeface="SimSun"/>
                <a:cs typeface="Times New Roman" pitchFamily="18" charset="0"/>
              </a:rPr>
              <a:t> </a:t>
            </a:r>
            <a:endParaRPr kumimoji="0" lang="hu-HU" sz="1200" b="0" i="0" u="none" strike="noStrike" cap="none" normalizeH="0" baseline="0">
              <a:ln>
                <a:noFill/>
              </a:ln>
              <a:solidFill>
                <a:schemeClr val="tx1"/>
              </a:solidFill>
              <a:effectLst/>
              <a:latin typeface="Times New Roman" pitchFamily="18" charset="0"/>
              <a:ea typeface="SimSun"/>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sz="1800" b="0" i="0" u="none" strike="noStrike" cap="none" normalizeH="0" baseline="0">
              <a:ln>
                <a:noFill/>
              </a:ln>
              <a:solidFill>
                <a:schemeClr val="tx1"/>
              </a:solidFill>
              <a:effectLst/>
              <a:latin typeface="Arial" pitchFamily="34" charset="0"/>
            </a:endParaRPr>
          </a:p>
        </p:txBody>
      </p:sp>
      <p:sp>
        <p:nvSpPr>
          <p:cNvPr id="3115" name="Rectangle 43"/>
          <p:cNvSpPr>
            <a:spLocks noChangeArrowheads="1"/>
          </p:cNvSpPr>
          <p:nvPr/>
        </p:nvSpPr>
        <p:spPr bwMode="auto">
          <a:xfrm>
            <a:off x="0" y="533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1200" b="0" i="0" u="none" strike="noStrike" cap="none" normalizeH="0" baseline="0">
                <a:ln>
                  <a:noFill/>
                </a:ln>
                <a:solidFill>
                  <a:schemeClr val="tx1"/>
                </a:solidFill>
                <a:effectLst/>
                <a:latin typeface="Calibri" pitchFamily="34" charset="0"/>
                <a:ea typeface="SimSun"/>
                <a:cs typeface="Times New Roman" pitchFamily="18" charset="0"/>
              </a:rPr>
              <a:t> </a:t>
            </a:r>
            <a:endParaRPr kumimoji="0" lang="hu-HU" sz="1800" b="0" i="0" u="none" strike="noStrike" cap="none" normalizeH="0" baseline="0">
              <a:ln>
                <a:noFill/>
              </a:ln>
              <a:solidFill>
                <a:schemeClr val="tx1"/>
              </a:solidFill>
              <a:effectLst/>
              <a:latin typeface="Arial" pitchFamily="34" charset="0"/>
            </a:endParaRPr>
          </a:p>
        </p:txBody>
      </p:sp>
      <p:sp>
        <p:nvSpPr>
          <p:cNvPr id="3119" name="Rectangle 47"/>
          <p:cNvSpPr>
            <a:spLocks noChangeArrowheads="1"/>
          </p:cNvSpPr>
          <p:nvPr/>
        </p:nvSpPr>
        <p:spPr bwMode="auto">
          <a:xfrm>
            <a:off x="0" y="533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3823" name="Rectangle 31"/>
          <p:cNvSpPr>
            <a:spLocks noChangeArrowheads="1"/>
          </p:cNvSpPr>
          <p:nvPr/>
        </p:nvSpPr>
        <p:spPr bwMode="auto">
          <a:xfrm>
            <a:off x="0" y="533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graphicFrame>
        <p:nvGraphicFramePr>
          <p:cNvPr id="57" name="Table 56"/>
          <p:cNvGraphicFramePr>
            <a:graphicFrameLocks noGrp="1"/>
          </p:cNvGraphicFramePr>
          <p:nvPr/>
        </p:nvGraphicFramePr>
        <p:xfrm>
          <a:off x="4716462" y="1621684"/>
          <a:ext cx="4248151" cy="2388959"/>
        </p:xfrm>
        <a:graphic>
          <a:graphicData uri="http://schemas.openxmlformats.org/drawingml/2006/table">
            <a:tbl>
              <a:tblPr/>
              <a:tblGrid>
                <a:gridCol w="1395245">
                  <a:extLst>
                    <a:ext uri="{9D8B030D-6E8A-4147-A177-3AD203B41FA5}">
                      <a16:colId xmlns="" xmlns:a16="http://schemas.microsoft.com/office/drawing/2014/main" val="20000"/>
                    </a:ext>
                  </a:extLst>
                </a:gridCol>
                <a:gridCol w="2852906">
                  <a:extLst>
                    <a:ext uri="{9D8B030D-6E8A-4147-A177-3AD203B41FA5}">
                      <a16:colId xmlns="" xmlns:a16="http://schemas.microsoft.com/office/drawing/2014/main" val="20001"/>
                    </a:ext>
                  </a:extLst>
                </a:gridCol>
              </a:tblGrid>
              <a:tr h="854765">
                <a:tc>
                  <a:txBody>
                    <a:bodyPr/>
                    <a:lstStyle/>
                    <a:p>
                      <a:pPr algn="l">
                        <a:lnSpc>
                          <a:spcPct val="115000"/>
                        </a:lnSpc>
                      </a:pPr>
                      <a:endParaRPr lang="en-US" sz="1200" dirty="0">
                        <a:solidFill>
                          <a:srgbClr val="50412B"/>
                        </a:solidFill>
                        <a:latin typeface="+mn-lt"/>
                      </a:endParaRPr>
                    </a:p>
                  </a:txBody>
                  <a:tcPr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EFEAE4">
                        <a:alpha val="60000"/>
                      </a:srgbClr>
                    </a:solidFill>
                  </a:tcPr>
                </a:tc>
                <a:tc>
                  <a:txBody>
                    <a:bodyPr/>
                    <a:lstStyle/>
                    <a:p>
                      <a:pPr algn="l">
                        <a:lnSpc>
                          <a:spcPct val="100000"/>
                        </a:lnSpc>
                        <a:spcAft>
                          <a:spcPts val="0"/>
                        </a:spcAft>
                      </a:pPr>
                      <a:r>
                        <a:rPr lang="en-US" sz="1200" b="1" dirty="0">
                          <a:solidFill>
                            <a:srgbClr val="50412B"/>
                          </a:solidFill>
                          <a:latin typeface="+mn-lt"/>
                          <a:ea typeface="Calibri"/>
                          <a:cs typeface="Times New Roman"/>
                        </a:rPr>
                        <a:t>Presence of opposition elite with winning chances and/or influence on governance</a:t>
                      </a:r>
                      <a:endParaRPr lang="en-US" sz="1200" dirty="0">
                        <a:solidFill>
                          <a:srgbClr val="50412B"/>
                        </a:solidFill>
                        <a:latin typeface="+mn-lt"/>
                        <a:ea typeface="Calibri"/>
                        <a:cs typeface="Times New Roman"/>
                      </a:endParaRPr>
                    </a:p>
                  </a:txBody>
                  <a:tcPr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0"/>
                  </a:ext>
                </a:extLst>
              </a:tr>
              <a:tr h="767097">
                <a:tc>
                  <a:txBody>
                    <a:bodyPr/>
                    <a:lstStyle/>
                    <a:p>
                      <a:pPr algn="l">
                        <a:lnSpc>
                          <a:spcPct val="100000"/>
                        </a:lnSpc>
                        <a:spcAft>
                          <a:spcPts val="0"/>
                        </a:spcAft>
                      </a:pPr>
                      <a:r>
                        <a:rPr lang="en-US" sz="1400" b="1" i="1" dirty="0">
                          <a:solidFill>
                            <a:srgbClr val="4D7C84"/>
                          </a:solidFill>
                          <a:latin typeface="+mn-lt"/>
                          <a:ea typeface="Calibri"/>
                          <a:cs typeface="Times New Roman"/>
                        </a:rPr>
                        <a:t>Multi-pyramid power network</a:t>
                      </a:r>
                      <a:endParaRPr lang="en-US" sz="1400" dirty="0">
                        <a:solidFill>
                          <a:srgbClr val="4D7C84"/>
                        </a:solidFill>
                        <a:latin typeface="+mn-lt"/>
                        <a:ea typeface="Calibri"/>
                        <a:cs typeface="Times New Roman"/>
                      </a:endParaRPr>
                    </a:p>
                  </a:txBody>
                  <a:tcPr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latin typeface="+mn-lt"/>
                          <a:ea typeface="Calibri"/>
                          <a:cs typeface="Times New Roman"/>
                        </a:rPr>
                        <a:t>X</a:t>
                      </a:r>
                    </a:p>
                  </a:txBody>
                  <a:tcPr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1"/>
                  </a:ext>
                </a:extLst>
              </a:tr>
              <a:tr h="767097">
                <a:tc>
                  <a:txBody>
                    <a:bodyPr/>
                    <a:lstStyle/>
                    <a:p>
                      <a:pPr algn="l">
                        <a:lnSpc>
                          <a:spcPct val="100000"/>
                        </a:lnSpc>
                        <a:spcAft>
                          <a:spcPts val="0"/>
                        </a:spcAft>
                      </a:pPr>
                      <a:r>
                        <a:rPr lang="en-US" sz="1400" b="1" i="1" dirty="0">
                          <a:solidFill>
                            <a:srgbClr val="4D7C84"/>
                          </a:solidFill>
                          <a:latin typeface="+mn-lt"/>
                          <a:ea typeface="Calibri"/>
                          <a:cs typeface="Times New Roman"/>
                        </a:rPr>
                        <a:t>Single-pyramid power network</a:t>
                      </a:r>
                      <a:endParaRPr lang="en-US" sz="1400" dirty="0">
                        <a:solidFill>
                          <a:srgbClr val="4D7C84"/>
                        </a:solidFill>
                        <a:latin typeface="+mn-lt"/>
                        <a:ea typeface="Calibri"/>
                        <a:cs typeface="Times New Roman"/>
                      </a:endParaRPr>
                    </a:p>
                  </a:txBody>
                  <a:tcPr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latin typeface="+mn-lt"/>
                          <a:ea typeface="Calibri"/>
                          <a:cs typeface="Times New Roman"/>
                        </a:rPr>
                        <a:t>-</a:t>
                      </a:r>
                    </a:p>
                  </a:txBody>
                  <a:tcPr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2"/>
                  </a:ext>
                </a:extLst>
              </a:tr>
            </a:tbl>
          </a:graphicData>
        </a:graphic>
      </p:graphicFrame>
      <p:graphicFrame>
        <p:nvGraphicFramePr>
          <p:cNvPr id="15" name="Tartalom helye 4"/>
          <p:cNvGraphicFramePr>
            <a:graphicFrameLocks noGrp="1"/>
          </p:cNvGraphicFramePr>
          <p:nvPr>
            <p:ph idx="1"/>
            <p:extLst>
              <p:ext uri="{D42A27DB-BD31-4B8C-83A1-F6EECF244321}">
                <p14:modId xmlns:p14="http://schemas.microsoft.com/office/powerpoint/2010/main" val="857983170"/>
              </p:ext>
            </p:extLst>
          </p:nvPr>
        </p:nvGraphicFramePr>
        <p:xfrm>
          <a:off x="-82889" y="1247642"/>
          <a:ext cx="4654889" cy="3241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53" name="Csoportba foglalás 253"/>
          <p:cNvGrpSpPr>
            <a:grpSpLocks/>
          </p:cNvGrpSpPr>
          <p:nvPr/>
        </p:nvGrpSpPr>
        <p:grpSpPr bwMode="auto">
          <a:xfrm>
            <a:off x="791151" y="1865337"/>
            <a:ext cx="2700693" cy="1426488"/>
            <a:chOff x="15061" y="14367"/>
            <a:chExt cx="25105" cy="14401"/>
          </a:xfrm>
        </p:grpSpPr>
        <p:sp>
          <p:nvSpPr>
            <p:cNvPr id="255" name="Szabadkézi sokszög 255"/>
            <p:cNvSpPr>
              <a:spLocks/>
            </p:cNvSpPr>
            <p:nvPr/>
          </p:nvSpPr>
          <p:spPr bwMode="auto">
            <a:xfrm>
              <a:off x="26004" y="14367"/>
              <a:ext cx="1440" cy="14401"/>
            </a:xfrm>
            <a:custGeom>
              <a:avLst/>
              <a:gdLst>
                <a:gd name="T0" fmla="*/ 0 w 662940"/>
                <a:gd name="T1" fmla="*/ 1440160 h 1028700"/>
                <a:gd name="T2" fmla="*/ 96838 w 662940"/>
                <a:gd name="T3" fmla="*/ 720080 h 1028700"/>
                <a:gd name="T4" fmla="*/ 144016 w 662940"/>
                <a:gd name="T5" fmla="*/ 0 h 1028700"/>
                <a:gd name="T6" fmla="*/ 0 60000 65536"/>
                <a:gd name="T7" fmla="*/ 0 60000 65536"/>
                <a:gd name="T8" fmla="*/ 0 60000 65536"/>
              </a:gdLst>
              <a:ahLst/>
              <a:cxnLst>
                <a:cxn ang="T6">
                  <a:pos x="T0" y="T1"/>
                </a:cxn>
                <a:cxn ang="T7">
                  <a:pos x="T2" y="T3"/>
                </a:cxn>
                <a:cxn ang="T8">
                  <a:pos x="T4" y="T5"/>
                </a:cxn>
              </a:cxnLst>
              <a:rect l="0" t="0" r="r" b="b"/>
              <a:pathLst>
                <a:path w="662940" h="1028700">
                  <a:moveTo>
                    <a:pt x="0" y="1028700"/>
                  </a:moveTo>
                  <a:cubicBezTo>
                    <a:pt x="167640" y="857250"/>
                    <a:pt x="335280" y="685800"/>
                    <a:pt x="445770" y="514350"/>
                  </a:cubicBezTo>
                  <a:cubicBezTo>
                    <a:pt x="556260" y="342900"/>
                    <a:pt x="643890" y="93345"/>
                    <a:pt x="662940" y="0"/>
                  </a:cubicBezTo>
                </a:path>
              </a:pathLst>
            </a:custGeom>
            <a:noFill/>
            <a:ln w="25400">
              <a:solidFill>
                <a:srgbClr val="385A61"/>
              </a:solidFill>
              <a:prstDash val="dash"/>
              <a:round/>
              <a:headEnd/>
              <a:tailEnd/>
            </a:ln>
          </p:spPr>
          <p:txBody>
            <a:bodyPr vert="horz" wrap="square" lIns="91440" tIns="45720" rIns="91440" bIns="45720" numCol="1" anchor="ctr" anchorCtr="0" compatLnSpc="1">
              <a:prstTxWarp prst="textNoShape">
                <a:avLst/>
              </a:prstTxWarp>
            </a:bodyPr>
            <a:lstStyle/>
            <a:p>
              <a:endParaRPr lang="en-US" sz="2800"/>
            </a:p>
          </p:txBody>
        </p:sp>
        <p:sp>
          <p:nvSpPr>
            <p:cNvPr id="256" name="Szövegdoboz 20"/>
            <p:cNvSpPr txBox="1">
              <a:spLocks noChangeArrowheads="1"/>
            </p:cNvSpPr>
            <p:nvPr/>
          </p:nvSpPr>
          <p:spPr bwMode="auto">
            <a:xfrm>
              <a:off x="15061" y="15266"/>
              <a:ext cx="12045" cy="71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ts val="500"/>
                </a:spcBef>
                <a:spcAft>
                  <a:spcPts val="500"/>
                </a:spcAft>
                <a:buClrTx/>
                <a:buSzTx/>
                <a:buFontTx/>
                <a:buNone/>
                <a:tabLst/>
              </a:pPr>
              <a:r>
                <a:rPr kumimoji="0" lang="hu-HU" sz="1000" b="1" i="0" u="none" strike="noStrike" cap="none" normalizeH="0" baseline="0" dirty="0">
                  <a:ln>
                    <a:noFill/>
                  </a:ln>
                  <a:solidFill>
                    <a:srgbClr val="385A61"/>
                  </a:solidFill>
                  <a:effectLst/>
                  <a:latin typeface="+mj-lt"/>
                </a:rPr>
                <a:t>Multi-pyramid power network / Legal-rational legitimacy</a:t>
              </a:r>
              <a:endParaRPr kumimoji="0" lang="en-US" sz="1000" b="0" i="0" u="none" strike="noStrike" cap="none" normalizeH="0" baseline="0" dirty="0">
                <a:ln>
                  <a:noFill/>
                </a:ln>
                <a:solidFill>
                  <a:srgbClr val="385A61"/>
                </a:solidFill>
                <a:effectLst/>
                <a:latin typeface="+mj-lt"/>
              </a:endParaRPr>
            </a:p>
          </p:txBody>
        </p:sp>
        <p:sp>
          <p:nvSpPr>
            <p:cNvPr id="257" name="Szövegdoboz 22"/>
            <p:cNvSpPr txBox="1">
              <a:spLocks noChangeArrowheads="1"/>
            </p:cNvSpPr>
            <p:nvPr/>
          </p:nvSpPr>
          <p:spPr bwMode="auto">
            <a:xfrm>
              <a:off x="27777" y="15266"/>
              <a:ext cx="12389" cy="8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hu-HU" sz="1000" b="1" i="0" u="none" strike="noStrike" cap="none" normalizeH="0" baseline="0" dirty="0">
                  <a:ln>
                    <a:noFill/>
                  </a:ln>
                  <a:solidFill>
                    <a:srgbClr val="385A61"/>
                  </a:solidFill>
                  <a:effectLst/>
                  <a:latin typeface="+mj-lt"/>
                </a:rPr>
                <a:t>Single-pyramid power network / </a:t>
              </a:r>
              <a:r>
                <a:rPr kumimoji="0" lang="hu-HU" sz="1000" b="1" i="0" u="none" strike="noStrike" cap="none" normalizeH="0" baseline="0" dirty="0" err="1">
                  <a:ln>
                    <a:noFill/>
                  </a:ln>
                  <a:solidFill>
                    <a:srgbClr val="385A61"/>
                  </a:solidFill>
                  <a:effectLst/>
                  <a:latin typeface="+mj-lt"/>
                </a:rPr>
                <a:t>Substantive-rational</a:t>
              </a:r>
              <a:r>
                <a:rPr kumimoji="0" lang="hu-HU" sz="1000" b="1" i="0" u="none" strike="noStrike" cap="none" normalizeH="0" baseline="0" dirty="0">
                  <a:ln>
                    <a:noFill/>
                  </a:ln>
                  <a:solidFill>
                    <a:srgbClr val="385A61"/>
                  </a:solidFill>
                  <a:effectLst/>
                  <a:latin typeface="+mj-lt"/>
                </a:rPr>
                <a:t> legitimacy</a:t>
              </a:r>
              <a:endParaRPr kumimoji="0" lang="en-US" sz="1000" b="0" i="0" u="none" strike="noStrike" cap="none" normalizeH="0" baseline="0" dirty="0">
                <a:ln>
                  <a:noFill/>
                </a:ln>
                <a:solidFill>
                  <a:srgbClr val="385A61"/>
                </a:solidFill>
                <a:effectLst/>
                <a:latin typeface="+mj-lt"/>
              </a:endParaRPr>
            </a:p>
          </p:txBody>
        </p:sp>
      </p:grpSp>
    </p:spTree>
    <p:extLst>
      <p:ext uri="{BB962C8B-B14F-4D97-AF65-F5344CB8AC3E}">
        <p14:creationId xmlns:p14="http://schemas.microsoft.com/office/powerpoint/2010/main" val="3026309905"/>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Open San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3961</TotalTime>
  <Words>1228</Words>
  <Application>Microsoft Office PowerPoint</Application>
  <PresentationFormat>Diavetítés a képernyőre (16:9 oldalarány)</PresentationFormat>
  <Paragraphs>372</Paragraphs>
  <Slides>16</Slides>
  <Notes>13</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16</vt:i4>
      </vt:variant>
    </vt:vector>
  </HeadingPairs>
  <TitlesOfParts>
    <vt:vector size="23" baseType="lpstr">
      <vt:lpstr>SimSun</vt:lpstr>
      <vt:lpstr>Arial</vt:lpstr>
      <vt:lpstr>Calibri</vt:lpstr>
      <vt:lpstr>Open Sans</vt:lpstr>
      <vt:lpstr>Times New Roman</vt:lpstr>
      <vt:lpstr>Wingdings</vt:lpstr>
      <vt:lpstr>Office-téma</vt:lpstr>
      <vt:lpstr>PowerPoint bemutató</vt:lpstr>
      <vt:lpstr>PowerPoint bemutató</vt:lpstr>
      <vt:lpstr>PowerPoint bemutató</vt:lpstr>
      <vt:lpstr>The problems with the purely  political institutional approach</vt:lpstr>
      <vt:lpstr>PowerPoint bemutató</vt:lpstr>
      <vt:lpstr>Hybrid-regime type (political regime)</vt:lpstr>
      <vt:lpstr>Patronalism of Rule</vt:lpstr>
      <vt:lpstr>Ruling party’s function</vt:lpstr>
      <vt:lpstr>Plurality of power networks / legitimacy</vt:lpstr>
      <vt:lpstr>Dominant economic mechanism / dominant  form of property </vt:lpstr>
      <vt:lpstr>Autonomy of civil society</vt:lpstr>
      <vt:lpstr>Informality and patronalism as basic features of post-communist regimes</vt:lpstr>
      <vt:lpstr>Patronal transformation Contrasting non-patronal and patronal relations</vt:lpstr>
      <vt:lpstr>Primary trajectories of  post-communist regimes</vt:lpstr>
      <vt:lpstr>Secondary trajectories of post-communist regimes</vt:lpstr>
      <vt:lpstr>                          Two levels of regime dynamics and cycles                      democratic transformation  anti-democratic transformation;                       anti-patronal transformation  patronal transformation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Magyar Bálint</dc:creator>
  <cp:lastModifiedBy>Bálint</cp:lastModifiedBy>
  <cp:revision>607</cp:revision>
  <dcterms:created xsi:type="dcterms:W3CDTF">2017-05-01T09:52:15Z</dcterms:created>
  <dcterms:modified xsi:type="dcterms:W3CDTF">2021-05-14T20:11:49Z</dcterms:modified>
</cp:coreProperties>
</file>