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66" r:id="rId2"/>
    <p:sldId id="332" r:id="rId3"/>
    <p:sldId id="333" r:id="rId4"/>
    <p:sldId id="353" r:id="rId5"/>
    <p:sldId id="354" r:id="rId6"/>
    <p:sldId id="347" r:id="rId7"/>
    <p:sldId id="334" r:id="rId8"/>
    <p:sldId id="369" r:id="rId9"/>
    <p:sldId id="274" r:id="rId10"/>
    <p:sldId id="348" r:id="rId11"/>
    <p:sldId id="356" r:id="rId12"/>
    <p:sldId id="357" r:id="rId13"/>
    <p:sldId id="358" r:id="rId14"/>
    <p:sldId id="359" r:id="rId15"/>
    <p:sldId id="360" r:id="rId16"/>
    <p:sldId id="361" r:id="rId17"/>
    <p:sldId id="362" r:id="rId18"/>
    <p:sldId id="363" r:id="rId19"/>
    <p:sldId id="365" r:id="rId20"/>
    <p:sldId id="364" r:id="rId21"/>
    <p:sldId id="370" r:id="rId22"/>
    <p:sldId id="371" r:id="rId23"/>
    <p:sldId id="367" r:id="rId24"/>
    <p:sldId id="372" r:id="rId25"/>
    <p:sldId id="368" r:id="rId26"/>
    <p:sldId id="373" r:id="rId27"/>
  </p:sldIdLst>
  <p:sldSz cx="9144000" cy="5143500" type="screen16x9"/>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68" userDrawn="1">
          <p15:clr>
            <a:srgbClr val="A4A3A4"/>
          </p15:clr>
        </p15:guide>
        <p15:guide id="4" pos="5692" userDrawn="1">
          <p15:clr>
            <a:srgbClr val="A4A3A4"/>
          </p15:clr>
        </p15:guide>
        <p15:guide id="5" orient="horz" pos="577" userDrawn="1">
          <p15:clr>
            <a:srgbClr val="A4A3A4"/>
          </p15:clr>
        </p15:guide>
        <p15:guide id="6" orient="horz" pos="622" userDrawn="1">
          <p15:clr>
            <a:srgbClr val="A4A3A4"/>
          </p15:clr>
        </p15:guide>
        <p15:guide id="7" orient="horz" pos="3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503B"/>
    <a:srgbClr val="6B95A1"/>
    <a:srgbClr val="CD5F50"/>
    <a:srgbClr val="D1C9BE"/>
    <a:srgbClr val="E9B178"/>
    <a:srgbClr val="B3AA9D"/>
    <a:srgbClr val="50412B"/>
    <a:srgbClr val="EFEAE4"/>
    <a:srgbClr val="4D7C8B"/>
    <a:srgbClr val="5041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65" autoAdjust="0"/>
    <p:restoredTop sz="89767" autoAdjust="0"/>
  </p:normalViewPr>
  <p:slideViewPr>
    <p:cSldViewPr>
      <p:cViewPr varScale="1">
        <p:scale>
          <a:sx n="148" d="100"/>
          <a:sy n="148" d="100"/>
        </p:scale>
        <p:origin x="533" y="101"/>
      </p:cViewPr>
      <p:guideLst>
        <p:guide orient="horz" pos="1620"/>
        <p:guide pos="2880"/>
        <p:guide pos="68"/>
        <p:guide pos="5692"/>
        <p:guide orient="horz" pos="577"/>
        <p:guide orient="horz" pos="622"/>
        <p:guide orient="horz" pos="31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Munka1!$B$1</c:f>
              <c:strCache>
                <c:ptCount val="1"/>
                <c:pt idx="0">
                  <c:v>1. adatsor</c:v>
                </c:pt>
              </c:strCache>
            </c:strRef>
          </c:tx>
          <c:spPr>
            <a:solidFill>
              <a:schemeClr val="accent1"/>
            </a:solidFill>
            <a:ln>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Munka1!$B$2:$B$9</c:f>
              <c:numCache>
                <c:formatCode>General</c:formatCode>
                <c:ptCount val="8"/>
                <c:pt idx="0">
                  <c:v>32</c:v>
                </c:pt>
                <c:pt idx="1">
                  <c:v>32</c:v>
                </c:pt>
                <c:pt idx="2">
                  <c:v>32</c:v>
                </c:pt>
                <c:pt idx="3">
                  <c:v>32</c:v>
                </c:pt>
                <c:pt idx="4">
                  <c:v>32</c:v>
                </c:pt>
                <c:pt idx="5">
                  <c:v>32</c:v>
                </c:pt>
                <c:pt idx="6">
                  <c:v>32</c:v>
                </c:pt>
                <c:pt idx="7">
                  <c:v>32</c:v>
                </c:pt>
              </c:numCache>
            </c:numRef>
          </c:val>
          <c:extLst>
            <c:ext xmlns:c16="http://schemas.microsoft.com/office/drawing/2014/chart" uri="{C3380CC4-5D6E-409C-BE32-E72D297353CC}">
              <c16:uniqueId val="{00000000-FB45-49CA-8797-80E024C2B96A}"/>
            </c:ext>
          </c:extLst>
        </c:ser>
        <c:dLbls>
          <c:showLegendKey val="0"/>
          <c:showVal val="0"/>
          <c:showCatName val="0"/>
          <c:showSerName val="0"/>
          <c:showPercent val="0"/>
          <c:showBubbleSize val="0"/>
        </c:dLbls>
        <c:axId val="305828696"/>
        <c:axId val="305834184"/>
      </c:radarChart>
      <c:catAx>
        <c:axId val="305828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05834184"/>
        <c:crosses val="autoZero"/>
        <c:auto val="1"/>
        <c:lblAlgn val="ctr"/>
        <c:lblOffset val="100"/>
        <c:noMultiLvlLbl val="0"/>
      </c:catAx>
      <c:valAx>
        <c:axId val="3058341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5828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3511351403543"/>
          <c:y val="7.6658645061405462E-2"/>
          <c:w val="0.41589465399228037"/>
          <c:h val="0.63029156791297236"/>
        </c:manualLayout>
      </c:layout>
      <c:pieChart>
        <c:varyColors val="1"/>
        <c:ser>
          <c:idx val="0"/>
          <c:order val="0"/>
          <c:tx>
            <c:strRef>
              <c:f>Munka1!$B$1</c:f>
              <c:strCache>
                <c:ptCount val="1"/>
                <c:pt idx="0">
                  <c:v>Értékesítés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81-466F-A292-D42E995FCB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81-466F-A292-D42E995FCB2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81-466F-A292-D42E995FCB2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381-466F-A292-D42E995FCB2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381-466F-A292-D42E995FCB2A}"/>
              </c:ext>
            </c:extLst>
          </c:dPt>
          <c:dLbls>
            <c:dLbl>
              <c:idx val="2"/>
              <c:layout>
                <c:manualLayout>
                  <c:x val="8.0450076374754972E-2"/>
                  <c:y val="1.193896149781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81-466F-A292-D42E995FCB2A}"/>
                </c:ext>
              </c:extLst>
            </c:dLbl>
            <c:dLbl>
              <c:idx val="3"/>
              <c:layout>
                <c:manualLayout>
                  <c:x val="-6.4470849207479808E-2"/>
                  <c:y val="-5.12211339729388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81-466F-A292-D42E995FCB2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Munka1!$A$2:$A$6</c:f>
              <c:strCache>
                <c:ptCount val="5"/>
                <c:pt idx="0">
                  <c:v>Patronal (Mészáros, Garancsi, Szíjj etc.; N = 32)</c:v>
                </c:pt>
                <c:pt idx="1">
                  <c:v>Fidesz-led or supported city (N = 19)</c:v>
                </c:pt>
                <c:pt idx="2">
                  <c:v>Church (N = 2)</c:v>
                </c:pt>
                <c:pt idx="3">
                  <c:v>Opposition city (N = 1)</c:v>
                </c:pt>
                <c:pt idx="4">
                  <c:v>Other (N = ca. 16,000)</c:v>
                </c:pt>
              </c:strCache>
            </c:strRef>
          </c:cat>
          <c:val>
            <c:numRef>
              <c:f>Munka1!$B$2:$B$6</c:f>
              <c:numCache>
                <c:formatCode>General</c:formatCode>
                <c:ptCount val="5"/>
                <c:pt idx="0">
                  <c:v>102985470</c:v>
                </c:pt>
                <c:pt idx="1">
                  <c:v>54883146</c:v>
                </c:pt>
                <c:pt idx="2">
                  <c:v>4533399</c:v>
                </c:pt>
                <c:pt idx="3">
                  <c:v>588942</c:v>
                </c:pt>
                <c:pt idx="4">
                  <c:v>137009043</c:v>
                </c:pt>
              </c:numCache>
            </c:numRef>
          </c:val>
          <c:extLst>
            <c:ext xmlns:c16="http://schemas.microsoft.com/office/drawing/2014/chart" uri="{C3380CC4-5D6E-409C-BE32-E72D297353CC}">
              <c16:uniqueId val="{0000000A-1381-466F-A292-D42E995FCB2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5017892066768532"/>
          <c:y val="0.75843007783534921"/>
          <c:w val="0.81694610292387793"/>
          <c:h val="0.169400305397221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Munka1!$B$1</c:f>
              <c:strCache>
                <c:ptCount val="1"/>
                <c:pt idx="0">
                  <c:v>1. adatsor</c:v>
                </c:pt>
              </c:strCache>
            </c:strRef>
          </c:tx>
          <c:spPr>
            <a:solidFill>
              <a:schemeClr val="accent1"/>
            </a:solidFill>
            <a:ln>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Munka1!$B$2:$B$9</c:f>
              <c:numCache>
                <c:formatCode>General</c:formatCode>
                <c:ptCount val="8"/>
                <c:pt idx="0">
                  <c:v>32</c:v>
                </c:pt>
                <c:pt idx="1">
                  <c:v>32</c:v>
                </c:pt>
                <c:pt idx="2">
                  <c:v>32</c:v>
                </c:pt>
                <c:pt idx="3">
                  <c:v>32</c:v>
                </c:pt>
                <c:pt idx="4">
                  <c:v>32</c:v>
                </c:pt>
                <c:pt idx="5">
                  <c:v>32</c:v>
                </c:pt>
                <c:pt idx="6">
                  <c:v>32</c:v>
                </c:pt>
                <c:pt idx="7">
                  <c:v>32</c:v>
                </c:pt>
              </c:numCache>
            </c:numRef>
          </c:val>
          <c:extLst>
            <c:ext xmlns:c16="http://schemas.microsoft.com/office/drawing/2014/chart" uri="{C3380CC4-5D6E-409C-BE32-E72D297353CC}">
              <c16:uniqueId val="{00000000-DCB7-4D39-B37C-480BC650A9D1}"/>
            </c:ext>
          </c:extLst>
        </c:ser>
        <c:ser>
          <c:idx val="1"/>
          <c:order val="1"/>
          <c:tx>
            <c:strRef>
              <c:f>Munka1!$C$1</c:f>
              <c:strCache>
                <c:ptCount val="1"/>
                <c:pt idx="0">
                  <c:v>2. adatsor</c:v>
                </c:pt>
              </c:strCache>
            </c:strRef>
          </c:tx>
          <c:spPr>
            <a:solidFill>
              <a:schemeClr val="accent2"/>
            </a:solidFill>
            <a:ln w="25400">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Munka1!$C$2:$C$9</c:f>
              <c:numCache>
                <c:formatCode>General</c:formatCode>
                <c:ptCount val="8"/>
                <c:pt idx="0">
                  <c:v>0</c:v>
                </c:pt>
                <c:pt idx="1">
                  <c:v>0</c:v>
                </c:pt>
                <c:pt idx="2">
                  <c:v>0</c:v>
                </c:pt>
                <c:pt idx="3">
                  <c:v>0</c:v>
                </c:pt>
                <c:pt idx="4">
                  <c:v>0</c:v>
                </c:pt>
                <c:pt idx="5">
                  <c:v>32</c:v>
                </c:pt>
                <c:pt idx="6">
                  <c:v>32</c:v>
                </c:pt>
                <c:pt idx="7">
                  <c:v>0</c:v>
                </c:pt>
              </c:numCache>
            </c:numRef>
          </c:val>
          <c:extLst>
            <c:ext xmlns:c16="http://schemas.microsoft.com/office/drawing/2014/chart" uri="{C3380CC4-5D6E-409C-BE32-E72D297353CC}">
              <c16:uniqueId val="{00000001-DCB7-4D39-B37C-480BC650A9D1}"/>
            </c:ext>
          </c:extLst>
        </c:ser>
        <c:dLbls>
          <c:showLegendKey val="0"/>
          <c:showVal val="0"/>
          <c:showCatName val="0"/>
          <c:showSerName val="0"/>
          <c:showPercent val="0"/>
          <c:showBubbleSize val="0"/>
        </c:dLbls>
        <c:axId val="306896040"/>
        <c:axId val="306891728"/>
      </c:radarChart>
      <c:catAx>
        <c:axId val="306896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06891728"/>
        <c:crosses val="autoZero"/>
        <c:auto val="1"/>
        <c:lblAlgn val="ctr"/>
        <c:lblOffset val="100"/>
        <c:noMultiLvlLbl val="0"/>
      </c:catAx>
      <c:valAx>
        <c:axId val="3068917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6896040"/>
        <c:crosses val="autoZero"/>
        <c:crossBetween val="between"/>
      </c:valAx>
      <c:spPr>
        <a:noFill/>
        <a:ln>
          <a:noFill/>
        </a:ln>
        <a:effectLst/>
      </c:spPr>
    </c:plotArea>
    <c:plotVisOnly val="1"/>
    <c:dispBlanksAs val="gap"/>
    <c:showDLblsOverMax val="0"/>
  </c:chart>
  <c:spPr>
    <a:noFill/>
    <a:ln w="19050">
      <a:solidFill>
        <a:schemeClr val="bg2">
          <a:lumMod val="50000"/>
        </a:schemeClr>
      </a:solidFill>
    </a:ln>
    <a:effectLst/>
  </c:spPr>
  <c:txPr>
    <a:bodyPr/>
    <a:lstStyle/>
    <a:p>
      <a:pPr>
        <a:defRPr sz="1100" b="1"/>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Munka1!$B$1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Mészáros family</c:v>
                </c:pt>
                <c:pt idx="1">
                  <c:v>Tiborcz</c:v>
                </c:pt>
                <c:pt idx="2">
                  <c:v>Dunai (EuroAszfalt)</c:v>
                </c:pt>
                <c:pt idx="3">
                  <c:v>Varga (KÉSZ Építő)</c:v>
                </c:pt>
              </c:strCache>
            </c:strRef>
          </c:cat>
          <c:val>
            <c:numRef>
              <c:f>Munka1!$B$2:$B$5</c:f>
              <c:numCache>
                <c:formatCode>General</c:formatCode>
                <c:ptCount val="4"/>
                <c:pt idx="0">
                  <c:v>14.9</c:v>
                </c:pt>
                <c:pt idx="1">
                  <c:v>12</c:v>
                </c:pt>
                <c:pt idx="2">
                  <c:v>3.7</c:v>
                </c:pt>
                <c:pt idx="3">
                  <c:v>3.2</c:v>
                </c:pt>
              </c:numCache>
            </c:numRef>
          </c:val>
          <c:extLst>
            <c:ext xmlns:c16="http://schemas.microsoft.com/office/drawing/2014/chart" uri="{C3380CC4-5D6E-409C-BE32-E72D297353CC}">
              <c16:uniqueId val="{00000000-B4C7-43D9-A359-9FBE1CF5B2ED}"/>
            </c:ext>
          </c:extLst>
        </c:ser>
        <c:ser>
          <c:idx val="1"/>
          <c:order val="1"/>
          <c:tx>
            <c:strRef>
              <c:f>Munka1!$C$1</c:f>
              <c:strCache>
                <c:ptCount val="1"/>
                <c:pt idx="0">
                  <c:v>2016-2018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Mészáros family</c:v>
                </c:pt>
                <c:pt idx="1">
                  <c:v>Tiborcz</c:v>
                </c:pt>
                <c:pt idx="2">
                  <c:v>Dunai (EuroAszfalt)</c:v>
                </c:pt>
                <c:pt idx="3">
                  <c:v>Varga (KÉSZ Építő)</c:v>
                </c:pt>
              </c:strCache>
            </c:strRef>
          </c:cat>
          <c:val>
            <c:numRef>
              <c:f>Munka1!$C$2:$C$5</c:f>
              <c:numCache>
                <c:formatCode>General</c:formatCode>
                <c:ptCount val="4"/>
                <c:pt idx="0">
                  <c:v>16.100000000000001</c:v>
                </c:pt>
                <c:pt idx="1">
                  <c:v>10.3</c:v>
                </c:pt>
                <c:pt idx="2">
                  <c:v>2.2000000000000002</c:v>
                </c:pt>
                <c:pt idx="3">
                  <c:v>2.5</c:v>
                </c:pt>
              </c:numCache>
            </c:numRef>
          </c:val>
          <c:extLst>
            <c:ext xmlns:c16="http://schemas.microsoft.com/office/drawing/2014/chart" uri="{C3380CC4-5D6E-409C-BE32-E72D297353CC}">
              <c16:uniqueId val="{00000001-B4C7-43D9-A359-9FBE1CF5B2ED}"/>
            </c:ext>
          </c:extLst>
        </c:ser>
        <c:dLbls>
          <c:showLegendKey val="0"/>
          <c:showVal val="0"/>
          <c:showCatName val="0"/>
          <c:showSerName val="0"/>
          <c:showPercent val="0"/>
          <c:showBubbleSize val="0"/>
        </c:dLbls>
        <c:gapWidth val="219"/>
        <c:overlap val="-27"/>
        <c:axId val="306892904"/>
        <c:axId val="306890160"/>
      </c:barChart>
      <c:catAx>
        <c:axId val="306892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890160"/>
        <c:crosses val="autoZero"/>
        <c:auto val="1"/>
        <c:lblAlgn val="ctr"/>
        <c:lblOffset val="100"/>
        <c:noMultiLvlLbl val="0"/>
      </c:catAx>
      <c:valAx>
        <c:axId val="30689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892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Munka1!$B$1</c:f>
              <c:strCache>
                <c:ptCount val="1"/>
                <c:pt idx="0">
                  <c:v>1. adatsor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Colas</c:v>
                </c:pt>
                <c:pt idx="1">
                  <c:v>Strabag</c:v>
                </c:pt>
                <c:pt idx="2">
                  <c:v>Duna Aszfalt</c:v>
                </c:pt>
                <c:pt idx="3">
                  <c:v>Swietelsky</c:v>
                </c:pt>
                <c:pt idx="4">
                  <c:v>Mészáros</c:v>
                </c:pt>
              </c:strCache>
            </c:strRef>
          </c:cat>
          <c:val>
            <c:numRef>
              <c:f>Munka1!$B$2:$B$6</c:f>
              <c:numCache>
                <c:formatCode>General</c:formatCode>
                <c:ptCount val="5"/>
                <c:pt idx="0">
                  <c:v>-2.1</c:v>
                </c:pt>
                <c:pt idx="1">
                  <c:v>2.78</c:v>
                </c:pt>
                <c:pt idx="2">
                  <c:v>3.05</c:v>
                </c:pt>
                <c:pt idx="3">
                  <c:v>3.82</c:v>
                </c:pt>
                <c:pt idx="4">
                  <c:v>11.02</c:v>
                </c:pt>
              </c:numCache>
            </c:numRef>
          </c:val>
          <c:extLst>
            <c:ext xmlns:c16="http://schemas.microsoft.com/office/drawing/2014/chart" uri="{C3380CC4-5D6E-409C-BE32-E72D297353CC}">
              <c16:uniqueId val="{00000000-E07A-49F7-A4F9-D39BD4F8884A}"/>
            </c:ext>
          </c:extLst>
        </c:ser>
        <c:dLbls>
          <c:showLegendKey val="0"/>
          <c:showVal val="0"/>
          <c:showCatName val="0"/>
          <c:showSerName val="0"/>
          <c:showPercent val="0"/>
          <c:showBubbleSize val="0"/>
        </c:dLbls>
        <c:gapWidth val="182"/>
        <c:axId val="306888984"/>
        <c:axId val="306889768"/>
      </c:barChart>
      <c:catAx>
        <c:axId val="306888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889768"/>
        <c:crosses val="autoZero"/>
        <c:auto val="1"/>
        <c:lblAlgn val="ctr"/>
        <c:lblOffset val="100"/>
        <c:noMultiLvlLbl val="0"/>
      </c:catAx>
      <c:valAx>
        <c:axId val="306889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888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Munka1!$B$1</c:f>
              <c:strCache>
                <c:ptCount val="1"/>
                <c:pt idx="0">
                  <c:v>1. adatsor</c:v>
                </c:pt>
              </c:strCache>
            </c:strRef>
          </c:tx>
          <c:spPr>
            <a:solidFill>
              <a:schemeClr val="accent1"/>
            </a:solidFill>
            <a:ln>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Munka1!$B$2:$B$9</c:f>
              <c:numCache>
                <c:formatCode>General</c:formatCode>
                <c:ptCount val="8"/>
                <c:pt idx="0">
                  <c:v>32</c:v>
                </c:pt>
                <c:pt idx="1">
                  <c:v>32</c:v>
                </c:pt>
                <c:pt idx="2">
                  <c:v>32</c:v>
                </c:pt>
                <c:pt idx="3">
                  <c:v>32</c:v>
                </c:pt>
                <c:pt idx="4">
                  <c:v>32</c:v>
                </c:pt>
                <c:pt idx="5">
                  <c:v>32</c:v>
                </c:pt>
                <c:pt idx="6">
                  <c:v>32</c:v>
                </c:pt>
                <c:pt idx="7">
                  <c:v>32</c:v>
                </c:pt>
              </c:numCache>
            </c:numRef>
          </c:val>
          <c:extLst>
            <c:ext xmlns:c16="http://schemas.microsoft.com/office/drawing/2014/chart" uri="{C3380CC4-5D6E-409C-BE32-E72D297353CC}">
              <c16:uniqueId val="{00000000-B669-4AF6-B69C-BDC4204DE0AA}"/>
            </c:ext>
          </c:extLst>
        </c:ser>
        <c:ser>
          <c:idx val="1"/>
          <c:order val="1"/>
          <c:tx>
            <c:strRef>
              <c:f>Munka1!$C$1</c:f>
              <c:strCache>
                <c:ptCount val="1"/>
                <c:pt idx="0">
                  <c:v>2. adatsor</c:v>
                </c:pt>
              </c:strCache>
            </c:strRef>
          </c:tx>
          <c:spPr>
            <a:solidFill>
              <a:schemeClr val="accent2"/>
            </a:solidFill>
            <a:ln w="25400">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Munka1!$C$2:$C$9</c:f>
              <c:numCache>
                <c:formatCode>General</c:formatCode>
                <c:ptCount val="8"/>
                <c:pt idx="0">
                  <c:v>0</c:v>
                </c:pt>
                <c:pt idx="1">
                  <c:v>0</c:v>
                </c:pt>
                <c:pt idx="2">
                  <c:v>0</c:v>
                </c:pt>
                <c:pt idx="3">
                  <c:v>0</c:v>
                </c:pt>
                <c:pt idx="4">
                  <c:v>0</c:v>
                </c:pt>
                <c:pt idx="5">
                  <c:v>0</c:v>
                </c:pt>
                <c:pt idx="6">
                  <c:v>32</c:v>
                </c:pt>
                <c:pt idx="7">
                  <c:v>32</c:v>
                </c:pt>
              </c:numCache>
            </c:numRef>
          </c:val>
          <c:extLst>
            <c:ext xmlns:c16="http://schemas.microsoft.com/office/drawing/2014/chart" uri="{C3380CC4-5D6E-409C-BE32-E72D297353CC}">
              <c16:uniqueId val="{00000001-B669-4AF6-B69C-BDC4204DE0AA}"/>
            </c:ext>
          </c:extLst>
        </c:ser>
        <c:dLbls>
          <c:showLegendKey val="0"/>
          <c:showVal val="0"/>
          <c:showCatName val="0"/>
          <c:showSerName val="0"/>
          <c:showPercent val="0"/>
          <c:showBubbleSize val="0"/>
        </c:dLbls>
        <c:axId val="306890552"/>
        <c:axId val="306892512"/>
      </c:radarChart>
      <c:catAx>
        <c:axId val="30689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06892512"/>
        <c:crosses val="autoZero"/>
        <c:auto val="1"/>
        <c:lblAlgn val="ctr"/>
        <c:lblOffset val="100"/>
        <c:noMultiLvlLbl val="0"/>
      </c:catAx>
      <c:valAx>
        <c:axId val="3068925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6890552"/>
        <c:crosses val="autoZero"/>
        <c:crossBetween val="between"/>
      </c:valAx>
      <c:spPr>
        <a:noFill/>
        <a:ln>
          <a:noFill/>
        </a:ln>
        <a:effectLst/>
      </c:spPr>
    </c:plotArea>
    <c:plotVisOnly val="1"/>
    <c:dispBlanksAs val="gap"/>
    <c:showDLblsOverMax val="0"/>
  </c:chart>
  <c:spPr>
    <a:noFill/>
    <a:ln w="19050">
      <a:solidFill>
        <a:schemeClr val="bg2">
          <a:lumMod val="50000"/>
        </a:schemeClr>
      </a:solidFill>
    </a:ln>
    <a:effectLst/>
  </c:spPr>
  <c:txPr>
    <a:bodyPr/>
    <a:lstStyle/>
    <a:p>
      <a:pPr>
        <a:defRPr sz="1100" b="1"/>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Munka1!$B$1</c:f>
              <c:strCache>
                <c:ptCount val="1"/>
                <c:pt idx="0">
                  <c:v>1. adatsor</c:v>
                </c:pt>
              </c:strCache>
            </c:strRef>
          </c:tx>
          <c:spPr>
            <a:solidFill>
              <a:schemeClr val="accent1"/>
            </a:solidFill>
            <a:ln>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Munka1!$B$2:$B$9</c:f>
              <c:numCache>
                <c:formatCode>General</c:formatCode>
                <c:ptCount val="8"/>
                <c:pt idx="0">
                  <c:v>32</c:v>
                </c:pt>
                <c:pt idx="1">
                  <c:v>32</c:v>
                </c:pt>
                <c:pt idx="2">
                  <c:v>32</c:v>
                </c:pt>
                <c:pt idx="3">
                  <c:v>32</c:v>
                </c:pt>
                <c:pt idx="4">
                  <c:v>32</c:v>
                </c:pt>
                <c:pt idx="5">
                  <c:v>32</c:v>
                </c:pt>
                <c:pt idx="6">
                  <c:v>32</c:v>
                </c:pt>
                <c:pt idx="7">
                  <c:v>32</c:v>
                </c:pt>
              </c:numCache>
            </c:numRef>
          </c:val>
          <c:extLst>
            <c:ext xmlns:c16="http://schemas.microsoft.com/office/drawing/2014/chart" uri="{C3380CC4-5D6E-409C-BE32-E72D297353CC}">
              <c16:uniqueId val="{00000000-358D-4C42-B4B9-5319F3BCF263}"/>
            </c:ext>
          </c:extLst>
        </c:ser>
        <c:ser>
          <c:idx val="1"/>
          <c:order val="1"/>
          <c:tx>
            <c:strRef>
              <c:f>Munka1!$C$1</c:f>
              <c:strCache>
                <c:ptCount val="1"/>
                <c:pt idx="0">
                  <c:v>2. adatsor</c:v>
                </c:pt>
              </c:strCache>
            </c:strRef>
          </c:tx>
          <c:spPr>
            <a:solidFill>
              <a:schemeClr val="accent2"/>
            </a:solidFill>
            <a:ln w="25400">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Munka1!$C$2:$C$9</c:f>
              <c:numCache>
                <c:formatCode>General</c:formatCode>
                <c:ptCount val="8"/>
                <c:pt idx="0">
                  <c:v>32</c:v>
                </c:pt>
                <c:pt idx="1">
                  <c:v>0</c:v>
                </c:pt>
                <c:pt idx="2">
                  <c:v>0</c:v>
                </c:pt>
                <c:pt idx="3">
                  <c:v>0</c:v>
                </c:pt>
                <c:pt idx="4">
                  <c:v>0</c:v>
                </c:pt>
                <c:pt idx="5">
                  <c:v>0</c:v>
                </c:pt>
                <c:pt idx="6">
                  <c:v>0</c:v>
                </c:pt>
                <c:pt idx="7">
                  <c:v>32</c:v>
                </c:pt>
              </c:numCache>
            </c:numRef>
          </c:val>
          <c:extLst>
            <c:ext xmlns:c16="http://schemas.microsoft.com/office/drawing/2014/chart" uri="{C3380CC4-5D6E-409C-BE32-E72D297353CC}">
              <c16:uniqueId val="{00000001-358D-4C42-B4B9-5319F3BCF263}"/>
            </c:ext>
          </c:extLst>
        </c:ser>
        <c:dLbls>
          <c:showLegendKey val="0"/>
          <c:showVal val="0"/>
          <c:showCatName val="0"/>
          <c:showSerName val="0"/>
          <c:showPercent val="0"/>
          <c:showBubbleSize val="0"/>
        </c:dLbls>
        <c:axId val="307400664"/>
        <c:axId val="307401056"/>
      </c:radarChart>
      <c:catAx>
        <c:axId val="30740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07401056"/>
        <c:crosses val="autoZero"/>
        <c:auto val="1"/>
        <c:lblAlgn val="ctr"/>
        <c:lblOffset val="100"/>
        <c:noMultiLvlLbl val="0"/>
      </c:catAx>
      <c:valAx>
        <c:axId val="3074010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7400664"/>
        <c:crosses val="autoZero"/>
        <c:crossBetween val="between"/>
      </c:valAx>
      <c:spPr>
        <a:noFill/>
        <a:ln>
          <a:noFill/>
        </a:ln>
        <a:effectLst/>
      </c:spPr>
    </c:plotArea>
    <c:plotVisOnly val="1"/>
    <c:dispBlanksAs val="gap"/>
    <c:showDLblsOverMax val="0"/>
  </c:chart>
  <c:spPr>
    <a:noFill/>
    <a:ln w="19050">
      <a:solidFill>
        <a:schemeClr val="bg2">
          <a:lumMod val="50000"/>
        </a:schemeClr>
      </a:solidFill>
    </a:ln>
    <a:effectLst/>
  </c:spPr>
  <c:txPr>
    <a:bodyPr/>
    <a:lstStyle/>
    <a:p>
      <a:pPr>
        <a:defRPr sz="11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Munka1!$B$1</c:f>
              <c:strCache>
                <c:ptCount val="1"/>
                <c:pt idx="0">
                  <c:v>1. adatsor</c:v>
                </c:pt>
              </c:strCache>
            </c:strRef>
          </c:tx>
          <c:spPr>
            <a:solidFill>
              <a:schemeClr val="accent1"/>
            </a:solidFill>
            <a:ln>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Munka1!$B$2:$B$9</c:f>
              <c:numCache>
                <c:formatCode>General</c:formatCode>
                <c:ptCount val="8"/>
                <c:pt idx="0">
                  <c:v>32</c:v>
                </c:pt>
                <c:pt idx="1">
                  <c:v>32</c:v>
                </c:pt>
                <c:pt idx="2">
                  <c:v>32</c:v>
                </c:pt>
                <c:pt idx="3">
                  <c:v>32</c:v>
                </c:pt>
                <c:pt idx="4">
                  <c:v>32</c:v>
                </c:pt>
                <c:pt idx="5">
                  <c:v>32</c:v>
                </c:pt>
                <c:pt idx="6">
                  <c:v>32</c:v>
                </c:pt>
                <c:pt idx="7">
                  <c:v>32</c:v>
                </c:pt>
              </c:numCache>
            </c:numRef>
          </c:val>
          <c:extLst>
            <c:ext xmlns:c16="http://schemas.microsoft.com/office/drawing/2014/chart" uri="{C3380CC4-5D6E-409C-BE32-E72D297353CC}">
              <c16:uniqueId val="{00000000-4E29-4C8B-B982-43EB1116A77B}"/>
            </c:ext>
          </c:extLst>
        </c:ser>
        <c:ser>
          <c:idx val="1"/>
          <c:order val="1"/>
          <c:tx>
            <c:strRef>
              <c:f>Munka1!$C$1</c:f>
              <c:strCache>
                <c:ptCount val="1"/>
                <c:pt idx="0">
                  <c:v>2. adatsor</c:v>
                </c:pt>
              </c:strCache>
            </c:strRef>
          </c:tx>
          <c:spPr>
            <a:solidFill>
              <a:schemeClr val="accent2"/>
            </a:solidFill>
            <a:ln w="25400">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Munka1!$C$2:$C$9</c:f>
              <c:numCache>
                <c:formatCode>General</c:formatCode>
                <c:ptCount val="8"/>
                <c:pt idx="0">
                  <c:v>32</c:v>
                </c:pt>
                <c:pt idx="1">
                  <c:v>32</c:v>
                </c:pt>
                <c:pt idx="2">
                  <c:v>0</c:v>
                </c:pt>
                <c:pt idx="3">
                  <c:v>0</c:v>
                </c:pt>
                <c:pt idx="4">
                  <c:v>0</c:v>
                </c:pt>
                <c:pt idx="5">
                  <c:v>0</c:v>
                </c:pt>
                <c:pt idx="6">
                  <c:v>0</c:v>
                </c:pt>
                <c:pt idx="7">
                  <c:v>0</c:v>
                </c:pt>
              </c:numCache>
            </c:numRef>
          </c:val>
          <c:extLst>
            <c:ext xmlns:c16="http://schemas.microsoft.com/office/drawing/2014/chart" uri="{C3380CC4-5D6E-409C-BE32-E72D297353CC}">
              <c16:uniqueId val="{00000001-4E29-4C8B-B982-43EB1116A77B}"/>
            </c:ext>
          </c:extLst>
        </c:ser>
        <c:dLbls>
          <c:showLegendKey val="0"/>
          <c:showVal val="0"/>
          <c:showCatName val="0"/>
          <c:showSerName val="0"/>
          <c:showPercent val="0"/>
          <c:showBubbleSize val="0"/>
        </c:dLbls>
        <c:axId val="305832224"/>
        <c:axId val="305827912"/>
      </c:radarChart>
      <c:catAx>
        <c:axId val="30583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05827912"/>
        <c:crosses val="autoZero"/>
        <c:auto val="1"/>
        <c:lblAlgn val="ctr"/>
        <c:lblOffset val="100"/>
        <c:noMultiLvlLbl val="0"/>
      </c:catAx>
      <c:valAx>
        <c:axId val="3058279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5832224"/>
        <c:crosses val="autoZero"/>
        <c:crossBetween val="between"/>
      </c:valAx>
      <c:spPr>
        <a:noFill/>
        <a:ln>
          <a:noFill/>
        </a:ln>
        <a:effectLst/>
      </c:spPr>
    </c:plotArea>
    <c:plotVisOnly val="1"/>
    <c:dispBlanksAs val="gap"/>
    <c:showDLblsOverMax val="0"/>
  </c:chart>
  <c:spPr>
    <a:noFill/>
    <a:ln w="19050">
      <a:solidFill>
        <a:schemeClr val="bg2">
          <a:lumMod val="50000"/>
        </a:schemeClr>
      </a:solidFill>
    </a:ln>
    <a:effectLst/>
  </c:spPr>
  <c:txPr>
    <a:bodyPr/>
    <a:lstStyle/>
    <a:p>
      <a:pPr>
        <a:defRPr sz="11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Munka1!$B$1</c:f>
              <c:strCache>
                <c:ptCount val="1"/>
                <c:pt idx="0">
                  <c:v>1. adatsor</c:v>
                </c:pt>
              </c:strCache>
            </c:strRef>
          </c:tx>
          <c:spPr>
            <a:solidFill>
              <a:schemeClr val="accent1"/>
            </a:solidFill>
            <a:ln>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Munka1!$B$2:$B$9</c:f>
              <c:numCache>
                <c:formatCode>General</c:formatCode>
                <c:ptCount val="8"/>
                <c:pt idx="0">
                  <c:v>32</c:v>
                </c:pt>
                <c:pt idx="1">
                  <c:v>32</c:v>
                </c:pt>
                <c:pt idx="2">
                  <c:v>32</c:v>
                </c:pt>
                <c:pt idx="3">
                  <c:v>32</c:v>
                </c:pt>
                <c:pt idx="4">
                  <c:v>32</c:v>
                </c:pt>
                <c:pt idx="5">
                  <c:v>32</c:v>
                </c:pt>
                <c:pt idx="6">
                  <c:v>32</c:v>
                </c:pt>
                <c:pt idx="7">
                  <c:v>32</c:v>
                </c:pt>
              </c:numCache>
            </c:numRef>
          </c:val>
          <c:extLst>
            <c:ext xmlns:c16="http://schemas.microsoft.com/office/drawing/2014/chart" uri="{C3380CC4-5D6E-409C-BE32-E72D297353CC}">
              <c16:uniqueId val="{00000000-342F-422B-873E-8459048D7431}"/>
            </c:ext>
          </c:extLst>
        </c:ser>
        <c:ser>
          <c:idx val="1"/>
          <c:order val="1"/>
          <c:tx>
            <c:strRef>
              <c:f>Munka1!$C$1</c:f>
              <c:strCache>
                <c:ptCount val="1"/>
                <c:pt idx="0">
                  <c:v>2. adatsor</c:v>
                </c:pt>
              </c:strCache>
            </c:strRef>
          </c:tx>
          <c:spPr>
            <a:solidFill>
              <a:schemeClr val="accent2"/>
            </a:solidFill>
            <a:ln w="25400">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Munka1!$C$2:$C$9</c:f>
              <c:numCache>
                <c:formatCode>General</c:formatCode>
                <c:ptCount val="8"/>
                <c:pt idx="0">
                  <c:v>0</c:v>
                </c:pt>
                <c:pt idx="1">
                  <c:v>32</c:v>
                </c:pt>
                <c:pt idx="2">
                  <c:v>32</c:v>
                </c:pt>
                <c:pt idx="3">
                  <c:v>0</c:v>
                </c:pt>
                <c:pt idx="4">
                  <c:v>0</c:v>
                </c:pt>
                <c:pt idx="5">
                  <c:v>0</c:v>
                </c:pt>
                <c:pt idx="6">
                  <c:v>0</c:v>
                </c:pt>
                <c:pt idx="7">
                  <c:v>0</c:v>
                </c:pt>
              </c:numCache>
            </c:numRef>
          </c:val>
          <c:extLst>
            <c:ext xmlns:c16="http://schemas.microsoft.com/office/drawing/2014/chart" uri="{C3380CC4-5D6E-409C-BE32-E72D297353CC}">
              <c16:uniqueId val="{00000001-342F-422B-873E-8459048D7431}"/>
            </c:ext>
          </c:extLst>
        </c:ser>
        <c:dLbls>
          <c:showLegendKey val="0"/>
          <c:showVal val="0"/>
          <c:showCatName val="0"/>
          <c:showSerName val="0"/>
          <c:showPercent val="0"/>
          <c:showBubbleSize val="0"/>
        </c:dLbls>
        <c:axId val="305828304"/>
        <c:axId val="305833792"/>
      </c:radarChart>
      <c:catAx>
        <c:axId val="30582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05833792"/>
        <c:crosses val="autoZero"/>
        <c:auto val="1"/>
        <c:lblAlgn val="ctr"/>
        <c:lblOffset val="100"/>
        <c:noMultiLvlLbl val="0"/>
      </c:catAx>
      <c:valAx>
        <c:axId val="3058337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5828304"/>
        <c:crosses val="autoZero"/>
        <c:crossBetween val="between"/>
      </c:valAx>
      <c:spPr>
        <a:noFill/>
        <a:ln>
          <a:noFill/>
        </a:ln>
        <a:effectLst/>
      </c:spPr>
    </c:plotArea>
    <c:plotVisOnly val="1"/>
    <c:dispBlanksAs val="gap"/>
    <c:showDLblsOverMax val="0"/>
  </c:chart>
  <c:spPr>
    <a:noFill/>
    <a:ln w="19050">
      <a:solidFill>
        <a:schemeClr val="bg2">
          <a:lumMod val="50000"/>
        </a:schemeClr>
      </a:solidFill>
    </a:ln>
    <a:effectLst/>
  </c:spPr>
  <c:txPr>
    <a:bodyPr/>
    <a:lstStyle/>
    <a:p>
      <a:pPr>
        <a:defRPr sz="11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Munka1!$B$1</c:f>
              <c:strCache>
                <c:ptCount val="1"/>
                <c:pt idx="0">
                  <c:v>Swietelsky</c:v>
                </c:pt>
              </c:strCache>
            </c:strRef>
          </c:tx>
          <c:spPr>
            <a:ln w="47625" cap="rnd">
              <a:solidFill>
                <a:srgbClr val="395A61"/>
              </a:solidFill>
              <a:round/>
            </a:ln>
            <a:effectLst/>
          </c:spPr>
          <c:marker>
            <c:symbol val="none"/>
          </c:marker>
          <c:dLbls>
            <c:dLbl>
              <c:idx val="0"/>
              <c:layout>
                <c:manualLayout>
                  <c:x val="-6.9123481225927388E-2"/>
                  <c:y val="3.6313898317408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F5-4513-BA0A-065331EE323C}"/>
                </c:ext>
              </c:extLst>
            </c:dLbl>
            <c:dLbl>
              <c:idx val="1"/>
              <c:layout>
                <c:manualLayout>
                  <c:x val="-5.4822071317114807E-2"/>
                  <c:y val="3.1126198557778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F5-4513-BA0A-065331EE323C}"/>
                </c:ext>
              </c:extLst>
            </c:dLbl>
            <c:dLbl>
              <c:idx val="2"/>
              <c:layout>
                <c:manualLayout>
                  <c:x val="3.5753524772031225E-2"/>
                  <c:y val="2.59384987981488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F5-4513-BA0A-065331EE323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2011-2013</c:v>
                </c:pt>
                <c:pt idx="1">
                  <c:v>2014-2016</c:v>
                </c:pt>
                <c:pt idx="2">
                  <c:v>2017-2018</c:v>
                </c:pt>
              </c:strCache>
            </c:strRef>
          </c:cat>
          <c:val>
            <c:numRef>
              <c:f>Munka1!$B$2:$B$4</c:f>
              <c:numCache>
                <c:formatCode>0.00</c:formatCode>
                <c:ptCount val="3"/>
                <c:pt idx="0">
                  <c:v>1.37</c:v>
                </c:pt>
                <c:pt idx="1">
                  <c:v>1.99</c:v>
                </c:pt>
                <c:pt idx="2">
                  <c:v>1.49</c:v>
                </c:pt>
              </c:numCache>
            </c:numRef>
          </c:val>
          <c:smooth val="0"/>
          <c:extLst>
            <c:ext xmlns:c16="http://schemas.microsoft.com/office/drawing/2014/chart" uri="{C3380CC4-5D6E-409C-BE32-E72D297353CC}">
              <c16:uniqueId val="{00000000-6D3B-473E-B31F-4B0CB0F3D51F}"/>
            </c:ext>
          </c:extLst>
        </c:ser>
        <c:ser>
          <c:idx val="1"/>
          <c:order val="1"/>
          <c:tx>
            <c:strRef>
              <c:f>Munka1!$C$1</c:f>
              <c:strCache>
                <c:ptCount val="1"/>
                <c:pt idx="0">
                  <c:v>Strabag</c:v>
                </c:pt>
              </c:strCache>
            </c:strRef>
          </c:tx>
          <c:spPr>
            <a:ln w="47625" cap="rnd">
              <a:solidFill>
                <a:srgbClr val="E9B178"/>
              </a:solidFill>
              <a:round/>
            </a:ln>
            <a:effectLst/>
          </c:spPr>
          <c:marker>
            <c:symbol val="none"/>
          </c:marker>
          <c:dLbls>
            <c:dLbl>
              <c:idx val="0"/>
              <c:layout>
                <c:manualLayout>
                  <c:x val="-0.12156198422490677"/>
                  <c:y val="7.78154963944465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F5-4513-BA0A-065331EE323C}"/>
                </c:ext>
              </c:extLst>
            </c:dLbl>
            <c:dLbl>
              <c:idx val="1"/>
              <c:layout>
                <c:manualLayout>
                  <c:x val="2.3835683181354264E-3"/>
                  <c:y val="-2.5938498798148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F5-4513-BA0A-065331EE323C}"/>
                </c:ext>
              </c:extLst>
            </c:dLbl>
            <c:dLbl>
              <c:idx val="2"/>
              <c:layout>
                <c:manualLayout>
                  <c:x val="3.2178266136100454E-2"/>
                  <c:y val="-1.9453874098611542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1553696163731246E-2"/>
                      <c:h val="4.827154626335501E-2"/>
                    </c:manualLayout>
                  </c15:layout>
                </c:ext>
                <c:ext xmlns:c16="http://schemas.microsoft.com/office/drawing/2014/chart" uri="{C3380CC4-5D6E-409C-BE32-E72D297353CC}">
                  <c16:uniqueId val="{00000005-9AF5-4513-BA0A-065331EE323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2011-2013</c:v>
                </c:pt>
                <c:pt idx="1">
                  <c:v>2014-2016</c:v>
                </c:pt>
                <c:pt idx="2">
                  <c:v>2017-2018</c:v>
                </c:pt>
              </c:strCache>
            </c:strRef>
          </c:cat>
          <c:val>
            <c:numRef>
              <c:f>Munka1!$C$2:$C$4</c:f>
              <c:numCache>
                <c:formatCode>General</c:formatCode>
                <c:ptCount val="3"/>
                <c:pt idx="0">
                  <c:v>1.84</c:v>
                </c:pt>
                <c:pt idx="1">
                  <c:v>2.8</c:v>
                </c:pt>
                <c:pt idx="2">
                  <c:v>2.84</c:v>
                </c:pt>
              </c:numCache>
            </c:numRef>
          </c:val>
          <c:smooth val="0"/>
          <c:extLst>
            <c:ext xmlns:c16="http://schemas.microsoft.com/office/drawing/2014/chart" uri="{C3380CC4-5D6E-409C-BE32-E72D297353CC}">
              <c16:uniqueId val="{00000001-6D3B-473E-B31F-4B0CB0F3D51F}"/>
            </c:ext>
          </c:extLst>
        </c:ser>
        <c:ser>
          <c:idx val="2"/>
          <c:order val="2"/>
          <c:tx>
            <c:strRef>
              <c:f>Munka1!$D$1</c:f>
              <c:strCache>
                <c:ptCount val="1"/>
                <c:pt idx="0">
                  <c:v>Duna Aszfalt</c:v>
                </c:pt>
              </c:strCache>
            </c:strRef>
          </c:tx>
          <c:spPr>
            <a:ln w="47625" cap="rnd">
              <a:solidFill>
                <a:srgbClr val="CD5F50"/>
              </a:solidFill>
              <a:round/>
            </a:ln>
            <a:effectLst/>
          </c:spPr>
          <c:marker>
            <c:symbol val="none"/>
          </c:marker>
          <c:dLbls>
            <c:dLbl>
              <c:idx val="0"/>
              <c:layout>
                <c:manualLayout>
                  <c:x val="-0.10964414263422964"/>
                  <c:y val="-3.6313898317408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F5-4513-BA0A-065331EE323C}"/>
                </c:ext>
              </c:extLst>
            </c:dLbl>
            <c:dLbl>
              <c:idx val="1"/>
              <c:layout>
                <c:manualLayout>
                  <c:x val="0"/>
                  <c:y val="-3.1126198557778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F5-4513-BA0A-065331EE323C}"/>
                </c:ext>
              </c:extLst>
            </c:dLbl>
            <c:dLbl>
              <c:idx val="2"/>
              <c:layout>
                <c:manualLayout>
                  <c:x val="3.5753524772031225E-2"/>
                  <c:y val="-2.3344648918334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F5-4513-BA0A-065331EE323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2011-2013</c:v>
                </c:pt>
                <c:pt idx="1">
                  <c:v>2014-2016</c:v>
                </c:pt>
                <c:pt idx="2">
                  <c:v>2017-2018</c:v>
                </c:pt>
              </c:strCache>
            </c:strRef>
          </c:cat>
          <c:val>
            <c:numRef>
              <c:f>Munka1!$D$2:$D$4</c:f>
              <c:numCache>
                <c:formatCode>General</c:formatCode>
                <c:ptCount val="3"/>
                <c:pt idx="0">
                  <c:v>4.8</c:v>
                </c:pt>
                <c:pt idx="1">
                  <c:v>6.65</c:v>
                </c:pt>
                <c:pt idx="2">
                  <c:v>7.45</c:v>
                </c:pt>
              </c:numCache>
            </c:numRef>
          </c:val>
          <c:smooth val="0"/>
          <c:extLst>
            <c:ext xmlns:c16="http://schemas.microsoft.com/office/drawing/2014/chart" uri="{C3380CC4-5D6E-409C-BE32-E72D297353CC}">
              <c16:uniqueId val="{00000002-6D3B-473E-B31F-4B0CB0F3D51F}"/>
            </c:ext>
          </c:extLst>
        </c:ser>
        <c:ser>
          <c:idx val="3"/>
          <c:order val="3"/>
          <c:tx>
            <c:strRef>
              <c:f>Munka1!$E$1</c:f>
              <c:strCache>
                <c:ptCount val="1"/>
                <c:pt idx="0">
                  <c:v>Mészáros</c:v>
                </c:pt>
              </c:strCache>
            </c:strRef>
          </c:tx>
          <c:spPr>
            <a:ln w="47625" cap="rnd">
              <a:solidFill>
                <a:srgbClr val="6B95A1"/>
              </a:solidFill>
              <a:round/>
            </a:ln>
            <a:effectLst/>
          </c:spPr>
          <c:marker>
            <c:symbol val="none"/>
          </c:marker>
          <c:dLbls>
            <c:dLbl>
              <c:idx val="0"/>
              <c:layout>
                <c:manualLayout>
                  <c:x val="-0.13705499061024229"/>
                  <c:y val="-2.4641573858241311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6786559527460399E-2"/>
                      <c:h val="5.8646945782614548E-2"/>
                    </c:manualLayout>
                  </c15:layout>
                </c:ext>
                <c:ext xmlns:c16="http://schemas.microsoft.com/office/drawing/2014/chart" uri="{C3380CC4-5D6E-409C-BE32-E72D297353CC}">
                  <c16:uniqueId val="{00000009-9AF5-4513-BA0A-065331EE323C}"/>
                </c:ext>
              </c:extLst>
            </c:dLbl>
            <c:dLbl>
              <c:idx val="1"/>
              <c:layout>
                <c:manualLayout>
                  <c:x val="8.3424891134739929E-2"/>
                  <c:y val="-3.8907748197223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AF5-4513-BA0A-065331EE323C}"/>
                </c:ext>
              </c:extLst>
            </c:dLbl>
            <c:dLbl>
              <c:idx val="2"/>
              <c:layout>
                <c:manualLayout>
                  <c:x val="2.1452114863218665E-2"/>
                  <c:y val="-2.8532348677963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AF5-4513-BA0A-065331EE323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2011-2013</c:v>
                </c:pt>
                <c:pt idx="1">
                  <c:v>2014-2016</c:v>
                </c:pt>
                <c:pt idx="2">
                  <c:v>2017-2018</c:v>
                </c:pt>
              </c:strCache>
            </c:strRef>
          </c:cat>
          <c:val>
            <c:numRef>
              <c:f>Munka1!$E$2:$E$4</c:f>
              <c:numCache>
                <c:formatCode>0.00</c:formatCode>
                <c:ptCount val="3"/>
                <c:pt idx="0">
                  <c:v>2.5</c:v>
                </c:pt>
                <c:pt idx="1">
                  <c:v>10.5</c:v>
                </c:pt>
                <c:pt idx="2">
                  <c:v>46</c:v>
                </c:pt>
              </c:numCache>
            </c:numRef>
          </c:val>
          <c:smooth val="0"/>
          <c:extLst>
            <c:ext xmlns:c16="http://schemas.microsoft.com/office/drawing/2014/chart" uri="{C3380CC4-5D6E-409C-BE32-E72D297353CC}">
              <c16:uniqueId val="{00000003-6D3B-473E-B31F-4B0CB0F3D51F}"/>
            </c:ext>
          </c:extLst>
        </c:ser>
        <c:ser>
          <c:idx val="4"/>
          <c:order val="4"/>
          <c:tx>
            <c:strRef>
              <c:f>Munka1!$F$1</c:f>
              <c:strCache>
                <c:ptCount val="1"/>
                <c:pt idx="0">
                  <c:v>Közgép</c:v>
                </c:pt>
              </c:strCache>
            </c:strRef>
          </c:tx>
          <c:spPr>
            <a:ln w="47625" cap="rnd">
              <a:solidFill>
                <a:srgbClr val="B2654B"/>
              </a:solidFill>
              <a:round/>
            </a:ln>
            <a:effectLst/>
          </c:spPr>
          <c:marker>
            <c:symbol val="none"/>
          </c:marker>
          <c:dLbls>
            <c:dLbl>
              <c:idx val="0"/>
              <c:layout>
                <c:manualLayout>
                  <c:x val="-0.11441127927050047"/>
                  <c:y val="-4.4095447956853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AF5-4513-BA0A-065331EE323C}"/>
                </c:ext>
              </c:extLst>
            </c:dLbl>
            <c:dLbl>
              <c:idx val="1"/>
              <c:layout>
                <c:manualLayout>
                  <c:x val="-0.12156198422490684"/>
                  <c:y val="-3.8907748197223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AF5-4513-BA0A-065331EE323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0412B"/>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2011-2013</c:v>
                </c:pt>
                <c:pt idx="1">
                  <c:v>2014-2016</c:v>
                </c:pt>
                <c:pt idx="2">
                  <c:v>2017-2018</c:v>
                </c:pt>
              </c:strCache>
            </c:strRef>
          </c:cat>
          <c:val>
            <c:numRef>
              <c:f>Munka1!$F$2:$F$4</c:f>
              <c:numCache>
                <c:formatCode>General</c:formatCode>
                <c:ptCount val="3"/>
                <c:pt idx="0">
                  <c:v>9.1300000000000008</c:v>
                </c:pt>
                <c:pt idx="1">
                  <c:v>11.67</c:v>
                </c:pt>
              </c:numCache>
            </c:numRef>
          </c:val>
          <c:smooth val="0"/>
          <c:extLst>
            <c:ext xmlns:c16="http://schemas.microsoft.com/office/drawing/2014/chart" uri="{C3380CC4-5D6E-409C-BE32-E72D297353CC}">
              <c16:uniqueId val="{00000004-6D3B-473E-B31F-4B0CB0F3D51F}"/>
            </c:ext>
          </c:extLst>
        </c:ser>
        <c:dLbls>
          <c:showLegendKey val="0"/>
          <c:showVal val="0"/>
          <c:showCatName val="0"/>
          <c:showSerName val="0"/>
          <c:showPercent val="0"/>
          <c:showBubbleSize val="0"/>
        </c:dLbls>
        <c:smooth val="0"/>
        <c:axId val="305834576"/>
        <c:axId val="305829088"/>
      </c:lineChart>
      <c:catAx>
        <c:axId val="305834576"/>
        <c:scaling>
          <c:orientation val="minMax"/>
        </c:scaling>
        <c:delete val="0"/>
        <c:axPos val="b"/>
        <c:numFmt formatCode="General" sourceLinked="1"/>
        <c:majorTickMark val="none"/>
        <c:minorTickMark val="none"/>
        <c:tickLblPos val="nextTo"/>
        <c:spPr>
          <a:noFill/>
          <a:ln w="9525" cap="flat" cmpd="sng" algn="ctr">
            <a:solidFill>
              <a:srgbClr val="B3AA9D"/>
            </a:solidFill>
            <a:round/>
          </a:ln>
          <a:effectLst/>
        </c:spPr>
        <c:txPr>
          <a:bodyPr rot="-60000000" spcFirstLastPara="1" vertOverflow="ellipsis" vert="horz" wrap="square" anchor="ctr" anchorCtr="1"/>
          <a:lstStyle/>
          <a:p>
            <a:pPr>
              <a:defRPr sz="1100" b="0" i="0" u="none" strike="noStrike" kern="1200" baseline="0">
                <a:solidFill>
                  <a:srgbClr val="50412B"/>
                </a:solidFill>
                <a:latin typeface="+mn-lt"/>
                <a:ea typeface="+mn-ea"/>
                <a:cs typeface="+mn-cs"/>
              </a:defRPr>
            </a:pPr>
            <a:endParaRPr lang="en-US"/>
          </a:p>
        </c:txPr>
        <c:crossAx val="305829088"/>
        <c:crosses val="autoZero"/>
        <c:auto val="1"/>
        <c:lblAlgn val="ctr"/>
        <c:lblOffset val="100"/>
        <c:noMultiLvlLbl val="0"/>
      </c:catAx>
      <c:valAx>
        <c:axId val="305829088"/>
        <c:scaling>
          <c:orientation val="minMax"/>
        </c:scaling>
        <c:delete val="0"/>
        <c:axPos val="l"/>
        <c:majorGridlines>
          <c:spPr>
            <a:ln w="9525" cap="flat" cmpd="sng" algn="ctr">
              <a:solidFill>
                <a:srgbClr val="B3AA9D"/>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50412B"/>
                </a:solidFill>
                <a:latin typeface="+mn-lt"/>
                <a:ea typeface="+mn-ea"/>
                <a:cs typeface="+mn-cs"/>
              </a:defRPr>
            </a:pPr>
            <a:endParaRPr lang="en-US"/>
          </a:p>
        </c:txPr>
        <c:crossAx val="305834576"/>
        <c:crosses val="autoZero"/>
        <c:crossBetween val="between"/>
      </c:valAx>
      <c:spPr>
        <a:noFill/>
        <a:ln>
          <a:noFill/>
        </a:ln>
        <a:effectLst/>
      </c:spPr>
    </c:plotArea>
    <c:legend>
      <c:legendPos val="b"/>
      <c:layout>
        <c:manualLayout>
          <c:xMode val="edge"/>
          <c:yMode val="edge"/>
          <c:x val="1.8910893207505931E-3"/>
          <c:y val="0.94198150115283352"/>
          <c:w val="0.99534265765239915"/>
          <c:h val="5.2830799087536712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0412B"/>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Munka1!$B$1</c:f>
              <c:strCache>
                <c:ptCount val="1"/>
                <c:pt idx="0">
                  <c:v>1. adatsor</c:v>
                </c:pt>
              </c:strCache>
            </c:strRef>
          </c:tx>
          <c:spPr>
            <a:solidFill>
              <a:schemeClr val="accent1"/>
            </a:solidFill>
            <a:ln>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Munka1!$B$2:$B$9</c:f>
              <c:numCache>
                <c:formatCode>General</c:formatCode>
                <c:ptCount val="8"/>
                <c:pt idx="0">
                  <c:v>32</c:v>
                </c:pt>
                <c:pt idx="1">
                  <c:v>32</c:v>
                </c:pt>
                <c:pt idx="2">
                  <c:v>32</c:v>
                </c:pt>
                <c:pt idx="3">
                  <c:v>32</c:v>
                </c:pt>
                <c:pt idx="4">
                  <c:v>32</c:v>
                </c:pt>
                <c:pt idx="5">
                  <c:v>32</c:v>
                </c:pt>
                <c:pt idx="6">
                  <c:v>32</c:v>
                </c:pt>
                <c:pt idx="7">
                  <c:v>32</c:v>
                </c:pt>
              </c:numCache>
            </c:numRef>
          </c:val>
          <c:extLst>
            <c:ext xmlns:c16="http://schemas.microsoft.com/office/drawing/2014/chart" uri="{C3380CC4-5D6E-409C-BE32-E72D297353CC}">
              <c16:uniqueId val="{00000000-1508-44E7-AAF0-711DE83B4462}"/>
            </c:ext>
          </c:extLst>
        </c:ser>
        <c:ser>
          <c:idx val="1"/>
          <c:order val="1"/>
          <c:tx>
            <c:strRef>
              <c:f>Munka1!$C$1</c:f>
              <c:strCache>
                <c:ptCount val="1"/>
                <c:pt idx="0">
                  <c:v>2. adatsor</c:v>
                </c:pt>
              </c:strCache>
            </c:strRef>
          </c:tx>
          <c:spPr>
            <a:solidFill>
              <a:schemeClr val="accent2"/>
            </a:solidFill>
            <a:ln w="25400">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Munka1!$C$2:$C$9</c:f>
              <c:numCache>
                <c:formatCode>General</c:formatCode>
                <c:ptCount val="8"/>
                <c:pt idx="0">
                  <c:v>0</c:v>
                </c:pt>
                <c:pt idx="1">
                  <c:v>0</c:v>
                </c:pt>
                <c:pt idx="2">
                  <c:v>32</c:v>
                </c:pt>
                <c:pt idx="3">
                  <c:v>32</c:v>
                </c:pt>
                <c:pt idx="4">
                  <c:v>0</c:v>
                </c:pt>
                <c:pt idx="5">
                  <c:v>0</c:v>
                </c:pt>
                <c:pt idx="6">
                  <c:v>0</c:v>
                </c:pt>
                <c:pt idx="7">
                  <c:v>0</c:v>
                </c:pt>
              </c:numCache>
            </c:numRef>
          </c:val>
          <c:extLst>
            <c:ext xmlns:c16="http://schemas.microsoft.com/office/drawing/2014/chart" uri="{C3380CC4-5D6E-409C-BE32-E72D297353CC}">
              <c16:uniqueId val="{00000001-1508-44E7-AAF0-711DE83B4462}"/>
            </c:ext>
          </c:extLst>
        </c:ser>
        <c:dLbls>
          <c:showLegendKey val="0"/>
          <c:showVal val="0"/>
          <c:showCatName val="0"/>
          <c:showSerName val="0"/>
          <c:showPercent val="0"/>
          <c:showBubbleSize val="0"/>
        </c:dLbls>
        <c:axId val="305831440"/>
        <c:axId val="305829872"/>
      </c:radarChart>
      <c:catAx>
        <c:axId val="30583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05829872"/>
        <c:crosses val="autoZero"/>
        <c:auto val="1"/>
        <c:lblAlgn val="ctr"/>
        <c:lblOffset val="100"/>
        <c:noMultiLvlLbl val="0"/>
      </c:catAx>
      <c:valAx>
        <c:axId val="3058298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5831440"/>
        <c:crosses val="autoZero"/>
        <c:crossBetween val="between"/>
      </c:valAx>
      <c:spPr>
        <a:noFill/>
        <a:ln>
          <a:noFill/>
        </a:ln>
        <a:effectLst/>
      </c:spPr>
    </c:plotArea>
    <c:plotVisOnly val="1"/>
    <c:dispBlanksAs val="gap"/>
    <c:showDLblsOverMax val="0"/>
  </c:chart>
  <c:spPr>
    <a:noFill/>
    <a:ln w="19050">
      <a:solidFill>
        <a:schemeClr val="bg2">
          <a:lumMod val="50000"/>
        </a:schemeClr>
      </a:solidFill>
    </a:ln>
    <a:effectLst/>
  </c:spPr>
  <c:txPr>
    <a:bodyPr/>
    <a:lstStyle/>
    <a:p>
      <a:pPr>
        <a:defRPr sz="1100"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990339749198825E-2"/>
          <c:y val="3.8956209421190782E-2"/>
          <c:w val="0.91245369173404434"/>
          <c:h val="0.81868363682878498"/>
        </c:manualLayout>
      </c:layout>
      <c:lineChart>
        <c:grouping val="standard"/>
        <c:varyColors val="0"/>
        <c:ser>
          <c:idx val="0"/>
          <c:order val="0"/>
          <c:tx>
            <c:strRef>
              <c:f>Munka1!$B$1</c:f>
              <c:strCache>
                <c:ptCount val="1"/>
                <c:pt idx="0">
                  <c:v>Simicska</c:v>
                </c:pt>
              </c:strCache>
            </c:strRef>
          </c:tx>
          <c:spPr>
            <a:ln w="38100"/>
          </c:spPr>
          <c:marker>
            <c:symbol val="none"/>
          </c:marker>
          <c:cat>
            <c:numRef>
              <c:f>Munka1!$A$2:$A$4</c:f>
              <c:numCache>
                <c:formatCode>General</c:formatCode>
                <c:ptCount val="3"/>
                <c:pt idx="0">
                  <c:v>2013</c:v>
                </c:pt>
                <c:pt idx="1">
                  <c:v>2014</c:v>
                </c:pt>
                <c:pt idx="2">
                  <c:v>2015</c:v>
                </c:pt>
              </c:numCache>
            </c:numRef>
          </c:cat>
          <c:val>
            <c:numRef>
              <c:f>Munka1!$B$2:$B$4</c:f>
              <c:numCache>
                <c:formatCode>General</c:formatCode>
                <c:ptCount val="3"/>
                <c:pt idx="0">
                  <c:v>73</c:v>
                </c:pt>
                <c:pt idx="1">
                  <c:v>65</c:v>
                </c:pt>
                <c:pt idx="2">
                  <c:v>8</c:v>
                </c:pt>
              </c:numCache>
            </c:numRef>
          </c:val>
          <c:smooth val="0"/>
          <c:extLst>
            <c:ext xmlns:c16="http://schemas.microsoft.com/office/drawing/2014/chart" uri="{C3380CC4-5D6E-409C-BE32-E72D297353CC}">
              <c16:uniqueId val="{00000000-C88C-414F-A635-43462C3B59A6}"/>
            </c:ext>
          </c:extLst>
        </c:ser>
        <c:ser>
          <c:idx val="1"/>
          <c:order val="1"/>
          <c:tx>
            <c:strRef>
              <c:f>Munka1!$C$1</c:f>
              <c:strCache>
                <c:ptCount val="1"/>
                <c:pt idx="0">
                  <c:v>Garancsi + Mészáros + Tiborcz</c:v>
                </c:pt>
              </c:strCache>
            </c:strRef>
          </c:tx>
          <c:spPr>
            <a:ln w="38100"/>
          </c:spPr>
          <c:marker>
            <c:symbol val="none"/>
          </c:marker>
          <c:cat>
            <c:numRef>
              <c:f>Munka1!$A$2:$A$4</c:f>
              <c:numCache>
                <c:formatCode>General</c:formatCode>
                <c:ptCount val="3"/>
                <c:pt idx="0">
                  <c:v>2013</c:v>
                </c:pt>
                <c:pt idx="1">
                  <c:v>2014</c:v>
                </c:pt>
                <c:pt idx="2">
                  <c:v>2015</c:v>
                </c:pt>
              </c:numCache>
            </c:numRef>
          </c:cat>
          <c:val>
            <c:numRef>
              <c:f>Munka1!$C$2:$C$4</c:f>
              <c:numCache>
                <c:formatCode>General</c:formatCode>
                <c:ptCount val="3"/>
                <c:pt idx="0">
                  <c:v>13</c:v>
                </c:pt>
                <c:pt idx="1">
                  <c:v>52</c:v>
                </c:pt>
                <c:pt idx="2">
                  <c:v>54</c:v>
                </c:pt>
              </c:numCache>
            </c:numRef>
          </c:val>
          <c:smooth val="0"/>
          <c:extLst>
            <c:ext xmlns:c16="http://schemas.microsoft.com/office/drawing/2014/chart" uri="{C3380CC4-5D6E-409C-BE32-E72D297353CC}">
              <c16:uniqueId val="{00000001-C88C-414F-A635-43462C3B59A6}"/>
            </c:ext>
          </c:extLst>
        </c:ser>
        <c:dLbls>
          <c:showLegendKey val="0"/>
          <c:showVal val="0"/>
          <c:showCatName val="0"/>
          <c:showSerName val="0"/>
          <c:showPercent val="0"/>
          <c:showBubbleSize val="0"/>
        </c:dLbls>
        <c:smooth val="0"/>
        <c:axId val="305835360"/>
        <c:axId val="305829480"/>
      </c:lineChart>
      <c:catAx>
        <c:axId val="305835360"/>
        <c:scaling>
          <c:orientation val="minMax"/>
        </c:scaling>
        <c:delete val="0"/>
        <c:axPos val="b"/>
        <c:numFmt formatCode="General" sourceLinked="1"/>
        <c:majorTickMark val="out"/>
        <c:minorTickMark val="none"/>
        <c:tickLblPos val="nextTo"/>
        <c:crossAx val="305829480"/>
        <c:crosses val="autoZero"/>
        <c:auto val="1"/>
        <c:lblAlgn val="ctr"/>
        <c:lblOffset val="100"/>
        <c:noMultiLvlLbl val="0"/>
      </c:catAx>
      <c:valAx>
        <c:axId val="305829480"/>
        <c:scaling>
          <c:orientation val="minMax"/>
          <c:max val="80"/>
          <c:min val="0"/>
        </c:scaling>
        <c:delete val="0"/>
        <c:axPos val="l"/>
        <c:majorGridlines/>
        <c:numFmt formatCode="General" sourceLinked="1"/>
        <c:majorTickMark val="out"/>
        <c:minorTickMark val="none"/>
        <c:tickLblPos val="nextTo"/>
        <c:crossAx val="305835360"/>
        <c:crosses val="autoZero"/>
        <c:crossBetween val="between"/>
      </c:valAx>
    </c:plotArea>
    <c:legend>
      <c:legendPos val="r"/>
      <c:layout>
        <c:manualLayout>
          <c:xMode val="edge"/>
          <c:yMode val="edge"/>
          <c:x val="7.8705335962357945E-2"/>
          <c:y val="0.92456990046055565"/>
          <c:w val="0.80566250114258109"/>
          <c:h val="7.3880387593060259E-2"/>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Munka1!$B$1</c:f>
              <c:strCache>
                <c:ptCount val="1"/>
                <c:pt idx="0">
                  <c:v>1. adatsor</c:v>
                </c:pt>
              </c:strCache>
            </c:strRef>
          </c:tx>
          <c:spPr>
            <a:solidFill>
              <a:schemeClr val="accent1"/>
            </a:solidFill>
            <a:ln>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Munka1!$B$2:$B$9</c:f>
              <c:numCache>
                <c:formatCode>General</c:formatCode>
                <c:ptCount val="8"/>
                <c:pt idx="0">
                  <c:v>32</c:v>
                </c:pt>
                <c:pt idx="1">
                  <c:v>32</c:v>
                </c:pt>
                <c:pt idx="2">
                  <c:v>32</c:v>
                </c:pt>
                <c:pt idx="3">
                  <c:v>32</c:v>
                </c:pt>
                <c:pt idx="4">
                  <c:v>32</c:v>
                </c:pt>
                <c:pt idx="5">
                  <c:v>32</c:v>
                </c:pt>
                <c:pt idx="6">
                  <c:v>32</c:v>
                </c:pt>
                <c:pt idx="7">
                  <c:v>32</c:v>
                </c:pt>
              </c:numCache>
            </c:numRef>
          </c:val>
          <c:extLst>
            <c:ext xmlns:c16="http://schemas.microsoft.com/office/drawing/2014/chart" uri="{C3380CC4-5D6E-409C-BE32-E72D297353CC}">
              <c16:uniqueId val="{00000000-AD86-4874-A1AE-6E45171F3D9B}"/>
            </c:ext>
          </c:extLst>
        </c:ser>
        <c:ser>
          <c:idx val="1"/>
          <c:order val="1"/>
          <c:tx>
            <c:strRef>
              <c:f>Munka1!$C$1</c:f>
              <c:strCache>
                <c:ptCount val="1"/>
                <c:pt idx="0">
                  <c:v>2. adatsor</c:v>
                </c:pt>
              </c:strCache>
            </c:strRef>
          </c:tx>
          <c:spPr>
            <a:solidFill>
              <a:schemeClr val="accent2"/>
            </a:solidFill>
            <a:ln w="25400">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Munka1!$C$2:$C$9</c:f>
              <c:numCache>
                <c:formatCode>General</c:formatCode>
                <c:ptCount val="8"/>
                <c:pt idx="0">
                  <c:v>0</c:v>
                </c:pt>
                <c:pt idx="1">
                  <c:v>0</c:v>
                </c:pt>
                <c:pt idx="2">
                  <c:v>0</c:v>
                </c:pt>
                <c:pt idx="3">
                  <c:v>32</c:v>
                </c:pt>
                <c:pt idx="4">
                  <c:v>32</c:v>
                </c:pt>
                <c:pt idx="5">
                  <c:v>0</c:v>
                </c:pt>
                <c:pt idx="6">
                  <c:v>0</c:v>
                </c:pt>
                <c:pt idx="7">
                  <c:v>0</c:v>
                </c:pt>
              </c:numCache>
            </c:numRef>
          </c:val>
          <c:extLst>
            <c:ext xmlns:c16="http://schemas.microsoft.com/office/drawing/2014/chart" uri="{C3380CC4-5D6E-409C-BE32-E72D297353CC}">
              <c16:uniqueId val="{00000001-AD86-4874-A1AE-6E45171F3D9B}"/>
            </c:ext>
          </c:extLst>
        </c:ser>
        <c:dLbls>
          <c:showLegendKey val="0"/>
          <c:showVal val="0"/>
          <c:showCatName val="0"/>
          <c:showSerName val="0"/>
          <c:showPercent val="0"/>
          <c:showBubbleSize val="0"/>
        </c:dLbls>
        <c:axId val="306889376"/>
        <c:axId val="306893296"/>
      </c:radarChart>
      <c:catAx>
        <c:axId val="30688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06893296"/>
        <c:crosses val="autoZero"/>
        <c:auto val="1"/>
        <c:lblAlgn val="ctr"/>
        <c:lblOffset val="100"/>
        <c:noMultiLvlLbl val="0"/>
      </c:catAx>
      <c:valAx>
        <c:axId val="3068932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6889376"/>
        <c:crosses val="autoZero"/>
        <c:crossBetween val="between"/>
      </c:valAx>
      <c:spPr>
        <a:noFill/>
        <a:ln>
          <a:noFill/>
        </a:ln>
        <a:effectLst/>
      </c:spPr>
    </c:plotArea>
    <c:plotVisOnly val="1"/>
    <c:dispBlanksAs val="gap"/>
    <c:showDLblsOverMax val="0"/>
  </c:chart>
  <c:spPr>
    <a:noFill/>
    <a:ln w="19050">
      <a:solidFill>
        <a:schemeClr val="bg2">
          <a:lumMod val="50000"/>
        </a:schemeClr>
      </a:solidFill>
    </a:ln>
    <a:effectLst/>
  </c:spPr>
  <c:txPr>
    <a:bodyPr/>
    <a:lstStyle/>
    <a:p>
      <a:pPr>
        <a:defRPr sz="1100"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50259661071253"/>
          <c:y val="5.4658155042983485E-2"/>
          <c:w val="0.51472236288991147"/>
          <c:h val="0.74157936234478961"/>
        </c:manualLayout>
      </c:layout>
      <c:pieChart>
        <c:varyColors val="1"/>
        <c:ser>
          <c:idx val="0"/>
          <c:order val="0"/>
          <c:tx>
            <c:strRef>
              <c:f>Munka1!$B$1</c:f>
              <c:strCache>
                <c:ptCount val="1"/>
                <c:pt idx="0">
                  <c:v>Értékesítés</c:v>
                </c:pt>
              </c:strCache>
            </c:strRef>
          </c:tx>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FC45-4EBF-88C3-9D9172206E3C}"/>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FC45-4EBF-88C3-9D9172206E3C}"/>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FC45-4EBF-88C3-9D9172206E3C}"/>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FC45-4EBF-88C3-9D9172206E3C}"/>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FC45-4EBF-88C3-9D9172206E3C}"/>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FC45-4EBF-88C3-9D9172206E3C}"/>
              </c:ext>
            </c:extLst>
          </c:dPt>
          <c:dPt>
            <c:idx val="6"/>
            <c:bubble3D val="0"/>
            <c:spPr>
              <a:solidFill>
                <a:schemeClr val="accent1">
                  <a:lumMod val="60000"/>
                </a:schemeClr>
              </a:solidFill>
              <a:ln w="9525">
                <a:solidFill>
                  <a:schemeClr val="lt1"/>
                </a:solidFill>
              </a:ln>
              <a:effectLst/>
            </c:spPr>
            <c:extLst>
              <c:ext xmlns:c16="http://schemas.microsoft.com/office/drawing/2014/chart" uri="{C3380CC4-5D6E-409C-BE32-E72D297353CC}">
                <c16:uniqueId val="{0000000D-FC45-4EBF-88C3-9D9172206E3C}"/>
              </c:ext>
            </c:extLst>
          </c:dPt>
          <c:dPt>
            <c:idx val="7"/>
            <c:bubble3D val="0"/>
            <c:spPr>
              <a:solidFill>
                <a:schemeClr val="accent2">
                  <a:lumMod val="60000"/>
                </a:schemeClr>
              </a:solidFill>
              <a:ln w="9525">
                <a:solidFill>
                  <a:schemeClr val="lt1"/>
                </a:solidFill>
              </a:ln>
              <a:effectLst/>
            </c:spPr>
            <c:extLst>
              <c:ext xmlns:c16="http://schemas.microsoft.com/office/drawing/2014/chart" uri="{C3380CC4-5D6E-409C-BE32-E72D297353CC}">
                <c16:uniqueId val="{0000000F-FC45-4EBF-88C3-9D9172206E3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Munka1!$A$2:$A$9</c:f>
              <c:strCache>
                <c:ptCount val="8"/>
                <c:pt idx="0">
                  <c:v>MKB*</c:v>
                </c:pt>
                <c:pt idx="1">
                  <c:v>Takarékbank*</c:v>
                </c:pt>
                <c:pt idx="2">
                  <c:v>Exim*</c:v>
                </c:pt>
                <c:pt idx="3">
                  <c:v>Gránit*</c:v>
                </c:pt>
                <c:pt idx="4">
                  <c:v>OTP</c:v>
                </c:pt>
                <c:pt idx="5">
                  <c:v>Raiffeisen</c:v>
                </c:pt>
                <c:pt idx="6">
                  <c:v>K&amp;H</c:v>
                </c:pt>
                <c:pt idx="7">
                  <c:v>Commerzbank</c:v>
                </c:pt>
              </c:strCache>
            </c:strRef>
          </c:cat>
          <c:val>
            <c:numRef>
              <c:f>Munka1!$B$2:$B$9</c:f>
              <c:numCache>
                <c:formatCode>General</c:formatCode>
                <c:ptCount val="8"/>
                <c:pt idx="0">
                  <c:v>41</c:v>
                </c:pt>
                <c:pt idx="1">
                  <c:v>6</c:v>
                </c:pt>
                <c:pt idx="2">
                  <c:v>28</c:v>
                </c:pt>
                <c:pt idx="3">
                  <c:v>1</c:v>
                </c:pt>
                <c:pt idx="4">
                  <c:v>18</c:v>
                </c:pt>
                <c:pt idx="5">
                  <c:v>14</c:v>
                </c:pt>
                <c:pt idx="6">
                  <c:v>12</c:v>
                </c:pt>
                <c:pt idx="7">
                  <c:v>3</c:v>
                </c:pt>
              </c:numCache>
            </c:numRef>
          </c:val>
          <c:extLst>
            <c:ext xmlns:c16="http://schemas.microsoft.com/office/drawing/2014/chart" uri="{C3380CC4-5D6E-409C-BE32-E72D297353CC}">
              <c16:uniqueId val="{00000010-FC45-4EBF-88C3-9D9172206E3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6279425025126407"/>
          <c:y val="0.84794100150315987"/>
          <c:w val="0.76464678989156243"/>
          <c:h val="0.134330972931259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Munka1!$B$1</c:f>
              <c:strCache>
                <c:ptCount val="1"/>
                <c:pt idx="0">
                  <c:v>1. adatsor</c:v>
                </c:pt>
              </c:strCache>
            </c:strRef>
          </c:tx>
          <c:spPr>
            <a:solidFill>
              <a:schemeClr val="accent1"/>
            </a:solidFill>
            <a:ln>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Munka1!$B$2:$B$9</c:f>
              <c:numCache>
                <c:formatCode>General</c:formatCode>
                <c:ptCount val="8"/>
                <c:pt idx="0">
                  <c:v>32</c:v>
                </c:pt>
                <c:pt idx="1">
                  <c:v>32</c:v>
                </c:pt>
                <c:pt idx="2">
                  <c:v>32</c:v>
                </c:pt>
                <c:pt idx="3">
                  <c:v>32</c:v>
                </c:pt>
                <c:pt idx="4">
                  <c:v>32</c:v>
                </c:pt>
                <c:pt idx="5">
                  <c:v>32</c:v>
                </c:pt>
                <c:pt idx="6">
                  <c:v>32</c:v>
                </c:pt>
                <c:pt idx="7">
                  <c:v>32</c:v>
                </c:pt>
              </c:numCache>
            </c:numRef>
          </c:val>
          <c:extLst>
            <c:ext xmlns:c16="http://schemas.microsoft.com/office/drawing/2014/chart" uri="{C3380CC4-5D6E-409C-BE32-E72D297353CC}">
              <c16:uniqueId val="{00000000-3DA5-4FD0-917A-7C80D132D2B2}"/>
            </c:ext>
          </c:extLst>
        </c:ser>
        <c:ser>
          <c:idx val="1"/>
          <c:order val="1"/>
          <c:tx>
            <c:strRef>
              <c:f>Munka1!$C$1</c:f>
              <c:strCache>
                <c:ptCount val="1"/>
                <c:pt idx="0">
                  <c:v>2. adatsor</c:v>
                </c:pt>
              </c:strCache>
            </c:strRef>
          </c:tx>
          <c:spPr>
            <a:solidFill>
              <a:schemeClr val="accent2"/>
            </a:solidFill>
            <a:ln w="25400">
              <a:noFill/>
            </a:ln>
            <a:effectLst/>
          </c:spPr>
          <c:cat>
            <c:strRef>
              <c:f>Munka1!$A$2:$A$9</c:f>
              <c:strCache>
                <c:ptCount val="8"/>
                <c:pt idx="0">
                  <c:v>Breeding</c:v>
                </c:pt>
                <c:pt idx="1">
                  <c:v>Odds</c:v>
                </c:pt>
                <c:pt idx="2">
                  <c:v>State contracts</c:v>
                </c:pt>
                <c:pt idx="3">
                  <c:v>State loans</c:v>
                </c:pt>
                <c:pt idx="4">
                  <c:v>State subsidies</c:v>
                </c:pt>
                <c:pt idx="5">
                  <c:v>Profits</c:v>
                </c:pt>
                <c:pt idx="6">
                  <c:v>Export</c:v>
                </c:pt>
                <c:pt idx="7">
                  <c:v>Dividends</c:v>
                </c:pt>
              </c:strCache>
            </c:strRef>
          </c:cat>
          <c:val>
            <c:numRef>
              <c:f>Munka1!$C$2:$C$9</c:f>
              <c:numCache>
                <c:formatCode>General</c:formatCode>
                <c:ptCount val="8"/>
                <c:pt idx="0">
                  <c:v>0</c:v>
                </c:pt>
                <c:pt idx="1">
                  <c:v>0</c:v>
                </c:pt>
                <c:pt idx="2">
                  <c:v>0</c:v>
                </c:pt>
                <c:pt idx="3">
                  <c:v>0</c:v>
                </c:pt>
                <c:pt idx="4">
                  <c:v>32</c:v>
                </c:pt>
                <c:pt idx="5">
                  <c:v>32</c:v>
                </c:pt>
                <c:pt idx="6">
                  <c:v>0</c:v>
                </c:pt>
                <c:pt idx="7">
                  <c:v>0</c:v>
                </c:pt>
              </c:numCache>
            </c:numRef>
          </c:val>
          <c:extLst>
            <c:ext xmlns:c16="http://schemas.microsoft.com/office/drawing/2014/chart" uri="{C3380CC4-5D6E-409C-BE32-E72D297353CC}">
              <c16:uniqueId val="{00000001-3DA5-4FD0-917A-7C80D132D2B2}"/>
            </c:ext>
          </c:extLst>
        </c:ser>
        <c:dLbls>
          <c:showLegendKey val="0"/>
          <c:showVal val="0"/>
          <c:showCatName val="0"/>
          <c:showSerName val="0"/>
          <c:showPercent val="0"/>
          <c:showBubbleSize val="0"/>
        </c:dLbls>
        <c:axId val="306890944"/>
        <c:axId val="306894080"/>
      </c:radarChart>
      <c:catAx>
        <c:axId val="30689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06894080"/>
        <c:crosses val="autoZero"/>
        <c:auto val="1"/>
        <c:lblAlgn val="ctr"/>
        <c:lblOffset val="100"/>
        <c:noMultiLvlLbl val="0"/>
      </c:catAx>
      <c:valAx>
        <c:axId val="3068940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6890944"/>
        <c:crosses val="autoZero"/>
        <c:crossBetween val="between"/>
      </c:valAx>
      <c:spPr>
        <a:noFill/>
        <a:ln>
          <a:noFill/>
        </a:ln>
        <a:effectLst/>
      </c:spPr>
    </c:plotArea>
    <c:plotVisOnly val="1"/>
    <c:dispBlanksAs val="gap"/>
    <c:showDLblsOverMax val="0"/>
  </c:chart>
  <c:spPr>
    <a:noFill/>
    <a:ln w="19050">
      <a:solidFill>
        <a:schemeClr val="bg2">
          <a:lumMod val="50000"/>
        </a:schemeClr>
      </a:solidFill>
    </a:ln>
    <a:effectLst/>
  </c:spPr>
  <c:txPr>
    <a:bodyPr/>
    <a:lstStyle/>
    <a:p>
      <a:pPr>
        <a:defRPr sz="11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F1B6C-BCD4-42B0-88F5-C5E258B8D2BC}" type="datetimeFigureOut">
              <a:rPr lang="hu-HU" smtClean="0"/>
              <a:pPr/>
              <a:t>2021. 06. 15.</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4A179-5995-42C8-A8DD-75973595F132}" type="slidenum">
              <a:rPr lang="hu-HU" smtClean="0"/>
              <a:pPr/>
              <a:t>‹#›</a:t>
            </a:fld>
            <a:endParaRPr lang="hu-HU"/>
          </a:p>
        </p:txBody>
      </p:sp>
    </p:spTree>
    <p:extLst>
      <p:ext uri="{BB962C8B-B14F-4D97-AF65-F5344CB8AC3E}">
        <p14:creationId xmlns:p14="http://schemas.microsoft.com/office/powerpoint/2010/main" val="324707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hu-HU" dirty="0"/>
              <a:t>- létezik</a:t>
            </a:r>
            <a:r>
              <a:rPr lang="hu-HU" baseline="0" dirty="0"/>
              <a:t> a </a:t>
            </a:r>
            <a:r>
              <a:rPr lang="hu-HU" baseline="0" dirty="0" err="1"/>
              <a:t>separation</a:t>
            </a:r>
            <a:r>
              <a:rPr lang="hu-HU" baseline="0" dirty="0"/>
              <a:t> of </a:t>
            </a:r>
            <a:r>
              <a:rPr lang="hu-HU" baseline="0" dirty="0" err="1"/>
              <a:t>spheres</a:t>
            </a:r>
            <a:endParaRPr lang="hu-HU" baseline="0" dirty="0"/>
          </a:p>
          <a:p>
            <a:pPr marL="171450" indent="-171450">
              <a:buFontTx/>
              <a:buChar char="-"/>
            </a:pPr>
            <a:r>
              <a:rPr lang="hu-HU" dirty="0"/>
              <a:t>a</a:t>
            </a:r>
            <a:r>
              <a:rPr lang="hu-HU" baseline="0" dirty="0"/>
              <a:t> </a:t>
            </a:r>
            <a:r>
              <a:rPr lang="hu-HU" baseline="0" dirty="0" err="1"/>
              <a:t>formal</a:t>
            </a:r>
            <a:r>
              <a:rPr lang="hu-HU" baseline="0" dirty="0"/>
              <a:t>/</a:t>
            </a:r>
            <a:r>
              <a:rPr lang="hu-HU" baseline="0" dirty="0" err="1"/>
              <a:t>legal</a:t>
            </a:r>
            <a:r>
              <a:rPr lang="hu-HU" baseline="0" dirty="0"/>
              <a:t> status </a:t>
            </a:r>
            <a:r>
              <a:rPr lang="hu-HU" baseline="0" dirty="0" err="1"/>
              <a:t>coincides</a:t>
            </a:r>
            <a:r>
              <a:rPr lang="hu-HU" baseline="0" dirty="0"/>
              <a:t> </a:t>
            </a:r>
            <a:r>
              <a:rPr lang="hu-HU" baseline="0" dirty="0" err="1"/>
              <a:t>with</a:t>
            </a:r>
            <a:r>
              <a:rPr lang="hu-HU" baseline="0" dirty="0"/>
              <a:t> </a:t>
            </a:r>
            <a:r>
              <a:rPr lang="hu-HU" baseline="0" dirty="0" err="1"/>
              <a:t>the</a:t>
            </a:r>
            <a:r>
              <a:rPr lang="hu-HU" baseline="0" dirty="0"/>
              <a:t> </a:t>
            </a:r>
            <a:r>
              <a:rPr lang="hu-HU" baseline="0" dirty="0" err="1"/>
              <a:t>real</a:t>
            </a:r>
            <a:r>
              <a:rPr lang="hu-HU" baseline="0" dirty="0"/>
              <a:t> </a:t>
            </a:r>
            <a:r>
              <a:rPr lang="hu-HU" baseline="0" dirty="0" err="1"/>
              <a:t>with</a:t>
            </a:r>
            <a:endParaRPr lang="hu-HU" baseline="0" dirty="0"/>
          </a:p>
          <a:p>
            <a:pPr marL="171450" indent="-171450">
              <a:buFontTx/>
              <a:buChar char="-"/>
            </a:pPr>
            <a:r>
              <a:rPr lang="hu-HU" baseline="0" dirty="0" err="1"/>
              <a:t>the</a:t>
            </a:r>
            <a:r>
              <a:rPr lang="hu-HU" baseline="0" dirty="0"/>
              <a:t> </a:t>
            </a:r>
            <a:r>
              <a:rPr lang="hu-HU" baseline="0" dirty="0" err="1"/>
              <a:t>states</a:t>
            </a:r>
            <a:r>
              <a:rPr lang="hu-HU" baseline="0" dirty="0"/>
              <a:t> </a:t>
            </a:r>
            <a:r>
              <a:rPr lang="hu-HU" baseline="0" dirty="0" err="1"/>
              <a:t>definitely</a:t>
            </a:r>
            <a:r>
              <a:rPr lang="hu-HU" baseline="0" dirty="0"/>
              <a:t> </a:t>
            </a:r>
            <a:r>
              <a:rPr lang="hu-HU" baseline="0" dirty="0" err="1"/>
              <a:t>serves</a:t>
            </a:r>
            <a:r>
              <a:rPr lang="hu-HU" baseline="0" dirty="0"/>
              <a:t> </a:t>
            </a:r>
            <a:r>
              <a:rPr lang="hu-HU" baseline="0" dirty="0" err="1"/>
              <a:t>public</a:t>
            </a:r>
            <a:r>
              <a:rPr lang="hu-HU" baseline="0"/>
              <a:t> interest</a:t>
            </a:r>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2</a:t>
            </a:fld>
            <a:endParaRPr lang="hu-HU"/>
          </a:p>
        </p:txBody>
      </p:sp>
    </p:spTree>
    <p:extLst>
      <p:ext uri="{BB962C8B-B14F-4D97-AF65-F5344CB8AC3E}">
        <p14:creationId xmlns:p14="http://schemas.microsoft.com/office/powerpoint/2010/main" val="158508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aseline="0" dirty="0"/>
          </a:p>
        </p:txBody>
      </p:sp>
      <p:sp>
        <p:nvSpPr>
          <p:cNvPr id="4" name="Dia számának helye 3"/>
          <p:cNvSpPr>
            <a:spLocks noGrp="1"/>
          </p:cNvSpPr>
          <p:nvPr>
            <p:ph type="sldNum" sz="quarter" idx="10"/>
          </p:nvPr>
        </p:nvSpPr>
        <p:spPr/>
        <p:txBody>
          <a:bodyPr/>
          <a:lstStyle/>
          <a:p>
            <a:fld id="{1854CF1B-70C8-40BB-8183-1B2286461483}" type="slidenum">
              <a:rPr lang="hu-HU" smtClean="0"/>
              <a:pPr/>
              <a:t>22</a:t>
            </a:fld>
            <a:endParaRPr lang="hu-HU"/>
          </a:p>
        </p:txBody>
      </p:sp>
    </p:spTree>
    <p:extLst>
      <p:ext uri="{BB962C8B-B14F-4D97-AF65-F5344CB8AC3E}">
        <p14:creationId xmlns:p14="http://schemas.microsoft.com/office/powerpoint/2010/main" val="267987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0000"/>
              </a:lnSpc>
              <a:spcBef>
                <a:spcPts val="0"/>
              </a:spcBef>
              <a:buClr>
                <a:srgbClr val="4D7C8B"/>
              </a:buClr>
            </a:pPr>
            <a:r>
              <a:rPr lang="en-US" sz="2000" b="1" dirty="0">
                <a:solidFill>
                  <a:srgbClr val="50412B"/>
                </a:solidFill>
              </a:rPr>
              <a:t>Family relationship is a proxy of informal embeddedness.</a:t>
            </a:r>
          </a:p>
          <a:p>
            <a:pPr>
              <a:lnSpc>
                <a:spcPct val="110000"/>
              </a:lnSpc>
              <a:spcBef>
                <a:spcPts val="0"/>
              </a:spcBef>
              <a:buClr>
                <a:srgbClr val="4D7C8B"/>
              </a:buClr>
            </a:pPr>
            <a:r>
              <a:rPr lang="en-US" sz="2000" b="1" dirty="0">
                <a:solidFill>
                  <a:srgbClr val="50412B"/>
                </a:solidFill>
              </a:rPr>
              <a:t>Gift</a:t>
            </a:r>
            <a:endParaRPr lang="hu-HU" sz="2000" b="1" dirty="0">
              <a:solidFill>
                <a:srgbClr val="50412B"/>
              </a:solidFill>
            </a:endParaRPr>
          </a:p>
          <a:p>
            <a:pPr>
              <a:lnSpc>
                <a:spcPct val="110000"/>
              </a:lnSpc>
              <a:spcBef>
                <a:spcPts val="0"/>
              </a:spcBef>
              <a:buClr>
                <a:srgbClr val="4D7C8B"/>
              </a:buClr>
            </a:pPr>
            <a:r>
              <a:rPr lang="hu-HU" sz="2000" b="1" dirty="0">
                <a:solidFill>
                  <a:srgbClr val="50412B"/>
                </a:solidFill>
              </a:rPr>
              <a:t>A Mészáros-lány udvarlójának közbeszerzési „árfolyama” hogyan változik</a:t>
            </a:r>
            <a:endParaRPr lang="en-US" sz="2000" b="1" dirty="0">
              <a:solidFill>
                <a:srgbClr val="50412B"/>
              </a:solidFill>
            </a:endParaRPr>
          </a:p>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23</a:t>
            </a:fld>
            <a:endParaRPr lang="hu-HU"/>
          </a:p>
        </p:txBody>
      </p:sp>
    </p:spTree>
    <p:extLst>
      <p:ext uri="{BB962C8B-B14F-4D97-AF65-F5344CB8AC3E}">
        <p14:creationId xmlns:p14="http://schemas.microsoft.com/office/powerpoint/2010/main" val="2438577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D310032B-C540-4B8C-810A-23960B1398D5}" type="slidenum">
              <a:rPr lang="hu-HU" smtClean="0"/>
              <a:pPr/>
              <a:t>24</a:t>
            </a:fld>
            <a:endParaRPr lang="hu-HU"/>
          </a:p>
        </p:txBody>
      </p:sp>
    </p:spTree>
    <p:extLst>
      <p:ext uri="{BB962C8B-B14F-4D97-AF65-F5344CB8AC3E}">
        <p14:creationId xmlns:p14="http://schemas.microsoft.com/office/powerpoint/2010/main" val="208994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3</a:t>
            </a:fld>
            <a:endParaRPr lang="hu-HU"/>
          </a:p>
        </p:txBody>
      </p:sp>
    </p:spTree>
    <p:extLst>
      <p:ext uri="{BB962C8B-B14F-4D97-AF65-F5344CB8AC3E}">
        <p14:creationId xmlns:p14="http://schemas.microsoft.com/office/powerpoint/2010/main" val="221092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4</a:t>
            </a:fld>
            <a:endParaRPr lang="hu-HU"/>
          </a:p>
        </p:txBody>
      </p:sp>
    </p:spTree>
    <p:extLst>
      <p:ext uri="{BB962C8B-B14F-4D97-AF65-F5344CB8AC3E}">
        <p14:creationId xmlns:p14="http://schemas.microsoft.com/office/powerpoint/2010/main" val="393362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5</a:t>
            </a:fld>
            <a:endParaRPr lang="hu-HU"/>
          </a:p>
        </p:txBody>
      </p:sp>
    </p:spTree>
    <p:extLst>
      <p:ext uri="{BB962C8B-B14F-4D97-AF65-F5344CB8AC3E}">
        <p14:creationId xmlns:p14="http://schemas.microsoft.com/office/powerpoint/2010/main" val="230901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E69C8E1-7FD2-4FF5-87B7-6BA787EFBDD0}" type="slidenum">
              <a:rPr lang="hu-HU" smtClean="0"/>
              <a:pPr/>
              <a:t>7</a:t>
            </a:fld>
            <a:endParaRPr lang="hu-HU"/>
          </a:p>
        </p:txBody>
      </p:sp>
    </p:spTree>
    <p:extLst>
      <p:ext uri="{BB962C8B-B14F-4D97-AF65-F5344CB8AC3E}">
        <p14:creationId xmlns:p14="http://schemas.microsoft.com/office/powerpoint/2010/main" val="411965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10</a:t>
            </a:fld>
            <a:endParaRPr lang="hu-HU"/>
          </a:p>
        </p:txBody>
      </p:sp>
    </p:spTree>
    <p:extLst>
      <p:ext uri="{BB962C8B-B14F-4D97-AF65-F5344CB8AC3E}">
        <p14:creationId xmlns:p14="http://schemas.microsoft.com/office/powerpoint/2010/main" val="314952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10000"/>
              </a:lnSpc>
              <a:spcBef>
                <a:spcPts val="0"/>
              </a:spcBef>
              <a:buClr>
                <a:srgbClr val="4D7C8B"/>
              </a:buClr>
            </a:pPr>
            <a:r>
              <a:rPr lang="en-US" sz="1000" b="1" dirty="0">
                <a:solidFill>
                  <a:srgbClr val="50412B"/>
                </a:solidFill>
              </a:rPr>
              <a:t>TAO</a:t>
            </a:r>
            <a:r>
              <a:rPr lang="hu-HU" sz="1000" b="1" dirty="0">
                <a:solidFill>
                  <a:srgbClr val="50412B"/>
                </a:solidFill>
              </a:rPr>
              <a:t>: az önkéntes adomány látszata mögött védelmi pénz szedése / beágyazottság vásárlása (</a:t>
            </a:r>
            <a:r>
              <a:rPr lang="hu-HU" sz="1000" b="1" dirty="0" err="1">
                <a:solidFill>
                  <a:srgbClr val="50412B"/>
                </a:solidFill>
              </a:rPr>
              <a:t>self-defending</a:t>
            </a:r>
            <a:r>
              <a:rPr lang="hu-HU" sz="1000" b="1" dirty="0">
                <a:solidFill>
                  <a:srgbClr val="50412B"/>
                </a:solidFill>
              </a:rPr>
              <a:t> </a:t>
            </a:r>
            <a:r>
              <a:rPr lang="hu-HU" sz="1000" b="1" dirty="0" err="1">
                <a:solidFill>
                  <a:srgbClr val="50412B"/>
                </a:solidFill>
              </a:rPr>
              <a:t>mechanism</a:t>
            </a:r>
            <a:r>
              <a:rPr lang="hu-HU" sz="1000" b="1" dirty="0">
                <a:solidFill>
                  <a:srgbClr val="50412B"/>
                </a:solidFill>
              </a:rPr>
              <a:t>: a TAO egy példa, de az ajándékozás is!)</a:t>
            </a:r>
          </a:p>
          <a:p>
            <a:pPr>
              <a:lnSpc>
                <a:spcPct val="110000"/>
              </a:lnSpc>
              <a:spcBef>
                <a:spcPts val="0"/>
              </a:spcBef>
              <a:buClr>
                <a:srgbClr val="4D7C8B"/>
              </a:buClr>
            </a:pPr>
            <a:r>
              <a:rPr lang="hu-HU" sz="1000" b="1" dirty="0">
                <a:solidFill>
                  <a:srgbClr val="50412B"/>
                </a:solidFill>
              </a:rPr>
              <a:t>Az </a:t>
            </a:r>
            <a:r>
              <a:rPr lang="hu-HU" sz="1000" b="1" dirty="0" err="1">
                <a:solidFill>
                  <a:srgbClr val="50412B"/>
                </a:solidFill>
              </a:rPr>
              <a:t>össz-TAO-ból</a:t>
            </a:r>
            <a:r>
              <a:rPr lang="hu-HU" sz="1000" b="1" dirty="0">
                <a:solidFill>
                  <a:srgbClr val="50412B"/>
                </a:solidFill>
              </a:rPr>
              <a:t> mennyi megy focira;</a:t>
            </a:r>
            <a:r>
              <a:rPr lang="hu-HU" sz="1000" b="1" baseline="0" dirty="0">
                <a:solidFill>
                  <a:srgbClr val="50412B"/>
                </a:solidFill>
              </a:rPr>
              <a:t> a</a:t>
            </a:r>
            <a:r>
              <a:rPr lang="hu-HU" sz="1000" b="1" dirty="0">
                <a:solidFill>
                  <a:srgbClr val="50412B"/>
                </a:solidFill>
              </a:rPr>
              <a:t> </a:t>
            </a:r>
            <a:r>
              <a:rPr lang="hu-HU" sz="1000" b="1" dirty="0" err="1">
                <a:solidFill>
                  <a:srgbClr val="50412B"/>
                </a:solidFill>
              </a:rPr>
              <a:t>foci-TAO-ból</a:t>
            </a:r>
            <a:r>
              <a:rPr lang="hu-HU" sz="1000" b="1" dirty="0">
                <a:solidFill>
                  <a:srgbClr val="50412B"/>
                </a:solidFill>
              </a:rPr>
              <a:t> mennyi megy Felcsútra</a:t>
            </a:r>
          </a:p>
          <a:p>
            <a:pPr>
              <a:lnSpc>
                <a:spcPct val="110000"/>
              </a:lnSpc>
              <a:spcBef>
                <a:spcPts val="0"/>
              </a:spcBef>
              <a:buClr>
                <a:srgbClr val="4D7C8B"/>
              </a:buClr>
            </a:pPr>
            <a:r>
              <a:rPr lang="hu-HU" sz="1000" b="1" dirty="0">
                <a:solidFill>
                  <a:srgbClr val="50412B"/>
                </a:solidFill>
              </a:rPr>
              <a:t>A Felcsútra </a:t>
            </a:r>
            <a:r>
              <a:rPr lang="hu-HU" sz="1000" b="1" dirty="0" err="1">
                <a:solidFill>
                  <a:srgbClr val="50412B"/>
                </a:solidFill>
              </a:rPr>
              <a:t>TAO-zó</a:t>
            </a:r>
            <a:r>
              <a:rPr lang="hu-HU" sz="1000" b="1" dirty="0">
                <a:solidFill>
                  <a:srgbClr val="50412B"/>
                </a:solidFill>
              </a:rPr>
              <a:t> cégek (Felcsút: az alapítvány alapítója Orbán, tényleges tulajdona: kinevezési jogok, csapatösszeállításba való beleszólás)</a:t>
            </a:r>
            <a:endParaRPr lang="hu-HU" sz="1000" b="1" baseline="0" dirty="0">
              <a:solidFill>
                <a:srgbClr val="50412B"/>
              </a:solidFill>
            </a:endParaRPr>
          </a:p>
          <a:p>
            <a:pPr>
              <a:lnSpc>
                <a:spcPct val="110000"/>
              </a:lnSpc>
              <a:spcBef>
                <a:spcPts val="0"/>
              </a:spcBef>
              <a:buClr>
                <a:srgbClr val="4D7C8B"/>
              </a:buClr>
            </a:pPr>
            <a:r>
              <a:rPr lang="hu-HU" sz="1000" b="1" dirty="0">
                <a:solidFill>
                  <a:srgbClr val="50412B"/>
                </a:solidFill>
              </a:rPr>
              <a:t>árbevételének hány százaléka származik EU-s/költségvetési forrásból; közbeszerzési </a:t>
            </a:r>
            <a:r>
              <a:rPr lang="hu-HU" sz="1000" b="1" dirty="0" err="1">
                <a:solidFill>
                  <a:srgbClr val="50412B"/>
                </a:solidFill>
              </a:rPr>
              <a:t>odds</a:t>
            </a:r>
            <a:endParaRPr lang="hu-HU" sz="1000" b="1" dirty="0">
              <a:solidFill>
                <a:srgbClr val="50412B"/>
              </a:solidFill>
            </a:endParaRPr>
          </a:p>
          <a:p>
            <a:pPr>
              <a:lnSpc>
                <a:spcPct val="110000"/>
              </a:lnSpc>
              <a:spcBef>
                <a:spcPts val="0"/>
              </a:spcBef>
              <a:buClr>
                <a:srgbClr val="4D7C8B"/>
              </a:buClr>
            </a:pPr>
            <a:endParaRPr lang="hu-HU" sz="1000" b="1" dirty="0">
              <a:solidFill>
                <a:srgbClr val="50412B"/>
              </a:solidFill>
            </a:endParaRPr>
          </a:p>
          <a:p>
            <a:pPr>
              <a:lnSpc>
                <a:spcPct val="110000"/>
              </a:lnSpc>
              <a:spcBef>
                <a:spcPts val="0"/>
              </a:spcBef>
              <a:buClr>
                <a:srgbClr val="4D7C8B"/>
              </a:buClr>
            </a:pPr>
            <a:r>
              <a:rPr lang="en-US" sz="2000" b="1" dirty="0">
                <a:solidFill>
                  <a:srgbClr val="50412B"/>
                </a:solidFill>
              </a:rPr>
              <a:t>technology vs. administrative (rent-seeking) coordinator</a:t>
            </a:r>
          </a:p>
          <a:p>
            <a:pPr lvl="1">
              <a:lnSpc>
                <a:spcPct val="110000"/>
              </a:lnSpc>
              <a:spcBef>
                <a:spcPts val="0"/>
              </a:spcBef>
              <a:buClr>
                <a:srgbClr val="4D7C8B"/>
              </a:buClr>
            </a:pPr>
            <a:r>
              <a:rPr lang="en-US" sz="1450" b="1" dirty="0">
                <a:solidFill>
                  <a:srgbClr val="50412B"/>
                </a:solidFill>
              </a:rPr>
              <a:t>ratio between the profit of main actor and subcontractors (oligarchs take profit out via subcontractors to hide it)</a:t>
            </a:r>
          </a:p>
          <a:p>
            <a:pPr lvl="1">
              <a:lnSpc>
                <a:spcPct val="110000"/>
              </a:lnSpc>
              <a:spcBef>
                <a:spcPts val="0"/>
              </a:spcBef>
              <a:buClr>
                <a:srgbClr val="4D7C8B"/>
              </a:buClr>
            </a:pPr>
            <a:r>
              <a:rPr lang="en-US" sz="1450" b="1" dirty="0">
                <a:solidFill>
                  <a:srgbClr val="50412B"/>
                </a:solidFill>
              </a:rPr>
              <a:t>stability of chains of subcontractors (competition vs. permanent chains)</a:t>
            </a:r>
          </a:p>
          <a:p>
            <a:pPr lvl="1">
              <a:lnSpc>
                <a:spcPct val="110000"/>
              </a:lnSpc>
              <a:spcBef>
                <a:spcPts val="0"/>
              </a:spcBef>
              <a:buClr>
                <a:srgbClr val="4D7C8B"/>
              </a:buClr>
            </a:pPr>
            <a:r>
              <a:rPr lang="en-US" sz="1450" b="1" dirty="0">
                <a:solidFill>
                  <a:srgbClr val="50412B"/>
                </a:solidFill>
              </a:rPr>
              <a:t>the value of owned assets vs. those of the subcontractors</a:t>
            </a:r>
          </a:p>
          <a:p>
            <a:pPr lvl="1">
              <a:lnSpc>
                <a:spcPct val="110000"/>
              </a:lnSpc>
              <a:spcBef>
                <a:spcPts val="0"/>
              </a:spcBef>
              <a:buClr>
                <a:srgbClr val="4D7C8B"/>
              </a:buClr>
            </a:pPr>
            <a:r>
              <a:rPr lang="en-US" sz="1450" b="1" dirty="0">
                <a:solidFill>
                  <a:srgbClr val="50412B"/>
                </a:solidFill>
              </a:rPr>
              <a:t>turnover  / employee</a:t>
            </a:r>
          </a:p>
          <a:p>
            <a:pPr>
              <a:lnSpc>
                <a:spcPct val="110000"/>
              </a:lnSpc>
              <a:spcBef>
                <a:spcPts val="0"/>
              </a:spcBef>
              <a:buClr>
                <a:srgbClr val="4D7C8B"/>
              </a:buClr>
            </a:pPr>
            <a:endParaRPr lang="hu-HU" sz="1000" b="1" dirty="0">
              <a:solidFill>
                <a:srgbClr val="50412B"/>
              </a:solidFill>
            </a:endParaRPr>
          </a:p>
          <a:p>
            <a:pPr>
              <a:lnSpc>
                <a:spcPct val="110000"/>
              </a:lnSpc>
              <a:spcBef>
                <a:spcPts val="0"/>
              </a:spcBef>
              <a:buClr>
                <a:srgbClr val="4D7C8B"/>
              </a:buClr>
            </a:pPr>
            <a:endParaRPr lang="hu-HU" sz="1000" b="1" dirty="0">
              <a:solidFill>
                <a:srgbClr val="50412B"/>
              </a:solidFill>
            </a:endParaRPr>
          </a:p>
          <a:p>
            <a:endParaRPr lang="hu-HU" sz="1000" dirty="0"/>
          </a:p>
        </p:txBody>
      </p:sp>
      <p:sp>
        <p:nvSpPr>
          <p:cNvPr id="4" name="Dia számának helye 3"/>
          <p:cNvSpPr>
            <a:spLocks noGrp="1"/>
          </p:cNvSpPr>
          <p:nvPr>
            <p:ph type="sldNum" sz="quarter" idx="10"/>
          </p:nvPr>
        </p:nvSpPr>
        <p:spPr/>
        <p:txBody>
          <a:bodyPr/>
          <a:lstStyle/>
          <a:p>
            <a:fld id="{2BD4A179-5995-42C8-A8DD-75973595F132}" type="slidenum">
              <a:rPr lang="hu-HU" smtClean="0"/>
              <a:pPr/>
              <a:t>11</a:t>
            </a:fld>
            <a:endParaRPr lang="hu-HU"/>
          </a:p>
        </p:txBody>
      </p:sp>
    </p:spTree>
    <p:extLst>
      <p:ext uri="{BB962C8B-B14F-4D97-AF65-F5344CB8AC3E}">
        <p14:creationId xmlns:p14="http://schemas.microsoft.com/office/powerpoint/2010/main" val="105937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D4A179-5995-42C8-A8DD-75973595F132}" type="slidenum">
              <a:rPr lang="hu-HU" smtClean="0"/>
              <a:pPr/>
              <a:t>18</a:t>
            </a:fld>
            <a:endParaRPr lang="hu-HU"/>
          </a:p>
        </p:txBody>
      </p:sp>
    </p:spTree>
    <p:extLst>
      <p:ext uri="{BB962C8B-B14F-4D97-AF65-F5344CB8AC3E}">
        <p14:creationId xmlns:p14="http://schemas.microsoft.com/office/powerpoint/2010/main" val="377651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20</a:t>
            </a:fld>
            <a:endParaRPr lang="hu-HU"/>
          </a:p>
        </p:txBody>
      </p:sp>
    </p:spTree>
    <p:extLst>
      <p:ext uri="{BB962C8B-B14F-4D97-AF65-F5344CB8AC3E}">
        <p14:creationId xmlns:p14="http://schemas.microsoft.com/office/powerpoint/2010/main" val="42216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Függőleges szöveg helye 2"/>
          <p:cNvSpPr>
            <a:spLocks noGrp="1"/>
          </p:cNvSpPr>
          <p:nvPr>
            <p:ph type="body" orient="vert" idx="1"/>
          </p:nvPr>
        </p:nvSpPr>
        <p:spPr>
          <a:xfrm>
            <a:off x="457200" y="1200151"/>
            <a:ext cx="8229600" cy="3394472"/>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2021. 06. 15.</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a:prstGeom prst="rect">
            <a:avLst/>
          </a:prstGeom>
        </p:spPr>
        <p:txBody>
          <a:bodyPr vert="eaVert"/>
          <a:lstStyle/>
          <a:p>
            <a:r>
              <a:rPr lang="hu-HU"/>
              <a:t>Mintacím szerkesztése</a:t>
            </a:r>
          </a:p>
        </p:txBody>
      </p:sp>
      <p:sp>
        <p:nvSpPr>
          <p:cNvPr id="3" name="Függőleges szöveg helye 2"/>
          <p:cNvSpPr>
            <a:spLocks noGrp="1"/>
          </p:cNvSpPr>
          <p:nvPr>
            <p:ph type="body" orient="vert" idx="1"/>
          </p:nvPr>
        </p:nvSpPr>
        <p:spPr>
          <a:xfrm>
            <a:off x="457200" y="205979"/>
            <a:ext cx="6019800" cy="4388644"/>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2021. 06. 15.</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normAutofit/>
          </a:bodyPr>
          <a:lstStyle>
            <a:lvl1pPr>
              <a:defRPr sz="2200"/>
            </a:lvl1pPr>
          </a:lstStyle>
          <a:p>
            <a:r>
              <a:rPr lang="hu-HU" dirty="0"/>
              <a:t>Mintacím szerkesztése</a:t>
            </a:r>
          </a:p>
        </p:txBody>
      </p:sp>
      <p:sp>
        <p:nvSpPr>
          <p:cNvPr id="3" name="Tartalom helye 2"/>
          <p:cNvSpPr>
            <a:spLocks noGrp="1"/>
          </p:cNvSpPr>
          <p:nvPr>
            <p:ph idx="1"/>
          </p:nvPr>
        </p:nvSpPr>
        <p:spPr>
          <a:xfrm>
            <a:off x="457200" y="1200151"/>
            <a:ext cx="8229600" cy="3394472"/>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2021. 06. 15.</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74290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hu-HU" dirty="0"/>
              <a:t>Mintacím szerkesztése</a:t>
            </a:r>
          </a:p>
        </p:txBody>
      </p:sp>
      <p:sp>
        <p:nvSpPr>
          <p:cNvPr id="3" name="Szöveg helye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2021. 06. 15.</a:t>
            </a:fld>
            <a:endParaRPr lang="hu-HU" dirty="0"/>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Tartalom helye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2021. 06. 15.</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lvl1pPr>
              <a:defRPr/>
            </a:lvl1pPr>
          </a:lstStyle>
          <a:p>
            <a:r>
              <a:rPr lang="hu-HU"/>
              <a:t>Mintacím szerkesztése</a:t>
            </a:r>
          </a:p>
        </p:txBody>
      </p:sp>
      <p:sp>
        <p:nvSpPr>
          <p:cNvPr id="3" name="Szöveg helye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2021. 06. 15.</a:t>
            </a:fld>
            <a:endParaRPr lang="hu-HU"/>
          </a:p>
        </p:txBody>
      </p:sp>
      <p:sp>
        <p:nvSpPr>
          <p:cNvPr id="8" name="Élőláb helye 7"/>
          <p:cNvSpPr>
            <a:spLocks noGrp="1"/>
          </p:cNvSpPr>
          <p:nvPr>
            <p:ph type="ftr" sz="quarter" idx="11"/>
          </p:nvPr>
        </p:nvSpPr>
        <p:spPr>
          <a:xfrm>
            <a:off x="3124200" y="4767263"/>
            <a:ext cx="2895600" cy="273844"/>
          </a:xfrm>
          <a:prstGeom prst="rect">
            <a:avLst/>
          </a:prstGeom>
        </p:spPr>
        <p:txBody>
          <a:bodyPr/>
          <a:lstStyle/>
          <a:p>
            <a:endParaRPr lang="hu-HU"/>
          </a:p>
        </p:txBody>
      </p:sp>
      <p:sp>
        <p:nvSpPr>
          <p:cNvPr id="9" name="Dia számának helye 8"/>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Dátum helye 2"/>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2021. 06. 15.</a:t>
            </a:fld>
            <a:endParaRPr lang="hu-HU"/>
          </a:p>
        </p:txBody>
      </p:sp>
      <p:sp>
        <p:nvSpPr>
          <p:cNvPr id="4" name="Élőláb helye 3"/>
          <p:cNvSpPr>
            <a:spLocks noGrp="1"/>
          </p:cNvSpPr>
          <p:nvPr>
            <p:ph type="ftr" sz="quarter" idx="11"/>
          </p:nvPr>
        </p:nvSpPr>
        <p:spPr>
          <a:xfrm>
            <a:off x="3124200" y="4767263"/>
            <a:ext cx="2895600" cy="273844"/>
          </a:xfrm>
          <a:prstGeom prst="rect">
            <a:avLst/>
          </a:prstGeom>
        </p:spPr>
        <p:txBody>
          <a:bodyPr/>
          <a:lstStyle/>
          <a:p>
            <a:endParaRPr lang="hu-HU"/>
          </a:p>
        </p:txBody>
      </p:sp>
      <p:sp>
        <p:nvSpPr>
          <p:cNvPr id="5" name="Dia számának helye 4"/>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2021. 06. 15.</a:t>
            </a:fld>
            <a:endParaRPr lang="hu-HU"/>
          </a:p>
        </p:txBody>
      </p:sp>
      <p:sp>
        <p:nvSpPr>
          <p:cNvPr id="3" name="Élőláb helye 2"/>
          <p:cNvSpPr>
            <a:spLocks noGrp="1"/>
          </p:cNvSpPr>
          <p:nvPr>
            <p:ph type="ftr" sz="quarter" idx="11"/>
          </p:nvPr>
        </p:nvSpPr>
        <p:spPr>
          <a:xfrm>
            <a:off x="3124200" y="4767263"/>
            <a:ext cx="2895600" cy="273844"/>
          </a:xfrm>
          <a:prstGeom prst="rect">
            <a:avLst/>
          </a:prstGeom>
        </p:spPr>
        <p:txBody>
          <a:bodyPr/>
          <a:lstStyle/>
          <a:p>
            <a:endParaRPr lang="hu-HU"/>
          </a:p>
        </p:txBody>
      </p:sp>
      <p:sp>
        <p:nvSpPr>
          <p:cNvPr id="4" name="Dia számának helye 3"/>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a:prstGeom prst="rect">
            <a:avLst/>
          </a:prstGeo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2021. 06. 15.</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a:prstGeom prst="rect">
            <a:avLst/>
          </a:prstGeo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2021. 06. 15.</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txBox="1">
            <a:spLocks/>
          </p:cNvSpPr>
          <p:nvPr/>
        </p:nvSpPr>
        <p:spPr>
          <a:xfrm>
            <a:off x="107950" y="1203598"/>
            <a:ext cx="89281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Towards a Set of Indices for Patronalism</a:t>
            </a:r>
          </a:p>
        </p:txBody>
      </p:sp>
      <p:sp>
        <p:nvSpPr>
          <p:cNvPr id="6" name="TextBox 5"/>
          <p:cNvSpPr txBox="1"/>
          <p:nvPr/>
        </p:nvSpPr>
        <p:spPr>
          <a:xfrm>
            <a:off x="8526957" y="4266337"/>
            <a:ext cx="370559" cy="877163"/>
          </a:xfrm>
          <a:prstGeom prst="rect">
            <a:avLst/>
          </a:prstGeom>
          <a:noFill/>
        </p:spPr>
        <p:txBody>
          <a:bodyPr wrap="square" rtlCol="0">
            <a:spAutoFit/>
          </a:bodyPr>
          <a:lstStyle/>
          <a:p>
            <a:pPr algn="ctr"/>
            <a:r>
              <a:rPr lang="ru-RU" sz="5100" b="1" dirty="0">
                <a:solidFill>
                  <a:srgbClr val="EFEAE4"/>
                </a:solidFill>
                <a:latin typeface="Open Sans" panose="020B0606030504020204" pitchFamily="34" charset="0"/>
                <a:ea typeface="Open Sans" panose="020B0606030504020204" pitchFamily="34" charset="0"/>
                <a:cs typeface="Open Sans" panose="020B0606030504020204" pitchFamily="34" charset="0"/>
              </a:rPr>
              <a:t>1</a:t>
            </a:r>
            <a:endParaRPr lang="en-GB" sz="5100" b="1"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CB9C260-F9DA-4B36-95A5-221C6B95F30C}"/>
              </a:ext>
            </a:extLst>
          </p:cNvPr>
          <p:cNvSpPr txBox="1"/>
          <p:nvPr/>
        </p:nvSpPr>
        <p:spPr>
          <a:xfrm>
            <a:off x="1619672" y="3219822"/>
            <a:ext cx="5904656" cy="923330"/>
          </a:xfrm>
          <a:prstGeom prst="rect">
            <a:avLst/>
          </a:prstGeom>
          <a:noFill/>
        </p:spPr>
        <p:txBody>
          <a:bodyPr wrap="square" rtlCol="0">
            <a:spAutoFit/>
          </a:bodyPr>
          <a:lstStyle/>
          <a:p>
            <a:pPr algn="ctr"/>
            <a:r>
              <a:rPr lang="hu-HU" b="1" dirty="0">
                <a:solidFill>
                  <a:srgbClr val="50412C"/>
                </a:solidFill>
              </a:rPr>
              <a:t>Bálint MADLOVICS – Bálint MAGYAR</a:t>
            </a:r>
          </a:p>
          <a:p>
            <a:pPr algn="ctr"/>
            <a:r>
              <a:rPr lang="en-US" b="1" dirty="0">
                <a:solidFill>
                  <a:srgbClr val="50412C"/>
                </a:solidFill>
              </a:rPr>
              <a:t>CEU DI Seminar</a:t>
            </a:r>
          </a:p>
          <a:p>
            <a:pPr algn="ctr"/>
            <a:r>
              <a:rPr lang="en-US" b="1" dirty="0">
                <a:solidFill>
                  <a:srgbClr val="50412C"/>
                </a:solidFill>
              </a:rPr>
              <a:t>June 15, 2021</a:t>
            </a:r>
          </a:p>
        </p:txBody>
      </p:sp>
    </p:spTree>
    <p:extLst>
      <p:ext uri="{BB962C8B-B14F-4D97-AF65-F5344CB8AC3E}">
        <p14:creationId xmlns:p14="http://schemas.microsoft.com/office/powerpoint/2010/main" val="129518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1275606"/>
          </a:xfrm>
          <a:prstGeom prst="rect">
            <a:avLst/>
          </a:prstGeom>
        </p:spPr>
        <p:txBody>
          <a:bodyPr anchor="ctr">
            <a:normAutofit/>
          </a:bodyPr>
          <a:lstStyle/>
          <a:p>
            <a:r>
              <a:rPr lang="en-US" sz="2800" b="1" dirty="0">
                <a:solidFill>
                  <a:srgbClr val="8D503B"/>
                </a:solidFill>
              </a:rPr>
              <a:t>How to measure the difference between</a:t>
            </a:r>
            <a:br>
              <a:rPr lang="en-US" sz="2800" b="1" dirty="0">
                <a:solidFill>
                  <a:srgbClr val="8D503B"/>
                </a:solidFill>
              </a:rPr>
            </a:br>
            <a:r>
              <a:rPr lang="en-US" sz="2800" b="1" dirty="0">
                <a:solidFill>
                  <a:srgbClr val="8D503B"/>
                </a:solidFill>
              </a:rPr>
              <a:t>entrepreneurs and oligarchs?</a:t>
            </a:r>
            <a:endParaRPr lang="en-US" sz="2200" b="1" dirty="0">
              <a:solidFill>
                <a:srgbClr val="8D503B"/>
              </a:solidFill>
            </a:endParaRPr>
          </a:p>
        </p:txBody>
      </p:sp>
      <p:sp>
        <p:nvSpPr>
          <p:cNvPr id="3" name="Tartalom helye 2"/>
          <p:cNvSpPr>
            <a:spLocks noGrp="1"/>
          </p:cNvSpPr>
          <p:nvPr>
            <p:ph idx="4294967295"/>
          </p:nvPr>
        </p:nvSpPr>
        <p:spPr>
          <a:xfrm>
            <a:off x="854587" y="1419622"/>
            <a:ext cx="7434826" cy="3732658"/>
          </a:xfrm>
          <a:prstGeom prst="rect">
            <a:avLst/>
          </a:prstGeom>
        </p:spPr>
        <p:txBody>
          <a:bodyPr>
            <a:noAutofit/>
          </a:bodyPr>
          <a:lstStyle/>
          <a:p>
            <a:pPr>
              <a:lnSpc>
                <a:spcPct val="110000"/>
              </a:lnSpc>
              <a:spcBef>
                <a:spcPts val="0"/>
              </a:spcBef>
              <a:spcAft>
                <a:spcPts val="1200"/>
              </a:spcAft>
              <a:buClr>
                <a:srgbClr val="4D7C8B"/>
              </a:buClr>
            </a:pPr>
            <a:r>
              <a:rPr lang="en-US" sz="2400" b="1" dirty="0">
                <a:solidFill>
                  <a:srgbClr val="50412B"/>
                </a:solidFill>
              </a:rPr>
              <a:t>Legal status is normally accompanied by a measurable and therefore scalable position</a:t>
            </a:r>
            <a:r>
              <a:rPr lang="hu-HU" sz="2400" b="1" dirty="0">
                <a:solidFill>
                  <a:srgbClr val="50412B"/>
                </a:solidFill>
              </a:rPr>
              <a:t>.</a:t>
            </a:r>
          </a:p>
          <a:p>
            <a:pPr>
              <a:lnSpc>
                <a:spcPct val="110000"/>
              </a:lnSpc>
              <a:spcBef>
                <a:spcPts val="0"/>
              </a:spcBef>
              <a:spcAft>
                <a:spcPts val="1200"/>
              </a:spcAft>
              <a:buClr>
                <a:srgbClr val="4D7C8B"/>
              </a:buClr>
            </a:pPr>
            <a:r>
              <a:rPr lang="en-US" sz="2400" b="1" dirty="0">
                <a:solidFill>
                  <a:srgbClr val="50412B"/>
                </a:solidFill>
              </a:rPr>
              <a:t>What can we do when the position exists, but it has no legal status?</a:t>
            </a:r>
            <a:endParaRPr lang="hu-HU" sz="2400" b="1" dirty="0">
              <a:solidFill>
                <a:srgbClr val="50412B"/>
              </a:solidFill>
            </a:endParaRPr>
          </a:p>
          <a:p>
            <a:pPr>
              <a:lnSpc>
                <a:spcPct val="110000"/>
              </a:lnSpc>
              <a:spcBef>
                <a:spcPts val="0"/>
              </a:spcBef>
              <a:spcAft>
                <a:spcPts val="1200"/>
              </a:spcAft>
              <a:buClr>
                <a:srgbClr val="4D7C8B"/>
              </a:buClr>
            </a:pPr>
            <a:r>
              <a:rPr lang="en-US" sz="2400" b="1" dirty="0">
                <a:solidFill>
                  <a:srgbClr val="50412B"/>
                </a:solidFill>
              </a:rPr>
              <a:t>How to find data that can be used as proxies reflecting the</a:t>
            </a:r>
            <a:r>
              <a:rPr lang="hu-HU" sz="2400" b="1" dirty="0">
                <a:solidFill>
                  <a:srgbClr val="50412B"/>
                </a:solidFill>
              </a:rPr>
              <a:t> </a:t>
            </a:r>
            <a:r>
              <a:rPr lang="en-US" sz="2400" b="1" dirty="0">
                <a:solidFill>
                  <a:srgbClr val="50412B"/>
                </a:solidFill>
              </a:rPr>
              <a:t>legally undefined</a:t>
            </a:r>
            <a:r>
              <a:rPr lang="hu-HU" sz="2400" b="1" dirty="0">
                <a:solidFill>
                  <a:srgbClr val="50412B"/>
                </a:solidFill>
              </a:rPr>
              <a:t>,</a:t>
            </a:r>
            <a:r>
              <a:rPr lang="en-US" sz="2400" b="1" dirty="0">
                <a:solidFill>
                  <a:srgbClr val="50412B"/>
                </a:solidFill>
              </a:rPr>
              <a:t> </a:t>
            </a:r>
            <a:r>
              <a:rPr lang="en-US" sz="2400" b="1" i="1" dirty="0">
                <a:solidFill>
                  <a:srgbClr val="50412B"/>
                </a:solidFill>
              </a:rPr>
              <a:t>de facto</a:t>
            </a:r>
            <a:r>
              <a:rPr lang="hu-HU" sz="2400" b="1" dirty="0">
                <a:solidFill>
                  <a:srgbClr val="50412B"/>
                </a:solidFill>
              </a:rPr>
              <a:t>,</a:t>
            </a:r>
            <a:r>
              <a:rPr lang="en-US" sz="2400" b="1" i="1" dirty="0">
                <a:solidFill>
                  <a:srgbClr val="50412B"/>
                </a:solidFill>
              </a:rPr>
              <a:t> </a:t>
            </a:r>
            <a:r>
              <a:rPr lang="en-US" sz="2400" b="1" dirty="0">
                <a:solidFill>
                  <a:srgbClr val="50412B"/>
                </a:solidFill>
              </a:rPr>
              <a:t>position?</a:t>
            </a:r>
          </a:p>
          <a:p>
            <a:pPr>
              <a:lnSpc>
                <a:spcPct val="110000"/>
              </a:lnSpc>
              <a:spcBef>
                <a:spcPts val="0"/>
              </a:spcBef>
              <a:spcAft>
                <a:spcPts val="1200"/>
              </a:spcAft>
              <a:buClr>
                <a:srgbClr val="4D7C8B"/>
              </a:buClr>
            </a:pPr>
            <a:endParaRPr lang="en-US" sz="2400" b="1" dirty="0">
              <a:solidFill>
                <a:srgbClr val="50412B"/>
              </a:solidFill>
            </a:endParaRPr>
          </a:p>
          <a:p>
            <a:pPr>
              <a:lnSpc>
                <a:spcPct val="110000"/>
              </a:lnSpc>
              <a:spcBef>
                <a:spcPts val="0"/>
              </a:spcBef>
              <a:spcAft>
                <a:spcPts val="1200"/>
              </a:spcAft>
              <a:buClr>
                <a:srgbClr val="4D7C8B"/>
              </a:buClr>
            </a:pPr>
            <a:endParaRPr lang="en-US" sz="2400" b="1" dirty="0">
              <a:solidFill>
                <a:srgbClr val="50412B"/>
              </a:solidFill>
            </a:endParaRPr>
          </a:p>
          <a:p>
            <a:pPr>
              <a:lnSpc>
                <a:spcPct val="110000"/>
              </a:lnSpc>
              <a:spcBef>
                <a:spcPts val="0"/>
              </a:spcBef>
              <a:spcAft>
                <a:spcPts val="1200"/>
              </a:spcAft>
              <a:buClr>
                <a:srgbClr val="4D7C8B"/>
              </a:buClr>
            </a:pPr>
            <a:endParaRPr lang="en-US" sz="2400" b="1" dirty="0">
              <a:solidFill>
                <a:srgbClr val="50412B"/>
              </a:solidFill>
            </a:endParaRPr>
          </a:p>
          <a:p>
            <a:pPr>
              <a:lnSpc>
                <a:spcPct val="110000"/>
              </a:lnSpc>
              <a:spcBef>
                <a:spcPts val="0"/>
              </a:spcBef>
              <a:spcAft>
                <a:spcPts val="1200"/>
              </a:spcAft>
              <a:buClr>
                <a:srgbClr val="4D7C8B"/>
              </a:buClr>
            </a:pPr>
            <a:endParaRPr lang="en-US" sz="2400" b="1" dirty="0">
              <a:solidFill>
                <a:srgbClr val="50412B"/>
              </a:solidFill>
            </a:endParaRPr>
          </a:p>
        </p:txBody>
      </p:sp>
    </p:spTree>
    <p:extLst>
      <p:ext uri="{BB962C8B-B14F-4D97-AF65-F5344CB8AC3E}">
        <p14:creationId xmlns:p14="http://schemas.microsoft.com/office/powerpoint/2010/main" val="139998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20538"/>
            <a:ext cx="8928546" cy="843557"/>
          </a:xfrm>
        </p:spPr>
        <p:txBody>
          <a:bodyPr>
            <a:noAutofit/>
          </a:bodyPr>
          <a:lstStyle/>
          <a:p>
            <a:r>
              <a:rPr lang="hu-HU" sz="2200" b="1" dirty="0" err="1">
                <a:solidFill>
                  <a:srgbClr val="8D503B"/>
                </a:solidFill>
              </a:rPr>
              <a:t>Possible</a:t>
            </a:r>
            <a:r>
              <a:rPr lang="hu-HU" sz="2200" b="1" dirty="0">
                <a:solidFill>
                  <a:srgbClr val="8D503B"/>
                </a:solidFill>
              </a:rPr>
              <a:t> </a:t>
            </a:r>
            <a:r>
              <a:rPr lang="hu-HU" sz="2200" b="1" dirty="0" err="1">
                <a:solidFill>
                  <a:srgbClr val="8D503B"/>
                </a:solidFill>
              </a:rPr>
              <a:t>ways</a:t>
            </a:r>
            <a:r>
              <a:rPr lang="hu-HU" sz="2200" b="1" dirty="0">
                <a:solidFill>
                  <a:srgbClr val="8D503B"/>
                </a:solidFill>
              </a:rPr>
              <a:t> of </a:t>
            </a:r>
            <a:r>
              <a:rPr lang="hu-HU" sz="2200" b="1" dirty="0" err="1">
                <a:solidFill>
                  <a:srgbClr val="8D503B"/>
                </a:solidFill>
              </a:rPr>
              <a:t>measuring</a:t>
            </a:r>
            <a:r>
              <a:rPr lang="hu-HU" sz="2200" b="1" dirty="0">
                <a:solidFill>
                  <a:srgbClr val="8D503B"/>
                </a:solidFill>
              </a:rPr>
              <a:t> </a:t>
            </a:r>
            <a:r>
              <a:rPr lang="hu-HU" sz="2200" b="1" dirty="0" err="1">
                <a:solidFill>
                  <a:srgbClr val="8D503B"/>
                </a:solidFill>
              </a:rPr>
              <a:t>informal</a:t>
            </a:r>
            <a:r>
              <a:rPr lang="hu-HU" sz="2200" b="1" dirty="0">
                <a:solidFill>
                  <a:srgbClr val="8D503B"/>
                </a:solidFill>
              </a:rPr>
              <a:t> </a:t>
            </a:r>
            <a:r>
              <a:rPr lang="hu-HU" sz="2200" b="1" dirty="0" err="1">
                <a:solidFill>
                  <a:srgbClr val="8D503B"/>
                </a:solidFill>
              </a:rPr>
              <a:t>patronalism</a:t>
            </a:r>
            <a:r>
              <a:rPr lang="hu-HU" sz="2200" b="1" dirty="0">
                <a:solidFill>
                  <a:srgbClr val="8D503B"/>
                </a:solidFill>
              </a:rPr>
              <a:t>:</a:t>
            </a:r>
            <a:br>
              <a:rPr lang="hu-HU" sz="2200" b="1" dirty="0">
                <a:solidFill>
                  <a:srgbClr val="8D503B"/>
                </a:solidFill>
              </a:rPr>
            </a:br>
            <a:r>
              <a:rPr lang="hu-HU" sz="2200" b="1" dirty="0" err="1">
                <a:solidFill>
                  <a:srgbClr val="8D503B"/>
                </a:solidFill>
              </a:rPr>
              <a:t>proxies</a:t>
            </a:r>
            <a:r>
              <a:rPr lang="hu-HU" sz="2200" b="1" dirty="0">
                <a:solidFill>
                  <a:srgbClr val="8D503B"/>
                </a:solidFill>
              </a:rPr>
              <a:t> of </a:t>
            </a:r>
            <a:r>
              <a:rPr lang="en-US" sz="2200" b="1" dirty="0">
                <a:solidFill>
                  <a:srgbClr val="8D503B"/>
                </a:solidFill>
              </a:rPr>
              <a:t>oligarch </a:t>
            </a:r>
            <a:r>
              <a:rPr lang="hu-HU" sz="2200" b="1" dirty="0" err="1">
                <a:solidFill>
                  <a:srgbClr val="8D503B"/>
                </a:solidFill>
              </a:rPr>
              <a:t>embeddedness</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3229755908"/>
              </p:ext>
            </p:extLst>
          </p:nvPr>
        </p:nvGraphicFramePr>
        <p:xfrm>
          <a:off x="179735" y="771550"/>
          <a:ext cx="8784530" cy="4232149"/>
        </p:xfrm>
        <a:graphic>
          <a:graphicData uri="http://schemas.openxmlformats.org/drawingml/2006/table">
            <a:tbl>
              <a:tblPr>
                <a:tableStyleId>{616DA210-FB5B-4158-B5E0-FEB733F419BA}</a:tableStyleId>
              </a:tblPr>
              <a:tblGrid>
                <a:gridCol w="1223913">
                  <a:extLst>
                    <a:ext uri="{9D8B030D-6E8A-4147-A177-3AD203B41FA5}">
                      <a16:colId xmlns:a16="http://schemas.microsoft.com/office/drawing/2014/main" val="20000"/>
                    </a:ext>
                  </a:extLst>
                </a:gridCol>
                <a:gridCol w="3528392">
                  <a:extLst>
                    <a:ext uri="{9D8B030D-6E8A-4147-A177-3AD203B41FA5}">
                      <a16:colId xmlns:a16="http://schemas.microsoft.com/office/drawing/2014/main" val="525116599"/>
                    </a:ext>
                  </a:extLst>
                </a:gridCol>
                <a:gridCol w="4032225">
                  <a:extLst>
                    <a:ext uri="{9D8B030D-6E8A-4147-A177-3AD203B41FA5}">
                      <a16:colId xmlns:a16="http://schemas.microsoft.com/office/drawing/2014/main" val="1131458295"/>
                    </a:ext>
                  </a:extLst>
                </a:gridCol>
              </a:tblGrid>
              <a:tr h="189343">
                <a:tc>
                  <a:txBody>
                    <a:bodyPr/>
                    <a:lstStyle/>
                    <a:p>
                      <a:pPr algn="just">
                        <a:lnSpc>
                          <a:spcPct val="115000"/>
                        </a:lnSpc>
                        <a:spcAft>
                          <a:spcPts val="0"/>
                        </a:spcAft>
                      </a:pP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dirty="0">
                          <a:solidFill>
                            <a:srgbClr val="4D7C8B"/>
                          </a:solidFill>
                          <a:effectLst/>
                        </a:rPr>
                        <a:t>Oligarch</a:t>
                      </a:r>
                      <a:endParaRPr lang="hu-HU" sz="18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hu-HU" sz="18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Proxy</a:t>
                      </a: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4246172000"/>
                  </a:ext>
                </a:extLst>
              </a:tr>
              <a:tr h="245064">
                <a:tc rowSpan="3">
                  <a:txBody>
                    <a:bodyPr/>
                    <a:lstStyle/>
                    <a:p>
                      <a:pPr>
                        <a:lnSpc>
                          <a:spcPct val="115000"/>
                        </a:lnSpc>
                        <a:spcAft>
                          <a:spcPts val="0"/>
                        </a:spcAft>
                      </a:pPr>
                      <a:r>
                        <a:rPr lang="hu-HU" sz="1200" b="1" i="0" noProof="0"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Patronal</a:t>
                      </a:r>
                      <a:r>
                        <a:rPr lang="hu-HU" sz="1200" b="1" i="0" noProof="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 </a:t>
                      </a:r>
                      <a:r>
                        <a:rPr lang="hu-HU" sz="1200" b="1" i="0" noProof="0"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breeding</a:t>
                      </a:r>
                      <a:endParaRPr lang="en-US" sz="1200" b="1" i="0" noProof="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established by state arbitrariness</a:t>
                      </a:r>
                      <a:r>
                        <a:rPr lang="hu-HU" sz="1200" b="1" dirty="0">
                          <a:solidFill>
                            <a:srgbClr val="50412B"/>
                          </a:solidFill>
                          <a:effectLst/>
                        </a:rPr>
                        <a:t>,</a:t>
                      </a:r>
                      <a:r>
                        <a:rPr lang="hu-HU" sz="1200" b="1" baseline="0" dirty="0">
                          <a:solidFill>
                            <a:srgbClr val="50412B"/>
                          </a:solidFill>
                          <a:effectLst/>
                        </a:rPr>
                        <a:t> </a:t>
                      </a:r>
                      <a:r>
                        <a:rPr lang="en-US" sz="1200" b="1" baseline="0" noProof="0" dirty="0">
                          <a:solidFill>
                            <a:srgbClr val="50412B"/>
                          </a:solidFill>
                          <a:effectLst/>
                        </a:rPr>
                        <a:t>special laws or directed privatization</a:t>
                      </a:r>
                      <a:endParaRPr lang="en-US" sz="1200" b="1"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noProof="0" dirty="0" err="1">
                          <a:solidFill>
                            <a:srgbClr val="50412B"/>
                          </a:solidFill>
                        </a:rPr>
                        <a:t>share</a:t>
                      </a:r>
                      <a:r>
                        <a:rPr lang="hu-HU" sz="1200" b="1" noProof="0" dirty="0">
                          <a:solidFill>
                            <a:srgbClr val="50412B"/>
                          </a:solidFill>
                        </a:rPr>
                        <a:t> of </a:t>
                      </a:r>
                      <a:r>
                        <a:rPr lang="hu-HU" sz="1200" b="1" noProof="0" dirty="0" err="1">
                          <a:solidFill>
                            <a:srgbClr val="50412B"/>
                          </a:solidFill>
                        </a:rPr>
                        <a:t>assets</a:t>
                      </a:r>
                      <a:r>
                        <a:rPr lang="hu-HU" sz="1200" b="1" noProof="0" dirty="0">
                          <a:solidFill>
                            <a:srgbClr val="50412B"/>
                          </a:solidFill>
                        </a:rPr>
                        <a:t> </a:t>
                      </a:r>
                      <a:r>
                        <a:rPr lang="hu-HU" sz="1200" b="1" noProof="0" dirty="0" err="1">
                          <a:solidFill>
                            <a:srgbClr val="50412B"/>
                          </a:solidFill>
                        </a:rPr>
                        <a:t>obtained</a:t>
                      </a:r>
                      <a:r>
                        <a:rPr lang="hu-HU" sz="1200" b="1" baseline="0" noProof="0" dirty="0">
                          <a:solidFill>
                            <a:srgbClr val="50412B"/>
                          </a:solidFill>
                        </a:rPr>
                        <a:t> </a:t>
                      </a:r>
                      <a:r>
                        <a:rPr lang="hu-HU" sz="1200" b="1" baseline="0" noProof="0" dirty="0" err="1">
                          <a:solidFill>
                            <a:srgbClr val="50412B"/>
                          </a:solidFill>
                        </a:rPr>
                        <a:t>with</a:t>
                      </a:r>
                      <a:r>
                        <a:rPr lang="hu-HU" sz="1200" b="1" baseline="0" noProof="0" dirty="0">
                          <a:solidFill>
                            <a:srgbClr val="50412B"/>
                          </a:solidFill>
                        </a:rPr>
                        <a:t> </a:t>
                      </a:r>
                      <a:r>
                        <a:rPr lang="en-US" sz="1200" b="1" noProof="0" dirty="0">
                          <a:solidFill>
                            <a:srgbClr val="50412B"/>
                          </a:solidFill>
                        </a:rPr>
                        <a:t>the help of state</a:t>
                      </a:r>
                      <a:r>
                        <a:rPr lang="hu-HU" sz="1200" b="1" baseline="0" noProof="0" dirty="0">
                          <a:solidFill>
                            <a:srgbClr val="50412B"/>
                          </a:solidFill>
                        </a:rPr>
                        <a:t> </a:t>
                      </a:r>
                      <a:r>
                        <a:rPr lang="hu-HU" sz="1200" b="1" baseline="0" noProof="0" dirty="0" err="1">
                          <a:solidFill>
                            <a:srgbClr val="50412B"/>
                          </a:solidFill>
                        </a:rPr>
                        <a:t>predation</a:t>
                      </a:r>
                      <a:r>
                        <a:rPr lang="hu-HU" sz="1200" b="1" baseline="0" noProof="0" dirty="0">
                          <a:solidFill>
                            <a:srgbClr val="50412B"/>
                          </a:solidFill>
                        </a:rPr>
                        <a:t> / </a:t>
                      </a:r>
                      <a:r>
                        <a:rPr lang="hu-HU" sz="1200" b="1" baseline="0" noProof="0" dirty="0" err="1">
                          <a:solidFill>
                            <a:srgbClr val="50412B"/>
                          </a:solidFill>
                        </a:rPr>
                        <a:t>discretional</a:t>
                      </a:r>
                      <a:r>
                        <a:rPr lang="hu-HU" sz="1200" b="1" baseline="0" noProof="0" dirty="0">
                          <a:solidFill>
                            <a:srgbClr val="50412B"/>
                          </a:solidFill>
                        </a:rPr>
                        <a:t> </a:t>
                      </a:r>
                      <a:r>
                        <a:rPr lang="hu-HU" sz="1200" b="1" baseline="0" noProof="0" dirty="0" err="1">
                          <a:solidFill>
                            <a:srgbClr val="50412B"/>
                          </a:solidFill>
                        </a:rPr>
                        <a:t>treatment</a:t>
                      </a:r>
                      <a:endParaRPr lang="en-US" sz="1200" b="1"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1"/>
                  </a:ext>
                </a:extLst>
              </a:tr>
              <a:tr h="118835">
                <a:tc vMerge="1">
                  <a:txBody>
                    <a:bodyPr/>
                    <a:lstStyle/>
                    <a:p>
                      <a:pPr>
                        <a:lnSpc>
                          <a:spcPct val="115000"/>
                        </a:lnSpc>
                        <a:spcAft>
                          <a:spcPts val="0"/>
                        </a:spcAft>
                      </a:pPr>
                      <a:endParaRPr lang="hu-HU" sz="12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market activity easily monopolized by the state</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solidFill>
                            <a:srgbClr val="50412B"/>
                          </a:solidFill>
                        </a:rPr>
                        <a:t>intensity of competition in the given industry</a:t>
                      </a: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2"/>
                  </a:ext>
                </a:extLst>
              </a:tr>
              <a:tr h="118835">
                <a:tc vMerge="1">
                  <a:txBody>
                    <a:bodyPr/>
                    <a:lstStyle/>
                    <a:p>
                      <a:pPr>
                        <a:lnSpc>
                          <a:spcPct val="115000"/>
                        </a:lnSpc>
                        <a:spcAft>
                          <a:spcPts val="0"/>
                        </a:spcAft>
                      </a:pPr>
                      <a:endParaRPr lang="en-US" sz="1200" b="1" i="0" noProof="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fast ramp-up phase, becoming</a:t>
                      </a:r>
                      <a:r>
                        <a:rPr lang="en-US" sz="1200" b="1" baseline="0"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rgbClr val="50412B"/>
                          </a:solidFill>
                        </a:rPr>
                        <a:t>„national champion” very soon</a:t>
                      </a:r>
                      <a:endParaRPr lang="en-US" sz="1200" b="1"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solidFill>
                            <a:srgbClr val="50412B"/>
                          </a:solidFill>
                        </a:rPr>
                        <a:t>above-average growth of turnover in the industry</a:t>
                      </a: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475994683"/>
                  </a:ext>
                </a:extLst>
              </a:tr>
              <a:tr h="204153">
                <a:tc rowSpan="4">
                  <a:txBody>
                    <a:bodyPr/>
                    <a:lstStyle/>
                    <a:p>
                      <a:pPr>
                        <a:lnSpc>
                          <a:spcPct val="115000"/>
                        </a:lnSpc>
                        <a:spcAft>
                          <a:spcPts val="0"/>
                        </a:spcAft>
                      </a:pPr>
                      <a:r>
                        <a:rPr lang="hu-HU" sz="1200" b="1" i="0" noProof="0"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Wealth</a:t>
                      </a:r>
                      <a:r>
                        <a:rPr lang="hu-HU" sz="1200" b="1" i="0" noProof="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 </a:t>
                      </a:r>
                      <a:r>
                        <a:rPr lang="hu-HU" sz="1200" b="1" i="0" noProof="0"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accumulation</a:t>
                      </a:r>
                      <a:endParaRPr lang="en-US" sz="1200" b="1" i="0" noProof="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rowSpan="2">
                  <a:txBody>
                    <a:bodyPr/>
                    <a:lstStyle/>
                    <a:p>
                      <a:pPr>
                        <a:lnSpc>
                          <a:spcPct val="100000"/>
                        </a:lnSpc>
                        <a:spcAft>
                          <a:spcPts val="0"/>
                        </a:spcAft>
                      </a:pPr>
                      <a:r>
                        <a:rPr lang="en-US" sz="1200" b="1" dirty="0">
                          <a:solidFill>
                            <a:srgbClr val="50412B"/>
                          </a:solidFill>
                          <a:effectLst/>
                        </a:rPr>
                        <a:t>concessions, public procurement with guided bids</a:t>
                      </a:r>
                      <a:endParaRPr lang="hu-HU" sz="12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solidFill>
                            <a:srgbClr val="50412B"/>
                          </a:solidFill>
                        </a:rPr>
                        <a:t>odds of winning public procurements</a:t>
                      </a: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088033141"/>
                  </a:ext>
                </a:extLst>
              </a:tr>
              <a:tr h="204153">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0412B"/>
                          </a:solidFill>
                        </a:rPr>
                        <a:t>share of state contracts in total business activity</a:t>
                      </a:r>
                      <a:endParaRPr lang="hu-HU" sz="1200" b="1" dirty="0">
                        <a:solidFill>
                          <a:srgbClr val="50412B"/>
                        </a:solidFill>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729311946"/>
                  </a:ext>
                </a:extLst>
              </a:tr>
              <a:tr h="365760">
                <a:tc vMerge="1">
                  <a:txBody>
                    <a:bodyPr/>
                    <a:lstStyle/>
                    <a:p>
                      <a:pPr>
                        <a:lnSpc>
                          <a:spcPct val="115000"/>
                        </a:lnSpc>
                        <a:spcAft>
                          <a:spcPts val="0"/>
                        </a:spcAft>
                      </a:pPr>
                      <a:endParaRPr lang="en-US" sz="1200" b="1" i="0" noProof="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receiving dedicated loans from the patronal network</a:t>
                      </a: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0412B"/>
                          </a:solidFill>
                        </a:rPr>
                        <a:t>share of loans from state, state-reorganized, and</a:t>
                      </a:r>
                      <a:r>
                        <a:rPr lang="hu-HU" sz="1200" b="1" dirty="0">
                          <a:solidFill>
                            <a:srgbClr val="50412B"/>
                          </a:solidFill>
                        </a:rPr>
                        <a:t>/</a:t>
                      </a:r>
                      <a:r>
                        <a:rPr lang="en-US" sz="1200" b="1" dirty="0">
                          <a:solidFill>
                            <a:srgbClr val="50412B"/>
                          </a:solidFill>
                        </a:rPr>
                        <a:t>or transit-nationalized banks</a:t>
                      </a:r>
                      <a:endParaRPr lang="en-US" dirty="0"/>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4"/>
                  </a:ext>
                </a:extLst>
              </a:tr>
              <a:tr h="369888">
                <a:tc vMerge="1">
                  <a:txBody>
                    <a:bodyPr/>
                    <a:lstStyle/>
                    <a:p>
                      <a:pPr>
                        <a:lnSpc>
                          <a:spcPct val="115000"/>
                        </a:lnSpc>
                        <a:spcAft>
                          <a:spcPts val="0"/>
                        </a:spcAft>
                      </a:pPr>
                      <a:endParaRPr lang="hu-HU" sz="12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receiving dedicated state subsidies</a:t>
                      </a: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solidFill>
                            <a:srgbClr val="50412B"/>
                          </a:solidFill>
                        </a:rPr>
                        <a:t>ratio of state subsidies and total assets</a:t>
                      </a: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5"/>
                  </a:ext>
                </a:extLst>
              </a:tr>
              <a:tr h="376978">
                <a:tc rowSpan="2">
                  <a:txBody>
                    <a:bodyPr/>
                    <a:lstStyle/>
                    <a:p>
                      <a:pPr>
                        <a:lnSpc>
                          <a:spcPct val="115000"/>
                        </a:lnSpc>
                        <a:spcAft>
                          <a:spcPts val="0"/>
                        </a:spcAft>
                      </a:pPr>
                      <a:r>
                        <a:rPr lang="en-US" sz="1200" b="1" i="0" noProof="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Operation</a:t>
                      </a:r>
                      <a:endParaRPr lang="en-US" sz="1600" b="1" i="0" noProof="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non-innovative, patronal-network oriented business</a:t>
                      </a:r>
                      <a:r>
                        <a:rPr lang="en-US" sz="1200" b="1" noProof="0" dirty="0">
                          <a:solidFill>
                            <a:srgbClr val="50412B"/>
                          </a:solidFill>
                          <a:effectLst/>
                        </a:rPr>
                        <a:t>,</a:t>
                      </a:r>
                      <a:r>
                        <a:rPr lang="en-US" sz="1200" b="1" baseline="0" noProof="0" dirty="0">
                          <a:solidFill>
                            <a:srgbClr val="50412B"/>
                          </a:solidFill>
                          <a:effectLst/>
                        </a:rPr>
                        <a:t> optimized for domestic rent-collection</a:t>
                      </a:r>
                      <a:endParaRPr lang="en-US" sz="1800" b="1"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rPr>
                        <a:t>share of production for export</a:t>
                      </a:r>
                      <a:endParaRPr lang="hu-HU" sz="12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364952655"/>
                  </a:ext>
                </a:extLst>
              </a:tr>
              <a:tr h="384069">
                <a:tc vMerge="1">
                  <a:txBody>
                    <a:bodyPr/>
                    <a:lstStyle/>
                    <a:p>
                      <a:pPr>
                        <a:lnSpc>
                          <a:spcPct val="115000"/>
                        </a:lnSpc>
                        <a:spcAft>
                          <a:spcPts val="0"/>
                        </a:spcAft>
                      </a:pPr>
                      <a:endParaRPr lang="hu-HU" sz="18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overpricing depending primarily on patronal relationships</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0412B"/>
                          </a:solidFill>
                          <a:sym typeface="Wingdings" panose="05000000000000000000" pitchFamily="2" charset="2"/>
                        </a:rPr>
                        <a:t>above-average scale of taxed profits in the industry</a:t>
                      </a:r>
                      <a:endParaRPr lang="en-US" sz="1200" b="1" dirty="0">
                        <a:solidFill>
                          <a:srgbClr val="50412B"/>
                        </a:solidFill>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67493511"/>
                  </a:ext>
                </a:extLst>
              </a:tr>
              <a:tr h="548640">
                <a:tc rowSpan="2">
                  <a:txBody>
                    <a:bodyPr/>
                    <a:lstStyle/>
                    <a:p>
                      <a:pPr>
                        <a:lnSpc>
                          <a:spcPct val="115000"/>
                        </a:lnSpc>
                        <a:spcAft>
                          <a:spcPts val="0"/>
                        </a:spcAft>
                      </a:pPr>
                      <a:r>
                        <a:rPr lang="en-US" sz="1200" b="1" i="0" noProof="0"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Consolidation</a:t>
                      </a:r>
                      <a:endParaRPr lang="hu-HU" sz="12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profits drawn out of the venture, utilized in other (less transparent) fashion</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rPr>
                        <a:t>above-average scale of dividends in the industry</a:t>
                      </a:r>
                      <a:endParaRPr lang="hu-HU" sz="12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965923435"/>
                  </a:ext>
                </a:extLst>
              </a:tr>
              <a:tr h="548640">
                <a:tc vMerge="1">
                  <a:txBody>
                    <a:bodyPr/>
                    <a:lstStyle/>
                    <a:p>
                      <a:pPr>
                        <a:lnSpc>
                          <a:spcPct val="115000"/>
                        </a:lnSpc>
                        <a:spcAft>
                          <a:spcPts val="0"/>
                        </a:spcAft>
                      </a:pPr>
                      <a:endParaRPr lang="hu-HU" sz="18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noProof="0" dirty="0">
                          <a:solidFill>
                            <a:srgbClr val="50412B"/>
                          </a:solidFill>
                          <a:effectLst/>
                        </a:rPr>
                        <a:t>self-defending by loyalty demonstration,</a:t>
                      </a:r>
                      <a:r>
                        <a:rPr lang="en-US" sz="1200" b="1" baseline="0" noProof="0" dirty="0">
                          <a:solidFill>
                            <a:srgbClr val="50412B"/>
                          </a:solidFill>
                          <a:effectLst/>
                        </a:rPr>
                        <a:t> paying protection monies</a:t>
                      </a:r>
                      <a:endParaRPr lang="en-US" sz="1800" b="1"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financing the chief patron’s hobby (TAO payments: share of football in all ~, share of </a:t>
                      </a:r>
                      <a:r>
                        <a:rPr lang="en-US" sz="1200" b="1"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Felcsút</a:t>
                      </a:r>
                      <a:r>
                        <a:rPr lang="en-US" sz="1200" b="1"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in football ~)</a:t>
                      </a: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772651382"/>
                  </a:ext>
                </a:extLst>
              </a:tr>
            </a:tbl>
          </a:graphicData>
        </a:graphic>
      </p:graphicFrame>
    </p:spTree>
    <p:extLst>
      <p:ext uri="{BB962C8B-B14F-4D97-AF65-F5344CB8AC3E}">
        <p14:creationId xmlns:p14="http://schemas.microsoft.com/office/powerpoint/2010/main" val="187679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02332"/>
            <a:ext cx="8229600" cy="641226"/>
          </a:xfrm>
        </p:spPr>
        <p:txBody>
          <a:bodyPr/>
          <a:lstStyle/>
          <a:p>
            <a:r>
              <a:rPr lang="hu-HU" sz="3200" b="1" dirty="0" err="1">
                <a:solidFill>
                  <a:srgbClr val="8D503B"/>
                </a:solidFill>
              </a:rPr>
              <a:t>Creating</a:t>
            </a:r>
            <a:r>
              <a:rPr lang="hu-HU" sz="3200" b="1" dirty="0">
                <a:solidFill>
                  <a:srgbClr val="8D503B"/>
                </a:solidFill>
              </a:rPr>
              <a:t> a radar </a:t>
            </a:r>
            <a:r>
              <a:rPr lang="hu-HU" sz="3200" b="1" dirty="0" err="1">
                <a:solidFill>
                  <a:srgbClr val="8D503B"/>
                </a:solidFill>
              </a:rPr>
              <a:t>chart</a:t>
            </a:r>
            <a:r>
              <a:rPr lang="hu-HU" sz="3200" b="1" dirty="0">
                <a:solidFill>
                  <a:srgbClr val="8D503B"/>
                </a:solidFill>
              </a:rPr>
              <a:t> of patronalism</a:t>
            </a:r>
          </a:p>
        </p:txBody>
      </p:sp>
      <p:graphicFrame>
        <p:nvGraphicFramePr>
          <p:cNvPr id="11" name="Diagram 10"/>
          <p:cNvGraphicFramePr/>
          <p:nvPr>
            <p:extLst>
              <p:ext uri="{D42A27DB-BD31-4B8C-83A1-F6EECF244321}">
                <p14:modId xmlns:p14="http://schemas.microsoft.com/office/powerpoint/2010/main" val="2101195351"/>
              </p:ext>
            </p:extLst>
          </p:nvPr>
        </p:nvGraphicFramePr>
        <p:xfrm>
          <a:off x="1475656" y="858111"/>
          <a:ext cx="5952492" cy="3968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840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0538"/>
            <a:ext cx="9144000" cy="641226"/>
          </a:xfrm>
        </p:spPr>
        <p:txBody>
          <a:bodyPr/>
          <a:lstStyle/>
          <a:p>
            <a:r>
              <a:rPr lang="hu-HU" sz="3200" b="1" dirty="0" err="1">
                <a:solidFill>
                  <a:srgbClr val="8D503B"/>
                </a:solidFill>
              </a:rPr>
              <a:t>Proxies</a:t>
            </a:r>
            <a:r>
              <a:rPr lang="hu-HU" sz="3200" b="1" dirty="0">
                <a:solidFill>
                  <a:srgbClr val="8D503B"/>
                </a:solidFill>
              </a:rPr>
              <a:t> (1): </a:t>
            </a:r>
            <a:r>
              <a:rPr lang="hu-HU" sz="3200" b="1" dirty="0" err="1">
                <a:solidFill>
                  <a:srgbClr val="8D503B"/>
                </a:solidFill>
              </a:rPr>
              <a:t>Breeding</a:t>
            </a:r>
            <a:endParaRPr lang="hu-HU" sz="3200" b="1" dirty="0">
              <a:solidFill>
                <a:srgbClr val="8D503B"/>
              </a:solidFill>
            </a:endParaRPr>
          </a:p>
        </p:txBody>
      </p:sp>
      <p:graphicFrame>
        <p:nvGraphicFramePr>
          <p:cNvPr id="5" name="Diagram 4"/>
          <p:cNvGraphicFramePr/>
          <p:nvPr>
            <p:extLst>
              <p:ext uri="{D42A27DB-BD31-4B8C-83A1-F6EECF244321}">
                <p14:modId xmlns:p14="http://schemas.microsoft.com/office/powerpoint/2010/main" val="39545910"/>
              </p:ext>
            </p:extLst>
          </p:nvPr>
        </p:nvGraphicFramePr>
        <p:xfrm>
          <a:off x="-355401" y="2773258"/>
          <a:ext cx="3641601" cy="2427734"/>
        </p:xfrm>
        <a:graphic>
          <a:graphicData uri="http://schemas.openxmlformats.org/drawingml/2006/chart">
            <c:chart xmlns:c="http://schemas.openxmlformats.org/drawingml/2006/chart" xmlns:r="http://schemas.openxmlformats.org/officeDocument/2006/relationships" r:id="rId2"/>
          </a:graphicData>
        </a:graphic>
      </p:graphicFrame>
      <p:pic>
        <p:nvPicPr>
          <p:cNvPr id="7" name="Kép 6"/>
          <p:cNvPicPr>
            <a:picLocks noChangeAspect="1"/>
          </p:cNvPicPr>
          <p:nvPr/>
        </p:nvPicPr>
        <p:blipFill>
          <a:blip r:embed="rId3"/>
          <a:stretch>
            <a:fillRect/>
          </a:stretch>
        </p:blipFill>
        <p:spPr>
          <a:xfrm>
            <a:off x="3419872" y="771550"/>
            <a:ext cx="5544616" cy="2984012"/>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8" name="Kép 7"/>
          <p:cNvPicPr>
            <a:picLocks noChangeAspect="1"/>
          </p:cNvPicPr>
          <p:nvPr/>
        </p:nvPicPr>
        <p:blipFill>
          <a:blip r:embed="rId4"/>
          <a:stretch>
            <a:fillRect/>
          </a:stretch>
        </p:blipFill>
        <p:spPr>
          <a:xfrm>
            <a:off x="3419872" y="3867894"/>
            <a:ext cx="3552825" cy="1257300"/>
          </a:xfrm>
          <a:prstGeom prst="rect">
            <a:avLst/>
          </a:prstGeom>
        </p:spPr>
      </p:pic>
      <p:sp>
        <p:nvSpPr>
          <p:cNvPr id="10" name="Szövegdoboz 9"/>
          <p:cNvSpPr txBox="1"/>
          <p:nvPr/>
        </p:nvSpPr>
        <p:spPr>
          <a:xfrm>
            <a:off x="-3178" y="725671"/>
            <a:ext cx="3423050" cy="2062103"/>
          </a:xfrm>
          <a:prstGeom prst="rect">
            <a:avLst/>
          </a:prstGeom>
          <a:noFill/>
        </p:spPr>
        <p:txBody>
          <a:bodyPr wrap="square" rtlCol="0">
            <a:spAutoFit/>
          </a:bodyPr>
          <a:lstStyle/>
          <a:p>
            <a:r>
              <a:rPr lang="en-US" sz="1600" b="1" u="sng" dirty="0">
                <a:solidFill>
                  <a:srgbClr val="50412B"/>
                </a:solidFill>
              </a:rPr>
              <a:t>Balaton:</a:t>
            </a:r>
            <a:r>
              <a:rPr lang="en-US" sz="1600" b="1" dirty="0">
                <a:solidFill>
                  <a:srgbClr val="50412B"/>
                </a:solidFill>
              </a:rPr>
              <a:t> state subsidies announced but not distributed until ownership changes happened</a:t>
            </a:r>
          </a:p>
          <a:p>
            <a:pPr marL="285750" indent="-285750">
              <a:buFont typeface="Arial" panose="020B0604020202020204" pitchFamily="34" charset="0"/>
              <a:buChar char="•"/>
            </a:pPr>
            <a:r>
              <a:rPr lang="en-US" sz="1600" b="1" dirty="0" err="1">
                <a:solidFill>
                  <a:srgbClr val="50412B"/>
                </a:solidFill>
              </a:rPr>
              <a:t>laxing</a:t>
            </a:r>
            <a:r>
              <a:rPr lang="en-US" sz="1600" b="1" dirty="0">
                <a:solidFill>
                  <a:srgbClr val="50412B"/>
                </a:solidFill>
              </a:rPr>
              <a:t> regulations to allow hotel building in camping places, lowering taxes</a:t>
            </a:r>
            <a:r>
              <a:rPr lang="hu-HU" sz="1600" b="1" dirty="0">
                <a:solidFill>
                  <a:srgbClr val="50412B"/>
                </a:solidFill>
              </a:rPr>
              <a:t>, </a:t>
            </a:r>
            <a:r>
              <a:rPr lang="en-US" sz="1600" b="1" dirty="0">
                <a:solidFill>
                  <a:srgbClr val="50412B"/>
                </a:solidFill>
              </a:rPr>
              <a:t>vacation program </a:t>
            </a:r>
            <a:r>
              <a:rPr lang="hu-HU" sz="1600" b="1" dirty="0">
                <a:solidFill>
                  <a:srgbClr val="50412B"/>
                </a:solidFill>
              </a:rPr>
              <a:t>(</a:t>
            </a:r>
            <a:r>
              <a:rPr lang="en-US" sz="1600" b="1" dirty="0">
                <a:solidFill>
                  <a:srgbClr val="50412B"/>
                </a:solidFill>
              </a:rPr>
              <a:t>for the poor</a:t>
            </a:r>
            <a:r>
              <a:rPr lang="hu-HU" sz="1600" b="1" dirty="0">
                <a:solidFill>
                  <a:srgbClr val="50412B"/>
                </a:solidFill>
              </a:rPr>
              <a:t>, </a:t>
            </a:r>
            <a:r>
              <a:rPr lang="en-US" sz="1600" b="1" dirty="0">
                <a:solidFill>
                  <a:srgbClr val="50412B"/>
                </a:solidFill>
                <a:sym typeface="Wingdings" panose="05000000000000000000" pitchFamily="2" charset="2"/>
              </a:rPr>
              <a:t>going to the hotels of </a:t>
            </a:r>
            <a:r>
              <a:rPr lang="en-US" sz="1600" b="1" dirty="0" err="1">
                <a:solidFill>
                  <a:srgbClr val="50412B"/>
                </a:solidFill>
                <a:sym typeface="Wingdings" panose="05000000000000000000" pitchFamily="2" charset="2"/>
              </a:rPr>
              <a:t>Mészáros</a:t>
            </a:r>
            <a:r>
              <a:rPr lang="en-US" sz="1600" b="1" dirty="0">
                <a:solidFill>
                  <a:srgbClr val="50412B"/>
                </a:solidFill>
                <a:sym typeface="Wingdings" panose="05000000000000000000" pitchFamily="2" charset="2"/>
              </a:rPr>
              <a:t> and </a:t>
            </a:r>
            <a:r>
              <a:rPr lang="en-US" sz="1600" b="1" dirty="0" err="1">
                <a:solidFill>
                  <a:srgbClr val="50412B"/>
                </a:solidFill>
                <a:sym typeface="Wingdings" panose="05000000000000000000" pitchFamily="2" charset="2"/>
              </a:rPr>
              <a:t>Tiborcz</a:t>
            </a:r>
            <a:r>
              <a:rPr lang="en-US" sz="1600" b="1" dirty="0">
                <a:solidFill>
                  <a:srgbClr val="50412B"/>
                </a:solidFill>
                <a:sym typeface="Wingdings" panose="05000000000000000000" pitchFamily="2" charset="2"/>
              </a:rPr>
              <a:t>)</a:t>
            </a:r>
            <a:endParaRPr lang="en-US" sz="1600" b="1" dirty="0">
              <a:solidFill>
                <a:srgbClr val="50412B"/>
              </a:solidFill>
            </a:endParaRPr>
          </a:p>
        </p:txBody>
      </p:sp>
      <p:sp>
        <p:nvSpPr>
          <p:cNvPr id="11" name="Szövegdoboz 10"/>
          <p:cNvSpPr txBox="1"/>
          <p:nvPr/>
        </p:nvSpPr>
        <p:spPr>
          <a:xfrm>
            <a:off x="7523882" y="4803999"/>
            <a:ext cx="1512168" cy="307777"/>
          </a:xfrm>
          <a:prstGeom prst="rect">
            <a:avLst/>
          </a:prstGeom>
          <a:noFill/>
        </p:spPr>
        <p:txBody>
          <a:bodyPr wrap="square" rtlCol="0">
            <a:spAutoFit/>
          </a:bodyPr>
          <a:lstStyle/>
          <a:p>
            <a:r>
              <a:rPr lang="hu-HU" sz="1400" i="1" dirty="0" err="1"/>
              <a:t>Source</a:t>
            </a:r>
            <a:r>
              <a:rPr lang="hu-HU" sz="1400" i="1" dirty="0"/>
              <a:t>: </a:t>
            </a:r>
            <a:r>
              <a:rPr lang="hu-HU" sz="1400" i="1" dirty="0" err="1"/>
              <a:t>K-Monitor</a:t>
            </a:r>
            <a:endParaRPr lang="hu-HU" sz="1400" i="1" dirty="0"/>
          </a:p>
        </p:txBody>
      </p:sp>
    </p:spTree>
    <p:extLst>
      <p:ext uri="{BB962C8B-B14F-4D97-AF65-F5344CB8AC3E}">
        <p14:creationId xmlns:p14="http://schemas.microsoft.com/office/powerpoint/2010/main" val="361737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0537"/>
            <a:ext cx="9144000" cy="641226"/>
          </a:xfrm>
        </p:spPr>
        <p:txBody>
          <a:bodyPr/>
          <a:lstStyle/>
          <a:p>
            <a:r>
              <a:rPr lang="hu-HU" sz="3200" b="1" dirty="0" err="1">
                <a:solidFill>
                  <a:srgbClr val="8D503B"/>
                </a:solidFill>
              </a:rPr>
              <a:t>Proxies</a:t>
            </a:r>
            <a:r>
              <a:rPr lang="hu-HU" sz="3200" b="1" dirty="0">
                <a:solidFill>
                  <a:srgbClr val="8D503B"/>
                </a:solidFill>
              </a:rPr>
              <a:t> (2): </a:t>
            </a:r>
            <a:r>
              <a:rPr lang="hu-HU" sz="3200" b="1" dirty="0" err="1">
                <a:solidFill>
                  <a:srgbClr val="8D503B"/>
                </a:solidFill>
              </a:rPr>
              <a:t>Odds</a:t>
            </a:r>
            <a:endParaRPr lang="hu-HU" sz="3200" b="1" dirty="0">
              <a:solidFill>
                <a:srgbClr val="8D503B"/>
              </a:solidFill>
            </a:endParaRPr>
          </a:p>
        </p:txBody>
      </p:sp>
      <p:graphicFrame>
        <p:nvGraphicFramePr>
          <p:cNvPr id="11" name="Diagram 10"/>
          <p:cNvGraphicFramePr/>
          <p:nvPr>
            <p:extLst>
              <p:ext uri="{D42A27DB-BD31-4B8C-83A1-F6EECF244321}">
                <p14:modId xmlns:p14="http://schemas.microsoft.com/office/powerpoint/2010/main" val="4269081012"/>
              </p:ext>
            </p:extLst>
          </p:nvPr>
        </p:nvGraphicFramePr>
        <p:xfrm>
          <a:off x="-355401" y="2773258"/>
          <a:ext cx="3641601" cy="2427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rtalom helye 5"/>
          <p:cNvGraphicFramePr>
            <a:graphicFrameLocks/>
          </p:cNvGraphicFramePr>
          <p:nvPr>
            <p:extLst>
              <p:ext uri="{D42A27DB-BD31-4B8C-83A1-F6EECF244321}">
                <p14:modId xmlns:p14="http://schemas.microsoft.com/office/powerpoint/2010/main" val="2298899786"/>
              </p:ext>
            </p:extLst>
          </p:nvPr>
        </p:nvGraphicFramePr>
        <p:xfrm>
          <a:off x="3455938" y="620689"/>
          <a:ext cx="5580112" cy="4183310"/>
        </p:xfrm>
        <a:graphic>
          <a:graphicData uri="http://schemas.openxmlformats.org/drawingml/2006/chart">
            <c:chart xmlns:c="http://schemas.openxmlformats.org/drawingml/2006/chart" xmlns:r="http://schemas.openxmlformats.org/officeDocument/2006/relationships" r:id="rId3"/>
          </a:graphicData>
        </a:graphic>
      </p:graphicFrame>
      <p:sp>
        <p:nvSpPr>
          <p:cNvPr id="5" name="Szövegdoboz 4"/>
          <p:cNvSpPr txBox="1"/>
          <p:nvPr/>
        </p:nvSpPr>
        <p:spPr>
          <a:xfrm>
            <a:off x="0" y="699542"/>
            <a:ext cx="3455938" cy="2062103"/>
          </a:xfrm>
          <a:prstGeom prst="rect">
            <a:avLst/>
          </a:prstGeom>
          <a:noFill/>
        </p:spPr>
        <p:txBody>
          <a:bodyPr wrap="square" rtlCol="0">
            <a:spAutoFit/>
          </a:bodyPr>
          <a:lstStyle/>
          <a:p>
            <a:r>
              <a:rPr lang="en-US" sz="1600" b="1" dirty="0">
                <a:solidFill>
                  <a:srgbClr val="50412B"/>
                </a:solidFill>
              </a:rPr>
              <a:t>Changing odds of major construction companies in Hungarian public procurement tenders</a:t>
            </a:r>
            <a:r>
              <a:rPr lang="hu-HU" sz="1600" b="1" dirty="0">
                <a:solidFill>
                  <a:srgbClr val="50412B"/>
                </a:solidFill>
              </a:rPr>
              <a:t> (</a:t>
            </a:r>
            <a:r>
              <a:rPr lang="en-US" sz="1600" b="1" dirty="0">
                <a:solidFill>
                  <a:srgbClr val="50412B"/>
                </a:solidFill>
              </a:rPr>
              <a:t>odds = number of tenders won / number of tenders lost</a:t>
            </a:r>
            <a:r>
              <a:rPr lang="hu-HU" sz="1600" b="1" dirty="0">
                <a:solidFill>
                  <a:srgbClr val="50412B"/>
                </a:solidFill>
              </a:rPr>
              <a:t>)</a:t>
            </a:r>
          </a:p>
          <a:p>
            <a:pPr marL="285750" indent="-285750">
              <a:buFont typeface="Wingdings" panose="05000000000000000000" pitchFamily="2" charset="2"/>
              <a:buChar char="Ø"/>
            </a:pPr>
            <a:r>
              <a:rPr lang="hu-HU" sz="1600" b="1" dirty="0">
                <a:solidFill>
                  <a:srgbClr val="50412B"/>
                </a:solidFill>
              </a:rPr>
              <a:t>Mészáros’ </a:t>
            </a:r>
            <a:r>
              <a:rPr lang="hu-HU" sz="1600" b="1" dirty="0" err="1">
                <a:solidFill>
                  <a:srgbClr val="50412B"/>
                </a:solidFill>
              </a:rPr>
              <a:t>odds</a:t>
            </a:r>
            <a:r>
              <a:rPr lang="hu-HU" sz="1600" b="1" dirty="0">
                <a:solidFill>
                  <a:srgbClr val="50412B"/>
                </a:solidFill>
              </a:rPr>
              <a:t> far </a:t>
            </a:r>
            <a:r>
              <a:rPr lang="hu-HU" sz="1600" b="1" dirty="0" err="1">
                <a:solidFill>
                  <a:srgbClr val="50412B"/>
                </a:solidFill>
              </a:rPr>
              <a:t>exceeds</a:t>
            </a:r>
            <a:r>
              <a:rPr lang="hu-HU" sz="1600" b="1" dirty="0">
                <a:solidFill>
                  <a:srgbClr val="50412B"/>
                </a:solidFill>
              </a:rPr>
              <a:t> </a:t>
            </a:r>
            <a:r>
              <a:rPr lang="hu-HU" sz="1600" b="1" dirty="0" err="1">
                <a:solidFill>
                  <a:srgbClr val="50412B"/>
                </a:solidFill>
              </a:rPr>
              <a:t>those</a:t>
            </a:r>
            <a:r>
              <a:rPr lang="hu-HU" sz="1600" b="1" dirty="0">
                <a:solidFill>
                  <a:srgbClr val="50412B"/>
                </a:solidFill>
              </a:rPr>
              <a:t> of </a:t>
            </a:r>
            <a:r>
              <a:rPr lang="hu-HU" sz="1600" b="1" dirty="0" err="1">
                <a:solidFill>
                  <a:srgbClr val="50412B"/>
                </a:solidFill>
              </a:rPr>
              <a:t>patronally</a:t>
            </a:r>
            <a:r>
              <a:rPr lang="hu-HU" sz="1600" b="1" dirty="0">
                <a:solidFill>
                  <a:srgbClr val="50412B"/>
                </a:solidFill>
              </a:rPr>
              <a:t> </a:t>
            </a:r>
            <a:r>
              <a:rPr lang="hu-HU" sz="1600" b="1" dirty="0" err="1">
                <a:solidFill>
                  <a:srgbClr val="50412B"/>
                </a:solidFill>
              </a:rPr>
              <a:t>not</a:t>
            </a:r>
            <a:r>
              <a:rPr lang="hu-HU" sz="1600" b="1" dirty="0">
                <a:solidFill>
                  <a:srgbClr val="50412B"/>
                </a:solidFill>
              </a:rPr>
              <a:t> </a:t>
            </a:r>
            <a:r>
              <a:rPr lang="hu-HU" sz="1600" b="1" dirty="0" err="1">
                <a:solidFill>
                  <a:srgbClr val="50412B"/>
                </a:solidFill>
              </a:rPr>
              <a:t>embedded</a:t>
            </a:r>
            <a:r>
              <a:rPr lang="hu-HU" sz="1600" b="1" dirty="0">
                <a:solidFill>
                  <a:srgbClr val="50412B"/>
                </a:solidFill>
              </a:rPr>
              <a:t> </a:t>
            </a:r>
            <a:r>
              <a:rPr lang="hu-HU" sz="1600" b="1" dirty="0" err="1">
                <a:solidFill>
                  <a:srgbClr val="50412B"/>
                </a:solidFill>
              </a:rPr>
              <a:t>companies</a:t>
            </a:r>
            <a:endParaRPr lang="hu-HU" sz="1600" b="1" dirty="0">
              <a:solidFill>
                <a:srgbClr val="50412B"/>
              </a:solidFill>
            </a:endParaRPr>
          </a:p>
        </p:txBody>
      </p:sp>
      <p:sp>
        <p:nvSpPr>
          <p:cNvPr id="6" name="Szövegdoboz 5"/>
          <p:cNvSpPr txBox="1"/>
          <p:nvPr/>
        </p:nvSpPr>
        <p:spPr>
          <a:xfrm>
            <a:off x="7523882" y="4803999"/>
            <a:ext cx="1512168" cy="307777"/>
          </a:xfrm>
          <a:prstGeom prst="rect">
            <a:avLst/>
          </a:prstGeom>
          <a:noFill/>
        </p:spPr>
        <p:txBody>
          <a:bodyPr wrap="square" rtlCol="0">
            <a:spAutoFit/>
          </a:bodyPr>
          <a:lstStyle/>
          <a:p>
            <a:r>
              <a:rPr lang="hu-HU" sz="1400" i="1" dirty="0" err="1"/>
              <a:t>Source</a:t>
            </a:r>
            <a:r>
              <a:rPr lang="hu-HU" sz="1400" i="1" dirty="0"/>
              <a:t>: CRCB</a:t>
            </a:r>
          </a:p>
        </p:txBody>
      </p:sp>
    </p:spTree>
    <p:extLst>
      <p:ext uri="{BB962C8B-B14F-4D97-AF65-F5344CB8AC3E}">
        <p14:creationId xmlns:p14="http://schemas.microsoft.com/office/powerpoint/2010/main" val="2077636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0538"/>
            <a:ext cx="9144000" cy="641226"/>
          </a:xfrm>
        </p:spPr>
        <p:txBody>
          <a:bodyPr/>
          <a:lstStyle/>
          <a:p>
            <a:r>
              <a:rPr lang="hu-HU" sz="3200" b="1" dirty="0" err="1">
                <a:solidFill>
                  <a:srgbClr val="8D503B"/>
                </a:solidFill>
              </a:rPr>
              <a:t>Proxies</a:t>
            </a:r>
            <a:r>
              <a:rPr lang="hu-HU" sz="3200" b="1" dirty="0">
                <a:solidFill>
                  <a:srgbClr val="8D503B"/>
                </a:solidFill>
              </a:rPr>
              <a:t> (3): </a:t>
            </a:r>
            <a:r>
              <a:rPr lang="hu-HU" sz="3200" b="1" dirty="0" err="1">
                <a:solidFill>
                  <a:srgbClr val="8D503B"/>
                </a:solidFill>
              </a:rPr>
              <a:t>State</a:t>
            </a:r>
            <a:r>
              <a:rPr lang="hu-HU" sz="3200" b="1" dirty="0">
                <a:solidFill>
                  <a:srgbClr val="8D503B"/>
                </a:solidFill>
              </a:rPr>
              <a:t> </a:t>
            </a:r>
            <a:r>
              <a:rPr lang="hu-HU" sz="3200" b="1" dirty="0" err="1">
                <a:solidFill>
                  <a:srgbClr val="8D503B"/>
                </a:solidFill>
              </a:rPr>
              <a:t>contracts</a:t>
            </a:r>
            <a:endParaRPr lang="hu-HU" sz="3200" b="1" dirty="0">
              <a:solidFill>
                <a:srgbClr val="8D503B"/>
              </a:solidFill>
            </a:endParaRPr>
          </a:p>
        </p:txBody>
      </p:sp>
      <p:graphicFrame>
        <p:nvGraphicFramePr>
          <p:cNvPr id="4" name="Diagram 3"/>
          <p:cNvGraphicFramePr/>
          <p:nvPr>
            <p:extLst>
              <p:ext uri="{D42A27DB-BD31-4B8C-83A1-F6EECF244321}">
                <p14:modId xmlns:p14="http://schemas.microsoft.com/office/powerpoint/2010/main" val="2439315714"/>
              </p:ext>
            </p:extLst>
          </p:nvPr>
        </p:nvGraphicFramePr>
        <p:xfrm>
          <a:off x="-355401" y="2773258"/>
          <a:ext cx="3641601" cy="2427734"/>
        </p:xfrm>
        <a:graphic>
          <a:graphicData uri="http://schemas.openxmlformats.org/drawingml/2006/chart">
            <c:chart xmlns:c="http://schemas.openxmlformats.org/drawingml/2006/chart" xmlns:r="http://schemas.openxmlformats.org/officeDocument/2006/relationships" r:id="rId2"/>
          </a:graphicData>
        </a:graphic>
      </p:graphicFrame>
      <p:sp>
        <p:nvSpPr>
          <p:cNvPr id="6" name="Szövegdoboz 5"/>
          <p:cNvSpPr txBox="1"/>
          <p:nvPr/>
        </p:nvSpPr>
        <p:spPr>
          <a:xfrm>
            <a:off x="7523882" y="4803999"/>
            <a:ext cx="1512168" cy="307777"/>
          </a:xfrm>
          <a:prstGeom prst="rect">
            <a:avLst/>
          </a:prstGeom>
          <a:noFill/>
        </p:spPr>
        <p:txBody>
          <a:bodyPr wrap="square" rtlCol="0">
            <a:spAutoFit/>
          </a:bodyPr>
          <a:lstStyle/>
          <a:p>
            <a:r>
              <a:rPr lang="hu-HU" sz="1400" i="1" dirty="0" err="1"/>
              <a:t>Source</a:t>
            </a:r>
            <a:r>
              <a:rPr lang="hu-HU" sz="1400" i="1" dirty="0"/>
              <a:t>: 444</a:t>
            </a:r>
          </a:p>
        </p:txBody>
      </p:sp>
      <p:sp>
        <p:nvSpPr>
          <p:cNvPr id="7" name="Szövegdoboz 6"/>
          <p:cNvSpPr txBox="1"/>
          <p:nvPr/>
        </p:nvSpPr>
        <p:spPr>
          <a:xfrm>
            <a:off x="0" y="915566"/>
            <a:ext cx="3286200" cy="1815882"/>
          </a:xfrm>
          <a:prstGeom prst="rect">
            <a:avLst/>
          </a:prstGeom>
          <a:noFill/>
        </p:spPr>
        <p:txBody>
          <a:bodyPr wrap="square" rtlCol="0">
            <a:spAutoFit/>
          </a:bodyPr>
          <a:lstStyle/>
          <a:p>
            <a:r>
              <a:rPr lang="en-US" sz="1600" b="1" dirty="0">
                <a:solidFill>
                  <a:srgbClr val="50412B"/>
                </a:solidFill>
              </a:rPr>
              <a:t>Number of tenders won by Lajos </a:t>
            </a:r>
            <a:r>
              <a:rPr lang="en-US" sz="1600" b="1" dirty="0" err="1">
                <a:solidFill>
                  <a:srgbClr val="50412B"/>
                </a:solidFill>
              </a:rPr>
              <a:t>Simicska</a:t>
            </a:r>
            <a:r>
              <a:rPr lang="en-US" sz="1600" b="1" dirty="0">
                <a:solidFill>
                  <a:srgbClr val="50412B"/>
                </a:solidFill>
              </a:rPr>
              <a:t> vs </a:t>
            </a:r>
            <a:r>
              <a:rPr lang="en-US" sz="1600" b="1" dirty="0" err="1">
                <a:solidFill>
                  <a:srgbClr val="50412B"/>
                </a:solidFill>
              </a:rPr>
              <a:t>István</a:t>
            </a:r>
            <a:r>
              <a:rPr lang="en-US" sz="1600" b="1" dirty="0">
                <a:solidFill>
                  <a:srgbClr val="50412B"/>
                </a:solidFill>
              </a:rPr>
              <a:t> </a:t>
            </a:r>
            <a:r>
              <a:rPr lang="en-US" sz="1600" b="1" dirty="0" err="1">
                <a:solidFill>
                  <a:srgbClr val="50412B"/>
                </a:solidFill>
              </a:rPr>
              <a:t>Garancsi</a:t>
            </a:r>
            <a:r>
              <a:rPr lang="en-US" sz="1600" b="1" dirty="0">
                <a:solidFill>
                  <a:srgbClr val="50412B"/>
                </a:solidFill>
              </a:rPr>
              <a:t> + </a:t>
            </a:r>
            <a:r>
              <a:rPr lang="en-US" sz="1600" b="1" dirty="0" err="1">
                <a:solidFill>
                  <a:srgbClr val="50412B"/>
                </a:solidFill>
              </a:rPr>
              <a:t>Lőrinc</a:t>
            </a:r>
            <a:r>
              <a:rPr lang="en-US" sz="1600" b="1" dirty="0">
                <a:solidFill>
                  <a:srgbClr val="50412B"/>
                </a:solidFill>
              </a:rPr>
              <a:t> </a:t>
            </a:r>
            <a:r>
              <a:rPr lang="en-US" sz="1600" b="1" dirty="0" err="1">
                <a:solidFill>
                  <a:srgbClr val="50412B"/>
                </a:solidFill>
              </a:rPr>
              <a:t>Mészáros</a:t>
            </a:r>
            <a:r>
              <a:rPr lang="en-US" sz="1600" b="1" dirty="0">
                <a:solidFill>
                  <a:srgbClr val="50412B"/>
                </a:solidFill>
              </a:rPr>
              <a:t> + </a:t>
            </a:r>
            <a:r>
              <a:rPr lang="en-US" sz="1600" b="1" dirty="0" err="1">
                <a:solidFill>
                  <a:srgbClr val="50412B"/>
                </a:solidFill>
              </a:rPr>
              <a:t>István</a:t>
            </a:r>
            <a:r>
              <a:rPr lang="en-US" sz="1600" b="1" dirty="0">
                <a:solidFill>
                  <a:srgbClr val="50412B"/>
                </a:solidFill>
              </a:rPr>
              <a:t> </a:t>
            </a:r>
            <a:r>
              <a:rPr lang="en-US" sz="1600" b="1" dirty="0" err="1">
                <a:solidFill>
                  <a:srgbClr val="50412B"/>
                </a:solidFill>
              </a:rPr>
              <a:t>Tiborcz</a:t>
            </a:r>
            <a:r>
              <a:rPr lang="en-US" sz="1600" b="1" dirty="0">
                <a:solidFill>
                  <a:srgbClr val="50412B"/>
                </a:solidFill>
              </a:rPr>
              <a:t> (2013-2015)</a:t>
            </a:r>
            <a:endParaRPr lang="hu-HU" sz="1600" b="1" dirty="0">
              <a:solidFill>
                <a:srgbClr val="50412B"/>
              </a:solidFill>
            </a:endParaRPr>
          </a:p>
          <a:p>
            <a:pPr marL="285750" indent="-285750">
              <a:buFont typeface="Wingdings" panose="05000000000000000000" pitchFamily="2" charset="2"/>
              <a:buChar char="Ø"/>
            </a:pPr>
            <a:r>
              <a:rPr lang="hu-HU" sz="1600" b="1" dirty="0">
                <a:solidFill>
                  <a:srgbClr val="50412B"/>
                </a:solidFill>
              </a:rPr>
              <a:t>Orbán-Simicska </a:t>
            </a:r>
            <a:r>
              <a:rPr lang="hu-HU" sz="1600" b="1" dirty="0" err="1">
                <a:solidFill>
                  <a:srgbClr val="50412B"/>
                </a:solidFill>
              </a:rPr>
              <a:t>war</a:t>
            </a:r>
            <a:r>
              <a:rPr lang="hu-HU" sz="1600" b="1" dirty="0">
                <a:solidFill>
                  <a:srgbClr val="50412B"/>
                </a:solidFill>
              </a:rPr>
              <a:t> </a:t>
            </a:r>
            <a:r>
              <a:rPr lang="hu-HU" sz="1600" b="1" dirty="0" err="1">
                <a:solidFill>
                  <a:srgbClr val="50412B"/>
                </a:solidFill>
              </a:rPr>
              <a:t>in</a:t>
            </a:r>
            <a:r>
              <a:rPr lang="hu-HU" sz="1600" b="1" dirty="0">
                <a:solidFill>
                  <a:srgbClr val="50412B"/>
                </a:solidFill>
              </a:rPr>
              <a:t> 2015, </a:t>
            </a:r>
            <a:r>
              <a:rPr lang="hu-HU" sz="1600" b="1" dirty="0" err="1">
                <a:solidFill>
                  <a:srgbClr val="50412B"/>
                </a:solidFill>
              </a:rPr>
              <a:t>followed</a:t>
            </a:r>
            <a:r>
              <a:rPr lang="hu-HU" sz="1600" b="1" dirty="0">
                <a:solidFill>
                  <a:srgbClr val="50412B"/>
                </a:solidFill>
              </a:rPr>
              <a:t> </a:t>
            </a:r>
            <a:r>
              <a:rPr lang="hu-HU" sz="1600" b="1" dirty="0" err="1">
                <a:solidFill>
                  <a:srgbClr val="50412B"/>
                </a:solidFill>
              </a:rPr>
              <a:t>by</a:t>
            </a:r>
            <a:r>
              <a:rPr lang="hu-HU" sz="1600" b="1" dirty="0">
                <a:solidFill>
                  <a:srgbClr val="50412B"/>
                </a:solidFill>
              </a:rPr>
              <a:t> a </a:t>
            </a:r>
            <a:r>
              <a:rPr lang="hu-HU" sz="1600" b="1" dirty="0" err="1">
                <a:solidFill>
                  <a:srgbClr val="50412B"/>
                </a:solidFill>
              </a:rPr>
              <a:t>reduction</a:t>
            </a:r>
            <a:r>
              <a:rPr lang="hu-HU" sz="1600" b="1" dirty="0">
                <a:solidFill>
                  <a:srgbClr val="50412B"/>
                </a:solidFill>
              </a:rPr>
              <a:t> </a:t>
            </a:r>
            <a:r>
              <a:rPr lang="hu-HU" sz="1600" b="1" dirty="0" err="1">
                <a:solidFill>
                  <a:srgbClr val="50412B"/>
                </a:solidFill>
              </a:rPr>
              <a:t>in</a:t>
            </a:r>
            <a:r>
              <a:rPr lang="hu-HU" sz="1600" b="1" dirty="0">
                <a:solidFill>
                  <a:srgbClr val="50412B"/>
                </a:solidFill>
              </a:rPr>
              <a:t> </a:t>
            </a:r>
            <a:r>
              <a:rPr lang="hu-HU" sz="1600" b="1" dirty="0" err="1">
                <a:solidFill>
                  <a:srgbClr val="50412B"/>
                </a:solidFill>
              </a:rPr>
              <a:t>winning</a:t>
            </a:r>
            <a:r>
              <a:rPr lang="hu-HU" sz="1600" b="1" dirty="0">
                <a:solidFill>
                  <a:srgbClr val="50412B"/>
                </a:solidFill>
              </a:rPr>
              <a:t> </a:t>
            </a:r>
            <a:r>
              <a:rPr lang="hu-HU" sz="1600" b="1" dirty="0" err="1">
                <a:solidFill>
                  <a:srgbClr val="50412B"/>
                </a:solidFill>
              </a:rPr>
              <a:t>tenders</a:t>
            </a:r>
            <a:endParaRPr lang="hu-HU" sz="1600" b="1" dirty="0">
              <a:solidFill>
                <a:srgbClr val="50412B"/>
              </a:solidFill>
            </a:endParaRPr>
          </a:p>
        </p:txBody>
      </p:sp>
      <p:graphicFrame>
        <p:nvGraphicFramePr>
          <p:cNvPr id="8" name="Diagram 7"/>
          <p:cNvGraphicFramePr>
            <a:graphicFrameLocks/>
          </p:cNvGraphicFramePr>
          <p:nvPr>
            <p:extLst>
              <p:ext uri="{D42A27DB-BD31-4B8C-83A1-F6EECF244321}">
                <p14:modId xmlns:p14="http://schemas.microsoft.com/office/powerpoint/2010/main" val="2386934295"/>
              </p:ext>
            </p:extLst>
          </p:nvPr>
        </p:nvGraphicFramePr>
        <p:xfrm>
          <a:off x="3226569" y="843557"/>
          <a:ext cx="5838825" cy="39604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856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4525"/>
            <a:ext cx="9144000" cy="641226"/>
          </a:xfrm>
        </p:spPr>
        <p:txBody>
          <a:bodyPr/>
          <a:lstStyle/>
          <a:p>
            <a:r>
              <a:rPr lang="hu-HU" sz="3200" b="1" dirty="0" err="1">
                <a:solidFill>
                  <a:srgbClr val="8D503B"/>
                </a:solidFill>
              </a:rPr>
              <a:t>Proxies</a:t>
            </a:r>
            <a:r>
              <a:rPr lang="hu-HU" sz="3200" b="1" dirty="0">
                <a:solidFill>
                  <a:srgbClr val="8D503B"/>
                </a:solidFill>
              </a:rPr>
              <a:t> (4): </a:t>
            </a:r>
            <a:r>
              <a:rPr lang="hu-HU" sz="3200" b="1" dirty="0" err="1">
                <a:solidFill>
                  <a:srgbClr val="8D503B"/>
                </a:solidFill>
              </a:rPr>
              <a:t>State</a:t>
            </a:r>
            <a:r>
              <a:rPr lang="hu-HU" sz="3200" b="1" dirty="0">
                <a:solidFill>
                  <a:srgbClr val="8D503B"/>
                </a:solidFill>
              </a:rPr>
              <a:t> </a:t>
            </a:r>
            <a:r>
              <a:rPr lang="hu-HU" sz="3200" b="1" dirty="0" err="1">
                <a:solidFill>
                  <a:srgbClr val="8D503B"/>
                </a:solidFill>
              </a:rPr>
              <a:t>loans</a:t>
            </a:r>
            <a:endParaRPr lang="hu-HU" sz="3200" b="1" dirty="0">
              <a:solidFill>
                <a:srgbClr val="8D503B"/>
              </a:solidFill>
            </a:endParaRPr>
          </a:p>
        </p:txBody>
      </p:sp>
      <p:graphicFrame>
        <p:nvGraphicFramePr>
          <p:cNvPr id="4" name="Diagram 3"/>
          <p:cNvGraphicFramePr/>
          <p:nvPr>
            <p:extLst>
              <p:ext uri="{D42A27DB-BD31-4B8C-83A1-F6EECF244321}">
                <p14:modId xmlns:p14="http://schemas.microsoft.com/office/powerpoint/2010/main" val="4189537718"/>
              </p:ext>
            </p:extLst>
          </p:nvPr>
        </p:nvGraphicFramePr>
        <p:xfrm>
          <a:off x="-355401" y="2773258"/>
          <a:ext cx="3641601" cy="2427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p:cNvGraphicFramePr/>
          <p:nvPr>
            <p:extLst>
              <p:ext uri="{D42A27DB-BD31-4B8C-83A1-F6EECF244321}">
                <p14:modId xmlns:p14="http://schemas.microsoft.com/office/powerpoint/2010/main" val="4203060199"/>
              </p:ext>
            </p:extLst>
          </p:nvPr>
        </p:nvGraphicFramePr>
        <p:xfrm>
          <a:off x="3059832" y="505719"/>
          <a:ext cx="6192688" cy="4298279"/>
        </p:xfrm>
        <a:graphic>
          <a:graphicData uri="http://schemas.openxmlformats.org/drawingml/2006/chart">
            <c:chart xmlns:c="http://schemas.openxmlformats.org/drawingml/2006/chart" xmlns:r="http://schemas.openxmlformats.org/officeDocument/2006/relationships" r:id="rId3"/>
          </a:graphicData>
        </a:graphic>
      </p:graphicFrame>
      <p:sp>
        <p:nvSpPr>
          <p:cNvPr id="9" name="Szövegdoboz 8"/>
          <p:cNvSpPr txBox="1"/>
          <p:nvPr/>
        </p:nvSpPr>
        <p:spPr>
          <a:xfrm>
            <a:off x="7523882" y="4803999"/>
            <a:ext cx="1512168" cy="307777"/>
          </a:xfrm>
          <a:prstGeom prst="rect">
            <a:avLst/>
          </a:prstGeom>
          <a:noFill/>
        </p:spPr>
        <p:txBody>
          <a:bodyPr wrap="square" rtlCol="0">
            <a:spAutoFit/>
          </a:bodyPr>
          <a:lstStyle/>
          <a:p>
            <a:r>
              <a:rPr lang="hu-HU" sz="1400" i="1" dirty="0" err="1"/>
              <a:t>Source</a:t>
            </a:r>
            <a:r>
              <a:rPr lang="hu-HU" sz="1400" i="1" dirty="0"/>
              <a:t>: </a:t>
            </a:r>
            <a:r>
              <a:rPr lang="hu-HU" sz="1400" i="1" dirty="0" err="1"/>
              <a:t>Atlatszo</a:t>
            </a:r>
            <a:endParaRPr lang="hu-HU" sz="1400" i="1" dirty="0"/>
          </a:p>
        </p:txBody>
      </p:sp>
      <p:sp>
        <p:nvSpPr>
          <p:cNvPr id="10" name="Szövegdoboz 9"/>
          <p:cNvSpPr txBox="1"/>
          <p:nvPr/>
        </p:nvSpPr>
        <p:spPr>
          <a:xfrm>
            <a:off x="0" y="915566"/>
            <a:ext cx="4427984" cy="2062103"/>
          </a:xfrm>
          <a:prstGeom prst="rect">
            <a:avLst/>
          </a:prstGeom>
          <a:noFill/>
        </p:spPr>
        <p:txBody>
          <a:bodyPr wrap="square" rtlCol="0">
            <a:spAutoFit/>
          </a:bodyPr>
          <a:lstStyle/>
          <a:p>
            <a:r>
              <a:rPr lang="en-US" sz="1600" b="1" dirty="0">
                <a:solidFill>
                  <a:srgbClr val="50412B"/>
                </a:solidFill>
              </a:rPr>
              <a:t>Banks financing</a:t>
            </a:r>
            <a:r>
              <a:rPr lang="hu-HU" sz="1600" b="1" dirty="0">
                <a:solidFill>
                  <a:srgbClr val="50412B"/>
                </a:solidFill>
              </a:rPr>
              <a:t> </a:t>
            </a:r>
            <a:r>
              <a:rPr lang="hu-HU" sz="1600" b="1" dirty="0" err="1">
                <a:solidFill>
                  <a:srgbClr val="50412B"/>
                </a:solidFill>
              </a:rPr>
              <a:t>some</a:t>
            </a:r>
            <a:r>
              <a:rPr lang="hu-HU" sz="1600" b="1" dirty="0">
                <a:solidFill>
                  <a:srgbClr val="50412B"/>
                </a:solidFill>
              </a:rPr>
              <a:t> of</a:t>
            </a:r>
            <a:r>
              <a:rPr lang="en-US" sz="1600" b="1" dirty="0">
                <a:solidFill>
                  <a:srgbClr val="50412B"/>
                </a:solidFill>
              </a:rPr>
              <a:t> </a:t>
            </a:r>
            <a:r>
              <a:rPr lang="hu-HU" sz="1600" b="1" dirty="0" err="1">
                <a:solidFill>
                  <a:srgbClr val="50412B"/>
                </a:solidFill>
              </a:rPr>
              <a:t>Orbán’s</a:t>
            </a:r>
            <a:r>
              <a:rPr lang="hu-HU" sz="1600" b="1" dirty="0">
                <a:solidFill>
                  <a:srgbClr val="50412B"/>
                </a:solidFill>
              </a:rPr>
              <a:t> </a:t>
            </a:r>
            <a:r>
              <a:rPr lang="en-US" sz="1600" b="1" dirty="0">
                <a:solidFill>
                  <a:srgbClr val="50412B"/>
                </a:solidFill>
              </a:rPr>
              <a:t>oligarchs (2018, billion HUF)</a:t>
            </a:r>
            <a:r>
              <a:rPr lang="hu-HU" sz="1600" b="1" dirty="0">
                <a:solidFill>
                  <a:srgbClr val="50412B"/>
                </a:solidFill>
              </a:rPr>
              <a:t> </a:t>
            </a:r>
            <a:r>
              <a:rPr lang="hu-HU" sz="1600" b="1" dirty="0">
                <a:solidFill>
                  <a:srgbClr val="50412B"/>
                </a:solidFill>
                <a:sym typeface="Wingdings" panose="05000000000000000000" pitchFamily="2" charset="2"/>
              </a:rPr>
              <a:t> 2/3 of </a:t>
            </a:r>
            <a:r>
              <a:rPr lang="hu-HU" sz="1600" b="1" dirty="0" err="1">
                <a:solidFill>
                  <a:srgbClr val="50412B"/>
                </a:solidFill>
                <a:sym typeface="Wingdings" panose="05000000000000000000" pitchFamily="2" charset="2"/>
              </a:rPr>
              <a:t>loans</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are</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from</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banks</a:t>
            </a:r>
            <a:r>
              <a:rPr lang="hu-HU" sz="1600" b="1" dirty="0">
                <a:solidFill>
                  <a:srgbClr val="50412B"/>
                </a:solidFill>
                <a:sym typeface="Wingdings" panose="05000000000000000000" pitchFamily="2" charset="2"/>
              </a:rPr>
              <a:t> in </a:t>
            </a:r>
            <a:r>
              <a:rPr lang="hu-HU" sz="1600" b="1" dirty="0" err="1">
                <a:solidFill>
                  <a:srgbClr val="50412B"/>
                </a:solidFill>
                <a:sym typeface="Wingdings" panose="05000000000000000000" pitchFamily="2" charset="2"/>
              </a:rPr>
              <a:t>which</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the</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oligarchs</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themselves</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are</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owners</a:t>
            </a:r>
            <a:endParaRPr lang="hu-HU" sz="1600" b="1" dirty="0">
              <a:solidFill>
                <a:srgbClr val="50412B"/>
              </a:solidFill>
            </a:endParaRPr>
          </a:p>
          <a:p>
            <a:r>
              <a:rPr lang="en-US" sz="1600" b="1" u="sng" dirty="0">
                <a:solidFill>
                  <a:srgbClr val="50412B"/>
                </a:solidFill>
              </a:rPr>
              <a:t>Loans of </a:t>
            </a:r>
            <a:r>
              <a:rPr lang="en-US" sz="1600" b="1" u="sng" dirty="0" err="1">
                <a:solidFill>
                  <a:srgbClr val="50412B"/>
                </a:solidFill>
              </a:rPr>
              <a:t>Lőrinc</a:t>
            </a:r>
            <a:r>
              <a:rPr lang="en-US" sz="1600" b="1" u="sng" dirty="0">
                <a:solidFill>
                  <a:srgbClr val="50412B"/>
                </a:solidFill>
              </a:rPr>
              <a:t> </a:t>
            </a:r>
            <a:r>
              <a:rPr lang="en-US" sz="1600" b="1" u="sng" dirty="0" err="1">
                <a:solidFill>
                  <a:srgbClr val="50412B"/>
                </a:solidFill>
              </a:rPr>
              <a:t>Mészáros</a:t>
            </a:r>
            <a:r>
              <a:rPr lang="en-US" sz="1600" b="1" u="sng" dirty="0">
                <a:solidFill>
                  <a:srgbClr val="50412B"/>
                </a:solidFill>
              </a:rPr>
              <a:t>:</a:t>
            </a:r>
            <a:endParaRPr lang="hu-HU" sz="1600" b="1" dirty="0">
              <a:solidFill>
                <a:srgbClr val="50412B"/>
              </a:solidFill>
            </a:endParaRPr>
          </a:p>
          <a:p>
            <a:pPr marL="285750" indent="-285750">
              <a:buFont typeface="Arial" panose="020B0604020202020204" pitchFamily="34" charset="0"/>
              <a:buChar char="•"/>
            </a:pPr>
            <a:r>
              <a:rPr lang="en-US" sz="1600" b="1" dirty="0">
                <a:solidFill>
                  <a:srgbClr val="50412B"/>
                </a:solidFill>
              </a:rPr>
              <a:t>49 </a:t>
            </a:r>
            <a:r>
              <a:rPr lang="hu-HU" sz="1600" b="1" dirty="0" err="1">
                <a:solidFill>
                  <a:srgbClr val="50412B"/>
                </a:solidFill>
              </a:rPr>
              <a:t>billion</a:t>
            </a:r>
            <a:r>
              <a:rPr lang="en-US" sz="1600" b="1" dirty="0">
                <a:solidFill>
                  <a:srgbClr val="50412B"/>
                </a:solidFill>
              </a:rPr>
              <a:t> HUF in 2018</a:t>
            </a:r>
            <a:endParaRPr lang="hu-HU" sz="1600" b="1" dirty="0">
              <a:solidFill>
                <a:srgbClr val="50412B"/>
              </a:solidFill>
            </a:endParaRPr>
          </a:p>
          <a:p>
            <a:pPr marL="285750" indent="-285750">
              <a:buFont typeface="Arial" panose="020B0604020202020204" pitchFamily="34" charset="0"/>
              <a:buChar char="•"/>
            </a:pPr>
            <a:r>
              <a:rPr lang="en-US" sz="1600" b="1" dirty="0">
                <a:solidFill>
                  <a:srgbClr val="50412B"/>
                </a:solidFill>
              </a:rPr>
              <a:t>129,7 </a:t>
            </a:r>
            <a:r>
              <a:rPr lang="hu-HU" sz="1600" b="1" dirty="0" err="1">
                <a:solidFill>
                  <a:srgbClr val="50412B"/>
                </a:solidFill>
              </a:rPr>
              <a:t>billion</a:t>
            </a:r>
            <a:r>
              <a:rPr lang="hu-HU" sz="1600" b="1" dirty="0">
                <a:solidFill>
                  <a:srgbClr val="50412B"/>
                </a:solidFill>
              </a:rPr>
              <a:t> </a:t>
            </a:r>
            <a:r>
              <a:rPr lang="en-US" sz="1600" b="1" dirty="0">
                <a:solidFill>
                  <a:srgbClr val="50412B"/>
                </a:solidFill>
              </a:rPr>
              <a:t>HUF in 2021</a:t>
            </a:r>
            <a:r>
              <a:rPr lang="hu-HU" sz="1600" b="1" dirty="0">
                <a:solidFill>
                  <a:srgbClr val="50412B"/>
                </a:solidFill>
              </a:rPr>
              <a:t> (</a:t>
            </a:r>
            <a:r>
              <a:rPr lang="hu-HU" sz="1600" b="1" dirty="0" err="1">
                <a:solidFill>
                  <a:srgbClr val="50412B"/>
                </a:solidFill>
              </a:rPr>
              <a:t>according</a:t>
            </a:r>
            <a:r>
              <a:rPr lang="hu-HU" sz="1600" b="1" dirty="0">
                <a:solidFill>
                  <a:srgbClr val="50412B"/>
                </a:solidFill>
              </a:rPr>
              <a:t> </a:t>
            </a:r>
            <a:r>
              <a:rPr lang="hu-HU" sz="1600" b="1" dirty="0" err="1">
                <a:solidFill>
                  <a:srgbClr val="50412B"/>
                </a:solidFill>
              </a:rPr>
              <a:t>to</a:t>
            </a:r>
            <a:r>
              <a:rPr lang="hu-HU" sz="1600" b="1" dirty="0">
                <a:solidFill>
                  <a:srgbClr val="50412B"/>
                </a:solidFill>
              </a:rPr>
              <a:t> „The 100 </a:t>
            </a:r>
            <a:r>
              <a:rPr lang="hu-HU" sz="1600" b="1" dirty="0" err="1">
                <a:solidFill>
                  <a:srgbClr val="50412B"/>
                </a:solidFill>
              </a:rPr>
              <a:t>Wealthiest</a:t>
            </a:r>
            <a:r>
              <a:rPr lang="hu-HU" sz="1600" b="1" dirty="0">
                <a:solidFill>
                  <a:srgbClr val="50412B"/>
                </a:solidFill>
              </a:rPr>
              <a:t> </a:t>
            </a:r>
            <a:r>
              <a:rPr lang="hu-HU" sz="1600" b="1" dirty="0" err="1">
                <a:solidFill>
                  <a:srgbClr val="50412B"/>
                </a:solidFill>
              </a:rPr>
              <a:t>Hungarians</a:t>
            </a:r>
            <a:r>
              <a:rPr lang="hu-HU" sz="1600" b="1" dirty="0">
                <a:solidFill>
                  <a:srgbClr val="50412B"/>
                </a:solidFill>
              </a:rPr>
              <a:t>” </a:t>
            </a:r>
            <a:r>
              <a:rPr lang="hu-HU" sz="1600" b="1" dirty="0" err="1">
                <a:solidFill>
                  <a:srgbClr val="50412B"/>
                </a:solidFill>
              </a:rPr>
              <a:t>publication</a:t>
            </a:r>
            <a:r>
              <a:rPr lang="hu-HU" sz="1600" b="1" dirty="0">
                <a:solidFill>
                  <a:srgbClr val="50412B"/>
                </a:solidFill>
              </a:rPr>
              <a:t>)</a:t>
            </a:r>
          </a:p>
          <a:p>
            <a:pPr marL="285750" indent="-285750">
              <a:buFont typeface="Arial" panose="020B0604020202020204" pitchFamily="34" charset="0"/>
              <a:buChar char="•"/>
            </a:pPr>
            <a:endParaRPr lang="hu-HU" sz="1600" b="1" dirty="0">
              <a:solidFill>
                <a:srgbClr val="50412B"/>
              </a:solidFill>
            </a:endParaRPr>
          </a:p>
        </p:txBody>
      </p:sp>
    </p:spTree>
    <p:extLst>
      <p:ext uri="{BB962C8B-B14F-4D97-AF65-F5344CB8AC3E}">
        <p14:creationId xmlns:p14="http://schemas.microsoft.com/office/powerpoint/2010/main" val="5969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4094"/>
            <a:ext cx="9144000" cy="641226"/>
          </a:xfrm>
        </p:spPr>
        <p:txBody>
          <a:bodyPr/>
          <a:lstStyle/>
          <a:p>
            <a:r>
              <a:rPr lang="hu-HU" sz="3200" b="1" dirty="0" err="1">
                <a:solidFill>
                  <a:srgbClr val="8D503B"/>
                </a:solidFill>
              </a:rPr>
              <a:t>Proxies</a:t>
            </a:r>
            <a:r>
              <a:rPr lang="hu-HU" sz="3200" b="1" dirty="0">
                <a:solidFill>
                  <a:srgbClr val="8D503B"/>
                </a:solidFill>
              </a:rPr>
              <a:t> (5): </a:t>
            </a:r>
            <a:r>
              <a:rPr lang="hu-HU" sz="3200" b="1" dirty="0" err="1">
                <a:solidFill>
                  <a:srgbClr val="8D503B"/>
                </a:solidFill>
              </a:rPr>
              <a:t>State</a:t>
            </a:r>
            <a:r>
              <a:rPr lang="hu-HU" sz="3200" b="1" dirty="0">
                <a:solidFill>
                  <a:srgbClr val="8D503B"/>
                </a:solidFill>
              </a:rPr>
              <a:t> </a:t>
            </a:r>
            <a:r>
              <a:rPr lang="hu-HU" sz="3200" b="1" dirty="0" err="1">
                <a:solidFill>
                  <a:srgbClr val="8D503B"/>
                </a:solidFill>
              </a:rPr>
              <a:t>subsidies</a:t>
            </a:r>
            <a:endParaRPr lang="hu-HU" sz="3200" b="1" dirty="0">
              <a:solidFill>
                <a:srgbClr val="8D503B"/>
              </a:solidFill>
            </a:endParaRPr>
          </a:p>
        </p:txBody>
      </p:sp>
      <p:graphicFrame>
        <p:nvGraphicFramePr>
          <p:cNvPr id="4" name="Diagram 3"/>
          <p:cNvGraphicFramePr/>
          <p:nvPr>
            <p:extLst>
              <p:ext uri="{D42A27DB-BD31-4B8C-83A1-F6EECF244321}">
                <p14:modId xmlns:p14="http://schemas.microsoft.com/office/powerpoint/2010/main" val="62235496"/>
              </p:ext>
            </p:extLst>
          </p:nvPr>
        </p:nvGraphicFramePr>
        <p:xfrm>
          <a:off x="-355401" y="2773258"/>
          <a:ext cx="3641601" cy="2427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p:cNvGraphicFramePr/>
          <p:nvPr>
            <p:extLst>
              <p:ext uri="{D42A27DB-BD31-4B8C-83A1-F6EECF244321}">
                <p14:modId xmlns:p14="http://schemas.microsoft.com/office/powerpoint/2010/main" val="3429992909"/>
              </p:ext>
            </p:extLst>
          </p:nvPr>
        </p:nvGraphicFramePr>
        <p:xfrm>
          <a:off x="2051720" y="267494"/>
          <a:ext cx="7995443" cy="5275752"/>
        </p:xfrm>
        <a:graphic>
          <a:graphicData uri="http://schemas.openxmlformats.org/drawingml/2006/chart">
            <c:chart xmlns:c="http://schemas.openxmlformats.org/drawingml/2006/chart" xmlns:r="http://schemas.openxmlformats.org/officeDocument/2006/relationships" r:id="rId3"/>
          </a:graphicData>
        </a:graphic>
      </p:graphicFrame>
      <p:sp>
        <p:nvSpPr>
          <p:cNvPr id="9" name="Szövegdoboz 8"/>
          <p:cNvSpPr txBox="1"/>
          <p:nvPr/>
        </p:nvSpPr>
        <p:spPr>
          <a:xfrm>
            <a:off x="-36512" y="725671"/>
            <a:ext cx="4211960" cy="1815882"/>
          </a:xfrm>
          <a:prstGeom prst="rect">
            <a:avLst/>
          </a:prstGeom>
          <a:noFill/>
        </p:spPr>
        <p:txBody>
          <a:bodyPr wrap="square" rtlCol="0">
            <a:spAutoFit/>
          </a:bodyPr>
          <a:lstStyle/>
          <a:p>
            <a:r>
              <a:rPr lang="hu-HU" sz="1600" b="1" dirty="0" err="1">
                <a:solidFill>
                  <a:srgbClr val="50412B"/>
                </a:solidFill>
              </a:rPr>
              <a:t>State</a:t>
            </a:r>
            <a:r>
              <a:rPr lang="hu-HU" sz="1600" b="1" dirty="0">
                <a:solidFill>
                  <a:srgbClr val="50412B"/>
                </a:solidFill>
              </a:rPr>
              <a:t> </a:t>
            </a:r>
            <a:r>
              <a:rPr lang="hu-HU" sz="1600" b="1" dirty="0" err="1">
                <a:solidFill>
                  <a:srgbClr val="50412B"/>
                </a:solidFill>
              </a:rPr>
              <a:t>support</a:t>
            </a:r>
            <a:r>
              <a:rPr lang="hu-HU" sz="1600" b="1" dirty="0">
                <a:solidFill>
                  <a:srgbClr val="50412B"/>
                </a:solidFill>
              </a:rPr>
              <a:t> </a:t>
            </a:r>
            <a:r>
              <a:rPr lang="hu-HU" sz="1600" b="1" dirty="0" err="1">
                <a:solidFill>
                  <a:srgbClr val="50412B"/>
                </a:solidFill>
              </a:rPr>
              <a:t>distributed</a:t>
            </a:r>
            <a:r>
              <a:rPr lang="hu-HU" sz="1600" b="1" dirty="0">
                <a:solidFill>
                  <a:srgbClr val="50412B"/>
                </a:solidFill>
              </a:rPr>
              <a:t> </a:t>
            </a:r>
            <a:r>
              <a:rPr lang="hu-HU" sz="1600" b="1" dirty="0" err="1">
                <a:solidFill>
                  <a:srgbClr val="50412B"/>
                </a:solidFill>
              </a:rPr>
              <a:t>in</a:t>
            </a:r>
            <a:r>
              <a:rPr lang="hu-HU" sz="1600" b="1" dirty="0">
                <a:solidFill>
                  <a:srgbClr val="50412B"/>
                </a:solidFill>
              </a:rPr>
              <a:t> Kisfaludy </a:t>
            </a:r>
            <a:r>
              <a:rPr lang="hu-HU" sz="1600" b="1" dirty="0" err="1">
                <a:solidFill>
                  <a:srgbClr val="50412B"/>
                </a:solidFill>
              </a:rPr>
              <a:t>Tourism</a:t>
            </a:r>
            <a:r>
              <a:rPr lang="hu-HU" sz="1600" b="1" dirty="0">
                <a:solidFill>
                  <a:srgbClr val="50412B"/>
                </a:solidFill>
              </a:rPr>
              <a:t> </a:t>
            </a:r>
            <a:r>
              <a:rPr lang="hu-HU" sz="1600" b="1" dirty="0" err="1">
                <a:solidFill>
                  <a:srgbClr val="50412B"/>
                </a:solidFill>
              </a:rPr>
              <a:t>Development</a:t>
            </a:r>
            <a:r>
              <a:rPr lang="hu-HU" sz="1600" b="1" dirty="0">
                <a:solidFill>
                  <a:srgbClr val="50412B"/>
                </a:solidFill>
              </a:rPr>
              <a:t> Program (2020, </a:t>
            </a:r>
            <a:r>
              <a:rPr lang="hu-HU" sz="1600" b="1" dirty="0" err="1">
                <a:solidFill>
                  <a:srgbClr val="50412B"/>
                </a:solidFill>
              </a:rPr>
              <a:t>million</a:t>
            </a:r>
            <a:r>
              <a:rPr lang="hu-HU" sz="1600" b="1" dirty="0">
                <a:solidFill>
                  <a:srgbClr val="50412B"/>
                </a:solidFill>
              </a:rPr>
              <a:t> HUF)</a:t>
            </a:r>
          </a:p>
          <a:p>
            <a:pPr marL="285750" indent="-285750">
              <a:buFont typeface="Wingdings" panose="05000000000000000000" pitchFamily="2" charset="2"/>
              <a:buChar char="Ø"/>
            </a:pPr>
            <a:r>
              <a:rPr lang="hu-HU" sz="1600" b="1" dirty="0">
                <a:solidFill>
                  <a:srgbClr val="50412B"/>
                </a:solidFill>
              </a:rPr>
              <a:t>300 </a:t>
            </a:r>
            <a:r>
              <a:rPr lang="hu-HU" sz="1600" b="1" dirty="0" err="1">
                <a:solidFill>
                  <a:srgbClr val="50412B"/>
                </a:solidFill>
              </a:rPr>
              <a:t>billion</a:t>
            </a:r>
            <a:r>
              <a:rPr lang="hu-HU" sz="1600" b="1" dirty="0">
                <a:solidFill>
                  <a:srgbClr val="50412B"/>
                </a:solidFill>
              </a:rPr>
              <a:t> HUF </a:t>
            </a:r>
            <a:r>
              <a:rPr lang="hu-HU" sz="1600" b="1" dirty="0" err="1">
                <a:solidFill>
                  <a:srgbClr val="50412B"/>
                </a:solidFill>
              </a:rPr>
              <a:t>in</a:t>
            </a:r>
            <a:r>
              <a:rPr lang="hu-HU" sz="1600" b="1" dirty="0">
                <a:solidFill>
                  <a:srgbClr val="50412B"/>
                </a:solidFill>
              </a:rPr>
              <a:t> </a:t>
            </a:r>
            <a:r>
              <a:rPr lang="hu-HU" sz="1600" b="1" dirty="0" err="1">
                <a:solidFill>
                  <a:srgbClr val="50412B"/>
                </a:solidFill>
              </a:rPr>
              <a:t>total</a:t>
            </a:r>
            <a:r>
              <a:rPr lang="hu-HU" sz="1600" b="1" dirty="0">
                <a:solidFill>
                  <a:srgbClr val="50412B"/>
                </a:solidFill>
              </a:rPr>
              <a:t> </a:t>
            </a:r>
            <a:r>
              <a:rPr lang="hu-HU" sz="1600" b="1" dirty="0">
                <a:solidFill>
                  <a:srgbClr val="50412B"/>
                </a:solidFill>
                <a:sym typeface="Wingdings" panose="05000000000000000000" pitchFamily="2" charset="2"/>
              </a:rPr>
              <a:t> 16,000 </a:t>
            </a:r>
            <a:r>
              <a:rPr lang="hu-HU" sz="1600" b="1" dirty="0" err="1">
                <a:solidFill>
                  <a:srgbClr val="50412B"/>
                </a:solidFill>
                <a:sym typeface="Wingdings" panose="05000000000000000000" pitchFamily="2" charset="2"/>
              </a:rPr>
              <a:t>participants</a:t>
            </a:r>
            <a:r>
              <a:rPr lang="hu-HU" sz="1600" b="1" dirty="0">
                <a:solidFill>
                  <a:srgbClr val="50412B"/>
                </a:solidFill>
                <a:sym typeface="Wingdings" panose="05000000000000000000" pitchFamily="2" charset="2"/>
              </a:rPr>
              <a:t>, 80 </a:t>
            </a:r>
            <a:r>
              <a:rPr lang="hu-HU" sz="1600" b="1" dirty="0" err="1">
                <a:solidFill>
                  <a:srgbClr val="50412B"/>
                </a:solidFill>
                <a:sym typeface="Wingdings" panose="05000000000000000000" pitchFamily="2" charset="2"/>
              </a:rPr>
              <a:t>largest</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getting</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ca</a:t>
            </a:r>
            <a:r>
              <a:rPr lang="hu-HU" sz="1600" b="1" dirty="0">
                <a:solidFill>
                  <a:srgbClr val="50412B"/>
                </a:solidFill>
                <a:sym typeface="Wingdings" panose="05000000000000000000" pitchFamily="2" charset="2"/>
              </a:rPr>
              <a:t>. 2/3 of </a:t>
            </a:r>
            <a:r>
              <a:rPr lang="hu-HU" sz="1600" b="1" dirty="0" err="1">
                <a:solidFill>
                  <a:srgbClr val="50412B"/>
                </a:solidFill>
                <a:sym typeface="Wingdings" panose="05000000000000000000" pitchFamily="2" charset="2"/>
              </a:rPr>
              <a:t>the</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support</a:t>
            </a:r>
            <a:endParaRPr lang="hu-HU" sz="1600" b="1" dirty="0">
              <a:solidFill>
                <a:srgbClr val="50412B"/>
              </a:solidFill>
              <a:sym typeface="Wingdings" panose="05000000000000000000" pitchFamily="2" charset="2"/>
            </a:endParaRPr>
          </a:p>
          <a:p>
            <a:pPr marL="285750" indent="-285750">
              <a:buFont typeface="Wingdings" panose="05000000000000000000" pitchFamily="2" charset="2"/>
              <a:buChar char="Ø"/>
            </a:pPr>
            <a:r>
              <a:rPr lang="hu-HU" sz="1600" b="1" dirty="0">
                <a:solidFill>
                  <a:srgbClr val="50412B"/>
                </a:solidFill>
                <a:sym typeface="Wingdings" panose="05000000000000000000" pitchFamily="2" charset="2"/>
              </a:rPr>
              <a:t>Over ½ of </a:t>
            </a:r>
            <a:r>
              <a:rPr lang="hu-HU" sz="1600" b="1" dirty="0" err="1">
                <a:solidFill>
                  <a:srgbClr val="50412B"/>
                </a:solidFill>
                <a:sym typeface="Wingdings" panose="05000000000000000000" pitchFamily="2" charset="2"/>
              </a:rPr>
              <a:t>all</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money</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to</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patronally</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embedded</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actors</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ca</a:t>
            </a:r>
            <a:r>
              <a:rPr lang="hu-HU" sz="1600" b="1" dirty="0">
                <a:solidFill>
                  <a:srgbClr val="50412B"/>
                </a:solidFill>
                <a:sym typeface="Wingdings" panose="05000000000000000000" pitchFamily="2" charset="2"/>
              </a:rPr>
              <a:t>. 30 </a:t>
            </a:r>
            <a:r>
              <a:rPr lang="hu-HU" sz="1600" b="1" dirty="0" err="1">
                <a:solidFill>
                  <a:srgbClr val="50412B"/>
                </a:solidFill>
                <a:sym typeface="Wingdings" panose="05000000000000000000" pitchFamily="2" charset="2"/>
              </a:rPr>
              <a:t>actors</a:t>
            </a:r>
            <a:r>
              <a:rPr lang="hu-HU" sz="1600" b="1" dirty="0">
                <a:solidFill>
                  <a:srgbClr val="50412B"/>
                </a:solidFill>
                <a:sym typeface="Wingdings" panose="05000000000000000000" pitchFamily="2" charset="2"/>
              </a:rPr>
              <a:t>)</a:t>
            </a:r>
          </a:p>
        </p:txBody>
      </p:sp>
      <p:sp>
        <p:nvSpPr>
          <p:cNvPr id="10" name="Szövegdoboz 9"/>
          <p:cNvSpPr txBox="1"/>
          <p:nvPr/>
        </p:nvSpPr>
        <p:spPr>
          <a:xfrm>
            <a:off x="7308304" y="4803999"/>
            <a:ext cx="1727746" cy="307777"/>
          </a:xfrm>
          <a:prstGeom prst="rect">
            <a:avLst/>
          </a:prstGeom>
          <a:noFill/>
        </p:spPr>
        <p:txBody>
          <a:bodyPr wrap="square" rtlCol="0">
            <a:spAutoFit/>
          </a:bodyPr>
          <a:lstStyle/>
          <a:p>
            <a:r>
              <a:rPr lang="hu-HU" sz="1400" i="1" dirty="0" err="1"/>
              <a:t>Source</a:t>
            </a:r>
            <a:r>
              <a:rPr lang="hu-HU" sz="1400" i="1" dirty="0"/>
              <a:t>: Válasz Online</a:t>
            </a:r>
          </a:p>
        </p:txBody>
      </p:sp>
    </p:spTree>
    <p:extLst>
      <p:ext uri="{BB962C8B-B14F-4D97-AF65-F5344CB8AC3E}">
        <p14:creationId xmlns:p14="http://schemas.microsoft.com/office/powerpoint/2010/main" val="1425382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5528"/>
            <a:ext cx="9144000" cy="641226"/>
          </a:xfrm>
        </p:spPr>
        <p:txBody>
          <a:bodyPr/>
          <a:lstStyle/>
          <a:p>
            <a:r>
              <a:rPr lang="hu-HU" sz="3200" b="1" dirty="0" err="1">
                <a:solidFill>
                  <a:srgbClr val="8D503B"/>
                </a:solidFill>
              </a:rPr>
              <a:t>Proxies</a:t>
            </a:r>
            <a:r>
              <a:rPr lang="hu-HU" sz="3200" b="1" dirty="0">
                <a:solidFill>
                  <a:srgbClr val="8D503B"/>
                </a:solidFill>
              </a:rPr>
              <a:t> (6): </a:t>
            </a:r>
            <a:r>
              <a:rPr lang="hu-HU" sz="3200" b="1" dirty="0" err="1">
                <a:solidFill>
                  <a:srgbClr val="8D503B"/>
                </a:solidFill>
              </a:rPr>
              <a:t>Profits</a:t>
            </a:r>
            <a:endParaRPr lang="hu-HU" sz="3200" b="1" dirty="0">
              <a:solidFill>
                <a:srgbClr val="8D503B"/>
              </a:solidFill>
            </a:endParaRPr>
          </a:p>
        </p:txBody>
      </p:sp>
      <p:graphicFrame>
        <p:nvGraphicFramePr>
          <p:cNvPr id="4" name="Diagram 3"/>
          <p:cNvGraphicFramePr/>
          <p:nvPr>
            <p:extLst>
              <p:ext uri="{D42A27DB-BD31-4B8C-83A1-F6EECF244321}">
                <p14:modId xmlns:p14="http://schemas.microsoft.com/office/powerpoint/2010/main" val="3476793710"/>
              </p:ext>
            </p:extLst>
          </p:nvPr>
        </p:nvGraphicFramePr>
        <p:xfrm>
          <a:off x="-355401" y="2773258"/>
          <a:ext cx="3641601" cy="2427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p:cNvGraphicFramePr/>
          <p:nvPr>
            <p:extLst>
              <p:ext uri="{D42A27DB-BD31-4B8C-83A1-F6EECF244321}">
                <p14:modId xmlns:p14="http://schemas.microsoft.com/office/powerpoint/2010/main" val="2512913894"/>
              </p:ext>
            </p:extLst>
          </p:nvPr>
        </p:nvGraphicFramePr>
        <p:xfrm>
          <a:off x="3419872" y="657824"/>
          <a:ext cx="5591944" cy="2345974"/>
        </p:xfrm>
        <a:graphic>
          <a:graphicData uri="http://schemas.openxmlformats.org/drawingml/2006/chart">
            <c:chart xmlns:c="http://schemas.openxmlformats.org/drawingml/2006/chart" xmlns:r="http://schemas.openxmlformats.org/officeDocument/2006/relationships" r:id="rId4"/>
          </a:graphicData>
        </a:graphic>
      </p:graphicFrame>
      <p:sp>
        <p:nvSpPr>
          <p:cNvPr id="14" name="Szövegdoboz 13"/>
          <p:cNvSpPr txBox="1"/>
          <p:nvPr/>
        </p:nvSpPr>
        <p:spPr>
          <a:xfrm>
            <a:off x="6804248" y="4803999"/>
            <a:ext cx="2231802" cy="307777"/>
          </a:xfrm>
          <a:prstGeom prst="rect">
            <a:avLst/>
          </a:prstGeom>
          <a:noFill/>
        </p:spPr>
        <p:txBody>
          <a:bodyPr wrap="square" rtlCol="0">
            <a:spAutoFit/>
          </a:bodyPr>
          <a:lstStyle/>
          <a:p>
            <a:r>
              <a:rPr lang="hu-HU" sz="1400" i="1" dirty="0" err="1"/>
              <a:t>Source</a:t>
            </a:r>
            <a:r>
              <a:rPr lang="hu-HU" sz="1400" i="1" dirty="0"/>
              <a:t>: Válasz Online, CRCB</a:t>
            </a:r>
          </a:p>
        </p:txBody>
      </p:sp>
      <p:sp>
        <p:nvSpPr>
          <p:cNvPr id="15" name="Szövegdoboz 14"/>
          <p:cNvSpPr txBox="1"/>
          <p:nvPr/>
        </p:nvSpPr>
        <p:spPr>
          <a:xfrm>
            <a:off x="0" y="771550"/>
            <a:ext cx="3419872" cy="1938992"/>
          </a:xfrm>
          <a:prstGeom prst="rect">
            <a:avLst/>
          </a:prstGeom>
          <a:noFill/>
        </p:spPr>
        <p:txBody>
          <a:bodyPr wrap="square" rtlCol="0">
            <a:spAutoFit/>
          </a:bodyPr>
          <a:lstStyle/>
          <a:p>
            <a:r>
              <a:rPr lang="hu-HU" sz="1500" b="1" u="sng" dirty="0">
                <a:solidFill>
                  <a:srgbClr val="50412B"/>
                </a:solidFill>
              </a:rPr>
              <a:t>Top </a:t>
            </a:r>
            <a:r>
              <a:rPr lang="hu-HU" sz="1500" b="1" u="sng" dirty="0" err="1">
                <a:solidFill>
                  <a:srgbClr val="50412B"/>
                </a:solidFill>
              </a:rPr>
              <a:t>figure</a:t>
            </a:r>
            <a:r>
              <a:rPr lang="hu-HU" sz="1500" b="1" u="sng" dirty="0">
                <a:solidFill>
                  <a:srgbClr val="50412B"/>
                </a:solidFill>
              </a:rPr>
              <a:t>:</a:t>
            </a:r>
            <a:r>
              <a:rPr lang="hu-HU" sz="1500" b="1" dirty="0">
                <a:solidFill>
                  <a:srgbClr val="50412B"/>
                </a:solidFill>
              </a:rPr>
              <a:t> r</a:t>
            </a:r>
            <a:r>
              <a:rPr lang="en-US" sz="1500" b="1" dirty="0">
                <a:solidFill>
                  <a:srgbClr val="50412B"/>
                </a:solidFill>
              </a:rPr>
              <a:t>ate of profit (profit after tax / turnover) for construction companies in Hungary (%)</a:t>
            </a:r>
            <a:endParaRPr lang="hu-HU" sz="1500" b="1" dirty="0">
              <a:solidFill>
                <a:srgbClr val="50412B"/>
              </a:solidFill>
            </a:endParaRPr>
          </a:p>
          <a:p>
            <a:r>
              <a:rPr lang="hu-HU" sz="1500" b="1" u="sng" dirty="0" err="1">
                <a:solidFill>
                  <a:srgbClr val="50412B"/>
                </a:solidFill>
                <a:sym typeface="Wingdings" panose="05000000000000000000" pitchFamily="2" charset="2"/>
              </a:rPr>
              <a:t>Bottom</a:t>
            </a:r>
            <a:r>
              <a:rPr lang="hu-HU" sz="1500" b="1" u="sng" dirty="0">
                <a:solidFill>
                  <a:srgbClr val="50412B"/>
                </a:solidFill>
                <a:sym typeface="Wingdings" panose="05000000000000000000" pitchFamily="2" charset="2"/>
              </a:rPr>
              <a:t> </a:t>
            </a:r>
            <a:r>
              <a:rPr lang="hu-HU" sz="1500" b="1" u="sng" dirty="0" err="1">
                <a:solidFill>
                  <a:srgbClr val="50412B"/>
                </a:solidFill>
                <a:sym typeface="Wingdings" panose="05000000000000000000" pitchFamily="2" charset="2"/>
              </a:rPr>
              <a:t>figure</a:t>
            </a:r>
            <a:r>
              <a:rPr lang="hu-HU" sz="1500" b="1" u="sng" dirty="0">
                <a:solidFill>
                  <a:srgbClr val="50412B"/>
                </a:solidFill>
                <a:sym typeface="Wingdings" panose="05000000000000000000" pitchFamily="2" charset="2"/>
              </a:rPr>
              <a:t>:</a:t>
            </a:r>
            <a:r>
              <a:rPr lang="hu-HU" sz="1500" b="1" dirty="0">
                <a:solidFill>
                  <a:srgbClr val="50412B"/>
                </a:solidFill>
                <a:sym typeface="Wingdings" panose="05000000000000000000" pitchFamily="2" charset="2"/>
              </a:rPr>
              <a:t> </a:t>
            </a:r>
            <a:r>
              <a:rPr lang="en-US" sz="1500" b="1" dirty="0">
                <a:solidFill>
                  <a:srgbClr val="50412B"/>
                </a:solidFill>
                <a:sym typeface="Wingdings" panose="05000000000000000000" pitchFamily="2" charset="2"/>
              </a:rPr>
              <a:t>On average, how much did net contract prices exceed the estimated value of tenders won by certain construction companies in 2017-2018</a:t>
            </a:r>
            <a:r>
              <a:rPr lang="hu-HU" sz="1500" b="1" dirty="0">
                <a:solidFill>
                  <a:srgbClr val="50412B"/>
                </a:solidFill>
                <a:sym typeface="Wingdings" panose="05000000000000000000" pitchFamily="2" charset="2"/>
              </a:rPr>
              <a:t> (%)</a:t>
            </a:r>
          </a:p>
        </p:txBody>
      </p:sp>
      <p:graphicFrame>
        <p:nvGraphicFramePr>
          <p:cNvPr id="20" name="Diagram 19"/>
          <p:cNvGraphicFramePr/>
          <p:nvPr>
            <p:extLst>
              <p:ext uri="{D42A27DB-BD31-4B8C-83A1-F6EECF244321}">
                <p14:modId xmlns:p14="http://schemas.microsoft.com/office/powerpoint/2010/main" val="2697968181"/>
              </p:ext>
            </p:extLst>
          </p:nvPr>
        </p:nvGraphicFramePr>
        <p:xfrm>
          <a:off x="3250839" y="3019478"/>
          <a:ext cx="5843972" cy="14964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8713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641226"/>
          </a:xfrm>
        </p:spPr>
        <p:txBody>
          <a:bodyPr/>
          <a:lstStyle/>
          <a:p>
            <a:r>
              <a:rPr lang="hu-HU" sz="3200" b="1" dirty="0" err="1">
                <a:solidFill>
                  <a:srgbClr val="8D503B"/>
                </a:solidFill>
              </a:rPr>
              <a:t>Proxies</a:t>
            </a:r>
            <a:r>
              <a:rPr lang="hu-HU" sz="3200" b="1" dirty="0">
                <a:solidFill>
                  <a:srgbClr val="8D503B"/>
                </a:solidFill>
              </a:rPr>
              <a:t> (7): </a:t>
            </a:r>
            <a:r>
              <a:rPr lang="hu-HU" sz="3200" b="1" dirty="0" err="1">
                <a:solidFill>
                  <a:srgbClr val="8D503B"/>
                </a:solidFill>
              </a:rPr>
              <a:t>Production</a:t>
            </a:r>
            <a:r>
              <a:rPr lang="hu-HU" sz="3200" b="1" dirty="0">
                <a:solidFill>
                  <a:srgbClr val="8D503B"/>
                </a:solidFill>
              </a:rPr>
              <a:t> </a:t>
            </a:r>
            <a:r>
              <a:rPr lang="hu-HU" sz="3200" b="1" dirty="0" err="1">
                <a:solidFill>
                  <a:srgbClr val="8D503B"/>
                </a:solidFill>
              </a:rPr>
              <a:t>for</a:t>
            </a:r>
            <a:r>
              <a:rPr lang="hu-HU" sz="3200" b="1" dirty="0">
                <a:solidFill>
                  <a:srgbClr val="8D503B"/>
                </a:solidFill>
              </a:rPr>
              <a:t> export</a:t>
            </a:r>
          </a:p>
        </p:txBody>
      </p:sp>
      <p:graphicFrame>
        <p:nvGraphicFramePr>
          <p:cNvPr id="4" name="Diagram 3"/>
          <p:cNvGraphicFramePr/>
          <p:nvPr>
            <p:extLst>
              <p:ext uri="{D42A27DB-BD31-4B8C-83A1-F6EECF244321}">
                <p14:modId xmlns:p14="http://schemas.microsoft.com/office/powerpoint/2010/main" val="3810691024"/>
              </p:ext>
            </p:extLst>
          </p:nvPr>
        </p:nvGraphicFramePr>
        <p:xfrm>
          <a:off x="-355401" y="2773258"/>
          <a:ext cx="3641601" cy="2427734"/>
        </p:xfrm>
        <a:graphic>
          <a:graphicData uri="http://schemas.openxmlformats.org/drawingml/2006/chart">
            <c:chart xmlns:c="http://schemas.openxmlformats.org/drawingml/2006/chart" xmlns:r="http://schemas.openxmlformats.org/officeDocument/2006/relationships" r:id="rId2"/>
          </a:graphicData>
        </a:graphic>
      </p:graphicFrame>
      <p:pic>
        <p:nvPicPr>
          <p:cNvPr id="3" name="Kép 2"/>
          <p:cNvPicPr>
            <a:picLocks noChangeAspect="1"/>
          </p:cNvPicPr>
          <p:nvPr/>
        </p:nvPicPr>
        <p:blipFill>
          <a:blip r:embed="rId3"/>
          <a:stretch>
            <a:fillRect/>
          </a:stretch>
        </p:blipFill>
        <p:spPr>
          <a:xfrm>
            <a:off x="3457714" y="820316"/>
            <a:ext cx="5650790" cy="3779869"/>
          </a:xfrm>
          <a:prstGeom prst="rect">
            <a:avLst/>
          </a:prstGeom>
        </p:spPr>
      </p:pic>
      <p:sp>
        <p:nvSpPr>
          <p:cNvPr id="6" name="Szövegdoboz 5"/>
          <p:cNvSpPr txBox="1"/>
          <p:nvPr/>
        </p:nvSpPr>
        <p:spPr>
          <a:xfrm>
            <a:off x="7308304" y="4803999"/>
            <a:ext cx="1727746" cy="307777"/>
          </a:xfrm>
          <a:prstGeom prst="rect">
            <a:avLst/>
          </a:prstGeom>
          <a:noFill/>
        </p:spPr>
        <p:txBody>
          <a:bodyPr wrap="square" rtlCol="0">
            <a:spAutoFit/>
          </a:bodyPr>
          <a:lstStyle/>
          <a:p>
            <a:r>
              <a:rPr lang="hu-HU" sz="1400" i="1" dirty="0" err="1"/>
              <a:t>Source</a:t>
            </a:r>
            <a:r>
              <a:rPr lang="hu-HU" sz="1400" i="1" dirty="0"/>
              <a:t>: G7</a:t>
            </a:r>
          </a:p>
        </p:txBody>
      </p:sp>
      <p:sp>
        <p:nvSpPr>
          <p:cNvPr id="7" name="Szövegdoboz 6"/>
          <p:cNvSpPr txBox="1"/>
          <p:nvPr/>
        </p:nvSpPr>
        <p:spPr>
          <a:xfrm>
            <a:off x="0" y="771550"/>
            <a:ext cx="3457714" cy="1708160"/>
          </a:xfrm>
          <a:prstGeom prst="rect">
            <a:avLst/>
          </a:prstGeom>
          <a:noFill/>
        </p:spPr>
        <p:txBody>
          <a:bodyPr wrap="square" rtlCol="0">
            <a:spAutoFit/>
          </a:bodyPr>
          <a:lstStyle/>
          <a:p>
            <a:r>
              <a:rPr lang="en-US" sz="1500" b="1" dirty="0">
                <a:solidFill>
                  <a:srgbClr val="50412B"/>
                </a:solidFill>
              </a:rPr>
              <a:t>Top 20 winners of construction contracts in Central Europe in 2018 by country of contracts won (million </a:t>
            </a:r>
            <a:r>
              <a:rPr lang="hu-HU" sz="1500" b="1" dirty="0">
                <a:solidFill>
                  <a:srgbClr val="50412B"/>
                </a:solidFill>
              </a:rPr>
              <a:t>EUR</a:t>
            </a:r>
            <a:r>
              <a:rPr lang="en-US" sz="1500" b="1" dirty="0">
                <a:solidFill>
                  <a:srgbClr val="50412B"/>
                </a:solidFill>
              </a:rPr>
              <a:t>)</a:t>
            </a:r>
            <a:endParaRPr lang="hu-HU" sz="1500" b="1" dirty="0">
              <a:solidFill>
                <a:srgbClr val="50412B"/>
              </a:solidFill>
            </a:endParaRPr>
          </a:p>
          <a:p>
            <a:pPr marL="285750" indent="-285750">
              <a:buFont typeface="Wingdings" panose="05000000000000000000" pitchFamily="2" charset="2"/>
              <a:buChar char="Ø"/>
            </a:pPr>
            <a:r>
              <a:rPr lang="hu-HU" sz="1500" b="1" dirty="0" err="1">
                <a:solidFill>
                  <a:srgbClr val="50412B"/>
                </a:solidFill>
                <a:sym typeface="Wingdings" panose="05000000000000000000" pitchFamily="2" charset="2"/>
              </a:rPr>
              <a:t>Patronal</a:t>
            </a:r>
            <a:r>
              <a:rPr lang="hu-HU" sz="1500" b="1" dirty="0">
                <a:solidFill>
                  <a:srgbClr val="50412B"/>
                </a:solidFill>
                <a:sym typeface="Wingdings" panose="05000000000000000000" pitchFamily="2" charset="2"/>
              </a:rPr>
              <a:t> </a:t>
            </a:r>
            <a:r>
              <a:rPr lang="hu-HU" sz="1500" b="1" dirty="0" err="1">
                <a:solidFill>
                  <a:srgbClr val="50412B"/>
                </a:solidFill>
                <a:sym typeface="Wingdings" panose="05000000000000000000" pitchFamily="2" charset="2"/>
              </a:rPr>
              <a:t>companies</a:t>
            </a:r>
            <a:r>
              <a:rPr lang="hu-HU" sz="1500" b="1" dirty="0">
                <a:solidFill>
                  <a:srgbClr val="50412B"/>
                </a:solidFill>
                <a:sym typeface="Wingdings" panose="05000000000000000000" pitchFamily="2" charset="2"/>
              </a:rPr>
              <a:t> (Duna Aszfalt, R-KORD, Mészáros és Mészáros etc.) </a:t>
            </a:r>
            <a:r>
              <a:rPr lang="hu-HU" sz="1500" b="1" dirty="0" err="1">
                <a:solidFill>
                  <a:srgbClr val="50412B"/>
                </a:solidFill>
                <a:sym typeface="Wingdings" panose="05000000000000000000" pitchFamily="2" charset="2"/>
              </a:rPr>
              <a:t>win</a:t>
            </a:r>
            <a:r>
              <a:rPr lang="hu-HU" sz="1500" b="1" dirty="0">
                <a:solidFill>
                  <a:srgbClr val="50412B"/>
                </a:solidFill>
                <a:sym typeface="Wingdings" panose="05000000000000000000" pitchFamily="2" charset="2"/>
              </a:rPr>
              <a:t> </a:t>
            </a:r>
            <a:r>
              <a:rPr lang="hu-HU" sz="1500" b="1" dirty="0" err="1">
                <a:solidFill>
                  <a:srgbClr val="50412B"/>
                </a:solidFill>
                <a:sym typeface="Wingdings" panose="05000000000000000000" pitchFamily="2" charset="2"/>
              </a:rPr>
              <a:t>only</a:t>
            </a:r>
            <a:r>
              <a:rPr lang="hu-HU" sz="1500" b="1" dirty="0">
                <a:solidFill>
                  <a:srgbClr val="50412B"/>
                </a:solidFill>
                <a:sym typeface="Wingdings" panose="05000000000000000000" pitchFamily="2" charset="2"/>
              </a:rPr>
              <a:t> </a:t>
            </a:r>
            <a:r>
              <a:rPr lang="hu-HU" sz="1500" b="1" dirty="0" err="1">
                <a:solidFill>
                  <a:srgbClr val="50412B"/>
                </a:solidFill>
                <a:sym typeface="Wingdings" panose="05000000000000000000" pitchFamily="2" charset="2"/>
              </a:rPr>
              <a:t>domestic</a:t>
            </a:r>
            <a:r>
              <a:rPr lang="hu-HU" sz="1500" b="1" dirty="0">
                <a:solidFill>
                  <a:srgbClr val="50412B"/>
                </a:solidFill>
                <a:sym typeface="Wingdings" panose="05000000000000000000" pitchFamily="2" charset="2"/>
              </a:rPr>
              <a:t> </a:t>
            </a:r>
            <a:r>
              <a:rPr lang="hu-HU" sz="1500" b="1" dirty="0" err="1">
                <a:solidFill>
                  <a:srgbClr val="50412B"/>
                </a:solidFill>
                <a:sym typeface="Wingdings" panose="05000000000000000000" pitchFamily="2" charset="2"/>
              </a:rPr>
              <a:t>contracts</a:t>
            </a:r>
            <a:r>
              <a:rPr lang="hu-HU" sz="1500" b="1" dirty="0">
                <a:solidFill>
                  <a:srgbClr val="50412B"/>
                </a:solidFill>
                <a:sym typeface="Wingdings" panose="05000000000000000000" pitchFamily="2" charset="2"/>
              </a:rPr>
              <a:t>, </a:t>
            </a:r>
            <a:r>
              <a:rPr lang="hu-HU" sz="1500" b="1" dirty="0" err="1">
                <a:solidFill>
                  <a:srgbClr val="50412B"/>
                </a:solidFill>
                <a:sym typeface="Wingdings" panose="05000000000000000000" pitchFamily="2" charset="2"/>
              </a:rPr>
              <a:t>as</a:t>
            </a:r>
            <a:r>
              <a:rPr lang="hu-HU" sz="1500" b="1" dirty="0">
                <a:solidFill>
                  <a:srgbClr val="50412B"/>
                </a:solidFill>
                <a:sym typeface="Wingdings" panose="05000000000000000000" pitchFamily="2" charset="2"/>
              </a:rPr>
              <a:t> </a:t>
            </a:r>
            <a:r>
              <a:rPr lang="hu-HU" sz="1500" b="1" dirty="0" err="1">
                <a:solidFill>
                  <a:srgbClr val="50412B"/>
                </a:solidFill>
                <a:sym typeface="Wingdings" panose="05000000000000000000" pitchFamily="2" charset="2"/>
              </a:rPr>
              <a:t>opposed</a:t>
            </a:r>
            <a:r>
              <a:rPr lang="hu-HU" sz="1500" b="1" dirty="0">
                <a:solidFill>
                  <a:srgbClr val="50412B"/>
                </a:solidFill>
                <a:sym typeface="Wingdings" panose="05000000000000000000" pitchFamily="2" charset="2"/>
              </a:rPr>
              <a:t> </a:t>
            </a:r>
            <a:r>
              <a:rPr lang="hu-HU" sz="1500" b="1" dirty="0" err="1">
                <a:solidFill>
                  <a:srgbClr val="50412B"/>
                </a:solidFill>
                <a:sym typeface="Wingdings" panose="05000000000000000000" pitchFamily="2" charset="2"/>
              </a:rPr>
              <a:t>to</a:t>
            </a:r>
            <a:r>
              <a:rPr lang="hu-HU" sz="1500" b="1" dirty="0">
                <a:solidFill>
                  <a:srgbClr val="50412B"/>
                </a:solidFill>
                <a:sym typeface="Wingdings" panose="05000000000000000000" pitchFamily="2" charset="2"/>
              </a:rPr>
              <a:t> </a:t>
            </a:r>
            <a:r>
              <a:rPr lang="hu-HU" sz="1500" b="1" dirty="0" err="1">
                <a:solidFill>
                  <a:srgbClr val="50412B"/>
                </a:solidFill>
                <a:sym typeface="Wingdings" panose="05000000000000000000" pitchFamily="2" charset="2"/>
              </a:rPr>
              <a:t>others</a:t>
            </a:r>
            <a:r>
              <a:rPr lang="hu-HU" sz="1500" b="1" dirty="0">
                <a:solidFill>
                  <a:srgbClr val="50412B"/>
                </a:solidFill>
                <a:sym typeface="Wingdings" panose="05000000000000000000" pitchFamily="2" charset="2"/>
              </a:rPr>
              <a:t> (</a:t>
            </a:r>
            <a:r>
              <a:rPr lang="hu-HU" sz="1500" b="1" dirty="0" err="1">
                <a:solidFill>
                  <a:srgbClr val="50412B"/>
                </a:solidFill>
                <a:sym typeface="Wingdings" panose="05000000000000000000" pitchFamily="2" charset="2"/>
              </a:rPr>
              <a:t>Porr</a:t>
            </a:r>
            <a:r>
              <a:rPr lang="hu-HU" sz="1500" b="1" dirty="0">
                <a:solidFill>
                  <a:srgbClr val="50412B"/>
                </a:solidFill>
                <a:sym typeface="Wingdings" panose="05000000000000000000" pitchFamily="2" charset="2"/>
              </a:rPr>
              <a:t>, Strabag etc.)</a:t>
            </a:r>
          </a:p>
        </p:txBody>
      </p:sp>
    </p:spTree>
    <p:extLst>
      <p:ext uri="{BB962C8B-B14F-4D97-AF65-F5344CB8AC3E}">
        <p14:creationId xmlns:p14="http://schemas.microsoft.com/office/powerpoint/2010/main" val="389146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9036050" cy="843558"/>
          </a:xfrm>
          <a:prstGeom prst="rect">
            <a:avLst/>
          </a:prstGeom>
        </p:spPr>
        <p:txBody>
          <a:bodyPr anchor="ctr">
            <a:normAutofit/>
          </a:bodyPr>
          <a:lstStyle/>
          <a:p>
            <a:r>
              <a:rPr lang="hu-HU" sz="2200" b="1" dirty="0">
                <a:solidFill>
                  <a:srgbClr val="8D503B"/>
                </a:solidFill>
              </a:rPr>
              <a:t>The </a:t>
            </a:r>
            <a:r>
              <a:rPr lang="hu-HU" sz="2200" b="1" dirty="0" err="1">
                <a:solidFill>
                  <a:srgbClr val="8D503B"/>
                </a:solidFill>
              </a:rPr>
              <a:t>Anatomy</a:t>
            </a:r>
            <a:r>
              <a:rPr lang="hu-HU" sz="2200" b="1" dirty="0">
                <a:solidFill>
                  <a:srgbClr val="8D503B"/>
                </a:solidFill>
              </a:rPr>
              <a:t> of </a:t>
            </a:r>
            <a:r>
              <a:rPr lang="hu-HU" sz="2200" b="1" dirty="0" err="1">
                <a:solidFill>
                  <a:srgbClr val="8D503B"/>
                </a:solidFill>
              </a:rPr>
              <a:t>Post-Communist</a:t>
            </a:r>
            <a:r>
              <a:rPr lang="hu-HU" sz="2200" b="1" dirty="0">
                <a:solidFill>
                  <a:srgbClr val="8D503B"/>
                </a:solidFill>
              </a:rPr>
              <a:t> </a:t>
            </a:r>
            <a:r>
              <a:rPr lang="hu-HU" sz="2200" b="1" dirty="0" err="1">
                <a:solidFill>
                  <a:srgbClr val="8D503B"/>
                </a:solidFill>
              </a:rPr>
              <a:t>Regimes</a:t>
            </a:r>
            <a:r>
              <a:rPr lang="hu-HU" sz="2200" b="1" dirty="0">
                <a:solidFill>
                  <a:srgbClr val="8D503B"/>
                </a:solidFill>
              </a:rPr>
              <a:t> (CEU Press, 2020)</a:t>
            </a:r>
            <a:endParaRPr lang="en-US" sz="2200" b="1" dirty="0">
              <a:solidFill>
                <a:srgbClr val="8D503B"/>
              </a:solidFill>
            </a:endParaRPr>
          </a:p>
        </p:txBody>
      </p:sp>
      <p:sp>
        <p:nvSpPr>
          <p:cNvPr id="3" name="Tartalom helye 2"/>
          <p:cNvSpPr>
            <a:spLocks noGrp="1"/>
          </p:cNvSpPr>
          <p:nvPr>
            <p:ph idx="4294967295"/>
          </p:nvPr>
        </p:nvSpPr>
        <p:spPr>
          <a:xfrm>
            <a:off x="107949" y="627534"/>
            <a:ext cx="5483749" cy="4443958"/>
          </a:xfrm>
          <a:prstGeom prst="rect">
            <a:avLst/>
          </a:prstGeom>
        </p:spPr>
        <p:txBody>
          <a:bodyPr>
            <a:noAutofit/>
          </a:bodyPr>
          <a:lstStyle/>
          <a:p>
            <a:pPr marL="0" indent="0">
              <a:lnSpc>
                <a:spcPct val="110000"/>
              </a:lnSpc>
              <a:spcBef>
                <a:spcPts val="0"/>
              </a:spcBef>
              <a:spcAft>
                <a:spcPts val="300"/>
              </a:spcAft>
              <a:buClr>
                <a:srgbClr val="4D7C8B"/>
              </a:buClr>
              <a:buNone/>
            </a:pPr>
            <a:r>
              <a:rPr lang="en-US" sz="1400" b="1" dirty="0">
                <a:solidFill>
                  <a:srgbClr val="50412B"/>
                </a:solidFill>
                <a:sym typeface="Wingdings" panose="05000000000000000000" pitchFamily="2" charset="2"/>
              </a:rPr>
              <a:t>A challenge to the mainstream comparative paradigm</a:t>
            </a:r>
          </a:p>
          <a:p>
            <a:pPr marL="0" indent="0">
              <a:lnSpc>
                <a:spcPct val="110000"/>
              </a:lnSpc>
              <a:spcBef>
                <a:spcPts val="0"/>
              </a:spcBef>
              <a:spcAft>
                <a:spcPts val="300"/>
              </a:spcAft>
              <a:buClr>
                <a:srgbClr val="4D7C8B"/>
              </a:buClr>
              <a:buNone/>
            </a:pPr>
            <a:r>
              <a:rPr lang="en-US" sz="1400" b="1" u="sng" dirty="0">
                <a:solidFill>
                  <a:srgbClr val="50412B"/>
                </a:solidFill>
                <a:sym typeface="Wingdings" panose="05000000000000000000" pitchFamily="2" charset="2"/>
              </a:rPr>
              <a:t>The mainstream approach:</a:t>
            </a:r>
            <a:r>
              <a:rPr lang="en-US" sz="1400" b="1" dirty="0">
                <a:solidFill>
                  <a:srgbClr val="50412B"/>
                </a:solidFill>
                <a:sym typeface="Wingdings" panose="05000000000000000000" pitchFamily="2" charset="2"/>
              </a:rPr>
              <a:t> implicit axioms</a:t>
            </a:r>
          </a:p>
          <a:p>
            <a:pPr marL="669150" lvl="1" indent="-342900">
              <a:lnSpc>
                <a:spcPct val="110000"/>
              </a:lnSpc>
              <a:spcBef>
                <a:spcPts val="0"/>
              </a:spcBef>
              <a:buClr>
                <a:srgbClr val="4D7C8B"/>
              </a:buClr>
              <a:buSzPct val="100000"/>
              <a:buFont typeface="Wingdings" panose="05000000000000000000" pitchFamily="2" charset="2"/>
              <a:buChar char="§"/>
            </a:pPr>
            <a:r>
              <a:rPr lang="en-US" sz="1400" b="1" dirty="0">
                <a:solidFill>
                  <a:srgbClr val="50412B"/>
                </a:solidFill>
                <a:sym typeface="Wingdings" panose="05000000000000000000" pitchFamily="2" charset="2"/>
              </a:rPr>
              <a:t>separation of spheres of social action (political, economic, and communal spheres)</a:t>
            </a:r>
            <a:endParaRPr lang="hu-HU" sz="1400" b="1" dirty="0">
              <a:solidFill>
                <a:srgbClr val="50412B"/>
              </a:solidFill>
              <a:sym typeface="Wingdings" panose="05000000000000000000" pitchFamily="2" charset="2"/>
            </a:endParaRPr>
          </a:p>
          <a:p>
            <a:pPr marL="669150" lvl="1" indent="-342900">
              <a:lnSpc>
                <a:spcPct val="110000"/>
              </a:lnSpc>
              <a:spcBef>
                <a:spcPts val="0"/>
              </a:spcBef>
              <a:buClr>
                <a:srgbClr val="4D7C8B"/>
              </a:buClr>
              <a:buSzPct val="100000"/>
              <a:buFont typeface="Wingdings" panose="05000000000000000000" pitchFamily="2" charset="2"/>
              <a:buChar char="§"/>
            </a:pPr>
            <a:r>
              <a:rPr lang="en-US" sz="1400" b="1" dirty="0">
                <a:solidFill>
                  <a:srgbClr val="50412B"/>
                </a:solidFill>
                <a:sym typeface="Wingdings" panose="05000000000000000000" pitchFamily="2" charset="2"/>
              </a:rPr>
              <a:t>dominance of formal institutions</a:t>
            </a:r>
            <a:r>
              <a:rPr lang="hu-HU" sz="1400" b="1" dirty="0">
                <a:solidFill>
                  <a:srgbClr val="50412B"/>
                </a:solidFill>
                <a:sym typeface="Wingdings" panose="05000000000000000000" pitchFamily="2" charset="2"/>
              </a:rPr>
              <a:t>: </a:t>
            </a:r>
            <a:r>
              <a:rPr lang="en-US" sz="1400" b="1" dirty="0">
                <a:solidFill>
                  <a:srgbClr val="50412B"/>
                </a:solidFill>
                <a:sym typeface="Wingdings" panose="05000000000000000000" pitchFamily="2" charset="2"/>
              </a:rPr>
              <a:t>the actor and their action are </a:t>
            </a:r>
            <a:r>
              <a:rPr lang="en-US" sz="1400" b="1" i="1" dirty="0">
                <a:solidFill>
                  <a:srgbClr val="50412B"/>
                </a:solidFill>
                <a:sym typeface="Wingdings" panose="05000000000000000000" pitchFamily="2" charset="2"/>
              </a:rPr>
              <a:t>legally defined</a:t>
            </a:r>
            <a:r>
              <a:rPr lang="en-US" sz="1400" b="1" dirty="0">
                <a:solidFill>
                  <a:srgbClr val="50412B"/>
                </a:solidFill>
                <a:sym typeface="Wingdings" panose="05000000000000000000" pitchFamily="2" charset="2"/>
              </a:rPr>
              <a:t>,</a:t>
            </a:r>
            <a:r>
              <a:rPr lang="hu-HU" sz="1400" b="1" dirty="0">
                <a:solidFill>
                  <a:srgbClr val="50412B"/>
                </a:solidFill>
                <a:sym typeface="Wingdings" panose="05000000000000000000" pitchFamily="2" charset="2"/>
              </a:rPr>
              <a:t> </a:t>
            </a:r>
            <a:r>
              <a:rPr lang="en-US" sz="1400" b="1" dirty="0">
                <a:solidFill>
                  <a:srgbClr val="50412B"/>
                </a:solidFill>
                <a:sym typeface="Wingdings" panose="05000000000000000000" pitchFamily="2" charset="2"/>
              </a:rPr>
              <a:t>informality is a deviance</a:t>
            </a:r>
            <a:endParaRPr lang="hu-HU" sz="1400" b="1" dirty="0">
              <a:solidFill>
                <a:srgbClr val="50412B"/>
              </a:solidFill>
              <a:sym typeface="Wingdings" panose="05000000000000000000" pitchFamily="2" charset="2"/>
            </a:endParaRPr>
          </a:p>
          <a:p>
            <a:pPr marL="612000" lvl="1">
              <a:lnSpc>
                <a:spcPct val="110000"/>
              </a:lnSpc>
              <a:spcBef>
                <a:spcPts val="0"/>
              </a:spcBef>
              <a:buClr>
                <a:srgbClr val="4D7C8B"/>
              </a:buClr>
              <a:buFont typeface="Wingdings" panose="05000000000000000000" pitchFamily="2" charset="2"/>
              <a:buChar char="Ø"/>
            </a:pPr>
            <a:r>
              <a:rPr lang="en-US" sz="1400" b="1" u="sng" dirty="0">
                <a:solidFill>
                  <a:srgbClr val="50412B"/>
                </a:solidFill>
                <a:sym typeface="Wingdings" panose="05000000000000000000" pitchFamily="2" charset="2"/>
              </a:rPr>
              <a:t>data collection:</a:t>
            </a:r>
            <a:r>
              <a:rPr lang="en-US" sz="1400" b="1" dirty="0">
                <a:solidFill>
                  <a:srgbClr val="50412B"/>
                </a:solidFill>
                <a:sym typeface="Wingdings" panose="05000000000000000000" pitchFamily="2" charset="2"/>
              </a:rPr>
              <a:t> focus on the legally defined   registered activities appearing in statistical databases (the number of parties, election results, ownership of a company, taxed returns etc.)</a:t>
            </a:r>
          </a:p>
          <a:p>
            <a:pPr marL="0" indent="0">
              <a:lnSpc>
                <a:spcPct val="110000"/>
              </a:lnSpc>
              <a:spcBef>
                <a:spcPts val="300"/>
              </a:spcBef>
              <a:spcAft>
                <a:spcPts val="300"/>
              </a:spcAft>
              <a:buClr>
                <a:srgbClr val="4D7C8B"/>
              </a:buClr>
              <a:buNone/>
            </a:pPr>
            <a:r>
              <a:rPr lang="en-US" sz="1400" b="1" u="sng" dirty="0">
                <a:solidFill>
                  <a:srgbClr val="50412B"/>
                </a:solidFill>
                <a:sym typeface="Wingdings" panose="05000000000000000000" pitchFamily="2" charset="2"/>
              </a:rPr>
              <a:t>The challenge:</a:t>
            </a:r>
            <a:r>
              <a:rPr lang="en-US" sz="1400" b="1" dirty="0">
                <a:solidFill>
                  <a:srgbClr val="50412B"/>
                </a:solidFill>
                <a:sym typeface="Wingdings" panose="05000000000000000000" pitchFamily="2" charset="2"/>
              </a:rPr>
              <a:t> dissolving the implicit axioms</a:t>
            </a:r>
            <a:r>
              <a:rPr lang="hu-HU" sz="1400" b="1" dirty="0">
                <a:solidFill>
                  <a:srgbClr val="50412B"/>
                </a:solidFill>
                <a:sym typeface="Wingdings" panose="05000000000000000000" pitchFamily="2" charset="2"/>
              </a:rPr>
              <a:t>. </a:t>
            </a:r>
            <a:r>
              <a:rPr lang="en-US" sz="1400" b="1" dirty="0">
                <a:solidFill>
                  <a:srgbClr val="50412B"/>
                </a:solidFill>
                <a:sym typeface="Wingdings" panose="05000000000000000000" pitchFamily="2" charset="2"/>
              </a:rPr>
              <a:t>What if…</a:t>
            </a:r>
          </a:p>
          <a:p>
            <a:pPr marL="669150" lvl="1" indent="-342900">
              <a:lnSpc>
                <a:spcPct val="110000"/>
              </a:lnSpc>
              <a:spcBef>
                <a:spcPts val="0"/>
              </a:spcBef>
              <a:buClr>
                <a:srgbClr val="4D7C8B"/>
              </a:buClr>
              <a:buFont typeface="+mj-lt"/>
              <a:buAutoNum type="arabicPeriod"/>
            </a:pPr>
            <a:r>
              <a:rPr lang="hu-HU" sz="1400" b="1" dirty="0">
                <a:solidFill>
                  <a:srgbClr val="50412B"/>
                </a:solidFill>
              </a:rPr>
              <a:t>…</a:t>
            </a:r>
            <a:r>
              <a:rPr lang="en-US" sz="1400" b="1" dirty="0">
                <a:solidFill>
                  <a:srgbClr val="50412B"/>
                </a:solidFill>
              </a:rPr>
              <a:t>the state is not dominantly focused on societal interest?</a:t>
            </a:r>
          </a:p>
          <a:p>
            <a:pPr marL="669150" lvl="1" indent="-342900">
              <a:lnSpc>
                <a:spcPct val="110000"/>
              </a:lnSpc>
              <a:spcBef>
                <a:spcPts val="0"/>
              </a:spcBef>
              <a:buClr>
                <a:srgbClr val="4D7C8B"/>
              </a:buClr>
              <a:buFont typeface="+mj-lt"/>
              <a:buAutoNum type="arabicPeriod"/>
            </a:pPr>
            <a:r>
              <a:rPr lang="hu-HU" sz="1400" b="1" dirty="0">
                <a:solidFill>
                  <a:srgbClr val="50412B"/>
                </a:solidFill>
              </a:rPr>
              <a:t>…</a:t>
            </a:r>
            <a:r>
              <a:rPr lang="en-US" sz="1400" b="1" dirty="0">
                <a:solidFill>
                  <a:srgbClr val="50412B"/>
                </a:solidFill>
              </a:rPr>
              <a:t>not the legally defined structures of dependence and mechanisms of command are dominant, but other ones?</a:t>
            </a:r>
            <a:r>
              <a:rPr lang="hu-HU" sz="1400" b="1" dirty="0">
                <a:solidFill>
                  <a:srgbClr val="50412B"/>
                </a:solidFill>
              </a:rPr>
              <a:t> …</a:t>
            </a:r>
            <a:r>
              <a:rPr lang="en-US" sz="1400" b="1" dirty="0">
                <a:solidFill>
                  <a:srgbClr val="50412B"/>
                </a:solidFill>
              </a:rPr>
              <a:t>non-formalized patron-client relations </a:t>
            </a:r>
            <a:r>
              <a:rPr lang="hu-HU" sz="1400" b="1" dirty="0" err="1">
                <a:solidFill>
                  <a:srgbClr val="50412B"/>
                </a:solidFill>
              </a:rPr>
              <a:t>are</a:t>
            </a:r>
            <a:r>
              <a:rPr lang="hu-HU" sz="1400" b="1" dirty="0">
                <a:solidFill>
                  <a:srgbClr val="50412B"/>
                </a:solidFill>
              </a:rPr>
              <a:t> </a:t>
            </a:r>
            <a:r>
              <a:rPr lang="hu-HU" sz="1400" b="1" dirty="0" err="1">
                <a:solidFill>
                  <a:srgbClr val="50412B"/>
                </a:solidFill>
              </a:rPr>
              <a:t>dominant</a:t>
            </a:r>
            <a:r>
              <a:rPr lang="en-US" sz="1400" b="1" dirty="0">
                <a:solidFill>
                  <a:srgbClr val="50412B"/>
                </a:solidFill>
              </a:rPr>
              <a:t>?</a:t>
            </a:r>
          </a:p>
          <a:p>
            <a:pPr marL="669150" lvl="1" indent="-342900">
              <a:lnSpc>
                <a:spcPct val="110000"/>
              </a:lnSpc>
              <a:spcBef>
                <a:spcPts val="0"/>
              </a:spcBef>
              <a:buClr>
                <a:srgbClr val="4D7C8B"/>
              </a:buClr>
              <a:buFont typeface="+mj-lt"/>
              <a:buAutoNum type="arabicPeriod"/>
            </a:pPr>
            <a:r>
              <a:rPr lang="hu-HU" sz="1400" b="1" dirty="0">
                <a:solidFill>
                  <a:srgbClr val="50412B"/>
                </a:solidFill>
              </a:rPr>
              <a:t>…</a:t>
            </a:r>
            <a:r>
              <a:rPr lang="en-US" sz="1400" b="1" dirty="0">
                <a:solidFill>
                  <a:srgbClr val="50412B"/>
                </a:solidFill>
              </a:rPr>
              <a:t>a politician’s actions are not confined to the political sphere?</a:t>
            </a:r>
          </a:p>
          <a:p>
            <a:pPr marL="669150" lvl="1" indent="-342900">
              <a:lnSpc>
                <a:spcPct val="110000"/>
              </a:lnSpc>
              <a:spcBef>
                <a:spcPts val="0"/>
              </a:spcBef>
              <a:buClr>
                <a:srgbClr val="4D7C8B"/>
              </a:buClr>
              <a:buFont typeface="+mj-lt"/>
              <a:buAutoNum type="arabicPeriod"/>
            </a:pPr>
            <a:r>
              <a:rPr lang="hu-HU" sz="1400" b="1" dirty="0">
                <a:solidFill>
                  <a:srgbClr val="50412B"/>
                </a:solidFill>
              </a:rPr>
              <a:t>…</a:t>
            </a:r>
            <a:r>
              <a:rPr lang="en-US" sz="1400" b="1" dirty="0">
                <a:solidFill>
                  <a:srgbClr val="50412B"/>
                </a:solidFill>
              </a:rPr>
              <a:t>the entrepreneur is not the actual owner of „his” company?</a:t>
            </a: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738669"/>
            <a:ext cx="3287443" cy="42261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891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641226"/>
          </a:xfrm>
        </p:spPr>
        <p:txBody>
          <a:bodyPr/>
          <a:lstStyle/>
          <a:p>
            <a:r>
              <a:rPr lang="hu-HU" sz="3200" b="1" dirty="0" err="1">
                <a:solidFill>
                  <a:srgbClr val="8D503B"/>
                </a:solidFill>
              </a:rPr>
              <a:t>Proxies</a:t>
            </a:r>
            <a:r>
              <a:rPr lang="hu-HU" sz="3200" b="1" dirty="0">
                <a:solidFill>
                  <a:srgbClr val="8D503B"/>
                </a:solidFill>
              </a:rPr>
              <a:t> (8): </a:t>
            </a:r>
            <a:r>
              <a:rPr lang="hu-HU" sz="3200" b="1" dirty="0" err="1">
                <a:solidFill>
                  <a:srgbClr val="8D503B"/>
                </a:solidFill>
              </a:rPr>
              <a:t>Dividends</a:t>
            </a:r>
            <a:endParaRPr lang="hu-HU" sz="3200" b="1" dirty="0">
              <a:solidFill>
                <a:srgbClr val="8D503B"/>
              </a:solidFill>
            </a:endParaRPr>
          </a:p>
        </p:txBody>
      </p:sp>
      <p:graphicFrame>
        <p:nvGraphicFramePr>
          <p:cNvPr id="4" name="Diagram 3"/>
          <p:cNvGraphicFramePr/>
          <p:nvPr>
            <p:extLst>
              <p:ext uri="{D42A27DB-BD31-4B8C-83A1-F6EECF244321}">
                <p14:modId xmlns:p14="http://schemas.microsoft.com/office/powerpoint/2010/main" val="3964368541"/>
              </p:ext>
            </p:extLst>
          </p:nvPr>
        </p:nvGraphicFramePr>
        <p:xfrm>
          <a:off x="-355401" y="2773258"/>
          <a:ext cx="3641601" cy="2427734"/>
        </p:xfrm>
        <a:graphic>
          <a:graphicData uri="http://schemas.openxmlformats.org/drawingml/2006/chart">
            <c:chart xmlns:c="http://schemas.openxmlformats.org/drawingml/2006/chart" xmlns:r="http://schemas.openxmlformats.org/officeDocument/2006/relationships" r:id="rId3"/>
          </a:graphicData>
        </a:graphic>
      </p:graphicFrame>
      <p:pic>
        <p:nvPicPr>
          <p:cNvPr id="3" name="Kép 2"/>
          <p:cNvPicPr>
            <a:picLocks noChangeAspect="1"/>
          </p:cNvPicPr>
          <p:nvPr/>
        </p:nvPicPr>
        <p:blipFill>
          <a:blip r:embed="rId4"/>
          <a:stretch>
            <a:fillRect/>
          </a:stretch>
        </p:blipFill>
        <p:spPr>
          <a:xfrm>
            <a:off x="3923928" y="556072"/>
            <a:ext cx="5040560" cy="2357818"/>
          </a:xfrm>
          <a:prstGeom prst="rect">
            <a:avLst/>
          </a:prstGeom>
        </p:spPr>
      </p:pic>
      <p:pic>
        <p:nvPicPr>
          <p:cNvPr id="6" name="Kép 5"/>
          <p:cNvPicPr>
            <a:picLocks noChangeAspect="1"/>
          </p:cNvPicPr>
          <p:nvPr/>
        </p:nvPicPr>
        <p:blipFill>
          <a:blip r:embed="rId5"/>
          <a:stretch>
            <a:fillRect/>
          </a:stretch>
        </p:blipFill>
        <p:spPr>
          <a:xfrm>
            <a:off x="3923928" y="2945560"/>
            <a:ext cx="5040560" cy="2146470"/>
          </a:xfrm>
          <a:prstGeom prst="rect">
            <a:avLst/>
          </a:prstGeom>
        </p:spPr>
      </p:pic>
      <p:sp>
        <p:nvSpPr>
          <p:cNvPr id="9" name="Szövegdoboz 8"/>
          <p:cNvSpPr txBox="1"/>
          <p:nvPr/>
        </p:nvSpPr>
        <p:spPr>
          <a:xfrm>
            <a:off x="0" y="581655"/>
            <a:ext cx="3457714" cy="2062103"/>
          </a:xfrm>
          <a:prstGeom prst="rect">
            <a:avLst/>
          </a:prstGeom>
          <a:noFill/>
        </p:spPr>
        <p:txBody>
          <a:bodyPr wrap="square" rtlCol="0">
            <a:spAutoFit/>
          </a:bodyPr>
          <a:lstStyle/>
          <a:p>
            <a:r>
              <a:rPr lang="hu-HU" sz="1600" b="1" dirty="0" err="1">
                <a:solidFill>
                  <a:srgbClr val="50412B"/>
                </a:solidFill>
              </a:rPr>
              <a:t>Rate</a:t>
            </a:r>
            <a:r>
              <a:rPr lang="hu-HU" sz="1600" b="1" dirty="0">
                <a:solidFill>
                  <a:srgbClr val="50412B"/>
                </a:solidFill>
              </a:rPr>
              <a:t> of profit (top </a:t>
            </a:r>
            <a:r>
              <a:rPr lang="hu-HU" sz="1600" b="1" dirty="0" err="1">
                <a:solidFill>
                  <a:srgbClr val="50412B"/>
                </a:solidFill>
              </a:rPr>
              <a:t>figure</a:t>
            </a:r>
            <a:r>
              <a:rPr lang="hu-HU" sz="1600" b="1" dirty="0">
                <a:solidFill>
                  <a:srgbClr val="50412B"/>
                </a:solidFill>
              </a:rPr>
              <a:t>, %) and sum of </a:t>
            </a:r>
            <a:r>
              <a:rPr lang="hu-HU" sz="1600" b="1" dirty="0" err="1">
                <a:solidFill>
                  <a:srgbClr val="50412B"/>
                </a:solidFill>
              </a:rPr>
              <a:t>dividends</a:t>
            </a:r>
            <a:r>
              <a:rPr lang="hu-HU" sz="1600" b="1" dirty="0">
                <a:solidFill>
                  <a:srgbClr val="50412B"/>
                </a:solidFill>
              </a:rPr>
              <a:t> (</a:t>
            </a:r>
            <a:r>
              <a:rPr lang="hu-HU" sz="1600" b="1" dirty="0" err="1">
                <a:solidFill>
                  <a:srgbClr val="50412B"/>
                </a:solidFill>
              </a:rPr>
              <a:t>bottom</a:t>
            </a:r>
            <a:r>
              <a:rPr lang="hu-HU" sz="1600" b="1" dirty="0">
                <a:solidFill>
                  <a:srgbClr val="50412B"/>
                </a:solidFill>
              </a:rPr>
              <a:t> </a:t>
            </a:r>
            <a:r>
              <a:rPr lang="hu-HU" sz="1600" b="1" dirty="0" err="1">
                <a:solidFill>
                  <a:srgbClr val="50412B"/>
                </a:solidFill>
              </a:rPr>
              <a:t>figure</a:t>
            </a:r>
            <a:r>
              <a:rPr lang="hu-HU" sz="1600" b="1" dirty="0">
                <a:solidFill>
                  <a:srgbClr val="50412B"/>
                </a:solidFill>
              </a:rPr>
              <a:t>, 1000 HUF) of Dolomit Ltd. vs. </a:t>
            </a:r>
            <a:r>
              <a:rPr lang="hu-HU" sz="1600" b="1" dirty="0" err="1">
                <a:solidFill>
                  <a:srgbClr val="50412B"/>
                </a:solidFill>
              </a:rPr>
              <a:t>industry’s</a:t>
            </a:r>
            <a:r>
              <a:rPr lang="hu-HU" sz="1600" b="1" dirty="0">
                <a:solidFill>
                  <a:srgbClr val="50412B"/>
                </a:solidFill>
              </a:rPr>
              <a:t> </a:t>
            </a:r>
            <a:r>
              <a:rPr lang="hu-HU" sz="1600" b="1" dirty="0" err="1">
                <a:solidFill>
                  <a:srgbClr val="50412B"/>
                </a:solidFill>
              </a:rPr>
              <a:t>average</a:t>
            </a:r>
            <a:r>
              <a:rPr lang="hu-HU" sz="1600" b="1" dirty="0">
                <a:solidFill>
                  <a:srgbClr val="50412B"/>
                </a:solidFill>
              </a:rPr>
              <a:t>, 2015-2019</a:t>
            </a:r>
          </a:p>
          <a:p>
            <a:pPr marL="285750" indent="-285750">
              <a:buFont typeface="Wingdings" panose="05000000000000000000" pitchFamily="2" charset="2"/>
              <a:buChar char="Ø"/>
            </a:pPr>
            <a:r>
              <a:rPr lang="hu-HU" sz="1600" b="1" dirty="0">
                <a:solidFill>
                  <a:srgbClr val="50412B"/>
                </a:solidFill>
                <a:sym typeface="Wingdings" panose="05000000000000000000" pitchFamily="2" charset="2"/>
              </a:rPr>
              <a:t>Dolomit Ltd. is </a:t>
            </a:r>
            <a:r>
              <a:rPr lang="hu-HU" sz="1600" b="1" dirty="0" err="1">
                <a:solidFill>
                  <a:srgbClr val="50412B"/>
                </a:solidFill>
                <a:sym typeface="Wingdings" panose="05000000000000000000" pitchFamily="2" charset="2"/>
              </a:rPr>
              <a:t>the</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quarry</a:t>
            </a:r>
            <a:r>
              <a:rPr lang="hu-HU" sz="1600" b="1" dirty="0">
                <a:solidFill>
                  <a:srgbClr val="50412B"/>
                </a:solidFill>
                <a:sym typeface="Wingdings" panose="05000000000000000000" pitchFamily="2" charset="2"/>
              </a:rPr>
              <a:t> of Győző Orbán, Viktor </a:t>
            </a:r>
            <a:r>
              <a:rPr lang="hu-HU" sz="1600" b="1" dirty="0" err="1">
                <a:solidFill>
                  <a:srgbClr val="50412B"/>
                </a:solidFill>
                <a:sym typeface="Wingdings" panose="05000000000000000000" pitchFamily="2" charset="2"/>
              </a:rPr>
              <a:t>Orbán’s</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father</a:t>
            </a:r>
            <a:endParaRPr lang="hu-HU" sz="1600" b="1" dirty="0">
              <a:solidFill>
                <a:srgbClr val="50412B"/>
              </a:solidFill>
              <a:sym typeface="Wingdings" panose="05000000000000000000" pitchFamily="2" charset="2"/>
            </a:endParaRPr>
          </a:p>
          <a:p>
            <a:pPr marL="285750" indent="-285750">
              <a:buFont typeface="Wingdings" panose="05000000000000000000" pitchFamily="2" charset="2"/>
              <a:buChar char="Ø"/>
            </a:pPr>
            <a:r>
              <a:rPr lang="hu-HU" sz="1600" b="1" dirty="0">
                <a:solidFill>
                  <a:srgbClr val="50412B"/>
                </a:solidFill>
                <a:sym typeface="Wingdings" panose="05000000000000000000" pitchFamily="2" charset="2"/>
              </a:rPr>
              <a:t>Both </a:t>
            </a:r>
            <a:r>
              <a:rPr lang="hu-HU" sz="1600" b="1" dirty="0" err="1">
                <a:solidFill>
                  <a:srgbClr val="50412B"/>
                </a:solidFill>
                <a:sym typeface="Wingdings" panose="05000000000000000000" pitchFamily="2" charset="2"/>
              </a:rPr>
              <a:t>profits</a:t>
            </a:r>
            <a:r>
              <a:rPr lang="hu-HU" sz="1600" b="1" dirty="0">
                <a:solidFill>
                  <a:srgbClr val="50412B"/>
                </a:solidFill>
                <a:sym typeface="Wingdings" panose="05000000000000000000" pitchFamily="2" charset="2"/>
              </a:rPr>
              <a:t> and </a:t>
            </a:r>
            <a:r>
              <a:rPr lang="hu-HU" sz="1600" b="1" dirty="0" err="1">
                <a:solidFill>
                  <a:srgbClr val="50412B"/>
                </a:solidFill>
                <a:sym typeface="Wingdings" panose="05000000000000000000" pitchFamily="2" charset="2"/>
              </a:rPr>
              <a:t>dividends</a:t>
            </a:r>
            <a:r>
              <a:rPr lang="hu-HU" sz="1600" b="1" dirty="0">
                <a:solidFill>
                  <a:srgbClr val="50412B"/>
                </a:solidFill>
                <a:sym typeface="Wingdings" panose="05000000000000000000" pitchFamily="2" charset="2"/>
              </a:rPr>
              <a:t> far </a:t>
            </a:r>
            <a:r>
              <a:rPr lang="hu-HU" sz="1600" b="1" dirty="0" err="1">
                <a:solidFill>
                  <a:srgbClr val="50412B"/>
                </a:solidFill>
                <a:sym typeface="Wingdings" panose="05000000000000000000" pitchFamily="2" charset="2"/>
              </a:rPr>
              <a:t>exceed</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the</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industry’s</a:t>
            </a:r>
            <a:r>
              <a:rPr lang="hu-HU" sz="1600" b="1" dirty="0">
                <a:solidFill>
                  <a:srgbClr val="50412B"/>
                </a:solidFill>
                <a:sym typeface="Wingdings" panose="05000000000000000000" pitchFamily="2" charset="2"/>
              </a:rPr>
              <a:t> </a:t>
            </a:r>
            <a:r>
              <a:rPr lang="hu-HU" sz="1600" b="1" dirty="0" err="1">
                <a:solidFill>
                  <a:srgbClr val="50412B"/>
                </a:solidFill>
                <a:sym typeface="Wingdings" panose="05000000000000000000" pitchFamily="2" charset="2"/>
              </a:rPr>
              <a:t>average</a:t>
            </a:r>
            <a:endParaRPr lang="hu-HU" sz="1600" b="1" dirty="0">
              <a:solidFill>
                <a:srgbClr val="50412B"/>
              </a:solidFill>
              <a:sym typeface="Wingdings" panose="05000000000000000000" pitchFamily="2" charset="2"/>
            </a:endParaRPr>
          </a:p>
        </p:txBody>
      </p:sp>
    </p:spTree>
    <p:extLst>
      <p:ext uri="{BB962C8B-B14F-4D97-AF65-F5344CB8AC3E}">
        <p14:creationId xmlns:p14="http://schemas.microsoft.com/office/powerpoint/2010/main" val="935845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txBox="1">
            <a:spLocks/>
          </p:cNvSpPr>
          <p:nvPr/>
        </p:nvSpPr>
        <p:spPr>
          <a:xfrm>
            <a:off x="107950" y="1635646"/>
            <a:ext cx="89281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Who</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is </a:t>
            </a:r>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the</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real</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owner</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a:t>
            </a:r>
            <a:endParaRPr lang="en-US" sz="36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8526957" y="4266337"/>
            <a:ext cx="370559" cy="877163"/>
          </a:xfrm>
          <a:prstGeom prst="rect">
            <a:avLst/>
          </a:prstGeom>
          <a:noFill/>
        </p:spPr>
        <p:txBody>
          <a:bodyPr wrap="square" rtlCol="0">
            <a:spAutoFit/>
          </a:bodyPr>
          <a:lstStyle/>
          <a:p>
            <a:pPr algn="ctr"/>
            <a:r>
              <a:rPr lang="ru-RU" sz="5100" b="1" dirty="0">
                <a:solidFill>
                  <a:srgbClr val="EFEAE4"/>
                </a:solidFill>
                <a:latin typeface="Open Sans" panose="020B0606030504020204" pitchFamily="34" charset="0"/>
                <a:ea typeface="Open Sans" panose="020B0606030504020204" pitchFamily="34" charset="0"/>
                <a:cs typeface="Open Sans" panose="020B0606030504020204" pitchFamily="34" charset="0"/>
              </a:rPr>
              <a:t>1</a:t>
            </a:r>
            <a:endParaRPr lang="en-GB" sz="5100" b="1"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8791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1" y="195486"/>
            <a:ext cx="8928100" cy="804003"/>
          </a:xfrm>
        </p:spPr>
        <p:txBody>
          <a:bodyPr>
            <a:noAutofit/>
          </a:bodyPr>
          <a:lstStyle/>
          <a:p>
            <a:r>
              <a:rPr lang="hu-HU" sz="2800" b="1" dirty="0" err="1">
                <a:solidFill>
                  <a:srgbClr val="8D503B"/>
                </a:solidFill>
              </a:rPr>
              <a:t>Property</a:t>
            </a:r>
            <a:r>
              <a:rPr lang="hu-HU" sz="2800" b="1" dirty="0">
                <a:solidFill>
                  <a:srgbClr val="8D503B"/>
                </a:solidFill>
              </a:rPr>
              <a:t> </a:t>
            </a:r>
            <a:r>
              <a:rPr lang="en-US" sz="2800" b="1" dirty="0">
                <a:solidFill>
                  <a:srgbClr val="8D503B"/>
                </a:solidFill>
              </a:rPr>
              <a:t>Rights in Patronal Autocracy</a:t>
            </a:r>
            <a:endParaRPr lang="en-US" sz="2000" dirty="0">
              <a:solidFill>
                <a:srgbClr val="8D503B"/>
              </a:solidFill>
            </a:endParaRPr>
          </a:p>
        </p:txBody>
      </p:sp>
      <p:graphicFrame>
        <p:nvGraphicFramePr>
          <p:cNvPr id="4" name="Tartalom helye 3"/>
          <p:cNvGraphicFramePr>
            <a:graphicFrameLocks noGrp="1"/>
          </p:cNvGraphicFramePr>
          <p:nvPr>
            <p:ph idx="1"/>
            <p:extLst>
              <p:ext uri="{D42A27DB-BD31-4B8C-83A1-F6EECF244321}">
                <p14:modId xmlns:p14="http://schemas.microsoft.com/office/powerpoint/2010/main" val="2393733513"/>
              </p:ext>
            </p:extLst>
          </p:nvPr>
        </p:nvGraphicFramePr>
        <p:xfrm>
          <a:off x="107951" y="771550"/>
          <a:ext cx="8928097" cy="4308866"/>
        </p:xfrm>
        <a:graphic>
          <a:graphicData uri="http://schemas.openxmlformats.org/drawingml/2006/table">
            <a:tbl>
              <a:tblPr firstRow="1" bandRow="1">
                <a:tableStyleId>{5940675A-B579-460E-94D1-54222C63F5DA}</a:tableStyleId>
              </a:tblPr>
              <a:tblGrid>
                <a:gridCol w="1151681">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950416">
                  <a:extLst>
                    <a:ext uri="{9D8B030D-6E8A-4147-A177-3AD203B41FA5}">
                      <a16:colId xmlns:a16="http://schemas.microsoft.com/office/drawing/2014/main" val="20003"/>
                    </a:ext>
                  </a:extLst>
                </a:gridCol>
                <a:gridCol w="950416">
                  <a:extLst>
                    <a:ext uri="{9D8B030D-6E8A-4147-A177-3AD203B41FA5}">
                      <a16:colId xmlns:a16="http://schemas.microsoft.com/office/drawing/2014/main" val="20004"/>
                    </a:ext>
                  </a:extLst>
                </a:gridCol>
                <a:gridCol w="950416">
                  <a:extLst>
                    <a:ext uri="{9D8B030D-6E8A-4147-A177-3AD203B41FA5}">
                      <a16:colId xmlns:a16="http://schemas.microsoft.com/office/drawing/2014/main" val="20005"/>
                    </a:ext>
                  </a:extLst>
                </a:gridCol>
                <a:gridCol w="950416">
                  <a:extLst>
                    <a:ext uri="{9D8B030D-6E8A-4147-A177-3AD203B41FA5}">
                      <a16:colId xmlns:a16="http://schemas.microsoft.com/office/drawing/2014/main" val="20006"/>
                    </a:ext>
                  </a:extLst>
                </a:gridCol>
                <a:gridCol w="950416">
                  <a:extLst>
                    <a:ext uri="{9D8B030D-6E8A-4147-A177-3AD203B41FA5}">
                      <a16:colId xmlns:a16="http://schemas.microsoft.com/office/drawing/2014/main" val="20007"/>
                    </a:ext>
                  </a:extLst>
                </a:gridCol>
              </a:tblGrid>
              <a:tr h="325003">
                <a:tc rowSpan="3"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noProof="0" dirty="0">
                        <a:solidFill>
                          <a:srgbClr val="50412B"/>
                        </a:solidFill>
                      </a:endParaRPr>
                    </a:p>
                  </a:txBody>
                  <a:tcPr marL="45720" marR="4572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8D503B">
                        <a:alpha val="60000"/>
                      </a:srgbClr>
                    </a:solidFill>
                  </a:tcPr>
                </a:tc>
                <a:tc rowSpan="3" hMerge="1">
                  <a:txBody>
                    <a:bodyPr/>
                    <a:lstStyle/>
                    <a:p>
                      <a:endParaRPr lang="hu-HU"/>
                    </a:p>
                  </a:txBody>
                  <a:tcPr/>
                </a:tc>
                <a:tc rowSpan="3" hMerge="1">
                  <a:txBody>
                    <a:bodyPr/>
                    <a:lstStyle/>
                    <a:p>
                      <a:endParaRPr lang="hu-HU" sz="1200" dirty="0"/>
                    </a:p>
                  </a:txBody>
                  <a:tcPr/>
                </a:tc>
                <a:tc gridSpan="2">
                  <a:txBody>
                    <a:bodyPr/>
                    <a:lstStyle/>
                    <a:p>
                      <a:pPr algn="ctr"/>
                      <a:r>
                        <a:rPr lang="en-US" sz="1400" b="1" noProof="0" dirty="0">
                          <a:solidFill>
                            <a:srgbClr val="50412B"/>
                          </a:solidFill>
                        </a:rPr>
                        <a:t>Market</a:t>
                      </a:r>
                      <a:r>
                        <a:rPr lang="en-US" sz="1400" b="1" baseline="0" noProof="0" dirty="0">
                          <a:solidFill>
                            <a:srgbClr val="50412B"/>
                          </a:solidFill>
                        </a:rPr>
                        <a:t> economy</a:t>
                      </a:r>
                      <a:endParaRPr lang="en-US" sz="1400" b="1" noProof="0" dirty="0">
                        <a:solidFill>
                          <a:srgbClr val="50412B"/>
                        </a:solidFill>
                      </a:endParaRP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hu-HU"/>
                    </a:p>
                  </a:txBody>
                  <a:tcPr/>
                </a:tc>
                <a:tc gridSpan="3">
                  <a:txBody>
                    <a:bodyPr/>
                    <a:lstStyle/>
                    <a:p>
                      <a:pPr algn="ctr"/>
                      <a:r>
                        <a:rPr lang="en-US" sz="1400" b="1" noProof="0" dirty="0">
                          <a:solidFill>
                            <a:srgbClr val="50412B"/>
                          </a:solidFill>
                        </a:rPr>
                        <a:t>Relational economy</a:t>
                      </a:r>
                    </a:p>
                  </a:txBody>
                  <a:tcPr marL="45720" marR="4572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521389">
                <a:tc gridSpan="3"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1400" dirty="0"/>
                    </a:p>
                  </a:txBody>
                  <a:tcPr/>
                </a:tc>
                <a:tc hMerge="1" vMerge="1">
                  <a:txBody>
                    <a:bodyPr/>
                    <a:lstStyle/>
                    <a:p>
                      <a:endParaRPr lang="hu-HU"/>
                    </a:p>
                  </a:txBody>
                  <a:tcPr/>
                </a:tc>
                <a:tc hMerge="1" vMerge="1">
                  <a:txBody>
                    <a:bodyPr/>
                    <a:lstStyle/>
                    <a:p>
                      <a:endParaRPr lang="hu-HU" sz="1200" dirty="0"/>
                    </a:p>
                  </a:txBody>
                  <a:tcPr/>
                </a:tc>
                <a:tc gridSpan="2">
                  <a:txBody>
                    <a:bodyPr/>
                    <a:lstStyle/>
                    <a:p>
                      <a:r>
                        <a:rPr lang="en-US" sz="1400" b="1" noProof="0" dirty="0">
                          <a:solidFill>
                            <a:srgbClr val="50412B"/>
                          </a:solidFill>
                        </a:rPr>
                        <a:t>De jure = de facto</a:t>
                      </a:r>
                    </a:p>
                    <a:p>
                      <a:r>
                        <a:rPr lang="en-US" sz="1400" b="1" i="1" noProof="0" dirty="0">
                          <a:solidFill>
                            <a:srgbClr val="50412B"/>
                          </a:solidFill>
                        </a:rPr>
                        <a:t>Matching</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hu-HU"/>
                    </a:p>
                  </a:txBody>
                  <a:tcPr/>
                </a:tc>
                <a:tc gridSpan="3">
                  <a:txBody>
                    <a:bodyPr/>
                    <a:lstStyle/>
                    <a:p>
                      <a:r>
                        <a:rPr lang="en-US" sz="1400" b="1" noProof="0" dirty="0">
                          <a:solidFill>
                            <a:srgbClr val="50412B"/>
                          </a:solidFill>
                        </a:rPr>
                        <a:t>De jure =/=</a:t>
                      </a:r>
                      <a:r>
                        <a:rPr lang="en-US" sz="1400" b="1" baseline="0" noProof="0" dirty="0">
                          <a:solidFill>
                            <a:srgbClr val="50412B"/>
                          </a:solidFill>
                        </a:rPr>
                        <a:t> de facto </a:t>
                      </a:r>
                    </a:p>
                    <a:p>
                      <a:r>
                        <a:rPr lang="en-US" sz="1400" b="1" i="1" baseline="0" noProof="0" dirty="0">
                          <a:solidFill>
                            <a:srgbClr val="50412B"/>
                          </a:solidFill>
                        </a:rPr>
                        <a:t>Collusion</a:t>
                      </a:r>
                      <a:r>
                        <a:rPr lang="en-US" sz="1200" b="1" i="1" baseline="0" noProof="0" dirty="0">
                          <a:solidFill>
                            <a:srgbClr val="50412B"/>
                          </a:solidFill>
                        </a:rPr>
                        <a:t> </a:t>
                      </a:r>
                      <a:r>
                        <a:rPr lang="en-US" sz="1200" b="1" baseline="0" noProof="0" dirty="0">
                          <a:solidFill>
                            <a:srgbClr val="50412B"/>
                          </a:solidFill>
                        </a:rPr>
                        <a:t>(offshore, </a:t>
                      </a:r>
                      <a:r>
                        <a:rPr lang="hu-HU" sz="1200" b="1" baseline="0" noProof="0" dirty="0">
                          <a:solidFill>
                            <a:srgbClr val="50412B"/>
                          </a:solidFill>
                        </a:rPr>
                        <a:t>front man</a:t>
                      </a:r>
                      <a:r>
                        <a:rPr lang="en-US" sz="1200" b="1" baseline="0" noProof="0" dirty="0">
                          <a:solidFill>
                            <a:srgbClr val="50412B"/>
                          </a:solidFill>
                        </a:rPr>
                        <a:t>)</a:t>
                      </a:r>
                      <a:endParaRPr lang="en-US" sz="1200" b="1" i="1" noProof="0" dirty="0">
                        <a:solidFill>
                          <a:srgbClr val="50412B"/>
                        </a:solidFill>
                      </a:endParaRPr>
                    </a:p>
                  </a:txBody>
                  <a:tcPr marL="45720" marR="4572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1"/>
                  </a:ext>
                </a:extLst>
              </a:tr>
              <a:tr h="460049">
                <a:tc gridSpan="3"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1400" dirty="0"/>
                    </a:p>
                  </a:txBody>
                  <a:tcPr/>
                </a:tc>
                <a:tc hMerge="1" vMerge="1">
                  <a:txBody>
                    <a:bodyPr/>
                    <a:lstStyle/>
                    <a:p>
                      <a:endParaRPr lang="hu-HU"/>
                    </a:p>
                  </a:txBody>
                  <a:tcPr/>
                </a:tc>
                <a:tc hMerge="1" vMerge="1">
                  <a:txBody>
                    <a:bodyPr/>
                    <a:lstStyle/>
                    <a:p>
                      <a:endParaRPr lang="hu-HU" sz="12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noProof="0" dirty="0">
                          <a:solidFill>
                            <a:srgbClr val="50412B"/>
                          </a:solidFill>
                        </a:rPr>
                        <a:t>Normative / persistent regulations</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hu-HU"/>
                    </a:p>
                  </a:txBody>
                  <a:tcPr/>
                </a:tc>
                <a:tc gridSpan="3">
                  <a:txBody>
                    <a:bodyPr/>
                    <a:lstStyle/>
                    <a:p>
                      <a:r>
                        <a:rPr lang="en-US" sz="1200" b="1" noProof="0" dirty="0">
                          <a:solidFill>
                            <a:srgbClr val="50412B"/>
                          </a:solidFill>
                        </a:rPr>
                        <a:t>Discretional / </a:t>
                      </a:r>
                      <a:r>
                        <a:rPr lang="en-US" sz="1200" b="1" i="1" noProof="0" dirty="0">
                          <a:solidFill>
                            <a:srgbClr val="50412B"/>
                          </a:solidFill>
                        </a:rPr>
                        <a:t>ad hoc </a:t>
                      </a:r>
                      <a:r>
                        <a:rPr lang="en-US" sz="1200" b="1" noProof="0" dirty="0">
                          <a:solidFill>
                            <a:srgbClr val="50412B"/>
                          </a:solidFill>
                        </a:rPr>
                        <a:t>regulations</a:t>
                      </a:r>
                    </a:p>
                  </a:txBody>
                  <a:tcPr marL="45720" marR="4572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2"/>
                  </a:ext>
                </a:extLst>
              </a:tr>
              <a:tr h="3067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a:solidFill>
                            <a:srgbClr val="50412B"/>
                          </a:solidFill>
                        </a:rPr>
                        <a:t>Endogenous rights</a:t>
                      </a:r>
                      <a:r>
                        <a:rPr lang="hu-HU" sz="1400" b="1" noProof="0" dirty="0">
                          <a:solidFill>
                            <a:srgbClr val="50412B"/>
                          </a:solidFill>
                        </a:rPr>
                        <a:t> of </a:t>
                      </a:r>
                      <a:r>
                        <a:rPr lang="hu-HU" sz="1400" b="1" noProof="0" dirty="0" err="1">
                          <a:solidFill>
                            <a:srgbClr val="50412B"/>
                          </a:solidFill>
                        </a:rPr>
                        <a:t>ownership</a:t>
                      </a:r>
                      <a:endParaRPr lang="en-US" sz="1400" noProof="0" dirty="0">
                        <a:solidFill>
                          <a:srgbClr val="50412B"/>
                        </a:solidFill>
                      </a:endParaRPr>
                    </a:p>
                  </a:txBody>
                  <a:tcPr marL="45720" marR="4572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1200" b="1" dirty="0"/>
                    </a:p>
                  </a:txBody>
                  <a:tcPr/>
                </a:tc>
                <a:tc>
                  <a:txBody>
                    <a:bodyPr/>
                    <a:lstStyle/>
                    <a:p>
                      <a:pPr algn="ctr"/>
                      <a:r>
                        <a:rPr lang="en-US" sz="1400" b="1" noProof="0" dirty="0">
                          <a:solidFill>
                            <a:srgbClr val="50412B"/>
                          </a:solidFill>
                        </a:rPr>
                        <a:t>The right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1200" b="1" noProof="0" dirty="0">
                          <a:solidFill>
                            <a:srgbClr val="50412B"/>
                          </a:solidFill>
                        </a:rPr>
                        <a:t>Politician</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1200" b="1" noProof="0" dirty="0">
                          <a:solidFill>
                            <a:srgbClr val="50412B"/>
                          </a:solidFill>
                        </a:rPr>
                        <a:t>Entrepreneur</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1200" b="1" noProof="0" dirty="0" err="1">
                          <a:solidFill>
                            <a:srgbClr val="50412B"/>
                          </a:solidFill>
                        </a:rPr>
                        <a:t>Poligarch</a:t>
                      </a:r>
                      <a:endParaRPr lang="en-US" sz="1200" b="1" noProof="0" dirty="0">
                        <a:solidFill>
                          <a:srgbClr val="50412B"/>
                        </a:solidFill>
                      </a:endParaRP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1200" b="1" noProof="0" dirty="0">
                          <a:solidFill>
                            <a:srgbClr val="50412B"/>
                          </a:solidFill>
                        </a:rPr>
                        <a:t>Front man </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1200" b="1" noProof="0" dirty="0">
                          <a:solidFill>
                            <a:srgbClr val="50412B"/>
                          </a:solidFill>
                        </a:rPr>
                        <a:t>Oligarch</a:t>
                      </a:r>
                    </a:p>
                  </a:txBody>
                  <a:tcPr marL="45720" marR="4572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0003"/>
                  </a:ext>
                </a:extLst>
              </a:tr>
              <a:tr h="42937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noProof="0" dirty="0">
                          <a:solidFill>
                            <a:srgbClr val="50412B"/>
                          </a:solidFill>
                        </a:rPr>
                        <a:t>Use rights</a:t>
                      </a:r>
                    </a:p>
                  </a:txBody>
                  <a:tcPr marL="45720" marR="4572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noProof="0" dirty="0">
                          <a:solidFill>
                            <a:srgbClr val="50412B"/>
                          </a:solidFill>
                        </a:rPr>
                        <a:t>Access</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altLang="hu-HU" sz="1100" b="1" noProof="0" dirty="0">
                          <a:solidFill>
                            <a:srgbClr val="50412B"/>
                          </a:solidFill>
                        </a:rPr>
                        <a:t>to enter a defined physical property </a:t>
                      </a:r>
                      <a:endParaRPr lang="en-US" sz="1100" b="1" noProof="0" dirty="0">
                        <a:solidFill>
                          <a:srgbClr val="50412B"/>
                        </a:solidFill>
                      </a:endParaRP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0004"/>
                  </a:ext>
                </a:extLst>
              </a:tr>
              <a:tr h="42937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noProof="0" dirty="0">
                          <a:solidFill>
                            <a:srgbClr val="50412B"/>
                          </a:solidFill>
                        </a:rPr>
                        <a:t>Withdrawal</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hu-HU" sz="1100" b="1" noProof="0" dirty="0">
                          <a:solidFill>
                            <a:srgbClr val="50412B"/>
                          </a:solidFill>
                        </a:rPr>
                        <a:t>to obtain the ‘products’ of a resource</a:t>
                      </a:r>
                      <a:endParaRPr lang="en-US" sz="1100" b="1" noProof="0" dirty="0">
                        <a:solidFill>
                          <a:srgbClr val="50412B"/>
                        </a:solidFill>
                      </a:endParaRP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 -</a:t>
                      </a:r>
                    </a:p>
                  </a:txBody>
                  <a:tcPr marL="45720" marR="4572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0005"/>
                  </a:ext>
                </a:extLst>
              </a:tr>
              <a:tr h="598064">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noProof="0" dirty="0">
                          <a:solidFill>
                            <a:srgbClr val="50412B"/>
                          </a:solidFill>
                        </a:rPr>
                        <a:t>Control rights</a:t>
                      </a:r>
                    </a:p>
                  </a:txBody>
                  <a:tcPr marL="45720" marR="4572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200" b="1" noProof="0" dirty="0">
                          <a:solidFill>
                            <a:srgbClr val="50412B"/>
                          </a:solidFill>
                        </a:rPr>
                        <a:t>Management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altLang="hu-HU" sz="1100" b="1" noProof="0" dirty="0">
                          <a:solidFill>
                            <a:srgbClr val="50412B"/>
                          </a:solidFill>
                        </a:rPr>
                        <a:t>to regulate internal use patterns and transform the resource by making improvements </a:t>
                      </a:r>
                      <a:endParaRPr lang="en-US" sz="1100" b="1" noProof="0" dirty="0">
                        <a:solidFill>
                          <a:srgbClr val="50412B"/>
                        </a:solidFill>
                      </a:endParaRP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 -</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r>
                        <a:rPr lang="en-US" sz="2000" b="0" noProof="0" dirty="0">
                          <a:solidFill>
                            <a:srgbClr val="50412B"/>
                          </a:solidFill>
                        </a:rPr>
                        <a:t> -</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0006"/>
                  </a:ext>
                </a:extLst>
              </a:tr>
              <a:tr h="598064">
                <a:tc vMerge="1">
                  <a:txBody>
                    <a:bodyPr/>
                    <a:lstStyle/>
                    <a:p>
                      <a:endParaRPr lang="hu-HU" sz="1400" dirty="0"/>
                    </a:p>
                  </a:txBody>
                  <a:tcPr/>
                </a:tc>
                <a:tc>
                  <a:txBody>
                    <a:bodyPr/>
                    <a:lstStyle/>
                    <a:p>
                      <a:r>
                        <a:rPr lang="en-US" sz="1200" b="1" noProof="0" dirty="0">
                          <a:solidFill>
                            <a:srgbClr val="50412B"/>
                          </a:solidFill>
                        </a:rPr>
                        <a:t>Exclusion</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altLang="hu-HU" sz="1100" b="1" noProof="0" dirty="0">
                          <a:solidFill>
                            <a:srgbClr val="50412B"/>
                          </a:solidFill>
                        </a:rPr>
                        <a:t>to determinate who will have an access right, and how that right may be transferred </a:t>
                      </a:r>
                      <a:endParaRPr lang="en-US" sz="1100" b="1" noProof="0" dirty="0">
                        <a:solidFill>
                          <a:srgbClr val="50412B"/>
                        </a:solidFill>
                      </a:endParaRP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 -</a:t>
                      </a:r>
                    </a:p>
                  </a:txBody>
                  <a:tcPr marL="45720" marR="4572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0007"/>
                  </a:ext>
                </a:extLst>
              </a:tr>
              <a:tr h="429379">
                <a:tc vMerge="1">
                  <a:txBody>
                    <a:bodyPr/>
                    <a:lstStyle/>
                    <a:p>
                      <a:endParaRPr lang="hu-HU" sz="1400" dirty="0"/>
                    </a:p>
                  </a:txBody>
                  <a:tcPr/>
                </a:tc>
                <a:tc>
                  <a:txBody>
                    <a:bodyPr/>
                    <a:lstStyle/>
                    <a:p>
                      <a:r>
                        <a:rPr lang="en-US" sz="1200" b="1" noProof="0" dirty="0">
                          <a:solidFill>
                            <a:srgbClr val="50412B"/>
                          </a:solidFill>
                        </a:rPr>
                        <a:t>Alienation</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altLang="hu-HU" sz="1100" b="1" noProof="0" dirty="0">
                          <a:solidFill>
                            <a:srgbClr val="50412B"/>
                          </a:solidFill>
                        </a:rPr>
                        <a:t>to sell or lease the rights of management and exclusion</a:t>
                      </a:r>
                      <a:endParaRPr lang="en-US" sz="1100" b="1" noProof="0" dirty="0">
                        <a:solidFill>
                          <a:srgbClr val="50412B"/>
                        </a:solidFill>
                      </a:endParaRP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a:t>
                      </a: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2000" b="1" noProof="0" dirty="0">
                          <a:solidFill>
                            <a:srgbClr val="50412B"/>
                          </a:solidFill>
                        </a:rPr>
                        <a:t>+ -</a:t>
                      </a:r>
                    </a:p>
                  </a:txBody>
                  <a:tcPr marL="45720" marR="4572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10607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771550"/>
          </a:xfrm>
          <a:prstGeom prst="rect">
            <a:avLst/>
          </a:prstGeom>
        </p:spPr>
        <p:txBody>
          <a:bodyPr anchor="ctr">
            <a:normAutofit/>
          </a:bodyPr>
          <a:lstStyle/>
          <a:p>
            <a:r>
              <a:rPr lang="hu-HU" sz="2400" b="1" dirty="0" err="1">
                <a:solidFill>
                  <a:srgbClr val="8D503B"/>
                </a:solidFill>
              </a:rPr>
              <a:t>Proxies</a:t>
            </a:r>
            <a:r>
              <a:rPr lang="hu-HU" sz="2400" b="1" dirty="0">
                <a:solidFill>
                  <a:srgbClr val="8D503B"/>
                </a:solidFill>
              </a:rPr>
              <a:t> of </a:t>
            </a:r>
            <a:r>
              <a:rPr lang="hu-HU" sz="2400" b="1" dirty="0" err="1">
                <a:solidFill>
                  <a:srgbClr val="8D503B"/>
                </a:solidFill>
              </a:rPr>
              <a:t>real</a:t>
            </a:r>
            <a:r>
              <a:rPr lang="hu-HU" sz="2400" b="1" dirty="0">
                <a:solidFill>
                  <a:srgbClr val="8D503B"/>
                </a:solidFill>
              </a:rPr>
              <a:t> status of </a:t>
            </a:r>
            <a:r>
              <a:rPr lang="hu-HU" sz="2400" b="1" dirty="0" err="1">
                <a:solidFill>
                  <a:srgbClr val="8D503B"/>
                </a:solidFill>
              </a:rPr>
              <a:t>property</a:t>
            </a:r>
            <a:endParaRPr lang="en-US" sz="2400" b="1" dirty="0">
              <a:solidFill>
                <a:srgbClr val="8D503B"/>
              </a:solidFill>
            </a:endParaRPr>
          </a:p>
        </p:txBody>
      </p:sp>
      <p:graphicFrame>
        <p:nvGraphicFramePr>
          <p:cNvPr id="5" name="Táblázat 3">
            <a:extLst>
              <a:ext uri="{FF2B5EF4-FFF2-40B4-BE49-F238E27FC236}">
                <a16:creationId xmlns:a16="http://schemas.microsoft.com/office/drawing/2014/main" id="{BFBEA34C-0B94-424B-9E95-D204880DEE96}"/>
              </a:ext>
            </a:extLst>
          </p:cNvPr>
          <p:cNvGraphicFramePr>
            <a:graphicFrameLocks noGrp="1"/>
          </p:cNvGraphicFramePr>
          <p:nvPr>
            <p:extLst>
              <p:ext uri="{D42A27DB-BD31-4B8C-83A1-F6EECF244321}">
                <p14:modId xmlns:p14="http://schemas.microsoft.com/office/powerpoint/2010/main" val="3234195052"/>
              </p:ext>
            </p:extLst>
          </p:nvPr>
        </p:nvGraphicFramePr>
        <p:xfrm>
          <a:off x="179512" y="772716"/>
          <a:ext cx="8856538" cy="4280742"/>
        </p:xfrm>
        <a:graphic>
          <a:graphicData uri="http://schemas.openxmlformats.org/drawingml/2006/table">
            <a:tbl>
              <a:tblPr>
                <a:tableStyleId>{616DA210-FB5B-4158-B5E0-FEB733F419BA}</a:tableStyleId>
              </a:tblPr>
              <a:tblGrid>
                <a:gridCol w="2802702">
                  <a:extLst>
                    <a:ext uri="{9D8B030D-6E8A-4147-A177-3AD203B41FA5}">
                      <a16:colId xmlns:a16="http://schemas.microsoft.com/office/drawing/2014/main" val="525116599"/>
                    </a:ext>
                  </a:extLst>
                </a:gridCol>
                <a:gridCol w="3027890">
                  <a:extLst>
                    <a:ext uri="{9D8B030D-6E8A-4147-A177-3AD203B41FA5}">
                      <a16:colId xmlns:a16="http://schemas.microsoft.com/office/drawing/2014/main" val="1131458295"/>
                    </a:ext>
                  </a:extLst>
                </a:gridCol>
                <a:gridCol w="3025946">
                  <a:extLst>
                    <a:ext uri="{9D8B030D-6E8A-4147-A177-3AD203B41FA5}">
                      <a16:colId xmlns:a16="http://schemas.microsoft.com/office/drawing/2014/main" val="758542471"/>
                    </a:ext>
                  </a:extLst>
                </a:gridCol>
              </a:tblGrid>
              <a:tr h="374500">
                <a:tc rowSpan="2">
                  <a:txBody>
                    <a:bodyPr/>
                    <a:lstStyle/>
                    <a:p>
                      <a:pPr algn="ctr">
                        <a:lnSpc>
                          <a:spcPct val="115000"/>
                        </a:lnSpc>
                        <a:spcAft>
                          <a:spcPts val="0"/>
                        </a:spcAft>
                      </a:pPr>
                      <a: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„The </a:t>
                      </a:r>
                      <a:r>
                        <a:rPr lang="hu-HU" sz="2000" b="1" u="none"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moment</a:t>
                      </a:r>
                      <a: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 of </a:t>
                      </a:r>
                      <a:r>
                        <a:rPr lang="hu-HU" sz="2000" b="1" u="none"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truth</a:t>
                      </a:r>
                      <a: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a:t>
                      </a: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chemeClr val="bg1">
                        <a:lumMod val="75000"/>
                        <a:alpha val="60000"/>
                      </a:schemeClr>
                    </a:solidFill>
                  </a:tcPr>
                </a:tc>
                <a:tc gridSpan="2">
                  <a:txBody>
                    <a:bodyPr/>
                    <a:lstStyle/>
                    <a:p>
                      <a:pPr algn="ctr">
                        <a:lnSpc>
                          <a:spcPct val="115000"/>
                        </a:lnSpc>
                        <a:spcAft>
                          <a:spcPts val="0"/>
                        </a:spcAft>
                      </a:pPr>
                      <a:r>
                        <a:rPr lang="hu-HU" sz="2000" b="1" u="none"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Examples</a:t>
                      </a:r>
                      <a: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 </a:t>
                      </a:r>
                      <a:r>
                        <a:rPr lang="hu-HU" sz="2000" b="1" u="none"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from</a:t>
                      </a:r>
                      <a: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a:t>
                      </a: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hMerge="1">
                  <a:txBody>
                    <a:bodyPr/>
                    <a:lstStyle/>
                    <a:p>
                      <a:pPr algn="ctr">
                        <a:lnSpc>
                          <a:spcPct val="115000"/>
                        </a:lnSpc>
                        <a:spcAft>
                          <a:spcPts val="0"/>
                        </a:spcAft>
                      </a:pPr>
                      <a:endParaRPr lang="hu-HU" sz="18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4246172000"/>
                  </a:ext>
                </a:extLst>
              </a:tr>
              <a:tr h="848470">
                <a:tc vMerge="1">
                  <a:txBody>
                    <a:bodyPr/>
                    <a:lstStyle/>
                    <a:p>
                      <a:endParaRPr lang="en-US"/>
                    </a:p>
                  </a:txBody>
                  <a:tcPr/>
                </a:tc>
                <a:tc>
                  <a:txBody>
                    <a:bodyPr/>
                    <a:lstStyle/>
                    <a:p>
                      <a:pPr algn="ctr">
                        <a:lnSpc>
                          <a:spcPct val="115000"/>
                        </a:lnSpc>
                        <a:spcAft>
                          <a:spcPts val="0"/>
                        </a:spcAft>
                      </a:pPr>
                      <a:r>
                        <a:rPr lang="hu-HU" sz="2000" b="1" u="none"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liberal</a:t>
                      </a:r>
                      <a: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 </a:t>
                      </a:r>
                      <a:r>
                        <a:rPr lang="hu-HU" sz="2000" b="1" u="none"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democracy</a:t>
                      </a:r>
                      <a: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 (</a:t>
                      </a:r>
                      <a:r>
                        <a:rPr lang="hu-HU" sz="2000" b="1" u="none"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entrepreneur</a:t>
                      </a:r>
                      <a: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a:t>
                      </a: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hu-HU" sz="2000" b="1" u="none"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patronal</a:t>
                      </a:r>
                      <a: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 </a:t>
                      </a:r>
                      <a:r>
                        <a:rPr lang="hu-HU" sz="2000" b="1" u="none"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autocracy</a:t>
                      </a:r>
                      <a:b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br>
                      <a: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a:t>
                      </a:r>
                      <a:r>
                        <a:rPr lang="hu-HU" sz="2000" b="1" u="none"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oligarchs</a:t>
                      </a:r>
                      <a: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 front </a:t>
                      </a:r>
                      <a:r>
                        <a:rPr lang="hu-HU" sz="2000" b="1" u="none" dirty="0" err="1">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men</a:t>
                      </a:r>
                      <a:r>
                        <a:rPr lang="hu-HU" sz="2000" b="1" u="none"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rPr>
                        <a:t>)</a:t>
                      </a: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804869865"/>
                  </a:ext>
                </a:extLst>
              </a:tr>
              <a:tr h="618178">
                <a:tc>
                  <a:txBody>
                    <a:bodyPr/>
                    <a:lstStyle/>
                    <a:p>
                      <a:pPr>
                        <a:lnSpc>
                          <a:spcPct val="100000"/>
                        </a:lnSpc>
                        <a:spcAft>
                          <a:spcPts val="0"/>
                        </a:spcAft>
                      </a:pPr>
                      <a:r>
                        <a:rPr lang="hu-HU" sz="1400" b="1" i="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Donation</a:t>
                      </a:r>
                      <a:r>
                        <a:rPr lang="hu-HU" sz="1400" b="1" i="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of </a:t>
                      </a:r>
                      <a:r>
                        <a:rPr lang="hu-HU" sz="1400" b="1" i="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property</a:t>
                      </a:r>
                      <a:endParaRPr lang="en-US" sz="1400" b="1" i="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creation</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of /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donation</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to</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foundation</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via</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transferring</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monetary</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property</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(Soros,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Gates</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etc.)</a:t>
                      </a:r>
                      <a:endParaRPr lang="en-US"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transferring</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non-</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monetary</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property</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e.g</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nearly</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500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media</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outlets</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to</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 KESMA, </a:t>
                      </a:r>
                      <a:r>
                        <a:rPr lang="hu-HU" sz="1400" b="1" u="none" noProof="0" dirty="0" err="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Spéder</a:t>
                      </a:r>
                      <a:r>
                        <a:rPr lang="hu-HU"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b="1" u="none"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1"/>
                  </a:ext>
                </a:extLst>
              </a:tr>
              <a:tr h="687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u="none" noProof="0" dirty="0">
                          <a:solidFill>
                            <a:srgbClr val="50412B"/>
                          </a:solidFill>
                        </a:rPr>
                        <a:t>C</a:t>
                      </a:r>
                      <a:r>
                        <a:rPr lang="en-US" sz="1400" b="1" i="1" u="none" dirty="0" err="1">
                          <a:solidFill>
                            <a:srgbClr val="50412B"/>
                          </a:solidFill>
                        </a:rPr>
                        <a:t>hange</a:t>
                      </a:r>
                      <a:r>
                        <a:rPr lang="en-US" sz="1400" b="1" i="1" u="none" dirty="0">
                          <a:solidFill>
                            <a:srgbClr val="50412B"/>
                          </a:solidFill>
                        </a:rPr>
                        <a:t> of </a:t>
                      </a:r>
                      <a:r>
                        <a:rPr lang="hu-HU" sz="1400" b="1" i="1" u="none" dirty="0" err="1">
                          <a:solidFill>
                            <a:srgbClr val="50412B"/>
                          </a:solidFill>
                        </a:rPr>
                        <a:t>state</a:t>
                      </a:r>
                      <a:r>
                        <a:rPr lang="hu-HU" sz="1400" b="1" i="1" u="none" dirty="0">
                          <a:solidFill>
                            <a:srgbClr val="50412B"/>
                          </a:solidFill>
                        </a:rPr>
                        <a:t> </a:t>
                      </a:r>
                      <a:r>
                        <a:rPr lang="hu-HU" sz="1400" b="1" i="1" u="none" dirty="0" err="1">
                          <a:solidFill>
                            <a:srgbClr val="50412B"/>
                          </a:solidFill>
                        </a:rPr>
                        <a:t>influence</a:t>
                      </a:r>
                      <a:r>
                        <a:rPr lang="en-US" sz="1400" b="1" i="1" u="none" dirty="0">
                          <a:solidFill>
                            <a:srgbClr val="50412B"/>
                          </a:solidFill>
                        </a:rPr>
                        <a:t> after marriage</a:t>
                      </a:r>
                      <a:endParaRPr lang="hu-HU" sz="1400" b="1" i="1" u="none" dirty="0">
                        <a:solidFill>
                          <a:srgbClr val="50412B"/>
                        </a:solidFill>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b="1" u="none" noProof="0" dirty="0">
                          <a:solidFill>
                            <a:srgbClr val="50412B"/>
                          </a:solidFill>
                        </a:rPr>
                        <a:t>no </a:t>
                      </a:r>
                      <a:r>
                        <a:rPr lang="hu-HU" sz="1400" b="1" u="none" noProof="0" dirty="0" err="1">
                          <a:solidFill>
                            <a:srgbClr val="50412B"/>
                          </a:solidFill>
                        </a:rPr>
                        <a:t>change</a:t>
                      </a:r>
                      <a:r>
                        <a:rPr lang="hu-HU" sz="1400" b="1" u="none" baseline="0" noProof="0" dirty="0">
                          <a:solidFill>
                            <a:srgbClr val="50412B"/>
                          </a:solidFill>
                        </a:rPr>
                        <a:t> </a:t>
                      </a:r>
                      <a:r>
                        <a:rPr lang="hu-HU" sz="1400" b="1" u="none" baseline="0" noProof="0" dirty="0" err="1">
                          <a:solidFill>
                            <a:srgbClr val="50412B"/>
                          </a:solidFill>
                        </a:rPr>
                        <a:t>or</a:t>
                      </a:r>
                      <a:r>
                        <a:rPr lang="hu-HU" sz="1400" b="1" u="none" baseline="0" noProof="0" dirty="0">
                          <a:solidFill>
                            <a:srgbClr val="50412B"/>
                          </a:solidFill>
                        </a:rPr>
                        <a:t> </a:t>
                      </a:r>
                      <a:r>
                        <a:rPr lang="hu-HU" sz="1400" b="1" u="none" baseline="0" noProof="0" dirty="0" err="1">
                          <a:solidFill>
                            <a:srgbClr val="50412B"/>
                          </a:solidFill>
                        </a:rPr>
                        <a:t>deterioration</a:t>
                      </a:r>
                      <a:r>
                        <a:rPr lang="hu-HU" sz="1400" b="1" u="none" baseline="0" noProof="0" dirty="0">
                          <a:solidFill>
                            <a:srgbClr val="50412B"/>
                          </a:solidFill>
                        </a:rPr>
                        <a:t> of </a:t>
                      </a:r>
                      <a:r>
                        <a:rPr lang="hu-HU" sz="1400" b="1" u="none" baseline="0" noProof="0" dirty="0" err="1">
                          <a:solidFill>
                            <a:srgbClr val="50412B"/>
                          </a:solidFill>
                        </a:rPr>
                        <a:t>state</a:t>
                      </a:r>
                      <a:r>
                        <a:rPr lang="hu-HU" sz="1400" b="1" u="none" baseline="0" noProof="0" dirty="0">
                          <a:solidFill>
                            <a:srgbClr val="50412B"/>
                          </a:solidFill>
                        </a:rPr>
                        <a:t> </a:t>
                      </a:r>
                      <a:r>
                        <a:rPr lang="hu-HU" sz="1400" b="1" u="none" baseline="0" noProof="0" dirty="0" err="1">
                          <a:solidFill>
                            <a:srgbClr val="50412B"/>
                          </a:solidFill>
                        </a:rPr>
                        <a:t>influence</a:t>
                      </a:r>
                      <a:r>
                        <a:rPr lang="hu-HU" sz="1400" b="1" u="none" baseline="0" noProof="0" dirty="0">
                          <a:solidFill>
                            <a:srgbClr val="50412B"/>
                          </a:solidFill>
                        </a:rPr>
                        <a:t> (</a:t>
                      </a:r>
                      <a:r>
                        <a:rPr lang="hu-HU" sz="1400" b="1" u="none" baseline="0" noProof="0" dirty="0" err="1">
                          <a:solidFill>
                            <a:srgbClr val="50412B"/>
                          </a:solidFill>
                        </a:rPr>
                        <a:t>conflict</a:t>
                      </a:r>
                      <a:r>
                        <a:rPr lang="hu-HU" sz="1400" b="1" u="none" baseline="0" noProof="0" dirty="0">
                          <a:solidFill>
                            <a:srgbClr val="50412B"/>
                          </a:solidFill>
                        </a:rPr>
                        <a:t> </a:t>
                      </a:r>
                      <a:r>
                        <a:rPr lang="hu-HU" sz="1400" b="1" u="none" baseline="0" noProof="0" dirty="0" err="1">
                          <a:solidFill>
                            <a:srgbClr val="50412B"/>
                          </a:solidFill>
                        </a:rPr>
                        <a:t>of</a:t>
                      </a:r>
                      <a:r>
                        <a:rPr lang="hu-HU" sz="1400" b="1" u="none" baseline="0" noProof="0" dirty="0">
                          <a:solidFill>
                            <a:srgbClr val="50412B"/>
                          </a:solidFill>
                        </a:rPr>
                        <a:t> interest)</a:t>
                      </a:r>
                      <a:endParaRPr lang="en-US" sz="1400" b="1" u="none" noProof="0" dirty="0">
                        <a:solidFill>
                          <a:srgbClr val="50412B"/>
                        </a:solidFill>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hu-HU" sz="1400" b="1" u="none" noProof="0" dirty="0" err="1">
                          <a:solidFill>
                            <a:srgbClr val="50412B"/>
                          </a:solidFill>
                        </a:rPr>
                        <a:t>adoption</a:t>
                      </a:r>
                      <a:r>
                        <a:rPr lang="hu-HU" sz="1400" b="1" u="none" noProof="0" dirty="0">
                          <a:solidFill>
                            <a:srgbClr val="50412B"/>
                          </a:solidFill>
                        </a:rPr>
                        <a:t>: </a:t>
                      </a:r>
                      <a:r>
                        <a:rPr lang="hu-HU" sz="1400" b="1" u="none" noProof="0" dirty="0" err="1">
                          <a:solidFill>
                            <a:srgbClr val="50412B"/>
                          </a:solidFill>
                        </a:rPr>
                        <a:t>spouses</a:t>
                      </a:r>
                      <a:r>
                        <a:rPr lang="hu-HU" sz="1400" b="1" u="none" baseline="0" noProof="0" dirty="0">
                          <a:solidFill>
                            <a:srgbClr val="50412B"/>
                          </a:solidFill>
                        </a:rPr>
                        <a:t> </a:t>
                      </a:r>
                      <a:r>
                        <a:rPr lang="hu-HU" sz="1400" b="1" u="none" baseline="0" noProof="0" dirty="0" err="1">
                          <a:solidFill>
                            <a:srgbClr val="50412B"/>
                          </a:solidFill>
                        </a:rPr>
                        <a:t>become</a:t>
                      </a:r>
                      <a:r>
                        <a:rPr lang="hu-HU" sz="1400" b="1" u="none" baseline="0" noProof="0" dirty="0">
                          <a:solidFill>
                            <a:srgbClr val="50412B"/>
                          </a:solidFill>
                        </a:rPr>
                        <a:t> </a:t>
                      </a:r>
                      <a:r>
                        <a:rPr lang="hu-HU" sz="1400" b="1" u="none" noProof="0" dirty="0" err="1">
                          <a:solidFill>
                            <a:srgbClr val="50412B"/>
                          </a:solidFill>
                        </a:rPr>
                        <a:t>sudden</a:t>
                      </a:r>
                      <a:r>
                        <a:rPr lang="hu-HU" sz="1400" b="1" u="none" noProof="0" dirty="0">
                          <a:solidFill>
                            <a:srgbClr val="50412B"/>
                          </a:solidFill>
                        </a:rPr>
                        <a:t> </a:t>
                      </a:r>
                      <a:r>
                        <a:rPr lang="hu-HU" sz="1400" b="1" u="none" noProof="0" dirty="0" err="1">
                          <a:solidFill>
                            <a:srgbClr val="50412B"/>
                          </a:solidFill>
                        </a:rPr>
                        <a:t>winners</a:t>
                      </a:r>
                      <a:r>
                        <a:rPr lang="hu-HU" sz="1400" b="1" u="none" noProof="0" dirty="0">
                          <a:solidFill>
                            <a:srgbClr val="50412B"/>
                          </a:solidFill>
                        </a:rPr>
                        <a:t> of </a:t>
                      </a:r>
                      <a:r>
                        <a:rPr lang="hu-HU" sz="1400" b="1" u="none" noProof="0" dirty="0" err="1">
                          <a:solidFill>
                            <a:srgbClr val="50412B"/>
                          </a:solidFill>
                        </a:rPr>
                        <a:t>state</a:t>
                      </a:r>
                      <a:r>
                        <a:rPr lang="hu-HU" sz="1400" b="1" u="none" noProof="0" dirty="0">
                          <a:solidFill>
                            <a:srgbClr val="50412B"/>
                          </a:solidFill>
                        </a:rPr>
                        <a:t> </a:t>
                      </a:r>
                      <a:r>
                        <a:rPr lang="hu-HU" sz="1400" b="1" u="none" noProof="0" dirty="0" err="1">
                          <a:solidFill>
                            <a:srgbClr val="50412B"/>
                          </a:solidFill>
                        </a:rPr>
                        <a:t>subsidies</a:t>
                      </a:r>
                      <a:r>
                        <a:rPr lang="hu-HU" sz="1400" b="1" u="none" noProof="0" dirty="0">
                          <a:solidFill>
                            <a:srgbClr val="50412B"/>
                          </a:solidFill>
                        </a:rPr>
                        <a:t> and </a:t>
                      </a:r>
                      <a:r>
                        <a:rPr lang="hu-HU" sz="1400" b="1" u="none" noProof="0" dirty="0" err="1">
                          <a:solidFill>
                            <a:srgbClr val="50412B"/>
                          </a:solidFill>
                        </a:rPr>
                        <a:t>procurements</a:t>
                      </a:r>
                      <a:r>
                        <a:rPr lang="hu-HU" sz="1400" b="1" u="none" noProof="0" dirty="0">
                          <a:solidFill>
                            <a:srgbClr val="50412B"/>
                          </a:solidFill>
                        </a:rPr>
                        <a:t> (Cecília</a:t>
                      </a:r>
                      <a:r>
                        <a:rPr lang="hu-HU" sz="1400" b="1" u="none" baseline="0" noProof="0" dirty="0">
                          <a:solidFill>
                            <a:srgbClr val="50412B"/>
                          </a:solidFill>
                        </a:rPr>
                        <a:t> </a:t>
                      </a:r>
                      <a:r>
                        <a:rPr lang="hu-HU" sz="1400" b="1" u="none" noProof="0" dirty="0">
                          <a:solidFill>
                            <a:srgbClr val="50412B"/>
                          </a:solidFill>
                        </a:rPr>
                        <a:t>Rogán etc.)</a:t>
                      </a: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2"/>
                  </a:ext>
                </a:extLst>
              </a:tr>
              <a:tr h="700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b="1" i="1" u="none" dirty="0" err="1">
                          <a:solidFill>
                            <a:srgbClr val="50412B"/>
                          </a:solidFill>
                        </a:rPr>
                        <a:t>Separation</a:t>
                      </a:r>
                      <a:r>
                        <a:rPr lang="hu-HU" sz="1400" b="1" i="1" u="none" dirty="0">
                          <a:solidFill>
                            <a:srgbClr val="50412B"/>
                          </a:solidFill>
                        </a:rPr>
                        <a:t> of </a:t>
                      </a:r>
                      <a:r>
                        <a:rPr lang="hu-HU" sz="1400" b="1" i="1" u="none" dirty="0" err="1">
                          <a:solidFill>
                            <a:srgbClr val="50412B"/>
                          </a:solidFill>
                        </a:rPr>
                        <a:t>property</a:t>
                      </a:r>
                      <a:r>
                        <a:rPr lang="hu-HU" sz="1400" b="1" i="1" u="none" dirty="0">
                          <a:solidFill>
                            <a:srgbClr val="50412B"/>
                          </a:solidFill>
                        </a:rPr>
                        <a:t> </a:t>
                      </a:r>
                      <a:r>
                        <a:rPr lang="hu-HU" sz="1400" b="1" i="1" u="none" dirty="0" err="1">
                          <a:solidFill>
                            <a:srgbClr val="50412B"/>
                          </a:solidFill>
                        </a:rPr>
                        <a:t>as</a:t>
                      </a:r>
                      <a:r>
                        <a:rPr lang="hu-HU" sz="1400" b="1" i="1" u="none" dirty="0">
                          <a:solidFill>
                            <a:srgbClr val="50412B"/>
                          </a:solidFill>
                        </a:rPr>
                        <a:t> a </a:t>
                      </a:r>
                      <a:r>
                        <a:rPr lang="hu-HU" sz="1400" b="1" i="1" u="none" dirty="0" err="1">
                          <a:solidFill>
                            <a:srgbClr val="50412B"/>
                          </a:solidFill>
                        </a:rPr>
                        <a:t>result</a:t>
                      </a:r>
                      <a:r>
                        <a:rPr lang="hu-HU" sz="1400" b="1" i="1" u="none" dirty="0">
                          <a:solidFill>
                            <a:srgbClr val="50412B"/>
                          </a:solidFill>
                        </a:rPr>
                        <a:t> of </a:t>
                      </a:r>
                      <a:r>
                        <a:rPr lang="hu-HU" sz="1400" b="1" i="1" u="none" dirty="0" err="1">
                          <a:solidFill>
                            <a:srgbClr val="50412B"/>
                          </a:solidFill>
                        </a:rPr>
                        <a:t>divorce</a:t>
                      </a:r>
                      <a:endParaRPr lang="en-US" sz="1400" b="1" i="1" dirty="0">
                        <a:solidFill>
                          <a:srgbClr val="50412B"/>
                        </a:solidFill>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b="1" u="none" noProof="0" dirty="0" err="1">
                          <a:solidFill>
                            <a:srgbClr val="50412B"/>
                          </a:solidFill>
                        </a:rPr>
                        <a:t>separation</a:t>
                      </a:r>
                      <a:r>
                        <a:rPr lang="hu-HU" sz="1400" b="1" u="none" baseline="0" noProof="0" dirty="0">
                          <a:solidFill>
                            <a:srgbClr val="50412B"/>
                          </a:solidFill>
                        </a:rPr>
                        <a:t> </a:t>
                      </a:r>
                      <a:r>
                        <a:rPr lang="hu-HU" sz="1400" b="1" u="none" baseline="0" noProof="0" dirty="0" err="1">
                          <a:solidFill>
                            <a:srgbClr val="50412B"/>
                          </a:solidFill>
                        </a:rPr>
                        <a:t>among</a:t>
                      </a:r>
                      <a:r>
                        <a:rPr lang="hu-HU" sz="1400" b="1" u="none" baseline="0" noProof="0" dirty="0">
                          <a:solidFill>
                            <a:srgbClr val="50412B"/>
                          </a:solidFill>
                        </a:rPr>
                        <a:t> </a:t>
                      </a:r>
                      <a:r>
                        <a:rPr lang="hu-HU" sz="1400" b="1" u="none" baseline="0" noProof="0" dirty="0" err="1">
                          <a:solidFill>
                            <a:srgbClr val="50412B"/>
                          </a:solidFill>
                        </a:rPr>
                        <a:t>the</a:t>
                      </a:r>
                      <a:r>
                        <a:rPr lang="hu-HU" sz="1400" b="1" u="none" baseline="0" noProof="0" dirty="0">
                          <a:solidFill>
                            <a:srgbClr val="50412B"/>
                          </a:solidFill>
                        </a:rPr>
                        <a:t> </a:t>
                      </a:r>
                      <a:r>
                        <a:rPr lang="hu-HU" sz="1400" b="1" u="none" baseline="0" noProof="0" dirty="0" err="1">
                          <a:solidFill>
                            <a:srgbClr val="50412B"/>
                          </a:solidFill>
                        </a:rPr>
                        <a:t>spouses</a:t>
                      </a:r>
                      <a:r>
                        <a:rPr lang="hu-HU" sz="1400" b="1" u="none" baseline="0" noProof="0" dirty="0">
                          <a:solidFill>
                            <a:srgbClr val="50412B"/>
                          </a:solidFill>
                        </a:rPr>
                        <a:t> </a:t>
                      </a:r>
                      <a:r>
                        <a:rPr lang="hu-HU" sz="1400" b="1" u="none" baseline="0" noProof="0" dirty="0" err="1">
                          <a:solidFill>
                            <a:srgbClr val="50412B"/>
                          </a:solidFill>
                        </a:rPr>
                        <a:t>following</a:t>
                      </a:r>
                      <a:r>
                        <a:rPr lang="hu-HU" sz="1400" b="1" u="none" baseline="0" noProof="0" dirty="0">
                          <a:solidFill>
                            <a:srgbClr val="50412B"/>
                          </a:solidFill>
                        </a:rPr>
                        <a:t> </a:t>
                      </a:r>
                      <a:r>
                        <a:rPr lang="hu-HU" sz="1400" b="1" u="none" baseline="0" noProof="0" dirty="0" err="1">
                          <a:solidFill>
                            <a:srgbClr val="50412B"/>
                          </a:solidFill>
                        </a:rPr>
                        <a:t>legal</a:t>
                      </a:r>
                      <a:r>
                        <a:rPr lang="hu-HU" sz="1400" b="1" u="none" baseline="0" noProof="0" dirty="0">
                          <a:solidFill>
                            <a:srgbClr val="50412B"/>
                          </a:solidFill>
                        </a:rPr>
                        <a:t> </a:t>
                      </a:r>
                      <a:r>
                        <a:rPr lang="hu-HU" sz="1400" b="1" u="none" baseline="0" noProof="0" dirty="0" err="1">
                          <a:solidFill>
                            <a:srgbClr val="50412B"/>
                          </a:solidFill>
                        </a:rPr>
                        <a:t>guidelines</a:t>
                      </a:r>
                      <a:r>
                        <a:rPr lang="hu-HU" sz="1400" b="1" u="none" baseline="0" noProof="0" dirty="0">
                          <a:solidFill>
                            <a:srgbClr val="50412B"/>
                          </a:solidFill>
                        </a:rPr>
                        <a:t> </a:t>
                      </a:r>
                      <a:r>
                        <a:rPr lang="hu-HU" sz="1400" b="1" u="none" noProof="0" dirty="0">
                          <a:solidFill>
                            <a:srgbClr val="50412B"/>
                          </a:solidFill>
                        </a:rPr>
                        <a:t>(</a:t>
                      </a:r>
                      <a:r>
                        <a:rPr lang="hu-HU" sz="1400" b="1" u="none" noProof="0" dirty="0" err="1">
                          <a:solidFill>
                            <a:srgbClr val="50412B"/>
                          </a:solidFill>
                        </a:rPr>
                        <a:t>e.g</a:t>
                      </a:r>
                      <a:r>
                        <a:rPr lang="hu-HU" sz="1400" b="1" u="none" noProof="0" dirty="0">
                          <a:solidFill>
                            <a:srgbClr val="50412B"/>
                          </a:solidFill>
                        </a:rPr>
                        <a:t>. </a:t>
                      </a:r>
                      <a:r>
                        <a:rPr lang="hu-HU" sz="1400" b="1" u="none" noProof="0" dirty="0" err="1">
                          <a:solidFill>
                            <a:srgbClr val="50412B"/>
                          </a:solidFill>
                        </a:rPr>
                        <a:t>Bezos</a:t>
                      </a:r>
                      <a:r>
                        <a:rPr lang="hu-HU" sz="1400" b="1" u="none" noProof="0" dirty="0">
                          <a:solidFill>
                            <a:srgbClr val="50412B"/>
                          </a:solidFill>
                        </a:rPr>
                        <a:t>, </a:t>
                      </a:r>
                      <a:r>
                        <a:rPr lang="hu-HU" sz="1400" b="1" u="none" noProof="0" dirty="0" err="1">
                          <a:solidFill>
                            <a:srgbClr val="50412B"/>
                          </a:solidFill>
                        </a:rPr>
                        <a:t>Gates</a:t>
                      </a:r>
                      <a:r>
                        <a:rPr lang="hu-HU" sz="1400" b="1" u="none" noProof="0" dirty="0">
                          <a:solidFill>
                            <a:srgbClr val="50412B"/>
                          </a:solidFill>
                        </a:rPr>
                        <a:t>)</a:t>
                      </a:r>
                      <a:endParaRPr lang="en-US" sz="1400" b="1" u="none" noProof="0" dirty="0">
                        <a:solidFill>
                          <a:srgbClr val="50412B"/>
                        </a:solidFill>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b="1" u="none" noProof="0" dirty="0" err="1">
                          <a:solidFill>
                            <a:srgbClr val="50412B"/>
                          </a:solidFill>
                        </a:rPr>
                        <a:t>the</a:t>
                      </a:r>
                      <a:r>
                        <a:rPr lang="hu-HU" sz="1400" b="1" u="none" noProof="0" dirty="0">
                          <a:solidFill>
                            <a:srgbClr val="50412B"/>
                          </a:solidFill>
                        </a:rPr>
                        <a:t> </a:t>
                      </a:r>
                      <a:r>
                        <a:rPr lang="hu-HU" sz="1400" b="1" u="none" noProof="0" dirty="0" err="1">
                          <a:solidFill>
                            <a:srgbClr val="50412B"/>
                          </a:solidFill>
                        </a:rPr>
                        <a:t>wife</a:t>
                      </a:r>
                      <a:r>
                        <a:rPr lang="hu-HU" sz="1400" b="1" u="none" noProof="0" dirty="0">
                          <a:solidFill>
                            <a:srgbClr val="50412B"/>
                          </a:solidFill>
                        </a:rPr>
                        <a:t> </a:t>
                      </a:r>
                      <a:r>
                        <a:rPr lang="hu-HU" sz="1400" b="1" u="none" noProof="0" dirty="0" err="1">
                          <a:solidFill>
                            <a:srgbClr val="50412B"/>
                          </a:solidFill>
                        </a:rPr>
                        <a:t>takes</a:t>
                      </a:r>
                      <a:r>
                        <a:rPr lang="hu-HU" sz="1400" b="1" u="none" noProof="0" dirty="0">
                          <a:solidFill>
                            <a:srgbClr val="50412B"/>
                          </a:solidFill>
                        </a:rPr>
                        <a:t> a part of </a:t>
                      </a:r>
                      <a:r>
                        <a:rPr lang="hu-HU" sz="1400" b="1" u="none" noProof="0" dirty="0" err="1">
                          <a:solidFill>
                            <a:srgbClr val="50412B"/>
                          </a:solidFill>
                        </a:rPr>
                        <a:t>only</a:t>
                      </a:r>
                      <a:r>
                        <a:rPr lang="hu-HU" sz="1400" b="1" u="none" noProof="0" dirty="0">
                          <a:solidFill>
                            <a:srgbClr val="50412B"/>
                          </a:solidFill>
                        </a:rPr>
                        <a:t> </a:t>
                      </a:r>
                      <a:r>
                        <a:rPr lang="hu-HU" sz="1400" b="1" u="none" noProof="0" dirty="0" err="1">
                          <a:solidFill>
                            <a:srgbClr val="50412B"/>
                          </a:solidFill>
                        </a:rPr>
                        <a:t>what</a:t>
                      </a:r>
                      <a:r>
                        <a:rPr lang="hu-HU" sz="1400" b="1" u="none" noProof="0" dirty="0">
                          <a:solidFill>
                            <a:srgbClr val="50412B"/>
                          </a:solidFill>
                        </a:rPr>
                        <a:t> </a:t>
                      </a:r>
                      <a:r>
                        <a:rPr lang="hu-HU" sz="1400" b="1" u="none" noProof="0" dirty="0" err="1">
                          <a:solidFill>
                            <a:srgbClr val="50412B"/>
                          </a:solidFill>
                        </a:rPr>
                        <a:t>actually</a:t>
                      </a:r>
                      <a:r>
                        <a:rPr lang="hu-HU" sz="1400" b="1" u="none" noProof="0" dirty="0">
                          <a:solidFill>
                            <a:srgbClr val="50412B"/>
                          </a:solidFill>
                        </a:rPr>
                        <a:t> </a:t>
                      </a:r>
                      <a:r>
                        <a:rPr lang="hu-HU" sz="1400" b="1" u="none" noProof="0" dirty="0" err="1">
                          <a:solidFill>
                            <a:srgbClr val="50412B"/>
                          </a:solidFill>
                        </a:rPr>
                        <a:t>belonged</a:t>
                      </a:r>
                      <a:r>
                        <a:rPr lang="hu-HU" sz="1400" b="1" u="none" noProof="0" dirty="0">
                          <a:solidFill>
                            <a:srgbClr val="50412B"/>
                          </a:solidFill>
                        </a:rPr>
                        <a:t> </a:t>
                      </a:r>
                      <a:r>
                        <a:rPr lang="hu-HU" sz="1400" b="1" u="none" noProof="0" dirty="0" err="1">
                          <a:solidFill>
                            <a:srgbClr val="50412B"/>
                          </a:solidFill>
                        </a:rPr>
                        <a:t>to</a:t>
                      </a:r>
                      <a:r>
                        <a:rPr lang="hu-HU" sz="1400" b="1" u="none" noProof="0" dirty="0">
                          <a:solidFill>
                            <a:srgbClr val="50412B"/>
                          </a:solidFill>
                        </a:rPr>
                        <a:t> </a:t>
                      </a:r>
                      <a:r>
                        <a:rPr lang="hu-HU" sz="1400" b="1" u="none" noProof="0" dirty="0" err="1">
                          <a:solidFill>
                            <a:srgbClr val="50412B"/>
                          </a:solidFill>
                        </a:rPr>
                        <a:t>the</a:t>
                      </a:r>
                      <a:r>
                        <a:rPr lang="hu-HU" sz="1400" b="1" u="none" noProof="0" dirty="0">
                          <a:solidFill>
                            <a:srgbClr val="50412B"/>
                          </a:solidFill>
                        </a:rPr>
                        <a:t> front man (i.e., </a:t>
                      </a:r>
                      <a:r>
                        <a:rPr lang="hu-HU" sz="1400" b="1" u="none" noProof="0" dirty="0" err="1">
                          <a:solidFill>
                            <a:srgbClr val="50412B"/>
                          </a:solidFill>
                        </a:rPr>
                        <a:t>not</a:t>
                      </a:r>
                      <a:r>
                        <a:rPr lang="hu-HU" sz="1400" b="1" u="none" noProof="0" dirty="0">
                          <a:solidFill>
                            <a:srgbClr val="50412B"/>
                          </a:solidFill>
                        </a:rPr>
                        <a:t> </a:t>
                      </a:r>
                      <a:r>
                        <a:rPr lang="hu-HU" sz="1400" b="1" u="none" noProof="0" dirty="0" err="1">
                          <a:solidFill>
                            <a:srgbClr val="50412B"/>
                          </a:solidFill>
                        </a:rPr>
                        <a:t>to</a:t>
                      </a:r>
                      <a:r>
                        <a:rPr lang="hu-HU" sz="1400" b="1" u="none" noProof="0" dirty="0">
                          <a:solidFill>
                            <a:srgbClr val="50412B"/>
                          </a:solidFill>
                        </a:rPr>
                        <a:t> </a:t>
                      </a:r>
                      <a:r>
                        <a:rPr lang="hu-HU" sz="1400" b="1" u="none" noProof="0" dirty="0" err="1">
                          <a:solidFill>
                            <a:srgbClr val="50412B"/>
                          </a:solidFill>
                        </a:rPr>
                        <a:t>the</a:t>
                      </a:r>
                      <a:r>
                        <a:rPr lang="hu-HU" sz="1400" b="1" u="none" noProof="0" dirty="0">
                          <a:solidFill>
                            <a:srgbClr val="50412B"/>
                          </a:solidFill>
                        </a:rPr>
                        <a:t> </a:t>
                      </a:r>
                      <a:r>
                        <a:rPr lang="hu-HU" sz="1400" b="1" u="none" noProof="0" dirty="0" err="1">
                          <a:solidFill>
                            <a:srgbClr val="50412B"/>
                          </a:solidFill>
                        </a:rPr>
                        <a:t>poligarch</a:t>
                      </a:r>
                      <a:r>
                        <a:rPr lang="hu-HU" sz="1400" b="1" u="none" noProof="0" dirty="0">
                          <a:solidFill>
                            <a:srgbClr val="50412B"/>
                          </a:solidFill>
                        </a:rPr>
                        <a:t> </a:t>
                      </a:r>
                      <a:r>
                        <a:rPr lang="hu-HU" sz="1400" b="1" u="none" noProof="0" dirty="0" err="1">
                          <a:solidFill>
                            <a:srgbClr val="50412B"/>
                          </a:solidFill>
                        </a:rPr>
                        <a:t>behind</a:t>
                      </a:r>
                      <a:r>
                        <a:rPr lang="hu-HU" sz="1400" b="1" u="none" noProof="0" dirty="0">
                          <a:solidFill>
                            <a:srgbClr val="50412B"/>
                          </a:solidFill>
                        </a:rPr>
                        <a:t> </a:t>
                      </a:r>
                      <a:r>
                        <a:rPr lang="hu-HU" sz="1400" b="1" u="none" noProof="0" dirty="0" err="1">
                          <a:solidFill>
                            <a:srgbClr val="50412B"/>
                          </a:solidFill>
                        </a:rPr>
                        <a:t>him</a:t>
                      </a:r>
                      <a:r>
                        <a:rPr lang="hu-HU" sz="1400" b="1" u="none" noProof="0" dirty="0">
                          <a:solidFill>
                            <a:srgbClr val="50412B"/>
                          </a:solidFill>
                        </a:rPr>
                        <a:t>)</a:t>
                      </a:r>
                      <a:endParaRPr lang="en-US" sz="1400" b="1" u="none" noProof="0" dirty="0">
                        <a:solidFill>
                          <a:srgbClr val="50412B"/>
                        </a:solidFill>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475994683"/>
                  </a:ext>
                </a:extLst>
              </a:tr>
              <a:tr h="1029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b="1" i="1" dirty="0" err="1">
                          <a:solidFill>
                            <a:srgbClr val="50412B"/>
                          </a:solidFill>
                        </a:rPr>
                        <a:t>Inheritance</a:t>
                      </a:r>
                      <a:r>
                        <a:rPr lang="hu-HU" sz="1400" b="1" i="1" dirty="0">
                          <a:solidFill>
                            <a:srgbClr val="50412B"/>
                          </a:solidFill>
                        </a:rPr>
                        <a:t> </a:t>
                      </a:r>
                      <a:r>
                        <a:rPr lang="hu-HU" sz="1400" b="1" i="1" dirty="0" err="1">
                          <a:solidFill>
                            <a:srgbClr val="50412B"/>
                          </a:solidFill>
                        </a:rPr>
                        <a:t>upon</a:t>
                      </a:r>
                      <a:r>
                        <a:rPr lang="hu-HU" sz="1400" b="1" i="1" dirty="0">
                          <a:solidFill>
                            <a:srgbClr val="50412B"/>
                          </a:solidFill>
                        </a:rPr>
                        <a:t> </a:t>
                      </a:r>
                      <a:r>
                        <a:rPr lang="hu-HU" sz="1400" b="1" i="1" dirty="0" err="1">
                          <a:solidFill>
                            <a:srgbClr val="50412B"/>
                          </a:solidFill>
                        </a:rPr>
                        <a:t>the</a:t>
                      </a:r>
                      <a:r>
                        <a:rPr lang="hu-HU" sz="1400" b="1" i="1" dirty="0">
                          <a:solidFill>
                            <a:srgbClr val="50412B"/>
                          </a:solidFill>
                        </a:rPr>
                        <a:t> </a:t>
                      </a:r>
                      <a:r>
                        <a:rPr lang="hu-HU" sz="1400" b="1" i="1" dirty="0" err="1">
                          <a:solidFill>
                            <a:srgbClr val="50412B"/>
                          </a:solidFill>
                        </a:rPr>
                        <a:t>event</a:t>
                      </a:r>
                      <a:r>
                        <a:rPr lang="hu-HU" sz="1400" b="1" i="1" dirty="0">
                          <a:solidFill>
                            <a:srgbClr val="50412B"/>
                          </a:solidFill>
                        </a:rPr>
                        <a:t> of </a:t>
                      </a:r>
                      <a:r>
                        <a:rPr lang="hu-HU" sz="1400" b="1" i="1" dirty="0" err="1">
                          <a:solidFill>
                            <a:srgbClr val="50412B"/>
                          </a:solidFill>
                        </a:rPr>
                        <a:t>death</a:t>
                      </a:r>
                      <a:endParaRPr lang="hu-HU" sz="1400" b="1" i="1" u="sng"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b="1" u="none" noProof="0" dirty="0" err="1">
                          <a:solidFill>
                            <a:srgbClr val="50412B"/>
                          </a:solidFill>
                        </a:rPr>
                        <a:t>remains</a:t>
                      </a:r>
                      <a:r>
                        <a:rPr lang="hu-HU" sz="1400" b="1" u="none" noProof="0" dirty="0">
                          <a:solidFill>
                            <a:srgbClr val="50412B"/>
                          </a:solidFill>
                        </a:rPr>
                        <a:t> </a:t>
                      </a:r>
                      <a:r>
                        <a:rPr lang="hu-HU" sz="1400" b="1" u="none" noProof="0" dirty="0" err="1">
                          <a:solidFill>
                            <a:srgbClr val="50412B"/>
                          </a:solidFill>
                        </a:rPr>
                        <a:t>within</a:t>
                      </a:r>
                      <a:r>
                        <a:rPr lang="hu-HU" sz="1400" b="1" u="none" noProof="0" dirty="0">
                          <a:solidFill>
                            <a:srgbClr val="50412B"/>
                          </a:solidFill>
                        </a:rPr>
                        <a:t> </a:t>
                      </a:r>
                      <a:r>
                        <a:rPr lang="hu-HU" sz="1400" b="1" u="none" noProof="0" dirty="0" err="1">
                          <a:solidFill>
                            <a:srgbClr val="50412B"/>
                          </a:solidFill>
                        </a:rPr>
                        <a:t>actual</a:t>
                      </a:r>
                      <a:r>
                        <a:rPr lang="hu-HU" sz="1400" b="1" u="none" noProof="0" dirty="0">
                          <a:solidFill>
                            <a:srgbClr val="50412B"/>
                          </a:solidFill>
                        </a:rPr>
                        <a:t> </a:t>
                      </a:r>
                      <a:r>
                        <a:rPr lang="hu-HU" sz="1400" b="1" u="none" noProof="0" dirty="0" err="1">
                          <a:solidFill>
                            <a:srgbClr val="50412B"/>
                          </a:solidFill>
                        </a:rPr>
                        <a:t>family</a:t>
                      </a:r>
                      <a:r>
                        <a:rPr lang="hu-HU" sz="1400" b="1" u="none" noProof="0" dirty="0">
                          <a:solidFill>
                            <a:srgbClr val="50412B"/>
                          </a:solidFill>
                        </a:rPr>
                        <a:t> (</a:t>
                      </a:r>
                      <a:r>
                        <a:rPr lang="hu-HU" sz="1400" b="1" u="none" noProof="0" dirty="0" err="1">
                          <a:solidFill>
                            <a:srgbClr val="50412B"/>
                          </a:solidFill>
                        </a:rPr>
                        <a:t>e.g</a:t>
                      </a:r>
                      <a:r>
                        <a:rPr lang="hu-HU" sz="1400" b="1" u="none" noProof="0" dirty="0">
                          <a:solidFill>
                            <a:srgbClr val="50412B"/>
                          </a:solidFill>
                        </a:rPr>
                        <a:t>. Sándor Demján)</a:t>
                      </a:r>
                      <a:endParaRPr lang="en-US" sz="1400" b="1" u="none" noProof="0" dirty="0">
                        <a:solidFill>
                          <a:srgbClr val="50412B"/>
                        </a:solidFill>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b="1" u="none" noProof="0" dirty="0" err="1">
                          <a:solidFill>
                            <a:srgbClr val="50412B"/>
                          </a:solidFill>
                        </a:rPr>
                        <a:t>remains</a:t>
                      </a:r>
                      <a:r>
                        <a:rPr lang="hu-HU" sz="1400" b="1" u="none" noProof="0" dirty="0">
                          <a:solidFill>
                            <a:srgbClr val="50412B"/>
                          </a:solidFill>
                        </a:rPr>
                        <a:t> </a:t>
                      </a:r>
                      <a:r>
                        <a:rPr lang="hu-HU" sz="1400" b="1" u="none" noProof="0" dirty="0" err="1">
                          <a:solidFill>
                            <a:srgbClr val="50412B"/>
                          </a:solidFill>
                        </a:rPr>
                        <a:t>within</a:t>
                      </a:r>
                      <a:r>
                        <a:rPr lang="hu-HU" sz="1400" b="1" u="none" noProof="0" dirty="0">
                          <a:solidFill>
                            <a:srgbClr val="50412B"/>
                          </a:solidFill>
                        </a:rPr>
                        <a:t> </a:t>
                      </a:r>
                      <a:r>
                        <a:rPr lang="hu-HU" sz="1400" b="1" u="none" noProof="0" dirty="0" err="1">
                          <a:solidFill>
                            <a:srgbClr val="50412B"/>
                          </a:solidFill>
                        </a:rPr>
                        <a:t>adopted</a:t>
                      </a:r>
                      <a:r>
                        <a:rPr lang="hu-HU" sz="1400" b="1" u="none" noProof="0" dirty="0">
                          <a:solidFill>
                            <a:srgbClr val="50412B"/>
                          </a:solidFill>
                        </a:rPr>
                        <a:t> </a:t>
                      </a:r>
                      <a:r>
                        <a:rPr lang="hu-HU" sz="1400" b="1" u="none" noProof="0" dirty="0" err="1">
                          <a:solidFill>
                            <a:srgbClr val="50412B"/>
                          </a:solidFill>
                        </a:rPr>
                        <a:t>political</a:t>
                      </a:r>
                      <a:r>
                        <a:rPr lang="hu-HU" sz="1400" b="1" u="none" noProof="0" dirty="0">
                          <a:solidFill>
                            <a:srgbClr val="50412B"/>
                          </a:solidFill>
                        </a:rPr>
                        <a:t> </a:t>
                      </a:r>
                      <a:r>
                        <a:rPr lang="hu-HU" sz="1400" b="1" u="none" noProof="0" dirty="0" err="1">
                          <a:solidFill>
                            <a:srgbClr val="50412B"/>
                          </a:solidFill>
                        </a:rPr>
                        <a:t>family</a:t>
                      </a:r>
                      <a:r>
                        <a:rPr lang="hu-HU" sz="1400" b="1" u="none" noProof="0" dirty="0">
                          <a:solidFill>
                            <a:srgbClr val="50412B"/>
                          </a:solidFill>
                        </a:rPr>
                        <a:t> (</a:t>
                      </a:r>
                      <a:r>
                        <a:rPr lang="hu-HU" sz="1400" b="1" u="none" noProof="0" dirty="0" err="1">
                          <a:solidFill>
                            <a:srgbClr val="50412B"/>
                          </a:solidFill>
                        </a:rPr>
                        <a:t>e.g</a:t>
                      </a:r>
                      <a:r>
                        <a:rPr lang="hu-HU" sz="1400" b="1" u="none" noProof="0" dirty="0">
                          <a:solidFill>
                            <a:srgbClr val="50412B"/>
                          </a:solidFill>
                        </a:rPr>
                        <a:t>. Andy Vajna)</a:t>
                      </a:r>
                      <a:endParaRPr lang="en-US" sz="1400" b="1" u="none" noProof="0" dirty="0">
                        <a:solidFill>
                          <a:srgbClr val="50412B"/>
                        </a:solidFill>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088033141"/>
                  </a:ext>
                </a:extLst>
              </a:tr>
            </a:tbl>
          </a:graphicData>
        </a:graphic>
      </p:graphicFrame>
    </p:spTree>
    <p:extLst>
      <p:ext uri="{BB962C8B-B14F-4D97-AF65-F5344CB8AC3E}">
        <p14:creationId xmlns:p14="http://schemas.microsoft.com/office/powerpoint/2010/main" val="2468860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123478"/>
            <a:ext cx="8856538" cy="863947"/>
          </a:xfrm>
        </p:spPr>
        <p:txBody>
          <a:bodyPr>
            <a:noAutofit/>
          </a:bodyPr>
          <a:lstStyle/>
          <a:p>
            <a:pPr lvl="0"/>
            <a:r>
              <a:rPr lang="en-US" sz="2000" b="1" i="1" dirty="0">
                <a:solidFill>
                  <a:srgbClr val="50412C"/>
                </a:solidFill>
                <a:latin typeface="Open Sans" panose="020B0606030504020204" pitchFamily="34" charset="0"/>
                <a:ea typeface="Open Sans" panose="020B0606030504020204" pitchFamily="34" charset="0"/>
                <a:cs typeface="Open Sans" panose="020B0606030504020204" pitchFamily="34" charset="0"/>
              </a:rPr>
              <a:t>The patronal network in a post-communist single-pyramid system</a:t>
            </a:r>
            <a:r>
              <a:rPr lang="hu-HU" sz="2000" b="1" i="1" dirty="0">
                <a:solidFill>
                  <a:srgbClr val="50412C"/>
                </a:solidFill>
                <a:latin typeface="Open Sans" panose="020B0606030504020204" pitchFamily="34" charset="0"/>
                <a:ea typeface="Open Sans" panose="020B0606030504020204" pitchFamily="34" charset="0"/>
                <a:cs typeface="Open Sans" panose="020B0606030504020204" pitchFamily="34" charset="0"/>
              </a:rPr>
              <a:t> </a:t>
            </a:r>
            <a:br>
              <a:rPr lang="en-GB" sz="2000" b="1" i="1" dirty="0">
                <a:solidFill>
                  <a:srgbClr val="50412C"/>
                </a:solidFill>
                <a:latin typeface="Open Sans" panose="020B0606030504020204" pitchFamily="34" charset="0"/>
                <a:ea typeface="Open Sans" panose="020B0606030504020204" pitchFamily="34" charset="0"/>
                <a:cs typeface="Open Sans" panose="020B0606030504020204" pitchFamily="34" charset="0"/>
              </a:rPr>
            </a:br>
            <a:r>
              <a:rPr lang="en-US" sz="2000" b="1" i="1" dirty="0">
                <a:solidFill>
                  <a:srgbClr val="50412C"/>
                </a:solidFill>
                <a:latin typeface="Open Sans" panose="020B0606030504020204" pitchFamily="34" charset="0"/>
                <a:ea typeface="Open Sans" panose="020B0606030504020204" pitchFamily="34" charset="0"/>
                <a:cs typeface="Open Sans" panose="020B0606030504020204" pitchFamily="34" charset="0"/>
              </a:rPr>
              <a:t>can be characterized as an </a:t>
            </a:r>
            <a:r>
              <a:rPr lang="en-US" sz="2000" b="1" i="1" dirty="0">
                <a:solidFill>
                  <a:srgbClr val="CD5F50"/>
                </a:solidFill>
                <a:latin typeface="Open Sans" panose="020B0606030504020204" pitchFamily="34" charset="0"/>
                <a:ea typeface="Open Sans" panose="020B0606030504020204" pitchFamily="34" charset="0"/>
                <a:cs typeface="Open Sans" panose="020B0606030504020204" pitchFamily="34" charset="0"/>
              </a:rPr>
              <a:t>adopted political family</a:t>
            </a:r>
            <a:r>
              <a:rPr lang="en-US" sz="2000" dirty="0">
                <a:solidFill>
                  <a:srgbClr val="50412C"/>
                </a:solidFill>
                <a:latin typeface="Open Sans" panose="020B0606030504020204" pitchFamily="34" charset="0"/>
                <a:ea typeface="Open Sans" panose="020B0606030504020204" pitchFamily="34" charset="0"/>
                <a:cs typeface="Open Sans" panose="020B0606030504020204" pitchFamily="34" charset="0"/>
              </a:rPr>
              <a:t>, because:</a:t>
            </a:r>
            <a:endParaRPr lang="hu-HU" sz="2000" dirty="0">
              <a:solidFill>
                <a:srgbClr val="50412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1"/>
          </p:nvPr>
        </p:nvSpPr>
        <p:spPr>
          <a:xfrm>
            <a:off x="468313" y="987425"/>
            <a:ext cx="8207376" cy="3888432"/>
          </a:xfrm>
        </p:spPr>
        <p:txBody>
          <a:bodyPr>
            <a:noAutofit/>
          </a:bodyPr>
          <a:lstStyle/>
          <a:p>
            <a:pPr lvl="0">
              <a:spcBef>
                <a:spcPts val="0"/>
              </a:spcBef>
              <a:spcAft>
                <a:spcPts val="1000"/>
              </a:spcAft>
              <a:buClr>
                <a:srgbClr val="4D7C84"/>
              </a:buClr>
              <a:buFont typeface="Wingdings" pitchFamily="2" charset="2"/>
              <a:buChar char="Ø"/>
            </a:pPr>
            <a:r>
              <a:rPr lang="en-US" sz="1800" dirty="0">
                <a:solidFill>
                  <a:srgbClr val="50412C"/>
                </a:solidFill>
              </a:rPr>
              <a:t>different networks of extended personal acquaintance are organized into a single adopted political family</a:t>
            </a:r>
            <a:r>
              <a:rPr lang="hu-HU" sz="1800" dirty="0">
                <a:solidFill>
                  <a:srgbClr val="50412C"/>
                </a:solidFill>
              </a:rPr>
              <a:t> (</a:t>
            </a:r>
            <a:r>
              <a:rPr lang="hu-HU" sz="1800" dirty="0" err="1">
                <a:solidFill>
                  <a:srgbClr val="50412C"/>
                </a:solidFill>
              </a:rPr>
              <a:t>political-economic</a:t>
            </a:r>
            <a:r>
              <a:rPr lang="hu-HU" sz="1800" dirty="0">
                <a:solidFill>
                  <a:srgbClr val="50412C"/>
                </a:solidFill>
              </a:rPr>
              <a:t> </a:t>
            </a:r>
            <a:r>
              <a:rPr lang="hu-HU" sz="1800" dirty="0" err="1">
                <a:solidFill>
                  <a:srgbClr val="50412C"/>
                </a:solidFill>
              </a:rPr>
              <a:t>clan</a:t>
            </a:r>
            <a:r>
              <a:rPr lang="hu-HU" sz="1800" dirty="0">
                <a:solidFill>
                  <a:srgbClr val="50412C"/>
                </a:solidFill>
              </a:rPr>
              <a:t>)</a:t>
            </a:r>
            <a:r>
              <a:rPr lang="en-US" sz="1800" dirty="0">
                <a:solidFill>
                  <a:srgbClr val="50412C"/>
                </a:solidFill>
              </a:rPr>
              <a:t>;</a:t>
            </a:r>
            <a:endParaRPr lang="hu-HU" sz="1800" dirty="0">
              <a:solidFill>
                <a:srgbClr val="50412C"/>
              </a:solidFill>
            </a:endParaRPr>
          </a:p>
          <a:p>
            <a:pPr lvl="0">
              <a:spcBef>
                <a:spcPts val="0"/>
              </a:spcBef>
              <a:spcAft>
                <a:spcPts val="1000"/>
              </a:spcAft>
              <a:buClr>
                <a:srgbClr val="4D7C84"/>
              </a:buClr>
              <a:buFont typeface="Wingdings" pitchFamily="2" charset="2"/>
              <a:buChar char="Ø"/>
            </a:pPr>
            <a:r>
              <a:rPr lang="en-US" sz="1800" b="1" dirty="0">
                <a:solidFill>
                  <a:srgbClr val="50412C"/>
                </a:solidFill>
              </a:rPr>
              <a:t>not only individuals, but families / adopted families are incorporated; </a:t>
            </a:r>
            <a:endParaRPr lang="hu-HU" sz="1800" b="1" dirty="0">
              <a:solidFill>
                <a:srgbClr val="50412C"/>
              </a:solidFill>
            </a:endParaRPr>
          </a:p>
          <a:p>
            <a:pPr lvl="0">
              <a:spcBef>
                <a:spcPts val="0"/>
              </a:spcBef>
              <a:spcAft>
                <a:spcPts val="1000"/>
              </a:spcAft>
              <a:buClr>
                <a:srgbClr val="4D7C84"/>
              </a:buClr>
              <a:buFont typeface="Wingdings" pitchFamily="2" charset="2"/>
              <a:buChar char="Ø"/>
            </a:pPr>
            <a:r>
              <a:rPr lang="en-US" sz="1800" dirty="0">
                <a:solidFill>
                  <a:srgbClr val="50412C"/>
                </a:solidFill>
              </a:rPr>
              <a:t>it is informal, without formal membership;</a:t>
            </a:r>
            <a:endParaRPr lang="hu-HU" sz="1800" dirty="0">
              <a:solidFill>
                <a:srgbClr val="50412C"/>
              </a:solidFill>
            </a:endParaRPr>
          </a:p>
          <a:p>
            <a:pPr lvl="0">
              <a:spcBef>
                <a:spcPts val="0"/>
              </a:spcBef>
              <a:spcAft>
                <a:spcPts val="1000"/>
              </a:spcAft>
              <a:buClr>
                <a:srgbClr val="4D7C84"/>
              </a:buClr>
              <a:buFont typeface="Wingdings" pitchFamily="2" charset="2"/>
              <a:buChar char="Ø"/>
            </a:pPr>
            <a:r>
              <a:rPr lang="en-US" sz="1800" dirty="0">
                <a:solidFill>
                  <a:srgbClr val="50412C"/>
                </a:solidFill>
              </a:rPr>
              <a:t>it extends over formal institutions;  </a:t>
            </a:r>
            <a:endParaRPr lang="hu-HU" sz="1800" dirty="0">
              <a:solidFill>
                <a:srgbClr val="50412C"/>
              </a:solidFill>
            </a:endParaRPr>
          </a:p>
          <a:p>
            <a:pPr lvl="0">
              <a:spcBef>
                <a:spcPts val="0"/>
              </a:spcBef>
              <a:spcAft>
                <a:spcPts val="1000"/>
              </a:spcAft>
              <a:buClr>
                <a:srgbClr val="4D7C84"/>
              </a:buClr>
              <a:buFont typeface="Wingdings" pitchFamily="2" charset="2"/>
              <a:buChar char="Ø"/>
            </a:pPr>
            <a:r>
              <a:rPr lang="en-US" sz="1800" dirty="0">
                <a:solidFill>
                  <a:srgbClr val="50412C"/>
                </a:solidFill>
              </a:rPr>
              <a:t>it is based on </a:t>
            </a:r>
            <a:r>
              <a:rPr lang="en-US" sz="1800" dirty="0" err="1">
                <a:solidFill>
                  <a:srgbClr val="50412C"/>
                </a:solidFill>
              </a:rPr>
              <a:t>patronal</a:t>
            </a:r>
            <a:r>
              <a:rPr lang="en-US" sz="1800" dirty="0">
                <a:solidFill>
                  <a:srgbClr val="50412C"/>
                </a:solidFill>
              </a:rPr>
              <a:t>, and not organizational loyalty (there is no free entrance into or free exit from it);</a:t>
            </a:r>
            <a:endParaRPr lang="hu-HU" sz="1800" dirty="0">
              <a:solidFill>
                <a:srgbClr val="50412C"/>
              </a:solidFill>
            </a:endParaRPr>
          </a:p>
          <a:p>
            <a:pPr lvl="0">
              <a:spcBef>
                <a:spcPts val="0"/>
              </a:spcBef>
              <a:spcAft>
                <a:spcPts val="1000"/>
              </a:spcAft>
              <a:buClr>
                <a:srgbClr val="4D7C84"/>
              </a:buClr>
              <a:buFont typeface="Wingdings" pitchFamily="2" charset="2"/>
              <a:buChar char="Ø"/>
            </a:pPr>
            <a:r>
              <a:rPr lang="en-US" sz="1800" dirty="0">
                <a:solidFill>
                  <a:srgbClr val="50412C"/>
                </a:solidFill>
              </a:rPr>
              <a:t>the position within the adopted political family does not converge necessarily with the formal administrative positions;</a:t>
            </a:r>
            <a:endParaRPr lang="hu-HU" sz="1800" dirty="0">
              <a:solidFill>
                <a:srgbClr val="50412C"/>
              </a:solidFill>
            </a:endParaRPr>
          </a:p>
          <a:p>
            <a:pPr lvl="0">
              <a:spcBef>
                <a:spcPts val="0"/>
              </a:spcBef>
              <a:spcAft>
                <a:spcPts val="1000"/>
              </a:spcAft>
              <a:buClr>
                <a:srgbClr val="4D7C84"/>
              </a:buClr>
              <a:buFont typeface="Wingdings" pitchFamily="2" charset="2"/>
              <a:buChar char="Ø"/>
            </a:pPr>
            <a:r>
              <a:rPr lang="en-US" sz="1800" dirty="0">
                <a:solidFill>
                  <a:srgbClr val="50412C"/>
                </a:solidFill>
              </a:rPr>
              <a:t>its power was based on the merger of political and economic “resources”;</a:t>
            </a:r>
            <a:endParaRPr lang="hu-HU" sz="1800" dirty="0">
              <a:solidFill>
                <a:srgbClr val="50412C"/>
              </a:solidFill>
            </a:endParaRPr>
          </a:p>
          <a:p>
            <a:pPr lvl="0">
              <a:spcBef>
                <a:spcPts val="0"/>
              </a:spcBef>
              <a:spcAft>
                <a:spcPts val="1000"/>
              </a:spcAft>
              <a:buClr>
                <a:srgbClr val="4D7C84"/>
              </a:buClr>
              <a:buFont typeface="Wingdings" pitchFamily="2" charset="2"/>
              <a:buChar char="Ø"/>
            </a:pPr>
            <a:r>
              <a:rPr lang="en-US" sz="1800" dirty="0">
                <a:solidFill>
                  <a:srgbClr val="50412C"/>
                </a:solidFill>
              </a:rPr>
              <a:t>it follows the cultural patterns of rule of the patriarchal family or clan.</a:t>
            </a:r>
            <a:endParaRPr lang="hu-HU" sz="1800" dirty="0">
              <a:solidFill>
                <a:srgbClr val="50412C"/>
              </a:solidFill>
            </a:endParaRPr>
          </a:p>
        </p:txBody>
      </p:sp>
    </p:spTree>
    <p:extLst>
      <p:ext uri="{BB962C8B-B14F-4D97-AF65-F5344CB8AC3E}">
        <p14:creationId xmlns:p14="http://schemas.microsoft.com/office/powerpoint/2010/main" val="337743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51470"/>
            <a:ext cx="8928100" cy="915988"/>
          </a:xfrm>
        </p:spPr>
        <p:txBody>
          <a:bodyPr anchor="ctr">
            <a:normAutofit/>
          </a:bodyPr>
          <a:lstStyle/>
          <a:p>
            <a:r>
              <a:rPr lang="hu-HU" sz="2400" b="1" dirty="0" err="1">
                <a:solidFill>
                  <a:srgbClr val="8D503B"/>
                </a:solidFill>
              </a:rPr>
              <a:t>Measuring</a:t>
            </a:r>
            <a:r>
              <a:rPr lang="hu-HU" sz="2400" b="1" dirty="0">
                <a:solidFill>
                  <a:srgbClr val="8D503B"/>
                </a:solidFill>
              </a:rPr>
              <a:t> </a:t>
            </a:r>
            <a:r>
              <a:rPr lang="hu-HU" sz="2400" b="1" dirty="0" err="1">
                <a:solidFill>
                  <a:srgbClr val="8D503B"/>
                </a:solidFill>
              </a:rPr>
              <a:t>the</a:t>
            </a:r>
            <a:r>
              <a:rPr lang="hu-HU" sz="2400" b="1" dirty="0">
                <a:solidFill>
                  <a:srgbClr val="8D503B"/>
                </a:solidFill>
              </a:rPr>
              <a:t> </a:t>
            </a:r>
            <a:r>
              <a:rPr lang="en-US" sz="2400" b="1" dirty="0">
                <a:solidFill>
                  <a:srgbClr val="8D503B"/>
                </a:solidFill>
              </a:rPr>
              <a:t>adopted political family</a:t>
            </a:r>
            <a:endParaRPr lang="hu-HU" sz="2400" b="1" dirty="0">
              <a:solidFill>
                <a:srgbClr val="8D503B"/>
              </a:solidFill>
            </a:endParaRPr>
          </a:p>
        </p:txBody>
      </p:sp>
      <p:sp>
        <p:nvSpPr>
          <p:cNvPr id="4" name="Téglalap 4"/>
          <p:cNvSpPr/>
          <p:nvPr/>
        </p:nvSpPr>
        <p:spPr>
          <a:xfrm>
            <a:off x="323528" y="915566"/>
            <a:ext cx="8568952" cy="3954929"/>
          </a:xfrm>
          <a:prstGeom prst="rect">
            <a:avLst/>
          </a:prstGeom>
        </p:spPr>
        <p:txBody>
          <a:bodyPr wrap="square">
            <a:spAutoFit/>
          </a:bodyPr>
          <a:lstStyle/>
          <a:p>
            <a:pPr marL="342900" indent="-342900">
              <a:spcAft>
                <a:spcPts val="1500"/>
              </a:spcAft>
              <a:buClr>
                <a:srgbClr val="4D7C8B"/>
              </a:buClr>
              <a:buSzPct val="100000"/>
              <a:buFont typeface="Calibri" panose="020F0502020204030204" pitchFamily="34" charset="0"/>
              <a:buChar char="●"/>
            </a:pPr>
            <a:r>
              <a:rPr lang="en-US" sz="1600" b="1" dirty="0">
                <a:solidFill>
                  <a:srgbClr val="50412B"/>
                </a:solidFill>
              </a:rPr>
              <a:t>Family relationship is a proxy of informal embeddedness </a:t>
            </a:r>
            <a:r>
              <a:rPr lang="hu-HU" sz="1600" b="1" dirty="0">
                <a:solidFill>
                  <a:srgbClr val="50412B"/>
                </a:solidFill>
                <a:sym typeface="Wingdings" panose="05000000000000000000" pitchFamily="2" charset="2"/>
              </a:rPr>
              <a:t> </a:t>
            </a:r>
            <a:r>
              <a:rPr lang="en-US" sz="1600" b="1" dirty="0">
                <a:solidFill>
                  <a:srgbClr val="50412B"/>
                </a:solidFill>
                <a:sym typeface="Wingdings" panose="05000000000000000000" pitchFamily="2" charset="2"/>
              </a:rPr>
              <a:t>forming a family relationship means (1) adoption of the person and (2) appreciation of existing formal and informal relations (family relationships, friendships)</a:t>
            </a:r>
            <a:endParaRPr lang="en-US" sz="1600" b="1" dirty="0">
              <a:solidFill>
                <a:srgbClr val="50412B"/>
              </a:solidFill>
            </a:endParaRPr>
          </a:p>
          <a:p>
            <a:pPr marL="342900" indent="-342900">
              <a:spcAft>
                <a:spcPts val="1500"/>
              </a:spcAft>
              <a:buClr>
                <a:srgbClr val="4D7C8B"/>
              </a:buClr>
              <a:buSzPct val="100000"/>
              <a:buFont typeface="Calibri" panose="020F0502020204030204" pitchFamily="34" charset="0"/>
              <a:buChar char="●"/>
            </a:pPr>
            <a:r>
              <a:rPr lang="en-US" sz="1600" b="1" dirty="0">
                <a:solidFill>
                  <a:srgbClr val="50412B"/>
                </a:solidFill>
              </a:rPr>
              <a:t>Adoption can be measured in economic terms</a:t>
            </a:r>
          </a:p>
          <a:p>
            <a:pPr marL="800100" lvl="1" indent="-342900">
              <a:spcAft>
                <a:spcPts val="1500"/>
              </a:spcAft>
              <a:buClr>
                <a:srgbClr val="4D7C8B"/>
              </a:buClr>
              <a:buSzPct val="100000"/>
              <a:buFont typeface="Calibri" panose="020F0502020204030204" pitchFamily="34" charset="0"/>
              <a:buChar char="●"/>
            </a:pPr>
            <a:r>
              <a:rPr lang="en-US" sz="1600" b="1" dirty="0">
                <a:solidFill>
                  <a:srgbClr val="50412B"/>
                </a:solidFill>
              </a:rPr>
              <a:t>wealth accumulation as a result of not market performance or inheritance (as in a class structure) but as a result of adoption</a:t>
            </a:r>
            <a:endParaRPr lang="en-US" sz="1600" b="1" dirty="0">
              <a:solidFill>
                <a:srgbClr val="50412B"/>
              </a:solidFill>
              <a:sym typeface="Wingdings" panose="05000000000000000000" pitchFamily="2" charset="2"/>
            </a:endParaRPr>
          </a:p>
          <a:p>
            <a:pPr marL="1257300" lvl="2" indent="-342900">
              <a:spcAft>
                <a:spcPts val="1500"/>
              </a:spcAft>
              <a:buClr>
                <a:srgbClr val="4D7C8B"/>
              </a:buClr>
              <a:buSzPct val="100000"/>
              <a:buFont typeface="Calibri" panose="020F0502020204030204" pitchFamily="34" charset="0"/>
              <a:buChar char="●"/>
            </a:pPr>
            <a:r>
              <a:rPr lang="en-US" sz="1600" b="1" dirty="0">
                <a:solidFill>
                  <a:srgbClr val="50412B"/>
                </a:solidFill>
                <a:sym typeface="Wingdings" panose="05000000000000000000" pitchFamily="2" charset="2"/>
              </a:rPr>
              <a:t>spouses</a:t>
            </a:r>
            <a:r>
              <a:rPr lang="hu-HU" sz="1600" b="1" dirty="0">
                <a:solidFill>
                  <a:srgbClr val="50412B"/>
                </a:solidFill>
                <a:sym typeface="Wingdings" panose="05000000000000000000" pitchFamily="2" charset="2"/>
              </a:rPr>
              <a:t> (</a:t>
            </a:r>
            <a:r>
              <a:rPr lang="en-US" sz="1600" b="1" dirty="0" err="1">
                <a:solidFill>
                  <a:srgbClr val="50412B"/>
                </a:solidFill>
                <a:sym typeface="Wingdings" panose="05000000000000000000" pitchFamily="2" charset="2"/>
              </a:rPr>
              <a:t>Anikó</a:t>
            </a:r>
            <a:r>
              <a:rPr lang="en-US" sz="1600" b="1" dirty="0">
                <a:solidFill>
                  <a:srgbClr val="50412B"/>
                </a:solidFill>
                <a:sym typeface="Wingdings" panose="05000000000000000000" pitchFamily="2" charset="2"/>
              </a:rPr>
              <a:t> </a:t>
            </a:r>
            <a:r>
              <a:rPr lang="en-US" sz="1600" b="1" dirty="0" err="1">
                <a:solidFill>
                  <a:srgbClr val="50412B"/>
                </a:solidFill>
                <a:sym typeface="Wingdings" panose="05000000000000000000" pitchFamily="2" charset="2"/>
              </a:rPr>
              <a:t>Lévai</a:t>
            </a:r>
            <a:r>
              <a:rPr lang="en-US" sz="1600" b="1" dirty="0">
                <a:solidFill>
                  <a:srgbClr val="50412B"/>
                </a:solidFill>
                <a:sym typeface="Wingdings" panose="05000000000000000000" pitchFamily="2" charset="2"/>
              </a:rPr>
              <a:t>, </a:t>
            </a:r>
            <a:r>
              <a:rPr lang="en-US" sz="1600" b="1" dirty="0" err="1">
                <a:solidFill>
                  <a:srgbClr val="50412B"/>
                </a:solidFill>
                <a:sym typeface="Wingdings" panose="05000000000000000000" pitchFamily="2" charset="2"/>
              </a:rPr>
              <a:t>Cecília</a:t>
            </a:r>
            <a:r>
              <a:rPr lang="en-US" sz="1600" b="1" dirty="0">
                <a:solidFill>
                  <a:srgbClr val="50412B"/>
                </a:solidFill>
                <a:sym typeface="Wingdings" panose="05000000000000000000" pitchFamily="2" charset="2"/>
              </a:rPr>
              <a:t> </a:t>
            </a:r>
            <a:r>
              <a:rPr lang="en-US" sz="1600" b="1" dirty="0" err="1">
                <a:solidFill>
                  <a:srgbClr val="50412B"/>
                </a:solidFill>
                <a:sym typeface="Wingdings" panose="05000000000000000000" pitchFamily="2" charset="2"/>
              </a:rPr>
              <a:t>Rogán</a:t>
            </a:r>
            <a:r>
              <a:rPr lang="en-US" sz="1600" b="1" dirty="0">
                <a:solidFill>
                  <a:srgbClr val="50412B"/>
                </a:solidFill>
                <a:sym typeface="Wingdings" panose="05000000000000000000" pitchFamily="2" charset="2"/>
              </a:rPr>
              <a:t>, </a:t>
            </a:r>
            <a:r>
              <a:rPr lang="en-US" sz="1600" b="1" dirty="0" err="1">
                <a:solidFill>
                  <a:srgbClr val="50412B"/>
                </a:solidFill>
                <a:sym typeface="Wingdings" panose="05000000000000000000" pitchFamily="2" charset="2"/>
              </a:rPr>
              <a:t>Szilvia</a:t>
            </a:r>
            <a:r>
              <a:rPr lang="en-US" sz="1600" b="1" dirty="0">
                <a:solidFill>
                  <a:srgbClr val="50412B"/>
                </a:solidFill>
                <a:sym typeface="Wingdings" panose="05000000000000000000" pitchFamily="2" charset="2"/>
              </a:rPr>
              <a:t> </a:t>
            </a:r>
            <a:r>
              <a:rPr lang="en-US" sz="1600" b="1" dirty="0" err="1">
                <a:solidFill>
                  <a:srgbClr val="50412B"/>
                </a:solidFill>
                <a:sym typeface="Wingdings" panose="05000000000000000000" pitchFamily="2" charset="2"/>
              </a:rPr>
              <a:t>Szijjártó</a:t>
            </a:r>
            <a:r>
              <a:rPr lang="en-US" sz="1600" b="1" dirty="0">
                <a:solidFill>
                  <a:srgbClr val="50412B"/>
                </a:solidFill>
                <a:sym typeface="Wingdings" panose="05000000000000000000" pitchFamily="2" charset="2"/>
              </a:rPr>
              <a:t>-Nagy, </a:t>
            </a:r>
            <a:r>
              <a:rPr lang="en-US" sz="1600" b="1" dirty="0" err="1">
                <a:solidFill>
                  <a:srgbClr val="50412B"/>
                </a:solidFill>
                <a:sym typeface="Wingdings" panose="05000000000000000000" pitchFamily="2" charset="2"/>
              </a:rPr>
              <a:t>István</a:t>
            </a:r>
            <a:r>
              <a:rPr lang="en-US" sz="1600" b="1" dirty="0">
                <a:solidFill>
                  <a:srgbClr val="50412B"/>
                </a:solidFill>
                <a:sym typeface="Wingdings" panose="05000000000000000000" pitchFamily="2" charset="2"/>
              </a:rPr>
              <a:t> </a:t>
            </a:r>
            <a:r>
              <a:rPr lang="en-US" sz="1600" b="1" dirty="0" err="1">
                <a:solidFill>
                  <a:srgbClr val="50412B"/>
                </a:solidFill>
                <a:sym typeface="Wingdings" panose="05000000000000000000" pitchFamily="2" charset="2"/>
              </a:rPr>
              <a:t>Tiborcz</a:t>
            </a:r>
            <a:r>
              <a:rPr lang="en-US" sz="1600" b="1" dirty="0">
                <a:solidFill>
                  <a:srgbClr val="50412B"/>
                </a:solidFill>
                <a:sym typeface="Wingdings" panose="05000000000000000000" pitchFamily="2" charset="2"/>
              </a:rPr>
              <a:t> etc.)</a:t>
            </a:r>
          </a:p>
          <a:p>
            <a:pPr marL="1257300" lvl="2" indent="-342900">
              <a:spcAft>
                <a:spcPts val="1500"/>
              </a:spcAft>
              <a:buClr>
                <a:srgbClr val="4D7C8B"/>
              </a:buClr>
              <a:buSzPct val="100000"/>
              <a:buFont typeface="Calibri" panose="020F0502020204030204" pitchFamily="34" charset="0"/>
              <a:buChar char="●"/>
            </a:pPr>
            <a:r>
              <a:rPr lang="en-US" sz="1600" b="1" dirty="0">
                <a:solidFill>
                  <a:srgbClr val="50412B"/>
                </a:solidFill>
                <a:sym typeface="Wingdings" panose="05000000000000000000" pitchFamily="2" charset="2"/>
              </a:rPr>
              <a:t>parents (</a:t>
            </a:r>
            <a:r>
              <a:rPr lang="en-US" sz="1600" b="1" dirty="0" err="1">
                <a:solidFill>
                  <a:srgbClr val="50412B"/>
                </a:solidFill>
                <a:sym typeface="Wingdings" panose="05000000000000000000" pitchFamily="2" charset="2"/>
              </a:rPr>
              <a:t>Győző</a:t>
            </a:r>
            <a:r>
              <a:rPr lang="en-US" sz="1600" b="1" dirty="0">
                <a:solidFill>
                  <a:srgbClr val="50412B"/>
                </a:solidFill>
                <a:sym typeface="Wingdings" panose="05000000000000000000" pitchFamily="2" charset="2"/>
              </a:rPr>
              <a:t> </a:t>
            </a:r>
            <a:r>
              <a:rPr lang="en-US" sz="1600" b="1" dirty="0" err="1">
                <a:solidFill>
                  <a:srgbClr val="50412B"/>
                </a:solidFill>
                <a:sym typeface="Wingdings" panose="05000000000000000000" pitchFamily="2" charset="2"/>
              </a:rPr>
              <a:t>Orbán</a:t>
            </a:r>
            <a:r>
              <a:rPr lang="en-US" sz="1600" b="1" dirty="0">
                <a:solidFill>
                  <a:srgbClr val="50412B"/>
                </a:solidFill>
                <a:sym typeface="Wingdings" panose="05000000000000000000" pitchFamily="2" charset="2"/>
              </a:rPr>
              <a:t> etc.)</a:t>
            </a:r>
          </a:p>
          <a:p>
            <a:pPr marL="1257300" lvl="2" indent="-342900">
              <a:spcAft>
                <a:spcPts val="1500"/>
              </a:spcAft>
              <a:buClr>
                <a:srgbClr val="4D7C8B"/>
              </a:buClr>
              <a:buSzPct val="100000"/>
              <a:buFont typeface="Calibri" panose="020F0502020204030204" pitchFamily="34" charset="0"/>
              <a:buChar char="●"/>
            </a:pPr>
            <a:r>
              <a:rPr lang="en-US" sz="1600" b="1" dirty="0">
                <a:solidFill>
                  <a:srgbClr val="50412B"/>
                </a:solidFill>
                <a:sym typeface="Wingdings" panose="05000000000000000000" pitchFamily="2" charset="2"/>
              </a:rPr>
              <a:t>children (</a:t>
            </a:r>
            <a:r>
              <a:rPr lang="en-US" sz="1600" b="1" dirty="0" err="1">
                <a:solidFill>
                  <a:srgbClr val="50412B"/>
                </a:solidFill>
                <a:sym typeface="Wingdings" panose="05000000000000000000" pitchFamily="2" charset="2"/>
              </a:rPr>
              <a:t>Győző</a:t>
            </a:r>
            <a:r>
              <a:rPr lang="en-US" sz="1600" b="1" dirty="0">
                <a:solidFill>
                  <a:srgbClr val="50412B"/>
                </a:solidFill>
                <a:sym typeface="Wingdings" panose="05000000000000000000" pitchFamily="2" charset="2"/>
              </a:rPr>
              <a:t> </a:t>
            </a:r>
            <a:r>
              <a:rPr lang="en-US" sz="1600" b="1" dirty="0" err="1">
                <a:solidFill>
                  <a:srgbClr val="50412B"/>
                </a:solidFill>
                <a:sym typeface="Wingdings" panose="05000000000000000000" pitchFamily="2" charset="2"/>
              </a:rPr>
              <a:t>Orbán</a:t>
            </a:r>
            <a:r>
              <a:rPr lang="en-US" sz="1600" b="1" dirty="0">
                <a:solidFill>
                  <a:srgbClr val="50412B"/>
                </a:solidFill>
                <a:sym typeface="Wingdings" panose="05000000000000000000" pitchFamily="2" charset="2"/>
              </a:rPr>
              <a:t> </a:t>
            </a:r>
            <a:r>
              <a:rPr lang="en-US" sz="1600" b="1" dirty="0" err="1">
                <a:solidFill>
                  <a:srgbClr val="50412B"/>
                </a:solidFill>
                <a:sym typeface="Wingdings" panose="05000000000000000000" pitchFamily="2" charset="2"/>
              </a:rPr>
              <a:t>jr.</a:t>
            </a:r>
            <a:r>
              <a:rPr lang="en-US" sz="1600" b="1" dirty="0">
                <a:solidFill>
                  <a:srgbClr val="50412B"/>
                </a:solidFill>
                <a:sym typeface="Wingdings" panose="05000000000000000000" pitchFamily="2" charset="2"/>
              </a:rPr>
              <a:t>, </a:t>
            </a:r>
            <a:r>
              <a:rPr lang="en-US" sz="1600" b="1" dirty="0" err="1">
                <a:solidFill>
                  <a:srgbClr val="50412B"/>
                </a:solidFill>
                <a:sym typeface="Wingdings" panose="05000000000000000000" pitchFamily="2" charset="2"/>
              </a:rPr>
              <a:t>Ráhel</a:t>
            </a:r>
            <a:r>
              <a:rPr lang="en-US" sz="1600" b="1" dirty="0">
                <a:solidFill>
                  <a:srgbClr val="50412B"/>
                </a:solidFill>
                <a:sym typeface="Wingdings" panose="05000000000000000000" pitchFamily="2" charset="2"/>
              </a:rPr>
              <a:t> </a:t>
            </a:r>
            <a:r>
              <a:rPr lang="en-US" sz="1600" b="1" dirty="0" err="1">
                <a:solidFill>
                  <a:srgbClr val="50412B"/>
                </a:solidFill>
                <a:sym typeface="Wingdings" panose="05000000000000000000" pitchFamily="2" charset="2"/>
              </a:rPr>
              <a:t>Orbán</a:t>
            </a:r>
            <a:r>
              <a:rPr lang="en-US" sz="1600" b="1" dirty="0">
                <a:solidFill>
                  <a:srgbClr val="50412B"/>
                </a:solidFill>
                <a:sym typeface="Wingdings" panose="05000000000000000000" pitchFamily="2" charset="2"/>
              </a:rPr>
              <a:t>)</a:t>
            </a:r>
          </a:p>
          <a:p>
            <a:pPr marL="1257300" lvl="2" indent="-342900">
              <a:spcAft>
                <a:spcPts val="1500"/>
              </a:spcAft>
              <a:buClr>
                <a:srgbClr val="4D7C8B"/>
              </a:buClr>
              <a:buSzPct val="100000"/>
              <a:buFont typeface="Wingdings" panose="05000000000000000000" pitchFamily="2" charset="2"/>
              <a:buChar char="Ø"/>
            </a:pPr>
            <a:r>
              <a:rPr lang="en-US" sz="1600" b="1" dirty="0">
                <a:solidFill>
                  <a:srgbClr val="50412B"/>
                </a:solidFill>
                <a:sym typeface="Wingdings" panose="05000000000000000000" pitchFamily="2" charset="2"/>
              </a:rPr>
              <a:t>commonalities: no pre-adoption economic activity, fast ramp-up phase, large dividends</a:t>
            </a:r>
            <a:r>
              <a:rPr lang="hu-HU" sz="1600" b="1" dirty="0">
                <a:solidFill>
                  <a:srgbClr val="50412B"/>
                </a:solidFill>
                <a:sym typeface="Wingdings" panose="05000000000000000000" pitchFamily="2" charset="2"/>
              </a:rPr>
              <a:t> etc.</a:t>
            </a:r>
            <a:endParaRPr lang="en-US" sz="1600" b="1" dirty="0">
              <a:solidFill>
                <a:srgbClr val="50412B"/>
              </a:solidFill>
            </a:endParaRPr>
          </a:p>
        </p:txBody>
      </p:sp>
    </p:spTree>
    <p:extLst>
      <p:ext uri="{BB962C8B-B14F-4D97-AF65-F5344CB8AC3E}">
        <p14:creationId xmlns:p14="http://schemas.microsoft.com/office/powerpoint/2010/main" val="2384591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txBox="1">
            <a:spLocks/>
          </p:cNvSpPr>
          <p:nvPr/>
        </p:nvSpPr>
        <p:spPr>
          <a:xfrm>
            <a:off x="107504" y="1707654"/>
            <a:ext cx="89281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Thank</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you</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for</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your</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attention</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a:t>
            </a:r>
            <a:endParaRPr lang="en-US" sz="36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8526957" y="4266337"/>
            <a:ext cx="370559" cy="877163"/>
          </a:xfrm>
          <a:prstGeom prst="rect">
            <a:avLst/>
          </a:prstGeom>
          <a:noFill/>
        </p:spPr>
        <p:txBody>
          <a:bodyPr wrap="square" rtlCol="0">
            <a:spAutoFit/>
          </a:bodyPr>
          <a:lstStyle/>
          <a:p>
            <a:pPr algn="ctr"/>
            <a:r>
              <a:rPr lang="ru-RU" sz="5100" b="1" dirty="0">
                <a:solidFill>
                  <a:srgbClr val="EFEAE4"/>
                </a:solidFill>
                <a:latin typeface="Open Sans" panose="020B0606030504020204" pitchFamily="34" charset="0"/>
                <a:ea typeface="Open Sans" panose="020B0606030504020204" pitchFamily="34" charset="0"/>
                <a:cs typeface="Open Sans" panose="020B0606030504020204" pitchFamily="34" charset="0"/>
              </a:rPr>
              <a:t>1</a:t>
            </a:r>
            <a:endParaRPr lang="en-GB" sz="5100" b="1"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154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10928"/>
            <a:ext cx="8928100" cy="805060"/>
          </a:xfrm>
          <a:prstGeom prst="rect">
            <a:avLst/>
          </a:prstGeom>
        </p:spPr>
        <p:txBody>
          <a:bodyPr>
            <a:normAutofit/>
          </a:bodyPr>
          <a:lstStyle/>
          <a:p>
            <a:r>
              <a:rPr lang="en-US" sz="2200" b="1" dirty="0">
                <a:solidFill>
                  <a:srgbClr val="8D503B"/>
                </a:solidFill>
              </a:rPr>
              <a:t>Informality and patronalism in post-communist societies</a:t>
            </a:r>
          </a:p>
        </p:txBody>
      </p:sp>
      <p:grpSp>
        <p:nvGrpSpPr>
          <p:cNvPr id="19" name="Group 238"/>
          <p:cNvGrpSpPr>
            <a:grpSpLocks/>
          </p:cNvGrpSpPr>
          <p:nvPr/>
        </p:nvGrpSpPr>
        <p:grpSpPr bwMode="auto">
          <a:xfrm>
            <a:off x="115228" y="931630"/>
            <a:ext cx="8920822" cy="4080100"/>
            <a:chOff x="-286" y="5780"/>
            <a:chExt cx="10774" cy="4918"/>
          </a:xfrm>
        </p:grpSpPr>
        <p:grpSp>
          <p:nvGrpSpPr>
            <p:cNvPr id="20" name="Group 101"/>
            <p:cNvGrpSpPr>
              <a:grpSpLocks/>
            </p:cNvGrpSpPr>
            <p:nvPr/>
          </p:nvGrpSpPr>
          <p:grpSpPr bwMode="auto">
            <a:xfrm>
              <a:off x="1792" y="5780"/>
              <a:ext cx="8696" cy="4918"/>
              <a:chOff x="3324" y="-1436"/>
              <a:chExt cx="77324" cy="43749"/>
            </a:xfrm>
          </p:grpSpPr>
          <p:grpSp>
            <p:nvGrpSpPr>
              <p:cNvPr id="25" name="Group 102"/>
              <p:cNvGrpSpPr>
                <a:grpSpLocks/>
              </p:cNvGrpSpPr>
              <p:nvPr/>
            </p:nvGrpSpPr>
            <p:grpSpPr bwMode="auto">
              <a:xfrm>
                <a:off x="3324" y="-1436"/>
                <a:ext cx="77324" cy="43749"/>
                <a:chOff x="3324" y="-1436"/>
                <a:chExt cx="77324" cy="43749"/>
              </a:xfrm>
            </p:grpSpPr>
            <p:sp>
              <p:nvSpPr>
                <p:cNvPr id="28" name="Szövegdoboz 4"/>
                <p:cNvSpPr txBox="1">
                  <a:spLocks noChangeArrowheads="1"/>
                </p:cNvSpPr>
                <p:nvPr/>
              </p:nvSpPr>
              <p:spPr bwMode="auto">
                <a:xfrm>
                  <a:off x="3324" y="-1436"/>
                  <a:ext cx="77324" cy="6476"/>
                </a:xfrm>
                <a:prstGeom prst="roundRect">
                  <a:avLst/>
                </a:prstGeom>
                <a:solidFill>
                  <a:srgbClr val="B3AA9D"/>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Lack of separation of spheres of social action </a:t>
                  </a:r>
                </a:p>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(in democratic environment)</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29" name="Szövegdoboz 5"/>
                <p:cNvSpPr txBox="1">
                  <a:spLocks noChangeArrowheads="1"/>
                </p:cNvSpPr>
                <p:nvPr/>
              </p:nvSpPr>
              <p:spPr bwMode="auto">
                <a:xfrm>
                  <a:off x="3324" y="10117"/>
                  <a:ext cx="35235" cy="7920"/>
                </a:xfrm>
                <a:prstGeom prst="roundRect">
                  <a:avLst/>
                </a:prstGeom>
                <a:solidFill>
                  <a:srgbClr val="D1C9BE"/>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Informal networks</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30" name="Szövegdoboz 6"/>
                <p:cNvSpPr txBox="1">
                  <a:spLocks noChangeArrowheads="1"/>
                </p:cNvSpPr>
                <p:nvPr/>
              </p:nvSpPr>
              <p:spPr bwMode="auto">
                <a:xfrm>
                  <a:off x="45405" y="10088"/>
                  <a:ext cx="35243" cy="7920"/>
                </a:xfrm>
                <a:prstGeom prst="roundRect">
                  <a:avLst/>
                </a:prstGeom>
                <a:solidFill>
                  <a:srgbClr val="6B95A1">
                    <a:alpha val="50000"/>
                  </a:srgbClr>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Patronal </a:t>
                  </a:r>
                  <a:r>
                    <a:rPr lang="en-US" b="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power&amp;ownership</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31" name="Szövegdoboz 7"/>
                <p:cNvSpPr txBox="1">
                  <a:spLocks noChangeArrowheads="1"/>
                </p:cNvSpPr>
                <p:nvPr/>
              </p:nvSpPr>
              <p:spPr bwMode="auto">
                <a:xfrm>
                  <a:off x="3324" y="22839"/>
                  <a:ext cx="35235" cy="7920"/>
                </a:xfrm>
                <a:prstGeom prst="roundRect">
                  <a:avLst/>
                </a:prstGeom>
                <a:solidFill>
                  <a:srgbClr val="D1C9BE"/>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Adopted political families (informal patronal networks)</a:t>
                  </a:r>
                  <a:r>
                    <a:rPr lang="en-US" dirty="0">
                      <a:solidFill>
                        <a:srgbClr val="504131"/>
                      </a:solidFill>
                      <a:effectLst/>
                      <a:latin typeface="Times New Roman" panose="02020603050405020304" pitchFamily="18" charset="0"/>
                      <a:ea typeface="Times New Roman" panose="02020603050405020304" pitchFamily="18" charset="0"/>
                    </a:rPr>
                    <a:t> </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32" name="Szövegdoboz 8"/>
                <p:cNvSpPr txBox="1">
                  <a:spLocks noChangeArrowheads="1"/>
                </p:cNvSpPr>
                <p:nvPr/>
              </p:nvSpPr>
              <p:spPr bwMode="auto">
                <a:xfrm>
                  <a:off x="45405" y="23095"/>
                  <a:ext cx="35243" cy="7920"/>
                </a:xfrm>
                <a:prstGeom prst="roundRect">
                  <a:avLst/>
                </a:prstGeom>
                <a:solidFill>
                  <a:srgbClr val="6B95A1">
                    <a:alpha val="50000"/>
                  </a:srgbClr>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Patrimonialization</a:t>
                  </a:r>
                  <a:endParaRPr lang="hu-HU">
                    <a:solidFill>
                      <a:srgbClr val="504131"/>
                    </a:solidFill>
                    <a:effectLst/>
                    <a:latin typeface="Times New Roman" panose="02020603050405020304" pitchFamily="18" charset="0"/>
                    <a:ea typeface="Times New Roman" panose="02020603050405020304" pitchFamily="18" charset="0"/>
                  </a:endParaRPr>
                </a:p>
              </p:txBody>
            </p:sp>
            <p:sp>
              <p:nvSpPr>
                <p:cNvPr id="33" name="Szövegdoboz 9"/>
                <p:cNvSpPr txBox="1">
                  <a:spLocks noChangeArrowheads="1"/>
                </p:cNvSpPr>
                <p:nvPr/>
              </p:nvSpPr>
              <p:spPr bwMode="auto">
                <a:xfrm>
                  <a:off x="3324" y="35938"/>
                  <a:ext cx="77324" cy="6375"/>
                </a:xfrm>
                <a:prstGeom prst="roundRect">
                  <a:avLst/>
                </a:prstGeom>
                <a:solidFill>
                  <a:srgbClr val="E9B178"/>
                </a:solidFill>
                <a:ln w="9525">
                  <a:noFill/>
                  <a:miter lim="800000"/>
                  <a:headEnd/>
                  <a:tailEnd/>
                </a:ln>
              </p:spPr>
              <p:txBody>
                <a:bodyPr rot="0" vert="horz" wrap="square" lIns="54000" tIns="10800" rIns="54000" bIns="10800" anchor="ctr" anchorCtr="0" upright="1">
                  <a:noAutofit/>
                </a:bodyPr>
                <a:lstStyle>
                  <a:defPPr>
                    <a:defRPr lang="hu-HU"/>
                  </a:defPPr>
                  <a:lvl1pPr algn="ctr">
                    <a:lnSpc>
                      <a:spcPct val="115000"/>
                    </a:lnSpc>
                    <a:spcAft>
                      <a:spcPts val="0"/>
                    </a:spcAft>
                    <a:defRPr b="1">
                      <a:solidFill>
                        <a:srgbClr val="50413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Centralized/monopolized forms of corruption</a:t>
                  </a:r>
                  <a:endParaRPr lang="hu-HU" dirty="0"/>
                </a:p>
              </p:txBody>
            </p:sp>
            <p:sp>
              <p:nvSpPr>
                <p:cNvPr id="34" name="Lefelé nyíl 33"/>
                <p:cNvSpPr>
                  <a:spLocks noChangeArrowheads="1"/>
                </p:cNvSpPr>
                <p:nvPr/>
              </p:nvSpPr>
              <p:spPr bwMode="auto">
                <a:xfrm>
                  <a:off x="18560" y="5040"/>
                  <a:ext cx="4680" cy="5048"/>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5" name="Lefelé nyíl 34"/>
                <p:cNvSpPr>
                  <a:spLocks noChangeArrowheads="1"/>
                </p:cNvSpPr>
                <p:nvPr/>
              </p:nvSpPr>
              <p:spPr bwMode="auto">
                <a:xfrm>
                  <a:off x="60724" y="5059"/>
                  <a:ext cx="4680" cy="5058"/>
                </a:xfrm>
                <a:prstGeom prst="downArrow">
                  <a:avLst>
                    <a:gd name="adj1" fmla="val 50000"/>
                    <a:gd name="adj2" fmla="val 4999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6" name="Lefelé nyíl 35"/>
                <p:cNvSpPr>
                  <a:spLocks noChangeArrowheads="1"/>
                </p:cNvSpPr>
                <p:nvPr/>
              </p:nvSpPr>
              <p:spPr bwMode="auto">
                <a:xfrm>
                  <a:off x="18643" y="18036"/>
                  <a:ext cx="4680" cy="4803"/>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7" name="Lefelé nyíl 36"/>
                <p:cNvSpPr>
                  <a:spLocks noChangeArrowheads="1"/>
                </p:cNvSpPr>
                <p:nvPr/>
              </p:nvSpPr>
              <p:spPr bwMode="auto">
                <a:xfrm>
                  <a:off x="60724" y="18008"/>
                  <a:ext cx="4680" cy="5048"/>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8" name="Lefelé nyíl 37"/>
                <p:cNvSpPr>
                  <a:spLocks noChangeArrowheads="1"/>
                </p:cNvSpPr>
                <p:nvPr/>
              </p:nvSpPr>
              <p:spPr bwMode="auto">
                <a:xfrm>
                  <a:off x="18643" y="30758"/>
                  <a:ext cx="4680" cy="5079"/>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9" name="Lefelé nyíl 38"/>
                <p:cNvSpPr>
                  <a:spLocks noChangeArrowheads="1"/>
                </p:cNvSpPr>
                <p:nvPr/>
              </p:nvSpPr>
              <p:spPr bwMode="auto">
                <a:xfrm>
                  <a:off x="60724" y="31015"/>
                  <a:ext cx="4680" cy="4822"/>
                </a:xfrm>
                <a:prstGeom prst="downArrow">
                  <a:avLst>
                    <a:gd name="adj1" fmla="val 50000"/>
                    <a:gd name="adj2" fmla="val 4999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grpSp>
          <p:sp>
            <p:nvSpPr>
              <p:cNvPr id="26" name="Balra-jobbra nyíl 25"/>
              <p:cNvSpPr>
                <a:spLocks noChangeArrowheads="1"/>
              </p:cNvSpPr>
              <p:nvPr/>
            </p:nvSpPr>
            <p:spPr bwMode="auto">
              <a:xfrm>
                <a:off x="38559" y="11987"/>
                <a:ext cx="6846" cy="4179"/>
              </a:xfrm>
              <a:prstGeom prst="leftRightArrow">
                <a:avLst>
                  <a:gd name="adj1" fmla="val 50000"/>
                  <a:gd name="adj2" fmla="val 49995"/>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27" name="Balra-jobbra nyíl 26"/>
              <p:cNvSpPr>
                <a:spLocks noChangeArrowheads="1"/>
              </p:cNvSpPr>
              <p:nvPr/>
            </p:nvSpPr>
            <p:spPr bwMode="auto">
              <a:xfrm>
                <a:off x="38559" y="24966"/>
                <a:ext cx="6846" cy="4179"/>
              </a:xfrm>
              <a:prstGeom prst="leftRightArrow">
                <a:avLst>
                  <a:gd name="adj1" fmla="val 50000"/>
                  <a:gd name="adj2" fmla="val 49995"/>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grpSp>
        <p:sp>
          <p:nvSpPr>
            <p:cNvPr id="21" name="Text Box 117"/>
            <p:cNvSpPr txBox="1">
              <a:spLocks noChangeArrowheads="1"/>
            </p:cNvSpPr>
            <p:nvPr/>
          </p:nvSpPr>
          <p:spPr bwMode="auto">
            <a:xfrm>
              <a:off x="-286" y="5780"/>
              <a:ext cx="1904" cy="738"/>
            </a:xfrm>
            <a:prstGeom prst="roundRect">
              <a:avLst/>
            </a:prstGeom>
            <a:solidFill>
              <a:srgbClr val="B2654B"/>
            </a:solidFill>
            <a:ln w="19050">
              <a:noFill/>
              <a:miter lim="800000"/>
              <a:headEnd/>
              <a:tailEnd/>
            </a:ln>
          </p:spPr>
          <p:txBody>
            <a:bodyPr rot="0" vert="horz" wrap="square" lIns="91440" tIns="45720" rIns="91440" bIns="45720" anchor="ctr" anchorCtr="0" upright="1">
              <a:noAutofit/>
            </a:bodyPr>
            <a:lstStyle>
              <a:defPPr>
                <a:defRPr lang="hu-HU"/>
              </a:defPPr>
              <a:lvl1pPr algn="ctr">
                <a:spcAft>
                  <a:spcPts val="0"/>
                </a:spcAft>
                <a:defRPr b="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en-US" dirty="0">
                  <a:solidFill>
                    <a:srgbClr val="EFEAE4"/>
                  </a:solidFill>
                </a:rPr>
                <a:t>Root cause</a:t>
              </a:r>
              <a:endParaRPr lang="hu-HU" dirty="0">
                <a:solidFill>
                  <a:srgbClr val="EFEAE4"/>
                </a:solidFill>
              </a:endParaRPr>
            </a:p>
          </p:txBody>
        </p:sp>
        <p:sp>
          <p:nvSpPr>
            <p:cNvPr id="22" name="Text Box 118"/>
            <p:cNvSpPr txBox="1">
              <a:spLocks noChangeArrowheads="1"/>
            </p:cNvSpPr>
            <p:nvPr/>
          </p:nvSpPr>
          <p:spPr bwMode="auto">
            <a:xfrm>
              <a:off x="-286" y="7069"/>
              <a:ext cx="1904" cy="899"/>
            </a:xfrm>
            <a:prstGeom prst="roundRect">
              <a:avLst/>
            </a:prstGeom>
            <a:solidFill>
              <a:srgbClr val="B2654B"/>
            </a:solidFill>
            <a:ln w="19050">
              <a:noFill/>
              <a:miter lim="800000"/>
              <a:headEnd/>
              <a:tailEnd/>
            </a:ln>
          </p:spPr>
          <p:txBody>
            <a:bodyPr rot="0" vert="horz" wrap="square" lIns="91440" tIns="45720" rIns="91440" bIns="45720" anchor="ctr" anchorCtr="0" upright="1">
              <a:noAutofit/>
            </a:bodyPr>
            <a:lstStyle>
              <a:defPPr>
                <a:defRPr lang="hu-HU"/>
              </a:defPPr>
              <a:lvl1pPr algn="ctr">
                <a:spcAft>
                  <a:spcPts val="0"/>
                </a:spcAft>
                <a:defRPr b="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en-US" dirty="0">
                  <a:solidFill>
                    <a:srgbClr val="EFEAE4"/>
                  </a:solidFill>
                </a:rPr>
                <a:t>Societal structures</a:t>
              </a:r>
              <a:endParaRPr lang="hu-HU" dirty="0">
                <a:solidFill>
                  <a:srgbClr val="EFEAE4"/>
                </a:solidFill>
              </a:endParaRPr>
            </a:p>
          </p:txBody>
        </p:sp>
        <p:sp>
          <p:nvSpPr>
            <p:cNvPr id="23" name="Text Box 119"/>
            <p:cNvSpPr txBox="1">
              <a:spLocks noChangeArrowheads="1"/>
            </p:cNvSpPr>
            <p:nvPr/>
          </p:nvSpPr>
          <p:spPr bwMode="auto">
            <a:xfrm>
              <a:off x="-286" y="8509"/>
              <a:ext cx="1904" cy="891"/>
            </a:xfrm>
            <a:prstGeom prst="roundRect">
              <a:avLst/>
            </a:prstGeom>
            <a:solidFill>
              <a:srgbClr val="B2654B"/>
            </a:solidFill>
            <a:ln w="19050">
              <a:noFill/>
              <a:miter lim="800000"/>
              <a:headEnd/>
              <a:tailEnd/>
            </a:ln>
          </p:spPr>
          <p:txBody>
            <a:bodyPr rot="0" vert="horz" wrap="square" lIns="91440" tIns="45720" rIns="91440" bIns="45720" anchor="ctr" anchorCtr="0" upright="1">
              <a:noAutofit/>
            </a:bodyPr>
            <a:lstStyle>
              <a:defPPr>
                <a:defRPr lang="hu-HU"/>
              </a:defPPr>
              <a:lvl1pPr algn="ctr">
                <a:spcAft>
                  <a:spcPts val="0"/>
                </a:spcAft>
                <a:defRPr b="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en-US" dirty="0" err="1">
                  <a:solidFill>
                    <a:srgbClr val="EFEAE4"/>
                  </a:solidFill>
                </a:rPr>
                <a:t>Rulership</a:t>
              </a:r>
              <a:r>
                <a:rPr lang="en-US" dirty="0">
                  <a:solidFill>
                    <a:srgbClr val="EFEAE4"/>
                  </a:solidFill>
                </a:rPr>
                <a:t> structures</a:t>
              </a:r>
              <a:endParaRPr lang="hu-HU" dirty="0">
                <a:solidFill>
                  <a:srgbClr val="EFEAE4"/>
                </a:solidFill>
              </a:endParaRPr>
            </a:p>
          </p:txBody>
        </p:sp>
        <p:sp>
          <p:nvSpPr>
            <p:cNvPr id="24" name="Text Box 120"/>
            <p:cNvSpPr txBox="1">
              <a:spLocks noChangeArrowheads="1"/>
            </p:cNvSpPr>
            <p:nvPr/>
          </p:nvSpPr>
          <p:spPr bwMode="auto">
            <a:xfrm>
              <a:off x="-286" y="9970"/>
              <a:ext cx="1904" cy="728"/>
            </a:xfrm>
            <a:prstGeom prst="roundRect">
              <a:avLst/>
            </a:prstGeom>
            <a:solidFill>
              <a:srgbClr val="B2654B"/>
            </a:solidFill>
            <a:ln w="19050">
              <a:noFill/>
              <a:miter lim="800000"/>
              <a:headEnd/>
              <a:tailEnd/>
            </a:ln>
          </p:spPr>
          <p:txBody>
            <a:bodyPr rot="0" vert="horz" wrap="square" lIns="91440" tIns="45720" rIns="91440" bIns="45720" anchor="ctr" anchorCtr="0" upright="1">
              <a:noAutofit/>
            </a:bodyPr>
            <a:lstStyle>
              <a:defPPr>
                <a:defRPr lang="hu-HU"/>
              </a:defPPr>
              <a:lvl1pPr algn="ctr">
                <a:spcAft>
                  <a:spcPts val="0"/>
                </a:spcAft>
                <a:defRPr b="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en-US" dirty="0">
                  <a:solidFill>
                    <a:srgbClr val="EFEAE4"/>
                  </a:solidFill>
                </a:rPr>
                <a:t>Systemic distortion</a:t>
              </a:r>
              <a:endParaRPr lang="hu-HU" dirty="0">
                <a:solidFill>
                  <a:srgbClr val="EFEAE4"/>
                </a:solidFill>
              </a:endParaRPr>
            </a:p>
          </p:txBody>
        </p:sp>
      </p:grpSp>
    </p:spTree>
    <p:extLst>
      <p:ext uri="{BB962C8B-B14F-4D97-AF65-F5344CB8AC3E}">
        <p14:creationId xmlns:p14="http://schemas.microsoft.com/office/powerpoint/2010/main" val="339749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1131590"/>
          </a:xfrm>
          <a:prstGeom prst="rect">
            <a:avLst/>
          </a:prstGeom>
        </p:spPr>
        <p:txBody>
          <a:bodyPr anchor="ctr">
            <a:normAutofit/>
          </a:bodyPr>
          <a:lstStyle/>
          <a:p>
            <a:r>
              <a:rPr lang="en-US" sz="2200" b="1" dirty="0">
                <a:solidFill>
                  <a:srgbClr val="8D503B"/>
                </a:solidFill>
              </a:rPr>
              <a:t>The mainstream response to measuring informal patronalism</a:t>
            </a:r>
          </a:p>
        </p:txBody>
      </p:sp>
      <p:sp>
        <p:nvSpPr>
          <p:cNvPr id="3" name="Tartalom helye 2"/>
          <p:cNvSpPr>
            <a:spLocks noGrp="1"/>
          </p:cNvSpPr>
          <p:nvPr>
            <p:ph idx="4294967295"/>
          </p:nvPr>
        </p:nvSpPr>
        <p:spPr>
          <a:xfrm>
            <a:off x="251520" y="1131590"/>
            <a:ext cx="8568952" cy="3681014"/>
          </a:xfrm>
          <a:prstGeom prst="rect">
            <a:avLst/>
          </a:prstGeom>
        </p:spPr>
        <p:txBody>
          <a:bodyPr>
            <a:noAutofit/>
          </a:bodyPr>
          <a:lstStyle/>
          <a:p>
            <a:pPr>
              <a:lnSpc>
                <a:spcPct val="110000"/>
              </a:lnSpc>
              <a:spcBef>
                <a:spcPts val="0"/>
              </a:spcBef>
              <a:spcAft>
                <a:spcPts val="600"/>
              </a:spcAft>
              <a:buClr>
                <a:srgbClr val="4D7C8B"/>
              </a:buClr>
            </a:pPr>
            <a:r>
              <a:rPr lang="en-US" sz="1800" b="1" dirty="0">
                <a:solidFill>
                  <a:srgbClr val="50412B"/>
                </a:solidFill>
                <a:sym typeface="Wingdings" panose="05000000000000000000" pitchFamily="2" charset="2"/>
              </a:rPr>
              <a:t>hybrid regimes, „façade”  there is </a:t>
            </a:r>
            <a:r>
              <a:rPr lang="en-US" sz="1800" b="1" i="1" dirty="0">
                <a:solidFill>
                  <a:srgbClr val="50412B"/>
                </a:solidFill>
                <a:sym typeface="Wingdings" panose="05000000000000000000" pitchFamily="2" charset="2"/>
              </a:rPr>
              <a:t>something </a:t>
            </a:r>
            <a:r>
              <a:rPr lang="en-US" sz="1800" b="1" dirty="0">
                <a:solidFill>
                  <a:srgbClr val="50412B"/>
                </a:solidFill>
                <a:sym typeface="Wingdings" panose="05000000000000000000" pitchFamily="2" charset="2"/>
              </a:rPr>
              <a:t>in the background that defines actual dynamics</a:t>
            </a:r>
          </a:p>
          <a:p>
            <a:pPr lvl="1">
              <a:lnSpc>
                <a:spcPct val="110000"/>
              </a:lnSpc>
              <a:spcBef>
                <a:spcPts val="0"/>
              </a:spcBef>
              <a:spcAft>
                <a:spcPts val="600"/>
              </a:spcAft>
              <a:buClr>
                <a:srgbClr val="4D7C8B"/>
              </a:buClr>
            </a:pPr>
            <a:r>
              <a:rPr lang="en-US" sz="1800" b="1" dirty="0">
                <a:solidFill>
                  <a:srgbClr val="50412B"/>
                </a:solidFill>
                <a:sym typeface="Wingdings" panose="05000000000000000000" pitchFamily="2" charset="2"/>
              </a:rPr>
              <a:t>What is? No data  endless storytelling (case studies, „process-tracing”)</a:t>
            </a:r>
          </a:p>
          <a:p>
            <a:pPr lvl="1">
              <a:lnSpc>
                <a:spcPct val="110000"/>
              </a:lnSpc>
              <a:spcBef>
                <a:spcPts val="0"/>
              </a:spcBef>
              <a:spcAft>
                <a:spcPts val="600"/>
              </a:spcAft>
              <a:buClr>
                <a:srgbClr val="4D7C8B"/>
              </a:buClr>
            </a:pPr>
            <a:r>
              <a:rPr lang="en-US" sz="1800" b="1" dirty="0">
                <a:solidFill>
                  <a:srgbClr val="50412B"/>
                </a:solidFill>
              </a:rPr>
              <a:t>non-comparative, not ordered by comparable statistical data</a:t>
            </a:r>
          </a:p>
          <a:p>
            <a:pPr lvl="1">
              <a:lnSpc>
                <a:spcPct val="110000"/>
              </a:lnSpc>
              <a:spcBef>
                <a:spcPts val="0"/>
              </a:spcBef>
              <a:spcAft>
                <a:spcPts val="600"/>
              </a:spcAft>
              <a:buClr>
                <a:srgbClr val="4D7C8B"/>
              </a:buClr>
            </a:pPr>
            <a:r>
              <a:rPr lang="en-US" sz="1800" b="1" dirty="0">
                <a:solidFill>
                  <a:srgbClr val="50412B"/>
                </a:solidFill>
                <a:sym typeface="Wingdings" panose="05000000000000000000" pitchFamily="2" charset="2"/>
              </a:rPr>
              <a:t>the only utilizable statistical data are the ones collected by formal categories</a:t>
            </a:r>
          </a:p>
          <a:p>
            <a:pPr marL="457200" lvl="1" indent="0">
              <a:lnSpc>
                <a:spcPct val="110000"/>
              </a:lnSpc>
              <a:spcBef>
                <a:spcPts val="0"/>
              </a:spcBef>
              <a:spcAft>
                <a:spcPts val="600"/>
              </a:spcAft>
              <a:buClr>
                <a:srgbClr val="4D7C8B"/>
              </a:buClr>
              <a:buNone/>
            </a:pPr>
            <a:r>
              <a:rPr lang="hu-HU" sz="1800" b="1" dirty="0">
                <a:solidFill>
                  <a:srgbClr val="50412B"/>
                </a:solidFill>
                <a:sym typeface="Wingdings" panose="05000000000000000000" pitchFamily="2" charset="2"/>
              </a:rPr>
              <a:t> </a:t>
            </a:r>
            <a:r>
              <a:rPr lang="en-US" sz="1800" b="1" u="sng" dirty="0">
                <a:solidFill>
                  <a:srgbClr val="50412B"/>
                </a:solidFill>
                <a:sym typeface="Wingdings" panose="05000000000000000000" pitchFamily="2" charset="2"/>
              </a:rPr>
              <a:t>vicious circle:</a:t>
            </a:r>
            <a:r>
              <a:rPr lang="en-US" sz="1800" b="1" dirty="0">
                <a:solidFill>
                  <a:srgbClr val="50412B"/>
                </a:solidFill>
                <a:sym typeface="Wingdings" panose="05000000000000000000" pitchFamily="2" charset="2"/>
              </a:rPr>
              <a:t> formal categories define data collection, the collected data are used in analyses</a:t>
            </a:r>
            <a:endParaRPr lang="en-US" sz="1800" b="1" dirty="0">
              <a:solidFill>
                <a:srgbClr val="50412B"/>
              </a:solidFill>
            </a:endParaRPr>
          </a:p>
          <a:p>
            <a:pPr>
              <a:lnSpc>
                <a:spcPct val="110000"/>
              </a:lnSpc>
              <a:spcBef>
                <a:spcPts val="0"/>
              </a:spcBef>
              <a:spcAft>
                <a:spcPts val="600"/>
              </a:spcAft>
              <a:buClr>
                <a:srgbClr val="4D7C8B"/>
              </a:buClr>
            </a:pPr>
            <a:r>
              <a:rPr lang="en-US" sz="1800" b="1" dirty="0">
                <a:solidFill>
                  <a:srgbClr val="FF0000"/>
                </a:solidFill>
              </a:rPr>
              <a:t>The more informality becomes dominant, the fewer valid insights we can get from data based on opposing presumptions.</a:t>
            </a:r>
          </a:p>
        </p:txBody>
      </p:sp>
    </p:spTree>
    <p:extLst>
      <p:ext uri="{BB962C8B-B14F-4D97-AF65-F5344CB8AC3E}">
        <p14:creationId xmlns:p14="http://schemas.microsoft.com/office/powerpoint/2010/main" val="242556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15566"/>
          </a:xfrm>
          <a:prstGeom prst="rect">
            <a:avLst/>
          </a:prstGeom>
        </p:spPr>
        <p:txBody>
          <a:bodyPr anchor="ctr">
            <a:normAutofit/>
          </a:bodyPr>
          <a:lstStyle/>
          <a:p>
            <a:r>
              <a:rPr lang="en-US" sz="2200" b="1" dirty="0">
                <a:solidFill>
                  <a:srgbClr val="8D503B"/>
                </a:solidFill>
              </a:rPr>
              <a:t>The possibility of measuring informal patronalism</a:t>
            </a:r>
          </a:p>
        </p:txBody>
      </p:sp>
      <p:sp>
        <p:nvSpPr>
          <p:cNvPr id="3" name="Tartalom helye 2"/>
          <p:cNvSpPr>
            <a:spLocks noGrp="1"/>
          </p:cNvSpPr>
          <p:nvPr>
            <p:ph idx="4294967295"/>
          </p:nvPr>
        </p:nvSpPr>
        <p:spPr>
          <a:xfrm>
            <a:off x="323528" y="771550"/>
            <a:ext cx="8496944" cy="4104456"/>
          </a:xfrm>
          <a:prstGeom prst="rect">
            <a:avLst/>
          </a:prstGeom>
        </p:spPr>
        <p:txBody>
          <a:bodyPr>
            <a:noAutofit/>
          </a:bodyPr>
          <a:lstStyle/>
          <a:p>
            <a:pPr>
              <a:lnSpc>
                <a:spcPct val="110000"/>
              </a:lnSpc>
              <a:spcBef>
                <a:spcPts val="0"/>
              </a:spcBef>
              <a:spcAft>
                <a:spcPts val="600"/>
              </a:spcAft>
              <a:buClr>
                <a:srgbClr val="4D7C8B"/>
              </a:buClr>
            </a:pPr>
            <a:r>
              <a:rPr lang="hu-HU" sz="1600" b="1" dirty="0">
                <a:solidFill>
                  <a:srgbClr val="50412B"/>
                </a:solidFill>
              </a:rPr>
              <a:t>i</a:t>
            </a:r>
            <a:r>
              <a:rPr lang="en-US" sz="1600" b="1" dirty="0">
                <a:solidFill>
                  <a:srgbClr val="50412B"/>
                </a:solidFill>
              </a:rPr>
              <a:t>n the </a:t>
            </a:r>
            <a:r>
              <a:rPr lang="en-US" sz="1600" b="1" i="1" dirty="0">
                <a:solidFill>
                  <a:srgbClr val="50412B"/>
                </a:solidFill>
              </a:rPr>
              <a:t>Anatomy</a:t>
            </a:r>
            <a:r>
              <a:rPr lang="en-US" sz="1600" b="1" dirty="0">
                <a:solidFill>
                  <a:srgbClr val="50412B"/>
                </a:solidFill>
              </a:rPr>
              <a:t>: ideal types + examples, illustrations</a:t>
            </a:r>
            <a:endParaRPr lang="hu-HU" sz="1600" b="1" dirty="0">
              <a:solidFill>
                <a:srgbClr val="50412B"/>
              </a:solidFill>
            </a:endParaRPr>
          </a:p>
          <a:p>
            <a:pPr lvl="1">
              <a:lnSpc>
                <a:spcPct val="110000"/>
              </a:lnSpc>
              <a:spcBef>
                <a:spcPts val="0"/>
              </a:spcBef>
              <a:spcAft>
                <a:spcPts val="600"/>
              </a:spcAft>
              <a:buClr>
                <a:srgbClr val="4D7C8B"/>
              </a:buClr>
            </a:pPr>
            <a:r>
              <a:rPr lang="en-US" sz="1600" b="1" dirty="0">
                <a:solidFill>
                  <a:srgbClr val="50412B"/>
                </a:solidFill>
                <a:sym typeface="Wingdings" panose="05000000000000000000" pitchFamily="2" charset="2"/>
              </a:rPr>
              <a:t>the need for data to fill up the space between theory and illustration</a:t>
            </a:r>
          </a:p>
          <a:p>
            <a:pPr>
              <a:lnSpc>
                <a:spcPct val="110000"/>
              </a:lnSpc>
              <a:spcBef>
                <a:spcPts val="0"/>
              </a:spcBef>
              <a:spcAft>
                <a:spcPts val="600"/>
              </a:spcAft>
              <a:buClr>
                <a:srgbClr val="4D7C8B"/>
              </a:buClr>
            </a:pPr>
            <a:r>
              <a:rPr lang="en-US" sz="1600" b="1" dirty="0">
                <a:solidFill>
                  <a:srgbClr val="50412B"/>
                </a:solidFill>
              </a:rPr>
              <a:t>traditional data collection: </a:t>
            </a:r>
            <a:r>
              <a:rPr lang="en-US" sz="1600" b="1" u="sng" dirty="0">
                <a:solidFill>
                  <a:srgbClr val="50412B"/>
                </a:solidFill>
              </a:rPr>
              <a:t>indicators</a:t>
            </a:r>
            <a:r>
              <a:rPr lang="en-US" sz="1600" b="1" dirty="0">
                <a:solidFill>
                  <a:srgbClr val="50412B"/>
                </a:solidFill>
              </a:rPr>
              <a:t>, as if the </a:t>
            </a:r>
            <a:r>
              <a:rPr lang="en-US" sz="1600" b="1" i="1" dirty="0">
                <a:solidFill>
                  <a:srgbClr val="50412B"/>
                </a:solidFill>
              </a:rPr>
              <a:t>de jure </a:t>
            </a:r>
            <a:r>
              <a:rPr lang="en-US" sz="1600" b="1" dirty="0">
                <a:solidFill>
                  <a:srgbClr val="50412B"/>
                </a:solidFill>
              </a:rPr>
              <a:t>and </a:t>
            </a:r>
            <a:r>
              <a:rPr lang="en-US" sz="1600" b="1" i="1" dirty="0">
                <a:solidFill>
                  <a:srgbClr val="50412B"/>
                </a:solidFill>
              </a:rPr>
              <a:t>de facto </a:t>
            </a:r>
            <a:r>
              <a:rPr lang="en-US" sz="1600" b="1" dirty="0">
                <a:solidFill>
                  <a:srgbClr val="50412B"/>
                </a:solidFill>
              </a:rPr>
              <a:t>coincided</a:t>
            </a:r>
          </a:p>
          <a:p>
            <a:pPr>
              <a:lnSpc>
                <a:spcPct val="110000"/>
              </a:lnSpc>
              <a:spcBef>
                <a:spcPts val="0"/>
              </a:spcBef>
              <a:spcAft>
                <a:spcPts val="600"/>
              </a:spcAft>
              <a:buClr>
                <a:srgbClr val="4D7C8B"/>
              </a:buClr>
            </a:pPr>
            <a:r>
              <a:rPr lang="en-US" sz="1600" b="1" dirty="0">
                <a:solidFill>
                  <a:srgbClr val="50412B"/>
                </a:solidFill>
              </a:rPr>
              <a:t>when</a:t>
            </a:r>
            <a:r>
              <a:rPr lang="hu-HU" sz="1600" b="1" dirty="0">
                <a:solidFill>
                  <a:srgbClr val="50412B"/>
                </a:solidFill>
              </a:rPr>
              <a:t> </a:t>
            </a:r>
            <a:r>
              <a:rPr lang="en-US" sz="1600" b="1" dirty="0">
                <a:solidFill>
                  <a:srgbClr val="50412B"/>
                </a:solidFill>
              </a:rPr>
              <a:t>formal legal structure and sociological substance do not coincide </a:t>
            </a:r>
            <a:r>
              <a:rPr lang="en-US" sz="1600" b="1" dirty="0">
                <a:solidFill>
                  <a:srgbClr val="50412B"/>
                </a:solidFill>
                <a:sym typeface="Wingdings" panose="05000000000000000000" pitchFamily="2" charset="2"/>
              </a:rPr>
              <a:t></a:t>
            </a:r>
            <a:r>
              <a:rPr lang="en-US" sz="1600" b="1" dirty="0">
                <a:solidFill>
                  <a:srgbClr val="50412B"/>
                </a:solidFill>
              </a:rPr>
              <a:t> </a:t>
            </a:r>
            <a:r>
              <a:rPr lang="en-US" sz="1600" b="1" i="1" dirty="0">
                <a:solidFill>
                  <a:srgbClr val="50412B"/>
                </a:solidFill>
              </a:rPr>
              <a:t>de facto </a:t>
            </a:r>
            <a:r>
              <a:rPr lang="en-US" sz="1600" b="1" dirty="0">
                <a:solidFill>
                  <a:srgbClr val="50412B"/>
                </a:solidFill>
              </a:rPr>
              <a:t>relationships exist within the realm of informality and illegality</a:t>
            </a:r>
          </a:p>
          <a:p>
            <a:pPr>
              <a:lnSpc>
                <a:spcPct val="110000"/>
              </a:lnSpc>
              <a:spcBef>
                <a:spcPts val="0"/>
              </a:spcBef>
              <a:spcAft>
                <a:spcPts val="600"/>
              </a:spcAft>
              <a:buClr>
                <a:srgbClr val="4D7C8B"/>
              </a:buClr>
            </a:pPr>
            <a:r>
              <a:rPr lang="en-US" sz="1600" b="1" u="sng" dirty="0">
                <a:solidFill>
                  <a:srgbClr val="50412B"/>
                </a:solidFill>
              </a:rPr>
              <a:t>Proxies</a:t>
            </a:r>
            <a:r>
              <a:rPr lang="en-US" sz="1600" b="1" dirty="0">
                <a:solidFill>
                  <a:srgbClr val="50412B"/>
                </a:solidFill>
              </a:rPr>
              <a:t>:</a:t>
            </a:r>
          </a:p>
          <a:p>
            <a:pPr lvl="1">
              <a:lnSpc>
                <a:spcPct val="110000"/>
              </a:lnSpc>
              <a:spcBef>
                <a:spcPts val="0"/>
              </a:spcBef>
              <a:spcAft>
                <a:spcPts val="600"/>
              </a:spcAft>
              <a:buClr>
                <a:srgbClr val="4D7C8B"/>
              </a:buClr>
            </a:pPr>
            <a:r>
              <a:rPr lang="en-US" sz="1600" b="1" dirty="0">
                <a:solidFill>
                  <a:srgbClr val="50412B"/>
                </a:solidFill>
              </a:rPr>
              <a:t>instead of directly showing the phenomena, only suggesting their presence („indirect indicators”)</a:t>
            </a:r>
          </a:p>
          <a:p>
            <a:pPr lvl="1">
              <a:lnSpc>
                <a:spcPct val="110000"/>
              </a:lnSpc>
              <a:spcBef>
                <a:spcPts val="0"/>
              </a:spcBef>
              <a:spcAft>
                <a:spcPts val="600"/>
              </a:spcAft>
              <a:buClr>
                <a:srgbClr val="4D7C8B"/>
              </a:buClr>
            </a:pPr>
            <a:r>
              <a:rPr lang="en-US" sz="1600" b="1" dirty="0">
                <a:solidFill>
                  <a:srgbClr val="50412B"/>
                </a:solidFill>
              </a:rPr>
              <a:t>can be collected, either in a single research or by compiling a longitudinal database</a:t>
            </a:r>
          </a:p>
          <a:p>
            <a:pPr lvl="1">
              <a:lnSpc>
                <a:spcPct val="110000"/>
              </a:lnSpc>
              <a:spcBef>
                <a:spcPts val="0"/>
              </a:spcBef>
              <a:spcAft>
                <a:spcPts val="600"/>
              </a:spcAft>
              <a:buClr>
                <a:srgbClr val="4D7C8B"/>
              </a:buClr>
            </a:pPr>
            <a:r>
              <a:rPr lang="en-US" sz="1600" b="1" dirty="0">
                <a:solidFill>
                  <a:srgbClr val="50412B"/>
                </a:solidFill>
              </a:rPr>
              <a:t>some utilizable data</a:t>
            </a:r>
            <a:r>
              <a:rPr lang="hu-HU" sz="1600" b="1" dirty="0">
                <a:solidFill>
                  <a:srgbClr val="50412B"/>
                </a:solidFill>
              </a:rPr>
              <a:t> is</a:t>
            </a:r>
            <a:r>
              <a:rPr lang="en-US" sz="1600" b="1" dirty="0">
                <a:solidFill>
                  <a:srgbClr val="50412B"/>
                </a:solidFill>
              </a:rPr>
              <a:t> currently collected (profits, dividends etc.) but need to be reinterpreted as proxies</a:t>
            </a:r>
          </a:p>
          <a:p>
            <a:pPr>
              <a:lnSpc>
                <a:spcPct val="110000"/>
              </a:lnSpc>
              <a:spcBef>
                <a:spcPts val="0"/>
              </a:spcBef>
              <a:spcAft>
                <a:spcPts val="600"/>
              </a:spcAft>
              <a:buClr>
                <a:srgbClr val="4D7C8B"/>
              </a:buClr>
            </a:pPr>
            <a:r>
              <a:rPr lang="en-US" sz="1600" b="1" dirty="0">
                <a:solidFill>
                  <a:srgbClr val="50412B"/>
                </a:solidFill>
              </a:rPr>
              <a:t>a set of proxies measuring informality and patronalism: does not allow for such detailed discussion as a case study, but offers </a:t>
            </a:r>
            <a:r>
              <a:rPr lang="en-US" sz="1600" b="1" u="sng" dirty="0">
                <a:solidFill>
                  <a:srgbClr val="50412B"/>
                </a:solidFill>
              </a:rPr>
              <a:t>comparability</a:t>
            </a:r>
          </a:p>
        </p:txBody>
      </p:sp>
    </p:spTree>
    <p:extLst>
      <p:ext uri="{BB962C8B-B14F-4D97-AF65-F5344CB8AC3E}">
        <p14:creationId xmlns:p14="http://schemas.microsoft.com/office/powerpoint/2010/main" val="412773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51470"/>
            <a:ext cx="8928100" cy="915988"/>
          </a:xfrm>
        </p:spPr>
        <p:txBody>
          <a:bodyPr anchor="ctr">
            <a:normAutofit/>
          </a:bodyPr>
          <a:lstStyle/>
          <a:p>
            <a:r>
              <a:rPr lang="en-US" b="1" dirty="0">
                <a:solidFill>
                  <a:srgbClr val="8D503B"/>
                </a:solidFill>
              </a:rPr>
              <a:t>Definitions of informality and patronalism</a:t>
            </a:r>
            <a:endParaRPr lang="hu-HU" b="1" dirty="0">
              <a:solidFill>
                <a:srgbClr val="8D503B"/>
              </a:solidFill>
            </a:endParaRPr>
          </a:p>
        </p:txBody>
      </p:sp>
      <p:sp>
        <p:nvSpPr>
          <p:cNvPr id="4" name="Téglalap 4"/>
          <p:cNvSpPr/>
          <p:nvPr/>
        </p:nvSpPr>
        <p:spPr>
          <a:xfrm>
            <a:off x="395287" y="915566"/>
            <a:ext cx="8353425" cy="3978012"/>
          </a:xfrm>
          <a:prstGeom prst="rect">
            <a:avLst/>
          </a:prstGeom>
        </p:spPr>
        <p:txBody>
          <a:bodyPr wrap="square">
            <a:spAutoFit/>
          </a:bodyPr>
          <a:lstStyle/>
          <a:p>
            <a:pPr marL="342900" indent="-342900">
              <a:spcAft>
                <a:spcPts val="1500"/>
              </a:spcAft>
              <a:buClr>
                <a:srgbClr val="4D7C8B"/>
              </a:buClr>
              <a:buSzPct val="100000"/>
              <a:buFont typeface="Calibri" panose="020F0502020204030204" pitchFamily="34" charset="0"/>
              <a:buChar char="●"/>
            </a:pPr>
            <a:r>
              <a:rPr lang="en-GB" sz="2000" b="1" dirty="0">
                <a:solidFill>
                  <a:srgbClr val="50412B"/>
                </a:solidFill>
              </a:rPr>
              <a:t>Informality </a:t>
            </a:r>
            <a:r>
              <a:rPr lang="en-GB" sz="2000" dirty="0">
                <a:solidFill>
                  <a:srgbClr val="50412B"/>
                </a:solidFill>
              </a:rPr>
              <a:t>is a characteristic feature of a social connection and refers to not having a legal and openly admitted form. In other words, an institution—that is, a humanly devised constraint that structures social interaction—is regarded formal if its rules are not written down and are not made openly accessible to the majority of the population (therefore its rules may or may not be congruent with effective law).</a:t>
            </a:r>
            <a:endParaRPr lang="hu-HU" sz="800" b="1" dirty="0">
              <a:solidFill>
                <a:srgbClr val="50412B"/>
              </a:solidFill>
            </a:endParaRPr>
          </a:p>
          <a:p>
            <a:pPr marL="342900" indent="-342900">
              <a:spcAft>
                <a:spcPts val="1500"/>
              </a:spcAft>
              <a:buClr>
                <a:srgbClr val="4D7C8B"/>
              </a:buClr>
              <a:buSzPct val="100000"/>
              <a:buFont typeface="Calibri" panose="020F0502020204030204" pitchFamily="34" charset="0"/>
              <a:buChar char="●"/>
            </a:pPr>
            <a:r>
              <a:rPr lang="en-US" sz="2000" b="1" dirty="0" err="1">
                <a:solidFill>
                  <a:srgbClr val="50412B"/>
                </a:solidFill>
              </a:rPr>
              <a:t>Patronalism</a:t>
            </a:r>
            <a:r>
              <a:rPr lang="en-US" sz="2000" b="1" dirty="0">
                <a:solidFill>
                  <a:srgbClr val="50412B"/>
                </a:solidFill>
              </a:rPr>
              <a:t> </a:t>
            </a:r>
            <a:r>
              <a:rPr lang="en-US" sz="2000" dirty="0">
                <a:solidFill>
                  <a:srgbClr val="50412B"/>
                </a:solidFill>
              </a:rPr>
              <a:t>is a type of connection between actors where people are connected through vertical chains of command with a strong element of unconditionality and inequality of power. In a patron-client relation, one of the participants—the client—is a vassal (i.e., subordinate) of the other—the patron. A patronal connection is a coercive relationship, involving no free exit from the network (and often no free entry to the network either).</a:t>
            </a:r>
          </a:p>
        </p:txBody>
      </p:sp>
    </p:spTree>
    <p:extLst>
      <p:ext uri="{BB962C8B-B14F-4D97-AF65-F5344CB8AC3E}">
        <p14:creationId xmlns:p14="http://schemas.microsoft.com/office/powerpoint/2010/main" val="76969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123478"/>
            <a:ext cx="8928100" cy="915988"/>
          </a:xfrm>
        </p:spPr>
        <p:txBody>
          <a:bodyPr anchor="ctr">
            <a:noAutofit/>
          </a:bodyPr>
          <a:lstStyle/>
          <a:p>
            <a:pPr>
              <a:lnSpc>
                <a:spcPct val="115000"/>
              </a:lnSpc>
            </a:pPr>
            <a:r>
              <a:rPr kumimoji="0" lang="en-US" sz="2800" b="1" i="0" u="none" strike="noStrike" cap="none" normalizeH="0" baseline="0" dirty="0">
                <a:ln>
                  <a:noFill/>
                </a:ln>
                <a:solidFill>
                  <a:srgbClr val="8D503B"/>
                </a:solidFill>
                <a:effectLst/>
                <a:ea typeface="Calibri" pitchFamily="34" charset="0"/>
                <a:cs typeface="Times New Roman" pitchFamily="18" charset="0"/>
              </a:rPr>
              <a:t>Contrasting non-patronal and patronal relations</a:t>
            </a:r>
            <a:endParaRPr lang="en-US" sz="2800" dirty="0">
              <a:solidFill>
                <a:srgbClr val="8D503B"/>
              </a:solidFill>
            </a:endParaRPr>
          </a:p>
        </p:txBody>
      </p:sp>
      <p:graphicFrame>
        <p:nvGraphicFramePr>
          <p:cNvPr id="3" name="Táblázat 2"/>
          <p:cNvGraphicFramePr>
            <a:graphicFrameLocks noGrp="1"/>
          </p:cNvGraphicFramePr>
          <p:nvPr>
            <p:extLst>
              <p:ext uri="{D42A27DB-BD31-4B8C-83A1-F6EECF244321}">
                <p14:modId xmlns:p14="http://schemas.microsoft.com/office/powerpoint/2010/main" val="604682814"/>
              </p:ext>
            </p:extLst>
          </p:nvPr>
        </p:nvGraphicFramePr>
        <p:xfrm>
          <a:off x="395287" y="1347615"/>
          <a:ext cx="7993137" cy="3270596"/>
        </p:xfrm>
        <a:graphic>
          <a:graphicData uri="http://schemas.openxmlformats.org/drawingml/2006/table">
            <a:tbl>
              <a:tblPr>
                <a:tableStyleId>{616DA210-FB5B-4158-B5E0-FEB733F419BA}</a:tableStyleId>
              </a:tblPr>
              <a:tblGrid>
                <a:gridCol w="2664379">
                  <a:extLst>
                    <a:ext uri="{9D8B030D-6E8A-4147-A177-3AD203B41FA5}">
                      <a16:colId xmlns:a16="http://schemas.microsoft.com/office/drawing/2014/main" val="1202073758"/>
                    </a:ext>
                  </a:extLst>
                </a:gridCol>
                <a:gridCol w="2664379">
                  <a:extLst>
                    <a:ext uri="{9D8B030D-6E8A-4147-A177-3AD203B41FA5}">
                      <a16:colId xmlns:a16="http://schemas.microsoft.com/office/drawing/2014/main" val="1081503462"/>
                    </a:ext>
                  </a:extLst>
                </a:gridCol>
                <a:gridCol w="2664379">
                  <a:extLst>
                    <a:ext uri="{9D8B030D-6E8A-4147-A177-3AD203B41FA5}">
                      <a16:colId xmlns:a16="http://schemas.microsoft.com/office/drawing/2014/main" val="1160723713"/>
                    </a:ext>
                  </a:extLst>
                </a:gridCol>
              </a:tblGrid>
              <a:tr h="602590">
                <a:tc>
                  <a:txBody>
                    <a:bodyPr/>
                    <a:lstStyle/>
                    <a:p>
                      <a:pPr algn="ctr">
                        <a:lnSpc>
                          <a:spcPct val="110000"/>
                        </a:lnSpc>
                        <a:spcAft>
                          <a:spcPts val="0"/>
                        </a:spcAft>
                      </a:pPr>
                      <a:endParaRPr lang="en-US" sz="2800" b="1" noProof="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8D503B">
                        <a:alpha val="60000"/>
                      </a:srgbClr>
                    </a:solidFill>
                  </a:tcPr>
                </a:tc>
                <a:tc>
                  <a:txBody>
                    <a:bodyPr/>
                    <a:lstStyle/>
                    <a:p>
                      <a:pPr algn="ctr">
                        <a:lnSpc>
                          <a:spcPct val="110000"/>
                        </a:lnSpc>
                        <a:spcAft>
                          <a:spcPts val="0"/>
                        </a:spcAft>
                      </a:pPr>
                      <a:r>
                        <a:rPr lang="en-US" sz="2800" b="1" noProof="0" dirty="0">
                          <a:solidFill>
                            <a:srgbClr val="4D7C85"/>
                          </a:solidFill>
                          <a:effectLst/>
                        </a:rPr>
                        <a:t>Non-patronal</a:t>
                      </a:r>
                      <a:endParaRPr lang="en-US" sz="2800" b="1" noProof="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0000"/>
                        </a:lnSpc>
                        <a:spcAft>
                          <a:spcPts val="0"/>
                        </a:spcAft>
                      </a:pPr>
                      <a:r>
                        <a:rPr lang="en-US" sz="2800" b="1" noProof="0" dirty="0">
                          <a:solidFill>
                            <a:srgbClr val="4D7C85"/>
                          </a:solidFill>
                          <a:effectLst/>
                        </a:rPr>
                        <a:t>Patronal</a:t>
                      </a:r>
                      <a:endParaRPr lang="en-US" sz="2800" b="1" noProof="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860569870"/>
                  </a:ext>
                </a:extLst>
              </a:tr>
              <a:tr h="623438">
                <a:tc>
                  <a:txBody>
                    <a:bodyPr/>
                    <a:lstStyle/>
                    <a:p>
                      <a:pPr marL="0" marR="0" algn="ctr" defTabSz="914400" rtl="0" eaLnBrk="1" latinLnBrk="0" hangingPunct="1">
                        <a:lnSpc>
                          <a:spcPct val="110000"/>
                        </a:lnSpc>
                        <a:spcBef>
                          <a:spcPts val="0"/>
                        </a:spcBef>
                        <a:spcAft>
                          <a:spcPts val="0"/>
                        </a:spcAft>
                      </a:pPr>
                      <a:r>
                        <a:rPr lang="en-US" sz="2800" b="1" kern="1200" dirty="0">
                          <a:solidFill>
                            <a:srgbClr val="4D7C85"/>
                          </a:solidFill>
                          <a:effectLst/>
                          <a:latin typeface="+mn-lt"/>
                          <a:ea typeface="+mn-ea"/>
                          <a:cs typeface="+mn-cs"/>
                        </a:rPr>
                        <a:t>Institutions</a:t>
                      </a: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2000" b="1" noProof="0" dirty="0">
                          <a:solidFill>
                            <a:srgbClr val="504131"/>
                          </a:solidFill>
                          <a:effectLst/>
                        </a:rPr>
                        <a:t>formal</a:t>
                      </a:r>
                      <a:endParaRPr lang="en-US" sz="20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2000" b="1" noProof="0" dirty="0">
                          <a:solidFill>
                            <a:srgbClr val="504131"/>
                          </a:solidFill>
                          <a:effectLst/>
                        </a:rPr>
                        <a:t>informal</a:t>
                      </a:r>
                      <a:endParaRPr lang="en-US" sz="20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745635070"/>
                  </a:ext>
                </a:extLst>
              </a:tr>
              <a:tr h="623438">
                <a:tc>
                  <a:txBody>
                    <a:bodyPr/>
                    <a:lstStyle/>
                    <a:p>
                      <a:pPr marL="0" marR="0" algn="ctr" defTabSz="914400" rtl="0" eaLnBrk="1" latinLnBrk="0" hangingPunct="1">
                        <a:lnSpc>
                          <a:spcPct val="110000"/>
                        </a:lnSpc>
                        <a:spcBef>
                          <a:spcPts val="0"/>
                        </a:spcBef>
                        <a:spcAft>
                          <a:spcPts val="0"/>
                        </a:spcAft>
                      </a:pPr>
                      <a:r>
                        <a:rPr lang="en-US" sz="2800" b="1" kern="1200" dirty="0">
                          <a:solidFill>
                            <a:srgbClr val="4D7C85"/>
                          </a:solidFill>
                          <a:effectLst/>
                          <a:latin typeface="+mn-lt"/>
                          <a:ea typeface="+mn-ea"/>
                          <a:cs typeface="+mn-cs"/>
                        </a:rPr>
                        <a:t>Regulations</a:t>
                      </a: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2000" b="1" noProof="0" dirty="0">
                          <a:solidFill>
                            <a:srgbClr val="504131"/>
                          </a:solidFill>
                          <a:effectLst/>
                        </a:rPr>
                        <a:t>normative</a:t>
                      </a:r>
                      <a:endParaRPr lang="en-US" sz="20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2000" b="1" noProof="0" dirty="0">
                          <a:solidFill>
                            <a:srgbClr val="504131"/>
                          </a:solidFill>
                          <a:effectLst/>
                        </a:rPr>
                        <a:t>discretional</a:t>
                      </a:r>
                      <a:endParaRPr lang="en-US" sz="20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302426682"/>
                  </a:ext>
                </a:extLst>
              </a:tr>
              <a:tr h="623438">
                <a:tc>
                  <a:txBody>
                    <a:bodyPr/>
                    <a:lstStyle/>
                    <a:p>
                      <a:pPr marL="0" marR="0" algn="ctr" defTabSz="914400" rtl="0" eaLnBrk="1" latinLnBrk="0" hangingPunct="1">
                        <a:lnSpc>
                          <a:spcPct val="110000"/>
                        </a:lnSpc>
                        <a:spcBef>
                          <a:spcPts val="0"/>
                        </a:spcBef>
                        <a:spcAft>
                          <a:spcPts val="0"/>
                        </a:spcAft>
                      </a:pPr>
                      <a:r>
                        <a:rPr lang="en-US" sz="2800" b="1" kern="1200" dirty="0">
                          <a:solidFill>
                            <a:srgbClr val="4D7C85"/>
                          </a:solidFill>
                          <a:effectLst/>
                          <a:latin typeface="+mn-lt"/>
                          <a:ea typeface="+mn-ea"/>
                          <a:cs typeface="+mn-cs"/>
                        </a:rPr>
                        <a:t>Authorization</a:t>
                      </a: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2000" b="1" noProof="0" dirty="0">
                          <a:solidFill>
                            <a:srgbClr val="504131"/>
                          </a:solidFill>
                          <a:effectLst/>
                        </a:rPr>
                        <a:t>collective (authorization)</a:t>
                      </a:r>
                      <a:endParaRPr lang="en-US" sz="20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2000" b="1" noProof="0" dirty="0">
                          <a:solidFill>
                            <a:srgbClr val="504131"/>
                          </a:solidFill>
                          <a:effectLst/>
                        </a:rPr>
                        <a:t>personal (authorization)</a:t>
                      </a:r>
                      <a:endParaRPr lang="en-US" sz="20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561616008"/>
                  </a:ext>
                </a:extLst>
              </a:tr>
              <a:tr h="623438">
                <a:tc>
                  <a:txBody>
                    <a:bodyPr/>
                    <a:lstStyle/>
                    <a:p>
                      <a:pPr marL="0" marR="0" algn="ctr" defTabSz="914400" rtl="0" eaLnBrk="1" latinLnBrk="0" hangingPunct="1">
                        <a:lnSpc>
                          <a:spcPct val="110000"/>
                        </a:lnSpc>
                        <a:spcBef>
                          <a:spcPts val="0"/>
                        </a:spcBef>
                        <a:spcAft>
                          <a:spcPts val="0"/>
                        </a:spcAft>
                      </a:pPr>
                      <a:r>
                        <a:rPr lang="en-US" sz="2800" b="1" kern="1200" dirty="0">
                          <a:solidFill>
                            <a:srgbClr val="4D7C85"/>
                          </a:solidFill>
                          <a:effectLst/>
                          <a:latin typeface="+mn-lt"/>
                          <a:ea typeface="+mn-ea"/>
                          <a:cs typeface="+mn-cs"/>
                        </a:rPr>
                        <a:t>Command</a:t>
                      </a: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20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rPr>
                        <a:t>bureaucratic /</a:t>
                      </a:r>
                      <a:r>
                        <a:rPr lang="en-US" sz="2000" b="1" baseline="0"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rPr>
                        <a:t> institutional chains</a:t>
                      </a:r>
                      <a:endParaRPr lang="en-US" sz="20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2000" b="1" noProof="0" dirty="0" err="1">
                          <a:solidFill>
                            <a:srgbClr val="504131"/>
                          </a:solidFill>
                          <a:effectLst/>
                          <a:latin typeface="Calibri" panose="020F0502020204030204" pitchFamily="34" charset="0"/>
                          <a:ea typeface="Calibri" panose="020F0502020204030204" pitchFamily="34" charset="0"/>
                          <a:cs typeface="Times New Roman" panose="02020603050405020304" pitchFamily="18" charset="0"/>
                        </a:rPr>
                        <a:t>clientelist</a:t>
                      </a:r>
                      <a:r>
                        <a:rPr lang="en-US" sz="2000" b="1" noProof="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rPr>
                        <a:t> / personal chains</a:t>
                      </a: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885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txBox="1">
            <a:spLocks/>
          </p:cNvSpPr>
          <p:nvPr/>
        </p:nvSpPr>
        <p:spPr>
          <a:xfrm>
            <a:off x="107950" y="1635646"/>
            <a:ext cx="89281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Competitive</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market </a:t>
            </a:r>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entrepreneur</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or</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politically</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embedded</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6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oligarch</a:t>
            </a:r>
            <a:r>
              <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a:t>
            </a:r>
            <a:endParaRPr lang="en-US" sz="36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8526957" y="4266337"/>
            <a:ext cx="370559" cy="877163"/>
          </a:xfrm>
          <a:prstGeom prst="rect">
            <a:avLst/>
          </a:prstGeom>
          <a:noFill/>
        </p:spPr>
        <p:txBody>
          <a:bodyPr wrap="square" rtlCol="0">
            <a:spAutoFit/>
          </a:bodyPr>
          <a:lstStyle/>
          <a:p>
            <a:pPr algn="ctr"/>
            <a:r>
              <a:rPr lang="ru-RU" sz="5100" b="1" dirty="0">
                <a:solidFill>
                  <a:srgbClr val="EFEAE4"/>
                </a:solidFill>
                <a:latin typeface="Open Sans" panose="020B0606030504020204" pitchFamily="34" charset="0"/>
                <a:ea typeface="Open Sans" panose="020B0606030504020204" pitchFamily="34" charset="0"/>
                <a:cs typeface="Open Sans" panose="020B0606030504020204" pitchFamily="34" charset="0"/>
              </a:rPr>
              <a:t>1</a:t>
            </a:r>
            <a:endParaRPr lang="en-GB" sz="5100" b="1"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9321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72007"/>
            <a:ext cx="8928546" cy="843557"/>
          </a:xfrm>
        </p:spPr>
        <p:txBody>
          <a:bodyPr>
            <a:no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Model differences in the positions </a:t>
            </a:r>
            <a:b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of the ideal typical major entrepreneurs</a:t>
            </a:r>
            <a:r>
              <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and </a:t>
            </a:r>
            <a:r>
              <a:rPr lang="hu-HU" sz="22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oligarchs</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2088760828"/>
              </p:ext>
            </p:extLst>
          </p:nvPr>
        </p:nvGraphicFramePr>
        <p:xfrm>
          <a:off x="107504" y="699542"/>
          <a:ext cx="8928100" cy="4320479"/>
        </p:xfrm>
        <a:graphic>
          <a:graphicData uri="http://schemas.openxmlformats.org/drawingml/2006/table">
            <a:tbl>
              <a:tblPr>
                <a:tableStyleId>{616DA210-FB5B-4158-B5E0-FEB733F419BA}</a:tableStyleId>
              </a:tblPr>
              <a:tblGrid>
                <a:gridCol w="1656184">
                  <a:extLst>
                    <a:ext uri="{9D8B030D-6E8A-4147-A177-3AD203B41FA5}">
                      <a16:colId xmlns:a16="http://schemas.microsoft.com/office/drawing/2014/main" val="2145176193"/>
                    </a:ext>
                  </a:extLst>
                </a:gridCol>
                <a:gridCol w="3645404">
                  <a:extLst>
                    <a:ext uri="{9D8B030D-6E8A-4147-A177-3AD203B41FA5}">
                      <a16:colId xmlns:a16="http://schemas.microsoft.com/office/drawing/2014/main" val="525116599"/>
                    </a:ext>
                  </a:extLst>
                </a:gridCol>
                <a:gridCol w="3626512">
                  <a:extLst>
                    <a:ext uri="{9D8B030D-6E8A-4147-A177-3AD203B41FA5}">
                      <a16:colId xmlns:a16="http://schemas.microsoft.com/office/drawing/2014/main" val="1131458295"/>
                    </a:ext>
                  </a:extLst>
                </a:gridCol>
              </a:tblGrid>
              <a:tr h="357494">
                <a:tc>
                  <a:txBody>
                    <a:bodyPr/>
                    <a:lstStyle/>
                    <a:p>
                      <a:pPr algn="just">
                        <a:lnSpc>
                          <a:spcPct val="115000"/>
                        </a:lnSpc>
                        <a:spcAft>
                          <a:spcPts val="0"/>
                        </a:spcAft>
                      </a:pPr>
                      <a:r>
                        <a:rPr lang="en-US" sz="2000" b="1" dirty="0">
                          <a:solidFill>
                            <a:srgbClr val="50412B"/>
                          </a:solidFill>
                          <a:effectLst/>
                        </a:rPr>
                        <a:t> </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2000" b="1" dirty="0">
                          <a:solidFill>
                            <a:srgbClr val="4D7C8B"/>
                          </a:solidFill>
                          <a:effectLst/>
                        </a:rPr>
                        <a:t>Major entrepreneur</a:t>
                      </a:r>
                      <a:endParaRPr lang="hu-HU" sz="20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2000" b="1" dirty="0">
                          <a:solidFill>
                            <a:srgbClr val="4D7C8B"/>
                          </a:solidFill>
                          <a:effectLst/>
                        </a:rPr>
                        <a:t>Oligarch</a:t>
                      </a:r>
                      <a:endParaRPr lang="hu-HU" sz="2000" b="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4246172000"/>
                  </a:ext>
                </a:extLst>
              </a:tr>
              <a:tr h="1585194">
                <a:tc>
                  <a:txBody>
                    <a:bodyPr/>
                    <a:lstStyle/>
                    <a:p>
                      <a:pPr>
                        <a:lnSpc>
                          <a:spcPct val="115000"/>
                        </a:lnSpc>
                        <a:spcAft>
                          <a:spcPts val="0"/>
                        </a:spcAft>
                      </a:pPr>
                      <a:r>
                        <a:rPr lang="en-US" sz="1600" b="1" i="1" noProof="0" dirty="0">
                          <a:solidFill>
                            <a:srgbClr val="4D7C8B"/>
                          </a:solidFill>
                          <a:effectLst/>
                        </a:rPr>
                        <a:t>P</a:t>
                      </a:r>
                      <a:r>
                        <a:rPr lang="en-US" sz="1600" b="1" i="1" dirty="0" err="1">
                          <a:solidFill>
                            <a:srgbClr val="4D7C8B"/>
                          </a:solidFill>
                          <a:effectLst/>
                        </a:rPr>
                        <a:t>olitical</a:t>
                      </a:r>
                      <a:r>
                        <a:rPr lang="en-US" sz="1600" b="1" i="1" dirty="0">
                          <a:solidFill>
                            <a:srgbClr val="4D7C8B"/>
                          </a:solidFill>
                          <a:effectLst/>
                        </a:rPr>
                        <a:t> connections</a:t>
                      </a:r>
                      <a:endParaRPr lang="hu-HU" sz="24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600" b="1" noProof="0" dirty="0">
                          <a:solidFill>
                            <a:srgbClr val="50412B"/>
                          </a:solidFill>
                          <a:effectLst/>
                        </a:rPr>
                        <a:t>formal relations dominantly influencing</a:t>
                      </a:r>
                      <a:r>
                        <a:rPr lang="en-US" sz="1600" b="1" baseline="0" noProof="0" dirty="0">
                          <a:solidFill>
                            <a:srgbClr val="50412B"/>
                          </a:solidFill>
                          <a:effectLst/>
                        </a:rPr>
                        <a:t> his economic activity </a:t>
                      </a:r>
                      <a:r>
                        <a:rPr lang="hu-HU" sz="1600" b="1" baseline="0" dirty="0">
                          <a:solidFill>
                            <a:srgbClr val="50412B"/>
                          </a:solidFill>
                          <a:effectLst/>
                        </a:rPr>
                        <a:t>(</a:t>
                      </a:r>
                      <a:r>
                        <a:rPr lang="en-US" sz="1600" b="1" dirty="0">
                          <a:solidFill>
                            <a:srgbClr val="50412B"/>
                          </a:solidFill>
                          <a:effectLst/>
                        </a:rPr>
                        <a:t>lobbying</a:t>
                      </a:r>
                      <a:r>
                        <a:rPr lang="hu-HU" sz="1600" b="1" dirty="0">
                          <a:solidFill>
                            <a:srgbClr val="50412B"/>
                          </a:solidFill>
                          <a:effectLst/>
                        </a:rPr>
                        <a:t>)</a:t>
                      </a:r>
                    </a:p>
                    <a:p>
                      <a:pPr>
                        <a:lnSpc>
                          <a:spcPct val="100000"/>
                        </a:lnSpc>
                        <a:spcAft>
                          <a:spcPts val="0"/>
                        </a:spcAft>
                      </a:pPr>
                      <a:r>
                        <a:rPr lang="en-US" sz="1600" b="1" noProof="0" dirty="0">
                          <a:solidFill>
                            <a:srgbClr val="50412B"/>
                          </a:solidFill>
                          <a:effectLst/>
                          <a:sym typeface="Wingdings" panose="05000000000000000000" pitchFamily="2" charset="2"/>
                        </a:rPr>
                        <a:t>voluntary relationship on</a:t>
                      </a:r>
                      <a:r>
                        <a:rPr lang="en-US" sz="1600" b="1" baseline="0" noProof="0" dirty="0">
                          <a:solidFill>
                            <a:srgbClr val="50412B"/>
                          </a:solidFill>
                          <a:effectLst/>
                          <a:sym typeface="Wingdings" panose="05000000000000000000" pitchFamily="2" charset="2"/>
                        </a:rPr>
                        <a:t> both sides</a:t>
                      </a:r>
                    </a:p>
                    <a:p>
                      <a:pPr>
                        <a:lnSpc>
                          <a:spcPct val="100000"/>
                        </a:lnSpc>
                        <a:spcAft>
                          <a:spcPts val="0"/>
                        </a:spcAft>
                      </a:pPr>
                      <a:r>
                        <a:rPr lang="hu-HU" sz="1600" b="1" baseline="0" dirty="0">
                          <a:solidFill>
                            <a:srgbClr val="50412B"/>
                          </a:solidFill>
                          <a:effectLst/>
                          <a:sym typeface="Wingdings" panose="05000000000000000000" pitchFamily="2" charset="2"/>
                        </a:rPr>
                        <a:t> </a:t>
                      </a:r>
                      <a:r>
                        <a:rPr lang="en-US" sz="1600" b="1" dirty="0">
                          <a:solidFill>
                            <a:srgbClr val="50412B"/>
                          </a:solidFill>
                          <a:effectLst/>
                        </a:rPr>
                        <a:t>remains in the sphere of market action</a:t>
                      </a:r>
                      <a:endParaRPr lang="hu-HU" sz="1600" b="1" dirty="0">
                        <a:solidFill>
                          <a:srgbClr val="50412B"/>
                        </a:solidFill>
                        <a:effectLst/>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rgbClr val="50412B"/>
                          </a:solidFill>
                          <a:effectLst/>
                        </a:rPr>
                        <a:t>informal relations dominantly influencing</a:t>
                      </a:r>
                      <a:r>
                        <a:rPr lang="en-US" sz="1600" b="1" baseline="0" noProof="0" dirty="0">
                          <a:solidFill>
                            <a:srgbClr val="50412B"/>
                          </a:solidFill>
                          <a:effectLst/>
                        </a:rPr>
                        <a:t> his economic activity (embedded in the ruling elite)</a:t>
                      </a:r>
                      <a:endParaRPr lang="en-US" sz="1600" b="1" noProof="0" dirty="0">
                        <a:solidFill>
                          <a:srgbClr val="50412B"/>
                        </a:solidFill>
                        <a:effectLst/>
                      </a:endParaRPr>
                    </a:p>
                    <a:p>
                      <a:pPr>
                        <a:lnSpc>
                          <a:spcPct val="100000"/>
                        </a:lnSpc>
                        <a:spcAft>
                          <a:spcPts val="0"/>
                        </a:spcAft>
                      </a:pPr>
                      <a:r>
                        <a:rPr lang="en-US" sz="1600" b="1" dirty="0">
                          <a:solidFill>
                            <a:srgbClr val="50412B"/>
                          </a:solidFill>
                          <a:effectLst/>
                        </a:rPr>
                        <a:t>patronal</a:t>
                      </a:r>
                      <a:r>
                        <a:rPr lang="hu-HU" sz="1600" b="1" baseline="0" dirty="0">
                          <a:solidFill>
                            <a:srgbClr val="50412B"/>
                          </a:solidFill>
                          <a:effectLst/>
                        </a:rPr>
                        <a:t> </a:t>
                      </a:r>
                      <a:r>
                        <a:rPr lang="en-US" sz="1600" b="1" dirty="0">
                          <a:solidFill>
                            <a:srgbClr val="50412B"/>
                          </a:solidFill>
                          <a:effectLst/>
                        </a:rPr>
                        <a:t>relations with the leading political elite</a:t>
                      </a:r>
                      <a:endParaRPr lang="hu-HU" sz="1600" b="1" dirty="0">
                        <a:solidFill>
                          <a:srgbClr val="50412B"/>
                        </a:solidFill>
                        <a:effectLst/>
                      </a:endParaRPr>
                    </a:p>
                    <a:p>
                      <a:pPr>
                        <a:lnSpc>
                          <a:spcPct val="100000"/>
                        </a:lnSpc>
                        <a:spcAft>
                          <a:spcPts val="0"/>
                        </a:spcAft>
                      </a:pPr>
                      <a:r>
                        <a:rPr lang="hu-HU" sz="1600" b="1" dirty="0">
                          <a:solidFill>
                            <a:srgbClr val="50412B"/>
                          </a:solidFill>
                          <a:effectLst/>
                          <a:sym typeface="Wingdings" panose="05000000000000000000" pitchFamily="2" charset="2"/>
                        </a:rPr>
                        <a:t> </a:t>
                      </a:r>
                      <a:r>
                        <a:rPr lang="en-US" sz="1600" b="1" dirty="0">
                          <a:solidFill>
                            <a:srgbClr val="50412B"/>
                          </a:solidFill>
                          <a:effectLst/>
                        </a:rPr>
                        <a:t>enters the sphere of political action</a:t>
                      </a:r>
                      <a:endParaRPr lang="hu-HU" sz="2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771379204"/>
                  </a:ext>
                </a:extLst>
              </a:tr>
              <a:tr h="528398">
                <a:tc>
                  <a:txBody>
                    <a:bodyPr/>
                    <a:lstStyle/>
                    <a:p>
                      <a:pPr>
                        <a:lnSpc>
                          <a:spcPct val="115000"/>
                        </a:lnSpc>
                        <a:spcAft>
                          <a:spcPts val="0"/>
                        </a:spcAft>
                      </a:pPr>
                      <a:r>
                        <a:rPr lang="en-US" sz="1600" b="1" i="1" noProof="0" dirty="0">
                          <a:solidFill>
                            <a:srgbClr val="4D7C8B"/>
                          </a:solidFill>
                          <a:effectLst/>
                        </a:rPr>
                        <a:t>P</a:t>
                      </a:r>
                      <a:r>
                        <a:rPr lang="en-US" sz="1600" b="1" i="1" dirty="0" err="1">
                          <a:solidFill>
                            <a:srgbClr val="4D7C8B"/>
                          </a:solidFill>
                          <a:effectLst/>
                        </a:rPr>
                        <a:t>olitical</a:t>
                      </a:r>
                      <a:r>
                        <a:rPr lang="en-US" sz="1600" b="1" i="1" dirty="0">
                          <a:solidFill>
                            <a:srgbClr val="4D7C8B"/>
                          </a:solidFill>
                          <a:effectLst/>
                        </a:rPr>
                        <a:t> favors</a:t>
                      </a:r>
                      <a:endParaRPr lang="hu-HU" sz="24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600" b="1" noProof="0" dirty="0">
                          <a:solidFill>
                            <a:srgbClr val="50412B"/>
                          </a:solidFill>
                          <a:effectLst/>
                        </a:rPr>
                        <a:t>normative regulations,</a:t>
                      </a:r>
                      <a:r>
                        <a:rPr lang="en-US" sz="1600" b="1" baseline="0" noProof="0" dirty="0">
                          <a:solidFill>
                            <a:srgbClr val="50412B"/>
                          </a:solidFill>
                          <a:effectLst/>
                        </a:rPr>
                        <a:t> non-excludable favors</a:t>
                      </a:r>
                      <a:endParaRPr lang="en-US" sz="2400" b="1"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600" b="1" noProof="0" dirty="0">
                          <a:solidFill>
                            <a:srgbClr val="50412B"/>
                          </a:solidFill>
                          <a:effectLst/>
                        </a:rPr>
                        <a:t>discretional regulations, excludable favors</a:t>
                      </a:r>
                      <a:endParaRPr lang="en-US" sz="2400" b="1" noProof="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917156473"/>
                  </a:ext>
                </a:extLst>
              </a:tr>
              <a:tr h="1849393">
                <a:tc>
                  <a:txBody>
                    <a:bodyPr/>
                    <a:lstStyle/>
                    <a:p>
                      <a:pPr>
                        <a:lnSpc>
                          <a:spcPct val="115000"/>
                        </a:lnSpc>
                        <a:spcAft>
                          <a:spcPts val="0"/>
                        </a:spcAft>
                      </a:pPr>
                      <a:r>
                        <a:rPr lang="en-US" sz="1600" b="1" i="1" noProof="0" dirty="0">
                          <a:solidFill>
                            <a:srgbClr val="4D7C8B"/>
                          </a:solidFill>
                          <a:effectLst/>
                        </a:rPr>
                        <a:t>N</a:t>
                      </a:r>
                      <a:r>
                        <a:rPr lang="en-US" sz="1600" b="1" i="1" dirty="0" err="1">
                          <a:solidFill>
                            <a:srgbClr val="4D7C8B"/>
                          </a:solidFill>
                          <a:effectLst/>
                        </a:rPr>
                        <a:t>ature</a:t>
                      </a:r>
                      <a:r>
                        <a:rPr lang="en-US" sz="1600" b="1" i="1" dirty="0">
                          <a:solidFill>
                            <a:srgbClr val="4D7C8B"/>
                          </a:solidFill>
                          <a:effectLst/>
                        </a:rPr>
                        <a:t> of success</a:t>
                      </a:r>
                      <a:endParaRPr lang="hu-HU" sz="2400" b="1" i="1" dirty="0">
                        <a:solidFill>
                          <a:srgbClr val="4D7C8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228600" indent="-228600">
                        <a:lnSpc>
                          <a:spcPct val="100000"/>
                        </a:lnSpc>
                        <a:spcAft>
                          <a:spcPts val="0"/>
                        </a:spcAft>
                        <a:buAutoNum type="arabicParenBoth"/>
                      </a:pPr>
                      <a:r>
                        <a:rPr lang="en-US" sz="1600" b="1" dirty="0">
                          <a:solidFill>
                            <a:srgbClr val="50412B"/>
                          </a:solidFill>
                          <a:effectLst/>
                        </a:rPr>
                        <a:t>become “major” through technical/organizational innovation</a:t>
                      </a:r>
                      <a:endParaRPr lang="hu-HU" sz="1600" b="1" dirty="0">
                        <a:solidFill>
                          <a:srgbClr val="50412B"/>
                        </a:solidFill>
                        <a:effectLst/>
                      </a:endParaRPr>
                    </a:p>
                    <a:p>
                      <a:pPr marL="228600" indent="-228600">
                        <a:lnSpc>
                          <a:spcPct val="100000"/>
                        </a:lnSpc>
                        <a:spcAft>
                          <a:spcPts val="0"/>
                        </a:spcAft>
                        <a:buAutoNum type="arabicParenBoth"/>
                      </a:pPr>
                      <a:r>
                        <a:rPr lang="en-US" sz="1600" b="1" dirty="0">
                          <a:solidFill>
                            <a:srgbClr val="50412B"/>
                          </a:solidFill>
                          <a:effectLst/>
                        </a:rPr>
                        <a:t>remaining “major” does not depend on their personal allegiance to a </a:t>
                      </a:r>
                      <a:r>
                        <a:rPr lang="en-US" sz="1600" b="1" i="1" u="none" dirty="0">
                          <a:solidFill>
                            <a:srgbClr val="50412B"/>
                          </a:solidFill>
                          <a:effectLst/>
                        </a:rPr>
                        <a:t>de jure </a:t>
                      </a:r>
                      <a:r>
                        <a:rPr lang="en-US" sz="1600" b="1" dirty="0">
                          <a:solidFill>
                            <a:srgbClr val="50412B"/>
                          </a:solidFill>
                          <a:effectLst/>
                        </a:rPr>
                        <a:t>political actor</a:t>
                      </a:r>
                      <a:r>
                        <a:rPr lang="hu-HU" sz="1600" b="1" dirty="0">
                          <a:solidFill>
                            <a:srgbClr val="50412B"/>
                          </a:solidFill>
                          <a:effectLst/>
                        </a:rPr>
                        <a:t> (</a:t>
                      </a:r>
                      <a:r>
                        <a:rPr lang="en-US" sz="1600" b="1" dirty="0">
                          <a:solidFill>
                            <a:srgbClr val="50412B"/>
                          </a:solidFill>
                          <a:effectLst/>
                        </a:rPr>
                        <a:t>can remain profitable without political favors</a:t>
                      </a:r>
                      <a:r>
                        <a:rPr lang="hu-HU" sz="1600" b="1" dirty="0">
                          <a:solidFill>
                            <a:srgbClr val="50412B"/>
                          </a:solidFill>
                          <a:effectLst/>
                        </a:rPr>
                        <a:t>)</a:t>
                      </a:r>
                      <a:endParaRPr lang="hu-HU" sz="2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228600" indent="-228600">
                        <a:lnSpc>
                          <a:spcPct val="100000"/>
                        </a:lnSpc>
                        <a:spcAft>
                          <a:spcPts val="0"/>
                        </a:spcAft>
                        <a:buAutoNum type="arabicParenBoth"/>
                      </a:pPr>
                      <a:r>
                        <a:rPr lang="en-US" sz="1600" b="1" dirty="0">
                          <a:solidFill>
                            <a:srgbClr val="50412B"/>
                          </a:solidFill>
                          <a:effectLst/>
                        </a:rPr>
                        <a:t>become oligarch irrespective of market innovation</a:t>
                      </a:r>
                      <a:r>
                        <a:rPr lang="hu-HU" sz="1600" b="1" baseline="0" dirty="0">
                          <a:solidFill>
                            <a:srgbClr val="50412B"/>
                          </a:solidFill>
                          <a:effectLst/>
                        </a:rPr>
                        <a:t> (</a:t>
                      </a:r>
                      <a:r>
                        <a:rPr lang="en-US" sz="1600" b="1" dirty="0">
                          <a:solidFill>
                            <a:srgbClr val="50412B"/>
                          </a:solidFill>
                          <a:effectLst/>
                        </a:rPr>
                        <a:t>securing monopoly grants with patronal support</a:t>
                      </a:r>
                      <a:r>
                        <a:rPr lang="hu-HU" sz="1600" b="1" dirty="0">
                          <a:solidFill>
                            <a:srgbClr val="50412B"/>
                          </a:solidFill>
                          <a:effectLst/>
                        </a:rPr>
                        <a:t>)</a:t>
                      </a:r>
                    </a:p>
                    <a:p>
                      <a:pPr marL="228600" indent="-228600">
                        <a:lnSpc>
                          <a:spcPct val="100000"/>
                        </a:lnSpc>
                        <a:spcAft>
                          <a:spcPts val="0"/>
                        </a:spcAft>
                        <a:buAutoNum type="arabicParenBoth"/>
                      </a:pPr>
                      <a:r>
                        <a:rPr lang="en-US" sz="1600" b="1" dirty="0">
                          <a:solidFill>
                            <a:srgbClr val="50412B"/>
                          </a:solidFill>
                          <a:effectLst/>
                        </a:rPr>
                        <a:t>remaining oligarch depends on their patronal allegiance</a:t>
                      </a:r>
                      <a:r>
                        <a:rPr lang="hu-HU" sz="1600" b="1" dirty="0">
                          <a:solidFill>
                            <a:srgbClr val="50412B"/>
                          </a:solidFill>
                          <a:effectLst/>
                        </a:rPr>
                        <a:t> (</a:t>
                      </a:r>
                      <a:r>
                        <a:rPr lang="en-US" sz="1600" b="1" dirty="0">
                          <a:solidFill>
                            <a:srgbClr val="50412B"/>
                          </a:solidFill>
                          <a:effectLst/>
                        </a:rPr>
                        <a:t>depends on political actors maintaining discretional privileges</a:t>
                      </a:r>
                      <a:r>
                        <a:rPr lang="hu-HU" sz="1600" b="1" dirty="0">
                          <a:solidFill>
                            <a:srgbClr val="50412B"/>
                          </a:solidFill>
                          <a:effectLst/>
                        </a:rPr>
                        <a:t>)</a:t>
                      </a:r>
                      <a:endParaRPr lang="hu-HU" sz="2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635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364952655"/>
                  </a:ext>
                </a:extLst>
              </a:tr>
            </a:tbl>
          </a:graphicData>
        </a:graphic>
      </p:graphicFrame>
    </p:spTree>
    <p:extLst>
      <p:ext uri="{BB962C8B-B14F-4D97-AF65-F5344CB8AC3E}">
        <p14:creationId xmlns:p14="http://schemas.microsoft.com/office/powerpoint/2010/main" val="422662203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5644</TotalTime>
  <Words>2283</Words>
  <Application>Microsoft Office PowerPoint</Application>
  <PresentationFormat>On-screen Show (16:9)</PresentationFormat>
  <Paragraphs>274</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Open Sans</vt:lpstr>
      <vt:lpstr>Times New Roman</vt:lpstr>
      <vt:lpstr>Wingdings</vt:lpstr>
      <vt:lpstr>Office-téma</vt:lpstr>
      <vt:lpstr>PowerPoint Presentation</vt:lpstr>
      <vt:lpstr>The Anatomy of Post-Communist Regimes (CEU Press, 2020)</vt:lpstr>
      <vt:lpstr>Informality and patronalism in post-communist societies</vt:lpstr>
      <vt:lpstr>The mainstream response to measuring informal patronalism</vt:lpstr>
      <vt:lpstr>The possibility of measuring informal patronalism</vt:lpstr>
      <vt:lpstr>Definitions of informality and patronalism</vt:lpstr>
      <vt:lpstr>Contrasting non-patronal and patronal relations</vt:lpstr>
      <vt:lpstr>PowerPoint Presentation</vt:lpstr>
      <vt:lpstr>Model differences in the positions  of the ideal typical major entrepreneurs and oligarchs</vt:lpstr>
      <vt:lpstr>How to measure the difference between entrepreneurs and oligarchs?</vt:lpstr>
      <vt:lpstr>Possible ways of measuring informal patronalism: proxies of oligarch embeddedness</vt:lpstr>
      <vt:lpstr>Creating a radar chart of patronalism</vt:lpstr>
      <vt:lpstr>Proxies (1): Breeding</vt:lpstr>
      <vt:lpstr>Proxies (2): Odds</vt:lpstr>
      <vt:lpstr>Proxies (3): State contracts</vt:lpstr>
      <vt:lpstr>Proxies (4): State loans</vt:lpstr>
      <vt:lpstr>Proxies (5): State subsidies</vt:lpstr>
      <vt:lpstr>Proxies (6): Profits</vt:lpstr>
      <vt:lpstr>Proxies (7): Production for export</vt:lpstr>
      <vt:lpstr>Proxies (8): Dividends</vt:lpstr>
      <vt:lpstr>PowerPoint Presentation</vt:lpstr>
      <vt:lpstr>Property Rights in Patronal Autocracy</vt:lpstr>
      <vt:lpstr>Proxies of real status of property</vt:lpstr>
      <vt:lpstr>The patronal network in a post-communist single-pyramid system  can be characterized as an adopted political family, because:</vt:lpstr>
      <vt:lpstr>Measuring the adopted political family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Magyar Bálint</dc:creator>
  <cp:lastModifiedBy>Balint Magyar</cp:lastModifiedBy>
  <cp:revision>851</cp:revision>
  <dcterms:created xsi:type="dcterms:W3CDTF">2017-05-01T09:52:15Z</dcterms:created>
  <dcterms:modified xsi:type="dcterms:W3CDTF">2021-06-15T10:56:03Z</dcterms:modified>
</cp:coreProperties>
</file>