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60" r:id="rId4"/>
    <p:sldId id="261" r:id="rId5"/>
    <p:sldId id="272" r:id="rId6"/>
    <p:sldId id="263" r:id="rId7"/>
    <p:sldId id="264" r:id="rId8"/>
    <p:sldId id="278" r:id="rId9"/>
    <p:sldId id="268" r:id="rId10"/>
    <p:sldId id="269" r:id="rId11"/>
    <p:sldId id="273" r:id="rId12"/>
    <p:sldId id="274" r:id="rId13"/>
    <p:sldId id="275" r:id="rId14"/>
    <p:sldId id="276" r:id="rId15"/>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68" userDrawn="1">
          <p15:clr>
            <a:srgbClr val="A4A3A4"/>
          </p15:clr>
        </p15:guide>
        <p15:guide id="4" pos="5692" userDrawn="1">
          <p15:clr>
            <a:srgbClr val="A4A3A4"/>
          </p15:clr>
        </p15:guide>
        <p15:guide id="5" orient="horz" pos="577" userDrawn="1">
          <p15:clr>
            <a:srgbClr val="A4A3A4"/>
          </p15:clr>
        </p15:guide>
        <p15:guide id="6" orient="horz" pos="622" userDrawn="1">
          <p15:clr>
            <a:srgbClr val="A4A3A4"/>
          </p15:clr>
        </p15:guide>
        <p15:guide id="7" orient="horz" pos="3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5F50"/>
    <a:srgbClr val="50412B"/>
    <a:srgbClr val="8D503B"/>
    <a:srgbClr val="6B95A1"/>
    <a:srgbClr val="D1C9BE"/>
    <a:srgbClr val="E9B178"/>
    <a:srgbClr val="B3AA9D"/>
    <a:srgbClr val="EFEAE4"/>
    <a:srgbClr val="4D7C8B"/>
    <a:srgbClr val="504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4" autoAdjust="0"/>
    <p:restoredTop sz="85637" autoAdjust="0"/>
  </p:normalViewPr>
  <p:slideViewPr>
    <p:cSldViewPr>
      <p:cViewPr varScale="1">
        <p:scale>
          <a:sx n="84" d="100"/>
          <a:sy n="84" d="100"/>
        </p:scale>
        <p:origin x="906" y="60"/>
      </p:cViewPr>
      <p:guideLst>
        <p:guide orient="horz" pos="1620"/>
        <p:guide pos="2880"/>
        <p:guide pos="68"/>
        <p:guide pos="5692"/>
        <p:guide orient="horz" pos="577"/>
        <p:guide orient="horz" pos="622"/>
        <p:guide orient="horz" pos="31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EE30-628B-4BCD-B8C9-2BF3180BA3C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hu-HU"/>
        </a:p>
      </dgm:t>
    </dgm:pt>
    <dgm:pt modelId="{3CA4390E-8AEC-4EA2-A3EC-8DD042504D56}">
      <dgm:prSet phldrT="[Szöveg]" custT="1"/>
      <dgm:spPr>
        <a:solidFill>
          <a:srgbClr val="C7B09A">
            <a:alpha val="50000"/>
          </a:srgbClr>
        </a:solidFill>
        <a:ln w="12700">
          <a:noFill/>
        </a:ln>
        <a:effectLst/>
      </dgm:spPr>
      <dgm:t>
        <a:bodyPr/>
        <a:lstStyle/>
        <a:p>
          <a:r>
            <a:rPr lang="hu-HU" sz="1300" b="1" dirty="0">
              <a:solidFill>
                <a:srgbClr val="4D7C85"/>
              </a:solidFill>
            </a:rPr>
            <a:t>Liberal democracy</a:t>
          </a:r>
        </a:p>
      </dgm:t>
    </dgm:pt>
    <dgm:pt modelId="{A4B2B83E-EB6A-4359-B43A-DBC5C5DFCAEB}" type="parTrans" cxnId="{238E8032-8D87-408E-A872-7A74B256EB7F}">
      <dgm:prSet/>
      <dgm:spPr/>
      <dgm:t>
        <a:bodyPr/>
        <a:lstStyle/>
        <a:p>
          <a:endParaRPr lang="hu-HU"/>
        </a:p>
      </dgm:t>
    </dgm:pt>
    <dgm:pt modelId="{9BCEB788-24BE-4063-82CD-6618D9E746C1}" type="sibTrans" cxnId="{238E8032-8D87-408E-A872-7A74B256EB7F}">
      <dgm:prSet/>
      <dgm:spPr/>
      <dgm:t>
        <a:bodyPr/>
        <a:lstStyle/>
        <a:p>
          <a:endParaRPr lang="hu-HU"/>
        </a:p>
      </dgm:t>
    </dgm:pt>
    <dgm:pt modelId="{94EAB1EC-7FE9-40F9-8691-7534F2D2D13B}">
      <dgm:prSet phldrT="[Szöveg]" custT="1"/>
      <dgm:spPr>
        <a:solidFill>
          <a:srgbClr val="C7B09A">
            <a:alpha val="50000"/>
          </a:srgbClr>
        </a:solidFill>
        <a:ln w="12700">
          <a:noFill/>
        </a:ln>
        <a:effectLst/>
      </dgm:spPr>
      <dgm:t>
        <a:bodyPr/>
        <a:lstStyle/>
        <a:p>
          <a:r>
            <a:rPr lang="hu-HU" sz="1300" b="1" dirty="0">
              <a:solidFill>
                <a:srgbClr val="4D7C85"/>
              </a:solidFill>
            </a:rPr>
            <a:t>Patronal autocracy</a:t>
          </a:r>
        </a:p>
      </dgm:t>
    </dgm:pt>
    <dgm:pt modelId="{AC170853-3C5A-498C-AB0E-62BD539BDACB}" type="parTrans" cxnId="{6116BD2D-F084-49B0-AC36-AC05B9CE156D}">
      <dgm:prSet/>
      <dgm:spPr/>
      <dgm:t>
        <a:bodyPr/>
        <a:lstStyle/>
        <a:p>
          <a:endParaRPr lang="hu-HU"/>
        </a:p>
      </dgm:t>
    </dgm:pt>
    <dgm:pt modelId="{6F2BECE1-1D30-4F39-BBB4-35324958AB70}" type="sibTrans" cxnId="{6116BD2D-F084-49B0-AC36-AC05B9CE156D}">
      <dgm:prSet/>
      <dgm:spPr/>
      <dgm:t>
        <a:bodyPr/>
        <a:lstStyle/>
        <a:p>
          <a:endParaRPr lang="hu-HU"/>
        </a:p>
      </dgm:t>
    </dgm:pt>
    <dgm:pt modelId="{EA790760-0B03-448A-9F29-12DB28B7261E}">
      <dgm:prSet phldrT="[Szöveg]" custT="1"/>
      <dgm:spPr>
        <a:solidFill>
          <a:srgbClr val="C7B09A">
            <a:alpha val="50000"/>
          </a:srgbClr>
        </a:solidFill>
        <a:ln w="12700">
          <a:noFill/>
        </a:ln>
        <a:effectLst/>
      </dgm:spPr>
      <dgm:t>
        <a:bodyPr/>
        <a:lstStyle/>
        <a:p>
          <a:r>
            <a:rPr lang="hu-HU" sz="1300" b="1" dirty="0">
              <a:solidFill>
                <a:srgbClr val="4D7C85"/>
              </a:solidFill>
            </a:rPr>
            <a:t>Market-exploiting dictatorship</a:t>
          </a:r>
        </a:p>
      </dgm:t>
    </dgm:pt>
    <dgm:pt modelId="{5C7F6E41-DDEC-4FFD-ADF3-857A68ACE437}" type="parTrans" cxnId="{B13EAAE4-1F67-4A3A-9177-03A368343129}">
      <dgm:prSet/>
      <dgm:spPr/>
      <dgm:t>
        <a:bodyPr/>
        <a:lstStyle/>
        <a:p>
          <a:endParaRPr lang="hu-HU"/>
        </a:p>
      </dgm:t>
    </dgm:pt>
    <dgm:pt modelId="{C852374C-469A-4298-974D-3B706E4B63CD}" type="sibTrans" cxnId="{B13EAAE4-1F67-4A3A-9177-03A368343129}">
      <dgm:prSet/>
      <dgm:spPr/>
      <dgm:t>
        <a:bodyPr/>
        <a:lstStyle/>
        <a:p>
          <a:endParaRPr lang="hu-HU"/>
        </a:p>
      </dgm:t>
    </dgm:pt>
    <dgm:pt modelId="{83210F28-54C2-4E50-BA91-C30C7F5A925A}">
      <dgm:prSet phldrT="[Szöveg]" custT="1"/>
      <dgm:spPr>
        <a:solidFill>
          <a:srgbClr val="C7B09A">
            <a:alpha val="50000"/>
          </a:srgbClr>
        </a:solidFill>
        <a:ln w="12700">
          <a:noFill/>
        </a:ln>
        <a:effectLst/>
      </dgm:spPr>
      <dgm:t>
        <a:bodyPr/>
        <a:lstStyle/>
        <a:p>
          <a:r>
            <a:rPr lang="hu-HU" sz="1300" b="1" dirty="0">
              <a:solidFill>
                <a:srgbClr val="4D7C85"/>
              </a:solidFill>
            </a:rPr>
            <a:t>Patronal democracy</a:t>
          </a:r>
        </a:p>
      </dgm:t>
    </dgm:pt>
    <dgm:pt modelId="{BE820587-ACDE-46A2-B65C-DBB9C05D5D28}" type="parTrans" cxnId="{E0DFDD57-3D41-4D58-9D26-48A3B6203E9E}">
      <dgm:prSet/>
      <dgm:spPr/>
      <dgm:t>
        <a:bodyPr/>
        <a:lstStyle/>
        <a:p>
          <a:endParaRPr lang="hu-HU"/>
        </a:p>
      </dgm:t>
    </dgm:pt>
    <dgm:pt modelId="{C48E22A5-3C91-4ECB-9614-22AE88AAB692}" type="sibTrans" cxnId="{E0DFDD57-3D41-4D58-9D26-48A3B6203E9E}">
      <dgm:prSet/>
      <dgm:spPr/>
      <dgm:t>
        <a:bodyPr/>
        <a:lstStyle/>
        <a:p>
          <a:endParaRPr lang="hu-HU"/>
        </a:p>
      </dgm:t>
    </dgm:pt>
    <dgm:pt modelId="{497908DE-4C30-428A-A555-3A6C2F4ADF7D}">
      <dgm:prSet phldrT="[Szöveg]" custT="1"/>
      <dgm:spPr>
        <a:solidFill>
          <a:srgbClr val="C7B09A">
            <a:alpha val="50000"/>
          </a:srgbClr>
        </a:solidFill>
        <a:ln w="12700">
          <a:noFill/>
        </a:ln>
        <a:effectLst/>
      </dgm:spPr>
      <dgm:t>
        <a:bodyPr/>
        <a:lstStyle/>
        <a:p>
          <a:r>
            <a:rPr lang="hu-HU" sz="1300" b="1" dirty="0">
              <a:solidFill>
                <a:srgbClr val="4D7C85"/>
              </a:solidFill>
            </a:rPr>
            <a:t>Communist dictatorship</a:t>
          </a:r>
        </a:p>
      </dgm:t>
    </dgm:pt>
    <dgm:pt modelId="{62CDFBF8-8475-41D6-A92F-79B3295FBB46}" type="sibTrans" cxnId="{7F3FE700-1B5C-4D5E-A6DA-C2C295341AB0}">
      <dgm:prSet/>
      <dgm:spPr/>
      <dgm:t>
        <a:bodyPr/>
        <a:lstStyle/>
        <a:p>
          <a:endParaRPr lang="hu-HU"/>
        </a:p>
      </dgm:t>
    </dgm:pt>
    <dgm:pt modelId="{271AECFB-B758-4170-9A56-A7A2099BC3ED}" type="parTrans" cxnId="{7F3FE700-1B5C-4D5E-A6DA-C2C295341AB0}">
      <dgm:prSet/>
      <dgm:spPr/>
      <dgm:t>
        <a:bodyPr/>
        <a:lstStyle/>
        <a:p>
          <a:endParaRPr lang="hu-HU"/>
        </a:p>
      </dgm:t>
    </dgm:pt>
    <dgm:pt modelId="{70972A96-F39F-4054-A5D9-CCAC350AB6EA}">
      <dgm:prSet phldrT="[Szöveg]" custT="1"/>
      <dgm:spPr>
        <a:solidFill>
          <a:srgbClr val="C7B09A">
            <a:alpha val="50000"/>
          </a:srgbClr>
        </a:solidFill>
        <a:ln w="12700">
          <a:noFill/>
        </a:ln>
        <a:effectLst/>
      </dgm:spPr>
      <dgm:t>
        <a:bodyPr/>
        <a:lstStyle/>
        <a:p>
          <a:r>
            <a:rPr lang="hu-HU" sz="1300" b="1" dirty="0">
              <a:solidFill>
                <a:srgbClr val="4D7C85"/>
              </a:solidFill>
            </a:rPr>
            <a:t>Conservative autocracy</a:t>
          </a:r>
        </a:p>
      </dgm:t>
    </dgm:pt>
    <dgm:pt modelId="{31D1D17A-6379-4E4F-BA5B-41C68FE7CA83}" type="parTrans" cxnId="{CBEF9A63-C4A8-4435-B53F-3311C5002E27}">
      <dgm:prSet/>
      <dgm:spPr/>
      <dgm:t>
        <a:bodyPr/>
        <a:lstStyle/>
        <a:p>
          <a:endParaRPr lang="hu-HU"/>
        </a:p>
      </dgm:t>
    </dgm:pt>
    <dgm:pt modelId="{9245FA1F-2308-44B5-8473-F6C503401E93}" type="sibTrans" cxnId="{CBEF9A63-C4A8-4435-B53F-3311C5002E27}">
      <dgm:prSet/>
      <dgm:spPr/>
      <dgm:t>
        <a:bodyPr/>
        <a:lstStyle/>
        <a:p>
          <a:endParaRPr lang="hu-HU"/>
        </a:p>
      </dgm:t>
    </dgm:pt>
    <dgm:pt modelId="{F9260225-45E3-4E83-A7B5-93BF7662486D}" type="pres">
      <dgm:prSet presAssocID="{D75FEE30-628B-4BCD-B8C9-2BF3180BA3C0}" presName="compositeShape" presStyleCnt="0">
        <dgm:presLayoutVars>
          <dgm:dir/>
          <dgm:resizeHandles/>
        </dgm:presLayoutVars>
      </dgm:prSet>
      <dgm:spPr/>
      <dgm:t>
        <a:bodyPr/>
        <a:lstStyle/>
        <a:p>
          <a:endParaRPr lang="hu-HU"/>
        </a:p>
      </dgm:t>
    </dgm:pt>
    <dgm:pt modelId="{2CAB7AE0-F53F-477F-8596-08683A702DA4}" type="pres">
      <dgm:prSet presAssocID="{D75FEE30-628B-4BCD-B8C9-2BF3180BA3C0}" presName="pyramid" presStyleLbl="node1" presStyleIdx="0" presStyleCnt="1" custAng="10800000" custScaleX="85964" custScaleY="61566" custLinFactNeighborX="1344" custLinFactNeighborY="-2143"/>
      <dgm:spPr>
        <a:solidFill>
          <a:srgbClr val="EFEAE4"/>
        </a:solidFill>
        <a:ln w="31750">
          <a:solidFill>
            <a:srgbClr val="B3A99D"/>
          </a:solidFill>
        </a:ln>
      </dgm:spPr>
    </dgm:pt>
    <dgm:pt modelId="{54982EDE-BA38-419C-8C90-E7DF88B50825}" type="pres">
      <dgm:prSet presAssocID="{D75FEE30-628B-4BCD-B8C9-2BF3180BA3C0}" presName="theList" presStyleCnt="0"/>
      <dgm:spPr/>
    </dgm:pt>
    <dgm:pt modelId="{C15E22B3-3295-4532-9D6A-325D45E50C1C}" type="pres">
      <dgm:prSet presAssocID="{497908DE-4C30-428A-A555-3A6C2F4ADF7D}" presName="aNode" presStyleLbl="fgAcc1" presStyleIdx="0" presStyleCnt="6" custAng="0" custScaleX="46378" custScaleY="37620" custLinFactNeighborX="47933" custLinFactNeighborY="38884">
        <dgm:presLayoutVars>
          <dgm:bulletEnabled val="1"/>
        </dgm:presLayoutVars>
      </dgm:prSet>
      <dgm:spPr/>
      <dgm:t>
        <a:bodyPr/>
        <a:lstStyle/>
        <a:p>
          <a:endParaRPr lang="hu-HU"/>
        </a:p>
      </dgm:t>
    </dgm:pt>
    <dgm:pt modelId="{E349127E-BD40-4FFD-98F7-AE53232D3317}" type="pres">
      <dgm:prSet presAssocID="{497908DE-4C30-428A-A555-3A6C2F4ADF7D}" presName="aSpace" presStyleCnt="0"/>
      <dgm:spPr/>
    </dgm:pt>
    <dgm:pt modelId="{585EDA03-E1D1-49E2-ABCC-D095A33C60CB}" type="pres">
      <dgm:prSet presAssocID="{3CA4390E-8AEC-4EA2-A3EC-8DD042504D56}" presName="aNode" presStyleLbl="fgAcc1" presStyleIdx="1" presStyleCnt="6" custScaleX="48228" custScaleY="34224" custLinFactX="-43498" custLinFactY="-30589" custLinFactNeighborX="-100000" custLinFactNeighborY="-100000">
        <dgm:presLayoutVars>
          <dgm:bulletEnabled val="1"/>
        </dgm:presLayoutVars>
      </dgm:prSet>
      <dgm:spPr/>
      <dgm:t>
        <a:bodyPr/>
        <a:lstStyle/>
        <a:p>
          <a:endParaRPr lang="hu-HU"/>
        </a:p>
      </dgm:t>
    </dgm:pt>
    <dgm:pt modelId="{689CAA53-9D6E-44E6-B0D8-615A6D07FB5B}" type="pres">
      <dgm:prSet presAssocID="{3CA4390E-8AEC-4EA2-A3EC-8DD042504D56}" presName="aSpace" presStyleCnt="0"/>
      <dgm:spPr/>
    </dgm:pt>
    <dgm:pt modelId="{AA40EDB2-9616-491E-8997-90DC3C7C7F8E}" type="pres">
      <dgm:prSet presAssocID="{94EAB1EC-7FE9-40F9-8691-7534F2D2D13B}" presName="aNode" presStyleLbl="fgAcc1" presStyleIdx="2" presStyleCnt="6" custScaleX="48373" custScaleY="36545" custLinFactY="133482" custLinFactNeighborX="-47933" custLinFactNeighborY="200000">
        <dgm:presLayoutVars>
          <dgm:bulletEnabled val="1"/>
        </dgm:presLayoutVars>
      </dgm:prSet>
      <dgm:spPr/>
      <dgm:t>
        <a:bodyPr/>
        <a:lstStyle/>
        <a:p>
          <a:endParaRPr lang="hu-HU"/>
        </a:p>
      </dgm:t>
    </dgm:pt>
    <dgm:pt modelId="{9055E23A-F0BC-4AAF-9FF4-F780F02DFD21}" type="pres">
      <dgm:prSet presAssocID="{94EAB1EC-7FE9-40F9-8691-7534F2D2D13B}" presName="aSpace" presStyleCnt="0"/>
      <dgm:spPr/>
    </dgm:pt>
    <dgm:pt modelId="{6AFE05B7-991B-44DA-9843-39E3CC396A11}" type="pres">
      <dgm:prSet presAssocID="{70972A96-F39F-4054-A5D9-CCAC350AB6EA}" presName="aNode" presStyleLbl="fgAcc1" presStyleIdx="3" presStyleCnt="6" custScaleX="49578" custScaleY="34181" custLinFactY="-140395" custLinFactNeighborX="-45566" custLinFactNeighborY="-200000">
        <dgm:presLayoutVars>
          <dgm:bulletEnabled val="1"/>
        </dgm:presLayoutVars>
      </dgm:prSet>
      <dgm:spPr/>
      <dgm:t>
        <a:bodyPr/>
        <a:lstStyle/>
        <a:p>
          <a:endParaRPr lang="hu-HU"/>
        </a:p>
      </dgm:t>
    </dgm:pt>
    <dgm:pt modelId="{B370853F-B4C8-494E-B10D-01EDE232E07B}" type="pres">
      <dgm:prSet presAssocID="{70972A96-F39F-4054-A5D9-CCAC350AB6EA}" presName="aSpace" presStyleCnt="0"/>
      <dgm:spPr/>
    </dgm:pt>
    <dgm:pt modelId="{40A06F75-CF71-4FF0-9476-F881F10B4C59}" type="pres">
      <dgm:prSet presAssocID="{EA790760-0B03-448A-9F29-12DB28B7261E}" presName="aNode" presStyleLbl="fgAcc1" presStyleIdx="4" presStyleCnt="6" custAng="0" custScaleX="49988" custScaleY="35761" custLinFactY="-68314" custLinFactNeighborX="33756" custLinFactNeighborY="-100000">
        <dgm:presLayoutVars>
          <dgm:bulletEnabled val="1"/>
        </dgm:presLayoutVars>
      </dgm:prSet>
      <dgm:spPr/>
      <dgm:t>
        <a:bodyPr/>
        <a:lstStyle/>
        <a:p>
          <a:endParaRPr lang="hu-HU"/>
        </a:p>
      </dgm:t>
    </dgm:pt>
    <dgm:pt modelId="{D5AAC021-0B13-4F18-8DC6-1FA6845FB348}" type="pres">
      <dgm:prSet presAssocID="{EA790760-0B03-448A-9F29-12DB28B7261E}" presName="aSpace" presStyleCnt="0"/>
      <dgm:spPr/>
    </dgm:pt>
    <dgm:pt modelId="{0E6DB8B2-458A-4F73-AF77-E844E8685CD8}" type="pres">
      <dgm:prSet presAssocID="{83210F28-54C2-4E50-BA91-C30C7F5A925A}" presName="aNode" presStyleLbl="fgAcc1" presStyleIdx="5" presStyleCnt="6" custScaleX="49314" custScaleY="33560" custLinFactX="-21680" custLinFactY="-100000" custLinFactNeighborX="-100000" custLinFactNeighborY="-194339">
        <dgm:presLayoutVars>
          <dgm:bulletEnabled val="1"/>
        </dgm:presLayoutVars>
      </dgm:prSet>
      <dgm:spPr/>
      <dgm:t>
        <a:bodyPr/>
        <a:lstStyle/>
        <a:p>
          <a:endParaRPr lang="hu-HU"/>
        </a:p>
      </dgm:t>
    </dgm:pt>
    <dgm:pt modelId="{90C49BEF-D580-4BCE-B3DE-D37D285664C9}" type="pres">
      <dgm:prSet presAssocID="{83210F28-54C2-4E50-BA91-C30C7F5A925A}" presName="aSpace" presStyleCnt="0"/>
      <dgm:spPr/>
    </dgm:pt>
  </dgm:ptLst>
  <dgm:cxnLst>
    <dgm:cxn modelId="{7F3FE700-1B5C-4D5E-A6DA-C2C295341AB0}" srcId="{D75FEE30-628B-4BCD-B8C9-2BF3180BA3C0}" destId="{497908DE-4C30-428A-A555-3A6C2F4ADF7D}" srcOrd="0" destOrd="0" parTransId="{271AECFB-B758-4170-9A56-A7A2099BC3ED}" sibTransId="{62CDFBF8-8475-41D6-A92F-79B3295FBB46}"/>
    <dgm:cxn modelId="{B13EAAE4-1F67-4A3A-9177-03A368343129}" srcId="{D75FEE30-628B-4BCD-B8C9-2BF3180BA3C0}" destId="{EA790760-0B03-448A-9F29-12DB28B7261E}" srcOrd="4" destOrd="0" parTransId="{5C7F6E41-DDEC-4FFD-ADF3-857A68ACE437}" sibTransId="{C852374C-469A-4298-974D-3B706E4B63CD}"/>
    <dgm:cxn modelId="{EE81274A-5EBA-42B4-9090-B297A7A63DB3}" type="presOf" srcId="{70972A96-F39F-4054-A5D9-CCAC350AB6EA}" destId="{6AFE05B7-991B-44DA-9843-39E3CC396A11}" srcOrd="0" destOrd="0" presId="urn:microsoft.com/office/officeart/2005/8/layout/pyramid2"/>
    <dgm:cxn modelId="{238E8032-8D87-408E-A872-7A74B256EB7F}" srcId="{D75FEE30-628B-4BCD-B8C9-2BF3180BA3C0}" destId="{3CA4390E-8AEC-4EA2-A3EC-8DD042504D56}" srcOrd="1" destOrd="0" parTransId="{A4B2B83E-EB6A-4359-B43A-DBC5C5DFCAEB}" sibTransId="{9BCEB788-24BE-4063-82CD-6618D9E746C1}"/>
    <dgm:cxn modelId="{5052E2F5-E38A-4780-863E-48079FFCF33C}" type="presOf" srcId="{D75FEE30-628B-4BCD-B8C9-2BF3180BA3C0}" destId="{F9260225-45E3-4E83-A7B5-93BF7662486D}" srcOrd="0" destOrd="0" presId="urn:microsoft.com/office/officeart/2005/8/layout/pyramid2"/>
    <dgm:cxn modelId="{C3B48D75-D1D4-4970-8E9F-04192A3485C9}" type="presOf" srcId="{497908DE-4C30-428A-A555-3A6C2F4ADF7D}" destId="{C15E22B3-3295-4532-9D6A-325D45E50C1C}" srcOrd="0" destOrd="0" presId="urn:microsoft.com/office/officeart/2005/8/layout/pyramid2"/>
    <dgm:cxn modelId="{78507F89-D03A-4768-A84A-A87BEDF39DE3}" type="presOf" srcId="{EA790760-0B03-448A-9F29-12DB28B7261E}" destId="{40A06F75-CF71-4FF0-9476-F881F10B4C59}" srcOrd="0" destOrd="0" presId="urn:microsoft.com/office/officeart/2005/8/layout/pyramid2"/>
    <dgm:cxn modelId="{E0DFDD57-3D41-4D58-9D26-48A3B6203E9E}" srcId="{D75FEE30-628B-4BCD-B8C9-2BF3180BA3C0}" destId="{83210F28-54C2-4E50-BA91-C30C7F5A925A}" srcOrd="5" destOrd="0" parTransId="{BE820587-ACDE-46A2-B65C-DBB9C05D5D28}" sibTransId="{C48E22A5-3C91-4ECB-9614-22AE88AAB692}"/>
    <dgm:cxn modelId="{DAE67FCA-043D-408C-B7EF-1090CB486491}" type="presOf" srcId="{3CA4390E-8AEC-4EA2-A3EC-8DD042504D56}" destId="{585EDA03-E1D1-49E2-ABCC-D095A33C60CB}" srcOrd="0" destOrd="0" presId="urn:microsoft.com/office/officeart/2005/8/layout/pyramid2"/>
    <dgm:cxn modelId="{F5CEF083-BBD4-4F39-859F-2FA5A18A8DFC}" type="presOf" srcId="{94EAB1EC-7FE9-40F9-8691-7534F2D2D13B}" destId="{AA40EDB2-9616-491E-8997-90DC3C7C7F8E}" srcOrd="0" destOrd="0" presId="urn:microsoft.com/office/officeart/2005/8/layout/pyramid2"/>
    <dgm:cxn modelId="{6116BD2D-F084-49B0-AC36-AC05B9CE156D}" srcId="{D75FEE30-628B-4BCD-B8C9-2BF3180BA3C0}" destId="{94EAB1EC-7FE9-40F9-8691-7534F2D2D13B}" srcOrd="2" destOrd="0" parTransId="{AC170853-3C5A-498C-AB0E-62BD539BDACB}" sibTransId="{6F2BECE1-1D30-4F39-BBB4-35324958AB70}"/>
    <dgm:cxn modelId="{EF63D9CF-43FC-4DBE-A22F-9F6FAA47DAF5}" type="presOf" srcId="{83210F28-54C2-4E50-BA91-C30C7F5A925A}" destId="{0E6DB8B2-458A-4F73-AF77-E844E8685CD8}" srcOrd="0" destOrd="0" presId="urn:microsoft.com/office/officeart/2005/8/layout/pyramid2"/>
    <dgm:cxn modelId="{CBEF9A63-C4A8-4435-B53F-3311C5002E27}" srcId="{D75FEE30-628B-4BCD-B8C9-2BF3180BA3C0}" destId="{70972A96-F39F-4054-A5D9-CCAC350AB6EA}" srcOrd="3" destOrd="0" parTransId="{31D1D17A-6379-4E4F-BA5B-41C68FE7CA83}" sibTransId="{9245FA1F-2308-44B5-8473-F6C503401E93}"/>
    <dgm:cxn modelId="{3274CE81-7F72-4D0C-9DFE-2F296C7735A4}" type="presParOf" srcId="{F9260225-45E3-4E83-A7B5-93BF7662486D}" destId="{2CAB7AE0-F53F-477F-8596-08683A702DA4}" srcOrd="0" destOrd="0" presId="urn:microsoft.com/office/officeart/2005/8/layout/pyramid2"/>
    <dgm:cxn modelId="{5E1EB766-F902-4E79-936F-C69D07A74000}" type="presParOf" srcId="{F9260225-45E3-4E83-A7B5-93BF7662486D}" destId="{54982EDE-BA38-419C-8C90-E7DF88B50825}" srcOrd="1" destOrd="0" presId="urn:microsoft.com/office/officeart/2005/8/layout/pyramid2"/>
    <dgm:cxn modelId="{F4A33C60-8281-44B9-8308-7237B2E3237D}" type="presParOf" srcId="{54982EDE-BA38-419C-8C90-E7DF88B50825}" destId="{C15E22B3-3295-4532-9D6A-325D45E50C1C}" srcOrd="0" destOrd="0" presId="urn:microsoft.com/office/officeart/2005/8/layout/pyramid2"/>
    <dgm:cxn modelId="{374467DF-5263-4146-94DD-9CE21F2071EC}" type="presParOf" srcId="{54982EDE-BA38-419C-8C90-E7DF88B50825}" destId="{E349127E-BD40-4FFD-98F7-AE53232D3317}" srcOrd="1" destOrd="0" presId="urn:microsoft.com/office/officeart/2005/8/layout/pyramid2"/>
    <dgm:cxn modelId="{B8831C7E-1AF9-44A0-8F52-4BEE798D27EA}" type="presParOf" srcId="{54982EDE-BA38-419C-8C90-E7DF88B50825}" destId="{585EDA03-E1D1-49E2-ABCC-D095A33C60CB}" srcOrd="2" destOrd="0" presId="urn:microsoft.com/office/officeart/2005/8/layout/pyramid2"/>
    <dgm:cxn modelId="{AC76B1EB-CD7A-4155-BC10-5365A7B8C1D4}" type="presParOf" srcId="{54982EDE-BA38-419C-8C90-E7DF88B50825}" destId="{689CAA53-9D6E-44E6-B0D8-615A6D07FB5B}" srcOrd="3" destOrd="0" presId="urn:microsoft.com/office/officeart/2005/8/layout/pyramid2"/>
    <dgm:cxn modelId="{240EFAF8-06F8-4F53-8A3D-267608BB7D2B}" type="presParOf" srcId="{54982EDE-BA38-419C-8C90-E7DF88B50825}" destId="{AA40EDB2-9616-491E-8997-90DC3C7C7F8E}" srcOrd="4" destOrd="0" presId="urn:microsoft.com/office/officeart/2005/8/layout/pyramid2"/>
    <dgm:cxn modelId="{D25CA18D-48EA-4140-8892-EFBD959114EC}" type="presParOf" srcId="{54982EDE-BA38-419C-8C90-E7DF88B50825}" destId="{9055E23A-F0BC-4AAF-9FF4-F780F02DFD21}" srcOrd="5" destOrd="0" presId="urn:microsoft.com/office/officeart/2005/8/layout/pyramid2"/>
    <dgm:cxn modelId="{6B0C9771-E02D-49D5-ABEF-9E222DEAEEAA}" type="presParOf" srcId="{54982EDE-BA38-419C-8C90-E7DF88B50825}" destId="{6AFE05B7-991B-44DA-9843-39E3CC396A11}" srcOrd="6" destOrd="0" presId="urn:microsoft.com/office/officeart/2005/8/layout/pyramid2"/>
    <dgm:cxn modelId="{0228541B-7CFB-46B9-B71C-4380F02E37C9}" type="presParOf" srcId="{54982EDE-BA38-419C-8C90-E7DF88B50825}" destId="{B370853F-B4C8-494E-B10D-01EDE232E07B}" srcOrd="7" destOrd="0" presId="urn:microsoft.com/office/officeart/2005/8/layout/pyramid2"/>
    <dgm:cxn modelId="{83C51802-8004-436D-B727-0A359DF50081}" type="presParOf" srcId="{54982EDE-BA38-419C-8C90-E7DF88B50825}" destId="{40A06F75-CF71-4FF0-9476-F881F10B4C59}" srcOrd="8" destOrd="0" presId="urn:microsoft.com/office/officeart/2005/8/layout/pyramid2"/>
    <dgm:cxn modelId="{133344CD-E24E-4D39-A269-960AB2DDD16A}" type="presParOf" srcId="{54982EDE-BA38-419C-8C90-E7DF88B50825}" destId="{D5AAC021-0B13-4F18-8DC6-1FA6845FB348}" srcOrd="9" destOrd="0" presId="urn:microsoft.com/office/officeart/2005/8/layout/pyramid2"/>
    <dgm:cxn modelId="{2B3BE984-41F6-49D6-A05D-F62E2BD7698F}" type="presParOf" srcId="{54982EDE-BA38-419C-8C90-E7DF88B50825}" destId="{0E6DB8B2-458A-4F73-AF77-E844E8685CD8}" srcOrd="10" destOrd="0" presId="urn:microsoft.com/office/officeart/2005/8/layout/pyramid2"/>
    <dgm:cxn modelId="{5335EC6C-6545-4871-8961-2961533DB11E}" type="presParOf" srcId="{54982EDE-BA38-419C-8C90-E7DF88B50825}" destId="{90C49BEF-D580-4BCE-B3DE-D37D285664C9}"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2021. 09. 26.</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a:t>
            </a:fld>
            <a:endParaRPr lang="hu-HU"/>
          </a:p>
        </p:txBody>
      </p:sp>
    </p:spTree>
    <p:extLst>
      <p:ext uri="{BB962C8B-B14F-4D97-AF65-F5344CB8AC3E}">
        <p14:creationId xmlns:p14="http://schemas.microsoft.com/office/powerpoint/2010/main" val="11719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11</a:t>
            </a:fld>
            <a:endParaRPr lang="hu-HU"/>
          </a:p>
        </p:txBody>
      </p:sp>
    </p:spTree>
    <p:extLst>
      <p:ext uri="{BB962C8B-B14F-4D97-AF65-F5344CB8AC3E}">
        <p14:creationId xmlns:p14="http://schemas.microsoft.com/office/powerpoint/2010/main" val="5451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12</a:t>
            </a:fld>
            <a:endParaRPr lang="hu-HU"/>
          </a:p>
        </p:txBody>
      </p:sp>
    </p:spTree>
    <p:extLst>
      <p:ext uri="{BB962C8B-B14F-4D97-AF65-F5344CB8AC3E}">
        <p14:creationId xmlns:p14="http://schemas.microsoft.com/office/powerpoint/2010/main" val="336209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14</a:t>
            </a:fld>
            <a:endParaRPr lang="hu-HU"/>
          </a:p>
        </p:txBody>
      </p:sp>
    </p:spTree>
    <p:extLst>
      <p:ext uri="{BB962C8B-B14F-4D97-AF65-F5344CB8AC3E}">
        <p14:creationId xmlns:p14="http://schemas.microsoft.com/office/powerpoint/2010/main" val="209030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hu-HU" dirty="0"/>
              <a:t>- létezik</a:t>
            </a:r>
            <a:r>
              <a:rPr lang="hu-HU" baseline="0" dirty="0"/>
              <a:t> a </a:t>
            </a:r>
            <a:r>
              <a:rPr lang="hu-HU" baseline="0" dirty="0" err="1"/>
              <a:t>separation</a:t>
            </a:r>
            <a:r>
              <a:rPr lang="hu-HU" baseline="0" dirty="0"/>
              <a:t> of </a:t>
            </a:r>
            <a:r>
              <a:rPr lang="hu-HU" baseline="0" dirty="0" err="1"/>
              <a:t>spheres</a:t>
            </a:r>
            <a:endParaRPr lang="hu-HU" baseline="0" dirty="0"/>
          </a:p>
          <a:p>
            <a:pPr marL="171450" indent="-171450">
              <a:buFontTx/>
              <a:buChar char="-"/>
            </a:pPr>
            <a:r>
              <a:rPr lang="hu-HU" dirty="0"/>
              <a:t>a</a:t>
            </a:r>
            <a:r>
              <a:rPr lang="hu-HU" baseline="0" dirty="0"/>
              <a:t> </a:t>
            </a:r>
            <a:r>
              <a:rPr lang="hu-HU" baseline="0" dirty="0" err="1"/>
              <a:t>formal</a:t>
            </a:r>
            <a:r>
              <a:rPr lang="hu-HU" baseline="0" dirty="0"/>
              <a:t>/</a:t>
            </a:r>
            <a:r>
              <a:rPr lang="hu-HU" baseline="0" dirty="0" err="1"/>
              <a:t>legal</a:t>
            </a:r>
            <a:r>
              <a:rPr lang="hu-HU" baseline="0" dirty="0"/>
              <a:t> status </a:t>
            </a:r>
            <a:r>
              <a:rPr lang="hu-HU" baseline="0" dirty="0" err="1"/>
              <a:t>coincides</a:t>
            </a:r>
            <a:r>
              <a:rPr lang="hu-HU" baseline="0" dirty="0"/>
              <a:t> </a:t>
            </a:r>
            <a:r>
              <a:rPr lang="hu-HU" baseline="0" dirty="0" err="1"/>
              <a:t>with</a:t>
            </a:r>
            <a:r>
              <a:rPr lang="hu-HU" baseline="0" dirty="0"/>
              <a:t> </a:t>
            </a:r>
            <a:r>
              <a:rPr lang="hu-HU" baseline="0" dirty="0" err="1"/>
              <a:t>the</a:t>
            </a:r>
            <a:r>
              <a:rPr lang="hu-HU" baseline="0" dirty="0"/>
              <a:t> </a:t>
            </a:r>
            <a:r>
              <a:rPr lang="hu-HU" baseline="0" dirty="0" err="1"/>
              <a:t>real</a:t>
            </a:r>
            <a:r>
              <a:rPr lang="hu-HU" baseline="0" dirty="0"/>
              <a:t> </a:t>
            </a:r>
            <a:r>
              <a:rPr lang="hu-HU" baseline="0" dirty="0" err="1"/>
              <a:t>with</a:t>
            </a:r>
            <a:endParaRPr lang="hu-HU" baseline="0" dirty="0"/>
          </a:p>
          <a:p>
            <a:pPr marL="171450" indent="-171450">
              <a:buFontTx/>
              <a:buChar char="-"/>
            </a:pPr>
            <a:r>
              <a:rPr lang="hu-HU" baseline="0" dirty="0" err="1"/>
              <a:t>the</a:t>
            </a:r>
            <a:r>
              <a:rPr lang="hu-HU" baseline="0" dirty="0"/>
              <a:t> </a:t>
            </a:r>
            <a:r>
              <a:rPr lang="hu-HU" baseline="0" dirty="0" err="1"/>
              <a:t>states</a:t>
            </a:r>
            <a:r>
              <a:rPr lang="hu-HU" baseline="0" dirty="0"/>
              <a:t> </a:t>
            </a:r>
            <a:r>
              <a:rPr lang="hu-HU" baseline="0" dirty="0" err="1"/>
              <a:t>definitely</a:t>
            </a:r>
            <a:r>
              <a:rPr lang="hu-HU" baseline="0" dirty="0"/>
              <a:t> </a:t>
            </a:r>
            <a:r>
              <a:rPr lang="hu-HU" baseline="0" dirty="0" err="1"/>
              <a:t>serves</a:t>
            </a:r>
            <a:r>
              <a:rPr lang="hu-HU" baseline="0" dirty="0"/>
              <a:t> </a:t>
            </a:r>
            <a:r>
              <a:rPr lang="hu-HU" baseline="0" dirty="0" err="1"/>
              <a:t>public</a:t>
            </a:r>
            <a:r>
              <a:rPr lang="hu-HU" baseline="0" dirty="0"/>
              <a:t> interest</a:t>
            </a:r>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2</a:t>
            </a:fld>
            <a:endParaRPr lang="hu-HU"/>
          </a:p>
        </p:txBody>
      </p:sp>
    </p:spTree>
    <p:extLst>
      <p:ext uri="{BB962C8B-B14F-4D97-AF65-F5344CB8AC3E}">
        <p14:creationId xmlns:p14="http://schemas.microsoft.com/office/powerpoint/2010/main" val="182465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3</a:t>
            </a:fld>
            <a:endParaRPr lang="hu-HU"/>
          </a:p>
        </p:txBody>
      </p:sp>
    </p:spTree>
    <p:extLst>
      <p:ext uri="{BB962C8B-B14F-4D97-AF65-F5344CB8AC3E}">
        <p14:creationId xmlns:p14="http://schemas.microsoft.com/office/powerpoint/2010/main" val="383403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BD4A179-5995-42C8-A8DD-75973595F132}" type="slidenum">
              <a:rPr lang="hu-HU" smtClean="0"/>
              <a:pPr/>
              <a:t>4</a:t>
            </a:fld>
            <a:endParaRPr lang="hu-HU"/>
          </a:p>
        </p:txBody>
      </p:sp>
    </p:spTree>
    <p:extLst>
      <p:ext uri="{BB962C8B-B14F-4D97-AF65-F5344CB8AC3E}">
        <p14:creationId xmlns:p14="http://schemas.microsoft.com/office/powerpoint/2010/main" val="238606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5</a:t>
            </a:fld>
            <a:endParaRPr lang="hu-HU"/>
          </a:p>
        </p:txBody>
      </p:sp>
    </p:spTree>
    <p:extLst>
      <p:ext uri="{BB962C8B-B14F-4D97-AF65-F5344CB8AC3E}">
        <p14:creationId xmlns:p14="http://schemas.microsoft.com/office/powerpoint/2010/main" val="219536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EE35C795-E472-4B2C-ACCC-0A75640C7768}" type="slidenum">
              <a:rPr lang="hu-HU" smtClean="0"/>
              <a:pPr/>
              <a:t>7</a:t>
            </a:fld>
            <a:endParaRPr lang="hu-HU"/>
          </a:p>
        </p:txBody>
      </p:sp>
    </p:spTree>
    <p:extLst>
      <p:ext uri="{BB962C8B-B14F-4D97-AF65-F5344CB8AC3E}">
        <p14:creationId xmlns:p14="http://schemas.microsoft.com/office/powerpoint/2010/main" val="11915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8</a:t>
            </a:fld>
            <a:endParaRPr lang="hu-HU"/>
          </a:p>
        </p:txBody>
      </p:sp>
    </p:spTree>
    <p:extLst>
      <p:ext uri="{BB962C8B-B14F-4D97-AF65-F5344CB8AC3E}">
        <p14:creationId xmlns:p14="http://schemas.microsoft.com/office/powerpoint/2010/main" val="387637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baseline="0" dirty="0" smtClean="0"/>
          </a:p>
        </p:txBody>
      </p:sp>
      <p:sp>
        <p:nvSpPr>
          <p:cNvPr id="4" name="Dia számának helye 3"/>
          <p:cNvSpPr>
            <a:spLocks noGrp="1"/>
          </p:cNvSpPr>
          <p:nvPr>
            <p:ph type="sldNum" sz="quarter" idx="10"/>
          </p:nvPr>
        </p:nvSpPr>
        <p:spPr/>
        <p:txBody>
          <a:bodyPr/>
          <a:lstStyle/>
          <a:p>
            <a:fld id="{EE35C795-E472-4B2C-ACCC-0A75640C7768}" type="slidenum">
              <a:rPr lang="hu-HU" smtClean="0"/>
              <a:pPr/>
              <a:t>9</a:t>
            </a:fld>
            <a:endParaRPr lang="hu-HU"/>
          </a:p>
        </p:txBody>
      </p:sp>
    </p:spTree>
    <p:extLst>
      <p:ext uri="{BB962C8B-B14F-4D97-AF65-F5344CB8AC3E}">
        <p14:creationId xmlns:p14="http://schemas.microsoft.com/office/powerpoint/2010/main" val="320074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E35C795-E472-4B2C-ACCC-0A75640C7768}" type="slidenum">
              <a:rPr lang="hu-HU" smtClean="0"/>
              <a:pPr/>
              <a:t>10</a:t>
            </a:fld>
            <a:endParaRPr lang="hu-HU"/>
          </a:p>
        </p:txBody>
      </p:sp>
    </p:spTree>
    <p:extLst>
      <p:ext uri="{BB962C8B-B14F-4D97-AF65-F5344CB8AC3E}">
        <p14:creationId xmlns:p14="http://schemas.microsoft.com/office/powerpoint/2010/main" val="367287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a:prstGeom prst="rect">
            <a:avLst/>
          </a:prstGeo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dirty="0" smtClean="0"/>
              <a:t>Mintacím szerkesztése</a:t>
            </a:r>
            <a:endParaRPr lang="hu-HU" dirty="0"/>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dirty="0"/>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8" name="Élőláb helye 7"/>
          <p:cNvSpPr>
            <a:spLocks noGrp="1"/>
          </p:cNvSpPr>
          <p:nvPr>
            <p:ph type="ftr" sz="quarter" idx="11"/>
          </p:nvPr>
        </p:nvSpPr>
        <p:spPr>
          <a:xfrm>
            <a:off x="3124200" y="4767263"/>
            <a:ext cx="2895600" cy="273844"/>
          </a:xfrm>
          <a:prstGeom prst="rect">
            <a:avLst/>
          </a:prstGeom>
        </p:spPr>
        <p:txBody>
          <a:bodyPr/>
          <a:lstStyle/>
          <a:p>
            <a:endParaRPr lang="hu-HU"/>
          </a:p>
        </p:txBody>
      </p:sp>
      <p:sp>
        <p:nvSpPr>
          <p:cNvPr id="9" name="Dia számának helye 8"/>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Dátum helye 2"/>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4" name="Élőláb helye 3"/>
          <p:cNvSpPr>
            <a:spLocks noGrp="1"/>
          </p:cNvSpPr>
          <p:nvPr>
            <p:ph type="ftr" sz="quarter" idx="11"/>
          </p:nvPr>
        </p:nvSpPr>
        <p:spPr>
          <a:xfrm>
            <a:off x="3124200" y="4767263"/>
            <a:ext cx="2895600" cy="273844"/>
          </a:xfrm>
          <a:prstGeom prst="rect">
            <a:avLst/>
          </a:prstGeom>
        </p:spPr>
        <p:txBody>
          <a:bodyPr/>
          <a:lstStyle/>
          <a:p>
            <a:endParaRPr lang="hu-HU"/>
          </a:p>
        </p:txBody>
      </p:sp>
      <p:sp>
        <p:nvSpPr>
          <p:cNvPr id="5" name="Dia számának helye 4"/>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3" name="Élőláb helye 2"/>
          <p:cNvSpPr>
            <a:spLocks noGrp="1"/>
          </p:cNvSpPr>
          <p:nvPr>
            <p:ph type="ftr" sz="quarter" idx="11"/>
          </p:nvPr>
        </p:nvSpPr>
        <p:spPr>
          <a:xfrm>
            <a:off x="3124200" y="4767263"/>
            <a:ext cx="2895600" cy="273844"/>
          </a:xfrm>
          <a:prstGeom prst="rect">
            <a:avLst/>
          </a:prstGeom>
        </p:spPr>
        <p:txBody>
          <a:bodyPr/>
          <a:lstStyle/>
          <a:p>
            <a:endParaRPr lang="hu-HU"/>
          </a:p>
        </p:txBody>
      </p:sp>
      <p:sp>
        <p:nvSpPr>
          <p:cNvPr id="4" name="Dia számának helye 3"/>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a:prstGeom prst="rect">
            <a:avLst/>
          </a:prstGeo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a:prstGeom prst="rect">
            <a:avLst/>
          </a:prstGeo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2021. 09. 26.</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stcommunistregimes.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032000" ty="-444500" sx="35000" sy="35000" flip="none" algn="tl"/>
        </a:blipFill>
        <a:effectLst/>
      </p:bgPr>
    </p:bg>
    <p:spTree>
      <p:nvGrpSpPr>
        <p:cNvPr id="1" name=""/>
        <p:cNvGrpSpPr/>
        <p:nvPr/>
      </p:nvGrpSpPr>
      <p:grpSpPr>
        <a:xfrm>
          <a:off x="0" y="0"/>
          <a:ext cx="0" cy="0"/>
          <a:chOff x="0" y="0"/>
          <a:chExt cx="0" cy="0"/>
        </a:xfrm>
      </p:grpSpPr>
      <p:sp>
        <p:nvSpPr>
          <p:cNvPr id="3" name="Cím 1"/>
          <p:cNvSpPr txBox="1">
            <a:spLocks/>
          </p:cNvSpPr>
          <p:nvPr/>
        </p:nvSpPr>
        <p:spPr>
          <a:xfrm>
            <a:off x="107950" y="1563638"/>
            <a:ext cx="892810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Populism</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and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Disinformation</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Patronal</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Regimes</a:t>
            </a:r>
            <a:endPar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ím 1"/>
          <p:cNvSpPr txBox="1">
            <a:spLocks/>
          </p:cNvSpPr>
          <p:nvPr/>
        </p:nvSpPr>
        <p:spPr>
          <a:xfrm>
            <a:off x="0" y="3075806"/>
            <a:ext cx="89281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Bálint MADLOVICS</a:t>
            </a:r>
          </a:p>
          <a:p>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(CEU </a:t>
            </a:r>
            <a:r>
              <a:rPr lang="hu-HU" sz="24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Democracy</a:t>
            </a:r>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Institute)</a:t>
            </a:r>
          </a:p>
          <a:p>
            <a:endParaRPr lang="hu-HU" sz="1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2021</a:t>
            </a:r>
            <a:endParaRPr lang="hu-HU" sz="24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23478"/>
            <a:ext cx="8928100" cy="792510"/>
          </a:xfrm>
          <a:prstGeom prst="rect">
            <a:avLst/>
          </a:prstGeom>
        </p:spPr>
        <p:txBody>
          <a:bodyPr>
            <a:noAutofit/>
          </a:bodyPr>
          <a:lstStyle/>
          <a:p>
            <a:r>
              <a:rPr lang="hu-HU"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hu-HU" sz="36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collective</a:t>
            </a:r>
            <a:r>
              <a:rPr lang="hu-HU"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endPar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4294967295"/>
            <p:extLst/>
          </p:nvPr>
        </p:nvGraphicFramePr>
        <p:xfrm>
          <a:off x="107950" y="987826"/>
          <a:ext cx="8928101" cy="3816022"/>
        </p:xfrm>
        <a:graphic>
          <a:graphicData uri="http://schemas.openxmlformats.org/drawingml/2006/table">
            <a:tbl>
              <a:tblPr firstRow="1" bandRow="1">
                <a:tableStyleId>{5940675A-B579-460E-94D1-54222C63F5DA}</a:tableStyleId>
              </a:tblPr>
              <a:tblGrid>
                <a:gridCol w="977907">
                  <a:extLst>
                    <a:ext uri="{9D8B030D-6E8A-4147-A177-3AD203B41FA5}">
                      <a16:colId xmlns="" xmlns:a16="http://schemas.microsoft.com/office/drawing/2014/main" val="20000"/>
                    </a:ext>
                  </a:extLst>
                </a:gridCol>
                <a:gridCol w="2189999">
                  <a:extLst>
                    <a:ext uri="{9D8B030D-6E8A-4147-A177-3AD203B41FA5}">
                      <a16:colId xmlns="" xmlns:a16="http://schemas.microsoft.com/office/drawing/2014/main" val="20001"/>
                    </a:ext>
                  </a:extLst>
                </a:gridCol>
                <a:gridCol w="3168352">
                  <a:extLst>
                    <a:ext uri="{9D8B030D-6E8A-4147-A177-3AD203B41FA5}">
                      <a16:colId xmlns="" xmlns:a16="http://schemas.microsoft.com/office/drawing/2014/main" val="20002"/>
                    </a:ext>
                  </a:extLst>
                </a:gridCol>
                <a:gridCol w="2591843">
                  <a:extLst>
                    <a:ext uri="{9D8B030D-6E8A-4147-A177-3AD203B41FA5}">
                      <a16:colId xmlns="" xmlns:a16="http://schemas.microsoft.com/office/drawing/2014/main" val="20003"/>
                    </a:ext>
                  </a:extLst>
                </a:gridCol>
              </a:tblGrid>
              <a:tr h="580342">
                <a:tc>
                  <a:txBody>
                    <a:bodyPr/>
                    <a:lstStyle/>
                    <a:p>
                      <a:pPr algn="l"/>
                      <a:r>
                        <a:rPr lang="en-US" sz="1600" b="1" i="1" noProof="0" dirty="0" smtClean="0">
                          <a:solidFill>
                            <a:srgbClr val="50412B"/>
                          </a:solidFill>
                        </a:rPr>
                        <a:t>Slogan</a:t>
                      </a:r>
                      <a:endParaRPr lang="en-US" sz="1600" b="1" i="1" noProof="0" dirty="0">
                        <a:solidFill>
                          <a:srgbClr val="50412B"/>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r>
                        <a:rPr lang="en-US" sz="1600" b="1" i="1" noProof="0" dirty="0" smtClean="0">
                          <a:solidFill>
                            <a:srgbClr val="4D7C85"/>
                          </a:solidFill>
                        </a:rPr>
                        <a:t>The phenomenon the slogan refers to</a:t>
                      </a:r>
                      <a:endParaRPr lang="en-US" sz="1600" b="1" i="1" noProof="0" dirty="0">
                        <a:solidFill>
                          <a:srgbClr val="4D7C85"/>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r>
                        <a:rPr lang="en-US" sz="1600" b="1" i="1" noProof="0" smtClean="0">
                          <a:solidFill>
                            <a:srgbClr val="4D7C85"/>
                          </a:solidFill>
                        </a:rPr>
                        <a:t>Function</a:t>
                      </a:r>
                      <a:endParaRPr lang="en-US" sz="1600" b="1" i="1" noProof="0">
                        <a:solidFill>
                          <a:srgbClr val="4D7C85"/>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l"/>
                      <a:r>
                        <a:rPr lang="en-US" sz="1600" b="1" i="1" noProof="0" dirty="0" smtClean="0">
                          <a:solidFill>
                            <a:srgbClr val="4D7C85"/>
                          </a:solidFill>
                        </a:rPr>
                        <a:t>Stigmatized</a:t>
                      </a:r>
                      <a:r>
                        <a:rPr lang="en-US" sz="1600" b="1" i="1" baseline="0" noProof="0" dirty="0" smtClean="0">
                          <a:solidFill>
                            <a:srgbClr val="4D7C85"/>
                          </a:solidFill>
                        </a:rPr>
                        <a:t> groups</a:t>
                      </a:r>
                      <a:endParaRPr lang="en-US" sz="1600" b="1" i="1" noProof="0" dirty="0">
                        <a:solidFill>
                          <a:srgbClr val="4D7C85"/>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0"/>
                  </a:ext>
                </a:extLst>
              </a:tr>
              <a:tr h="1221772">
                <a:tc>
                  <a:txBody>
                    <a:bodyPr/>
                    <a:lstStyle/>
                    <a:p>
                      <a:r>
                        <a:rPr lang="en-US" sz="1800" b="1" i="0" u="none" noProof="0" smtClean="0">
                          <a:solidFill>
                            <a:srgbClr val="4D7C85"/>
                          </a:solidFill>
                        </a:rPr>
                        <a:t>God</a:t>
                      </a:r>
                      <a:endParaRPr lang="en-US" sz="1800" b="1" i="0" u="none" noProof="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Moral</a:t>
                      </a:r>
                      <a:r>
                        <a:rPr lang="en-US" sz="1400" b="1" baseline="0" noProof="0" dirty="0" smtClean="0">
                          <a:solidFill>
                            <a:srgbClr val="50412B"/>
                          </a:solidFill>
                        </a:rPr>
                        <a:t> position</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baseline="0" noProof="0" dirty="0" smtClean="0">
                          <a:solidFill>
                            <a:srgbClr val="50412B"/>
                          </a:solidFill>
                        </a:rPr>
                        <a:t>(</a:t>
                      </a:r>
                      <a:r>
                        <a:rPr lang="en-US" sz="1400" b="1" baseline="0" noProof="0" dirty="0" err="1" smtClean="0">
                          <a:solidFill>
                            <a:srgbClr val="50412B"/>
                          </a:solidFill>
                        </a:rPr>
                        <a:t>i</a:t>
                      </a:r>
                      <a:r>
                        <a:rPr lang="en-US" sz="1400" b="1" baseline="0" noProof="0" dirty="0" smtClean="0">
                          <a:solidFill>
                            <a:srgbClr val="50412B"/>
                          </a:solidFill>
                        </a:rPr>
                        <a:t>) </a:t>
                      </a:r>
                      <a:r>
                        <a:rPr lang="en-US" sz="1400" b="1" noProof="0" dirty="0" smtClean="0">
                          <a:solidFill>
                            <a:srgbClr val="50412B"/>
                          </a:solidFill>
                        </a:rPr>
                        <a:t>Depriving opponents of moral</a:t>
                      </a:r>
                      <a:r>
                        <a:rPr lang="en-US" sz="1400" b="1" baseline="0" noProof="0" dirty="0" smtClean="0">
                          <a:solidFill>
                            <a:srgbClr val="50412B"/>
                          </a:solidFill>
                        </a:rPr>
                        <a:t> acceptability</a:t>
                      </a:r>
                      <a:br>
                        <a:rPr lang="en-US" sz="1400" b="1" baseline="0" noProof="0" dirty="0" smtClean="0">
                          <a:solidFill>
                            <a:srgbClr val="50412B"/>
                          </a:solidFill>
                        </a:rPr>
                      </a:br>
                      <a:r>
                        <a:rPr lang="en-US" sz="1400" b="1" baseline="0" noProof="0" dirty="0" smtClean="0">
                          <a:solidFill>
                            <a:srgbClr val="50412B"/>
                          </a:solidFill>
                        </a:rPr>
                        <a:t>(ii) Making competing policies undisputable</a:t>
                      </a:r>
                      <a:endParaRPr lang="hu-HU" sz="1400" b="1" baseline="0" noProof="0" dirty="0" smtClean="0">
                        <a:solidFill>
                          <a:srgbClr val="50412B"/>
                        </a:solidFill>
                      </a:endParaRPr>
                    </a:p>
                    <a:p>
                      <a:pPr>
                        <a:buFont typeface="Wingdings"/>
                        <a:buChar char="à"/>
                      </a:pPr>
                      <a:r>
                        <a:rPr lang="hu-HU" sz="1800" b="1" noProof="0" dirty="0" smtClean="0">
                          <a:solidFill>
                            <a:srgbClr val="8D503B"/>
                          </a:solidFill>
                        </a:rPr>
                        <a:t>  DISPUTE</a:t>
                      </a:r>
                      <a:endParaRPr lang="en-US" sz="1400" b="1" noProof="0" dirty="0">
                        <a:solidFill>
                          <a:srgbClr val="8D503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Atheist</a:t>
                      </a:r>
                      <a:r>
                        <a:rPr lang="en-US" sz="1400" b="1" baseline="0" noProof="0" dirty="0" smtClean="0">
                          <a:solidFill>
                            <a:srgbClr val="50412B"/>
                          </a:solidFill>
                        </a:rPr>
                        <a:t>s, liberals, etc.</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1"/>
                  </a:ext>
                </a:extLst>
              </a:tr>
              <a:tr h="1005946">
                <a:tc>
                  <a:txBody>
                    <a:bodyPr/>
                    <a:lstStyle/>
                    <a:p>
                      <a:r>
                        <a:rPr lang="en-US" sz="1800" b="1" i="0" u="none" noProof="0" smtClean="0">
                          <a:solidFill>
                            <a:srgbClr val="4D7C85"/>
                          </a:solidFill>
                        </a:rPr>
                        <a:t>Nation</a:t>
                      </a:r>
                      <a:endParaRPr lang="en-US" sz="1800" b="1" i="0" u="none" noProof="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Adopted political family (political-economic</a:t>
                      </a:r>
                      <a:r>
                        <a:rPr lang="en-US" sz="1400" b="1" baseline="0" noProof="0" dirty="0" smtClean="0">
                          <a:solidFill>
                            <a:srgbClr val="50412B"/>
                          </a:solidFill>
                        </a:rPr>
                        <a:t> clan)</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t>
                      </a:r>
                      <a:r>
                        <a:rPr lang="en-US" sz="1400" b="1" noProof="0" dirty="0" err="1" smtClean="0">
                          <a:solidFill>
                            <a:srgbClr val="50412B"/>
                          </a:solidFill>
                        </a:rPr>
                        <a:t>i</a:t>
                      </a:r>
                      <a:r>
                        <a:rPr lang="en-US" sz="1400" b="1" noProof="0" dirty="0" smtClean="0">
                          <a:solidFill>
                            <a:srgbClr val="50412B"/>
                          </a:solidFill>
                        </a:rPr>
                        <a:t>)</a:t>
                      </a:r>
                      <a:r>
                        <a:rPr lang="en-US" sz="1400" b="1" baseline="0" noProof="0" dirty="0" smtClean="0">
                          <a:solidFill>
                            <a:srgbClr val="50412B"/>
                          </a:solidFill>
                        </a:rPr>
                        <a:t> E</a:t>
                      </a:r>
                      <a:r>
                        <a:rPr lang="en-US" sz="1400" b="1" noProof="0" dirty="0" smtClean="0">
                          <a:solidFill>
                            <a:srgbClr val="50412B"/>
                          </a:solidFill>
                        </a:rPr>
                        <a:t>xcludin</a:t>
                      </a:r>
                      <a:r>
                        <a:rPr lang="en-US" sz="1400" b="1" baseline="0" noProof="0" dirty="0" smtClean="0">
                          <a:solidFill>
                            <a:srgbClr val="50412B"/>
                          </a:solidFill>
                        </a:rPr>
                        <a:t>g opposition from the nation</a:t>
                      </a:r>
                      <a:br>
                        <a:rPr lang="en-US" sz="1400" b="1" baseline="0" noProof="0" dirty="0" smtClean="0">
                          <a:solidFill>
                            <a:srgbClr val="50412B"/>
                          </a:solidFill>
                        </a:rPr>
                      </a:br>
                      <a:r>
                        <a:rPr lang="en-US" sz="1400" b="1" baseline="0" noProof="0" dirty="0" smtClean="0">
                          <a:solidFill>
                            <a:srgbClr val="50412B"/>
                          </a:solidFill>
                        </a:rPr>
                        <a:t>(ii) Eliminating public accountability of the rulers</a:t>
                      </a:r>
                      <a:endParaRPr lang="hu-HU" sz="1400" b="1" baseline="0" noProof="0" dirty="0" smtClean="0">
                        <a:solidFill>
                          <a:srgbClr val="50412B"/>
                        </a:solidFill>
                      </a:endParaRPr>
                    </a:p>
                    <a:p>
                      <a:pPr>
                        <a:buFont typeface="Wingdings"/>
                        <a:buChar char="à"/>
                      </a:pPr>
                      <a:r>
                        <a:rPr lang="hu-HU" sz="1800" b="1" noProof="0" dirty="0" smtClean="0">
                          <a:solidFill>
                            <a:srgbClr val="8D503B"/>
                          </a:solidFill>
                        </a:rPr>
                        <a:t>  SCOPE</a:t>
                      </a:r>
                      <a:endParaRPr lang="en-US" sz="1400" b="1" noProof="0" dirty="0">
                        <a:solidFill>
                          <a:srgbClr val="8D503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smtClean="0">
                          <a:solidFill>
                            <a:srgbClr val="50412B"/>
                          </a:solidFill>
                        </a:rPr>
                        <a:t>Opposition parties, civil society</a:t>
                      </a:r>
                      <a:r>
                        <a:rPr lang="en-US" sz="1400" b="1" baseline="0" noProof="0" smtClean="0">
                          <a:solidFill>
                            <a:srgbClr val="50412B"/>
                          </a:solidFill>
                        </a:rPr>
                        <a:t> (NGOs, intellectuals etc.), international organizations, etc.</a:t>
                      </a:r>
                      <a:endParaRPr lang="en-US" sz="1400" b="1" noProof="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2"/>
                  </a:ext>
                </a:extLst>
              </a:tr>
              <a:tr h="1007962">
                <a:tc>
                  <a:txBody>
                    <a:bodyPr/>
                    <a:lstStyle/>
                    <a:p>
                      <a:r>
                        <a:rPr lang="en-US" sz="1800" b="1" i="0" u="none" noProof="0" dirty="0" smtClean="0">
                          <a:solidFill>
                            <a:srgbClr val="4D7C85"/>
                          </a:solidFill>
                        </a:rPr>
                        <a:t>Family</a:t>
                      </a:r>
                      <a:endParaRPr lang="en-US" sz="1800" b="1" i="0" u="none" noProof="0" dirty="0">
                        <a:solidFill>
                          <a:srgbClr val="4D7C85"/>
                        </a:solidFill>
                      </a:endParaRPr>
                    </a:p>
                  </a:txBody>
                  <a:tcPr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Patriarchal family</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a:t>
                      </a:r>
                      <a:r>
                        <a:rPr lang="en-US" sz="1400" b="1" noProof="0" dirty="0" err="1" smtClean="0">
                          <a:solidFill>
                            <a:srgbClr val="50412B"/>
                          </a:solidFill>
                        </a:rPr>
                        <a:t>i</a:t>
                      </a:r>
                      <a:r>
                        <a:rPr lang="en-US" sz="1400" b="1" noProof="0" dirty="0" smtClean="0">
                          <a:solidFill>
                            <a:srgbClr val="50412B"/>
                          </a:solidFill>
                        </a:rPr>
                        <a:t>) Stigmatizing alternative lifestyles</a:t>
                      </a:r>
                    </a:p>
                    <a:p>
                      <a:r>
                        <a:rPr lang="en-US" sz="1400" b="1" noProof="0" dirty="0" smtClean="0">
                          <a:solidFill>
                            <a:srgbClr val="50412B"/>
                          </a:solidFill>
                        </a:rPr>
                        <a:t>(ii)</a:t>
                      </a:r>
                      <a:r>
                        <a:rPr lang="en-US" sz="1400" b="1" baseline="0" noProof="0" dirty="0" smtClean="0">
                          <a:solidFill>
                            <a:srgbClr val="50412B"/>
                          </a:solidFill>
                        </a:rPr>
                        <a:t> Extending the cultural pattern of patriarchal domination to the nation</a:t>
                      </a:r>
                      <a:endParaRPr lang="hu-HU" sz="1400" b="1" baseline="0" noProof="0" dirty="0" smtClean="0">
                        <a:solidFill>
                          <a:srgbClr val="50412B"/>
                        </a:solidFill>
                      </a:endParaRPr>
                    </a:p>
                    <a:p>
                      <a:r>
                        <a:rPr lang="hu-HU" sz="1800" b="1" baseline="0" noProof="0" dirty="0" smtClean="0">
                          <a:solidFill>
                            <a:srgbClr val="8D503B"/>
                          </a:solidFill>
                          <a:sym typeface="Wingdings" pitchFamily="2" charset="2"/>
                        </a:rPr>
                        <a:t> </a:t>
                      </a:r>
                      <a:r>
                        <a:rPr lang="hu-HU" sz="1800" b="1" baseline="0" noProof="0" dirty="0" smtClean="0">
                          <a:solidFill>
                            <a:srgbClr val="8D503B"/>
                          </a:solidFill>
                        </a:rPr>
                        <a:t>DOMINATION</a:t>
                      </a:r>
                      <a:endParaRPr lang="en-US" sz="1400" b="1" noProof="0" dirty="0">
                        <a:solidFill>
                          <a:srgbClr val="8D503B"/>
                        </a:solidFill>
                      </a:endParaRPr>
                    </a:p>
                  </a:txBody>
                  <a:tcPr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r>
                        <a:rPr lang="en-US" sz="1400" b="1" noProof="0" dirty="0" smtClean="0">
                          <a:solidFill>
                            <a:srgbClr val="50412B"/>
                          </a:solidFill>
                        </a:rPr>
                        <a:t>Minorities (singles, LGBTQ, homeless,</a:t>
                      </a:r>
                      <a:r>
                        <a:rPr lang="en-US" sz="1400" b="1" baseline="0" noProof="0" dirty="0" smtClean="0">
                          <a:solidFill>
                            <a:srgbClr val="50412B"/>
                          </a:solidFill>
                        </a:rPr>
                        <a:t> unemployed etc.)</a:t>
                      </a:r>
                      <a:endParaRPr lang="en-US" sz="1400" b="1" noProof="0" dirty="0">
                        <a:solidFill>
                          <a:srgbClr val="50412B"/>
                        </a:solidFill>
                      </a:endParaRPr>
                    </a:p>
                  </a:txBody>
                  <a:tcPr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35964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23478"/>
            <a:ext cx="8928100" cy="792510"/>
          </a:xfrm>
          <a:prstGeom prst="rect">
            <a:avLst/>
          </a:prstGeom>
        </p:spPr>
        <p:txBody>
          <a:bodyPr>
            <a:noAutofit/>
          </a:bodyPr>
          <a:lstStyle/>
          <a:p>
            <a:pPr>
              <a:lnSpc>
                <a:spcPct val="115000"/>
              </a:lnSpc>
              <a:tabLst>
                <a:tab pos="5031105" algn="l"/>
              </a:tabLst>
            </a:pP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egoism</a:t>
            </a:r>
            <a:r>
              <a:rPr lang="hu-HU" sz="3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Tartalom helye 2"/>
          <p:cNvSpPr>
            <a:spLocks noGrp="1"/>
          </p:cNvSpPr>
          <p:nvPr>
            <p:ph idx="4294967295"/>
          </p:nvPr>
        </p:nvSpPr>
        <p:spPr>
          <a:xfrm>
            <a:off x="467545" y="915988"/>
            <a:ext cx="8244692" cy="4227512"/>
          </a:xfrm>
          <a:prstGeom prst="rect">
            <a:avLst/>
          </a:prstGeom>
        </p:spPr>
        <p:txBody>
          <a:bodyPr>
            <a:noAutofit/>
          </a:bodyPr>
          <a:lstStyle/>
          <a:p>
            <a:pPr marL="266700" lvl="0" indent="-266700">
              <a:buClr>
                <a:srgbClr val="4D7C85"/>
              </a:buClr>
              <a:buFont typeface="+mj-lt"/>
              <a:buAutoNum type="arabicPeriod"/>
            </a:pPr>
            <a:r>
              <a:rPr lang="en-US" sz="1800" b="1" dirty="0" smtClean="0">
                <a:solidFill>
                  <a:srgbClr val="CD5F50"/>
                </a:solidFill>
              </a:rPr>
              <a:t>victimhood </a:t>
            </a:r>
            <a:r>
              <a:rPr lang="en-US" sz="1800" b="1" dirty="0">
                <a:solidFill>
                  <a:srgbClr val="CD5F50"/>
                </a:solidFill>
              </a:rPr>
              <a:t>is </a:t>
            </a:r>
            <a:r>
              <a:rPr lang="en-US" sz="1800" b="1" dirty="0" smtClean="0">
                <a:solidFill>
                  <a:srgbClr val="CD5F50"/>
                </a:solidFill>
              </a:rPr>
              <a:t>developed</a:t>
            </a:r>
            <a:r>
              <a:rPr lang="hu-HU" sz="1800" b="1" dirty="0" smtClean="0">
                <a:solidFill>
                  <a:srgbClr val="50412B"/>
                </a:solidFill>
              </a:rPr>
              <a:t> </a:t>
            </a:r>
            <a:r>
              <a:rPr lang="en-US" sz="1800" b="1" dirty="0">
                <a:solidFill>
                  <a:srgbClr val="50412B"/>
                </a:solidFill>
              </a:rPr>
              <a:t>as the populist defines “them” as an enemy of “</a:t>
            </a:r>
            <a:r>
              <a:rPr lang="en-US" sz="1800" b="1" dirty="0" smtClean="0">
                <a:solidFill>
                  <a:srgbClr val="50412B"/>
                </a:solidFill>
              </a:rPr>
              <a:t>us”;</a:t>
            </a:r>
            <a:endParaRPr lang="en-US" sz="1800" b="1"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victimhood </a:t>
            </a:r>
            <a:r>
              <a:rPr lang="en-US" sz="1800" b="1" dirty="0">
                <a:solidFill>
                  <a:srgbClr val="CD5F50"/>
                </a:solidFill>
              </a:rPr>
              <a:t>absolves the populist voter </a:t>
            </a:r>
            <a:r>
              <a:rPr lang="en-US" sz="1800" b="1" dirty="0">
                <a:solidFill>
                  <a:srgbClr val="50412B"/>
                </a:solidFill>
              </a:rPr>
              <a:t>from the moral obligation of caring about </a:t>
            </a:r>
            <a:r>
              <a:rPr lang="en-US" sz="1800" b="1" dirty="0" smtClean="0">
                <a:solidFill>
                  <a:srgbClr val="50412B"/>
                </a:solidFill>
              </a:rPr>
              <a:t>others;</a:t>
            </a:r>
            <a:endParaRPr lang="en-US" sz="1800" b="1"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salvation </a:t>
            </a:r>
            <a:r>
              <a:rPr lang="en-US" sz="1800" b="1" dirty="0">
                <a:solidFill>
                  <a:srgbClr val="50412B"/>
                </a:solidFill>
              </a:rPr>
              <a:t>leads to </a:t>
            </a:r>
            <a:r>
              <a:rPr lang="en-US" sz="1800" b="1" dirty="0">
                <a:solidFill>
                  <a:srgbClr val="CD5F50"/>
                </a:solidFill>
              </a:rPr>
              <a:t>moral nihilism,</a:t>
            </a:r>
            <a:r>
              <a:rPr lang="en-US" sz="1800" b="1" dirty="0">
                <a:solidFill>
                  <a:srgbClr val="50412B"/>
                </a:solidFill>
              </a:rPr>
              <a:t> meaning complete indifference with respect </a:t>
            </a:r>
            <a:r>
              <a:rPr lang="en-US" sz="1800" b="1" dirty="0" smtClean="0">
                <a:solidFill>
                  <a:srgbClr val="50412B"/>
                </a:solidFill>
              </a:rPr>
              <a:t>to</a:t>
            </a:r>
            <a:r>
              <a:rPr lang="hu-HU" sz="1800" b="1" dirty="0">
                <a:solidFill>
                  <a:srgbClr val="50412B"/>
                </a:solidFill>
              </a:rPr>
              <a:t> </a:t>
            </a:r>
            <a:r>
              <a:rPr lang="hu-HU" sz="1800" b="1" dirty="0" err="1" smtClean="0">
                <a:solidFill>
                  <a:srgbClr val="50412B"/>
                </a:solidFill>
              </a:rPr>
              <a:t>others</a:t>
            </a:r>
            <a:r>
              <a:rPr lang="en-US" sz="1800" b="1" dirty="0" smtClean="0">
                <a:solidFill>
                  <a:srgbClr val="50412B"/>
                </a:solidFill>
              </a:rPr>
              <a:t>;</a:t>
            </a:r>
            <a:endParaRPr lang="en-US" sz="1800" b="1"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moral </a:t>
            </a:r>
            <a:r>
              <a:rPr lang="en-US" sz="1800" b="1" dirty="0">
                <a:solidFill>
                  <a:srgbClr val="50412B"/>
                </a:solidFill>
              </a:rPr>
              <a:t>nihilism leads to </a:t>
            </a:r>
            <a:r>
              <a:rPr lang="en-US" sz="1800" b="1" dirty="0">
                <a:solidFill>
                  <a:srgbClr val="CD5F50"/>
                </a:solidFill>
              </a:rPr>
              <a:t>the rejection of solidarity,</a:t>
            </a:r>
            <a:r>
              <a:rPr lang="en-US" sz="1800" b="1" dirty="0">
                <a:solidFill>
                  <a:srgbClr val="50412B"/>
                </a:solidFill>
              </a:rPr>
              <a:t> </a:t>
            </a:r>
            <a:r>
              <a:rPr lang="en-US" sz="1800" b="1" dirty="0" smtClean="0">
                <a:solidFill>
                  <a:srgbClr val="50412B"/>
                </a:solidFill>
              </a:rPr>
              <a:t>no </a:t>
            </a:r>
            <a:r>
              <a:rPr lang="en-US" sz="1800" b="1" dirty="0">
                <a:solidFill>
                  <a:srgbClr val="50412B"/>
                </a:solidFill>
              </a:rPr>
              <a:t>longer </a:t>
            </a:r>
            <a:r>
              <a:rPr lang="en-US" sz="1800" b="1" dirty="0" err="1" smtClean="0">
                <a:solidFill>
                  <a:srgbClr val="50412B"/>
                </a:solidFill>
              </a:rPr>
              <a:t>tak</a:t>
            </a:r>
            <a:r>
              <a:rPr lang="hu-HU" sz="1800" b="1" dirty="0" smtClean="0">
                <a:solidFill>
                  <a:srgbClr val="50412B"/>
                </a:solidFill>
              </a:rPr>
              <a:t>ing</a:t>
            </a:r>
            <a:r>
              <a:rPr lang="en-US" sz="1800" b="1" dirty="0" smtClean="0">
                <a:solidFill>
                  <a:srgbClr val="50412B"/>
                </a:solidFill>
              </a:rPr>
              <a:t> </a:t>
            </a:r>
            <a:r>
              <a:rPr lang="en-US" sz="1800" b="1" dirty="0">
                <a:solidFill>
                  <a:srgbClr val="50412B"/>
                </a:solidFill>
              </a:rPr>
              <a:t>other people’s interests into consideration;</a:t>
            </a:r>
          </a:p>
          <a:p>
            <a:pPr marL="266700" lvl="0" indent="-266700">
              <a:buClr>
                <a:srgbClr val="4D7C85"/>
              </a:buClr>
              <a:buFont typeface="+mj-lt"/>
              <a:buAutoNum type="arabicPeriod"/>
            </a:pPr>
            <a:r>
              <a:rPr lang="en-US" sz="1800" b="1" dirty="0" smtClean="0">
                <a:solidFill>
                  <a:srgbClr val="50412B"/>
                </a:solidFill>
              </a:rPr>
              <a:t>the </a:t>
            </a:r>
            <a:r>
              <a:rPr lang="en-US" sz="1800" b="1" dirty="0">
                <a:solidFill>
                  <a:srgbClr val="50412B"/>
                </a:solidFill>
              </a:rPr>
              <a:t>rejection of solidarity allows for </a:t>
            </a:r>
            <a:r>
              <a:rPr lang="en-US" sz="1800" b="1" dirty="0">
                <a:solidFill>
                  <a:srgbClr val="CD5F50"/>
                </a:solidFill>
              </a:rPr>
              <a:t>open selfishness,</a:t>
            </a:r>
            <a:r>
              <a:rPr lang="en-US" sz="1800" b="1" dirty="0">
                <a:solidFill>
                  <a:srgbClr val="50412B"/>
                </a:solidFill>
              </a:rPr>
              <a:t> meaning the voter can feel that he is finally free to help himself instead of </a:t>
            </a:r>
            <a:r>
              <a:rPr lang="en-US" sz="1800" b="1" dirty="0" smtClean="0">
                <a:solidFill>
                  <a:srgbClr val="50412B"/>
                </a:solidFill>
              </a:rPr>
              <a:t>others;</a:t>
            </a:r>
            <a:endParaRPr lang="en-US" sz="1800" b="1"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selfishness </a:t>
            </a:r>
            <a:r>
              <a:rPr lang="en-US" sz="1800" b="1" dirty="0">
                <a:solidFill>
                  <a:srgbClr val="50412B"/>
                </a:solidFill>
              </a:rPr>
              <a:t>appears in </a:t>
            </a:r>
            <a:r>
              <a:rPr lang="en-US" sz="1800" b="1" dirty="0">
                <a:solidFill>
                  <a:srgbClr val="CD5F50"/>
                </a:solidFill>
              </a:rPr>
              <a:t>collective egoism </a:t>
            </a:r>
            <a:r>
              <a:rPr lang="en-US" sz="1800" b="1" dirty="0">
                <a:solidFill>
                  <a:srgbClr val="50412B"/>
                </a:solidFill>
              </a:rPr>
              <a:t>as it is represented by the in-group (“us”), an imagined community that serves as a legitimizing basis for the rejection of solidarity</a:t>
            </a:r>
            <a:r>
              <a:rPr lang="en-US" sz="1800" b="1" dirty="0" smtClean="0">
                <a:solidFill>
                  <a:srgbClr val="50412B"/>
                </a:solidFill>
              </a:rPr>
              <a:t>;</a:t>
            </a:r>
            <a:endParaRPr lang="en-US" sz="1800" b="1"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collective </a:t>
            </a:r>
            <a:r>
              <a:rPr lang="en-US" sz="1800" b="1" dirty="0">
                <a:solidFill>
                  <a:srgbClr val="50412B"/>
                </a:solidFill>
              </a:rPr>
              <a:t>egoism </a:t>
            </a:r>
            <a:r>
              <a:rPr lang="en-US" sz="1800" b="1" dirty="0">
                <a:solidFill>
                  <a:srgbClr val="CD5F50"/>
                </a:solidFill>
              </a:rPr>
              <a:t>pulls the moral rug out from under </a:t>
            </a:r>
            <a:r>
              <a:rPr lang="hu-HU" sz="1800" b="1" dirty="0" err="1" smtClean="0">
                <a:solidFill>
                  <a:srgbClr val="CD5F50"/>
                </a:solidFill>
              </a:rPr>
              <a:t>liberal</a:t>
            </a:r>
            <a:r>
              <a:rPr lang="hu-HU" sz="1800" b="1" dirty="0" smtClean="0">
                <a:solidFill>
                  <a:srgbClr val="CD5F50"/>
                </a:solidFill>
              </a:rPr>
              <a:t> </a:t>
            </a:r>
            <a:r>
              <a:rPr lang="hu-HU" sz="1800" b="1" dirty="0" err="1" smtClean="0">
                <a:solidFill>
                  <a:srgbClr val="CD5F50"/>
                </a:solidFill>
              </a:rPr>
              <a:t>democracy</a:t>
            </a:r>
            <a:r>
              <a:rPr lang="hu-HU" sz="1800" b="1" dirty="0" smtClean="0">
                <a:solidFill>
                  <a:srgbClr val="CD5F50"/>
                </a:solidFill>
              </a:rPr>
              <a:t>.</a:t>
            </a:r>
            <a:endParaRPr lang="hu-HU" sz="1800" dirty="0">
              <a:solidFill>
                <a:srgbClr val="CD5F50"/>
              </a:solidFill>
            </a:endParaRPr>
          </a:p>
        </p:txBody>
      </p:sp>
    </p:spTree>
    <p:extLst>
      <p:ext uri="{BB962C8B-B14F-4D97-AF65-F5344CB8AC3E}">
        <p14:creationId xmlns:p14="http://schemas.microsoft.com/office/powerpoint/2010/main" val="263140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23478"/>
            <a:ext cx="8928100" cy="792510"/>
          </a:xfrm>
          <a:prstGeom prst="rect">
            <a:avLst/>
          </a:prstGeom>
        </p:spPr>
        <p:txBody>
          <a:bodyPr>
            <a:noAutofit/>
          </a:bodyPr>
          <a:lstStyle/>
          <a:p>
            <a:pPr>
              <a:lnSpc>
                <a:spcPct val="115000"/>
              </a:lnSpc>
              <a:tabLst>
                <a:tab pos="5031105" algn="l"/>
              </a:tabLst>
            </a:pP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Citizens</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age</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of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disinformation</a:t>
            </a:r>
            <a:endParaRPr lang="hu-HU" sz="3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467545" y="915988"/>
            <a:ext cx="8244692" cy="4104034"/>
          </a:xfrm>
          <a:prstGeom prst="rect">
            <a:avLst/>
          </a:prstGeom>
        </p:spPr>
        <p:txBody>
          <a:bodyPr>
            <a:noAutofit/>
          </a:bodyPr>
          <a:lstStyle/>
          <a:p>
            <a:pPr>
              <a:buClr>
                <a:srgbClr val="4D7C85"/>
              </a:buClr>
            </a:pPr>
            <a:r>
              <a:rPr lang="hu-HU" sz="2000" b="1" dirty="0" err="1" smtClean="0">
                <a:solidFill>
                  <a:srgbClr val="CD5F50"/>
                </a:solidFill>
              </a:rPr>
              <a:t>functionality</a:t>
            </a:r>
            <a:r>
              <a:rPr lang="hu-HU" sz="2000" b="1" dirty="0" smtClean="0">
                <a:solidFill>
                  <a:srgbClr val="CD5F50"/>
                </a:solidFill>
              </a:rPr>
              <a:t> </a:t>
            </a:r>
            <a:r>
              <a:rPr lang="hu-HU" sz="2000" b="1" dirty="0" err="1" smtClean="0">
                <a:solidFill>
                  <a:srgbClr val="CD5F50"/>
                </a:solidFill>
              </a:rPr>
              <a:t>coherence</a:t>
            </a:r>
            <a:r>
              <a:rPr lang="hu-HU" sz="2000" b="1" dirty="0">
                <a:solidFill>
                  <a:srgbClr val="CD5F50"/>
                </a:solidFill>
              </a:rPr>
              <a:t> </a:t>
            </a:r>
            <a:r>
              <a:rPr lang="hu-HU" sz="2000" b="1" dirty="0" smtClean="0">
                <a:solidFill>
                  <a:srgbClr val="CD5F50"/>
                </a:solidFill>
              </a:rPr>
              <a:t>is </a:t>
            </a:r>
            <a:r>
              <a:rPr lang="hu-HU" sz="2000" b="1" dirty="0" err="1" smtClean="0">
                <a:solidFill>
                  <a:srgbClr val="CD5F50"/>
                </a:solidFill>
              </a:rPr>
              <a:t>bilateral</a:t>
            </a:r>
            <a:r>
              <a:rPr lang="hu-HU" sz="2000" b="1" dirty="0" smtClean="0">
                <a:solidFill>
                  <a:srgbClr val="50412B"/>
                </a:solidFill>
              </a:rPr>
              <a:t>: </a:t>
            </a:r>
            <a:r>
              <a:rPr lang="hu-HU" sz="2000" b="1" dirty="0" err="1" smtClean="0">
                <a:solidFill>
                  <a:srgbClr val="50412B"/>
                </a:solidFill>
              </a:rPr>
              <a:t>both</a:t>
            </a:r>
            <a:r>
              <a:rPr lang="hu-HU" sz="2000" b="1" dirty="0" smtClean="0">
                <a:solidFill>
                  <a:srgbClr val="50412B"/>
                </a:solidFill>
              </a:rPr>
              <a:t> </a:t>
            </a:r>
            <a:r>
              <a:rPr lang="hu-HU" sz="2000" b="1" dirty="0" err="1" smtClean="0">
                <a:solidFill>
                  <a:srgbClr val="50412B"/>
                </a:solidFill>
              </a:rPr>
              <a:t>for</a:t>
            </a:r>
            <a:r>
              <a:rPr lang="hu-HU" sz="2000" b="1" dirty="0" smtClean="0">
                <a:solidFill>
                  <a:srgbClr val="50412B"/>
                </a:solidFill>
              </a:rPr>
              <a:t> </a:t>
            </a:r>
            <a:r>
              <a:rPr lang="hu-HU" sz="2000" b="1" dirty="0" err="1" smtClean="0">
                <a:solidFill>
                  <a:srgbClr val="50412B"/>
                </a:solidFill>
              </a:rPr>
              <a:t>the</a:t>
            </a:r>
            <a:r>
              <a:rPr lang="hu-HU" sz="2000" b="1" dirty="0" smtClean="0">
                <a:solidFill>
                  <a:srgbClr val="50412B"/>
                </a:solidFill>
              </a:rPr>
              <a:t> </a:t>
            </a:r>
            <a:r>
              <a:rPr lang="hu-HU" sz="2000" b="1" dirty="0" err="1" smtClean="0">
                <a:solidFill>
                  <a:srgbClr val="50412B"/>
                </a:solidFill>
              </a:rPr>
              <a:t>populist</a:t>
            </a:r>
            <a:r>
              <a:rPr lang="hu-HU" sz="2000" b="1" dirty="0" smtClean="0">
                <a:solidFill>
                  <a:srgbClr val="50412B"/>
                </a:solidFill>
              </a:rPr>
              <a:t> and </a:t>
            </a:r>
            <a:r>
              <a:rPr lang="hu-HU" sz="2000" b="1" dirty="0" err="1" smtClean="0">
                <a:solidFill>
                  <a:srgbClr val="50412B"/>
                </a:solidFill>
              </a:rPr>
              <a:t>his</a:t>
            </a:r>
            <a:r>
              <a:rPr lang="hu-HU" sz="2000" b="1" dirty="0" smtClean="0">
                <a:solidFill>
                  <a:srgbClr val="50412B"/>
                </a:solidFill>
              </a:rPr>
              <a:t> </a:t>
            </a:r>
            <a:r>
              <a:rPr lang="hu-HU" sz="2000" b="1" dirty="0" err="1" smtClean="0">
                <a:solidFill>
                  <a:srgbClr val="50412B"/>
                </a:solidFill>
              </a:rPr>
              <a:t>supporters</a:t>
            </a:r>
            <a:endParaRPr lang="hu-HU" sz="2000" b="1" dirty="0" smtClean="0">
              <a:solidFill>
                <a:srgbClr val="50412B"/>
              </a:solidFill>
            </a:endParaRPr>
          </a:p>
          <a:p>
            <a:pPr>
              <a:buClr>
                <a:srgbClr val="4D7C85"/>
              </a:buClr>
            </a:pPr>
            <a:r>
              <a:rPr lang="hu-HU" sz="2000" b="1" dirty="0" err="1" smtClean="0">
                <a:solidFill>
                  <a:srgbClr val="50412B"/>
                </a:solidFill>
              </a:rPr>
              <a:t>conspiracy</a:t>
            </a:r>
            <a:r>
              <a:rPr lang="hu-HU" sz="2000" b="1" dirty="0" smtClean="0">
                <a:solidFill>
                  <a:srgbClr val="50412B"/>
                </a:solidFill>
              </a:rPr>
              <a:t> </a:t>
            </a:r>
            <a:r>
              <a:rPr lang="hu-HU" sz="2000" b="1" dirty="0" err="1" smtClean="0">
                <a:solidFill>
                  <a:srgbClr val="50412B"/>
                </a:solidFill>
              </a:rPr>
              <a:t>theories</a:t>
            </a:r>
            <a:endParaRPr lang="hu-HU" sz="2000" b="1" dirty="0" smtClean="0">
              <a:solidFill>
                <a:srgbClr val="50412B"/>
              </a:solidFill>
            </a:endParaRPr>
          </a:p>
          <a:p>
            <a:pPr lvl="1">
              <a:buClr>
                <a:srgbClr val="4D7C85"/>
              </a:buClr>
            </a:pPr>
            <a:r>
              <a:rPr lang="hu-HU" sz="1800" b="1" u="sng" dirty="0" err="1" smtClean="0">
                <a:solidFill>
                  <a:srgbClr val="50412B"/>
                </a:solidFill>
              </a:rPr>
              <a:t>supply</a:t>
            </a:r>
            <a:r>
              <a:rPr lang="hu-HU" sz="1800" b="1" u="sng" dirty="0" smtClean="0">
                <a:solidFill>
                  <a:srgbClr val="50412B"/>
                </a:solidFill>
              </a:rPr>
              <a:t> </a:t>
            </a:r>
            <a:r>
              <a:rPr lang="hu-HU" sz="1800" b="1" u="sng" dirty="0" err="1" smtClean="0">
                <a:solidFill>
                  <a:srgbClr val="50412B"/>
                </a:solidFill>
              </a:rPr>
              <a:t>side</a:t>
            </a:r>
            <a:r>
              <a:rPr lang="hu-HU" sz="1800" b="1" u="sng" dirty="0" smtClean="0">
                <a:solidFill>
                  <a:srgbClr val="50412B"/>
                </a:solidFill>
              </a:rPr>
              <a:t>:</a:t>
            </a:r>
            <a:r>
              <a:rPr lang="hu-HU" sz="1800" b="1" dirty="0" smtClean="0">
                <a:solidFill>
                  <a:srgbClr val="50412B"/>
                </a:solidFill>
              </a:rPr>
              <a:t> </a:t>
            </a:r>
            <a:r>
              <a:rPr lang="hu-HU" sz="1800" b="1" dirty="0" err="1" smtClean="0">
                <a:solidFill>
                  <a:srgbClr val="50412B"/>
                </a:solidFill>
              </a:rPr>
              <a:t>the</a:t>
            </a:r>
            <a:r>
              <a:rPr lang="hu-HU" sz="1800" b="1" dirty="0" smtClean="0">
                <a:solidFill>
                  <a:srgbClr val="50412B"/>
                </a:solidFill>
              </a:rPr>
              <a:t> stigmatized </a:t>
            </a:r>
            <a:r>
              <a:rPr lang="hu-HU" sz="1800" b="1" dirty="0" err="1" smtClean="0">
                <a:solidFill>
                  <a:srgbClr val="50412B"/>
                </a:solidFill>
              </a:rPr>
              <a:t>groups</a:t>
            </a:r>
            <a:r>
              <a:rPr lang="hu-HU" sz="1800" b="1" dirty="0" smtClean="0">
                <a:solidFill>
                  <a:srgbClr val="50412B"/>
                </a:solidFill>
              </a:rPr>
              <a:t> </a:t>
            </a:r>
            <a:r>
              <a:rPr lang="hu-HU" sz="1800" b="1" dirty="0" err="1" smtClean="0">
                <a:solidFill>
                  <a:srgbClr val="50412B"/>
                </a:solidFill>
              </a:rPr>
              <a:t>are</a:t>
            </a:r>
            <a:r>
              <a:rPr lang="hu-HU" sz="1800" b="1" dirty="0" smtClean="0">
                <a:solidFill>
                  <a:srgbClr val="50412B"/>
                </a:solidFill>
              </a:rPr>
              <a:t> </a:t>
            </a:r>
            <a:r>
              <a:rPr lang="hu-HU" sz="1800" b="1" dirty="0" err="1" smtClean="0">
                <a:solidFill>
                  <a:srgbClr val="50412B"/>
                </a:solidFill>
              </a:rPr>
              <a:t>in</a:t>
            </a:r>
            <a:r>
              <a:rPr lang="hu-HU" sz="1800" b="1" dirty="0" smtClean="0">
                <a:solidFill>
                  <a:srgbClr val="50412B"/>
                </a:solidFill>
              </a:rPr>
              <a:t> </a:t>
            </a:r>
            <a:r>
              <a:rPr lang="hu-HU" sz="1800" b="1" dirty="0" err="1" smtClean="0">
                <a:solidFill>
                  <a:srgbClr val="50412B"/>
                </a:solidFill>
              </a:rPr>
              <a:t>fact</a:t>
            </a:r>
            <a:r>
              <a:rPr lang="hu-HU" sz="1800" b="1" dirty="0" smtClean="0">
                <a:solidFill>
                  <a:srgbClr val="50412B"/>
                </a:solidFill>
              </a:rPr>
              <a:t> </a:t>
            </a:r>
            <a:r>
              <a:rPr lang="hu-HU" sz="1800" b="1" dirty="0" err="1" smtClean="0">
                <a:solidFill>
                  <a:srgbClr val="50412B"/>
                </a:solidFill>
              </a:rPr>
              <a:t>highly</a:t>
            </a:r>
            <a:r>
              <a:rPr lang="hu-HU" sz="1800" b="1" dirty="0" smtClean="0">
                <a:solidFill>
                  <a:srgbClr val="50412B"/>
                </a:solidFill>
              </a:rPr>
              <a:t> </a:t>
            </a:r>
            <a:r>
              <a:rPr lang="hu-HU" sz="1800" b="1" dirty="0" err="1" smtClean="0">
                <a:solidFill>
                  <a:srgbClr val="50412B"/>
                </a:solidFill>
              </a:rPr>
              <a:t>heterogeneous</a:t>
            </a:r>
            <a:r>
              <a:rPr lang="hu-HU" sz="1800" b="1" dirty="0" smtClean="0">
                <a:solidFill>
                  <a:srgbClr val="50412B"/>
                </a:solidFill>
              </a:rPr>
              <a:t> </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if</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they</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need</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to</a:t>
            </a:r>
            <a:r>
              <a:rPr lang="hu-HU" sz="1800" b="1" dirty="0" smtClean="0">
                <a:solidFill>
                  <a:srgbClr val="50412B"/>
                </a:solidFill>
                <a:sym typeface="Wingdings" panose="05000000000000000000" pitchFamily="2" charset="2"/>
              </a:rPr>
              <a:t> be </a:t>
            </a:r>
            <a:r>
              <a:rPr lang="hu-HU" sz="1800" b="1" dirty="0" err="1" smtClean="0">
                <a:solidFill>
                  <a:srgbClr val="50412B"/>
                </a:solidFill>
                <a:sym typeface="Wingdings" panose="05000000000000000000" pitchFamily="2" charset="2"/>
              </a:rPr>
              <a:t>on</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the</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side</a:t>
            </a:r>
            <a:r>
              <a:rPr lang="hu-HU" sz="1800" b="1" dirty="0" smtClean="0">
                <a:solidFill>
                  <a:srgbClr val="50412B"/>
                </a:solidFill>
                <a:sym typeface="Wingdings" panose="05000000000000000000" pitchFamily="2" charset="2"/>
              </a:rPr>
              <a:t> of „</a:t>
            </a:r>
            <a:r>
              <a:rPr lang="hu-HU" sz="1800" b="1" dirty="0" err="1" smtClean="0">
                <a:solidFill>
                  <a:srgbClr val="50412B"/>
                </a:solidFill>
                <a:sym typeface="Wingdings" panose="05000000000000000000" pitchFamily="2" charset="2"/>
              </a:rPr>
              <a:t>them</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there</a:t>
            </a:r>
            <a:r>
              <a:rPr lang="hu-HU" sz="1800" b="1" dirty="0" smtClean="0">
                <a:solidFill>
                  <a:srgbClr val="50412B"/>
                </a:solidFill>
                <a:sym typeface="Wingdings" panose="05000000000000000000" pitchFamily="2" charset="2"/>
              </a:rPr>
              <a:t> must be a </a:t>
            </a:r>
            <a:r>
              <a:rPr lang="hu-HU" sz="1800" b="1" dirty="0" err="1" smtClean="0">
                <a:solidFill>
                  <a:srgbClr val="50412B"/>
                </a:solidFill>
                <a:sym typeface="Wingdings" panose="05000000000000000000" pitchFamily="2" charset="2"/>
              </a:rPr>
              <a:t>conspiracy</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between</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them</a:t>
            </a:r>
            <a:endParaRPr lang="hu-HU" sz="1800" b="1" dirty="0" smtClean="0">
              <a:solidFill>
                <a:srgbClr val="50412B"/>
              </a:solidFill>
              <a:sym typeface="Wingdings" panose="05000000000000000000" pitchFamily="2" charset="2"/>
            </a:endParaRPr>
          </a:p>
          <a:p>
            <a:pPr lvl="1">
              <a:buClr>
                <a:srgbClr val="4D7C85"/>
              </a:buClr>
            </a:pPr>
            <a:r>
              <a:rPr lang="hu-HU" sz="1800" b="1" u="sng" dirty="0" err="1" smtClean="0">
                <a:solidFill>
                  <a:srgbClr val="50412B"/>
                </a:solidFill>
                <a:sym typeface="Wingdings" panose="05000000000000000000" pitchFamily="2" charset="2"/>
              </a:rPr>
              <a:t>demand</a:t>
            </a:r>
            <a:r>
              <a:rPr lang="hu-HU" sz="1800" b="1" u="sng" dirty="0" smtClean="0">
                <a:solidFill>
                  <a:srgbClr val="50412B"/>
                </a:solidFill>
                <a:sym typeface="Wingdings" panose="05000000000000000000" pitchFamily="2" charset="2"/>
              </a:rPr>
              <a:t> </a:t>
            </a:r>
            <a:r>
              <a:rPr lang="hu-HU" sz="1800" b="1" u="sng" dirty="0" err="1" smtClean="0">
                <a:solidFill>
                  <a:srgbClr val="50412B"/>
                </a:solidFill>
                <a:sym typeface="Wingdings" panose="05000000000000000000" pitchFamily="2" charset="2"/>
              </a:rPr>
              <a:t>side</a:t>
            </a:r>
            <a:r>
              <a:rPr lang="hu-HU" sz="1800" b="1" u="sng" dirty="0" smtClean="0">
                <a:solidFill>
                  <a:srgbClr val="50412B"/>
                </a:solidFill>
                <a:sym typeface="Wingdings" panose="05000000000000000000" pitchFamily="2" charset="2"/>
              </a:rPr>
              <a:t>:</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providing</a:t>
            </a:r>
            <a:r>
              <a:rPr lang="hu-HU" sz="1800" b="1" dirty="0" smtClean="0">
                <a:solidFill>
                  <a:srgbClr val="50412B"/>
                </a:solidFill>
                <a:sym typeface="Wingdings" panose="05000000000000000000" pitchFamily="2" charset="2"/>
              </a:rPr>
              <a:t> a </a:t>
            </a:r>
            <a:r>
              <a:rPr lang="hu-HU" sz="1800" b="1" dirty="0" err="1" smtClean="0">
                <a:solidFill>
                  <a:srgbClr val="50412B"/>
                </a:solidFill>
                <a:sym typeface="Wingdings" panose="05000000000000000000" pitchFamily="2" charset="2"/>
              </a:rPr>
              <a:t>sense</a:t>
            </a:r>
            <a:r>
              <a:rPr lang="hu-HU" sz="1800" b="1" dirty="0" smtClean="0">
                <a:solidFill>
                  <a:srgbClr val="50412B"/>
                </a:solidFill>
                <a:sym typeface="Wingdings" panose="05000000000000000000" pitchFamily="2" charset="2"/>
              </a:rPr>
              <a:t> of </a:t>
            </a:r>
            <a:r>
              <a:rPr lang="hu-HU" sz="1800" b="1" dirty="0" err="1" smtClean="0">
                <a:solidFill>
                  <a:srgbClr val="50412B"/>
                </a:solidFill>
                <a:sym typeface="Wingdings" panose="05000000000000000000" pitchFamily="2" charset="2"/>
              </a:rPr>
              <a:t>security</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defending</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in-group</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explanation</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for</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significant</a:t>
            </a:r>
            <a:r>
              <a:rPr lang="hu-HU" sz="1800" b="1" dirty="0" smtClean="0">
                <a:solidFill>
                  <a:srgbClr val="50412B"/>
                </a:solidFill>
                <a:sym typeface="Wingdings" panose="05000000000000000000" pitchFamily="2" charset="2"/>
              </a:rPr>
              <a:t>/</a:t>
            </a:r>
            <a:r>
              <a:rPr lang="hu-HU" sz="1800" b="1" dirty="0" err="1" smtClean="0">
                <a:solidFill>
                  <a:srgbClr val="50412B"/>
                </a:solidFill>
                <a:sym typeface="Wingdings" panose="05000000000000000000" pitchFamily="2" charset="2"/>
              </a:rPr>
              <a:t>atypical</a:t>
            </a:r>
            <a:r>
              <a:rPr lang="hu-HU" sz="1800" b="1" dirty="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events</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justification</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for</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power</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aspirations</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of</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the</a:t>
            </a:r>
            <a:r>
              <a:rPr lang="hu-HU" sz="1800" b="1" dirty="0" smtClean="0">
                <a:solidFill>
                  <a:srgbClr val="50412B"/>
                </a:solidFill>
                <a:sym typeface="Wingdings" panose="05000000000000000000" pitchFamily="2" charset="2"/>
              </a:rPr>
              <a:t> </a:t>
            </a:r>
            <a:r>
              <a:rPr lang="hu-HU" sz="1800" b="1" dirty="0" err="1" smtClean="0">
                <a:solidFill>
                  <a:srgbClr val="50412B"/>
                </a:solidFill>
                <a:sym typeface="Wingdings" panose="05000000000000000000" pitchFamily="2" charset="2"/>
              </a:rPr>
              <a:t>in-group</a:t>
            </a:r>
            <a:r>
              <a:rPr lang="hu-HU" sz="1800" b="1" dirty="0" smtClean="0">
                <a:solidFill>
                  <a:srgbClr val="50412B"/>
                </a:solidFill>
                <a:sym typeface="Wingdings" panose="05000000000000000000" pitchFamily="2" charset="2"/>
              </a:rPr>
              <a:t>)</a:t>
            </a:r>
          </a:p>
          <a:p>
            <a:pPr>
              <a:buClr>
                <a:srgbClr val="4D7C85"/>
              </a:buClr>
            </a:pPr>
            <a:r>
              <a:rPr lang="hu-HU" sz="2000" b="1" dirty="0" err="1" smtClean="0">
                <a:solidFill>
                  <a:srgbClr val="CD5F50"/>
                </a:solidFill>
                <a:sym typeface="Wingdings" panose="05000000000000000000" pitchFamily="2" charset="2"/>
              </a:rPr>
              <a:t>demand</a:t>
            </a:r>
            <a:r>
              <a:rPr lang="hu-HU" sz="2000" b="1" dirty="0" smtClean="0">
                <a:solidFill>
                  <a:srgbClr val="CD5F50"/>
                </a:solidFill>
                <a:sym typeface="Wingdings" panose="05000000000000000000" pitchFamily="2" charset="2"/>
              </a:rPr>
              <a:t> </a:t>
            </a:r>
            <a:r>
              <a:rPr lang="hu-HU" sz="2000" b="1" dirty="0" err="1" smtClean="0">
                <a:solidFill>
                  <a:srgbClr val="CD5F50"/>
                </a:solidFill>
                <a:sym typeface="Wingdings" panose="05000000000000000000" pitchFamily="2" charset="2"/>
              </a:rPr>
              <a:t>for</a:t>
            </a:r>
            <a:r>
              <a:rPr lang="hu-HU" sz="2000" b="1" dirty="0" smtClean="0">
                <a:solidFill>
                  <a:srgbClr val="CD5F50"/>
                </a:solidFill>
                <a:sym typeface="Wingdings" panose="05000000000000000000" pitchFamily="2" charset="2"/>
              </a:rPr>
              <a:t> </a:t>
            </a:r>
            <a:r>
              <a:rPr lang="hu-HU" sz="2000" b="1" dirty="0" err="1" smtClean="0">
                <a:solidFill>
                  <a:srgbClr val="CD5F50"/>
                </a:solidFill>
                <a:sym typeface="Wingdings" panose="05000000000000000000" pitchFamily="2" charset="2"/>
              </a:rPr>
              <a:t>fake</a:t>
            </a:r>
            <a:r>
              <a:rPr lang="hu-HU" sz="2000" b="1" dirty="0" smtClean="0">
                <a:solidFill>
                  <a:srgbClr val="CD5F50"/>
                </a:solidFill>
                <a:sym typeface="Wingdings" panose="05000000000000000000" pitchFamily="2" charset="2"/>
              </a:rPr>
              <a:t> news: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the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narrative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creates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its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own</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reality</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where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facts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are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not</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the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backbone</a:t>
            </a:r>
            <a:r>
              <a:rPr lang="hu-HU" sz="2000" b="1" dirty="0" smtClean="0">
                <a:solidFill>
                  <a:srgbClr val="50412B"/>
                </a:solidFill>
                <a:sym typeface="Wingdings" panose="05000000000000000000" pitchFamily="2" charset="2"/>
              </a:rPr>
              <a:t> of </a:t>
            </a:r>
            <a:r>
              <a:rPr lang="hu-HU" sz="2000" b="1" dirty="0" err="1" smtClean="0">
                <a:solidFill>
                  <a:srgbClr val="50412B"/>
                </a:solidFill>
                <a:sym typeface="Wingdings" panose="05000000000000000000" pitchFamily="2" charset="2"/>
              </a:rPr>
              <a:t>the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narrative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but</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are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optionally</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changeable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illustrations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to</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pre-ordered</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judgements</a:t>
            </a:r>
            <a:endParaRPr lang="hu-HU" sz="2000" b="1" dirty="0" smtClean="0">
              <a:solidFill>
                <a:srgbClr val="50412B"/>
              </a:solidFill>
              <a:sym typeface="Wingdings" panose="05000000000000000000" pitchFamily="2" charset="2"/>
            </a:endParaRPr>
          </a:p>
        </p:txBody>
      </p:sp>
    </p:spTree>
    <p:extLst>
      <p:ext uri="{BB962C8B-B14F-4D97-AF65-F5344CB8AC3E}">
        <p14:creationId xmlns:p14="http://schemas.microsoft.com/office/powerpoint/2010/main" val="133726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673678" y="3556310"/>
            <a:ext cx="5796643" cy="1091765"/>
          </a:xfrm>
          <a:prstGeom prst="round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Скругленный прямоугольник 5"/>
          <p:cNvSpPr/>
          <p:nvPr/>
        </p:nvSpPr>
        <p:spPr>
          <a:xfrm>
            <a:off x="1673679" y="1275606"/>
            <a:ext cx="5796642" cy="1091765"/>
          </a:xfrm>
          <a:prstGeom prst="round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ím 1"/>
          <p:cNvSpPr>
            <a:spLocks noGrp="1"/>
          </p:cNvSpPr>
          <p:nvPr>
            <p:ph type="title" idx="4294967295"/>
          </p:nvPr>
        </p:nvSpPr>
        <p:spPr>
          <a:xfrm>
            <a:off x="107950" y="206040"/>
            <a:ext cx="8928100" cy="1069565"/>
          </a:xfrm>
          <a:prstGeom prst="rect">
            <a:avLst/>
          </a:prstGeom>
        </p:spPr>
        <p:txBody>
          <a:bodyPr>
            <a:normAutofit/>
          </a:bodyPr>
          <a:lstStyle/>
          <a:p>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moral</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trap</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of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populism</a:t>
            </a:r>
            <a:endParaRPr lang="hu-HU" sz="3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1871701" y="1316391"/>
            <a:ext cx="5400601" cy="1010196"/>
          </a:xfrm>
          <a:prstGeom prst="rect">
            <a:avLst/>
          </a:prstGeom>
        </p:spPr>
        <p:txBody>
          <a:bodyPr anchor="ctr">
            <a:normAutofit/>
          </a:bodyPr>
          <a:lstStyle/>
          <a:p>
            <a:pPr marL="0" indent="0" algn="ctr">
              <a:buNone/>
            </a:pPr>
            <a:r>
              <a:rPr lang="hu-HU" sz="2400" b="1" dirty="0" err="1" smtClean="0">
                <a:solidFill>
                  <a:srgbClr val="50412B"/>
                </a:solidFill>
              </a:rPr>
              <a:t>Populism</a:t>
            </a:r>
            <a:r>
              <a:rPr lang="hu-HU" sz="2400" b="1" dirty="0" smtClean="0">
                <a:solidFill>
                  <a:srgbClr val="50412B"/>
                </a:solidFill>
              </a:rPr>
              <a:t> </a:t>
            </a:r>
            <a:r>
              <a:rPr lang="hu-HU" sz="2400" b="1" dirty="0" err="1" smtClean="0">
                <a:solidFill>
                  <a:srgbClr val="50412B"/>
                </a:solidFill>
              </a:rPr>
              <a:t>offers</a:t>
            </a:r>
            <a:r>
              <a:rPr lang="hu-HU" sz="2400" b="1" dirty="0" smtClean="0">
                <a:solidFill>
                  <a:srgbClr val="50412B"/>
                </a:solidFill>
              </a:rPr>
              <a:t> </a:t>
            </a:r>
            <a:r>
              <a:rPr lang="hu-HU" sz="2400" b="1" dirty="0" err="1" smtClean="0">
                <a:solidFill>
                  <a:srgbClr val="50412B"/>
                </a:solidFill>
              </a:rPr>
              <a:t>problem</a:t>
            </a:r>
            <a:r>
              <a:rPr lang="hu-HU" sz="2400" b="1" dirty="0" smtClean="0">
                <a:solidFill>
                  <a:srgbClr val="50412B"/>
                </a:solidFill>
              </a:rPr>
              <a:t> </a:t>
            </a:r>
            <a:r>
              <a:rPr lang="hu-HU" sz="2400" b="1" dirty="0" err="1" smtClean="0">
                <a:solidFill>
                  <a:srgbClr val="50412B"/>
                </a:solidFill>
              </a:rPr>
              <a:t>solving</a:t>
            </a:r>
            <a:r>
              <a:rPr lang="hu-HU" sz="2400" b="1" dirty="0" smtClean="0">
                <a:solidFill>
                  <a:srgbClr val="50412B"/>
                </a:solidFill>
              </a:rPr>
              <a:t> </a:t>
            </a:r>
            <a:endParaRPr lang="ru-RU" sz="2400" b="1" dirty="0" smtClean="0">
              <a:solidFill>
                <a:srgbClr val="50412B"/>
              </a:solidFill>
            </a:endParaRPr>
          </a:p>
          <a:p>
            <a:pPr marL="0" indent="0" algn="ctr">
              <a:buNone/>
            </a:pPr>
            <a:r>
              <a:rPr lang="hu-HU" sz="2400" b="1" dirty="0" err="1" smtClean="0">
                <a:solidFill>
                  <a:srgbClr val="50412B"/>
                </a:solidFill>
              </a:rPr>
              <a:t>without</a:t>
            </a:r>
            <a:r>
              <a:rPr lang="hu-HU" sz="2400" b="1" dirty="0" smtClean="0">
                <a:solidFill>
                  <a:srgbClr val="50412B"/>
                </a:solidFill>
              </a:rPr>
              <a:t> </a:t>
            </a:r>
            <a:r>
              <a:rPr lang="hu-HU" sz="2400" b="1" dirty="0" err="1" smtClean="0">
                <a:solidFill>
                  <a:srgbClr val="50412B"/>
                </a:solidFill>
              </a:rPr>
              <a:t>moral</a:t>
            </a:r>
            <a:r>
              <a:rPr lang="hu-HU" sz="2400" b="1" dirty="0" smtClean="0">
                <a:solidFill>
                  <a:srgbClr val="50412B"/>
                </a:solidFill>
              </a:rPr>
              <a:t> </a:t>
            </a:r>
            <a:r>
              <a:rPr lang="hu-HU" sz="2400" b="1" dirty="0" err="1" smtClean="0">
                <a:solidFill>
                  <a:srgbClr val="50412B"/>
                </a:solidFill>
              </a:rPr>
              <a:t>constraints</a:t>
            </a:r>
            <a:endParaRPr lang="hu-HU" sz="2400" b="1" dirty="0" smtClean="0">
              <a:solidFill>
                <a:srgbClr val="50412B"/>
              </a:solidFill>
            </a:endParaRPr>
          </a:p>
        </p:txBody>
      </p:sp>
      <p:sp>
        <p:nvSpPr>
          <p:cNvPr id="4" name="Felfelé-lefelé nyíl 3"/>
          <p:cNvSpPr/>
          <p:nvPr/>
        </p:nvSpPr>
        <p:spPr>
          <a:xfrm>
            <a:off x="4319974" y="2487835"/>
            <a:ext cx="504056" cy="948011"/>
          </a:xfrm>
          <a:prstGeom prst="upDownArrow">
            <a:avLst/>
          </a:prstGeom>
          <a:solidFill>
            <a:srgbClr val="4D7C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rgbClr val="4D7C85"/>
              </a:solidFill>
            </a:endParaRPr>
          </a:p>
        </p:txBody>
      </p:sp>
      <p:sp>
        <p:nvSpPr>
          <p:cNvPr id="5" name="Прямоугольник 4"/>
          <p:cNvSpPr/>
          <p:nvPr/>
        </p:nvSpPr>
        <p:spPr>
          <a:xfrm>
            <a:off x="1673677" y="3686693"/>
            <a:ext cx="5796643" cy="830997"/>
          </a:xfrm>
          <a:prstGeom prst="rect">
            <a:avLst/>
          </a:prstGeom>
        </p:spPr>
        <p:txBody>
          <a:bodyPr wrap="square">
            <a:spAutoFit/>
          </a:bodyPr>
          <a:lstStyle/>
          <a:p>
            <a:pPr algn="ctr"/>
            <a:r>
              <a:rPr lang="hu-HU" sz="2400" b="1" dirty="0" err="1">
                <a:solidFill>
                  <a:srgbClr val="50412B"/>
                </a:solidFill>
              </a:rPr>
              <a:t>Dogmatic</a:t>
            </a:r>
            <a:r>
              <a:rPr lang="hu-HU" sz="2400" b="1" dirty="0">
                <a:solidFill>
                  <a:srgbClr val="50412B"/>
                </a:solidFill>
              </a:rPr>
              <a:t> </a:t>
            </a:r>
            <a:r>
              <a:rPr lang="hu-HU" sz="2400" b="1" dirty="0" err="1">
                <a:solidFill>
                  <a:srgbClr val="50412B"/>
                </a:solidFill>
              </a:rPr>
              <a:t>liberalism</a:t>
            </a:r>
            <a:r>
              <a:rPr lang="hu-HU" sz="2400" b="1" dirty="0">
                <a:solidFill>
                  <a:srgbClr val="50412B"/>
                </a:solidFill>
              </a:rPr>
              <a:t> </a:t>
            </a:r>
            <a:r>
              <a:rPr lang="hu-HU" sz="2400" b="1" dirty="0" err="1">
                <a:solidFill>
                  <a:srgbClr val="50412B"/>
                </a:solidFill>
              </a:rPr>
              <a:t>offers</a:t>
            </a:r>
            <a:r>
              <a:rPr lang="hu-HU" sz="2400" b="1" dirty="0">
                <a:solidFill>
                  <a:srgbClr val="50412B"/>
                </a:solidFill>
              </a:rPr>
              <a:t> </a:t>
            </a:r>
            <a:r>
              <a:rPr lang="hu-HU" sz="2400" b="1" dirty="0" err="1">
                <a:solidFill>
                  <a:srgbClr val="50412B"/>
                </a:solidFill>
              </a:rPr>
              <a:t>moral</a:t>
            </a:r>
            <a:r>
              <a:rPr lang="hu-HU" sz="2400" b="1" dirty="0">
                <a:solidFill>
                  <a:srgbClr val="50412B"/>
                </a:solidFill>
              </a:rPr>
              <a:t> </a:t>
            </a:r>
            <a:endParaRPr lang="ru-RU" sz="2400" b="1" dirty="0" smtClean="0">
              <a:solidFill>
                <a:srgbClr val="50412B"/>
              </a:solidFill>
            </a:endParaRPr>
          </a:p>
          <a:p>
            <a:pPr algn="ctr"/>
            <a:r>
              <a:rPr lang="hu-HU" sz="2400" b="1" dirty="0" err="1" smtClean="0">
                <a:solidFill>
                  <a:srgbClr val="50412B"/>
                </a:solidFill>
              </a:rPr>
              <a:t>constraints</a:t>
            </a:r>
            <a:r>
              <a:rPr lang="hu-HU" sz="2400" b="1" dirty="0" smtClean="0">
                <a:solidFill>
                  <a:srgbClr val="50412B"/>
                </a:solidFill>
              </a:rPr>
              <a:t> </a:t>
            </a:r>
            <a:r>
              <a:rPr lang="hu-HU" sz="2400" b="1" dirty="0" err="1">
                <a:solidFill>
                  <a:srgbClr val="50412B"/>
                </a:solidFill>
              </a:rPr>
              <a:t>without</a:t>
            </a:r>
            <a:r>
              <a:rPr lang="hu-HU" sz="2400" b="1" dirty="0">
                <a:solidFill>
                  <a:srgbClr val="50412B"/>
                </a:solidFill>
              </a:rPr>
              <a:t> </a:t>
            </a:r>
            <a:r>
              <a:rPr lang="hu-HU" sz="2400" b="1" dirty="0" err="1">
                <a:solidFill>
                  <a:srgbClr val="50412B"/>
                </a:solidFill>
              </a:rPr>
              <a:t>problem</a:t>
            </a:r>
            <a:r>
              <a:rPr lang="hu-HU" sz="2400" b="1" dirty="0">
                <a:solidFill>
                  <a:srgbClr val="50412B"/>
                </a:solidFill>
              </a:rPr>
              <a:t> </a:t>
            </a:r>
            <a:r>
              <a:rPr lang="hu-HU" sz="2400" b="1" dirty="0" err="1">
                <a:solidFill>
                  <a:srgbClr val="50412B"/>
                </a:solidFill>
              </a:rPr>
              <a:t>solving</a:t>
            </a:r>
            <a:endParaRPr lang="hu-HU" sz="2400" b="1" dirty="0">
              <a:solidFill>
                <a:srgbClr val="50412B"/>
              </a:solidFill>
            </a:endParaRPr>
          </a:p>
        </p:txBody>
      </p:sp>
    </p:spTree>
    <p:extLst>
      <p:ext uri="{BB962C8B-B14F-4D97-AF65-F5344CB8AC3E}">
        <p14:creationId xmlns:p14="http://schemas.microsoft.com/office/powerpoint/2010/main" val="236942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107504" y="2067694"/>
            <a:ext cx="8928100" cy="2448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Thank</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you</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for</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your</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40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attention</a:t>
            </a:r>
            <a:r>
              <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p>
          <a:p>
            <a:endPar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hu-HU" sz="28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For</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furter</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information</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please</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see</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hlinkClick r:id="rId3"/>
              </a:rPr>
              <a:t>https://www.postcommunistregimes.com</a:t>
            </a:r>
            <a:endPar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endParaRPr lang="hu-HU" sz="40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8526957" y="4266337"/>
            <a:ext cx="370559" cy="877163"/>
          </a:xfrm>
          <a:prstGeom prst="rect">
            <a:avLst/>
          </a:prstGeom>
          <a:noFill/>
        </p:spPr>
        <p:txBody>
          <a:bodyPr wrap="square" rtlCol="0">
            <a:spAutoFit/>
          </a:bodyPr>
          <a:lstStyle/>
          <a:p>
            <a:pPr algn="ctr"/>
            <a:r>
              <a:rPr lang="ru-RU"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1</a:t>
            </a:r>
            <a:endParaRPr lang="en-GB" sz="51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7516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9036050" cy="843558"/>
          </a:xfrm>
          <a:prstGeom prst="rect">
            <a:avLst/>
          </a:prstGeom>
        </p:spPr>
        <p:txBody>
          <a:bodyPr anchor="ctr">
            <a:noAutofit/>
          </a:bodyPr>
          <a:lstStyle/>
          <a:p>
            <a:r>
              <a:rPr lang="hu-HU" sz="2800" b="1" dirty="0">
                <a:solidFill>
                  <a:srgbClr val="8D503B"/>
                </a:solidFill>
              </a:rPr>
              <a:t>The </a:t>
            </a:r>
            <a:r>
              <a:rPr lang="hu-HU" sz="2800" b="1" dirty="0" err="1">
                <a:solidFill>
                  <a:srgbClr val="8D503B"/>
                </a:solidFill>
              </a:rPr>
              <a:t>Anatomy</a:t>
            </a:r>
            <a:r>
              <a:rPr lang="hu-HU" sz="2800" b="1" dirty="0">
                <a:solidFill>
                  <a:srgbClr val="8D503B"/>
                </a:solidFill>
              </a:rPr>
              <a:t> of </a:t>
            </a:r>
            <a:r>
              <a:rPr lang="hu-HU" sz="2800" b="1" dirty="0" err="1">
                <a:solidFill>
                  <a:srgbClr val="8D503B"/>
                </a:solidFill>
              </a:rPr>
              <a:t>Post-Communist</a:t>
            </a:r>
            <a:r>
              <a:rPr lang="hu-HU" sz="2800" b="1" dirty="0">
                <a:solidFill>
                  <a:srgbClr val="8D503B"/>
                </a:solidFill>
              </a:rPr>
              <a:t> </a:t>
            </a:r>
            <a:r>
              <a:rPr lang="hu-HU" sz="2800" b="1" dirty="0" err="1">
                <a:solidFill>
                  <a:srgbClr val="8D503B"/>
                </a:solidFill>
              </a:rPr>
              <a:t>Regimes</a:t>
            </a:r>
            <a:r>
              <a:rPr lang="hu-HU" sz="2800" b="1" dirty="0">
                <a:solidFill>
                  <a:srgbClr val="8D503B"/>
                </a:solidFill>
              </a:rPr>
              <a:t> (CEU Press, 2020)</a:t>
            </a:r>
            <a:endParaRPr lang="en-US" sz="2800" b="1" dirty="0">
              <a:solidFill>
                <a:srgbClr val="8D503B"/>
              </a:solidFill>
            </a:endParaRPr>
          </a:p>
        </p:txBody>
      </p:sp>
      <p:sp>
        <p:nvSpPr>
          <p:cNvPr id="3" name="Tartalom helye 2"/>
          <p:cNvSpPr>
            <a:spLocks noGrp="1"/>
          </p:cNvSpPr>
          <p:nvPr>
            <p:ph idx="4294967295"/>
          </p:nvPr>
        </p:nvSpPr>
        <p:spPr>
          <a:xfrm>
            <a:off x="107949" y="843558"/>
            <a:ext cx="5483749" cy="4227933"/>
          </a:xfrm>
          <a:prstGeom prst="rect">
            <a:avLst/>
          </a:prstGeom>
        </p:spPr>
        <p:txBody>
          <a:bodyPr>
            <a:noAutofit/>
          </a:bodyPr>
          <a:lstStyle/>
          <a:p>
            <a:pPr marL="0" indent="0">
              <a:lnSpc>
                <a:spcPct val="110000"/>
              </a:lnSpc>
              <a:spcBef>
                <a:spcPts val="0"/>
              </a:spcBef>
              <a:spcAft>
                <a:spcPts val="300"/>
              </a:spcAft>
              <a:buClr>
                <a:srgbClr val="4D7C8B"/>
              </a:buClr>
              <a:buNone/>
            </a:pPr>
            <a:r>
              <a:rPr lang="hu-HU" sz="2000" b="1" dirty="0" smtClean="0">
                <a:solidFill>
                  <a:srgbClr val="50412B"/>
                </a:solidFill>
                <a:sym typeface="Wingdings" panose="05000000000000000000" pitchFamily="2" charset="2"/>
              </a:rPr>
              <a:t>A </a:t>
            </a:r>
            <a:r>
              <a:rPr lang="hu-HU" sz="2000" b="1" dirty="0" err="1" smtClean="0">
                <a:solidFill>
                  <a:srgbClr val="50412B"/>
                </a:solidFill>
                <a:sym typeface="Wingdings" panose="05000000000000000000" pitchFamily="2" charset="2"/>
              </a:rPr>
              <a:t>challenge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to</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the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mainstream</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comparative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paradigm</a:t>
            </a:r>
            <a:endParaRPr lang="hu-HU" sz="2000" b="1" dirty="0" smtClean="0">
              <a:solidFill>
                <a:srgbClr val="50412B"/>
              </a:solidFill>
              <a:sym typeface="Wingdings" panose="05000000000000000000" pitchFamily="2" charset="2"/>
            </a:endParaRPr>
          </a:p>
          <a:p>
            <a:pPr marL="0" indent="0">
              <a:lnSpc>
                <a:spcPct val="110000"/>
              </a:lnSpc>
              <a:spcBef>
                <a:spcPts val="0"/>
              </a:spcBef>
              <a:spcAft>
                <a:spcPts val="300"/>
              </a:spcAft>
              <a:buClr>
                <a:srgbClr val="4D7C8B"/>
              </a:buClr>
              <a:buNone/>
            </a:pPr>
            <a:r>
              <a:rPr lang="hu-HU" sz="2000" b="1" u="sng" dirty="0" smtClean="0">
                <a:solidFill>
                  <a:srgbClr val="50412B"/>
                </a:solidFill>
                <a:sym typeface="Wingdings" panose="05000000000000000000" pitchFamily="2" charset="2"/>
              </a:rPr>
              <a:t>The </a:t>
            </a:r>
            <a:r>
              <a:rPr lang="hu-HU" sz="2000" b="1" u="sng" dirty="0" err="1" smtClean="0">
                <a:solidFill>
                  <a:srgbClr val="50412B"/>
                </a:solidFill>
                <a:sym typeface="Wingdings" panose="05000000000000000000" pitchFamily="2" charset="2"/>
              </a:rPr>
              <a:t>mainstream</a:t>
            </a:r>
            <a:r>
              <a:rPr lang="hu-HU" sz="2000" b="1" u="sng" dirty="0" smtClean="0">
                <a:solidFill>
                  <a:srgbClr val="50412B"/>
                </a:solidFill>
                <a:sym typeface="Wingdings" panose="05000000000000000000" pitchFamily="2" charset="2"/>
              </a:rPr>
              <a:t> </a:t>
            </a:r>
            <a:r>
              <a:rPr lang="hu-HU" sz="2000" b="1" u="sng" dirty="0" err="1" smtClean="0">
                <a:solidFill>
                  <a:srgbClr val="50412B"/>
                </a:solidFill>
                <a:sym typeface="Wingdings" panose="05000000000000000000" pitchFamily="2" charset="2"/>
              </a:rPr>
              <a:t>approach</a:t>
            </a:r>
            <a:r>
              <a:rPr lang="hu-HU" sz="2000" b="1" u="sng" dirty="0" smtClean="0">
                <a:solidFill>
                  <a:srgbClr val="50412B"/>
                </a:solidFill>
                <a:sym typeface="Wingdings" panose="05000000000000000000" pitchFamily="2" charset="2"/>
              </a:rPr>
              <a:t>:</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application</a:t>
            </a:r>
            <a:r>
              <a:rPr lang="hu-HU" sz="2000" b="1" dirty="0" smtClean="0">
                <a:solidFill>
                  <a:srgbClr val="50412B"/>
                </a:solidFill>
                <a:sym typeface="Wingdings" panose="05000000000000000000" pitchFamily="2" charset="2"/>
              </a:rPr>
              <a:t> of Western </a:t>
            </a:r>
            <a:r>
              <a:rPr lang="hu-HU" sz="2000" b="1" dirty="0" err="1" smtClean="0">
                <a:solidFill>
                  <a:srgbClr val="50412B"/>
                </a:solidFill>
                <a:sym typeface="Wingdings" panose="05000000000000000000" pitchFamily="2" charset="2"/>
              </a:rPr>
              <a:t>categories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to</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post-communist</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regimes</a:t>
            </a:r>
            <a:endParaRPr lang="hu-HU" sz="2000" b="1" dirty="0" smtClean="0">
              <a:solidFill>
                <a:srgbClr val="50412B"/>
              </a:solidFill>
              <a:sym typeface="Wingdings" panose="05000000000000000000" pitchFamily="2" charset="2"/>
            </a:endParaRPr>
          </a:p>
          <a:p>
            <a:pPr>
              <a:lnSpc>
                <a:spcPct val="110000"/>
              </a:lnSpc>
              <a:spcBef>
                <a:spcPts val="0"/>
              </a:spcBef>
              <a:spcAft>
                <a:spcPts val="300"/>
              </a:spcAft>
              <a:buClr>
                <a:srgbClr val="4D7C8B"/>
              </a:buClr>
            </a:pPr>
            <a:r>
              <a:rPr lang="hu-HU" sz="2000" b="1" dirty="0" err="1" smtClean="0">
                <a:solidFill>
                  <a:srgbClr val="50412B"/>
                </a:solidFill>
                <a:sym typeface="Wingdings" panose="05000000000000000000" pitchFamily="2" charset="2"/>
              </a:rPr>
              <a:t>from</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transitology</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to</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hybridology</a:t>
            </a:r>
            <a:r>
              <a:rPr lang="hu-HU" sz="2000" b="1" dirty="0" smtClean="0">
                <a:solidFill>
                  <a:srgbClr val="50412B"/>
                </a:solidFill>
                <a:sym typeface="Wingdings" panose="05000000000000000000" pitchFamily="2" charset="2"/>
              </a:rPr>
              <a:t>”</a:t>
            </a:r>
          </a:p>
          <a:p>
            <a:pPr>
              <a:lnSpc>
                <a:spcPct val="110000"/>
              </a:lnSpc>
              <a:spcBef>
                <a:spcPts val="0"/>
              </a:spcBef>
              <a:spcAft>
                <a:spcPts val="300"/>
              </a:spcAft>
              <a:buClr>
                <a:srgbClr val="4D7C8B"/>
              </a:buClr>
            </a:pPr>
            <a:r>
              <a:rPr lang="hu-HU" sz="2000" b="1" dirty="0" err="1" smtClean="0">
                <a:solidFill>
                  <a:srgbClr val="50412B"/>
                </a:solidFill>
                <a:sym typeface="Wingdings" panose="05000000000000000000" pitchFamily="2" charset="2"/>
              </a:rPr>
              <a:t>democracy-dictatorship</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axis</a:t>
            </a:r>
            <a:endParaRPr lang="hu-HU" sz="2000" b="1" dirty="0" smtClean="0">
              <a:solidFill>
                <a:srgbClr val="50412B"/>
              </a:solidFill>
              <a:sym typeface="Wingdings" panose="05000000000000000000" pitchFamily="2" charset="2"/>
            </a:endParaRPr>
          </a:p>
          <a:p>
            <a:pPr>
              <a:lnSpc>
                <a:spcPct val="110000"/>
              </a:lnSpc>
              <a:spcBef>
                <a:spcPts val="0"/>
              </a:spcBef>
              <a:spcAft>
                <a:spcPts val="300"/>
              </a:spcAft>
              <a:buClr>
                <a:srgbClr val="4D7C8B"/>
              </a:buClr>
            </a:pPr>
            <a:r>
              <a:rPr lang="hu-HU" sz="2000" b="1" dirty="0" err="1" smtClean="0">
                <a:solidFill>
                  <a:srgbClr val="50412B"/>
                </a:solidFill>
                <a:sym typeface="Wingdings" panose="05000000000000000000" pitchFamily="2" charset="2"/>
              </a:rPr>
              <a:t>new</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regime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labels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illiberal</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democracy</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competitive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authoritarianism</a:t>
            </a:r>
            <a:r>
              <a:rPr lang="hu-HU" sz="2000" b="1" dirty="0">
                <a:solidFill>
                  <a:srgbClr val="50412B"/>
                </a:solidFill>
                <a:sym typeface="Wingdings" panose="05000000000000000000" pitchFamily="2" charset="2"/>
              </a:rPr>
              <a:t> </a:t>
            </a:r>
            <a:r>
              <a:rPr lang="hu-HU" sz="2000" b="1" dirty="0" smtClean="0">
                <a:solidFill>
                  <a:srgbClr val="50412B"/>
                </a:solidFill>
                <a:sym typeface="Wingdings" panose="05000000000000000000" pitchFamily="2" charset="2"/>
              </a:rPr>
              <a:t>etc.) </a:t>
            </a:r>
            <a:r>
              <a:rPr lang="hu-HU" sz="2000" b="1" dirty="0" err="1" smtClean="0">
                <a:solidFill>
                  <a:srgbClr val="50412B"/>
                </a:solidFill>
                <a:sym typeface="Wingdings" panose="05000000000000000000" pitchFamily="2" charset="2"/>
              </a:rPr>
              <a:t>but</a:t>
            </a:r>
            <a:r>
              <a:rPr lang="hu-HU" sz="2000" b="1" dirty="0" smtClean="0">
                <a:solidFill>
                  <a:srgbClr val="50412B"/>
                </a:solidFill>
                <a:sym typeface="Wingdings" panose="05000000000000000000" pitchFamily="2" charset="2"/>
              </a:rPr>
              <a:t> no </a:t>
            </a:r>
            <a:r>
              <a:rPr lang="hu-HU" sz="2000" b="1" dirty="0" err="1" smtClean="0">
                <a:solidFill>
                  <a:srgbClr val="50412B"/>
                </a:solidFill>
                <a:sym typeface="Wingdings" panose="05000000000000000000" pitchFamily="2" charset="2"/>
              </a:rPr>
              <a:t>new</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regime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framework</a:t>
            </a:r>
            <a:endParaRPr lang="hu-HU" sz="2000" b="1" dirty="0" smtClean="0">
              <a:solidFill>
                <a:srgbClr val="50412B"/>
              </a:solidFill>
              <a:sym typeface="Wingdings" panose="05000000000000000000" pitchFamily="2" charset="2"/>
            </a:endParaRPr>
          </a:p>
          <a:p>
            <a:pPr>
              <a:lnSpc>
                <a:spcPct val="110000"/>
              </a:lnSpc>
              <a:spcBef>
                <a:spcPts val="0"/>
              </a:spcBef>
              <a:spcAft>
                <a:spcPts val="300"/>
              </a:spcAft>
              <a:buClr>
                <a:srgbClr val="4D7C8B"/>
              </a:buClr>
            </a:pPr>
            <a:r>
              <a:rPr lang="hu-HU" sz="2000" b="1" dirty="0" err="1" smtClean="0">
                <a:solidFill>
                  <a:srgbClr val="50412B"/>
                </a:solidFill>
                <a:sym typeface="Wingdings" panose="05000000000000000000" pitchFamily="2" charset="2"/>
              </a:rPr>
              <a:t>the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usage</a:t>
            </a:r>
            <a:r>
              <a:rPr lang="hu-HU" sz="2000" b="1" dirty="0" smtClean="0">
                <a:solidFill>
                  <a:srgbClr val="50412B"/>
                </a:solidFill>
                <a:sym typeface="Wingdings" panose="05000000000000000000" pitchFamily="2" charset="2"/>
              </a:rPr>
              <a:t> of Western </a:t>
            </a:r>
            <a:r>
              <a:rPr lang="hu-HU" sz="2000" b="1" dirty="0" err="1" smtClean="0">
                <a:solidFill>
                  <a:srgbClr val="50412B"/>
                </a:solidFill>
                <a:sym typeface="Wingdings" panose="05000000000000000000" pitchFamily="2" charset="2"/>
              </a:rPr>
              <a:t>comparative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language</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brings</a:t>
            </a:r>
            <a:r>
              <a:rPr lang="hu-HU" sz="2000" b="1" dirty="0" smtClean="0">
                <a:solidFill>
                  <a:srgbClr val="50412B"/>
                </a:solidFill>
                <a:sym typeface="Wingdings" panose="05000000000000000000" pitchFamily="2" charset="2"/>
              </a:rPr>
              <a:t> </a:t>
            </a:r>
            <a:r>
              <a:rPr lang="hu-HU" sz="2000" b="1" dirty="0" err="1" smtClean="0">
                <a:solidFill>
                  <a:srgbClr val="50412B"/>
                </a:solidFill>
                <a:sym typeface="Wingdings" panose="05000000000000000000" pitchFamily="2" charset="2"/>
              </a:rPr>
              <a:t>in</a:t>
            </a:r>
            <a:r>
              <a:rPr lang="hu-HU" sz="2000" b="1" dirty="0" smtClean="0">
                <a:solidFill>
                  <a:srgbClr val="50412B"/>
                </a:solidFill>
                <a:sym typeface="Wingdings" panose="05000000000000000000" pitchFamily="2" charset="2"/>
              </a:rPr>
              <a:t> </a:t>
            </a:r>
            <a:r>
              <a:rPr lang="hu-HU" sz="2000" b="1" u="sng" dirty="0" smtClean="0">
                <a:solidFill>
                  <a:srgbClr val="50412B"/>
                </a:solidFill>
                <a:sym typeface="Wingdings" panose="05000000000000000000" pitchFamily="2" charset="2"/>
              </a:rPr>
              <a:t>implicit </a:t>
            </a:r>
            <a:r>
              <a:rPr lang="hu-HU" sz="2000" b="1" u="sng" dirty="0" err="1" smtClean="0">
                <a:solidFill>
                  <a:srgbClr val="50412B"/>
                </a:solidFill>
                <a:sym typeface="Wingdings" panose="05000000000000000000" pitchFamily="2" charset="2"/>
              </a:rPr>
              <a:t>axioms</a:t>
            </a:r>
            <a:endParaRPr lang="hu-HU" sz="2000" b="1" dirty="0" smtClean="0">
              <a:solidFill>
                <a:srgbClr val="50412B"/>
              </a:solidFill>
              <a:sym typeface="Wingdings" panose="05000000000000000000" pitchFamily="2" charset="2"/>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738669"/>
            <a:ext cx="3287443" cy="4226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592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275606"/>
          </a:xfrm>
          <a:prstGeom prst="rect">
            <a:avLst/>
          </a:prstGeom>
        </p:spPr>
        <p:txBody>
          <a:bodyPr anchor="ctr">
            <a:normAutofit/>
          </a:bodyPr>
          <a:lstStyle/>
          <a:p>
            <a:r>
              <a:rPr lang="hu-HU" sz="3200" b="1" dirty="0" err="1" smtClean="0">
                <a:solidFill>
                  <a:srgbClr val="8D503B"/>
                </a:solidFill>
              </a:rPr>
              <a:t>Three</a:t>
            </a:r>
            <a:r>
              <a:rPr lang="hu-HU" sz="3200" b="1" dirty="0" smtClean="0">
                <a:solidFill>
                  <a:srgbClr val="8D503B"/>
                </a:solidFill>
              </a:rPr>
              <a:t> implicit </a:t>
            </a:r>
            <a:r>
              <a:rPr lang="hu-HU" sz="3200" b="1" dirty="0" err="1" smtClean="0">
                <a:solidFill>
                  <a:srgbClr val="8D503B"/>
                </a:solidFill>
              </a:rPr>
              <a:t>axioms</a:t>
            </a:r>
            <a:r>
              <a:rPr lang="hu-HU" sz="3200" b="1" dirty="0" smtClean="0">
                <a:solidFill>
                  <a:srgbClr val="8D503B"/>
                </a:solidFill>
              </a:rPr>
              <a:t> of </a:t>
            </a:r>
            <a:r>
              <a:rPr lang="hu-HU" sz="3200" b="1" dirty="0" err="1" smtClean="0">
                <a:solidFill>
                  <a:srgbClr val="8D503B"/>
                </a:solidFill>
              </a:rPr>
              <a:t>the</a:t>
            </a:r>
            <a:r>
              <a:rPr lang="hu-HU" sz="3200" b="1" dirty="0" smtClean="0">
                <a:solidFill>
                  <a:srgbClr val="8D503B"/>
                </a:solidFill>
              </a:rPr>
              <a:t> </a:t>
            </a:r>
            <a:r>
              <a:rPr lang="hu-HU" sz="3200" b="1" dirty="0" err="1" smtClean="0">
                <a:solidFill>
                  <a:srgbClr val="8D503B"/>
                </a:solidFill>
              </a:rPr>
              <a:t>mainstream</a:t>
            </a:r>
            <a:r>
              <a:rPr lang="hu-HU" sz="3200" b="1" dirty="0" smtClean="0">
                <a:solidFill>
                  <a:srgbClr val="8D503B"/>
                </a:solidFill>
              </a:rPr>
              <a:t> </a:t>
            </a:r>
            <a:r>
              <a:rPr lang="hu-HU" sz="3200" b="1" dirty="0" err="1" smtClean="0">
                <a:solidFill>
                  <a:srgbClr val="8D503B"/>
                </a:solidFill>
              </a:rPr>
              <a:t>approach</a:t>
            </a:r>
            <a:r>
              <a:rPr lang="hu-HU" sz="3200" b="1" dirty="0" smtClean="0">
                <a:solidFill>
                  <a:srgbClr val="8D503B"/>
                </a:solidFill>
              </a:rPr>
              <a:t> </a:t>
            </a:r>
            <a:r>
              <a:rPr lang="hu-HU" sz="3200" b="1" dirty="0" err="1" smtClean="0">
                <a:solidFill>
                  <a:srgbClr val="8D503B"/>
                </a:solidFill>
              </a:rPr>
              <a:t>to</a:t>
            </a:r>
            <a:r>
              <a:rPr lang="hu-HU" sz="3200" b="1" dirty="0" smtClean="0">
                <a:solidFill>
                  <a:srgbClr val="8D503B"/>
                </a:solidFill>
              </a:rPr>
              <a:t> be </a:t>
            </a:r>
            <a:r>
              <a:rPr lang="hu-HU" sz="3200" b="1" dirty="0" err="1" smtClean="0">
                <a:solidFill>
                  <a:srgbClr val="8D503B"/>
                </a:solidFill>
              </a:rPr>
              <a:t>dissolved</a:t>
            </a:r>
            <a:endParaRPr lang="hu-HU" sz="3200" b="1" dirty="0">
              <a:solidFill>
                <a:srgbClr val="8D503B"/>
              </a:solidFill>
            </a:endParaRPr>
          </a:p>
        </p:txBody>
      </p:sp>
      <p:sp>
        <p:nvSpPr>
          <p:cNvPr id="3" name="Tartalom helye 2"/>
          <p:cNvSpPr>
            <a:spLocks noGrp="1"/>
          </p:cNvSpPr>
          <p:nvPr>
            <p:ph idx="4294967295"/>
          </p:nvPr>
        </p:nvSpPr>
        <p:spPr>
          <a:xfrm>
            <a:off x="323528" y="1339008"/>
            <a:ext cx="8424936" cy="3753022"/>
          </a:xfrm>
          <a:prstGeom prst="rect">
            <a:avLst/>
          </a:prstGeom>
        </p:spPr>
        <p:txBody>
          <a:bodyPr>
            <a:noAutofit/>
          </a:bodyPr>
          <a:lstStyle/>
          <a:p>
            <a:pPr marL="355600" indent="-355600">
              <a:lnSpc>
                <a:spcPct val="110000"/>
              </a:lnSpc>
              <a:spcBef>
                <a:spcPts val="0"/>
              </a:spcBef>
              <a:spcAft>
                <a:spcPts val="600"/>
              </a:spcAft>
              <a:buClr>
                <a:srgbClr val="4D7C8B"/>
              </a:buClr>
              <a:buAutoNum type="arabicPeriod"/>
            </a:pPr>
            <a:r>
              <a:rPr lang="hu-HU" sz="2400" b="1" dirty="0" err="1">
                <a:solidFill>
                  <a:srgbClr val="50412B"/>
                </a:solidFill>
              </a:rPr>
              <a:t>Separation</a:t>
            </a:r>
            <a:r>
              <a:rPr lang="hu-HU" sz="2400" b="1" dirty="0">
                <a:solidFill>
                  <a:srgbClr val="50412B"/>
                </a:solidFill>
              </a:rPr>
              <a:t> of </a:t>
            </a:r>
            <a:r>
              <a:rPr lang="hu-HU" sz="2400" b="1" dirty="0" err="1">
                <a:solidFill>
                  <a:srgbClr val="50412B"/>
                </a:solidFill>
              </a:rPr>
              <a:t>spheres</a:t>
            </a:r>
            <a:r>
              <a:rPr lang="hu-HU" sz="2400" b="1" dirty="0">
                <a:solidFill>
                  <a:srgbClr val="50412B"/>
                </a:solidFill>
              </a:rPr>
              <a:t> of </a:t>
            </a:r>
            <a:r>
              <a:rPr lang="hu-HU" sz="2400" b="1" dirty="0" err="1">
                <a:solidFill>
                  <a:srgbClr val="50412B"/>
                </a:solidFill>
              </a:rPr>
              <a:t>social</a:t>
            </a:r>
            <a:r>
              <a:rPr lang="hu-HU" sz="2400" b="1" dirty="0">
                <a:solidFill>
                  <a:srgbClr val="50412B"/>
                </a:solidFill>
              </a:rPr>
              <a:t> </a:t>
            </a:r>
            <a:r>
              <a:rPr lang="hu-HU" sz="2400" b="1" dirty="0" err="1">
                <a:solidFill>
                  <a:srgbClr val="50412B"/>
                </a:solidFill>
              </a:rPr>
              <a:t>action</a:t>
            </a:r>
            <a:r>
              <a:rPr lang="hu-HU" sz="2400" b="1" dirty="0">
                <a:solidFill>
                  <a:srgbClr val="50412B"/>
                </a:solidFill>
              </a:rPr>
              <a:t> (</a:t>
            </a:r>
            <a:r>
              <a:rPr lang="hu-HU" sz="2400" b="1" dirty="0" err="1">
                <a:solidFill>
                  <a:srgbClr val="50412B"/>
                </a:solidFill>
              </a:rPr>
              <a:t>political</a:t>
            </a:r>
            <a:r>
              <a:rPr lang="hu-HU" sz="2400" b="1" dirty="0">
                <a:solidFill>
                  <a:srgbClr val="50412B"/>
                </a:solidFill>
              </a:rPr>
              <a:t>, </a:t>
            </a:r>
            <a:r>
              <a:rPr lang="hu-HU" sz="2400" b="1" dirty="0" err="1">
                <a:solidFill>
                  <a:srgbClr val="50412B"/>
                </a:solidFill>
              </a:rPr>
              <a:t>economic</a:t>
            </a:r>
            <a:r>
              <a:rPr lang="hu-HU" sz="2400" b="1" dirty="0">
                <a:solidFill>
                  <a:srgbClr val="50412B"/>
                </a:solidFill>
              </a:rPr>
              <a:t>, and </a:t>
            </a:r>
            <a:r>
              <a:rPr lang="hu-HU" sz="2400" b="1" dirty="0" err="1">
                <a:solidFill>
                  <a:srgbClr val="50412B"/>
                </a:solidFill>
              </a:rPr>
              <a:t>communal</a:t>
            </a:r>
            <a:r>
              <a:rPr lang="hu-HU" sz="2400" b="1" dirty="0">
                <a:solidFill>
                  <a:srgbClr val="50412B"/>
                </a:solidFill>
              </a:rPr>
              <a:t>) is </a:t>
            </a:r>
            <a:r>
              <a:rPr lang="hu-HU" sz="2400" b="1" dirty="0" err="1">
                <a:solidFill>
                  <a:srgbClr val="50412B"/>
                </a:solidFill>
              </a:rPr>
              <a:t>completed</a:t>
            </a:r>
            <a:r>
              <a:rPr lang="hu-HU" sz="2400" b="1" dirty="0">
                <a:solidFill>
                  <a:srgbClr val="50412B"/>
                </a:solidFill>
              </a:rPr>
              <a:t>.</a:t>
            </a:r>
          </a:p>
          <a:p>
            <a:pPr marL="355600" indent="-355600">
              <a:lnSpc>
                <a:spcPct val="110000"/>
              </a:lnSpc>
              <a:spcBef>
                <a:spcPts val="0"/>
              </a:spcBef>
              <a:spcAft>
                <a:spcPts val="600"/>
              </a:spcAft>
              <a:buClr>
                <a:srgbClr val="4D7C8B"/>
              </a:buClr>
              <a:buAutoNum type="arabicPeriod"/>
            </a:pPr>
            <a:r>
              <a:rPr lang="hu-HU" sz="2400" b="1" dirty="0">
                <a:solidFill>
                  <a:srgbClr val="50412B"/>
                </a:solidFill>
              </a:rPr>
              <a:t>The </a:t>
            </a:r>
            <a:r>
              <a:rPr lang="hu-HU" sz="2400" b="1" i="1" dirty="0">
                <a:solidFill>
                  <a:srgbClr val="50412B"/>
                </a:solidFill>
              </a:rPr>
              <a:t>de jure </a:t>
            </a:r>
            <a:r>
              <a:rPr lang="hu-HU" sz="2400" b="1" dirty="0" err="1">
                <a:solidFill>
                  <a:srgbClr val="50412B"/>
                </a:solidFill>
              </a:rPr>
              <a:t>position</a:t>
            </a:r>
            <a:r>
              <a:rPr lang="hu-HU" sz="2400" b="1" dirty="0">
                <a:solidFill>
                  <a:srgbClr val="50412B"/>
                </a:solidFill>
              </a:rPr>
              <a:t> of </a:t>
            </a:r>
            <a:r>
              <a:rPr lang="hu-HU" sz="2400" b="1" dirty="0" err="1">
                <a:solidFill>
                  <a:srgbClr val="50412B"/>
                </a:solidFill>
              </a:rPr>
              <a:t>persons</a:t>
            </a:r>
            <a:r>
              <a:rPr lang="hu-HU" sz="2400" b="1" dirty="0">
                <a:solidFill>
                  <a:srgbClr val="50412B"/>
                </a:solidFill>
              </a:rPr>
              <a:t> and </a:t>
            </a:r>
            <a:r>
              <a:rPr lang="hu-HU" sz="2400" b="1" dirty="0" err="1">
                <a:solidFill>
                  <a:srgbClr val="50412B"/>
                </a:solidFill>
              </a:rPr>
              <a:t>institutions</a:t>
            </a:r>
            <a:r>
              <a:rPr lang="hu-HU" sz="2400" b="1" dirty="0">
                <a:solidFill>
                  <a:srgbClr val="50412B"/>
                </a:solidFill>
              </a:rPr>
              <a:t> </a:t>
            </a:r>
            <a:r>
              <a:rPr lang="hu-HU" sz="2400" b="1" dirty="0" err="1" smtClean="0">
                <a:solidFill>
                  <a:srgbClr val="50412B"/>
                </a:solidFill>
              </a:rPr>
              <a:t>coincide</a:t>
            </a:r>
            <a:r>
              <a:rPr lang="hu-HU" sz="2400" b="1" dirty="0" smtClean="0">
                <a:solidFill>
                  <a:srgbClr val="50412B"/>
                </a:solidFill>
              </a:rPr>
              <a:t> </a:t>
            </a:r>
            <a:r>
              <a:rPr lang="hu-HU" sz="2400" b="1" dirty="0" err="1">
                <a:solidFill>
                  <a:srgbClr val="50412B"/>
                </a:solidFill>
              </a:rPr>
              <a:t>with</a:t>
            </a:r>
            <a:r>
              <a:rPr lang="hu-HU" sz="2400" b="1" dirty="0">
                <a:solidFill>
                  <a:srgbClr val="50412B"/>
                </a:solidFill>
              </a:rPr>
              <a:t> </a:t>
            </a:r>
            <a:r>
              <a:rPr lang="hu-HU" sz="2400" b="1" dirty="0" err="1">
                <a:solidFill>
                  <a:srgbClr val="50412B"/>
                </a:solidFill>
              </a:rPr>
              <a:t>their</a:t>
            </a:r>
            <a:r>
              <a:rPr lang="hu-HU" sz="2400" b="1" dirty="0">
                <a:solidFill>
                  <a:srgbClr val="50412B"/>
                </a:solidFill>
              </a:rPr>
              <a:t> </a:t>
            </a:r>
            <a:r>
              <a:rPr lang="hu-HU" sz="2400" b="1" i="1" dirty="0">
                <a:solidFill>
                  <a:srgbClr val="50412B"/>
                </a:solidFill>
              </a:rPr>
              <a:t>de facto </a:t>
            </a:r>
            <a:r>
              <a:rPr lang="hu-HU" sz="2400" b="1" dirty="0" err="1">
                <a:solidFill>
                  <a:srgbClr val="50412B"/>
                </a:solidFill>
              </a:rPr>
              <a:t>position</a:t>
            </a:r>
            <a:r>
              <a:rPr lang="hu-HU" sz="2400" b="1" dirty="0">
                <a:solidFill>
                  <a:srgbClr val="50412B"/>
                </a:solidFill>
              </a:rPr>
              <a:t>.</a:t>
            </a:r>
          </a:p>
          <a:p>
            <a:pPr marL="355600" indent="-355600">
              <a:lnSpc>
                <a:spcPct val="110000"/>
              </a:lnSpc>
              <a:spcBef>
                <a:spcPts val="0"/>
              </a:spcBef>
              <a:spcAft>
                <a:spcPts val="600"/>
              </a:spcAft>
              <a:buClr>
                <a:srgbClr val="4D7C8B"/>
              </a:buClr>
              <a:buAutoNum type="arabicPeriod"/>
            </a:pPr>
            <a:r>
              <a:rPr lang="hu-HU" sz="2400" b="1" dirty="0">
                <a:solidFill>
                  <a:srgbClr val="50412B"/>
                </a:solidFill>
              </a:rPr>
              <a:t>The </a:t>
            </a:r>
            <a:r>
              <a:rPr lang="hu-HU" sz="2400" b="1" dirty="0" err="1">
                <a:solidFill>
                  <a:srgbClr val="50412B"/>
                </a:solidFill>
              </a:rPr>
              <a:t>state</a:t>
            </a:r>
            <a:r>
              <a:rPr lang="hu-HU" sz="2400" b="1" dirty="0">
                <a:solidFill>
                  <a:srgbClr val="50412B"/>
                </a:solidFill>
              </a:rPr>
              <a:t> is an </a:t>
            </a:r>
            <a:r>
              <a:rPr lang="hu-HU" sz="2400" b="1" dirty="0" err="1">
                <a:solidFill>
                  <a:srgbClr val="50412B"/>
                </a:solidFill>
              </a:rPr>
              <a:t>actor</a:t>
            </a:r>
            <a:r>
              <a:rPr lang="hu-HU" sz="2400" b="1" dirty="0">
                <a:solidFill>
                  <a:srgbClr val="50412B"/>
                </a:solidFill>
              </a:rPr>
              <a:t> </a:t>
            </a:r>
            <a:r>
              <a:rPr lang="hu-HU" sz="2400" b="1" dirty="0" err="1">
                <a:solidFill>
                  <a:srgbClr val="50412B"/>
                </a:solidFill>
              </a:rPr>
              <a:t>pursuing</a:t>
            </a:r>
            <a:r>
              <a:rPr lang="hu-HU" sz="2400" b="1" dirty="0">
                <a:solidFill>
                  <a:srgbClr val="50412B"/>
                </a:solidFill>
              </a:rPr>
              <a:t> </a:t>
            </a:r>
            <a:r>
              <a:rPr lang="hu-HU" sz="2400" b="1" dirty="0" err="1">
                <a:solidFill>
                  <a:srgbClr val="50412B"/>
                </a:solidFill>
              </a:rPr>
              <a:t>the</a:t>
            </a:r>
            <a:r>
              <a:rPr lang="hu-HU" sz="2400" b="1" dirty="0">
                <a:solidFill>
                  <a:srgbClr val="50412B"/>
                </a:solidFill>
              </a:rPr>
              <a:t> </a:t>
            </a:r>
            <a:r>
              <a:rPr lang="hu-HU" sz="2400" b="1" dirty="0" err="1">
                <a:solidFill>
                  <a:srgbClr val="50412B"/>
                </a:solidFill>
              </a:rPr>
              <a:t>common</a:t>
            </a:r>
            <a:r>
              <a:rPr lang="hu-HU" sz="2400" b="1" dirty="0">
                <a:solidFill>
                  <a:srgbClr val="50412B"/>
                </a:solidFill>
              </a:rPr>
              <a:t> </a:t>
            </a:r>
            <a:r>
              <a:rPr lang="hu-HU" sz="2400" b="1" dirty="0" err="1">
                <a:solidFill>
                  <a:srgbClr val="50412B"/>
                </a:solidFill>
              </a:rPr>
              <a:t>good</a:t>
            </a:r>
            <a:r>
              <a:rPr lang="hu-HU" sz="2400" b="1" dirty="0">
                <a:solidFill>
                  <a:srgbClr val="50412B"/>
                </a:solidFill>
              </a:rPr>
              <a:t>, and </a:t>
            </a:r>
            <a:r>
              <a:rPr lang="hu-HU" sz="2400" b="1" dirty="0" err="1" smtClean="0">
                <a:solidFill>
                  <a:srgbClr val="50412B"/>
                </a:solidFill>
              </a:rPr>
              <a:t>public</a:t>
            </a:r>
            <a:r>
              <a:rPr lang="hu-HU" sz="2400" b="1" dirty="0" smtClean="0">
                <a:solidFill>
                  <a:srgbClr val="50412B"/>
                </a:solidFill>
              </a:rPr>
              <a:t> </a:t>
            </a:r>
            <a:r>
              <a:rPr lang="hu-HU" sz="2400" b="1" dirty="0">
                <a:solidFill>
                  <a:srgbClr val="50412B"/>
                </a:solidFill>
              </a:rPr>
              <a:t>policy </a:t>
            </a:r>
            <a:r>
              <a:rPr lang="hu-HU" sz="2400" b="1" dirty="0" err="1">
                <a:solidFill>
                  <a:srgbClr val="50412B"/>
                </a:solidFill>
              </a:rPr>
              <a:t>mistakes</a:t>
            </a:r>
            <a:r>
              <a:rPr lang="hu-HU" sz="2400" b="1" dirty="0">
                <a:solidFill>
                  <a:srgbClr val="50412B"/>
                </a:solidFill>
              </a:rPr>
              <a:t> </a:t>
            </a:r>
            <a:r>
              <a:rPr lang="hu-HU" sz="2400" b="1" dirty="0" err="1">
                <a:solidFill>
                  <a:srgbClr val="50412B"/>
                </a:solidFill>
              </a:rPr>
              <a:t>or</a:t>
            </a:r>
            <a:r>
              <a:rPr lang="hu-HU" sz="2400" b="1" dirty="0">
                <a:solidFill>
                  <a:srgbClr val="50412B"/>
                </a:solidFill>
              </a:rPr>
              <a:t> </a:t>
            </a:r>
            <a:r>
              <a:rPr lang="hu-HU" sz="2400" b="1" dirty="0" err="1">
                <a:solidFill>
                  <a:srgbClr val="50412B"/>
                </a:solidFill>
              </a:rPr>
              <a:t>corruption</a:t>
            </a:r>
            <a:r>
              <a:rPr lang="hu-HU" sz="2400" b="1" dirty="0">
                <a:solidFill>
                  <a:srgbClr val="50412B"/>
                </a:solidFill>
              </a:rPr>
              <a:t> </a:t>
            </a:r>
            <a:r>
              <a:rPr lang="hu-HU" sz="2400" b="1" dirty="0" err="1">
                <a:solidFill>
                  <a:srgbClr val="50412B"/>
                </a:solidFill>
              </a:rPr>
              <a:t>cases</a:t>
            </a:r>
            <a:r>
              <a:rPr lang="hu-HU" sz="2400" b="1" dirty="0">
                <a:solidFill>
                  <a:srgbClr val="50412B"/>
                </a:solidFill>
              </a:rPr>
              <a:t> </a:t>
            </a:r>
            <a:r>
              <a:rPr lang="hu-HU" sz="2400" b="1" dirty="0" err="1">
                <a:solidFill>
                  <a:srgbClr val="50412B"/>
                </a:solidFill>
              </a:rPr>
              <a:t>are</a:t>
            </a:r>
            <a:r>
              <a:rPr lang="hu-HU" sz="2400" b="1" dirty="0">
                <a:solidFill>
                  <a:srgbClr val="50412B"/>
                </a:solidFill>
              </a:rPr>
              <a:t> </a:t>
            </a:r>
            <a:r>
              <a:rPr lang="hu-HU" sz="2400" b="1" dirty="0" err="1">
                <a:solidFill>
                  <a:srgbClr val="50412B"/>
                </a:solidFill>
              </a:rPr>
              <a:t>not</a:t>
            </a:r>
            <a:r>
              <a:rPr lang="hu-HU" sz="2400" b="1" dirty="0">
                <a:solidFill>
                  <a:srgbClr val="50412B"/>
                </a:solidFill>
              </a:rPr>
              <a:t> </a:t>
            </a:r>
            <a:r>
              <a:rPr lang="hu-HU" sz="2400" b="1" dirty="0" err="1">
                <a:solidFill>
                  <a:srgbClr val="50412B"/>
                </a:solidFill>
              </a:rPr>
              <a:t>system-constituting</a:t>
            </a:r>
            <a:r>
              <a:rPr lang="hu-HU" sz="2400" b="1" dirty="0">
                <a:solidFill>
                  <a:srgbClr val="50412B"/>
                </a:solidFill>
              </a:rPr>
              <a:t> </a:t>
            </a:r>
            <a:r>
              <a:rPr lang="hu-HU" sz="2400" b="1" dirty="0" err="1">
                <a:solidFill>
                  <a:srgbClr val="50412B"/>
                </a:solidFill>
              </a:rPr>
              <a:t>elements</a:t>
            </a:r>
            <a:r>
              <a:rPr lang="hu-HU" sz="2400" b="1" dirty="0">
                <a:solidFill>
                  <a:srgbClr val="50412B"/>
                </a:solidFill>
              </a:rPr>
              <a:t> </a:t>
            </a:r>
            <a:r>
              <a:rPr lang="hu-HU" sz="2400" b="1" dirty="0" err="1">
                <a:solidFill>
                  <a:srgbClr val="50412B"/>
                </a:solidFill>
              </a:rPr>
              <a:t>but</a:t>
            </a:r>
            <a:r>
              <a:rPr lang="hu-HU" sz="2400" b="1" dirty="0">
                <a:solidFill>
                  <a:srgbClr val="50412B"/>
                </a:solidFill>
              </a:rPr>
              <a:t> </a:t>
            </a:r>
            <a:r>
              <a:rPr lang="hu-HU" sz="2400" b="1" dirty="0" err="1">
                <a:solidFill>
                  <a:srgbClr val="50412B"/>
                </a:solidFill>
              </a:rPr>
              <a:t>simple</a:t>
            </a:r>
            <a:r>
              <a:rPr lang="hu-HU" sz="2400" b="1" dirty="0">
                <a:solidFill>
                  <a:srgbClr val="50412B"/>
                </a:solidFill>
              </a:rPr>
              <a:t> </a:t>
            </a:r>
            <a:r>
              <a:rPr lang="hu-HU" sz="2400" b="1" dirty="0" err="1">
                <a:solidFill>
                  <a:srgbClr val="50412B"/>
                </a:solidFill>
              </a:rPr>
              <a:t>deviances</a:t>
            </a:r>
            <a:r>
              <a:rPr lang="hu-HU" sz="2400" b="1" dirty="0">
                <a:solidFill>
                  <a:srgbClr val="50412B"/>
                </a:solidFill>
              </a:rPr>
              <a:t>.</a:t>
            </a:r>
          </a:p>
        </p:txBody>
      </p:sp>
    </p:spTree>
    <p:extLst>
      <p:ext uri="{BB962C8B-B14F-4D97-AF65-F5344CB8AC3E}">
        <p14:creationId xmlns:p14="http://schemas.microsoft.com/office/powerpoint/2010/main" val="230579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rtalom helye 4"/>
          <p:cNvGraphicFramePr>
            <a:graphicFrameLocks/>
          </p:cNvGraphicFramePr>
          <p:nvPr>
            <p:extLst/>
          </p:nvPr>
        </p:nvGraphicFramePr>
        <p:xfrm>
          <a:off x="0" y="699542"/>
          <a:ext cx="91440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12"/>
          <p:cNvSpPr/>
          <p:nvPr/>
        </p:nvSpPr>
        <p:spPr>
          <a:xfrm>
            <a:off x="3343176" y="2468742"/>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2"/>
          <p:cNvSpPr/>
          <p:nvPr/>
        </p:nvSpPr>
        <p:spPr>
          <a:xfrm>
            <a:off x="4075831" y="2511894"/>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2"/>
          <p:cNvSpPr/>
          <p:nvPr/>
        </p:nvSpPr>
        <p:spPr>
          <a:xfrm>
            <a:off x="5462858" y="2383357"/>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2"/>
          <p:cNvSpPr/>
          <p:nvPr/>
        </p:nvSpPr>
        <p:spPr>
          <a:xfrm>
            <a:off x="3861532" y="2824540"/>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2"/>
          <p:cNvSpPr/>
          <p:nvPr/>
        </p:nvSpPr>
        <p:spPr>
          <a:xfrm>
            <a:off x="3612620" y="2655463"/>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2"/>
          <p:cNvSpPr/>
          <p:nvPr/>
        </p:nvSpPr>
        <p:spPr>
          <a:xfrm>
            <a:off x="3623277" y="158484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2"/>
          <p:cNvSpPr/>
          <p:nvPr/>
        </p:nvSpPr>
        <p:spPr>
          <a:xfrm>
            <a:off x="3014007" y="1866278"/>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ím 1"/>
          <p:cNvSpPr txBox="1">
            <a:spLocks/>
          </p:cNvSpPr>
          <p:nvPr/>
        </p:nvSpPr>
        <p:spPr>
          <a:xfrm>
            <a:off x="107949" y="0"/>
            <a:ext cx="8928101" cy="915558"/>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8D503B"/>
                </a:solidFill>
              </a:rPr>
              <a:t>Interpretative Framework of Post-Communist Regimes</a:t>
            </a:r>
            <a:br>
              <a:rPr lang="en-US" sz="2400" b="1" dirty="0">
                <a:solidFill>
                  <a:srgbClr val="8D503B"/>
                </a:solidFill>
              </a:rPr>
            </a:br>
            <a:r>
              <a:rPr lang="en-US" sz="2000" b="1" dirty="0">
                <a:solidFill>
                  <a:srgbClr val="8D503B"/>
                </a:solidFill>
              </a:rPr>
              <a:t>(combining the political, economic and sociological dimensions)</a:t>
            </a:r>
          </a:p>
        </p:txBody>
      </p:sp>
      <p:sp>
        <p:nvSpPr>
          <p:cNvPr id="42" name="TextBox 41"/>
          <p:cNvSpPr txBox="1"/>
          <p:nvPr/>
        </p:nvSpPr>
        <p:spPr>
          <a:xfrm>
            <a:off x="6588224" y="4835723"/>
            <a:ext cx="2555776" cy="307777"/>
          </a:xfrm>
          <a:prstGeom prst="rect">
            <a:avLst/>
          </a:prstGeom>
          <a:noFill/>
        </p:spPr>
        <p:txBody>
          <a:bodyPr wrap="square" rtlCol="0">
            <a:spAutoFit/>
          </a:bodyPr>
          <a:lstStyle/>
          <a:p>
            <a:r>
              <a:rPr lang="hu-HU" sz="1400" b="1" dirty="0">
                <a:solidFill>
                  <a:srgbClr val="8D503B"/>
                </a:solidFill>
              </a:rPr>
              <a:t>(Countries depicted as of 2021)</a:t>
            </a:r>
            <a:endParaRPr lang="en-US" sz="1400" b="1" dirty="0">
              <a:solidFill>
                <a:srgbClr val="8D503B"/>
              </a:solidFill>
            </a:endParaRPr>
          </a:p>
        </p:txBody>
      </p:sp>
      <p:grpSp>
        <p:nvGrpSpPr>
          <p:cNvPr id="43" name="Csoportba foglalás 1043"/>
          <p:cNvGrpSpPr>
            <a:grpSpLocks/>
          </p:cNvGrpSpPr>
          <p:nvPr/>
        </p:nvGrpSpPr>
        <p:grpSpPr bwMode="auto">
          <a:xfrm>
            <a:off x="2758562" y="1398077"/>
            <a:ext cx="2867725" cy="2504940"/>
            <a:chOff x="17350" y="5021"/>
            <a:chExt cx="20853" cy="18212"/>
          </a:xfrm>
        </p:grpSpPr>
        <p:sp>
          <p:nvSpPr>
            <p:cNvPr id="44" name="Szövegdoboz 5"/>
            <p:cNvSpPr txBox="1">
              <a:spLocks noChangeArrowheads="1"/>
            </p:cNvSpPr>
            <p:nvPr/>
          </p:nvSpPr>
          <p:spPr bwMode="auto">
            <a:xfrm>
              <a:off x="33664" y="12072"/>
              <a:ext cx="3874" cy="1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China</a:t>
              </a:r>
              <a:endParaRPr kumimoji="0" lang="en-US" sz="3200" b="0" i="0" u="none" strike="noStrike" cap="none" normalizeH="0" baseline="0" dirty="0">
                <a:ln>
                  <a:noFill/>
                </a:ln>
                <a:solidFill>
                  <a:srgbClr val="385A61"/>
                </a:solidFill>
                <a:effectLst/>
                <a:latin typeface="Arial" pitchFamily="34" charset="0"/>
              </a:endParaRPr>
            </a:p>
          </p:txBody>
        </p:sp>
        <p:sp>
          <p:nvSpPr>
            <p:cNvPr id="45" name="Szövegdoboz 1033"/>
            <p:cNvSpPr txBox="1">
              <a:spLocks noChangeArrowheads="1"/>
            </p:cNvSpPr>
            <p:nvPr/>
          </p:nvSpPr>
          <p:spPr bwMode="auto">
            <a:xfrm>
              <a:off x="24211" y="6379"/>
              <a:ext cx="4712" cy="1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Poland</a:t>
              </a:r>
              <a:endParaRPr kumimoji="0" lang="en-US" sz="3200" b="0" i="0" u="none" strike="noStrike" cap="none" normalizeH="0" baseline="0" dirty="0">
                <a:ln>
                  <a:noFill/>
                </a:ln>
                <a:solidFill>
                  <a:srgbClr val="385A61"/>
                </a:solidFill>
                <a:effectLst/>
                <a:latin typeface="Arial" pitchFamily="34" charset="0"/>
              </a:endParaRPr>
            </a:p>
          </p:txBody>
        </p:sp>
        <p:sp>
          <p:nvSpPr>
            <p:cNvPr id="46" name="Szövegdoboz 1034"/>
            <p:cNvSpPr txBox="1">
              <a:spLocks noChangeArrowheads="1"/>
            </p:cNvSpPr>
            <p:nvPr/>
          </p:nvSpPr>
          <p:spPr bwMode="auto">
            <a:xfrm>
              <a:off x="17350" y="5021"/>
              <a:ext cx="3715" cy="1195"/>
            </a:xfrm>
            <a:prstGeom prst="rect">
              <a:avLst/>
            </a:prstGeom>
            <a:solidFill>
              <a:srgbClr val="EFEAE4"/>
            </a:solidFill>
            <a:ln w="9525">
              <a:noFill/>
              <a:miter lim="800000"/>
              <a:headEnd/>
              <a:tailEnd/>
            </a:ln>
          </p:spPr>
          <p:txBody>
            <a:bodyPr vert="horz" wrap="square" lIns="36000" tIns="45720" rIns="3600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b="1" dirty="0">
                  <a:solidFill>
                    <a:srgbClr val="385A61"/>
                  </a:solidFill>
                  <a:latin typeface="Calibri" pitchFamily="34" charset="0"/>
                </a:rPr>
                <a:t>Estonia</a:t>
              </a:r>
            </a:p>
          </p:txBody>
        </p:sp>
        <p:sp>
          <p:nvSpPr>
            <p:cNvPr id="47" name="Szövegdoboz 1035"/>
            <p:cNvSpPr txBox="1">
              <a:spLocks noChangeArrowheads="1"/>
            </p:cNvSpPr>
            <p:nvPr/>
          </p:nvSpPr>
          <p:spPr bwMode="auto">
            <a:xfrm>
              <a:off x="22125" y="12875"/>
              <a:ext cx="5186" cy="8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Romania</a:t>
              </a:r>
              <a:endParaRPr kumimoji="0" lang="en-US" sz="3200" b="0" i="0" u="none" strike="noStrike" cap="none" normalizeH="0" baseline="0" dirty="0">
                <a:ln>
                  <a:noFill/>
                </a:ln>
                <a:solidFill>
                  <a:srgbClr val="385A61"/>
                </a:solidFill>
                <a:effectLst/>
                <a:latin typeface="Arial" pitchFamily="34" charset="0"/>
              </a:endParaRPr>
            </a:p>
          </p:txBody>
        </p:sp>
        <p:sp>
          <p:nvSpPr>
            <p:cNvPr id="48" name="Szövegdoboz 1036"/>
            <p:cNvSpPr txBox="1">
              <a:spLocks noChangeArrowheads="1"/>
            </p:cNvSpPr>
            <p:nvPr/>
          </p:nvSpPr>
          <p:spPr bwMode="auto">
            <a:xfrm>
              <a:off x="23986" y="13829"/>
              <a:ext cx="6160" cy="1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Macedonia</a:t>
              </a:r>
              <a:endParaRPr kumimoji="0" lang="en-US" sz="3200" b="0" i="0" u="none" strike="noStrike" cap="none" normalizeH="0" baseline="0" dirty="0">
                <a:ln>
                  <a:noFill/>
                </a:ln>
                <a:solidFill>
                  <a:srgbClr val="385A61"/>
                </a:solidFill>
                <a:effectLst/>
                <a:latin typeface="Arial" pitchFamily="34" charset="0"/>
              </a:endParaRPr>
            </a:p>
          </p:txBody>
        </p:sp>
        <p:sp>
          <p:nvSpPr>
            <p:cNvPr id="49" name="Szövegdoboz 1037"/>
            <p:cNvSpPr txBox="1">
              <a:spLocks noChangeArrowheads="1"/>
            </p:cNvSpPr>
            <p:nvPr/>
          </p:nvSpPr>
          <p:spPr bwMode="auto">
            <a:xfrm>
              <a:off x="27526" y="13119"/>
              <a:ext cx="4870" cy="9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Georgia</a:t>
              </a:r>
              <a:endParaRPr kumimoji="0" lang="en-US" sz="3200" b="0" i="0" u="none" strike="noStrike" cap="none" normalizeH="0" baseline="0" dirty="0">
                <a:ln>
                  <a:noFill/>
                </a:ln>
                <a:solidFill>
                  <a:srgbClr val="385A61"/>
                </a:solidFill>
                <a:effectLst/>
                <a:latin typeface="Arial" pitchFamily="34" charset="0"/>
              </a:endParaRPr>
            </a:p>
          </p:txBody>
        </p:sp>
        <p:sp>
          <p:nvSpPr>
            <p:cNvPr id="50" name="Szövegdoboz 1038"/>
            <p:cNvSpPr txBox="1">
              <a:spLocks noChangeArrowheads="1"/>
            </p:cNvSpPr>
            <p:nvPr/>
          </p:nvSpPr>
          <p:spPr bwMode="auto">
            <a:xfrm>
              <a:off x="25896" y="15078"/>
              <a:ext cx="4907" cy="15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Ukraine</a:t>
              </a:r>
              <a:endParaRPr kumimoji="0" lang="en-US" sz="3200" b="0" i="0" u="none" strike="noStrike" cap="none" normalizeH="0" baseline="0" dirty="0">
                <a:ln>
                  <a:noFill/>
                </a:ln>
                <a:solidFill>
                  <a:srgbClr val="385A61"/>
                </a:solidFill>
                <a:effectLst/>
                <a:latin typeface="Arial" pitchFamily="34" charset="0"/>
              </a:endParaRPr>
            </a:p>
          </p:txBody>
        </p:sp>
        <p:sp>
          <p:nvSpPr>
            <p:cNvPr id="51" name="Szövegdoboz 1040"/>
            <p:cNvSpPr txBox="1">
              <a:spLocks noChangeArrowheads="1"/>
            </p:cNvSpPr>
            <p:nvPr/>
          </p:nvSpPr>
          <p:spPr bwMode="auto">
            <a:xfrm>
              <a:off x="22798" y="21044"/>
              <a:ext cx="5256" cy="962"/>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Hungary</a:t>
              </a:r>
              <a:endParaRPr kumimoji="0" lang="en-US" sz="3200" b="0" i="0" u="none" strike="noStrike" cap="none" normalizeH="0" baseline="0" dirty="0">
                <a:ln>
                  <a:noFill/>
                </a:ln>
                <a:solidFill>
                  <a:srgbClr val="385A61"/>
                </a:solidFill>
                <a:effectLst/>
                <a:latin typeface="Arial" pitchFamily="34" charset="0"/>
              </a:endParaRPr>
            </a:p>
          </p:txBody>
        </p:sp>
        <p:sp>
          <p:nvSpPr>
            <p:cNvPr id="52" name="Szövegdoboz 1041"/>
            <p:cNvSpPr txBox="1">
              <a:spLocks noChangeArrowheads="1"/>
            </p:cNvSpPr>
            <p:nvPr/>
          </p:nvSpPr>
          <p:spPr bwMode="auto">
            <a:xfrm>
              <a:off x="30187" y="22057"/>
              <a:ext cx="4024" cy="1176"/>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Russia</a:t>
              </a:r>
              <a:endParaRPr kumimoji="0" lang="en-US" sz="3200" b="0" i="0" u="none" strike="noStrike" cap="none" normalizeH="0" baseline="0" dirty="0">
                <a:ln>
                  <a:noFill/>
                </a:ln>
                <a:solidFill>
                  <a:srgbClr val="385A61"/>
                </a:solidFill>
                <a:effectLst/>
                <a:latin typeface="Arial" pitchFamily="34" charset="0"/>
              </a:endParaRPr>
            </a:p>
          </p:txBody>
        </p:sp>
        <p:sp>
          <p:nvSpPr>
            <p:cNvPr id="53" name="Szövegdoboz 1042"/>
            <p:cNvSpPr txBox="1">
              <a:spLocks noChangeArrowheads="1"/>
            </p:cNvSpPr>
            <p:nvPr/>
          </p:nvSpPr>
          <p:spPr bwMode="auto">
            <a:xfrm>
              <a:off x="32022" y="20075"/>
              <a:ext cx="6181" cy="1113"/>
            </a:xfrm>
            <a:prstGeom prst="rect">
              <a:avLst/>
            </a:prstGeom>
            <a:solidFill>
              <a:srgbClr val="EFEAE4"/>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hu-HU" sz="1100" b="1" i="0" u="none" strike="noStrike" cap="none" normalizeH="0" baseline="0" dirty="0">
                  <a:ln>
                    <a:noFill/>
                  </a:ln>
                  <a:solidFill>
                    <a:srgbClr val="385A61"/>
                  </a:solidFill>
                  <a:effectLst/>
                  <a:latin typeface="Calibri" pitchFamily="34" charset="0"/>
                </a:rPr>
                <a:t>Kazakhstan</a:t>
              </a:r>
              <a:endParaRPr kumimoji="0" lang="en-US" sz="3200" b="0" i="0" u="none" strike="noStrike" cap="none" normalizeH="0" baseline="0" dirty="0">
                <a:ln>
                  <a:noFill/>
                </a:ln>
                <a:solidFill>
                  <a:srgbClr val="385A61"/>
                </a:solidFill>
                <a:effectLst/>
                <a:latin typeface="Arial" pitchFamily="34" charset="0"/>
              </a:endParaRPr>
            </a:p>
          </p:txBody>
        </p:sp>
      </p:grpSp>
      <p:sp>
        <p:nvSpPr>
          <p:cNvPr id="54" name="Szövegdoboz 1033"/>
          <p:cNvSpPr txBox="1">
            <a:spLocks noChangeArrowheads="1"/>
          </p:cNvSpPr>
          <p:nvPr/>
        </p:nvSpPr>
        <p:spPr bwMode="auto">
          <a:xfrm>
            <a:off x="3084373" y="1938286"/>
            <a:ext cx="1077807" cy="2174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ts val="1000"/>
              </a:spcAft>
            </a:pPr>
            <a:r>
              <a:rPr lang="hu-HU" sz="1100" b="1" dirty="0" err="1">
                <a:solidFill>
                  <a:srgbClr val="385A61"/>
                </a:solidFill>
                <a:latin typeface="Calibri" pitchFamily="34" charset="0"/>
              </a:rPr>
              <a:t>Czech</a:t>
            </a:r>
            <a:r>
              <a:rPr lang="hu-HU" sz="1100" b="1" dirty="0">
                <a:solidFill>
                  <a:srgbClr val="385A61"/>
                </a:solidFill>
                <a:latin typeface="Calibri" pitchFamily="34" charset="0"/>
              </a:rPr>
              <a:t> </a:t>
            </a:r>
            <a:r>
              <a:rPr lang="hu-HU" sz="1100" b="1" dirty="0" err="1">
                <a:solidFill>
                  <a:srgbClr val="385A61"/>
                </a:solidFill>
                <a:latin typeface="Calibri" pitchFamily="34" charset="0"/>
              </a:rPr>
              <a:t>Republic</a:t>
            </a:r>
            <a:endParaRPr kumimoji="0" lang="en-US" sz="3200" b="0" i="0" u="none" strike="noStrike" cap="none" normalizeH="0" baseline="0" dirty="0">
              <a:ln>
                <a:noFill/>
              </a:ln>
              <a:solidFill>
                <a:srgbClr val="385A61"/>
              </a:solidFill>
              <a:effectLst/>
              <a:latin typeface="Arial" pitchFamily="34" charset="0"/>
            </a:endParaRPr>
          </a:p>
        </p:txBody>
      </p:sp>
      <p:sp>
        <p:nvSpPr>
          <p:cNvPr id="55" name="Oval 12"/>
          <p:cNvSpPr/>
          <p:nvPr/>
        </p:nvSpPr>
        <p:spPr>
          <a:xfrm>
            <a:off x="4684358" y="348329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
          <p:cNvSpPr/>
          <p:nvPr/>
        </p:nvSpPr>
        <p:spPr>
          <a:xfrm>
            <a:off x="4446272" y="375804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2"/>
          <p:cNvSpPr/>
          <p:nvPr/>
        </p:nvSpPr>
        <p:spPr>
          <a:xfrm>
            <a:off x="4167463" y="3609286"/>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zövegdoboz 1040"/>
          <p:cNvSpPr txBox="1">
            <a:spLocks noChangeArrowheads="1"/>
          </p:cNvSpPr>
          <p:nvPr/>
        </p:nvSpPr>
        <p:spPr bwMode="auto">
          <a:xfrm>
            <a:off x="3056030" y="2918345"/>
            <a:ext cx="578044" cy="186702"/>
          </a:xfrm>
          <a:prstGeom prst="rect">
            <a:avLst/>
          </a:prstGeom>
          <a:solidFill>
            <a:srgbClr val="EFEAE4"/>
          </a:solidFill>
          <a:ln w="9525">
            <a:noFill/>
            <a:miter lim="800000"/>
            <a:headEnd/>
            <a:tailEnd/>
          </a:ln>
        </p:spPr>
        <p:txBody>
          <a:bodyPr vert="horz" wrap="square" lIns="0" tIns="45720" rIns="3600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rgbClr val="385A61"/>
                </a:solidFill>
                <a:effectLst/>
                <a:latin typeface="Calibri" pitchFamily="34" charset="0"/>
              </a:rPr>
              <a:t>Moldova</a:t>
            </a:r>
            <a:endParaRPr kumimoji="0" lang="en-US" sz="3200" b="0" i="0" u="none" strike="noStrike" cap="none" normalizeH="0" baseline="0" dirty="0">
              <a:ln>
                <a:noFill/>
              </a:ln>
              <a:solidFill>
                <a:srgbClr val="385A61"/>
              </a:solidFill>
              <a:effectLst/>
              <a:latin typeface="Arial" pitchFamily="34" charset="0"/>
            </a:endParaRPr>
          </a:p>
        </p:txBody>
      </p:sp>
      <p:sp>
        <p:nvSpPr>
          <p:cNvPr id="59" name="Oval 12"/>
          <p:cNvSpPr/>
          <p:nvPr/>
        </p:nvSpPr>
        <p:spPr>
          <a:xfrm>
            <a:off x="3525958" y="2831218"/>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2"/>
          <p:cNvSpPr/>
          <p:nvPr/>
        </p:nvSpPr>
        <p:spPr>
          <a:xfrm>
            <a:off x="2735647" y="1577757"/>
            <a:ext cx="144016" cy="144016"/>
          </a:xfrm>
          <a:prstGeom prst="ellipse">
            <a:avLst/>
          </a:prstGeom>
          <a:solidFill>
            <a:srgbClr val="CD5F50"/>
          </a:solidFill>
          <a:ln>
            <a:solidFill>
              <a:srgbClr val="EFE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98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1275606"/>
          </a:xfrm>
          <a:prstGeom prst="rect">
            <a:avLst/>
          </a:prstGeom>
        </p:spPr>
        <p:txBody>
          <a:bodyPr anchor="ctr">
            <a:normAutofit/>
          </a:bodyPr>
          <a:lstStyle/>
          <a:p>
            <a:r>
              <a:rPr lang="hu-HU" sz="3200" b="1" dirty="0" smtClean="0">
                <a:solidFill>
                  <a:srgbClr val="8D503B"/>
                </a:solidFill>
              </a:rPr>
              <a:t>The implicit </a:t>
            </a:r>
            <a:r>
              <a:rPr lang="hu-HU" sz="3200" b="1" dirty="0" err="1" smtClean="0">
                <a:solidFill>
                  <a:srgbClr val="8D503B"/>
                </a:solidFill>
              </a:rPr>
              <a:t>axiom</a:t>
            </a:r>
            <a:r>
              <a:rPr lang="hu-HU" sz="3200" b="1" dirty="0" smtClean="0">
                <a:solidFill>
                  <a:srgbClr val="8D503B"/>
                </a:solidFill>
              </a:rPr>
              <a:t> of the Western </a:t>
            </a:r>
            <a:r>
              <a:rPr lang="hu-HU" sz="3200" b="1" dirty="0" err="1" smtClean="0">
                <a:solidFill>
                  <a:srgbClr val="8D503B"/>
                </a:solidFill>
              </a:rPr>
              <a:t>populism</a:t>
            </a:r>
            <a:r>
              <a:rPr lang="hu-HU" sz="3200" b="1" dirty="0">
                <a:solidFill>
                  <a:srgbClr val="8D503B"/>
                </a:solidFill>
              </a:rPr>
              <a:t> </a:t>
            </a:r>
            <a:r>
              <a:rPr lang="hu-HU" sz="3200" b="1" dirty="0" err="1" smtClean="0">
                <a:solidFill>
                  <a:srgbClr val="8D503B"/>
                </a:solidFill>
              </a:rPr>
              <a:t>concept</a:t>
            </a:r>
            <a:r>
              <a:rPr lang="hu-HU" sz="3200" b="1" dirty="0" smtClean="0">
                <a:solidFill>
                  <a:srgbClr val="8D503B"/>
                </a:solidFill>
              </a:rPr>
              <a:t>: being </a:t>
            </a:r>
            <a:r>
              <a:rPr lang="hu-HU" sz="3200" b="1" dirty="0" err="1" smtClean="0">
                <a:solidFill>
                  <a:srgbClr val="8D503B"/>
                </a:solidFill>
              </a:rPr>
              <a:t>ideology-driven</a:t>
            </a:r>
            <a:endParaRPr lang="hu-HU" sz="3200" b="1" dirty="0">
              <a:solidFill>
                <a:srgbClr val="8D503B"/>
              </a:solidFill>
            </a:endParaRPr>
          </a:p>
        </p:txBody>
      </p:sp>
      <p:sp>
        <p:nvSpPr>
          <p:cNvPr id="3" name="Tartalom helye 2"/>
          <p:cNvSpPr>
            <a:spLocks noGrp="1"/>
          </p:cNvSpPr>
          <p:nvPr>
            <p:ph idx="4294967295"/>
          </p:nvPr>
        </p:nvSpPr>
        <p:spPr>
          <a:xfrm>
            <a:off x="323528" y="1347614"/>
            <a:ext cx="8424936" cy="3536998"/>
          </a:xfrm>
          <a:prstGeom prst="rect">
            <a:avLst/>
          </a:prstGeom>
        </p:spPr>
        <p:txBody>
          <a:bodyPr>
            <a:noAutofit/>
          </a:bodyPr>
          <a:lstStyle/>
          <a:p>
            <a:pPr>
              <a:lnSpc>
                <a:spcPct val="110000"/>
              </a:lnSpc>
              <a:spcBef>
                <a:spcPts val="0"/>
              </a:spcBef>
              <a:spcAft>
                <a:spcPts val="600"/>
              </a:spcAft>
              <a:buClr>
                <a:srgbClr val="4D7C8B"/>
              </a:buClr>
            </a:pPr>
            <a:r>
              <a:rPr lang="hu-HU" sz="2400" b="1" dirty="0" err="1" smtClean="0">
                <a:solidFill>
                  <a:srgbClr val="50412B"/>
                </a:solidFill>
              </a:rPr>
              <a:t>ideology</a:t>
            </a:r>
            <a:r>
              <a:rPr lang="hu-HU" sz="2400" b="1" dirty="0" smtClean="0">
                <a:solidFill>
                  <a:srgbClr val="50412B"/>
                </a:solidFill>
              </a:rPr>
              <a:t> is </a:t>
            </a:r>
            <a:r>
              <a:rPr lang="hu-HU" sz="2400" b="1" dirty="0" err="1" smtClean="0">
                <a:solidFill>
                  <a:srgbClr val="50412B"/>
                </a:solidFill>
              </a:rPr>
              <a:t>taken</a:t>
            </a:r>
            <a:r>
              <a:rPr lang="hu-HU" sz="2400" b="1" dirty="0" smtClean="0">
                <a:solidFill>
                  <a:srgbClr val="50412B"/>
                </a:solidFill>
              </a:rPr>
              <a:t> </a:t>
            </a:r>
            <a:r>
              <a:rPr lang="hu-HU" sz="2400" b="1" dirty="0" err="1" smtClean="0">
                <a:solidFill>
                  <a:srgbClr val="50412B"/>
                </a:solidFill>
              </a:rPr>
              <a:t>at</a:t>
            </a:r>
            <a:r>
              <a:rPr lang="hu-HU" sz="2400" b="1" dirty="0" smtClean="0">
                <a:solidFill>
                  <a:srgbClr val="50412B"/>
                </a:solidFill>
              </a:rPr>
              <a:t> </a:t>
            </a:r>
            <a:r>
              <a:rPr lang="hu-HU" sz="2400" b="1" dirty="0" err="1" smtClean="0">
                <a:solidFill>
                  <a:srgbClr val="50412B"/>
                </a:solidFill>
              </a:rPr>
              <a:t>face</a:t>
            </a:r>
            <a:r>
              <a:rPr lang="hu-HU" sz="2400" b="1" dirty="0" smtClean="0">
                <a:solidFill>
                  <a:srgbClr val="50412B"/>
                </a:solidFill>
              </a:rPr>
              <a:t> </a:t>
            </a:r>
            <a:r>
              <a:rPr lang="hu-HU" sz="2400" b="1" dirty="0" err="1" smtClean="0">
                <a:solidFill>
                  <a:srgbClr val="50412B"/>
                </a:solidFill>
              </a:rPr>
              <a:t>value</a:t>
            </a:r>
            <a:endParaRPr lang="hu-HU" sz="2400" b="1" dirty="0" smtClean="0">
              <a:solidFill>
                <a:srgbClr val="50412B"/>
              </a:solidFill>
            </a:endParaRPr>
          </a:p>
          <a:p>
            <a:pPr lvl="1">
              <a:lnSpc>
                <a:spcPct val="110000"/>
              </a:lnSpc>
              <a:spcBef>
                <a:spcPts val="0"/>
              </a:spcBef>
              <a:spcAft>
                <a:spcPts val="600"/>
              </a:spcAft>
              <a:buClr>
                <a:srgbClr val="4D7C8B"/>
              </a:buClr>
            </a:pPr>
            <a:r>
              <a:rPr lang="hu-HU" sz="2000" b="1" dirty="0" err="1" smtClean="0">
                <a:solidFill>
                  <a:srgbClr val="50412B"/>
                </a:solidFill>
              </a:rPr>
              <a:t>as</a:t>
            </a:r>
            <a:r>
              <a:rPr lang="hu-HU" sz="2000" b="1" dirty="0" smtClean="0">
                <a:solidFill>
                  <a:srgbClr val="50412B"/>
                </a:solidFill>
              </a:rPr>
              <a:t> </a:t>
            </a:r>
            <a:r>
              <a:rPr lang="hu-HU" sz="2000" b="1" dirty="0" err="1" smtClean="0">
                <a:solidFill>
                  <a:srgbClr val="50412B"/>
                </a:solidFill>
              </a:rPr>
              <a:t>regimes</a:t>
            </a:r>
            <a:r>
              <a:rPr lang="hu-HU" sz="2000" b="1" dirty="0" smtClean="0">
                <a:solidFill>
                  <a:srgbClr val="50412B"/>
                </a:solidFill>
              </a:rPr>
              <a:t> </a:t>
            </a:r>
            <a:r>
              <a:rPr lang="hu-HU" sz="2000" b="1" dirty="0" err="1" smtClean="0">
                <a:solidFill>
                  <a:srgbClr val="50412B"/>
                </a:solidFill>
              </a:rPr>
              <a:t>are</a:t>
            </a:r>
            <a:r>
              <a:rPr lang="hu-HU" sz="2000" b="1" dirty="0" smtClean="0">
                <a:solidFill>
                  <a:srgbClr val="50412B"/>
                </a:solidFill>
              </a:rPr>
              <a:t> </a:t>
            </a:r>
            <a:r>
              <a:rPr lang="hu-HU" sz="2000" b="1" dirty="0" err="1" smtClean="0">
                <a:solidFill>
                  <a:srgbClr val="50412B"/>
                </a:solidFill>
              </a:rPr>
              <a:t>positioned</a:t>
            </a:r>
            <a:r>
              <a:rPr lang="hu-HU" sz="2000" b="1" dirty="0" smtClean="0">
                <a:solidFill>
                  <a:srgbClr val="50412B"/>
                </a:solidFill>
              </a:rPr>
              <a:t> </a:t>
            </a:r>
            <a:r>
              <a:rPr lang="hu-HU" sz="2000" b="1" dirty="0" err="1" smtClean="0">
                <a:solidFill>
                  <a:srgbClr val="50412B"/>
                </a:solidFill>
              </a:rPr>
              <a:t>on</a:t>
            </a:r>
            <a:r>
              <a:rPr lang="hu-HU" sz="2000" b="1" dirty="0" smtClean="0">
                <a:solidFill>
                  <a:srgbClr val="50412B"/>
                </a:solidFill>
              </a:rPr>
              <a:t> a </a:t>
            </a:r>
            <a:r>
              <a:rPr lang="hu-HU" sz="2000" b="1" dirty="0" err="1" smtClean="0">
                <a:solidFill>
                  <a:srgbClr val="50412B"/>
                </a:solidFill>
              </a:rPr>
              <a:t>democracy-dictatorship</a:t>
            </a:r>
            <a:r>
              <a:rPr lang="hu-HU" sz="2000" b="1" dirty="0" smtClean="0">
                <a:solidFill>
                  <a:srgbClr val="50412B"/>
                </a:solidFill>
              </a:rPr>
              <a:t> </a:t>
            </a:r>
            <a:r>
              <a:rPr lang="hu-HU" sz="2000" b="1" dirty="0" err="1" smtClean="0">
                <a:solidFill>
                  <a:srgbClr val="50412B"/>
                </a:solidFill>
              </a:rPr>
              <a:t>axis</a:t>
            </a:r>
            <a:r>
              <a:rPr lang="hu-HU" sz="2000" b="1" dirty="0" smtClean="0">
                <a:solidFill>
                  <a:srgbClr val="50412B"/>
                </a:solidFill>
              </a:rPr>
              <a:t>, </a:t>
            </a:r>
            <a:r>
              <a:rPr lang="hu-HU" sz="2000" b="1" dirty="0" err="1" smtClean="0">
                <a:solidFill>
                  <a:srgbClr val="50412B"/>
                </a:solidFill>
              </a:rPr>
              <a:t>actors</a:t>
            </a:r>
            <a:r>
              <a:rPr lang="hu-HU" sz="2000" b="1" dirty="0" smtClean="0">
                <a:solidFill>
                  <a:srgbClr val="50412B"/>
                </a:solidFill>
              </a:rPr>
              <a:t> </a:t>
            </a:r>
            <a:r>
              <a:rPr lang="hu-HU" sz="2000" b="1" dirty="0" err="1" smtClean="0">
                <a:solidFill>
                  <a:srgbClr val="50412B"/>
                </a:solidFill>
              </a:rPr>
              <a:t>are</a:t>
            </a:r>
            <a:r>
              <a:rPr lang="hu-HU" sz="2000" b="1" dirty="0" smtClean="0">
                <a:solidFill>
                  <a:srgbClr val="50412B"/>
                </a:solidFill>
              </a:rPr>
              <a:t> </a:t>
            </a:r>
            <a:r>
              <a:rPr lang="hu-HU" sz="2000" b="1" dirty="0" err="1" smtClean="0">
                <a:solidFill>
                  <a:srgbClr val="50412B"/>
                </a:solidFill>
              </a:rPr>
              <a:t>positioned</a:t>
            </a:r>
            <a:r>
              <a:rPr lang="hu-HU" sz="2000" b="1" dirty="0" smtClean="0">
                <a:solidFill>
                  <a:srgbClr val="50412B"/>
                </a:solidFill>
              </a:rPr>
              <a:t> </a:t>
            </a:r>
            <a:r>
              <a:rPr lang="hu-HU" sz="2000" b="1" dirty="0" err="1" smtClean="0">
                <a:solidFill>
                  <a:srgbClr val="50412B"/>
                </a:solidFill>
              </a:rPr>
              <a:t>on</a:t>
            </a:r>
            <a:r>
              <a:rPr lang="hu-HU" sz="2000" b="1" dirty="0" smtClean="0">
                <a:solidFill>
                  <a:srgbClr val="50412B"/>
                </a:solidFill>
              </a:rPr>
              <a:t> </a:t>
            </a:r>
            <a:r>
              <a:rPr lang="hu-HU" sz="2000" b="1" dirty="0" err="1" smtClean="0">
                <a:solidFill>
                  <a:srgbClr val="50412B"/>
                </a:solidFill>
              </a:rPr>
              <a:t>a</a:t>
            </a:r>
            <a:r>
              <a:rPr lang="hu-HU" sz="2000" b="1" dirty="0" smtClean="0">
                <a:solidFill>
                  <a:srgbClr val="50412B"/>
                </a:solidFill>
              </a:rPr>
              <a:t> </a:t>
            </a:r>
            <a:r>
              <a:rPr lang="hu-HU" sz="2000" b="1" dirty="0" err="1" smtClean="0">
                <a:solidFill>
                  <a:srgbClr val="50412B"/>
                </a:solidFill>
              </a:rPr>
              <a:t>left-right</a:t>
            </a:r>
            <a:r>
              <a:rPr lang="hu-HU" sz="2000" b="1" dirty="0" smtClean="0">
                <a:solidFill>
                  <a:srgbClr val="50412B"/>
                </a:solidFill>
              </a:rPr>
              <a:t> </a:t>
            </a:r>
            <a:r>
              <a:rPr lang="hu-HU" sz="2000" b="1" dirty="0" err="1" smtClean="0">
                <a:solidFill>
                  <a:srgbClr val="50412B"/>
                </a:solidFill>
              </a:rPr>
              <a:t>axis</a:t>
            </a:r>
            <a:endParaRPr lang="hu-HU" sz="2000" b="1" dirty="0" smtClean="0">
              <a:solidFill>
                <a:srgbClr val="50412B"/>
              </a:solidFill>
            </a:endParaRPr>
          </a:p>
          <a:p>
            <a:pPr>
              <a:lnSpc>
                <a:spcPct val="110000"/>
              </a:lnSpc>
              <a:spcBef>
                <a:spcPts val="0"/>
              </a:spcBef>
              <a:spcAft>
                <a:spcPts val="600"/>
              </a:spcAft>
              <a:buClr>
                <a:srgbClr val="4D7C8B"/>
              </a:buClr>
            </a:pPr>
            <a:r>
              <a:rPr lang="hu-HU" sz="2400" b="1" u="sng" dirty="0" smtClean="0">
                <a:solidFill>
                  <a:srgbClr val="50412B"/>
                </a:solidFill>
              </a:rPr>
              <a:t>BUT:</a:t>
            </a:r>
            <a:r>
              <a:rPr lang="hu-HU" sz="2400" b="1" dirty="0" smtClean="0">
                <a:solidFill>
                  <a:srgbClr val="50412B"/>
                </a:solidFill>
              </a:rPr>
              <a:t> </a:t>
            </a:r>
            <a:r>
              <a:rPr lang="hu-HU" sz="2400" b="1" dirty="0" err="1" smtClean="0">
                <a:solidFill>
                  <a:srgbClr val="50412B"/>
                </a:solidFill>
              </a:rPr>
              <a:t>in</a:t>
            </a:r>
            <a:r>
              <a:rPr lang="hu-HU" sz="2400" b="1" dirty="0" smtClean="0">
                <a:solidFill>
                  <a:srgbClr val="50412B"/>
                </a:solidFill>
              </a:rPr>
              <a:t> </a:t>
            </a:r>
            <a:r>
              <a:rPr lang="hu-HU" sz="2400" b="1" dirty="0" err="1" smtClean="0">
                <a:solidFill>
                  <a:srgbClr val="50412B"/>
                </a:solidFill>
              </a:rPr>
              <a:t>patronal</a:t>
            </a:r>
            <a:r>
              <a:rPr lang="hu-HU" sz="2400" b="1" dirty="0" smtClean="0">
                <a:solidFill>
                  <a:srgbClr val="50412B"/>
                </a:solidFill>
              </a:rPr>
              <a:t> </a:t>
            </a:r>
            <a:r>
              <a:rPr lang="hu-HU" sz="2400" b="1" dirty="0" err="1" smtClean="0">
                <a:solidFill>
                  <a:srgbClr val="50412B"/>
                </a:solidFill>
              </a:rPr>
              <a:t>regimes</a:t>
            </a:r>
            <a:r>
              <a:rPr lang="hu-HU" sz="2400" b="1" dirty="0" smtClean="0">
                <a:solidFill>
                  <a:srgbClr val="50412B"/>
                </a:solidFill>
              </a:rPr>
              <a:t>, </a:t>
            </a:r>
            <a:r>
              <a:rPr lang="hu-HU" sz="2400" b="1" dirty="0" err="1" smtClean="0">
                <a:solidFill>
                  <a:srgbClr val="50412B"/>
                </a:solidFill>
              </a:rPr>
              <a:t>populists</a:t>
            </a:r>
            <a:r>
              <a:rPr lang="hu-HU" sz="2400" b="1" dirty="0" smtClean="0">
                <a:solidFill>
                  <a:srgbClr val="50412B"/>
                </a:solidFill>
              </a:rPr>
              <a:t> </a:t>
            </a:r>
            <a:r>
              <a:rPr lang="hu-HU" sz="2400" b="1" dirty="0" err="1" smtClean="0">
                <a:solidFill>
                  <a:srgbClr val="50412B"/>
                </a:solidFill>
              </a:rPr>
              <a:t>are</a:t>
            </a:r>
            <a:r>
              <a:rPr lang="hu-HU" sz="2400" b="1" dirty="0" smtClean="0">
                <a:solidFill>
                  <a:srgbClr val="50412B"/>
                </a:solidFill>
              </a:rPr>
              <a:t> </a:t>
            </a:r>
            <a:r>
              <a:rPr lang="hu-HU" sz="2400" b="1" dirty="0" err="1" smtClean="0">
                <a:solidFill>
                  <a:srgbClr val="50412B"/>
                </a:solidFill>
              </a:rPr>
              <a:t>neither</a:t>
            </a:r>
            <a:r>
              <a:rPr lang="hu-HU" sz="2400" b="1" dirty="0">
                <a:solidFill>
                  <a:srgbClr val="50412B"/>
                </a:solidFill>
              </a:rPr>
              <a:t> </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they</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are</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motivated</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not</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by</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ideology</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but</a:t>
            </a:r>
            <a:r>
              <a:rPr lang="hu-HU" sz="2400" b="1" dirty="0" smtClean="0">
                <a:solidFill>
                  <a:srgbClr val="50412B"/>
                </a:solidFill>
                <a:sym typeface="Wingdings" panose="05000000000000000000" pitchFamily="2" charset="2"/>
              </a:rPr>
              <a:t> </a:t>
            </a:r>
            <a:r>
              <a:rPr lang="hu-HU" sz="2400" b="1" dirty="0" err="1" smtClean="0">
                <a:solidFill>
                  <a:srgbClr val="50412B"/>
                </a:solidFill>
              </a:rPr>
              <a:t>power</a:t>
            </a:r>
            <a:r>
              <a:rPr lang="hu-HU" sz="2400" b="1" dirty="0" smtClean="0">
                <a:solidFill>
                  <a:srgbClr val="50412B"/>
                </a:solidFill>
              </a:rPr>
              <a:t> </a:t>
            </a:r>
            <a:r>
              <a:rPr lang="hu-HU" sz="2400" b="1" dirty="0" err="1" smtClean="0">
                <a:solidFill>
                  <a:srgbClr val="50412B"/>
                </a:solidFill>
              </a:rPr>
              <a:t>monopolization</a:t>
            </a:r>
            <a:r>
              <a:rPr lang="hu-HU" sz="2400" b="1" dirty="0" smtClean="0">
                <a:solidFill>
                  <a:srgbClr val="50412B"/>
                </a:solidFill>
              </a:rPr>
              <a:t> + </a:t>
            </a:r>
            <a:r>
              <a:rPr lang="hu-HU" sz="2400" b="1" dirty="0" err="1">
                <a:solidFill>
                  <a:srgbClr val="50412B"/>
                </a:solidFill>
              </a:rPr>
              <a:t>wealth</a:t>
            </a:r>
            <a:r>
              <a:rPr lang="hu-HU" sz="2400" b="1" dirty="0">
                <a:solidFill>
                  <a:srgbClr val="50412B"/>
                </a:solidFill>
              </a:rPr>
              <a:t> </a:t>
            </a:r>
            <a:r>
              <a:rPr lang="hu-HU" sz="2400" b="1" dirty="0" err="1" smtClean="0">
                <a:solidFill>
                  <a:srgbClr val="50412B"/>
                </a:solidFill>
              </a:rPr>
              <a:t>accumulation</a:t>
            </a:r>
            <a:endParaRPr lang="hu-HU" sz="2400" b="1" dirty="0" smtClean="0">
              <a:solidFill>
                <a:srgbClr val="50412B"/>
              </a:solidFill>
            </a:endParaRPr>
          </a:p>
          <a:p>
            <a:pPr lvl="1">
              <a:lnSpc>
                <a:spcPct val="110000"/>
              </a:lnSpc>
              <a:spcBef>
                <a:spcPts val="0"/>
              </a:spcBef>
              <a:spcAft>
                <a:spcPts val="600"/>
              </a:spcAft>
              <a:buClr>
                <a:srgbClr val="4D7C8B"/>
              </a:buClr>
            </a:pPr>
            <a:r>
              <a:rPr lang="hu-HU" sz="2000" b="1" dirty="0" err="1" smtClean="0">
                <a:solidFill>
                  <a:srgbClr val="50412B"/>
                </a:solidFill>
              </a:rPr>
              <a:t>populist</a:t>
            </a:r>
            <a:r>
              <a:rPr lang="hu-HU" sz="2000" b="1" dirty="0" smtClean="0">
                <a:solidFill>
                  <a:srgbClr val="50412B"/>
                </a:solidFill>
              </a:rPr>
              <a:t> „</a:t>
            </a:r>
            <a:r>
              <a:rPr lang="hu-HU" sz="2000" b="1" dirty="0" err="1" smtClean="0">
                <a:solidFill>
                  <a:srgbClr val="50412B"/>
                </a:solidFill>
              </a:rPr>
              <a:t>ideology</a:t>
            </a:r>
            <a:r>
              <a:rPr lang="hu-HU" sz="2000" b="1" dirty="0" smtClean="0">
                <a:solidFill>
                  <a:srgbClr val="50412B"/>
                </a:solidFill>
              </a:rPr>
              <a:t>” is </a:t>
            </a:r>
            <a:r>
              <a:rPr lang="hu-HU" sz="2000" b="1" dirty="0" err="1" smtClean="0">
                <a:solidFill>
                  <a:srgbClr val="50412B"/>
                </a:solidFill>
              </a:rPr>
              <a:t>not</a:t>
            </a:r>
            <a:r>
              <a:rPr lang="hu-HU" sz="2000" b="1" dirty="0" smtClean="0">
                <a:solidFill>
                  <a:srgbClr val="50412B"/>
                </a:solidFill>
              </a:rPr>
              <a:t> a </a:t>
            </a:r>
            <a:r>
              <a:rPr lang="hu-HU" sz="2000" b="1" dirty="0" err="1" smtClean="0">
                <a:solidFill>
                  <a:srgbClr val="50412B"/>
                </a:solidFill>
              </a:rPr>
              <a:t>guideline</a:t>
            </a:r>
            <a:r>
              <a:rPr lang="hu-HU" sz="2000" b="1" dirty="0" smtClean="0">
                <a:solidFill>
                  <a:srgbClr val="50412B"/>
                </a:solidFill>
              </a:rPr>
              <a:t> </a:t>
            </a:r>
            <a:r>
              <a:rPr lang="hu-HU" sz="2000" b="1" dirty="0" err="1" smtClean="0">
                <a:solidFill>
                  <a:srgbClr val="50412B"/>
                </a:solidFill>
              </a:rPr>
              <a:t>but</a:t>
            </a:r>
            <a:r>
              <a:rPr lang="hu-HU" sz="2000" b="1" dirty="0" smtClean="0">
                <a:solidFill>
                  <a:srgbClr val="50412B"/>
                </a:solidFill>
              </a:rPr>
              <a:t> a </a:t>
            </a:r>
            <a:r>
              <a:rPr lang="hu-HU" sz="2000" b="1" dirty="0" err="1" smtClean="0">
                <a:solidFill>
                  <a:srgbClr val="50412B"/>
                </a:solidFill>
              </a:rPr>
              <a:t>cover</a:t>
            </a:r>
            <a:endParaRPr lang="hu-HU" sz="2400" b="1" dirty="0" smtClean="0">
              <a:solidFill>
                <a:srgbClr val="50412B"/>
              </a:solidFill>
            </a:endParaRPr>
          </a:p>
        </p:txBody>
      </p:sp>
    </p:spTree>
    <p:extLst>
      <p:ext uri="{BB962C8B-B14F-4D97-AF65-F5344CB8AC3E}">
        <p14:creationId xmlns:p14="http://schemas.microsoft.com/office/powerpoint/2010/main" val="189411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546" cy="1491631"/>
          </a:xfrm>
          <a:prstGeom prst="rect">
            <a:avLst/>
          </a:prstGeom>
        </p:spPr>
        <p:txBody>
          <a:bodyPr>
            <a:noAutofit/>
          </a:bodyPr>
          <a:lstStyle/>
          <a:p>
            <a:pPr>
              <a:spcAft>
                <a:spcPts val="2400"/>
              </a:spcAft>
            </a:pPr>
            <a:r>
              <a:rPr lang="hu-HU" sz="28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Populism</a:t>
            </a:r>
            <a:r>
              <a:rPr lang="hu-HU" sz="28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an ideological instrument</a:t>
            </a: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for the</a:t>
            </a: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political program </a:t>
            </a:r>
            <a:br>
              <a:rPr lang="en-US"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br>
            <a:r>
              <a:rPr lang="en-US"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of</a:t>
            </a: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morally unconstrained</a:t>
            </a: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collective</a:t>
            </a: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800" b="1"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egoism</a:t>
            </a:r>
            <a:r>
              <a:rPr lang="hu-HU" sz="2800" b="1"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t>
            </a:r>
            <a:endParaRPr lang="hu-HU" sz="2800" b="1" dirty="0">
              <a:solidFill>
                <a:srgbClr val="5041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Szövegdoboz 2"/>
          <p:cNvSpPr txBox="1">
            <a:spLocks noChangeArrowheads="1"/>
          </p:cNvSpPr>
          <p:nvPr/>
        </p:nvSpPr>
        <p:spPr bwMode="auto">
          <a:xfrm>
            <a:off x="106377" y="1654849"/>
            <a:ext cx="1512169"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an ideological instrument </a:t>
            </a:r>
          </a:p>
          <a:p>
            <a:pPr algn="ct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for the</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15" name="Szövegdoboz 2"/>
          <p:cNvSpPr txBox="1">
            <a:spLocks noChangeArrowheads="1"/>
          </p:cNvSpPr>
          <p:nvPr/>
        </p:nvSpPr>
        <p:spPr bwMode="auto">
          <a:xfrm>
            <a:off x="1967884" y="1654852"/>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smtClean="0">
                <a:solidFill>
                  <a:srgbClr val="CD5F50"/>
                </a:solidFill>
                <a:latin typeface="Calibri" panose="020F0502020204030204" pitchFamily="34" charset="0"/>
                <a:ea typeface="SimSun" panose="02010600030101010101" pitchFamily="2" charset="-122"/>
                <a:cs typeface="Times New Roman" panose="02020603050405020304" pitchFamily="18" charset="0"/>
              </a:rPr>
              <a:t>political </a:t>
            </a: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program </a:t>
            </a: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of</a:t>
            </a:r>
          </a:p>
        </p:txBody>
      </p:sp>
      <p:sp>
        <p:nvSpPr>
          <p:cNvPr id="17" name="Szövegdoboz 2"/>
          <p:cNvSpPr txBox="1">
            <a:spLocks noChangeArrowheads="1"/>
          </p:cNvSpPr>
          <p:nvPr/>
        </p:nvSpPr>
        <p:spPr bwMode="auto">
          <a:xfrm>
            <a:off x="3816026" y="1654851"/>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smtClean="0">
                <a:solidFill>
                  <a:srgbClr val="CD5F50"/>
                </a:solidFill>
                <a:latin typeface="Calibri" panose="020F0502020204030204" pitchFamily="34" charset="0"/>
                <a:ea typeface="SimSun" panose="02010600030101010101" pitchFamily="2" charset="-122"/>
                <a:cs typeface="Times New Roman" panose="02020603050405020304" pitchFamily="18" charset="0"/>
              </a:rPr>
              <a:t>morally  unconstrained</a:t>
            </a:r>
            <a:endPar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28" name="Szövegdoboz 2"/>
          <p:cNvSpPr txBox="1">
            <a:spLocks noChangeArrowheads="1"/>
          </p:cNvSpPr>
          <p:nvPr/>
        </p:nvSpPr>
        <p:spPr bwMode="auto">
          <a:xfrm>
            <a:off x="5674400" y="1654849"/>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collective</a:t>
            </a:r>
          </a:p>
        </p:txBody>
      </p:sp>
      <p:sp>
        <p:nvSpPr>
          <p:cNvPr id="29" name="Szövegdoboz 2"/>
          <p:cNvSpPr txBox="1">
            <a:spLocks noChangeArrowheads="1"/>
          </p:cNvSpPr>
          <p:nvPr/>
        </p:nvSpPr>
        <p:spPr bwMode="auto">
          <a:xfrm>
            <a:off x="7528604" y="1654849"/>
            <a:ext cx="1512170" cy="783569"/>
          </a:xfrm>
          <a:prstGeom prst="roundRect">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spcAft>
                <a:spcPts val="1000"/>
              </a:spcAft>
            </a:pPr>
            <a:r>
              <a:rPr lang="en-GB" sz="1600" b="1" dirty="0">
                <a:solidFill>
                  <a:srgbClr val="CD5F50"/>
                </a:solidFill>
                <a:latin typeface="Calibri" panose="020F0502020204030204" pitchFamily="34" charset="0"/>
                <a:ea typeface="SimSun" panose="02010600030101010101" pitchFamily="2" charset="-122"/>
                <a:cs typeface="Times New Roman" panose="02020603050405020304" pitchFamily="18" charset="0"/>
              </a:rPr>
              <a:t>egoism.</a:t>
            </a:r>
          </a:p>
        </p:txBody>
      </p:sp>
      <p:sp>
        <p:nvSpPr>
          <p:cNvPr id="30" name="Szövegdoboz 2"/>
          <p:cNvSpPr txBox="1">
            <a:spLocks noChangeArrowheads="1"/>
          </p:cNvSpPr>
          <p:nvPr/>
        </p:nvSpPr>
        <p:spPr bwMode="auto">
          <a:xfrm>
            <a:off x="106377" y="3079220"/>
            <a:ext cx="1512169" cy="1345531"/>
          </a:xfrm>
          <a:prstGeom prst="roundRect">
            <a:avLst>
              <a:gd name="adj" fmla="val 11051"/>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hu-HU" sz="1600" b="1" dirty="0" err="1"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ideology-applying</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1" name="Szövegdoboz 2"/>
          <p:cNvSpPr txBox="1">
            <a:spLocks noChangeArrowheads="1"/>
          </p:cNvSpPr>
          <p:nvPr/>
        </p:nvSpPr>
        <p:spPr bwMode="auto">
          <a:xfrm>
            <a:off x="1796191" y="3075806"/>
            <a:ext cx="1855556" cy="1348945"/>
          </a:xfrm>
          <a:prstGeom prst="roundRect">
            <a:avLst>
              <a:gd name="adj" fmla="val 9592"/>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replacing legal-rational legitimacy with substantive rational </a:t>
            </a: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legitimacy</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3" name="Szövegdoboz 2"/>
          <p:cNvSpPr txBox="1">
            <a:spLocks noChangeArrowheads="1"/>
          </p:cNvSpPr>
          <p:nvPr/>
        </p:nvSpPr>
        <p:spPr bwMode="auto">
          <a:xfrm>
            <a:off x="3816027" y="3075806"/>
            <a:ext cx="1512169" cy="1348945"/>
          </a:xfrm>
          <a:prstGeom prst="roundRect">
            <a:avLst>
              <a:gd name="adj" fmla="val 10505"/>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victimhood </a:t>
            </a:r>
          </a:p>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(fear, hate</a:t>
            </a:r>
            <a:r>
              <a:rPr lang="en-GB" sz="1600" b="1" dirty="0" smtClean="0">
                <a:solidFill>
                  <a:srgbClr val="50412B"/>
                </a:solidFill>
                <a:latin typeface="Calibri" panose="020F0502020204030204" pitchFamily="34" charset="0"/>
                <a:ea typeface="SimSun" panose="02010600030101010101" pitchFamily="2" charset="-122"/>
                <a:cs typeface="Times New Roman" panose="02020603050405020304" pitchFamily="18" charset="0"/>
              </a:rPr>
              <a:t>)</a:t>
            </a:r>
            <a:endPar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34" name="Szövegdoboz 2"/>
          <p:cNvSpPr txBox="1">
            <a:spLocks noChangeArrowheads="1"/>
          </p:cNvSpPr>
          <p:nvPr/>
        </p:nvSpPr>
        <p:spPr bwMode="auto">
          <a:xfrm>
            <a:off x="5496645" y="3075806"/>
            <a:ext cx="1867680" cy="1348945"/>
          </a:xfrm>
          <a:prstGeom prst="roundRect">
            <a:avLst>
              <a:gd name="adj" fmla="val 9565"/>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imaginary community</a:t>
            </a:r>
          </a:p>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(the people, the nation etc.)</a:t>
            </a:r>
          </a:p>
        </p:txBody>
      </p:sp>
      <p:sp>
        <p:nvSpPr>
          <p:cNvPr id="35" name="Szövegdoboz 2"/>
          <p:cNvSpPr txBox="1">
            <a:spLocks noChangeArrowheads="1"/>
          </p:cNvSpPr>
          <p:nvPr/>
        </p:nvSpPr>
        <p:spPr bwMode="auto">
          <a:xfrm>
            <a:off x="7528605" y="3075806"/>
            <a:ext cx="1512169" cy="1348945"/>
          </a:xfrm>
          <a:prstGeom prst="roundRect">
            <a:avLst>
              <a:gd name="adj" fmla="val 11065"/>
            </a:avLst>
          </a:prstGeom>
          <a:solidFill>
            <a:srgbClr val="D1C9BE">
              <a:alpha val="80000"/>
            </a:srgbClr>
          </a:solidFill>
          <a:ln w="9525">
            <a:noFill/>
            <a:miter lim="800000"/>
            <a:headEnd/>
            <a:tailEnd/>
          </a:ln>
        </p:spPr>
        <p:txBody>
          <a:bodyPr rot="0" vert="horz" wrap="square" lIns="91440" tIns="45720" rIns="91440" bIns="45720" anchor="ctr" anchorCtr="0">
            <a:noAutofit/>
          </a:bodyPr>
          <a:lstStyle/>
          <a:p>
            <a:pPr algn="ctr"/>
            <a:r>
              <a:rPr lang="en-GB" sz="1600" b="1" dirty="0">
                <a:solidFill>
                  <a:srgbClr val="50412B"/>
                </a:solidFill>
                <a:latin typeface="Calibri" panose="020F0502020204030204" pitchFamily="34" charset="0"/>
                <a:ea typeface="SimSun" panose="02010600030101010101" pitchFamily="2" charset="-122"/>
                <a:cs typeface="Times New Roman" panose="02020603050405020304" pitchFamily="18" charset="0"/>
              </a:rPr>
              <a:t>open selfish-ness</a:t>
            </a:r>
          </a:p>
        </p:txBody>
      </p:sp>
      <p:cxnSp>
        <p:nvCxnSpPr>
          <p:cNvPr id="36" name="AutoShape 56"/>
          <p:cNvCxnSpPr>
            <a:cxnSpLocks noChangeShapeType="1"/>
            <a:stCxn id="30" idx="0"/>
            <a:endCxn id="14" idx="2"/>
          </p:cNvCxnSpPr>
          <p:nvPr/>
        </p:nvCxnSpPr>
        <p:spPr bwMode="auto">
          <a:xfrm flipV="1">
            <a:off x="862462" y="2438418"/>
            <a:ext cx="0" cy="640802"/>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7" name="AutoShape 56"/>
          <p:cNvCxnSpPr>
            <a:cxnSpLocks noChangeShapeType="1"/>
            <a:stCxn id="31" idx="0"/>
            <a:endCxn id="15" idx="2"/>
          </p:cNvCxnSpPr>
          <p:nvPr/>
        </p:nvCxnSpPr>
        <p:spPr bwMode="auto">
          <a:xfrm flipV="1">
            <a:off x="2723969" y="2438421"/>
            <a:ext cx="0" cy="637385"/>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8" name="AutoShape 56"/>
          <p:cNvCxnSpPr>
            <a:cxnSpLocks noChangeShapeType="1"/>
            <a:stCxn id="33" idx="0"/>
            <a:endCxn id="17" idx="2"/>
          </p:cNvCxnSpPr>
          <p:nvPr/>
        </p:nvCxnSpPr>
        <p:spPr bwMode="auto">
          <a:xfrm flipH="1" flipV="1">
            <a:off x="4572111" y="2438420"/>
            <a:ext cx="1" cy="637386"/>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39" name="AutoShape 56"/>
          <p:cNvCxnSpPr>
            <a:cxnSpLocks noChangeShapeType="1"/>
            <a:stCxn id="34" idx="0"/>
            <a:endCxn id="28" idx="2"/>
          </p:cNvCxnSpPr>
          <p:nvPr/>
        </p:nvCxnSpPr>
        <p:spPr bwMode="auto">
          <a:xfrm flipV="1">
            <a:off x="6430485" y="2438418"/>
            <a:ext cx="0" cy="637388"/>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0" name="AutoShape 56"/>
          <p:cNvCxnSpPr>
            <a:cxnSpLocks noChangeShapeType="1"/>
            <a:endCxn id="29" idx="2"/>
          </p:cNvCxnSpPr>
          <p:nvPr/>
        </p:nvCxnSpPr>
        <p:spPr bwMode="auto">
          <a:xfrm flipH="1" flipV="1">
            <a:off x="8284689" y="2438418"/>
            <a:ext cx="13476" cy="637390"/>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1" name="AutoShape 56"/>
          <p:cNvCxnSpPr>
            <a:cxnSpLocks noChangeShapeType="1"/>
            <a:stCxn id="14" idx="3"/>
            <a:endCxn id="15" idx="1"/>
          </p:cNvCxnSpPr>
          <p:nvPr/>
        </p:nvCxnSpPr>
        <p:spPr bwMode="auto">
          <a:xfrm>
            <a:off x="1618546" y="2046634"/>
            <a:ext cx="349338"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2" name="AutoShape 56"/>
          <p:cNvCxnSpPr>
            <a:cxnSpLocks noChangeShapeType="1"/>
          </p:cNvCxnSpPr>
          <p:nvPr/>
        </p:nvCxnSpPr>
        <p:spPr bwMode="auto">
          <a:xfrm>
            <a:off x="3472528" y="2049841"/>
            <a:ext cx="343387"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3" name="AutoShape 56"/>
          <p:cNvCxnSpPr>
            <a:cxnSpLocks noChangeShapeType="1"/>
          </p:cNvCxnSpPr>
          <p:nvPr/>
        </p:nvCxnSpPr>
        <p:spPr bwMode="auto">
          <a:xfrm>
            <a:off x="5338551" y="2045095"/>
            <a:ext cx="343387"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cxnSp>
        <p:nvCxnSpPr>
          <p:cNvPr id="44" name="AutoShape 56"/>
          <p:cNvCxnSpPr>
            <a:cxnSpLocks noChangeShapeType="1"/>
          </p:cNvCxnSpPr>
          <p:nvPr/>
        </p:nvCxnSpPr>
        <p:spPr bwMode="auto">
          <a:xfrm>
            <a:off x="7183864" y="2045095"/>
            <a:ext cx="343387" cy="3"/>
          </a:xfrm>
          <a:prstGeom prst="straightConnector1">
            <a:avLst/>
          </a:prstGeom>
          <a:noFill/>
          <a:ln w="50800">
            <a:solidFill>
              <a:srgbClr val="4D7C85"/>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094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07950" y="843558"/>
            <a:ext cx="4458309" cy="864095"/>
          </a:xfrm>
        </p:spPr>
        <p:txBody>
          <a:bodyPr anchor="ctr">
            <a:normAutofit/>
          </a:bodyPr>
          <a:lstStyle/>
          <a:p>
            <a:pPr algn="ctr">
              <a:lnSpc>
                <a:spcPct val="110000"/>
              </a:lnSpc>
            </a:pP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Ideology</a:t>
            </a:r>
            <a:r>
              <a:rPr lang="hu-HU"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driven</a:t>
            </a:r>
            <a:r>
              <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extremist</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political</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actors</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t>
            </a:r>
            <a:endParaRPr lang="hu-HU" sz="2200" dirty="0">
              <a:solidFill>
                <a:srgbClr val="5041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artalom helye 3"/>
          <p:cNvSpPr>
            <a:spLocks noGrp="1"/>
          </p:cNvSpPr>
          <p:nvPr>
            <p:ph sz="half" idx="2"/>
          </p:nvPr>
        </p:nvSpPr>
        <p:spPr>
          <a:xfrm>
            <a:off x="467544" y="1852017"/>
            <a:ext cx="4104456" cy="3095997"/>
          </a:xfrm>
        </p:spPr>
        <p:txBody>
          <a:bodyPr>
            <a:normAutofit/>
          </a:bodyPr>
          <a:lstStyle/>
          <a:p>
            <a:pPr marL="271463" indent="-271463">
              <a:spcBef>
                <a:spcPts val="0"/>
              </a:spcBef>
              <a:spcAft>
                <a:spcPts val="1200"/>
              </a:spcAft>
              <a:buClr>
                <a:srgbClr val="4D7C85"/>
              </a:buClr>
              <a:buSzPct val="120000"/>
            </a:pPr>
            <a:r>
              <a:rPr lang="hu-HU" b="1" dirty="0" err="1" smtClean="0">
                <a:solidFill>
                  <a:srgbClr val="50412B"/>
                </a:solidFill>
                <a:sym typeface="Wingdings" pitchFamily="2" charset="2"/>
              </a:rPr>
              <a:t>value</a:t>
            </a:r>
            <a:r>
              <a:rPr lang="hu-HU" b="1" dirty="0" smtClean="0">
                <a:solidFill>
                  <a:srgbClr val="50412B"/>
                </a:solidFill>
                <a:sym typeface="Wingdings" pitchFamily="2" charset="2"/>
              </a:rPr>
              <a:t> coherence </a:t>
            </a:r>
            <a:r>
              <a:rPr lang="hu-HU" b="1" dirty="0" smtClean="0">
                <a:solidFill>
                  <a:srgbClr val="4D7C85"/>
                </a:solidFill>
                <a:sym typeface="Wingdings" pitchFamily="2" charset="2"/>
              </a:rPr>
              <a:t></a:t>
            </a:r>
            <a:r>
              <a:rPr lang="hu-HU" dirty="0" smtClean="0">
                <a:solidFill>
                  <a:srgbClr val="50412B"/>
                </a:solidFill>
                <a:sym typeface="Wingdings" pitchFamily="2" charset="2"/>
              </a:rPr>
              <a:t> </a:t>
            </a:r>
            <a:r>
              <a:rPr lang="hu-HU" dirty="0" err="1" smtClean="0">
                <a:solidFill>
                  <a:srgbClr val="50412B"/>
                </a:solidFill>
                <a:sym typeface="Wingdings" pitchFamily="2" charset="2"/>
              </a:rPr>
              <a:t>ideologically</a:t>
            </a:r>
            <a:r>
              <a:rPr lang="hu-HU" dirty="0" smtClean="0">
                <a:solidFill>
                  <a:srgbClr val="50412B"/>
                </a:solidFill>
                <a:sym typeface="Wingdings" pitchFamily="2" charset="2"/>
              </a:rPr>
              <a:t> consistent</a:t>
            </a:r>
            <a:endParaRPr lang="en-US"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dirty="0" err="1" smtClean="0">
                <a:solidFill>
                  <a:srgbClr val="50412B"/>
                </a:solidFill>
                <a:sym typeface="Wingdings" pitchFamily="2" charset="2"/>
              </a:rPr>
              <a:t>ideological</a:t>
            </a:r>
            <a:r>
              <a:rPr lang="hu-HU" dirty="0" smtClean="0">
                <a:solidFill>
                  <a:srgbClr val="50412B"/>
                </a:solidFill>
                <a:sym typeface="Wingdings" pitchFamily="2" charset="2"/>
              </a:rPr>
              <a:t> </a:t>
            </a:r>
            <a:r>
              <a:rPr lang="hu-HU" dirty="0" err="1" smtClean="0">
                <a:solidFill>
                  <a:srgbClr val="50412B"/>
                </a:solidFill>
                <a:sym typeface="Wingdings" pitchFamily="2" charset="2"/>
              </a:rPr>
              <a:t>determination</a:t>
            </a:r>
            <a:r>
              <a:rPr lang="hu-HU" dirty="0" smtClean="0">
                <a:solidFill>
                  <a:srgbClr val="50412B"/>
                </a:solidFill>
                <a:sym typeface="Wingdings" pitchFamily="2" charset="2"/>
              </a:rPr>
              <a:t> </a:t>
            </a:r>
          </a:p>
          <a:p>
            <a:pPr marL="271463" indent="-271463">
              <a:spcBef>
                <a:spcPts val="0"/>
              </a:spcBef>
              <a:spcAft>
                <a:spcPts val="1200"/>
              </a:spcAft>
              <a:buClr>
                <a:srgbClr val="4D7C85"/>
              </a:buClr>
              <a:buSzPct val="120000"/>
            </a:pPr>
            <a:r>
              <a:rPr lang="en-US" dirty="0" smtClean="0">
                <a:solidFill>
                  <a:srgbClr val="50412B"/>
                </a:solidFill>
                <a:sym typeface="Wingdings" pitchFamily="2" charset="2"/>
              </a:rPr>
              <a:t>both protected group and stigmatized group are stable</a:t>
            </a:r>
            <a:endParaRPr lang="hu-HU"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dirty="0" err="1" smtClean="0">
                <a:solidFill>
                  <a:srgbClr val="50412B"/>
                </a:solidFill>
                <a:sym typeface="Wingdings" pitchFamily="2" charset="2"/>
              </a:rPr>
              <a:t>hate</a:t>
            </a:r>
            <a:r>
              <a:rPr lang="hu-HU" dirty="0" smtClean="0">
                <a:solidFill>
                  <a:srgbClr val="50412B"/>
                </a:solidFill>
                <a:sym typeface="Wingdings" pitchFamily="2" charset="2"/>
              </a:rPr>
              <a:t> </a:t>
            </a:r>
            <a:r>
              <a:rPr lang="hu-HU" dirty="0" err="1" smtClean="0">
                <a:solidFill>
                  <a:srgbClr val="50412B"/>
                </a:solidFill>
                <a:sym typeface="Wingdings" pitchFamily="2" charset="2"/>
              </a:rPr>
              <a:t>actions</a:t>
            </a:r>
            <a:r>
              <a:rPr lang="hu-HU" dirty="0" smtClean="0">
                <a:solidFill>
                  <a:srgbClr val="50412B"/>
                </a:solidFill>
                <a:sym typeface="Wingdings" pitchFamily="2" charset="2"/>
              </a:rPr>
              <a:t> and </a:t>
            </a:r>
            <a:r>
              <a:rPr lang="hu-HU" dirty="0" err="1" smtClean="0">
                <a:solidFill>
                  <a:srgbClr val="50412B"/>
                </a:solidFill>
                <a:sym typeface="Wingdings" pitchFamily="2" charset="2"/>
              </a:rPr>
              <a:t>crimes</a:t>
            </a:r>
            <a:endParaRPr lang="hu-HU" dirty="0" smtClean="0">
              <a:solidFill>
                <a:srgbClr val="50412B"/>
              </a:solidFill>
              <a:sym typeface="Wingdings" pitchFamily="2" charset="2"/>
            </a:endParaRPr>
          </a:p>
        </p:txBody>
      </p:sp>
      <p:sp>
        <p:nvSpPr>
          <p:cNvPr id="6" name="Tartalom helye 5"/>
          <p:cNvSpPr>
            <a:spLocks noGrp="1"/>
          </p:cNvSpPr>
          <p:nvPr>
            <p:ph sz="quarter" idx="4"/>
          </p:nvPr>
        </p:nvSpPr>
        <p:spPr>
          <a:xfrm>
            <a:off x="5004048" y="1852018"/>
            <a:ext cx="4032002" cy="3168004"/>
          </a:xfrm>
        </p:spPr>
        <p:txBody>
          <a:bodyPr>
            <a:normAutofit/>
          </a:bodyPr>
          <a:lstStyle/>
          <a:p>
            <a:pPr marL="271463" indent="-271463">
              <a:spcBef>
                <a:spcPts val="0"/>
              </a:spcBef>
              <a:spcAft>
                <a:spcPts val="1200"/>
              </a:spcAft>
              <a:buClr>
                <a:srgbClr val="4D7C85"/>
              </a:buClr>
              <a:buSzPct val="120000"/>
            </a:pPr>
            <a:r>
              <a:rPr lang="hu-HU" b="1" dirty="0" err="1" smtClean="0">
                <a:solidFill>
                  <a:srgbClr val="50412B"/>
                </a:solidFill>
                <a:sym typeface="Wingdings" pitchFamily="2" charset="2"/>
              </a:rPr>
              <a:t>functionality</a:t>
            </a:r>
            <a:r>
              <a:rPr lang="hu-HU" b="1" dirty="0" smtClean="0">
                <a:solidFill>
                  <a:srgbClr val="50412B"/>
                </a:solidFill>
                <a:sym typeface="Wingdings" pitchFamily="2" charset="2"/>
              </a:rPr>
              <a:t> </a:t>
            </a:r>
            <a:r>
              <a:rPr lang="hu-HU" b="1" dirty="0" err="1" smtClean="0">
                <a:solidFill>
                  <a:srgbClr val="50412B"/>
                </a:solidFill>
                <a:sym typeface="Wingdings" pitchFamily="2" charset="2"/>
              </a:rPr>
              <a:t>coherence</a:t>
            </a:r>
            <a:r>
              <a:rPr lang="hu-HU" b="1" dirty="0" smtClean="0">
                <a:solidFill>
                  <a:srgbClr val="50412B"/>
                </a:solidFill>
                <a:sym typeface="Wingdings" pitchFamily="2" charset="2"/>
              </a:rPr>
              <a:t> </a:t>
            </a:r>
            <a:r>
              <a:rPr lang="hu-HU" b="1" dirty="0" smtClean="0">
                <a:solidFill>
                  <a:srgbClr val="4D7C85"/>
                </a:solidFill>
                <a:sym typeface="Wingdings" pitchFamily="2" charset="2"/>
              </a:rPr>
              <a:t></a:t>
            </a:r>
            <a:r>
              <a:rPr lang="ru-RU" dirty="0" smtClean="0">
                <a:solidFill>
                  <a:srgbClr val="50412B"/>
                </a:solidFill>
                <a:sym typeface="Wingdings" pitchFamily="2" charset="2"/>
              </a:rPr>
              <a:t> </a:t>
            </a:r>
            <a:r>
              <a:rPr lang="hu-HU" dirty="0" err="1" smtClean="0">
                <a:solidFill>
                  <a:srgbClr val="50412B"/>
                </a:solidFill>
                <a:sym typeface="Wingdings" pitchFamily="2" charset="2"/>
              </a:rPr>
              <a:t>ideologically</a:t>
            </a:r>
            <a:r>
              <a:rPr lang="hu-HU" dirty="0" smtClean="0">
                <a:solidFill>
                  <a:srgbClr val="50412B"/>
                </a:solidFill>
                <a:sym typeface="Wingdings" pitchFamily="2" charset="2"/>
              </a:rPr>
              <a:t> inconsistent</a:t>
            </a:r>
          </a:p>
          <a:p>
            <a:pPr marL="271463" indent="-271463">
              <a:spcBef>
                <a:spcPts val="0"/>
              </a:spcBef>
              <a:spcAft>
                <a:spcPts val="1200"/>
              </a:spcAft>
              <a:buClr>
                <a:srgbClr val="4D7C85"/>
              </a:buClr>
              <a:buSzPct val="120000"/>
            </a:pPr>
            <a:r>
              <a:rPr lang="hu-HU" dirty="0" err="1" smtClean="0">
                <a:solidFill>
                  <a:srgbClr val="50412B"/>
                </a:solidFill>
                <a:sym typeface="Wingdings" pitchFamily="2" charset="2"/>
              </a:rPr>
              <a:t>utilitarian</a:t>
            </a:r>
            <a:r>
              <a:rPr lang="hu-HU" dirty="0" smtClean="0">
                <a:solidFill>
                  <a:srgbClr val="50412B"/>
                </a:solidFill>
                <a:sym typeface="Wingdings" pitchFamily="2" charset="2"/>
              </a:rPr>
              <a:t> </a:t>
            </a:r>
            <a:r>
              <a:rPr lang="hu-HU" dirty="0" err="1" smtClean="0">
                <a:solidFill>
                  <a:srgbClr val="50412B"/>
                </a:solidFill>
                <a:sym typeface="Wingdings" pitchFamily="2" charset="2"/>
              </a:rPr>
              <a:t>determination</a:t>
            </a:r>
            <a:endParaRPr lang="en-US"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en-US" dirty="0" smtClean="0">
                <a:solidFill>
                  <a:srgbClr val="50412B"/>
                </a:solidFill>
                <a:sym typeface="Wingdings" pitchFamily="2" charset="2"/>
              </a:rPr>
              <a:t>protected group is stable, stigmatized group is variable</a:t>
            </a:r>
            <a:endParaRPr lang="hu-HU" dirty="0" smtClean="0">
              <a:solidFill>
                <a:srgbClr val="50412B"/>
              </a:solidFill>
              <a:sym typeface="Wingdings" pitchFamily="2" charset="2"/>
            </a:endParaRPr>
          </a:p>
          <a:p>
            <a:pPr marL="271463" indent="-271463">
              <a:spcBef>
                <a:spcPts val="0"/>
              </a:spcBef>
              <a:spcAft>
                <a:spcPts val="1200"/>
              </a:spcAft>
              <a:buClr>
                <a:srgbClr val="4D7C85"/>
              </a:buClr>
              <a:buSzPct val="120000"/>
            </a:pPr>
            <a:r>
              <a:rPr lang="hu-HU" dirty="0" err="1" smtClean="0">
                <a:solidFill>
                  <a:srgbClr val="50412B"/>
                </a:solidFill>
                <a:sym typeface="Wingdings" pitchFamily="2" charset="2"/>
              </a:rPr>
              <a:t>fear</a:t>
            </a:r>
            <a:r>
              <a:rPr lang="hu-HU" dirty="0" smtClean="0">
                <a:solidFill>
                  <a:srgbClr val="50412B"/>
                </a:solidFill>
                <a:sym typeface="Wingdings" pitchFamily="2" charset="2"/>
              </a:rPr>
              <a:t> </a:t>
            </a:r>
            <a:r>
              <a:rPr lang="hu-HU" dirty="0" err="1" smtClean="0">
                <a:solidFill>
                  <a:srgbClr val="50412B"/>
                </a:solidFill>
                <a:sym typeface="Wingdings" pitchFamily="2" charset="2"/>
              </a:rPr>
              <a:t>campaigns</a:t>
            </a:r>
            <a:endParaRPr lang="hu-HU" dirty="0" smtClean="0">
              <a:solidFill>
                <a:srgbClr val="50412B"/>
              </a:solidFill>
              <a:sym typeface="Wingdings" pitchFamily="2" charset="2"/>
            </a:endParaRPr>
          </a:p>
          <a:p>
            <a:pPr>
              <a:buClr>
                <a:srgbClr val="4D7C85"/>
              </a:buClr>
              <a:buSzPct val="120000"/>
            </a:pPr>
            <a:endParaRPr lang="en-US" dirty="0" smtClean="0">
              <a:solidFill>
                <a:srgbClr val="50412B"/>
              </a:solidFill>
              <a:sym typeface="Wingdings" pitchFamily="2" charset="2"/>
            </a:endParaRPr>
          </a:p>
        </p:txBody>
      </p:sp>
      <p:sp>
        <p:nvSpPr>
          <p:cNvPr id="8" name="Szöveg helye 4"/>
          <p:cNvSpPr txBox="1">
            <a:spLocks/>
          </p:cNvSpPr>
          <p:nvPr/>
        </p:nvSpPr>
        <p:spPr>
          <a:xfrm>
            <a:off x="4572000" y="843558"/>
            <a:ext cx="4458309" cy="86409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lnSpc>
                <a:spcPct val="110000"/>
              </a:lnSpc>
            </a:pP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Ideology</a:t>
            </a:r>
            <a:r>
              <a:rPr lang="hu-HU" sz="2200"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applying</a:t>
            </a:r>
            <a:r>
              <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hu-HU" sz="2200" dirty="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post-communist</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 </a:t>
            </a:r>
            <a:r>
              <a:rPr lang="hu-HU" sz="2200" dirty="0" err="1" smtClean="0">
                <a:solidFill>
                  <a:srgbClr val="50412B"/>
                </a:solidFill>
                <a:latin typeface="Open Sans" panose="020B0606030504020204" pitchFamily="34" charset="0"/>
                <a:ea typeface="Open Sans" panose="020B0606030504020204" pitchFamily="34" charset="0"/>
                <a:cs typeface="Open Sans" panose="020B0606030504020204" pitchFamily="34" charset="0"/>
              </a:rPr>
              <a:t>populists</a:t>
            </a:r>
            <a:r>
              <a:rPr lang="hu-HU" sz="2200" dirty="0" smtClean="0">
                <a:solidFill>
                  <a:srgbClr val="50412B"/>
                </a:solidFill>
                <a:latin typeface="Open Sans" panose="020B0606030504020204" pitchFamily="34" charset="0"/>
                <a:ea typeface="Open Sans" panose="020B0606030504020204" pitchFamily="34" charset="0"/>
                <a:cs typeface="Open Sans" panose="020B0606030504020204" pitchFamily="34" charset="0"/>
              </a:rPr>
              <a:t>)</a:t>
            </a:r>
            <a:endParaRPr lang="hu-HU" sz="2200" dirty="0">
              <a:solidFill>
                <a:srgbClr val="5041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ím 1"/>
          <p:cNvSpPr>
            <a:spLocks noGrp="1"/>
          </p:cNvSpPr>
          <p:nvPr>
            <p:ph type="title" idx="4294967295"/>
          </p:nvPr>
        </p:nvSpPr>
        <p:spPr>
          <a:xfrm>
            <a:off x="107950" y="123478"/>
            <a:ext cx="8928100" cy="792510"/>
          </a:xfrm>
          <a:prstGeom prst="rect">
            <a:avLst/>
          </a:prstGeom>
        </p:spPr>
        <p:txBody>
          <a:bodyPr>
            <a:noAutofit/>
          </a:bodyPr>
          <a:lstStyle/>
          <a:p>
            <a:pPr>
              <a:lnSpc>
                <a:spcPct val="115000"/>
              </a:lnSpc>
              <a:tabLst>
                <a:tab pos="5031105" algn="l"/>
              </a:tabLst>
            </a:pP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ideological</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instrument</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endParaRPr lang="hu-HU" sz="3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0993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23478"/>
            <a:ext cx="8928100" cy="792510"/>
          </a:xfrm>
          <a:prstGeom prst="rect">
            <a:avLst/>
          </a:prstGeom>
        </p:spPr>
        <p:txBody>
          <a:bodyPr>
            <a:noAutofit/>
          </a:bodyPr>
          <a:lstStyle/>
          <a:p>
            <a:pPr>
              <a:lnSpc>
                <a:spcPct val="115000"/>
              </a:lnSpc>
              <a:tabLst>
                <a:tab pos="5031105" algn="l"/>
              </a:tabLst>
            </a:pP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for</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political</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program…</a:t>
            </a:r>
            <a:endParaRPr lang="hu-HU" sz="3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467545" y="915988"/>
            <a:ext cx="8244692" cy="4227512"/>
          </a:xfrm>
          <a:prstGeom prst="rect">
            <a:avLst/>
          </a:prstGeom>
        </p:spPr>
        <p:txBody>
          <a:bodyPr>
            <a:noAutofit/>
          </a:bodyPr>
          <a:lstStyle/>
          <a:p>
            <a:pPr marL="266700" lvl="0" indent="-266700">
              <a:buClr>
                <a:srgbClr val="4D7C85"/>
              </a:buClr>
              <a:buFont typeface="+mj-lt"/>
              <a:buAutoNum type="arabicPeriod"/>
            </a:pPr>
            <a:r>
              <a:rPr lang="en-GB" sz="1800" b="1" dirty="0">
                <a:solidFill>
                  <a:srgbClr val="50412B"/>
                </a:solidFill>
              </a:rPr>
              <a:t>T</a:t>
            </a:r>
            <a:r>
              <a:rPr lang="en-US" sz="1800" b="1" dirty="0" smtClean="0">
                <a:solidFill>
                  <a:srgbClr val="50412B"/>
                </a:solidFill>
              </a:rPr>
              <a:t>he </a:t>
            </a:r>
            <a:r>
              <a:rPr lang="en-US" sz="1800" b="1" dirty="0">
                <a:solidFill>
                  <a:srgbClr val="50412B"/>
                </a:solidFill>
              </a:rPr>
              <a:t>populist positions himself as the true representative of the people</a:t>
            </a:r>
            <a:r>
              <a:rPr lang="en-US" sz="1800" dirty="0">
                <a:solidFill>
                  <a:srgbClr val="50412B"/>
                </a:solidFill>
              </a:rPr>
              <a:t> </a:t>
            </a:r>
            <a:r>
              <a:rPr lang="en-US" sz="1800" b="1" dirty="0">
                <a:solidFill>
                  <a:srgbClr val="50412B"/>
                </a:solidFill>
              </a:rPr>
              <a:t>(</a:t>
            </a:r>
            <a:r>
              <a:rPr lang="en-US" sz="1800" b="1" dirty="0">
                <a:solidFill>
                  <a:srgbClr val="CD5F50"/>
                </a:solidFill>
              </a:rPr>
              <a:t>reliance on popular sovereignty</a:t>
            </a:r>
            <a:r>
              <a:rPr lang="en-US" sz="1800" b="1" dirty="0">
                <a:solidFill>
                  <a:srgbClr val="50412B"/>
                </a:solidFill>
              </a:rPr>
              <a:t>)</a:t>
            </a:r>
            <a:r>
              <a:rPr lang="en-US" sz="1800" dirty="0">
                <a:solidFill>
                  <a:srgbClr val="50412B"/>
                </a:solidFill>
              </a:rPr>
              <a:t>; therefore</a:t>
            </a:r>
            <a:endParaRPr lang="hu-HU" sz="1800"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He does </a:t>
            </a:r>
            <a:r>
              <a:rPr lang="en-US" sz="1800" b="1" dirty="0">
                <a:solidFill>
                  <a:srgbClr val="50412B"/>
                </a:solidFill>
              </a:rPr>
              <a:t>not accept views different from his, or </a:t>
            </a:r>
            <a:r>
              <a:rPr lang="en-US" sz="1800" b="1" dirty="0" smtClean="0">
                <a:solidFill>
                  <a:srgbClr val="50412B"/>
                </a:solidFill>
              </a:rPr>
              <a:t>that </a:t>
            </a:r>
            <a:r>
              <a:rPr lang="en-US" sz="1800" b="1" dirty="0">
                <a:solidFill>
                  <a:srgbClr val="50412B"/>
                </a:solidFill>
              </a:rPr>
              <a:t>of “the people,” as legitimate</a:t>
            </a:r>
            <a:r>
              <a:rPr lang="en-US" sz="1800" dirty="0">
                <a:solidFill>
                  <a:srgbClr val="50412B"/>
                </a:solidFill>
              </a:rPr>
              <a:t> </a:t>
            </a:r>
            <a:r>
              <a:rPr lang="en-US" sz="1800" b="1" dirty="0">
                <a:solidFill>
                  <a:srgbClr val="50412B"/>
                </a:solidFill>
              </a:rPr>
              <a:t>(</a:t>
            </a:r>
            <a:r>
              <a:rPr lang="en-US" sz="1800" b="1" dirty="0">
                <a:solidFill>
                  <a:srgbClr val="CD5F50"/>
                </a:solidFill>
              </a:rPr>
              <a:t>anti-pluralism</a:t>
            </a:r>
            <a:r>
              <a:rPr lang="en-US" sz="1800" b="1" dirty="0">
                <a:solidFill>
                  <a:srgbClr val="50412B"/>
                </a:solidFill>
              </a:rPr>
              <a:t>)</a:t>
            </a:r>
            <a:r>
              <a:rPr lang="en-US" sz="1800" dirty="0">
                <a:solidFill>
                  <a:srgbClr val="50412B"/>
                </a:solidFill>
              </a:rPr>
              <a:t>; therefore</a:t>
            </a:r>
            <a:endParaRPr lang="hu-HU" sz="1800"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He </a:t>
            </a:r>
            <a:r>
              <a:rPr lang="en-US" sz="1800" b="1" dirty="0">
                <a:solidFill>
                  <a:srgbClr val="50412B"/>
                </a:solidFill>
              </a:rPr>
              <a:t>argues institutions must serve a substantive goal</a:t>
            </a:r>
            <a:r>
              <a:rPr lang="en-US" sz="1800" dirty="0">
                <a:solidFill>
                  <a:srgbClr val="50412B"/>
                </a:solidFill>
              </a:rPr>
              <a:t>, meaning any state institution or law is to be upheld only if it serves the common good—defined by the direct representative, the populist—and can be overridden if it does not serve the common good </a:t>
            </a:r>
            <a:r>
              <a:rPr lang="en-US" sz="1800" b="1" dirty="0">
                <a:solidFill>
                  <a:srgbClr val="50412B"/>
                </a:solidFill>
              </a:rPr>
              <a:t>(</a:t>
            </a:r>
            <a:r>
              <a:rPr lang="en-US" sz="1800" b="1" dirty="0" err="1">
                <a:solidFill>
                  <a:srgbClr val="CD5F50"/>
                </a:solidFill>
              </a:rPr>
              <a:t>majoritarianism</a:t>
            </a:r>
            <a:r>
              <a:rPr lang="en-US" sz="1800" b="1" dirty="0">
                <a:solidFill>
                  <a:srgbClr val="CD5F50"/>
                </a:solidFill>
              </a:rPr>
              <a:t>, disrespect for rule of law</a:t>
            </a:r>
            <a:r>
              <a:rPr lang="en-US" sz="1800" b="1" dirty="0">
                <a:solidFill>
                  <a:srgbClr val="50412B"/>
                </a:solidFill>
              </a:rPr>
              <a:t>)</a:t>
            </a:r>
            <a:r>
              <a:rPr lang="en-US" sz="1800" dirty="0">
                <a:solidFill>
                  <a:srgbClr val="50412B"/>
                </a:solidFill>
              </a:rPr>
              <a:t>; therefore</a:t>
            </a:r>
            <a:endParaRPr lang="hu-HU" sz="1800" dirty="0">
              <a:solidFill>
                <a:srgbClr val="50412B"/>
              </a:solidFill>
            </a:endParaRPr>
          </a:p>
          <a:p>
            <a:pPr marL="266700" lvl="0" indent="-266700">
              <a:buClr>
                <a:srgbClr val="4D7C85"/>
              </a:buClr>
              <a:buFont typeface="+mj-lt"/>
              <a:buAutoNum type="arabicPeriod"/>
            </a:pPr>
            <a:r>
              <a:rPr lang="en-US" sz="1800" b="1" dirty="0" smtClean="0">
                <a:solidFill>
                  <a:srgbClr val="50412B"/>
                </a:solidFill>
              </a:rPr>
              <a:t>He </a:t>
            </a:r>
            <a:r>
              <a:rPr lang="en-US" sz="1800" b="1" dirty="0">
                <a:solidFill>
                  <a:srgbClr val="50412B"/>
                </a:solidFill>
              </a:rPr>
              <a:t>attacks those against the substantive goal he set</a:t>
            </a:r>
            <a:r>
              <a:rPr lang="en-US" sz="1800" dirty="0">
                <a:solidFill>
                  <a:srgbClr val="50412B"/>
                </a:solidFill>
              </a:rPr>
              <a:t>, typically (a) the prevailing establishment it is the opposition of or (b) old establishment it has replaced and which is also associated with institutional checks and balances </a:t>
            </a:r>
            <a:r>
              <a:rPr lang="en-US" sz="1800" b="1" dirty="0">
                <a:solidFill>
                  <a:srgbClr val="50412B"/>
                </a:solidFill>
              </a:rPr>
              <a:t>(</a:t>
            </a:r>
            <a:r>
              <a:rPr lang="en-US" sz="1800" b="1" dirty="0">
                <a:solidFill>
                  <a:srgbClr val="CD5F50"/>
                </a:solidFill>
              </a:rPr>
              <a:t>anti-elitism</a:t>
            </a:r>
            <a:r>
              <a:rPr lang="en-US" sz="1800" b="1" dirty="0" smtClean="0">
                <a:solidFill>
                  <a:srgbClr val="50412B"/>
                </a:solidFill>
              </a:rPr>
              <a:t>)</a:t>
            </a:r>
            <a:r>
              <a:rPr lang="hu-HU" sz="1800" dirty="0" smtClean="0">
                <a:solidFill>
                  <a:srgbClr val="50412B"/>
                </a:solidFill>
              </a:rPr>
              <a:t>.</a:t>
            </a:r>
          </a:p>
          <a:p>
            <a:pPr marL="0" lvl="0" indent="0">
              <a:buClr>
                <a:srgbClr val="4D7C85"/>
              </a:buClr>
              <a:buNone/>
            </a:pPr>
            <a:r>
              <a:rPr lang="hu-HU" sz="2400" b="1" dirty="0" smtClean="0">
                <a:solidFill>
                  <a:srgbClr val="50412B"/>
                </a:solidFill>
                <a:sym typeface="Wingdings" panose="05000000000000000000" pitchFamily="2" charset="2"/>
              </a:rPr>
              <a:t> a </a:t>
            </a:r>
            <a:r>
              <a:rPr lang="hu-HU" sz="2400" b="1" dirty="0" err="1" smtClean="0">
                <a:solidFill>
                  <a:srgbClr val="50412B"/>
                </a:solidFill>
                <a:sym typeface="Wingdings" panose="05000000000000000000" pitchFamily="2" charset="2"/>
              </a:rPr>
              <a:t>legitimacy</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challenge</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from</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legal-rational</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to</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substantive-rational</a:t>
            </a:r>
            <a:r>
              <a:rPr lang="hu-HU" sz="2400" b="1" dirty="0" smtClean="0">
                <a:solidFill>
                  <a:srgbClr val="50412B"/>
                </a:solidFill>
                <a:sym typeface="Wingdings" panose="05000000000000000000" pitchFamily="2" charset="2"/>
              </a:rPr>
              <a:t> </a:t>
            </a:r>
            <a:r>
              <a:rPr lang="hu-HU" sz="2400" b="1" dirty="0" err="1" smtClean="0">
                <a:solidFill>
                  <a:srgbClr val="50412B"/>
                </a:solidFill>
                <a:sym typeface="Wingdings" panose="05000000000000000000" pitchFamily="2" charset="2"/>
              </a:rPr>
              <a:t>legitimacy</a:t>
            </a:r>
            <a:endParaRPr lang="hu-HU" sz="2400" b="1" dirty="0">
              <a:solidFill>
                <a:srgbClr val="50412B"/>
              </a:solidFill>
            </a:endParaRPr>
          </a:p>
        </p:txBody>
      </p:sp>
    </p:spTree>
    <p:extLst>
      <p:ext uri="{BB962C8B-B14F-4D97-AF65-F5344CB8AC3E}">
        <p14:creationId xmlns:p14="http://schemas.microsoft.com/office/powerpoint/2010/main" val="319539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23478"/>
            <a:ext cx="8928100" cy="792510"/>
          </a:xfrm>
          <a:prstGeom prst="rect">
            <a:avLst/>
          </a:prstGeom>
        </p:spPr>
        <p:txBody>
          <a:bodyPr>
            <a:noAutofit/>
          </a:bodyPr>
          <a:lstStyle/>
          <a:p>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…of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morally</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3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unconstrained</a:t>
            </a:r>
            <a:r>
              <a:rPr lang="hu-HU" sz="3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t>
            </a:r>
            <a:endParaRPr lang="hu-HU" sz="3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rtalom helye 3"/>
          <p:cNvGraphicFramePr>
            <a:graphicFrameLocks noGrp="1"/>
          </p:cNvGraphicFramePr>
          <p:nvPr>
            <p:ph idx="4294967295"/>
            <p:extLst>
              <p:ext uri="{D42A27DB-BD31-4B8C-83A1-F6EECF244321}">
                <p14:modId xmlns:p14="http://schemas.microsoft.com/office/powerpoint/2010/main" val="500309539"/>
              </p:ext>
            </p:extLst>
          </p:nvPr>
        </p:nvGraphicFramePr>
        <p:xfrm>
          <a:off x="107504" y="875017"/>
          <a:ext cx="8928994" cy="3726645"/>
        </p:xfrm>
        <a:graphic>
          <a:graphicData uri="http://schemas.openxmlformats.org/drawingml/2006/table">
            <a:tbl>
              <a:tblPr firstRow="1" bandRow="1">
                <a:tableStyleId>{5940675A-B579-460E-94D1-54222C63F5DA}</a:tableStyleId>
              </a:tblPr>
              <a:tblGrid>
                <a:gridCol w="1152128">
                  <a:extLst>
                    <a:ext uri="{9D8B030D-6E8A-4147-A177-3AD203B41FA5}">
                      <a16:colId xmlns="" xmlns:a16="http://schemas.microsoft.com/office/drawing/2014/main" val="20000"/>
                    </a:ext>
                  </a:extLst>
                </a:gridCol>
                <a:gridCol w="720080">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008112">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gridCol w="720080">
                  <a:extLst>
                    <a:ext uri="{9D8B030D-6E8A-4147-A177-3AD203B41FA5}">
                      <a16:colId xmlns="" xmlns:a16="http://schemas.microsoft.com/office/drawing/2014/main" val="20006"/>
                    </a:ext>
                  </a:extLst>
                </a:gridCol>
                <a:gridCol w="1008112">
                  <a:extLst>
                    <a:ext uri="{9D8B030D-6E8A-4147-A177-3AD203B41FA5}">
                      <a16:colId xmlns="" xmlns:a16="http://schemas.microsoft.com/office/drawing/2014/main" val="20007"/>
                    </a:ext>
                  </a:extLst>
                </a:gridCol>
                <a:gridCol w="864096">
                  <a:extLst>
                    <a:ext uri="{9D8B030D-6E8A-4147-A177-3AD203B41FA5}">
                      <a16:colId xmlns="" xmlns:a16="http://schemas.microsoft.com/office/drawing/2014/main" val="20008"/>
                    </a:ext>
                  </a:extLst>
                </a:gridCol>
                <a:gridCol w="1080122">
                  <a:extLst>
                    <a:ext uri="{9D8B030D-6E8A-4147-A177-3AD203B41FA5}">
                      <a16:colId xmlns="" xmlns:a16="http://schemas.microsoft.com/office/drawing/2014/main" val="20009"/>
                    </a:ext>
                  </a:extLst>
                </a:gridCol>
              </a:tblGrid>
              <a:tr h="615708">
                <a:tc rowSpan="2">
                  <a:txBody>
                    <a:bodyPr/>
                    <a:lstStyle/>
                    <a:p>
                      <a:endParaRPr lang="en-US" sz="1400" b="1" i="0" noProof="0" dirty="0">
                        <a:solidFill>
                          <a:srgbClr val="50412B"/>
                        </a:solidFill>
                      </a:endParaRPr>
                    </a:p>
                  </a:txBody>
                  <a:tcPr marL="36000" marR="36000" marT="36000" marB="3600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gridSpan="6">
                  <a:txBody>
                    <a:bodyPr/>
                    <a:lstStyle/>
                    <a:p>
                      <a:pPr algn="ctr"/>
                      <a:r>
                        <a:rPr lang="en-US" sz="1600" b="1" noProof="0" dirty="0" smtClean="0">
                          <a:solidFill>
                            <a:srgbClr val="50412B"/>
                          </a:solidFill>
                        </a:rPr>
                        <a:t>Cleavage dimension</a:t>
                      </a:r>
                      <a:r>
                        <a:rPr lang="en-US" sz="1600" b="1" baseline="0" noProof="0" dirty="0" smtClean="0">
                          <a:solidFill>
                            <a:srgbClr val="50412B"/>
                          </a:solidFill>
                        </a:rPr>
                        <a:t> </a:t>
                      </a:r>
                    </a:p>
                    <a:p>
                      <a:pPr algn="ctr"/>
                      <a:r>
                        <a:rPr lang="en-US" sz="1600" b="1" baseline="0" noProof="0" dirty="0" smtClean="0">
                          <a:solidFill>
                            <a:srgbClr val="50412B"/>
                          </a:solidFill>
                        </a:rPr>
                        <a:t>(potential for distinguishing ‘them’ and ‘us’)</a:t>
                      </a:r>
                      <a:endParaRPr lang="en-US" sz="11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hMerge="1">
                  <a:txBody>
                    <a:bodyPr/>
                    <a:lstStyle/>
                    <a:p>
                      <a:endParaRPr lang="hu-HU" sz="1200" b="1" dirty="0"/>
                    </a:p>
                  </a:txBody>
                  <a:tcPr/>
                </a:tc>
                <a:tc hMerge="1">
                  <a:txBody>
                    <a:bodyPr/>
                    <a:lstStyle/>
                    <a:p>
                      <a:endParaRPr lang="hu-HU" sz="1200" b="1" dirty="0"/>
                    </a:p>
                  </a:txBody>
                  <a:tcPr/>
                </a:tc>
                <a:tc hMerge="1">
                  <a:txBody>
                    <a:bodyPr/>
                    <a:lstStyle/>
                    <a:p>
                      <a:endParaRPr lang="hu-HU" sz="1200" b="1" dirty="0"/>
                    </a:p>
                  </a:txBody>
                  <a:tcPr/>
                </a:tc>
                <a:tc hMerge="1">
                  <a:txBody>
                    <a:bodyPr/>
                    <a:lstStyle/>
                    <a:p>
                      <a:endParaRPr lang="hu-HU" sz="1200" b="1" dirty="0"/>
                    </a:p>
                  </a:txBody>
                  <a:tcPr/>
                </a:tc>
                <a:tc hMerge="1">
                  <a:txBody>
                    <a:bodyPr/>
                    <a:lstStyle/>
                    <a:p>
                      <a:endParaRPr lang="hu-HU" sz="1200" b="1" dirty="0"/>
                    </a:p>
                  </a:txBody>
                  <a:tcPr/>
                </a:tc>
                <a:tc rowSpan="2">
                  <a:txBody>
                    <a:bodyPr/>
                    <a:lstStyle/>
                    <a:p>
                      <a:pPr algn="ctr"/>
                      <a:r>
                        <a:rPr lang="en-US" sz="1400" b="1" noProof="0" dirty="0" smtClean="0">
                          <a:solidFill>
                            <a:srgbClr val="50412B"/>
                          </a:solidFill>
                        </a:rPr>
                        <a:t>Fear generating potential</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rowSpan="2">
                  <a:txBody>
                    <a:bodyPr/>
                    <a:lstStyle/>
                    <a:p>
                      <a:pPr algn="ctr"/>
                      <a:r>
                        <a:rPr lang="en-US" sz="1400" b="1" noProof="0" dirty="0" smtClean="0">
                          <a:solidFill>
                            <a:srgbClr val="50412B"/>
                          </a:solidFill>
                        </a:rPr>
                        <a:t>Capacity of voice</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rowSpan="2">
                  <a:txBody>
                    <a:bodyPr/>
                    <a:lstStyle/>
                    <a:p>
                      <a:pPr algn="ctr"/>
                      <a:r>
                        <a:rPr lang="en-US" sz="1400" b="1" noProof="0" dirty="0" smtClean="0">
                          <a:solidFill>
                            <a:srgbClr val="50412B"/>
                          </a:solidFill>
                        </a:rPr>
                        <a:t>Ideological </a:t>
                      </a:r>
                      <a:r>
                        <a:rPr lang="hu-HU" sz="1400" b="1" noProof="0" dirty="0" smtClean="0">
                          <a:solidFill>
                            <a:srgbClr val="50412B"/>
                          </a:solidFill>
                        </a:rPr>
                        <a:t>panel</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 xmlns:a16="http://schemas.microsoft.com/office/drawing/2014/main" val="10000"/>
                  </a:ext>
                </a:extLst>
              </a:tr>
              <a:tr h="520128">
                <a:tc vMerge="1">
                  <a:txBody>
                    <a:bodyPr/>
                    <a:lstStyle/>
                    <a:p>
                      <a:endParaRPr lang="en-US" sz="1200" b="1" i="0" noProof="0" dirty="0"/>
                    </a:p>
                  </a:txBody>
                  <a:tcPr/>
                </a:tc>
                <a:tc>
                  <a:txBody>
                    <a:bodyPr/>
                    <a:lstStyle/>
                    <a:p>
                      <a:pPr algn="ctr"/>
                      <a:r>
                        <a:rPr lang="en-US" sz="1200" b="1" noProof="0" dirty="0" smtClean="0">
                          <a:solidFill>
                            <a:srgbClr val="50412B"/>
                          </a:solidFill>
                        </a:rPr>
                        <a:t>Ethnic</a:t>
                      </a:r>
                      <a:r>
                        <a:rPr lang="hu-HU" sz="1200" b="1" noProof="0" dirty="0" err="1" smtClean="0">
                          <a:solidFill>
                            <a:srgbClr val="50412B"/>
                          </a:solidFill>
                        </a:rPr>
                        <a:t>ity</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200" b="1" noProof="0" dirty="0" err="1" smtClean="0">
                          <a:solidFill>
                            <a:srgbClr val="50412B"/>
                          </a:solidFill>
                        </a:rPr>
                        <a:t>Religion</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200" b="1" noProof="0" dirty="0" err="1" smtClean="0">
                          <a:solidFill>
                            <a:srgbClr val="50412B"/>
                          </a:solidFill>
                        </a:rPr>
                        <a:t>Language</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200" b="1" noProof="0" dirty="0" err="1" smtClean="0">
                          <a:solidFill>
                            <a:srgbClr val="50412B"/>
                          </a:solidFill>
                        </a:rPr>
                        <a:t>Sexual</a:t>
                      </a:r>
                      <a:r>
                        <a:rPr lang="hu-HU" sz="1200" b="1" noProof="0" dirty="0" smtClean="0">
                          <a:solidFill>
                            <a:srgbClr val="50412B"/>
                          </a:solidFill>
                        </a:rPr>
                        <a:t> </a:t>
                      </a:r>
                      <a:r>
                        <a:rPr lang="hu-HU" sz="1200" b="1" noProof="0" dirty="0" err="1" smtClean="0">
                          <a:solidFill>
                            <a:srgbClr val="50412B"/>
                          </a:solidFill>
                        </a:rPr>
                        <a:t>orientation</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200" b="1" noProof="0" dirty="0" err="1" smtClean="0">
                          <a:solidFill>
                            <a:srgbClr val="50412B"/>
                          </a:solidFill>
                        </a:rPr>
                        <a:t>Cultural</a:t>
                      </a:r>
                      <a:r>
                        <a:rPr lang="hu-HU" sz="1200" b="1" noProof="0" dirty="0" smtClean="0">
                          <a:solidFill>
                            <a:srgbClr val="50412B"/>
                          </a:solidFill>
                        </a:rPr>
                        <a:t> </a:t>
                      </a:r>
                      <a:r>
                        <a:rPr lang="hu-HU" sz="1200" b="1" noProof="0" dirty="0" err="1" smtClean="0">
                          <a:solidFill>
                            <a:srgbClr val="50412B"/>
                          </a:solidFill>
                        </a:rPr>
                        <a:t>tradition</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200" b="1" noProof="0" dirty="0" err="1" smtClean="0">
                          <a:solidFill>
                            <a:srgbClr val="50412B"/>
                          </a:solidFill>
                        </a:rPr>
                        <a:t>Social</a:t>
                      </a:r>
                      <a:r>
                        <a:rPr lang="hu-HU" sz="1200" b="1" noProof="0" dirty="0" smtClean="0">
                          <a:solidFill>
                            <a:srgbClr val="50412B"/>
                          </a:solidFill>
                        </a:rPr>
                        <a:t> status</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vMerge="1">
                  <a:txBody>
                    <a:bodyPr/>
                    <a:lstStyle/>
                    <a:p>
                      <a:endParaRPr lang="hu-HU" sz="1200" b="1" dirty="0"/>
                    </a:p>
                  </a:txBody>
                  <a:tcPr/>
                </a:tc>
                <a:tc vMerge="1">
                  <a:txBody>
                    <a:bodyPr/>
                    <a:lstStyle/>
                    <a:p>
                      <a:endParaRPr lang="hu-HU" sz="1200" b="1" dirty="0"/>
                    </a:p>
                  </a:txBody>
                  <a:tcPr/>
                </a:tc>
                <a:tc vMerge="1">
                  <a:txBody>
                    <a:bodyPr/>
                    <a:lstStyle/>
                    <a:p>
                      <a:endParaRPr lang="en-US" sz="1200" b="1" noProof="0" dirty="0"/>
                    </a:p>
                  </a:txBody>
                  <a:tcPr/>
                </a:tc>
                <a:extLst>
                  <a:ext uri="{0D108BD9-81ED-4DB2-BD59-A6C34878D82A}">
                    <a16:rowId xmlns="" xmlns:a16="http://schemas.microsoft.com/office/drawing/2014/main" val="10001"/>
                  </a:ext>
                </a:extLst>
              </a:tr>
              <a:tr h="429671">
                <a:tc>
                  <a:txBody>
                    <a:bodyPr/>
                    <a:lstStyle/>
                    <a:p>
                      <a:r>
                        <a:rPr lang="hu-HU" sz="1200" b="1" i="1" noProof="0" dirty="0" err="1" smtClean="0">
                          <a:solidFill>
                            <a:srgbClr val="50412B"/>
                          </a:solidFill>
                        </a:rPr>
                        <a:t>Socially</a:t>
                      </a:r>
                      <a:r>
                        <a:rPr lang="hu-HU" sz="1200" b="1" i="1" baseline="0" noProof="0" dirty="0" smtClean="0">
                          <a:solidFill>
                            <a:srgbClr val="50412B"/>
                          </a:solidFill>
                        </a:rPr>
                        <a:t> </a:t>
                      </a:r>
                      <a:r>
                        <a:rPr lang="hu-HU" sz="1200" b="1" i="1" baseline="0" noProof="0" dirty="0" err="1" smtClean="0">
                          <a:solidFill>
                            <a:srgbClr val="50412B"/>
                          </a:solidFill>
                        </a:rPr>
                        <a:t>disadvantaged</a:t>
                      </a:r>
                      <a:r>
                        <a:rPr lang="hu-HU" sz="1200" b="1" i="1" baseline="0" noProof="0" dirty="0" smtClean="0">
                          <a:solidFill>
                            <a:srgbClr val="50412B"/>
                          </a:solidFill>
                        </a:rPr>
                        <a:t> / </a:t>
                      </a:r>
                      <a:r>
                        <a:rPr lang="hu-HU" sz="1200" b="1" i="1" baseline="0" noProof="0" dirty="0" err="1" smtClean="0">
                          <a:solidFill>
                            <a:srgbClr val="50412B"/>
                          </a:solidFill>
                        </a:rPr>
                        <a:t>deprived</a:t>
                      </a:r>
                      <a:endParaRPr lang="en-US" sz="1200" b="1" i="1" noProof="0" dirty="0">
                        <a:solidFill>
                          <a:srgbClr val="50412B"/>
                        </a:solidFill>
                      </a:endParaRPr>
                    </a:p>
                  </a:txBody>
                  <a:tcPr marL="72000" marR="72000" marT="36000" marB="360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Lack of solidarity</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 xmlns:a16="http://schemas.microsoft.com/office/drawing/2014/main" val="10002"/>
                  </a:ext>
                </a:extLst>
              </a:tr>
              <a:tr h="486085">
                <a:tc>
                  <a:txBody>
                    <a:bodyPr/>
                    <a:lstStyle/>
                    <a:p>
                      <a:r>
                        <a:rPr lang="hu-HU" sz="1200" b="1" i="1" noProof="0" dirty="0" smtClean="0">
                          <a:solidFill>
                            <a:srgbClr val="50412B"/>
                          </a:solidFill>
                        </a:rPr>
                        <a:t>LGBT </a:t>
                      </a:r>
                      <a:r>
                        <a:rPr lang="hu-HU" sz="1200" b="1" i="1" noProof="0" dirty="0" err="1" smtClean="0">
                          <a:solidFill>
                            <a:srgbClr val="50412B"/>
                          </a:solidFill>
                        </a:rPr>
                        <a:t>people</a:t>
                      </a:r>
                      <a:endParaRPr lang="en-US" sz="1200" b="1" i="1" noProof="0" dirty="0">
                        <a:solidFill>
                          <a:srgbClr val="50412B"/>
                        </a:solidFill>
                      </a:endParaRPr>
                    </a:p>
                  </a:txBody>
                  <a:tcPr marL="72000" marR="72000" marT="36000" marB="360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hu-HU" sz="1200" b="1" noProof="0" dirty="0" err="1" smtClean="0">
                          <a:solidFill>
                            <a:srgbClr val="50412B"/>
                          </a:solidFill>
                        </a:rPr>
                        <a:t>Homophobia</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 xmlns:a16="http://schemas.microsoft.com/office/drawing/2014/main" val="10003"/>
                  </a:ext>
                </a:extLst>
              </a:tr>
              <a:tr h="291651">
                <a:tc>
                  <a:txBody>
                    <a:bodyPr/>
                    <a:lstStyle/>
                    <a:p>
                      <a:r>
                        <a:rPr lang="hu-HU" sz="1200" b="1" i="1" noProof="0" dirty="0" err="1" smtClean="0">
                          <a:solidFill>
                            <a:srgbClr val="50412B"/>
                          </a:solidFill>
                        </a:rPr>
                        <a:t>Religious</a:t>
                      </a:r>
                      <a:r>
                        <a:rPr lang="hu-HU" sz="1200" b="1" i="1" noProof="0" dirty="0" smtClean="0">
                          <a:solidFill>
                            <a:srgbClr val="50412B"/>
                          </a:solidFill>
                        </a:rPr>
                        <a:t> </a:t>
                      </a:r>
                      <a:r>
                        <a:rPr lang="hu-HU" sz="1200" b="1" i="1" noProof="0" dirty="0" err="1" smtClean="0">
                          <a:solidFill>
                            <a:srgbClr val="50412B"/>
                          </a:solidFill>
                        </a:rPr>
                        <a:t>minorities</a:t>
                      </a:r>
                      <a:endParaRPr lang="en-US" sz="1200" b="1" i="1" noProof="0" dirty="0">
                        <a:solidFill>
                          <a:srgbClr val="50412B"/>
                        </a:solidFill>
                      </a:endParaRPr>
                    </a:p>
                  </a:txBody>
                  <a:tcPr marL="72000" marR="72000" marT="36000" marB="360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Anti-Semitism</a:t>
                      </a:r>
                      <a:r>
                        <a:rPr lang="hu-HU" sz="1200" b="1" noProof="0" dirty="0" smtClean="0">
                          <a:solidFill>
                            <a:srgbClr val="50412B"/>
                          </a:solidFill>
                        </a:rPr>
                        <a:t> etc.</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 xmlns:a16="http://schemas.microsoft.com/office/drawing/2014/main" val="10005"/>
                  </a:ext>
                </a:extLst>
              </a:tr>
              <a:tr h="291651">
                <a:tc>
                  <a:txBody>
                    <a:bodyPr/>
                    <a:lstStyle/>
                    <a:p>
                      <a:r>
                        <a:rPr lang="hu-HU" sz="1200" b="1" i="1" noProof="0" dirty="0" err="1" smtClean="0">
                          <a:solidFill>
                            <a:srgbClr val="50412B"/>
                          </a:solidFill>
                        </a:rPr>
                        <a:t>Ethnic</a:t>
                      </a:r>
                      <a:r>
                        <a:rPr lang="hu-HU" sz="1200" b="1" i="1" noProof="0" dirty="0" smtClean="0">
                          <a:solidFill>
                            <a:srgbClr val="50412B"/>
                          </a:solidFill>
                        </a:rPr>
                        <a:t>/</a:t>
                      </a:r>
                      <a:r>
                        <a:rPr lang="hu-HU" sz="1200" b="1" i="1" noProof="0" dirty="0" err="1" smtClean="0">
                          <a:solidFill>
                            <a:srgbClr val="50412B"/>
                          </a:solidFill>
                        </a:rPr>
                        <a:t>racial</a:t>
                      </a:r>
                      <a:r>
                        <a:rPr lang="hu-HU" sz="1200" b="1" i="1" baseline="0" noProof="0" dirty="0" smtClean="0">
                          <a:solidFill>
                            <a:srgbClr val="50412B"/>
                          </a:solidFill>
                        </a:rPr>
                        <a:t> </a:t>
                      </a:r>
                      <a:r>
                        <a:rPr lang="hu-HU" sz="1200" b="1" i="1" baseline="0" noProof="0" dirty="0" err="1" smtClean="0">
                          <a:solidFill>
                            <a:srgbClr val="50412B"/>
                          </a:solidFill>
                        </a:rPr>
                        <a:t>minorities</a:t>
                      </a:r>
                      <a:endParaRPr lang="en-US" sz="1200" b="1" i="1" noProof="0" dirty="0">
                        <a:solidFill>
                          <a:srgbClr val="50412B"/>
                        </a:solidFill>
                      </a:endParaRPr>
                    </a:p>
                  </a:txBody>
                  <a:tcPr marL="72000" marR="72000" marT="36000" marB="360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algn="ctr"/>
                      <a:r>
                        <a:rPr lang="en-US" sz="1200" b="1" noProof="0" dirty="0" smtClean="0">
                          <a:solidFill>
                            <a:srgbClr val="50412B"/>
                          </a:solidFill>
                        </a:rPr>
                        <a:t>Racism</a:t>
                      </a:r>
                      <a:endParaRPr lang="en-US" sz="12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 xmlns:a16="http://schemas.microsoft.com/office/drawing/2014/main" val="10006"/>
                  </a:ext>
                </a:extLst>
              </a:tr>
              <a:tr h="608564">
                <a:tc>
                  <a:txBody>
                    <a:bodyPr/>
                    <a:lstStyle/>
                    <a:p>
                      <a:r>
                        <a:rPr lang="hu-HU" sz="1200" b="1" i="1" noProof="0" dirty="0" err="1" smtClean="0">
                          <a:solidFill>
                            <a:srgbClr val="50412B"/>
                          </a:solidFill>
                        </a:rPr>
                        <a:t>Refugees</a:t>
                      </a:r>
                      <a:endParaRPr lang="en-US" sz="1200" b="1" i="1" noProof="0" dirty="0">
                        <a:solidFill>
                          <a:srgbClr val="50412B"/>
                        </a:solidFill>
                      </a:endParaRPr>
                    </a:p>
                  </a:txBody>
                  <a:tcPr marL="72000" marR="72000" marT="36000" marB="3600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hu-HU"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XXXXX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6B95A1">
                        <a:alpha val="49804"/>
                      </a:srgbClr>
                    </a:solidFill>
                  </a:tcPr>
                </a:tc>
                <a:tc>
                  <a:txBody>
                    <a:bodyPr/>
                    <a:lstStyle/>
                    <a:p>
                      <a:pPr algn="ctr"/>
                      <a:r>
                        <a:rPr lang="en-US" sz="1400" b="1" noProof="0" dirty="0" smtClean="0">
                          <a:solidFill>
                            <a:srgbClr val="50412B"/>
                          </a:solidFill>
                        </a:rPr>
                        <a:t>X</a:t>
                      </a:r>
                      <a:endParaRPr lang="en-US" sz="1400" b="1" noProof="0" dirty="0">
                        <a:solidFill>
                          <a:srgbClr val="50412B"/>
                        </a:solidFill>
                      </a:endParaRPr>
                    </a:p>
                  </a:txBody>
                  <a:tcPr marL="36000" marR="36000" marT="36000" marB="3600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9B178">
                        <a:alpha val="5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rgbClr val="50412B"/>
                          </a:solidFill>
                        </a:rPr>
                        <a:t>Xenophobia</a:t>
                      </a:r>
                    </a:p>
                  </a:txBody>
                  <a:tcPr marL="36000" marR="36000" marT="36000" marB="36000" anchor="ctr">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B3AA9D">
                        <a:alpha val="50000"/>
                      </a:srgbClr>
                    </a:solidFill>
                  </a:tcPr>
                </a:tc>
                <a:extLst>
                  <a:ext uri="{0D108BD9-81ED-4DB2-BD59-A6C34878D82A}">
                    <a16:rowId xmlns="" xmlns:a16="http://schemas.microsoft.com/office/drawing/2014/main" val="10007"/>
                  </a:ext>
                </a:extLst>
              </a:tr>
            </a:tbl>
          </a:graphicData>
        </a:graphic>
      </p:graphicFrame>
      <p:sp>
        <p:nvSpPr>
          <p:cNvPr id="7" name="TextBox 6"/>
          <p:cNvSpPr txBox="1"/>
          <p:nvPr/>
        </p:nvSpPr>
        <p:spPr>
          <a:xfrm>
            <a:off x="107505" y="4758288"/>
            <a:ext cx="648071" cy="261610"/>
          </a:xfrm>
          <a:prstGeom prst="rect">
            <a:avLst/>
          </a:prstGeom>
          <a:noFill/>
        </p:spPr>
        <p:txBody>
          <a:bodyPr wrap="square" rtlCol="0">
            <a:spAutoFit/>
          </a:bodyPr>
          <a:lstStyle/>
          <a:p>
            <a:r>
              <a:rPr lang="hu-HU" sz="1100" b="1" u="sng" dirty="0" err="1" smtClean="0">
                <a:solidFill>
                  <a:srgbClr val="50412B"/>
                </a:solidFill>
              </a:rPr>
              <a:t>Legend</a:t>
            </a:r>
            <a:r>
              <a:rPr lang="hu-HU" sz="1100" b="1" u="sng" dirty="0" smtClean="0">
                <a:solidFill>
                  <a:srgbClr val="50412B"/>
                </a:solidFill>
              </a:rPr>
              <a:t>:</a:t>
            </a:r>
            <a:endParaRPr lang="en-US" sz="1100" b="1" u="sng" dirty="0">
              <a:solidFill>
                <a:srgbClr val="50412B"/>
              </a:solidFill>
            </a:endParaRPr>
          </a:p>
        </p:txBody>
      </p:sp>
      <p:sp>
        <p:nvSpPr>
          <p:cNvPr id="8" name="Rectangle 7"/>
          <p:cNvSpPr/>
          <p:nvPr/>
        </p:nvSpPr>
        <p:spPr>
          <a:xfrm>
            <a:off x="824188" y="4838914"/>
            <a:ext cx="288032" cy="143669"/>
          </a:xfrm>
          <a:prstGeom prst="rect">
            <a:avLst/>
          </a:prstGeom>
          <a:solidFill>
            <a:srgbClr val="6B95A1">
              <a:alpha val="50000"/>
            </a:srgbClr>
          </a:solidFill>
          <a:ln w="12700">
            <a:solidFill>
              <a:srgbClr val="B3A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83768" y="4823948"/>
            <a:ext cx="288032" cy="143669"/>
          </a:xfrm>
          <a:prstGeom prst="rect">
            <a:avLst/>
          </a:prstGeom>
          <a:solidFill>
            <a:srgbClr val="E9B178">
              <a:alpha val="50000"/>
            </a:srgbClr>
          </a:solidFill>
          <a:ln w="12700">
            <a:solidFill>
              <a:srgbClr val="B3A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81432" y="4823947"/>
            <a:ext cx="288032" cy="143669"/>
          </a:xfrm>
          <a:prstGeom prst="rect">
            <a:avLst/>
          </a:prstGeom>
          <a:solidFill>
            <a:srgbClr val="B3AA9D">
              <a:alpha val="50000"/>
            </a:srgbClr>
          </a:solidFill>
          <a:ln w="12700">
            <a:solidFill>
              <a:srgbClr val="B3A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12220" y="4762710"/>
            <a:ext cx="1371548" cy="261610"/>
          </a:xfrm>
          <a:prstGeom prst="rect">
            <a:avLst/>
          </a:prstGeom>
          <a:noFill/>
        </p:spPr>
        <p:txBody>
          <a:bodyPr wrap="square" rtlCol="0">
            <a:spAutoFit/>
          </a:bodyPr>
          <a:lstStyle/>
          <a:p>
            <a:r>
              <a:rPr lang="hu-HU" sz="1100" b="1" dirty="0" smtClean="0">
                <a:solidFill>
                  <a:srgbClr val="50412B"/>
                </a:solidFill>
              </a:rPr>
              <a:t>: </a:t>
            </a:r>
            <a:r>
              <a:rPr lang="hu-HU" sz="1100" b="1" dirty="0" err="1" smtClean="0">
                <a:solidFill>
                  <a:srgbClr val="50412B"/>
                </a:solidFill>
              </a:rPr>
              <a:t>facilitating</a:t>
            </a:r>
            <a:r>
              <a:rPr lang="hu-HU" sz="1100" b="1" dirty="0" smtClean="0">
                <a:solidFill>
                  <a:srgbClr val="50412B"/>
                </a:solidFill>
              </a:rPr>
              <a:t> </a:t>
            </a:r>
            <a:r>
              <a:rPr lang="hu-HU" sz="1100" b="1" dirty="0" err="1" smtClean="0">
                <a:solidFill>
                  <a:srgbClr val="50412B"/>
                </a:solidFill>
              </a:rPr>
              <a:t>factor</a:t>
            </a:r>
            <a:endParaRPr lang="en-US" sz="1100" b="1" dirty="0">
              <a:solidFill>
                <a:srgbClr val="50412B"/>
              </a:solidFill>
            </a:endParaRPr>
          </a:p>
        </p:txBody>
      </p:sp>
      <p:sp>
        <p:nvSpPr>
          <p:cNvPr id="13" name="TextBox 12"/>
          <p:cNvSpPr txBox="1"/>
          <p:nvPr/>
        </p:nvSpPr>
        <p:spPr>
          <a:xfrm>
            <a:off x="2771799" y="4758288"/>
            <a:ext cx="1213551" cy="261610"/>
          </a:xfrm>
          <a:prstGeom prst="rect">
            <a:avLst/>
          </a:prstGeom>
          <a:noFill/>
        </p:spPr>
        <p:txBody>
          <a:bodyPr wrap="square" rtlCol="0">
            <a:spAutoFit/>
          </a:bodyPr>
          <a:lstStyle/>
          <a:p>
            <a:r>
              <a:rPr lang="hu-HU" sz="1100" b="1" dirty="0" smtClean="0">
                <a:solidFill>
                  <a:srgbClr val="50412B"/>
                </a:solidFill>
              </a:rPr>
              <a:t>: </a:t>
            </a:r>
            <a:r>
              <a:rPr lang="hu-HU" sz="1100" b="1" dirty="0" err="1" smtClean="0">
                <a:solidFill>
                  <a:srgbClr val="50412B"/>
                </a:solidFill>
              </a:rPr>
              <a:t>hindering</a:t>
            </a:r>
            <a:r>
              <a:rPr lang="hu-HU" sz="1100" b="1" dirty="0" smtClean="0">
                <a:solidFill>
                  <a:srgbClr val="50412B"/>
                </a:solidFill>
              </a:rPr>
              <a:t> </a:t>
            </a:r>
            <a:r>
              <a:rPr lang="hu-HU" sz="1100" b="1" dirty="0" err="1" smtClean="0">
                <a:solidFill>
                  <a:srgbClr val="50412B"/>
                </a:solidFill>
              </a:rPr>
              <a:t>factor</a:t>
            </a:r>
            <a:endParaRPr lang="en-US" sz="1100" b="1" dirty="0">
              <a:solidFill>
                <a:srgbClr val="50412B"/>
              </a:solidFill>
            </a:endParaRPr>
          </a:p>
        </p:txBody>
      </p:sp>
      <p:sp>
        <p:nvSpPr>
          <p:cNvPr id="14" name="TextBox 13"/>
          <p:cNvSpPr txBox="1"/>
          <p:nvPr/>
        </p:nvSpPr>
        <p:spPr>
          <a:xfrm>
            <a:off x="4369465" y="4764977"/>
            <a:ext cx="1354663" cy="261610"/>
          </a:xfrm>
          <a:prstGeom prst="rect">
            <a:avLst/>
          </a:prstGeom>
          <a:noFill/>
        </p:spPr>
        <p:txBody>
          <a:bodyPr wrap="square" rtlCol="0">
            <a:spAutoFit/>
          </a:bodyPr>
          <a:lstStyle/>
          <a:p>
            <a:r>
              <a:rPr lang="hu-HU" sz="1100" b="1" dirty="0" smtClean="0">
                <a:solidFill>
                  <a:srgbClr val="50412B"/>
                </a:solidFill>
              </a:rPr>
              <a:t>: ideological carrier</a:t>
            </a:r>
            <a:endParaRPr lang="en-US" sz="1100" b="1" dirty="0">
              <a:solidFill>
                <a:srgbClr val="50412B"/>
              </a:solidFill>
            </a:endParaRPr>
          </a:p>
        </p:txBody>
      </p:sp>
    </p:spTree>
    <p:extLst>
      <p:ext uri="{BB962C8B-B14F-4D97-AF65-F5344CB8AC3E}">
        <p14:creationId xmlns:p14="http://schemas.microsoft.com/office/powerpoint/2010/main" val="385586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4276</TotalTime>
  <Words>989</Words>
  <Application>Microsoft Office PowerPoint</Application>
  <PresentationFormat>Diavetítés a képernyőre (16:9 oldalarány)</PresentationFormat>
  <Paragraphs>183</Paragraphs>
  <Slides>14</Slides>
  <Notes>12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14</vt:i4>
      </vt:variant>
    </vt:vector>
  </HeadingPairs>
  <TitlesOfParts>
    <vt:vector size="21" baseType="lpstr">
      <vt:lpstr>SimSun</vt:lpstr>
      <vt:lpstr>Arial</vt:lpstr>
      <vt:lpstr>Calibri</vt:lpstr>
      <vt:lpstr>Open Sans</vt:lpstr>
      <vt:lpstr>Times New Roman</vt:lpstr>
      <vt:lpstr>Wingdings</vt:lpstr>
      <vt:lpstr>Office-téma</vt:lpstr>
      <vt:lpstr>PowerPoint bemutató</vt:lpstr>
      <vt:lpstr>The Anatomy of Post-Communist Regimes (CEU Press, 2020)</vt:lpstr>
      <vt:lpstr>Three implicit axioms of the mainstream approach to be dissolved</vt:lpstr>
      <vt:lpstr>PowerPoint bemutató</vt:lpstr>
      <vt:lpstr>The implicit axiom of the Western populism concept: being ideology-driven</vt:lpstr>
      <vt:lpstr>Populism:  an ideological instrument for the political program  of morally unconstrained collective egoism.</vt:lpstr>
      <vt:lpstr>An ideological instrument…</vt:lpstr>
      <vt:lpstr>…for the political program…</vt:lpstr>
      <vt:lpstr>…of morally unconstrained…</vt:lpstr>
      <vt:lpstr>…collective…</vt:lpstr>
      <vt:lpstr>…egoism.</vt:lpstr>
      <vt:lpstr>Citizens in the age of disinformation</vt:lpstr>
      <vt:lpstr>The moral trap of populism</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Bálint</cp:lastModifiedBy>
  <cp:revision>644</cp:revision>
  <dcterms:created xsi:type="dcterms:W3CDTF">2017-05-01T09:52:15Z</dcterms:created>
  <dcterms:modified xsi:type="dcterms:W3CDTF">2021-09-26T09:33:35Z</dcterms:modified>
</cp:coreProperties>
</file>