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6" r:id="rId3"/>
    <p:sldId id="309" r:id="rId4"/>
    <p:sldId id="305" r:id="rId5"/>
    <p:sldId id="273" r:id="rId6"/>
    <p:sldId id="311" r:id="rId7"/>
    <p:sldId id="312" r:id="rId8"/>
    <p:sldId id="310" r:id="rId9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pos="5692" userDrawn="1">
          <p15:clr>
            <a:srgbClr val="A4A3A4"/>
          </p15:clr>
        </p15:guide>
        <p15:guide id="4" orient="horz" pos="577" userDrawn="1">
          <p15:clr>
            <a:srgbClr val="A4A3A4"/>
          </p15:clr>
        </p15:guide>
        <p15:guide id="5" pos="4105" userDrawn="1">
          <p15:clr>
            <a:srgbClr val="A4A3A4"/>
          </p15:clr>
        </p15:guide>
        <p15:guide id="6" orient="horz" pos="3162" userDrawn="1">
          <p15:clr>
            <a:srgbClr val="A4A3A4"/>
          </p15:clr>
        </p15:guide>
        <p15:guide id="7" orient="horz" pos="2663" userDrawn="1">
          <p15:clr>
            <a:srgbClr val="A4A3A4"/>
          </p15:clr>
        </p15:guide>
        <p15:guide id="8" orient="horz" pos="21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12B"/>
    <a:srgbClr val="B3AA96"/>
    <a:srgbClr val="AAA59F"/>
    <a:srgbClr val="CD5F50"/>
    <a:srgbClr val="E9B178"/>
    <a:srgbClr val="B2654B"/>
    <a:srgbClr val="6B95A1"/>
    <a:srgbClr val="395A61"/>
    <a:srgbClr val="4D7C84"/>
    <a:srgbClr val="B3A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4" autoAdjust="0"/>
    <p:restoredTop sz="91903" autoAdjust="0"/>
  </p:normalViewPr>
  <p:slideViewPr>
    <p:cSldViewPr>
      <p:cViewPr varScale="1">
        <p:scale>
          <a:sx n="90" d="100"/>
          <a:sy n="90" d="100"/>
        </p:scale>
        <p:origin x="726" y="66"/>
      </p:cViewPr>
      <p:guideLst>
        <p:guide orient="horz" pos="758"/>
        <p:guide pos="68"/>
        <p:guide pos="5692"/>
        <p:guide orient="horz" pos="577"/>
        <p:guide pos="4105"/>
        <p:guide orient="horz" pos="3162"/>
        <p:guide orient="horz" pos="2663"/>
        <p:guide orient="horz" pos="21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782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73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2022. 03. 19.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950" y="1381795"/>
            <a:ext cx="8928100" cy="2054051"/>
          </a:xfrm>
        </p:spPr>
        <p:txBody>
          <a:bodyPr>
            <a:noAutofit/>
          </a:bodyPr>
          <a:lstStyle/>
          <a:p>
            <a:r>
              <a:rPr lang="hu-HU" sz="3600" b="1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Relational</a:t>
            </a:r>
            <a:r>
              <a:rPr lang="hu-HU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economics</a:t>
            </a:r>
            <a:r>
              <a:rPr lang="en-US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normatively</a:t>
            </a: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discretionally</a:t>
            </a: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closed</a:t>
            </a: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markets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8396" y="2931790"/>
            <a:ext cx="892810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  <a:endParaRPr lang="hu-HU" sz="2800" b="1" dirty="0" smtClean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Bálint Magyar – Bálint </a:t>
            </a:r>
            <a:r>
              <a:rPr lang="hu-HU" sz="1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Madlovics</a:t>
            </a: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r>
              <a:rPr lang="hu-HU" sz="1800" b="1" i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hu-HU" sz="1800" b="1" i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Anatomy</a:t>
            </a:r>
            <a:r>
              <a:rPr lang="hu-HU" sz="1800" b="1" i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Post-</a:t>
            </a:r>
            <a:r>
              <a:rPr lang="hu-HU" sz="1800" b="1" i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Communist</a:t>
            </a:r>
            <a:r>
              <a:rPr lang="hu-HU" sz="1800" b="1" i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b="1" i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Regimes</a:t>
            </a:r>
            <a:r>
              <a:rPr lang="hu-HU" sz="1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CEU Press, 2020.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268974"/>
            <a:ext cx="8928100" cy="574584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hu-HU" sz="28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theory</a:t>
            </a:r>
            <a:r>
              <a:rPr lang="hu-HU" sz="28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28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rent-seeking</a:t>
            </a:r>
            <a:r>
              <a:rPr lang="hu-HU" sz="28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the post-</a:t>
            </a:r>
            <a:r>
              <a:rPr lang="hu-HU" sz="28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communist</a:t>
            </a:r>
            <a:r>
              <a:rPr lang="hu-HU" sz="28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03598"/>
            <a:ext cx="8640960" cy="367240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50412B"/>
                </a:solidFill>
              </a:rPr>
              <a:t>How can the post-communist experience contribute to the theory of rent-seeking?</a:t>
            </a:r>
          </a:p>
          <a:p>
            <a:r>
              <a:rPr lang="en-US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Can the Western model of rent-seeking be applied to post-communist countries?</a:t>
            </a:r>
          </a:p>
          <a:p>
            <a:pPr lvl="1"/>
            <a:r>
              <a:rPr lang="en-US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similar problem in comparative politics: can we apply the theory of democracy in post-communist countries?</a:t>
            </a:r>
          </a:p>
          <a:p>
            <a:pPr lvl="1"/>
            <a:r>
              <a:rPr lang="en-US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since the 2000s, there has been consensus in the literature that the answer is no</a:t>
            </a:r>
          </a:p>
          <a:p>
            <a:pPr lvl="1"/>
            <a:r>
              <a:rPr lang="en-US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post-communist “hybrid regimes” are independent, </a:t>
            </a:r>
            <a:r>
              <a:rPr lang="en-US" sz="2000" b="1" i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sui generis </a:t>
            </a:r>
            <a:r>
              <a:rPr lang="en-US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systems (Carothers 2002, </a:t>
            </a:r>
            <a:r>
              <a:rPr lang="en-US" sz="2000" b="1" dirty="0" err="1" smtClean="0">
                <a:solidFill>
                  <a:srgbClr val="50412B"/>
                </a:solidFill>
                <a:sym typeface="Wingdings" panose="05000000000000000000" pitchFamily="2" charset="2"/>
              </a:rPr>
              <a:t>Cassani</a:t>
            </a:r>
            <a:r>
              <a:rPr lang="en-US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2014)</a:t>
            </a:r>
          </a:p>
        </p:txBody>
      </p:sp>
    </p:spTree>
    <p:extLst>
      <p:ext uri="{BB962C8B-B14F-4D97-AF65-F5344CB8AC3E}">
        <p14:creationId xmlns:p14="http://schemas.microsoft.com/office/powerpoint/2010/main" val="25124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127560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800" b="1" dirty="0" smtClean="0">
                <a:solidFill>
                  <a:srgbClr val="8D503B"/>
                </a:solidFill>
              </a:rPr>
              <a:t>H</a:t>
            </a:r>
            <a:r>
              <a:rPr lang="hu-HU" sz="2800" b="1" dirty="0" err="1" smtClean="0">
                <a:solidFill>
                  <a:srgbClr val="8D503B"/>
                </a:solidFill>
              </a:rPr>
              <a:t>idden</a:t>
            </a:r>
            <a:r>
              <a:rPr lang="en-US" sz="2800" b="1" dirty="0" smtClean="0">
                <a:solidFill>
                  <a:srgbClr val="8D503B"/>
                </a:solidFill>
              </a:rPr>
              <a:t> </a:t>
            </a:r>
            <a:r>
              <a:rPr lang="en-US" sz="2800" b="1" dirty="0">
                <a:solidFill>
                  <a:srgbClr val="8D503B"/>
                </a:solidFill>
              </a:rPr>
              <a:t>axioms of the mainstream </a:t>
            </a:r>
            <a:r>
              <a:rPr lang="en-US" sz="2800" b="1" dirty="0" smtClean="0">
                <a:solidFill>
                  <a:srgbClr val="8D503B"/>
                </a:solidFill>
              </a:rPr>
              <a:t>comparative approach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59532" y="1203598"/>
            <a:ext cx="8424936" cy="34649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000" b="1" dirty="0" err="1" smtClean="0">
                <a:solidFill>
                  <a:srgbClr val="50412B"/>
                </a:solidFill>
              </a:rPr>
              <a:t>Separation</a:t>
            </a:r>
            <a:r>
              <a:rPr lang="hu-HU" sz="2000" b="1" dirty="0" smtClean="0">
                <a:solidFill>
                  <a:srgbClr val="50412B"/>
                </a:solidFill>
              </a:rPr>
              <a:t> </a:t>
            </a:r>
            <a:r>
              <a:rPr lang="hu-HU" sz="2000" b="1" dirty="0">
                <a:solidFill>
                  <a:srgbClr val="50412B"/>
                </a:solidFill>
              </a:rPr>
              <a:t>of </a:t>
            </a:r>
            <a:r>
              <a:rPr lang="hu-HU" sz="2000" b="1" dirty="0" err="1">
                <a:solidFill>
                  <a:srgbClr val="50412B"/>
                </a:solidFill>
              </a:rPr>
              <a:t>spheres</a:t>
            </a:r>
            <a:r>
              <a:rPr lang="hu-HU" sz="2000" b="1" dirty="0">
                <a:solidFill>
                  <a:srgbClr val="50412B"/>
                </a:solidFill>
              </a:rPr>
              <a:t> of </a:t>
            </a:r>
            <a:r>
              <a:rPr lang="hu-HU" sz="2000" b="1" dirty="0" err="1">
                <a:solidFill>
                  <a:srgbClr val="50412B"/>
                </a:solidFill>
              </a:rPr>
              <a:t>social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action</a:t>
            </a:r>
            <a:r>
              <a:rPr lang="hu-HU" sz="2000" b="1" dirty="0">
                <a:solidFill>
                  <a:srgbClr val="50412B"/>
                </a:solidFill>
              </a:rPr>
              <a:t> (</a:t>
            </a:r>
            <a:r>
              <a:rPr lang="hu-HU" sz="2000" b="1" dirty="0" err="1">
                <a:solidFill>
                  <a:srgbClr val="50412B"/>
                </a:solidFill>
              </a:rPr>
              <a:t>political</a:t>
            </a:r>
            <a:r>
              <a:rPr lang="hu-HU" sz="2000" b="1" dirty="0">
                <a:solidFill>
                  <a:srgbClr val="50412B"/>
                </a:solidFill>
              </a:rPr>
              <a:t>, </a:t>
            </a:r>
            <a:r>
              <a:rPr lang="hu-HU" sz="2000" b="1" dirty="0" err="1">
                <a:solidFill>
                  <a:srgbClr val="50412B"/>
                </a:solidFill>
              </a:rPr>
              <a:t>economic</a:t>
            </a:r>
            <a:r>
              <a:rPr lang="hu-HU" sz="2000" b="1" dirty="0">
                <a:solidFill>
                  <a:srgbClr val="50412B"/>
                </a:solidFill>
              </a:rPr>
              <a:t>, and </a:t>
            </a:r>
            <a:r>
              <a:rPr lang="hu-HU" sz="2000" b="1" dirty="0" err="1">
                <a:solidFill>
                  <a:srgbClr val="50412B"/>
                </a:solidFill>
              </a:rPr>
              <a:t>communal</a:t>
            </a:r>
            <a:r>
              <a:rPr lang="hu-HU" sz="2000" b="1" dirty="0">
                <a:solidFill>
                  <a:srgbClr val="50412B"/>
                </a:solidFill>
              </a:rPr>
              <a:t>) is </a:t>
            </a:r>
            <a:r>
              <a:rPr lang="hu-HU" sz="2000" b="1" dirty="0" err="1">
                <a:solidFill>
                  <a:srgbClr val="50412B"/>
                </a:solidFill>
              </a:rPr>
              <a:t>completed</a:t>
            </a:r>
            <a:r>
              <a:rPr lang="hu-HU" sz="2000" b="1" dirty="0" smtClean="0">
                <a:solidFill>
                  <a:srgbClr val="50412B"/>
                </a:solidFill>
              </a:rPr>
              <a:t>. </a:t>
            </a:r>
            <a:r>
              <a:rPr lang="hu-HU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 </a:t>
            </a:r>
            <a:r>
              <a:rPr lang="en-US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not the business deal of autonomous economic and political actors (lobbying) but patron-client relationships</a:t>
            </a:r>
            <a:endParaRPr lang="hu-HU" sz="2000" b="1" dirty="0">
              <a:solidFill>
                <a:srgbClr val="50412B"/>
              </a:solidFill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000" b="1" dirty="0">
                <a:solidFill>
                  <a:srgbClr val="50412B"/>
                </a:solidFill>
              </a:rPr>
              <a:t>The </a:t>
            </a:r>
            <a:r>
              <a:rPr lang="hu-HU" sz="2000" b="1" i="1" dirty="0">
                <a:solidFill>
                  <a:srgbClr val="50412B"/>
                </a:solidFill>
              </a:rPr>
              <a:t>de jure </a:t>
            </a:r>
            <a:r>
              <a:rPr lang="hu-HU" sz="2000" b="1" dirty="0" err="1">
                <a:solidFill>
                  <a:srgbClr val="50412B"/>
                </a:solidFill>
              </a:rPr>
              <a:t>position</a:t>
            </a:r>
            <a:r>
              <a:rPr lang="hu-HU" sz="2000" b="1" dirty="0">
                <a:solidFill>
                  <a:srgbClr val="50412B"/>
                </a:solidFill>
              </a:rPr>
              <a:t> of </a:t>
            </a:r>
            <a:r>
              <a:rPr lang="hu-HU" sz="2000" b="1" dirty="0" err="1">
                <a:solidFill>
                  <a:srgbClr val="50412B"/>
                </a:solidFill>
              </a:rPr>
              <a:t>persons</a:t>
            </a:r>
            <a:r>
              <a:rPr lang="hu-HU" sz="2000" b="1" dirty="0">
                <a:solidFill>
                  <a:srgbClr val="50412B"/>
                </a:solidFill>
              </a:rPr>
              <a:t> and </a:t>
            </a:r>
            <a:r>
              <a:rPr lang="hu-HU" sz="2000" b="1" dirty="0" err="1">
                <a:solidFill>
                  <a:srgbClr val="50412B"/>
                </a:solidFill>
              </a:rPr>
              <a:t>institutions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 smtClean="0">
                <a:solidFill>
                  <a:srgbClr val="50412B"/>
                </a:solidFill>
              </a:rPr>
              <a:t>coincide</a:t>
            </a:r>
            <a:r>
              <a:rPr lang="hu-HU" sz="2000" b="1" dirty="0" smtClean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with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their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i="1" dirty="0">
                <a:solidFill>
                  <a:srgbClr val="50412B"/>
                </a:solidFill>
              </a:rPr>
              <a:t>de facto </a:t>
            </a:r>
            <a:r>
              <a:rPr lang="hu-HU" sz="2000" b="1" dirty="0" err="1">
                <a:solidFill>
                  <a:srgbClr val="50412B"/>
                </a:solidFill>
              </a:rPr>
              <a:t>position</a:t>
            </a:r>
            <a:r>
              <a:rPr lang="hu-HU" sz="2000" b="1" dirty="0" smtClean="0">
                <a:solidFill>
                  <a:srgbClr val="50412B"/>
                </a:solidFill>
              </a:rPr>
              <a:t>. </a:t>
            </a:r>
            <a:r>
              <a:rPr lang="hu-HU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 </a:t>
            </a:r>
            <a:r>
              <a:rPr lang="en-US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formal owners may not exercise their property rights freely; the patron becomes the </a:t>
            </a:r>
            <a:r>
              <a:rPr lang="en-US" sz="2000" b="1" i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de facto </a:t>
            </a:r>
            <a:r>
              <a:rPr lang="en-US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owner</a:t>
            </a:r>
            <a:endParaRPr lang="hu-HU" sz="2000" b="1" dirty="0">
              <a:solidFill>
                <a:srgbClr val="CD5F50"/>
              </a:solidFill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000" b="1" dirty="0">
                <a:solidFill>
                  <a:srgbClr val="50412B"/>
                </a:solidFill>
              </a:rPr>
              <a:t>The </a:t>
            </a:r>
            <a:r>
              <a:rPr lang="hu-HU" sz="2000" b="1" dirty="0" err="1">
                <a:solidFill>
                  <a:srgbClr val="50412B"/>
                </a:solidFill>
              </a:rPr>
              <a:t>state</a:t>
            </a:r>
            <a:r>
              <a:rPr lang="hu-HU" sz="2000" b="1" dirty="0">
                <a:solidFill>
                  <a:srgbClr val="50412B"/>
                </a:solidFill>
              </a:rPr>
              <a:t> is an </a:t>
            </a:r>
            <a:r>
              <a:rPr lang="hu-HU" sz="2000" b="1" dirty="0" err="1">
                <a:solidFill>
                  <a:srgbClr val="50412B"/>
                </a:solidFill>
              </a:rPr>
              <a:t>actor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pursuing</a:t>
            </a:r>
            <a:r>
              <a:rPr lang="hu-HU" sz="2000" b="1" dirty="0">
                <a:solidFill>
                  <a:srgbClr val="50412B"/>
                </a:solidFill>
              </a:rPr>
              <a:t> the </a:t>
            </a:r>
            <a:r>
              <a:rPr lang="hu-HU" sz="2000" b="1" dirty="0" err="1">
                <a:solidFill>
                  <a:srgbClr val="50412B"/>
                </a:solidFill>
              </a:rPr>
              <a:t>common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good</a:t>
            </a:r>
            <a:r>
              <a:rPr lang="hu-HU" sz="2000" b="1" dirty="0">
                <a:solidFill>
                  <a:srgbClr val="50412B"/>
                </a:solidFill>
              </a:rPr>
              <a:t>, and </a:t>
            </a:r>
            <a:r>
              <a:rPr lang="hu-HU" sz="2000" b="1" dirty="0" err="1" smtClean="0">
                <a:solidFill>
                  <a:srgbClr val="50412B"/>
                </a:solidFill>
              </a:rPr>
              <a:t>public</a:t>
            </a:r>
            <a:r>
              <a:rPr lang="hu-HU" sz="2000" b="1" dirty="0" smtClean="0">
                <a:solidFill>
                  <a:srgbClr val="50412B"/>
                </a:solidFill>
              </a:rPr>
              <a:t> </a:t>
            </a:r>
            <a:r>
              <a:rPr lang="hu-HU" sz="2000" b="1" dirty="0">
                <a:solidFill>
                  <a:srgbClr val="50412B"/>
                </a:solidFill>
              </a:rPr>
              <a:t>policy </a:t>
            </a:r>
            <a:r>
              <a:rPr lang="hu-HU" sz="2000" b="1" dirty="0" err="1">
                <a:solidFill>
                  <a:srgbClr val="50412B"/>
                </a:solidFill>
              </a:rPr>
              <a:t>mistakes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or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corruption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cases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are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not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system-constituting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elements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but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simple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err="1">
                <a:solidFill>
                  <a:srgbClr val="50412B"/>
                </a:solidFill>
              </a:rPr>
              <a:t>deviances</a:t>
            </a:r>
            <a:r>
              <a:rPr lang="hu-HU" sz="2000" b="1" dirty="0" smtClean="0">
                <a:solidFill>
                  <a:srgbClr val="50412B"/>
                </a:solidFill>
              </a:rPr>
              <a:t>. </a:t>
            </a:r>
            <a:r>
              <a:rPr lang="hu-HU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 </a:t>
            </a:r>
            <a:r>
              <a:rPr lang="hu-HU" sz="2000" b="1" dirty="0" err="1" smtClean="0">
                <a:solidFill>
                  <a:srgbClr val="CD5F50"/>
                </a:solidFill>
                <a:sym typeface="Wingdings" panose="05000000000000000000" pitchFamily="2" charset="2"/>
              </a:rPr>
              <a:t>corruption</a:t>
            </a:r>
            <a:r>
              <a:rPr lang="hu-HU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 </a:t>
            </a:r>
            <a:r>
              <a:rPr lang="hu-HU" sz="2000" b="1" dirty="0" err="1" smtClean="0">
                <a:solidFill>
                  <a:srgbClr val="CD5F50"/>
                </a:solidFill>
                <a:sym typeface="Wingdings" panose="05000000000000000000" pitchFamily="2" charset="2"/>
              </a:rPr>
              <a:t>organized</a:t>
            </a:r>
            <a:r>
              <a:rPr lang="hu-HU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 </a:t>
            </a:r>
            <a:r>
              <a:rPr lang="hu-HU" sz="2000" b="1" dirty="0" err="1" smtClean="0">
                <a:solidFill>
                  <a:srgbClr val="CD5F50"/>
                </a:solidFill>
                <a:sym typeface="Wingdings" panose="05000000000000000000" pitchFamily="2" charset="2"/>
              </a:rPr>
              <a:t>from</a:t>
            </a:r>
            <a:r>
              <a:rPr lang="hu-HU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 the top</a:t>
            </a:r>
            <a:endParaRPr lang="hu-HU" sz="2000" b="1" dirty="0">
              <a:solidFill>
                <a:srgbClr val="CD5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694809" y="4307104"/>
            <a:ext cx="7740692" cy="712918"/>
          </a:xfrm>
          <a:prstGeom prst="roundRect">
            <a:avLst>
              <a:gd name="adj" fmla="val 5023"/>
            </a:avLst>
          </a:prstGeom>
          <a:solidFill>
            <a:srgbClr val="B3A99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Csoportba foglalás 4"/>
          <p:cNvGrpSpPr/>
          <p:nvPr/>
        </p:nvGrpSpPr>
        <p:grpSpPr>
          <a:xfrm>
            <a:off x="760778" y="871041"/>
            <a:ext cx="7758207" cy="3644925"/>
            <a:chOff x="107968" y="193166"/>
            <a:chExt cx="7344860" cy="2721247"/>
          </a:xfrm>
        </p:grpSpPr>
        <p:sp>
          <p:nvSpPr>
            <p:cNvPr id="45" name="Téglalap 31"/>
            <p:cNvSpPr/>
            <p:nvPr/>
          </p:nvSpPr>
          <p:spPr>
            <a:xfrm>
              <a:off x="2188362" y="1474276"/>
              <a:ext cx="3041183" cy="901988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46" name="Téglalap 32"/>
            <p:cNvSpPr/>
            <p:nvPr/>
          </p:nvSpPr>
          <p:spPr>
            <a:xfrm>
              <a:off x="1412789" y="1049969"/>
              <a:ext cx="4579723" cy="1330064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47" name="Téglalap 33"/>
            <p:cNvSpPr/>
            <p:nvPr/>
          </p:nvSpPr>
          <p:spPr>
            <a:xfrm>
              <a:off x="2952412" y="1944216"/>
              <a:ext cx="1512000" cy="432048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cxnSp>
          <p:nvCxnSpPr>
            <p:cNvPr id="48" name="Egyenes összekötő 8"/>
            <p:cNvCxnSpPr/>
            <p:nvPr/>
          </p:nvCxnSpPr>
          <p:spPr>
            <a:xfrm>
              <a:off x="1412790" y="2232248"/>
              <a:ext cx="0" cy="288031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9"/>
            <p:cNvCxnSpPr/>
            <p:nvPr/>
          </p:nvCxnSpPr>
          <p:spPr>
            <a:xfrm>
              <a:off x="2188361" y="2239831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10"/>
            <p:cNvCxnSpPr/>
            <p:nvPr/>
          </p:nvCxnSpPr>
          <p:spPr>
            <a:xfrm>
              <a:off x="2952412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11"/>
            <p:cNvCxnSpPr/>
            <p:nvPr/>
          </p:nvCxnSpPr>
          <p:spPr>
            <a:xfrm>
              <a:off x="4464351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gyenes összekötő 12"/>
            <p:cNvCxnSpPr/>
            <p:nvPr/>
          </p:nvCxnSpPr>
          <p:spPr>
            <a:xfrm>
              <a:off x="5229545" y="223913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gyenes összekötő 13"/>
            <p:cNvCxnSpPr/>
            <p:nvPr/>
          </p:nvCxnSpPr>
          <p:spPr>
            <a:xfrm>
              <a:off x="5992513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14"/>
            <p:cNvCxnSpPr/>
            <p:nvPr/>
          </p:nvCxnSpPr>
          <p:spPr>
            <a:xfrm>
              <a:off x="3708412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Szövegdoboz 33"/>
            <p:cNvSpPr txBox="1"/>
            <p:nvPr/>
          </p:nvSpPr>
          <p:spPr>
            <a:xfrm>
              <a:off x="2321614" y="2519973"/>
              <a:ext cx="1278669" cy="3944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" name="Szövegdoboz 34"/>
            <p:cNvSpPr txBox="1"/>
            <p:nvPr/>
          </p:nvSpPr>
          <p:spPr>
            <a:xfrm>
              <a:off x="1728096" y="2527600"/>
              <a:ext cx="972175" cy="3003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7" name="Szövegdoboz 35"/>
            <p:cNvSpPr txBox="1"/>
            <p:nvPr/>
          </p:nvSpPr>
          <p:spPr>
            <a:xfrm>
              <a:off x="1107491" y="2524048"/>
              <a:ext cx="648083" cy="2353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8" name="Szövegdoboz 36"/>
            <p:cNvSpPr txBox="1"/>
            <p:nvPr/>
          </p:nvSpPr>
          <p:spPr>
            <a:xfrm>
              <a:off x="3881223" y="2510721"/>
              <a:ext cx="1230938" cy="4036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9" name="Szövegdoboz 37"/>
            <p:cNvSpPr txBox="1"/>
            <p:nvPr/>
          </p:nvSpPr>
          <p:spPr>
            <a:xfrm>
              <a:off x="4832266" y="2512094"/>
              <a:ext cx="857626" cy="4023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" name="Szövegdoboz 38"/>
            <p:cNvSpPr txBox="1"/>
            <p:nvPr/>
          </p:nvSpPr>
          <p:spPr>
            <a:xfrm>
              <a:off x="5472232" y="2505206"/>
              <a:ext cx="1107105" cy="4092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Szövegdoboz 50"/>
            <p:cNvSpPr txBox="1"/>
            <p:nvPr/>
          </p:nvSpPr>
          <p:spPr>
            <a:xfrm>
              <a:off x="3060340" y="2520280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2" name="Egyenes összekötő 22"/>
            <p:cNvCxnSpPr/>
            <p:nvPr/>
          </p:nvCxnSpPr>
          <p:spPr>
            <a:xfrm flipH="1" flipV="1">
              <a:off x="540060" y="532423"/>
              <a:ext cx="3168352" cy="1843825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23"/>
            <p:cNvCxnSpPr/>
            <p:nvPr/>
          </p:nvCxnSpPr>
          <p:spPr>
            <a:xfrm flipV="1">
              <a:off x="3708412" y="532423"/>
              <a:ext cx="3168352" cy="1843842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gyenes összekötő 24"/>
            <p:cNvCxnSpPr/>
            <p:nvPr/>
          </p:nvCxnSpPr>
          <p:spPr>
            <a:xfrm>
              <a:off x="3564396" y="1944216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gyenes összekötő 25"/>
            <p:cNvCxnSpPr/>
            <p:nvPr/>
          </p:nvCxnSpPr>
          <p:spPr>
            <a:xfrm>
              <a:off x="3564396" y="1477554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gyenes összekötő 26"/>
            <p:cNvCxnSpPr/>
            <p:nvPr/>
          </p:nvCxnSpPr>
          <p:spPr>
            <a:xfrm>
              <a:off x="3564396" y="1051074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Szövegdoboz 75"/>
            <p:cNvSpPr txBox="1"/>
            <p:nvPr/>
          </p:nvSpPr>
          <p:spPr>
            <a:xfrm>
              <a:off x="2862827" y="1508098"/>
              <a:ext cx="838226" cy="1818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captured state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Szövegdoboz 76"/>
            <p:cNvSpPr txBox="1"/>
            <p:nvPr/>
          </p:nvSpPr>
          <p:spPr>
            <a:xfrm>
              <a:off x="3242819" y="2348824"/>
              <a:ext cx="455926" cy="2099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Szövegdoboz 77"/>
            <p:cNvSpPr txBox="1"/>
            <p:nvPr/>
          </p:nvSpPr>
          <p:spPr>
            <a:xfrm>
              <a:off x="2862827" y="1056061"/>
              <a:ext cx="894584" cy="11785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criminal state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Szövegdoboz 78"/>
            <p:cNvSpPr txBox="1"/>
            <p:nvPr/>
          </p:nvSpPr>
          <p:spPr>
            <a:xfrm>
              <a:off x="2942192" y="1980020"/>
              <a:ext cx="758861" cy="129386"/>
            </a:xfrm>
            <a:prstGeom prst="rect">
              <a:avLst/>
            </a:prstGeom>
            <a:solidFill>
              <a:srgbClr val="EFEAE4"/>
            </a:solidFill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corrupt state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Szövegdoboz 92"/>
            <p:cNvSpPr txBox="1"/>
            <p:nvPr/>
          </p:nvSpPr>
          <p:spPr>
            <a:xfrm>
              <a:off x="3792752" y="193166"/>
              <a:ext cx="1162801" cy="3134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level of collusive corruption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" name="Szövegdoboz 93"/>
            <p:cNvSpPr txBox="1"/>
            <p:nvPr/>
          </p:nvSpPr>
          <p:spPr>
            <a:xfrm>
              <a:off x="6444683" y="2441424"/>
              <a:ext cx="978601" cy="3070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nature of state intervention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3" name="Szövegdoboz 94"/>
            <p:cNvSpPr txBox="1"/>
            <p:nvPr/>
          </p:nvSpPr>
          <p:spPr>
            <a:xfrm>
              <a:off x="6755480" y="2105798"/>
              <a:ext cx="691521" cy="253916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positive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4" name="Szövegdoboz 95"/>
            <p:cNvSpPr txBox="1"/>
            <p:nvPr/>
          </p:nvSpPr>
          <p:spPr>
            <a:xfrm>
              <a:off x="107968" y="2105798"/>
              <a:ext cx="737052" cy="236350"/>
            </a:xfrm>
            <a:prstGeom prst="rect">
              <a:avLst/>
            </a:prstGeom>
            <a:noFill/>
          </p:spPr>
          <p:txBody>
            <a:bodyPr wrap="square" lIns="7200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negative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5" name="Szövegdoboz 39"/>
            <p:cNvSpPr txBox="1"/>
            <p:nvPr/>
          </p:nvSpPr>
          <p:spPr>
            <a:xfrm>
              <a:off x="107969" y="2447051"/>
              <a:ext cx="1054087" cy="3060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nature of state intervention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6" name="Bal oldali kapcsos zárójel 39"/>
            <p:cNvSpPr/>
            <p:nvPr/>
          </p:nvSpPr>
          <p:spPr>
            <a:xfrm rot="5400000">
              <a:off x="3509969" y="-1430337"/>
              <a:ext cx="385365" cy="4579723"/>
            </a:xfrm>
            <a:prstGeom prst="leftBrace">
              <a:avLst>
                <a:gd name="adj1" fmla="val 58327"/>
                <a:gd name="adj2" fmla="val 72863"/>
              </a:avLst>
            </a:prstGeom>
            <a:ln w="22225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77" name="Szövegdoboz 42"/>
            <p:cNvSpPr txBox="1"/>
            <p:nvPr/>
          </p:nvSpPr>
          <p:spPr>
            <a:xfrm>
              <a:off x="1943674" y="374947"/>
              <a:ext cx="1431601" cy="2918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maximum amplitude of arbitrariness 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8" name="Egyenes összekötő nyíllal 6"/>
            <p:cNvCxnSpPr/>
            <p:nvPr/>
          </p:nvCxnSpPr>
          <p:spPr>
            <a:xfrm>
              <a:off x="108012" y="2376264"/>
              <a:ext cx="7344816" cy="0"/>
            </a:xfrm>
            <a:prstGeom prst="straightConnector1">
              <a:avLst/>
            </a:prstGeom>
            <a:ln w="34925">
              <a:solidFill>
                <a:srgbClr val="4D7C85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gyenes összekötő nyíllal 7"/>
            <p:cNvCxnSpPr/>
            <p:nvPr/>
          </p:nvCxnSpPr>
          <p:spPr>
            <a:xfrm flipV="1">
              <a:off x="3708412" y="216024"/>
              <a:ext cx="0" cy="2160240"/>
            </a:xfrm>
            <a:prstGeom prst="straightConnector1">
              <a:avLst/>
            </a:prstGeom>
            <a:ln w="34925">
              <a:solidFill>
                <a:srgbClr val="4D7C8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52735"/>
              </p:ext>
            </p:extLst>
          </p:nvPr>
        </p:nvGraphicFramePr>
        <p:xfrm>
          <a:off x="708499" y="4299209"/>
          <a:ext cx="7727002" cy="7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3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4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Legend:</a:t>
                      </a:r>
                      <a:endParaRPr lang="hu-HU" sz="1050" b="0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N: normative intervention</a:t>
                      </a:r>
                      <a:endParaRPr lang="en-GB" sz="1050" dirty="0"/>
                    </a:p>
                    <a:p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discretional intervention as non-structural deviation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Note: the dotted lines are added lines for the sake of clarity.</a:t>
                      </a:r>
                      <a:endParaRPr lang="hu-HU" sz="1050" i="1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discretional intervention as structural deviation</a:t>
                      </a:r>
                      <a:endParaRPr lang="en-GB" sz="105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discretional intervention as constitutive element</a:t>
                      </a:r>
                      <a:endParaRPr lang="hu-HU" sz="1050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2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546" cy="919361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8D503B"/>
                </a:solidFill>
              </a:rPr>
              <a:t>The correlation between the level of collusive </a:t>
            </a:r>
            <a:r>
              <a:rPr lang="en-US" sz="2200" dirty="0" smtClean="0">
                <a:solidFill>
                  <a:srgbClr val="8D503B"/>
                </a:solidFill>
              </a:rPr>
              <a:t/>
            </a:r>
            <a:br>
              <a:rPr lang="en-US" sz="2200" dirty="0" smtClean="0">
                <a:solidFill>
                  <a:srgbClr val="8D503B"/>
                </a:solidFill>
              </a:rPr>
            </a:br>
            <a:r>
              <a:rPr lang="en-US" sz="2200" dirty="0" smtClean="0">
                <a:solidFill>
                  <a:srgbClr val="8D503B"/>
                </a:solidFill>
              </a:rPr>
              <a:t>corruption and </a:t>
            </a:r>
            <a:r>
              <a:rPr lang="en-US" sz="2200" dirty="0">
                <a:solidFill>
                  <a:srgbClr val="8D503B"/>
                </a:solidFill>
              </a:rPr>
              <a:t>the nature of state intervention</a:t>
            </a:r>
            <a:endParaRPr lang="hu-HU" sz="2200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8D503B"/>
                </a:solidFill>
              </a:rPr>
              <a:t>Rent-seeking: normatively and discretionally closed markets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913165"/>
              </p:ext>
            </p:extLst>
          </p:nvPr>
        </p:nvGraphicFramePr>
        <p:xfrm>
          <a:off x="107951" y="771550"/>
          <a:ext cx="8928099" cy="4253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9340">
                  <a:extLst>
                    <a:ext uri="{9D8B030D-6E8A-4147-A177-3AD203B41FA5}">
                      <a16:colId xmlns:a16="http://schemas.microsoft.com/office/drawing/2014/main" xmlns="" val="443597539"/>
                    </a:ext>
                  </a:extLst>
                </a:gridCol>
                <a:gridCol w="3297557">
                  <a:extLst>
                    <a:ext uri="{9D8B030D-6E8A-4147-A177-3AD203B41FA5}">
                      <a16:colId xmlns:a16="http://schemas.microsoft.com/office/drawing/2014/main" xmlns="" val="3711585305"/>
                    </a:ext>
                  </a:extLst>
                </a:gridCol>
                <a:gridCol w="3431202">
                  <a:extLst>
                    <a:ext uri="{9D8B030D-6E8A-4147-A177-3AD203B41FA5}">
                      <a16:colId xmlns:a16="http://schemas.microsoft.com/office/drawing/2014/main" xmlns="" val="1560512196"/>
                    </a:ext>
                  </a:extLst>
                </a:gridCol>
              </a:tblGrid>
              <a:tr h="630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D7C85"/>
                          </a:solidFill>
                          <a:effectLst/>
                        </a:rPr>
                        <a:t>Normatively closed market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D7C85"/>
                          </a:solidFill>
                          <a:effectLst/>
                        </a:rPr>
                        <a:t>Discretionally closed market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6247455"/>
                  </a:ext>
                </a:extLst>
              </a:tr>
              <a:tr h="6588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50412B"/>
                          </a:solidFill>
                          <a:effectLst/>
                        </a:rPr>
                        <a:t>Decision about entry or exclusion</a:t>
                      </a:r>
                      <a:endParaRPr lang="hu-HU" sz="2400" b="1" i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normative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discretional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337502"/>
                  </a:ext>
                </a:extLst>
              </a:tr>
              <a:tr h="553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50412B"/>
                          </a:solidFill>
                          <a:effectLst/>
                        </a:rPr>
                        <a:t>Formality of regulations</a:t>
                      </a:r>
                      <a:endParaRPr lang="hu-HU" sz="2400" b="1" i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formal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formal/informal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1943142"/>
                  </a:ext>
                </a:extLst>
              </a:tr>
              <a:tr h="6588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50412B"/>
                          </a:solidFill>
                          <a:effectLst/>
                        </a:rPr>
                        <a:t>Benefit of the economic actor(s)</a:t>
                      </a:r>
                      <a:endParaRPr lang="hu-HU" sz="2400" b="1" i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normative (sectoral) and non-excludable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discretional (individual) and excludable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2782560"/>
                  </a:ext>
                </a:extLst>
              </a:tr>
              <a:tr h="9436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50412B"/>
                          </a:solidFill>
                          <a:effectLst/>
                        </a:rPr>
                        <a:t>Benefit of the political actor(s)</a:t>
                      </a:r>
                      <a:endParaRPr lang="hu-HU" sz="2400" b="1" i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  <a:tabLst>
                          <a:tab pos="541338" algn="l"/>
                        </a:tabLst>
                      </a:pPr>
                      <a:r>
                        <a:rPr lang="en-US" sz="1600" b="1" dirty="0" smtClean="0">
                          <a:solidFill>
                            <a:srgbClr val="50412B"/>
                          </a:solidFill>
                          <a:effectLst/>
                        </a:rPr>
                        <a:t>political benefits (e.g.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50412B"/>
                          </a:solidFill>
                          <a:effectLst/>
                        </a:rPr>
                        <a:t>campaign contribution)</a:t>
                      </a:r>
                      <a:endParaRPr lang="hu-HU" sz="2400" b="1" dirty="0" smtClean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  <a:tabLst>
                          <a:tab pos="541338" algn="l"/>
                        </a:tabLst>
                      </a:pPr>
                      <a:r>
                        <a:rPr lang="en-US" sz="1600" b="1" dirty="0" smtClean="0">
                          <a:solidFill>
                            <a:srgbClr val="50412B"/>
                          </a:solidFill>
                          <a:effectLst/>
                        </a:rPr>
                        <a:t>personal benefit (</a:t>
                      </a:r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  <a:effectLst/>
                        </a:rPr>
                        <a:t>bribes</a:t>
                      </a:r>
                      <a:r>
                        <a:rPr lang="en-US" sz="1600" b="1" dirty="0" smtClean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rgbClr val="50412B"/>
                          </a:solidFill>
                          <a:effectLst/>
                        </a:rPr>
                        <a:t>economic 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benefit </a:t>
                      </a:r>
                      <a:r>
                        <a:rPr lang="en-US" sz="1600" b="1" dirty="0" smtClean="0">
                          <a:solidFill>
                            <a:srgbClr val="50412B"/>
                          </a:solidFill>
                          <a:effectLst/>
                        </a:rPr>
                        <a:t>(personal wealth accumulation through patronal ownership)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patronal benefit (loyalty)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4203334"/>
                  </a:ext>
                </a:extLst>
              </a:tr>
              <a:tr h="6588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50412B"/>
                          </a:solidFill>
                          <a:effectLst/>
                        </a:rPr>
                        <a:t>The nature of rent-seeking</a:t>
                      </a:r>
                      <a:endParaRPr lang="hu-HU" sz="2400" b="1" i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50412B"/>
                          </a:solidFill>
                          <a:effectLst/>
                        </a:rPr>
                        <a:t>competitive (bottom-up process)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50412B"/>
                          </a:solidFill>
                          <a:effectLst/>
                        </a:rPr>
                        <a:t>distributive (top-down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  <a:effectLst/>
                        </a:rPr>
                        <a:t> process</a:t>
                      </a:r>
                      <a:r>
                        <a:rPr lang="en-US" sz="1600" b="1" dirty="0" smtClean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220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268974"/>
            <a:ext cx="8928100" cy="57458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discretional market closing: the Hungarian gambling market</a:t>
            </a:r>
            <a:endParaRPr lang="hu-HU" sz="24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958" y="1059582"/>
            <a:ext cx="8784530" cy="3816424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solidFill>
                  <a:srgbClr val="50412B"/>
                </a:solidFill>
              </a:rPr>
              <a:t>Before 2010:</a:t>
            </a:r>
            <a:r>
              <a:rPr lang="en-US" sz="1800" b="1" dirty="0" smtClean="0">
                <a:solidFill>
                  <a:srgbClr val="50412B"/>
                </a:solidFill>
              </a:rPr>
              <a:t> normatively closed market, anyone who pays concession price can operate slot machines </a:t>
            </a: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</a:t>
            </a:r>
            <a:r>
              <a:rPr lang="en-US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thousands of pubs in the country, casinos</a:t>
            </a:r>
            <a:endParaRPr lang="en-US" sz="1800" b="1" dirty="0" smtClean="0">
              <a:solidFill>
                <a:srgbClr val="50412B"/>
              </a:solidFill>
            </a:endParaRPr>
          </a:p>
          <a:p>
            <a:r>
              <a:rPr lang="en-US" sz="1800" b="1" u="sng" dirty="0" smtClean="0">
                <a:solidFill>
                  <a:srgbClr val="50412B"/>
                </a:solidFill>
                <a:sym typeface="Wingdings" panose="05000000000000000000" pitchFamily="2" charset="2"/>
              </a:rPr>
              <a:t>Discretional market closing:</a:t>
            </a:r>
          </a:p>
          <a:p>
            <a:pPr lvl="1"/>
            <a:r>
              <a:rPr lang="en-US" sz="1200" b="1" u="sng" dirty="0" smtClean="0">
                <a:solidFill>
                  <a:srgbClr val="50412B"/>
                </a:solidFill>
                <a:sym typeface="Wingdings" panose="05000000000000000000" pitchFamily="2" charset="2"/>
              </a:rPr>
              <a:t>2011:</a:t>
            </a:r>
            <a:r>
              <a:rPr lang="en-US" sz="1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sudden increase of concession price and regulations drives over 90</a:t>
            </a:r>
            <a:r>
              <a:rPr lang="hu-HU" sz="1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%</a:t>
            </a:r>
            <a:r>
              <a:rPr lang="en-US" sz="1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of operators out in a year</a:t>
            </a:r>
          </a:p>
          <a:p>
            <a:pPr lvl="1"/>
            <a:r>
              <a:rPr lang="en-US" sz="1200" b="1" u="sng" dirty="0" smtClean="0">
                <a:solidFill>
                  <a:srgbClr val="50412B"/>
                </a:solidFill>
                <a:sym typeface="Wingdings" panose="05000000000000000000" pitchFamily="2" charset="2"/>
              </a:rPr>
              <a:t>2012:</a:t>
            </a:r>
            <a:r>
              <a:rPr lang="en-US" sz="1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slot machines are banned for “risk to national security”</a:t>
            </a:r>
          </a:p>
          <a:p>
            <a:pPr lvl="1"/>
            <a:r>
              <a:rPr lang="en-US" sz="1200" b="1" u="sng" dirty="0" smtClean="0">
                <a:solidFill>
                  <a:srgbClr val="50412B"/>
                </a:solidFill>
                <a:sym typeface="Wingdings" panose="05000000000000000000" pitchFamily="2" charset="2"/>
              </a:rPr>
              <a:t>2013:</a:t>
            </a:r>
            <a:r>
              <a:rPr lang="en-US" sz="1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11 casinos could operate by state concession; 5 casinos are given out without a tendering procedure to those the Minister of National Economy personally deems </a:t>
            </a:r>
            <a:r>
              <a:rPr lang="en-US" sz="1200" b="1" dirty="0">
                <a:solidFill>
                  <a:srgbClr val="50412B"/>
                </a:solidFill>
                <a:sym typeface="Wingdings" panose="05000000000000000000" pitchFamily="2" charset="2"/>
              </a:rPr>
              <a:t>“reliable</a:t>
            </a:r>
            <a:r>
              <a:rPr lang="en-US" sz="1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”</a:t>
            </a:r>
          </a:p>
          <a:p>
            <a:pPr lvl="1"/>
            <a:r>
              <a:rPr lang="en-US" sz="1200" b="1" u="sng" dirty="0" smtClean="0">
                <a:solidFill>
                  <a:srgbClr val="50412B"/>
                </a:solidFill>
                <a:sym typeface="Wingdings" panose="05000000000000000000" pitchFamily="2" charset="2"/>
              </a:rPr>
              <a:t>2014:</a:t>
            </a:r>
            <a:r>
              <a:rPr lang="en-US" sz="1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5 casinos are received by Andy </a:t>
            </a:r>
            <a:r>
              <a:rPr lang="en-US" sz="1200" b="1" dirty="0" err="1" smtClean="0">
                <a:solidFill>
                  <a:srgbClr val="50412B"/>
                </a:solidFill>
                <a:sym typeface="Wingdings" panose="05000000000000000000" pitchFamily="2" charset="2"/>
              </a:rPr>
              <a:t>Vajna</a:t>
            </a:r>
            <a:r>
              <a:rPr lang="en-US" sz="1200" b="1" dirty="0">
                <a:solidFill>
                  <a:srgbClr val="50412B"/>
                </a:solidFill>
                <a:sym typeface="Wingdings" panose="05000000000000000000" pitchFamily="2" charset="2"/>
              </a:rPr>
              <a:t>, Government Commissioner in charge of the Hungarian film </a:t>
            </a:r>
            <a:r>
              <a:rPr lang="en-US" sz="1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industry, owner of one of the largest commercial channels (TV2), Orbán’s personal friend</a:t>
            </a:r>
          </a:p>
          <a:p>
            <a:pPr lvl="1"/>
            <a:r>
              <a:rPr lang="en-US" sz="1200" b="1" dirty="0">
                <a:solidFill>
                  <a:srgbClr val="50412B"/>
                </a:solidFill>
                <a:sym typeface="Wingdings" panose="05000000000000000000" pitchFamily="2" charset="2"/>
              </a:rPr>
              <a:t>high concession fee, but deductible from tax on the </a:t>
            </a:r>
            <a:r>
              <a:rPr lang="en-US" sz="1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games; the activity is made VAT exempt</a:t>
            </a:r>
          </a:p>
          <a:p>
            <a:pPr lvl="1"/>
            <a:r>
              <a:rPr lang="en-US" sz="1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when </a:t>
            </a:r>
            <a:r>
              <a:rPr lang="en-US" sz="1200" b="1" dirty="0" err="1" smtClean="0">
                <a:solidFill>
                  <a:srgbClr val="50412B"/>
                </a:solidFill>
                <a:sym typeface="Wingdings" panose="05000000000000000000" pitchFamily="2" charset="2"/>
              </a:rPr>
              <a:t>Vajna</a:t>
            </a:r>
            <a:r>
              <a:rPr lang="en-US" sz="1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could not meet deadlines, they were changed, and the concession fee was waived</a:t>
            </a:r>
          </a:p>
          <a:p>
            <a:pPr lvl="1"/>
            <a:r>
              <a:rPr lang="en-US" sz="1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tax authority does not require online inspection device or cash registers (which were introduced to retail owners)</a:t>
            </a:r>
          </a:p>
          <a:p>
            <a:pPr lvl="1"/>
            <a:r>
              <a:rPr lang="en-US" sz="1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the rights of online gambling went to offline casino owners, i.e., </a:t>
            </a:r>
            <a:r>
              <a:rPr lang="en-US" sz="1200" b="1" dirty="0" err="1" smtClean="0">
                <a:solidFill>
                  <a:srgbClr val="50412B"/>
                </a:solidFill>
                <a:sym typeface="Wingdings" panose="05000000000000000000" pitchFamily="2" charset="2"/>
              </a:rPr>
              <a:t>Vajna</a:t>
            </a:r>
            <a:endParaRPr lang="en-US" sz="1200" b="1" dirty="0" smtClean="0">
              <a:solidFill>
                <a:srgbClr val="50412B"/>
              </a:solidFill>
              <a:sym typeface="Wingdings" panose="05000000000000000000" pitchFamily="2" charset="2"/>
            </a:endParaRPr>
          </a:p>
          <a:p>
            <a:r>
              <a:rPr lang="en-US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when </a:t>
            </a:r>
            <a:r>
              <a:rPr lang="en-US" sz="1800" b="1" dirty="0" err="1" smtClean="0">
                <a:solidFill>
                  <a:srgbClr val="50412B"/>
                </a:solidFill>
                <a:sym typeface="Wingdings" panose="05000000000000000000" pitchFamily="2" charset="2"/>
              </a:rPr>
              <a:t>Vajna</a:t>
            </a:r>
            <a:r>
              <a:rPr lang="en-US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passed away in 2019, his casinos and media empire went, not to his heirs, but other clients of Orbán </a:t>
            </a: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</a:t>
            </a:r>
            <a:r>
              <a:rPr lang="en-US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“moment of truth” revealing actual ownership relations</a:t>
            </a:r>
          </a:p>
          <a:p>
            <a:pPr lvl="1"/>
            <a:endParaRPr lang="en-US" sz="1200" b="1" dirty="0" smtClean="0">
              <a:solidFill>
                <a:srgbClr val="50412B"/>
              </a:solidFill>
              <a:sym typeface="Wingdings" panose="05000000000000000000" pitchFamily="2" charset="2"/>
            </a:endParaRPr>
          </a:p>
          <a:p>
            <a:pPr lvl="2"/>
            <a:endParaRPr lang="en-US" sz="1200" b="1" dirty="0" smtClean="0">
              <a:solidFill>
                <a:srgbClr val="50412B"/>
              </a:solidFill>
              <a:sym typeface="Wingdings" panose="05000000000000000000" pitchFamily="2" charset="2"/>
            </a:endParaRPr>
          </a:p>
          <a:p>
            <a:pPr lvl="2"/>
            <a:endParaRPr lang="en-US" sz="1200" b="1" dirty="0" smtClean="0">
              <a:solidFill>
                <a:srgbClr val="50412B"/>
              </a:solidFill>
              <a:sym typeface="Wingdings" panose="05000000000000000000" pitchFamily="2" charset="2"/>
            </a:endParaRPr>
          </a:p>
          <a:p>
            <a:pPr lvl="2"/>
            <a:endParaRPr lang="en-US" sz="1200" b="1" dirty="0" smtClean="0">
              <a:solidFill>
                <a:srgbClr val="50412B"/>
              </a:solidFill>
              <a:sym typeface="Wingdings" panose="05000000000000000000" pitchFamily="2" charset="2"/>
            </a:endParaRPr>
          </a:p>
          <a:p>
            <a:pPr lvl="2"/>
            <a:endParaRPr lang="en-US" sz="1200" b="1" dirty="0" smtClean="0">
              <a:solidFill>
                <a:srgbClr val="50412B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223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268974"/>
            <a:ext cx="8928100" cy="57458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  <a:endParaRPr lang="hu-HU" sz="3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03598"/>
            <a:ext cx="8640960" cy="367240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the applicability of the Western model of rent-seeking in post-communist context is limited</a:t>
            </a:r>
          </a:p>
          <a:p>
            <a:r>
              <a:rPr lang="en-US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new aspects of analysis need to be integrated in the model</a:t>
            </a:r>
            <a:endParaRPr lang="en-US" sz="2000" b="1" dirty="0">
              <a:solidFill>
                <a:srgbClr val="50412B"/>
              </a:solidFill>
              <a:sym typeface="Wingdings" panose="05000000000000000000" pitchFamily="2" charset="2"/>
            </a:endParaRPr>
          </a:p>
          <a:p>
            <a:r>
              <a:rPr lang="en-US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the root cause of the difference is the type of relation</a:t>
            </a:r>
          </a:p>
          <a:p>
            <a:pPr lvl="1"/>
            <a:r>
              <a:rPr lang="en-US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formal, voluntary deals of autonomous parties (lobbying) vs. informal hierarchies and patron-client dependency (patronalism)</a:t>
            </a:r>
          </a:p>
          <a:p>
            <a:pPr lvl="1"/>
            <a:r>
              <a:rPr lang="en-US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the political actor does not support an independent actor but himself, his </a:t>
            </a:r>
            <a:r>
              <a:rPr lang="en-US" sz="1800" b="1" i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de facto </a:t>
            </a:r>
            <a:r>
              <a:rPr lang="en-US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companies</a:t>
            </a:r>
          </a:p>
          <a:p>
            <a:pPr lvl="1"/>
            <a:r>
              <a:rPr lang="en-US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rent-seeking is not </a:t>
            </a:r>
            <a:r>
              <a:rPr lang="en-US" sz="1800" b="1" dirty="0">
                <a:solidFill>
                  <a:srgbClr val="50412B"/>
                </a:solidFill>
                <a:sym typeface="Wingdings" panose="05000000000000000000" pitchFamily="2" charset="2"/>
              </a:rPr>
              <a:t>bottom-up </a:t>
            </a:r>
            <a:r>
              <a:rPr lang="en-US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competitive but top-down distributive (the chief patron distributes rents on a discretional basis, clients “pay” by their loyalty)</a:t>
            </a:r>
          </a:p>
        </p:txBody>
      </p:sp>
    </p:spTree>
    <p:extLst>
      <p:ext uri="{BB962C8B-B14F-4D97-AF65-F5344CB8AC3E}">
        <p14:creationId xmlns:p14="http://schemas.microsoft.com/office/powerpoint/2010/main" val="433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8D503B"/>
                </a:solidFill>
              </a:rPr>
              <a:t>Thank you for your attention.</a:t>
            </a:r>
            <a:endParaRPr lang="hu-HU" sz="3600" b="1" dirty="0" smtClean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728</Words>
  <Application>Microsoft Office PowerPoint</Application>
  <PresentationFormat>Diavetítés a képernyőre (16:9 oldalarány)</PresentationFormat>
  <Paragraphs>85</Paragraphs>
  <Slides>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Open Sans</vt:lpstr>
      <vt:lpstr>Times New Roman</vt:lpstr>
      <vt:lpstr>Wingdings</vt:lpstr>
      <vt:lpstr>Office-téma</vt:lpstr>
      <vt:lpstr>Relational economics: from normatively to discretionally closed markets</vt:lpstr>
      <vt:lpstr>The theory of rent-seeking and the post-communist region</vt:lpstr>
      <vt:lpstr>Hidden axioms of the mainstream comparative approach</vt:lpstr>
      <vt:lpstr>The correlation between the level of collusive  corruption and the nature of state intervention</vt:lpstr>
      <vt:lpstr>Rent-seeking: normatively and discretionally closed markets</vt:lpstr>
      <vt:lpstr>A discretional market closing: the Hungarian gambling market</vt:lpstr>
      <vt:lpstr>Conclusion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Bálint</cp:lastModifiedBy>
  <cp:revision>682</cp:revision>
  <dcterms:created xsi:type="dcterms:W3CDTF">2017-05-01T09:52:15Z</dcterms:created>
  <dcterms:modified xsi:type="dcterms:W3CDTF">2022-03-19T13:51:25Z</dcterms:modified>
</cp:coreProperties>
</file>