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334" r:id="rId4"/>
    <p:sldId id="383" r:id="rId5"/>
    <p:sldId id="379" r:id="rId6"/>
    <p:sldId id="384" r:id="rId7"/>
    <p:sldId id="380" r:id="rId8"/>
    <p:sldId id="265" r:id="rId9"/>
    <p:sldId id="353" r:id="rId10"/>
    <p:sldId id="286" r:id="rId11"/>
    <p:sldId id="391" r:id="rId12"/>
    <p:sldId id="385" r:id="rId13"/>
    <p:sldId id="386" r:id="rId14"/>
    <p:sldId id="387" r:id="rId15"/>
    <p:sldId id="388" r:id="rId16"/>
    <p:sldId id="389" r:id="rId17"/>
    <p:sldId id="390" r:id="rId18"/>
    <p:sldId id="264" r:id="rId19"/>
    <p:sldId id="263" r:id="rId20"/>
    <p:sldId id="268" r:id="rId21"/>
    <p:sldId id="283" r:id="rId22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5692" userDrawn="1">
          <p15:clr>
            <a:srgbClr val="A4A3A4"/>
          </p15:clr>
        </p15:guide>
        <p15:guide id="5" orient="horz" pos="577" userDrawn="1">
          <p15:clr>
            <a:srgbClr val="A4A3A4"/>
          </p15:clr>
        </p15:guide>
        <p15:guide id="6" orient="horz" pos="622" userDrawn="1">
          <p15:clr>
            <a:srgbClr val="A4A3A4"/>
          </p15:clr>
        </p15:guide>
        <p15:guide id="7" orient="horz" pos="3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12B"/>
    <a:srgbClr val="CD5F50"/>
    <a:srgbClr val="8D503B"/>
    <a:srgbClr val="C88E7A"/>
    <a:srgbClr val="6B95A1"/>
    <a:srgbClr val="D1C9BE"/>
    <a:srgbClr val="E9B178"/>
    <a:srgbClr val="B3AA9D"/>
    <a:srgbClr val="EFEAE4"/>
    <a:srgbClr val="4D7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12" autoAdjust="0"/>
    <p:restoredTop sz="91903" autoAdjust="0"/>
  </p:normalViewPr>
  <p:slideViewPr>
    <p:cSldViewPr>
      <p:cViewPr varScale="1">
        <p:scale>
          <a:sx n="90" d="100"/>
          <a:sy n="90" d="100"/>
        </p:scale>
        <p:origin x="456" y="66"/>
      </p:cViewPr>
      <p:guideLst>
        <p:guide orient="horz" pos="1620"/>
        <p:guide pos="2880"/>
        <p:guide pos="68"/>
        <p:guide pos="5692"/>
        <p:guide orient="horz" pos="577"/>
        <p:guide orient="horz" pos="622"/>
        <p:guide orient="horz" pos="31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Conservative autocracy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6D202D70-5269-47ED-B50F-B04C4B3A54CB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A2442EEB-9CAF-4A67-9508-A7AA734949CC}" type="presOf" srcId="{3CA4390E-8AEC-4EA2-A3EC-8DD042504D56}" destId="{585EDA03-E1D1-49E2-ABCC-D095A33C60CB}" srcOrd="0" destOrd="0" presId="urn:microsoft.com/office/officeart/2005/8/layout/pyramid2"/>
    <dgm:cxn modelId="{7B0E68E9-D129-4D63-87EC-FF85483B2A4D}" type="presOf" srcId="{497908DE-4C30-428A-A555-3A6C2F4ADF7D}" destId="{C15E22B3-3295-4532-9D6A-325D45E50C1C}" srcOrd="0" destOrd="0" presId="urn:microsoft.com/office/officeart/2005/8/layout/pyramid2"/>
    <dgm:cxn modelId="{3F2C5EC2-7341-4DD8-A904-5521544C29D2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739F1A39-47BA-4BAE-86D1-66789FEA44A1}" type="presOf" srcId="{EA790760-0B03-448A-9F29-12DB28B7261E}" destId="{40A06F75-CF71-4FF0-9476-F881F10B4C59}" srcOrd="0" destOrd="0" presId="urn:microsoft.com/office/officeart/2005/8/layout/pyramid2"/>
    <dgm:cxn modelId="{BA212822-8D8E-4DED-88A6-BAFDE55F2799}" type="presOf" srcId="{D75FEE30-628B-4BCD-B8C9-2BF3180BA3C0}" destId="{F9260225-45E3-4E83-A7B5-93BF7662486D}" srcOrd="0" destOrd="0" presId="urn:microsoft.com/office/officeart/2005/8/layout/pyramid2"/>
    <dgm:cxn modelId="{127EF6C5-9B6D-4DF0-B317-B79CEDB85834}" type="presOf" srcId="{94EAB1EC-7FE9-40F9-8691-7534F2D2D13B}" destId="{AA40EDB2-9616-491E-8997-90DC3C7C7F8E}" srcOrd="0" destOrd="0" presId="urn:microsoft.com/office/officeart/2005/8/layout/pyramid2"/>
    <dgm:cxn modelId="{F1B53D0B-6C74-498E-B19F-2049606B355E}" type="presParOf" srcId="{F9260225-45E3-4E83-A7B5-93BF7662486D}" destId="{2CAB7AE0-F53F-477F-8596-08683A702DA4}" srcOrd="0" destOrd="0" presId="urn:microsoft.com/office/officeart/2005/8/layout/pyramid2"/>
    <dgm:cxn modelId="{0B40E22F-3551-498F-A9D6-E1CD6ABA2AB5}" type="presParOf" srcId="{F9260225-45E3-4E83-A7B5-93BF7662486D}" destId="{54982EDE-BA38-419C-8C90-E7DF88B50825}" srcOrd="1" destOrd="0" presId="urn:microsoft.com/office/officeart/2005/8/layout/pyramid2"/>
    <dgm:cxn modelId="{90C5D9B3-C8EF-4EA0-96D8-2FE2A42028DA}" type="presParOf" srcId="{54982EDE-BA38-419C-8C90-E7DF88B50825}" destId="{C15E22B3-3295-4532-9D6A-325D45E50C1C}" srcOrd="0" destOrd="0" presId="urn:microsoft.com/office/officeart/2005/8/layout/pyramid2"/>
    <dgm:cxn modelId="{6232F40A-BC07-4433-BC7C-49C2B7050C53}" type="presParOf" srcId="{54982EDE-BA38-419C-8C90-E7DF88B50825}" destId="{E349127E-BD40-4FFD-98F7-AE53232D3317}" srcOrd="1" destOrd="0" presId="urn:microsoft.com/office/officeart/2005/8/layout/pyramid2"/>
    <dgm:cxn modelId="{2FC4356C-E708-40A7-AF2E-6E8098062BFC}" type="presParOf" srcId="{54982EDE-BA38-419C-8C90-E7DF88B50825}" destId="{585EDA03-E1D1-49E2-ABCC-D095A33C60CB}" srcOrd="2" destOrd="0" presId="urn:microsoft.com/office/officeart/2005/8/layout/pyramid2"/>
    <dgm:cxn modelId="{AA72EE60-648A-4E2A-8CB7-4D42D1ECE579}" type="presParOf" srcId="{54982EDE-BA38-419C-8C90-E7DF88B50825}" destId="{689CAA53-9D6E-44E6-B0D8-615A6D07FB5B}" srcOrd="3" destOrd="0" presId="urn:microsoft.com/office/officeart/2005/8/layout/pyramid2"/>
    <dgm:cxn modelId="{5E114F81-2BFE-4AA0-9F86-543BCF4A096C}" type="presParOf" srcId="{54982EDE-BA38-419C-8C90-E7DF88B50825}" destId="{AA40EDB2-9616-491E-8997-90DC3C7C7F8E}" srcOrd="4" destOrd="0" presId="urn:microsoft.com/office/officeart/2005/8/layout/pyramid2"/>
    <dgm:cxn modelId="{A600ED82-2885-46D5-9F17-9681D4606691}" type="presParOf" srcId="{54982EDE-BA38-419C-8C90-E7DF88B50825}" destId="{9055E23A-F0BC-4AAF-9FF4-F780F02DFD21}" srcOrd="5" destOrd="0" presId="urn:microsoft.com/office/officeart/2005/8/layout/pyramid2"/>
    <dgm:cxn modelId="{C9EAEF20-40E6-408D-B2AF-F3B6BE729F62}" type="presParOf" srcId="{54982EDE-BA38-419C-8C90-E7DF88B50825}" destId="{6AFE05B7-991B-44DA-9843-39E3CC396A11}" srcOrd="6" destOrd="0" presId="urn:microsoft.com/office/officeart/2005/8/layout/pyramid2"/>
    <dgm:cxn modelId="{360DE61C-8591-451E-85D4-CCA8AAB216AF}" type="presParOf" srcId="{54982EDE-BA38-419C-8C90-E7DF88B50825}" destId="{B370853F-B4C8-494E-B10D-01EDE232E07B}" srcOrd="7" destOrd="0" presId="urn:microsoft.com/office/officeart/2005/8/layout/pyramid2"/>
    <dgm:cxn modelId="{1740089F-094C-47B1-B64F-26A58E7EF7DC}" type="presParOf" srcId="{54982EDE-BA38-419C-8C90-E7DF88B50825}" destId="{40A06F75-CF71-4FF0-9476-F881F10B4C59}" srcOrd="8" destOrd="0" presId="urn:microsoft.com/office/officeart/2005/8/layout/pyramid2"/>
    <dgm:cxn modelId="{D53323BC-6064-4873-B104-33FEE5E8385C}" type="presParOf" srcId="{54982EDE-BA38-419C-8C90-E7DF88B50825}" destId="{D5AAC021-0B13-4F18-8DC6-1FA6845FB348}" srcOrd="9" destOrd="0" presId="urn:microsoft.com/office/officeart/2005/8/layout/pyramid2"/>
    <dgm:cxn modelId="{27D84F15-AC0E-4045-A769-60B2E7C88652}" type="presParOf" srcId="{54982EDE-BA38-419C-8C90-E7DF88B50825}" destId="{0E6DB8B2-458A-4F73-AF77-E844E8685CD8}" srcOrd="10" destOrd="0" presId="urn:microsoft.com/office/officeart/2005/8/layout/pyramid2"/>
    <dgm:cxn modelId="{CECC336C-CE35-4F40-B1EE-2DA14FF8955C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Conservative autocracy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76792" custScaleY="52679" custLinFactNeighborX="6807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4758" custScaleY="37620" custLinFactY="10911" custLinFactNeighborX="4696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1948" custScaleY="34224" custLinFactX="-25319" custLinFactY="-13485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19216" custLinFactNeighborX="-39528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3032" custLinFactNeighborX="-38901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59352" custScaleY="35761" custLinFactY="-59647" custLinFactNeighborX="2791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60030" custScaleY="33560" custLinFactX="-9306" custLinFactY="-100000" custLinFactNeighborX="-100000" custLinFactNeighborY="-163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97DA0BF7-E3FB-4EAD-B0A1-64331FB598F3}" type="presOf" srcId="{94EAB1EC-7FE9-40F9-8691-7534F2D2D13B}" destId="{AA40EDB2-9616-491E-8997-90DC3C7C7F8E}" srcOrd="0" destOrd="0" presId="urn:microsoft.com/office/officeart/2005/8/layout/pyramid2"/>
    <dgm:cxn modelId="{78B16A6F-B457-41BF-ADAF-5515BCB1E3F1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4E45674A-ED1C-41D5-9C1E-0899C91001E3}" type="presOf" srcId="{83210F28-54C2-4E50-BA91-C30C7F5A925A}" destId="{0E6DB8B2-458A-4F73-AF77-E844E8685CD8}" srcOrd="0" destOrd="0" presId="urn:microsoft.com/office/officeart/2005/8/layout/pyramid2"/>
    <dgm:cxn modelId="{28C73343-2AD6-4A35-8B6F-258FA9C4E048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AAE173FA-345F-43CD-AA75-FF7547812129}" type="presOf" srcId="{497908DE-4C30-428A-A555-3A6C2F4ADF7D}" destId="{C15E22B3-3295-4532-9D6A-325D45E50C1C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D504D092-1643-4584-8986-179EAE4676D0}" type="presOf" srcId="{D75FEE30-628B-4BCD-B8C9-2BF3180BA3C0}" destId="{F9260225-45E3-4E83-A7B5-93BF7662486D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B9E277E8-1923-472C-BFEA-3EB58B3395B6}" type="presOf" srcId="{3CA4390E-8AEC-4EA2-A3EC-8DD042504D56}" destId="{585EDA03-E1D1-49E2-ABCC-D095A33C60CB}" srcOrd="0" destOrd="0" presId="urn:microsoft.com/office/officeart/2005/8/layout/pyramid2"/>
    <dgm:cxn modelId="{9EB84910-BD4C-45CB-830E-3C73CBA60EC6}" type="presParOf" srcId="{F9260225-45E3-4E83-A7B5-93BF7662486D}" destId="{2CAB7AE0-F53F-477F-8596-08683A702DA4}" srcOrd="0" destOrd="0" presId="urn:microsoft.com/office/officeart/2005/8/layout/pyramid2"/>
    <dgm:cxn modelId="{19E0F27E-A08E-41A0-8276-FCBF60267252}" type="presParOf" srcId="{F9260225-45E3-4E83-A7B5-93BF7662486D}" destId="{54982EDE-BA38-419C-8C90-E7DF88B50825}" srcOrd="1" destOrd="0" presId="urn:microsoft.com/office/officeart/2005/8/layout/pyramid2"/>
    <dgm:cxn modelId="{9FAE3802-B80D-4A46-9ABA-158D899B663B}" type="presParOf" srcId="{54982EDE-BA38-419C-8C90-E7DF88B50825}" destId="{C15E22B3-3295-4532-9D6A-325D45E50C1C}" srcOrd="0" destOrd="0" presId="urn:microsoft.com/office/officeart/2005/8/layout/pyramid2"/>
    <dgm:cxn modelId="{AC96B79D-48BA-481A-AB54-02E0897880B0}" type="presParOf" srcId="{54982EDE-BA38-419C-8C90-E7DF88B50825}" destId="{E349127E-BD40-4FFD-98F7-AE53232D3317}" srcOrd="1" destOrd="0" presId="urn:microsoft.com/office/officeart/2005/8/layout/pyramid2"/>
    <dgm:cxn modelId="{5C23C50D-BF8E-46EA-9F85-CC19EAD38204}" type="presParOf" srcId="{54982EDE-BA38-419C-8C90-E7DF88B50825}" destId="{585EDA03-E1D1-49E2-ABCC-D095A33C60CB}" srcOrd="2" destOrd="0" presId="urn:microsoft.com/office/officeart/2005/8/layout/pyramid2"/>
    <dgm:cxn modelId="{6C403EF0-0BAD-4FD3-9744-D69B445F078C}" type="presParOf" srcId="{54982EDE-BA38-419C-8C90-E7DF88B50825}" destId="{689CAA53-9D6E-44E6-B0D8-615A6D07FB5B}" srcOrd="3" destOrd="0" presId="urn:microsoft.com/office/officeart/2005/8/layout/pyramid2"/>
    <dgm:cxn modelId="{EDF4DD58-47BD-4046-B0CF-11AE2888BF1F}" type="presParOf" srcId="{54982EDE-BA38-419C-8C90-E7DF88B50825}" destId="{AA40EDB2-9616-491E-8997-90DC3C7C7F8E}" srcOrd="4" destOrd="0" presId="urn:microsoft.com/office/officeart/2005/8/layout/pyramid2"/>
    <dgm:cxn modelId="{BE4A58BA-7A36-44E9-880B-8E3B9AA5B5BD}" type="presParOf" srcId="{54982EDE-BA38-419C-8C90-E7DF88B50825}" destId="{9055E23A-F0BC-4AAF-9FF4-F780F02DFD21}" srcOrd="5" destOrd="0" presId="urn:microsoft.com/office/officeart/2005/8/layout/pyramid2"/>
    <dgm:cxn modelId="{1E9A8F7C-5DEC-4343-998F-605AE8441CD0}" type="presParOf" srcId="{54982EDE-BA38-419C-8C90-E7DF88B50825}" destId="{6AFE05B7-991B-44DA-9843-39E3CC396A11}" srcOrd="6" destOrd="0" presId="urn:microsoft.com/office/officeart/2005/8/layout/pyramid2"/>
    <dgm:cxn modelId="{56E4237A-30EE-4D8C-AAD8-5402FFA79547}" type="presParOf" srcId="{54982EDE-BA38-419C-8C90-E7DF88B50825}" destId="{B370853F-B4C8-494E-B10D-01EDE232E07B}" srcOrd="7" destOrd="0" presId="urn:microsoft.com/office/officeart/2005/8/layout/pyramid2"/>
    <dgm:cxn modelId="{38DABF34-A673-4BAF-8C73-9643FCB8F9BF}" type="presParOf" srcId="{54982EDE-BA38-419C-8C90-E7DF88B50825}" destId="{40A06F75-CF71-4FF0-9476-F881F10B4C59}" srcOrd="8" destOrd="0" presId="urn:microsoft.com/office/officeart/2005/8/layout/pyramid2"/>
    <dgm:cxn modelId="{171A905F-D953-45B2-8FBB-B08F9A75FFAA}" type="presParOf" srcId="{54982EDE-BA38-419C-8C90-E7DF88B50825}" destId="{D5AAC021-0B13-4F18-8DC6-1FA6845FB348}" srcOrd="9" destOrd="0" presId="urn:microsoft.com/office/officeart/2005/8/layout/pyramid2"/>
    <dgm:cxn modelId="{85B75FC1-7FC8-4D70-94BE-04A3C483FBF7}" type="presParOf" srcId="{54982EDE-BA38-419C-8C90-E7DF88B50825}" destId="{0E6DB8B2-458A-4F73-AF77-E844E8685CD8}" srcOrd="10" destOrd="0" presId="urn:microsoft.com/office/officeart/2005/8/layout/pyramid2"/>
    <dgm:cxn modelId="{AEC759C1-36C8-4269-9315-3E80AD900DE1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Conservative autocracy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76792" custScaleY="52679" custLinFactNeighborX="6807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4758" custScaleY="37620" custLinFactY="10911" custLinFactNeighborX="4696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1948" custScaleY="34224" custLinFactX="-25319" custLinFactY="-13485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19216" custLinFactNeighborX="-39528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3032" custLinFactNeighborX="-38901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59352" custScaleY="35761" custLinFactY="-59647" custLinFactNeighborX="2791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60030" custScaleY="33560" custLinFactX="-9306" custLinFactY="-100000" custLinFactNeighborX="-100000" custLinFactNeighborY="-163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F58A86D7-9430-4B2D-BFD9-CBAF2EB002D9}" type="presOf" srcId="{497908DE-4C30-428A-A555-3A6C2F4ADF7D}" destId="{C15E22B3-3295-4532-9D6A-325D45E50C1C}" srcOrd="0" destOrd="0" presId="urn:microsoft.com/office/officeart/2005/8/layout/pyramid2"/>
    <dgm:cxn modelId="{B7ECA60A-E96D-4577-84B9-618AD05ACF65}" type="presOf" srcId="{83210F28-54C2-4E50-BA91-C30C7F5A925A}" destId="{0E6DB8B2-458A-4F73-AF77-E844E8685CD8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45D310D2-D6AF-43E8-ABC6-85285F6AEDFA}" type="presOf" srcId="{D75FEE30-628B-4BCD-B8C9-2BF3180BA3C0}" destId="{F9260225-45E3-4E83-A7B5-93BF7662486D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AB6A4B8A-5AF9-4ACC-9B41-BD52A70877D7}" type="presOf" srcId="{3CA4390E-8AEC-4EA2-A3EC-8DD042504D56}" destId="{585EDA03-E1D1-49E2-ABCC-D095A33C60CB}" srcOrd="0" destOrd="0" presId="urn:microsoft.com/office/officeart/2005/8/layout/pyramid2"/>
    <dgm:cxn modelId="{825FE346-852B-4666-BA90-35EE4B6C4F30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FD23B3C6-E823-43BD-84B5-9CACABF663EF}" type="presOf" srcId="{EA790760-0B03-448A-9F29-12DB28B7261E}" destId="{40A06F75-CF71-4FF0-9476-F881F10B4C59}" srcOrd="0" destOrd="0" presId="urn:microsoft.com/office/officeart/2005/8/layout/pyramid2"/>
    <dgm:cxn modelId="{D6C76FA6-4F38-4395-903B-6EFD259603C4}" type="presOf" srcId="{94EAB1EC-7FE9-40F9-8691-7534F2D2D13B}" destId="{AA40EDB2-9616-491E-8997-90DC3C7C7F8E}" srcOrd="0" destOrd="0" presId="urn:microsoft.com/office/officeart/2005/8/layout/pyramid2"/>
    <dgm:cxn modelId="{F6F9D626-9C35-4D5A-B2E2-AF11D6299EEE}" type="presParOf" srcId="{F9260225-45E3-4E83-A7B5-93BF7662486D}" destId="{2CAB7AE0-F53F-477F-8596-08683A702DA4}" srcOrd="0" destOrd="0" presId="urn:microsoft.com/office/officeart/2005/8/layout/pyramid2"/>
    <dgm:cxn modelId="{4608754F-63F1-4E94-B537-D466381054F7}" type="presParOf" srcId="{F9260225-45E3-4E83-A7B5-93BF7662486D}" destId="{54982EDE-BA38-419C-8C90-E7DF88B50825}" srcOrd="1" destOrd="0" presId="urn:microsoft.com/office/officeart/2005/8/layout/pyramid2"/>
    <dgm:cxn modelId="{73996D55-09F5-4216-A94A-ECB6D4AB9E01}" type="presParOf" srcId="{54982EDE-BA38-419C-8C90-E7DF88B50825}" destId="{C15E22B3-3295-4532-9D6A-325D45E50C1C}" srcOrd="0" destOrd="0" presId="urn:microsoft.com/office/officeart/2005/8/layout/pyramid2"/>
    <dgm:cxn modelId="{AF24D77E-0C7F-480C-98C0-1EB2893762CF}" type="presParOf" srcId="{54982EDE-BA38-419C-8C90-E7DF88B50825}" destId="{E349127E-BD40-4FFD-98F7-AE53232D3317}" srcOrd="1" destOrd="0" presId="urn:microsoft.com/office/officeart/2005/8/layout/pyramid2"/>
    <dgm:cxn modelId="{42DB4AC2-A155-45CF-B902-5B7E31A46E3A}" type="presParOf" srcId="{54982EDE-BA38-419C-8C90-E7DF88B50825}" destId="{585EDA03-E1D1-49E2-ABCC-D095A33C60CB}" srcOrd="2" destOrd="0" presId="urn:microsoft.com/office/officeart/2005/8/layout/pyramid2"/>
    <dgm:cxn modelId="{ACDB2338-0B06-45CD-B874-D3D7ACCC8B50}" type="presParOf" srcId="{54982EDE-BA38-419C-8C90-E7DF88B50825}" destId="{689CAA53-9D6E-44E6-B0D8-615A6D07FB5B}" srcOrd="3" destOrd="0" presId="urn:microsoft.com/office/officeart/2005/8/layout/pyramid2"/>
    <dgm:cxn modelId="{FE2D5033-4DEF-45DF-984A-66C0E8165446}" type="presParOf" srcId="{54982EDE-BA38-419C-8C90-E7DF88B50825}" destId="{AA40EDB2-9616-491E-8997-90DC3C7C7F8E}" srcOrd="4" destOrd="0" presId="urn:microsoft.com/office/officeart/2005/8/layout/pyramid2"/>
    <dgm:cxn modelId="{18504131-64A5-408A-9EDF-862D5E9B23B2}" type="presParOf" srcId="{54982EDE-BA38-419C-8C90-E7DF88B50825}" destId="{9055E23A-F0BC-4AAF-9FF4-F780F02DFD21}" srcOrd="5" destOrd="0" presId="urn:microsoft.com/office/officeart/2005/8/layout/pyramid2"/>
    <dgm:cxn modelId="{7B72CB37-FBB3-4512-A65F-8D304A379A74}" type="presParOf" srcId="{54982EDE-BA38-419C-8C90-E7DF88B50825}" destId="{6AFE05B7-991B-44DA-9843-39E3CC396A11}" srcOrd="6" destOrd="0" presId="urn:microsoft.com/office/officeart/2005/8/layout/pyramid2"/>
    <dgm:cxn modelId="{033A3791-8A4D-4D34-94F8-95712DF42605}" type="presParOf" srcId="{54982EDE-BA38-419C-8C90-E7DF88B50825}" destId="{B370853F-B4C8-494E-B10D-01EDE232E07B}" srcOrd="7" destOrd="0" presId="urn:microsoft.com/office/officeart/2005/8/layout/pyramid2"/>
    <dgm:cxn modelId="{CEA4EB9A-01F3-45D2-9D29-0CFB97B4C309}" type="presParOf" srcId="{54982EDE-BA38-419C-8C90-E7DF88B50825}" destId="{40A06F75-CF71-4FF0-9476-F881F10B4C59}" srcOrd="8" destOrd="0" presId="urn:microsoft.com/office/officeart/2005/8/layout/pyramid2"/>
    <dgm:cxn modelId="{3FA350F1-3462-4C06-B82C-92260DE6291D}" type="presParOf" srcId="{54982EDE-BA38-419C-8C90-E7DF88B50825}" destId="{D5AAC021-0B13-4F18-8DC6-1FA6845FB348}" srcOrd="9" destOrd="0" presId="urn:microsoft.com/office/officeart/2005/8/layout/pyramid2"/>
    <dgm:cxn modelId="{9D9E6D1A-49D9-4F72-93E0-697ADF3FFAC4}" type="presParOf" srcId="{54982EDE-BA38-419C-8C90-E7DF88B50825}" destId="{0E6DB8B2-458A-4F73-AF77-E844E8685CD8}" srcOrd="10" destOrd="0" presId="urn:microsoft.com/office/officeart/2005/8/layout/pyramid2"/>
    <dgm:cxn modelId="{60AAACB8-F420-449D-8CB3-95F97D4BE08E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>
              <a:solidFill>
                <a:srgbClr val="4D7C85"/>
              </a:solidFill>
            </a:rPr>
            <a:t>Conservative autocracy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06015" y="648067"/>
          <a:ext cx="2312834" cy="1586595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417515" y="499013"/>
          <a:ext cx="876218" cy="315570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>
              <a:solidFill>
                <a:srgbClr val="4D7C85"/>
              </a:solidFill>
            </a:rPr>
            <a:t>Communist dictatorship</a:t>
          </a:r>
        </a:p>
      </dsp:txBody>
      <dsp:txXfrm>
        <a:off x="3432920" y="514418"/>
        <a:ext cx="845408" cy="284760"/>
      </dsp:txXfrm>
    </dsp:sp>
    <dsp:sp modelId="{585EDA03-E1D1-49E2-ABCC-D095A33C60CB}">
      <dsp:nvSpPr>
        <dsp:cNvPr id="0" name=""/>
        <dsp:cNvSpPr/>
      </dsp:nvSpPr>
      <dsp:spPr>
        <a:xfrm>
          <a:off x="72308" y="505086"/>
          <a:ext cx="821208" cy="28708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>
              <a:solidFill>
                <a:srgbClr val="4D7C85"/>
              </a:solidFill>
            </a:rPr>
            <a:t>Liberal democracy</a:t>
          </a:r>
        </a:p>
      </dsp:txBody>
      <dsp:txXfrm>
        <a:off x="86322" y="519100"/>
        <a:ext cx="793180" cy="259055"/>
      </dsp:txXfrm>
    </dsp:sp>
    <dsp:sp modelId="{AA40EDB2-9616-491E-8997-90DC3C7C7F8E}">
      <dsp:nvSpPr>
        <dsp:cNvPr id="0" name=""/>
        <dsp:cNvSpPr/>
      </dsp:nvSpPr>
      <dsp:spPr>
        <a:xfrm>
          <a:off x="1688932" y="2324736"/>
          <a:ext cx="946989" cy="30655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>
              <a:solidFill>
                <a:srgbClr val="4D7C85"/>
              </a:solidFill>
            </a:rPr>
            <a:t>Patronal autocracy</a:t>
          </a:r>
        </a:p>
      </dsp:txBody>
      <dsp:txXfrm>
        <a:off x="1703897" y="2339701"/>
        <a:ext cx="917059" cy="276623"/>
      </dsp:txXfrm>
    </dsp:sp>
    <dsp:sp modelId="{6AFE05B7-991B-44DA-9843-39E3CC396A11}">
      <dsp:nvSpPr>
        <dsp:cNvPr id="0" name=""/>
        <dsp:cNvSpPr/>
      </dsp:nvSpPr>
      <dsp:spPr>
        <a:xfrm>
          <a:off x="1689411" y="284656"/>
          <a:ext cx="970579" cy="28672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>
              <a:solidFill>
                <a:srgbClr val="4D7C85"/>
              </a:solidFill>
            </a:rPr>
            <a:t>Conservative autocracy</a:t>
          </a:r>
        </a:p>
      </dsp:txBody>
      <dsp:txXfrm>
        <a:off x="1703408" y="298653"/>
        <a:ext cx="942585" cy="258729"/>
      </dsp:txXfrm>
    </dsp:sp>
    <dsp:sp modelId="{40A06F75-CF71-4FF0-9476-F881F10B4C59}">
      <dsp:nvSpPr>
        <dsp:cNvPr id="0" name=""/>
        <dsp:cNvSpPr/>
      </dsp:nvSpPr>
      <dsp:spPr>
        <a:xfrm>
          <a:off x="2901803" y="1312786"/>
          <a:ext cx="1161922" cy="29997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>
              <a:solidFill>
                <a:srgbClr val="4D7C85"/>
              </a:solidFill>
            </a:rPr>
            <a:t>Market-exploiting dictatorship</a:t>
          </a:r>
        </a:p>
      </dsp:txBody>
      <dsp:txXfrm>
        <a:off x="2916447" y="1327430"/>
        <a:ext cx="1132634" cy="270688"/>
      </dsp:txXfrm>
    </dsp:sp>
    <dsp:sp modelId="{0E6DB8B2-458A-4F73-AF77-E844E8685CD8}">
      <dsp:nvSpPr>
        <dsp:cNvPr id="0" name=""/>
        <dsp:cNvSpPr/>
      </dsp:nvSpPr>
      <dsp:spPr>
        <a:xfrm>
          <a:off x="208798" y="1312897"/>
          <a:ext cx="1175195" cy="28151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>
              <a:solidFill>
                <a:srgbClr val="4D7C85"/>
              </a:solidFill>
            </a:rPr>
            <a:t>Patronal democracy</a:t>
          </a:r>
        </a:p>
      </dsp:txBody>
      <dsp:txXfrm>
        <a:off x="222540" y="1326639"/>
        <a:ext cx="1147711" cy="254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9589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A469-B3DD-4230-9436-EE48B5266C9B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9175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8941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89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5008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507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C795-E472-4B2C-ACCC-0A75640C7768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59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C795-E472-4B2C-ACCC-0A75640C7768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74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807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648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1891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264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515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50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830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606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019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964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07950" y="915566"/>
            <a:ext cx="892810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Anatomy of Post-Communist Regimes</a:t>
            </a:r>
            <a:endParaRPr lang="ru-RU" sz="36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Challenge to the Mainstream Comparative Approach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08396" y="2931790"/>
            <a:ext cx="892810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  <a:endParaRPr lang="hu-HU" sz="1800" b="1" dirty="0" smtClean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Bálint Magyar – Bálint </a:t>
            </a:r>
            <a:r>
              <a:rPr lang="hu-HU" sz="1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Madlovics</a:t>
            </a: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r>
              <a:rPr lang="hu-HU" sz="1800" b="1" i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hu-HU" sz="1800" b="1" i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Anatomy</a:t>
            </a:r>
            <a:r>
              <a:rPr lang="hu-HU" sz="1800" b="1" i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Post-</a:t>
            </a:r>
            <a:r>
              <a:rPr lang="hu-HU" sz="1800" b="1" i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Communist</a:t>
            </a:r>
            <a:r>
              <a:rPr lang="hu-HU" sz="1800" b="1" i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b="1" i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Regimes</a:t>
            </a: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CEU Press, 2020.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5D20D92-B521-4FF2-9E43-D33BDDDFAC97}"/>
              </a:ext>
            </a:extLst>
          </p:cNvPr>
          <p:cNvSpPr txBox="1">
            <a:spLocks/>
          </p:cNvSpPr>
          <p:nvPr/>
        </p:nvSpPr>
        <p:spPr>
          <a:xfrm>
            <a:off x="148243" y="51470"/>
            <a:ext cx="8856538" cy="5555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Action (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targeting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property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 </a:t>
            </a:r>
            <a:r>
              <a:rPr lang="hu-HU" sz="2800" b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predatory</a:t>
            </a:r>
            <a:r>
              <a:rPr lang="hu-HU" sz="2800" b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</a:t>
            </a:r>
            <a:endParaRPr lang="hu-HU" sz="2800" b="1" dirty="0">
              <a:solidFill>
                <a:srgbClr val="CD5F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225002"/>
              </p:ext>
            </p:extLst>
          </p:nvPr>
        </p:nvGraphicFramePr>
        <p:xfrm>
          <a:off x="107950" y="682588"/>
          <a:ext cx="8928100" cy="4193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2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0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5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26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4D7C85"/>
                          </a:solidFill>
                        </a:rPr>
                        <a:t>Capitalist system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4D7C85"/>
                          </a:solidFill>
                        </a:rPr>
                        <a:t>Socialist system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83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50412B"/>
                          </a:solidFill>
                        </a:rPr>
                        <a:t>Market economy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50412B"/>
                          </a:solidFill>
                        </a:rPr>
                        <a:t>Relational economy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Planned/command economy</a:t>
                      </a:r>
                      <a:endParaRPr lang="en-US" sz="18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0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Socially/politically „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disembedded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economy”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50412B"/>
                          </a:solidFill>
                        </a:rPr>
                        <a:t>Patronally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„embedded economy”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Bureaucratically „embedded economy”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60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D5F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Dominant integration scheme/coordinating mechanism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</a:rPr>
                        <a:t>Market </a:t>
                      </a:r>
                      <a:r>
                        <a:rPr lang="hu-HU" sz="1400" b="1" dirty="0">
                          <a:solidFill>
                            <a:srgbClr val="4D7C85"/>
                          </a:solidFill>
                        </a:rPr>
                        <a:t>coordination</a:t>
                      </a:r>
                      <a:endParaRPr lang="en-US" sz="14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</a:rPr>
                        <a:t>Relational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</a:rPr>
                        <a:t>market</a:t>
                      </a:r>
                      <a:r>
                        <a:rPr lang="en-US" sz="1600" b="1" baseline="0" dirty="0">
                          <a:solidFill>
                            <a:srgbClr val="4D7C85"/>
                          </a:solidFill>
                        </a:rPr>
                        <a:t>-redistribution</a:t>
                      </a:r>
                      <a:endParaRPr lang="en-US" sz="16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</a:rPr>
                        <a:t>Bureaucratic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4D7C85"/>
                          </a:solidFill>
                        </a:rPr>
                        <a:t>resource-redistribution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8401">
                <a:tc>
                  <a:txBody>
                    <a:bodyPr/>
                    <a:lstStyle/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regulated</a:t>
                      </a:r>
                    </a:p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impersonal</a:t>
                      </a:r>
                    </a:p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normative</a:t>
                      </a:r>
                    </a:p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dominant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non-formalized</a:t>
                      </a:r>
                    </a:p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personal</a:t>
                      </a:r>
                    </a:p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discretional</a:t>
                      </a:r>
                    </a:p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dominant</a:t>
                      </a:r>
                      <a:endParaRPr lang="en-US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formalized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impersonal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normative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general/total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20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D5F50"/>
                          </a:solidFill>
                        </a:rPr>
                        <a:t>Invisible hand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of the impersonal market forces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D5F50"/>
                          </a:solidFill>
                        </a:rPr>
                        <a:t>Visible hand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of the patron</a:t>
                      </a:r>
                      <a:r>
                        <a:rPr lang="en-US" sz="1400" b="1" baseline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interfering with market forces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D5F50"/>
                          </a:solidFill>
                        </a:rPr>
                        <a:t>Central</a:t>
                      </a:r>
                      <a:r>
                        <a:rPr lang="en-US" sz="1400" b="1" baseline="0" dirty="0">
                          <a:solidFill>
                            <a:srgbClr val="CD5F50"/>
                          </a:solidFill>
                        </a:rPr>
                        <a:t> planning</a:t>
                      </a:r>
                      <a:r>
                        <a:rPr lang="en-US" sz="1400" b="1" dirty="0">
                          <a:solidFill>
                            <a:srgbClr val="CD5F50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of the </a:t>
                      </a:r>
                      <a:r>
                        <a:rPr lang="en-US" sz="1400" b="1" dirty="0" err="1">
                          <a:solidFill>
                            <a:srgbClr val="50412B"/>
                          </a:solidFill>
                        </a:rPr>
                        <a:t>nomenklatura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bypassing market forces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883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Horizontal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Vertical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Vertical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2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ábláza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315697"/>
              </p:ext>
            </p:extLst>
          </p:nvPr>
        </p:nvGraphicFramePr>
        <p:xfrm>
          <a:off x="107950" y="483518"/>
          <a:ext cx="8928102" cy="38894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0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43595">
                <a:tc gridSpan="2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50412B"/>
                          </a:solidFill>
                        </a:rPr>
                        <a:t>S</a:t>
                      </a:r>
                      <a:r>
                        <a:rPr lang="en-US" sz="1800" b="1" baseline="0" dirty="0" err="1" smtClean="0">
                          <a:solidFill>
                            <a:srgbClr val="50412B"/>
                          </a:solidFill>
                        </a:rPr>
                        <a:t>tate</a:t>
                      </a:r>
                      <a:r>
                        <a:rPr lang="en-US" sz="1800" b="1" baseline="0" dirty="0" smtClean="0">
                          <a:solidFill>
                            <a:srgbClr val="50412B"/>
                          </a:solidFill>
                        </a:rPr>
                        <a:t> capture</a:t>
                      </a:r>
                      <a:endParaRPr lang="hu-HU" sz="18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50412B"/>
                          </a:solidFill>
                        </a:rPr>
                        <a:t>Criminal state</a:t>
                      </a:r>
                      <a:endParaRPr lang="hu-HU" sz="18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Political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/</a:t>
                      </a:r>
                      <a:endParaRPr lang="en-GB" sz="1600" b="1" baseline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l"/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govern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mental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actors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High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Low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Public </a:t>
                      </a:r>
                      <a:r>
                        <a:rPr lang="en-US" sz="1600" b="1" dirty="0" err="1" smtClean="0">
                          <a:solidFill>
                            <a:srgbClr val="50412B"/>
                          </a:solidFill>
                        </a:rPr>
                        <a:t>admini-stration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High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Low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Private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 sector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High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Low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4" name="Szövegdoboz 63"/>
          <p:cNvSpPr txBox="1"/>
          <p:nvPr/>
        </p:nvSpPr>
        <p:spPr>
          <a:xfrm>
            <a:off x="963089" y="4427554"/>
            <a:ext cx="2886683" cy="7364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300" b="1" u="sng" dirty="0" smtClean="0">
                <a:solidFill>
                  <a:srgbClr val="50412B"/>
                </a:solidFill>
              </a:rPr>
              <a:t>Continuous line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en-US" sz="1300" dirty="0" smtClean="0">
                <a:solidFill>
                  <a:srgbClr val="50412B"/>
                </a:solidFill>
              </a:rPr>
              <a:t>regular transaction; </a:t>
            </a:r>
          </a:p>
          <a:p>
            <a:pPr>
              <a:lnSpc>
                <a:spcPct val="80000"/>
              </a:lnSpc>
            </a:pPr>
            <a:r>
              <a:rPr lang="en-US" sz="1300" b="1" u="dashHeavy" dirty="0" smtClean="0">
                <a:solidFill>
                  <a:srgbClr val="50412B"/>
                </a:solidFill>
              </a:rPr>
              <a:t>Dashed line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hu-HU" sz="1300" dirty="0" err="1" smtClean="0">
                <a:solidFill>
                  <a:srgbClr val="50412B"/>
                </a:solidFill>
              </a:rPr>
              <a:t>occasional</a:t>
            </a:r>
            <a:r>
              <a:rPr lang="hu-HU" sz="1300" dirty="0" smtClean="0">
                <a:solidFill>
                  <a:srgbClr val="50412B"/>
                </a:solidFill>
              </a:rPr>
              <a:t> </a:t>
            </a:r>
            <a:r>
              <a:rPr lang="en-US" sz="1300" dirty="0" smtClean="0">
                <a:solidFill>
                  <a:srgbClr val="50412B"/>
                </a:solidFill>
              </a:rPr>
              <a:t>transaction;</a:t>
            </a:r>
            <a:r>
              <a:rPr lang="hu-HU" sz="1300" dirty="0" smtClean="0">
                <a:solidFill>
                  <a:srgbClr val="50412B"/>
                </a:solidFill>
              </a:rPr>
              <a:t/>
            </a:r>
            <a:br>
              <a:rPr lang="hu-HU" sz="1300" dirty="0" smtClean="0">
                <a:solidFill>
                  <a:srgbClr val="50412B"/>
                </a:solidFill>
              </a:rPr>
            </a:br>
            <a:r>
              <a:rPr lang="en-US" sz="1300" b="1" dirty="0" smtClean="0">
                <a:solidFill>
                  <a:srgbClr val="50412B"/>
                </a:solidFill>
              </a:rPr>
              <a:t>Double arrow: </a:t>
            </a:r>
            <a:r>
              <a:rPr lang="en-US" sz="1300" dirty="0" smtClean="0">
                <a:solidFill>
                  <a:srgbClr val="50412B"/>
                </a:solidFill>
              </a:rPr>
              <a:t>voluntary transaction; </a:t>
            </a:r>
          </a:p>
          <a:p>
            <a:pPr>
              <a:lnSpc>
                <a:spcPct val="80000"/>
              </a:lnSpc>
            </a:pPr>
            <a:r>
              <a:rPr lang="en-US" sz="1300" b="1" dirty="0" smtClean="0">
                <a:solidFill>
                  <a:srgbClr val="50412B"/>
                </a:solidFill>
              </a:rPr>
              <a:t>Single arrow: </a:t>
            </a:r>
            <a:r>
              <a:rPr lang="en-US" sz="1300" dirty="0" smtClean="0">
                <a:solidFill>
                  <a:srgbClr val="50412B"/>
                </a:solidFill>
              </a:rPr>
              <a:t>subordination</a:t>
            </a:r>
            <a:endParaRPr lang="hu-HU" sz="1300" dirty="0" smtClean="0">
              <a:solidFill>
                <a:srgbClr val="50412B"/>
              </a:solidFill>
            </a:endParaRPr>
          </a:p>
        </p:txBody>
      </p:sp>
      <p:sp>
        <p:nvSpPr>
          <p:cNvPr id="125" name="Ellipszis 74"/>
          <p:cNvSpPr/>
          <p:nvPr/>
        </p:nvSpPr>
        <p:spPr>
          <a:xfrm>
            <a:off x="3849772" y="4443958"/>
            <a:ext cx="288032" cy="288032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Ellipszis 76"/>
          <p:cNvSpPr/>
          <p:nvPr/>
        </p:nvSpPr>
        <p:spPr>
          <a:xfrm>
            <a:off x="6535011" y="4443958"/>
            <a:ext cx="288032" cy="288032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Ellipszis 93"/>
          <p:cNvSpPr/>
          <p:nvPr/>
        </p:nvSpPr>
        <p:spPr>
          <a:xfrm>
            <a:off x="3851920" y="4803998"/>
            <a:ext cx="288032" cy="288032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" name="Прямоугольник 131"/>
          <p:cNvSpPr/>
          <p:nvPr/>
        </p:nvSpPr>
        <p:spPr>
          <a:xfrm>
            <a:off x="4137804" y="4443958"/>
            <a:ext cx="2205476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 smtClean="0">
                <a:solidFill>
                  <a:srgbClr val="50412B"/>
                </a:solidFill>
              </a:rPr>
              <a:t>: </a:t>
            </a:r>
            <a:r>
              <a:rPr lang="en-US" sz="1300" dirty="0" smtClean="0">
                <a:solidFill>
                  <a:srgbClr val="50412B"/>
                </a:solidFill>
              </a:rPr>
              <a:t>demander </a:t>
            </a:r>
            <a:r>
              <a:rPr lang="en-US" sz="1300" dirty="0">
                <a:solidFill>
                  <a:srgbClr val="50412B"/>
                </a:solidFill>
              </a:rPr>
              <a:t>of corrupt service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823043" y="4443958"/>
            <a:ext cx="2216504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 smtClean="0">
                <a:solidFill>
                  <a:srgbClr val="50412B"/>
                </a:solidFill>
              </a:rPr>
              <a:t>: server of corrupt transaction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4137804" y="4747442"/>
            <a:ext cx="2051587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>
                <a:solidFill>
                  <a:srgbClr val="50412B"/>
                </a:solidFill>
              </a:rPr>
              <a:t>: supplier of corrupt service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117217" y="4537043"/>
            <a:ext cx="84587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1400" b="1" u="sng" dirty="0">
                <a:solidFill>
                  <a:srgbClr val="504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Legend:</a:t>
            </a:r>
            <a:endParaRPr lang="hu-HU" sz="1400" dirty="0">
              <a:solidFill>
                <a:srgbClr val="504131"/>
              </a:solidFill>
              <a:ea typeface="Times New Roman" panose="02020603050405020304" pitchFamily="18" charset="0"/>
            </a:endParaRPr>
          </a:p>
        </p:txBody>
      </p:sp>
      <p:sp>
        <p:nvSpPr>
          <p:cNvPr id="73" name="Ellipszis 93"/>
          <p:cNvSpPr/>
          <p:nvPr/>
        </p:nvSpPr>
        <p:spPr>
          <a:xfrm>
            <a:off x="7094741" y="934878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101"/>
          <p:cNvSpPr/>
          <p:nvPr/>
        </p:nvSpPr>
        <p:spPr>
          <a:xfrm>
            <a:off x="6208095" y="1506829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102"/>
          <p:cNvSpPr/>
          <p:nvPr/>
        </p:nvSpPr>
        <p:spPr>
          <a:xfrm>
            <a:off x="7959060" y="1506829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123"/>
          <p:cNvSpPr/>
          <p:nvPr/>
        </p:nvSpPr>
        <p:spPr>
          <a:xfrm>
            <a:off x="6668629" y="210391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Ellipszis 124"/>
          <p:cNvSpPr/>
          <p:nvPr/>
        </p:nvSpPr>
        <p:spPr>
          <a:xfrm>
            <a:off x="5765708" y="210391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Ellipszis 125"/>
          <p:cNvSpPr/>
          <p:nvPr/>
        </p:nvSpPr>
        <p:spPr>
          <a:xfrm>
            <a:off x="7524980" y="210391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Ellipszis 126"/>
          <p:cNvSpPr/>
          <p:nvPr/>
        </p:nvSpPr>
        <p:spPr>
          <a:xfrm>
            <a:off x="8393142" y="210391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2" name="Ellipszis 131"/>
          <p:cNvSpPr/>
          <p:nvPr/>
        </p:nvSpPr>
        <p:spPr>
          <a:xfrm>
            <a:off x="6668629" y="268838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3" name="Ellipszis 132"/>
          <p:cNvSpPr/>
          <p:nvPr/>
        </p:nvSpPr>
        <p:spPr>
          <a:xfrm>
            <a:off x="5765708" y="268838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Ellipszis 133"/>
          <p:cNvSpPr/>
          <p:nvPr/>
        </p:nvSpPr>
        <p:spPr>
          <a:xfrm>
            <a:off x="7524980" y="268838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134"/>
          <p:cNvSpPr/>
          <p:nvPr/>
        </p:nvSpPr>
        <p:spPr>
          <a:xfrm>
            <a:off x="8393142" y="268838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Ellipszis 155"/>
          <p:cNvSpPr/>
          <p:nvPr/>
        </p:nvSpPr>
        <p:spPr>
          <a:xfrm>
            <a:off x="6668629" y="328280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" name="Ellipszis 156"/>
          <p:cNvSpPr/>
          <p:nvPr/>
        </p:nvSpPr>
        <p:spPr>
          <a:xfrm>
            <a:off x="5765708" y="328280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Ellipszis 157"/>
          <p:cNvSpPr/>
          <p:nvPr/>
        </p:nvSpPr>
        <p:spPr>
          <a:xfrm>
            <a:off x="7524980" y="328280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Ellipszis 158"/>
          <p:cNvSpPr/>
          <p:nvPr/>
        </p:nvSpPr>
        <p:spPr>
          <a:xfrm>
            <a:off x="8393142" y="328280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0" name="Ellipszis 163"/>
          <p:cNvSpPr/>
          <p:nvPr/>
        </p:nvSpPr>
        <p:spPr>
          <a:xfrm>
            <a:off x="6668628" y="3877222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1" name="Ellipszis 164"/>
          <p:cNvSpPr/>
          <p:nvPr/>
        </p:nvSpPr>
        <p:spPr>
          <a:xfrm>
            <a:off x="5765707" y="3877222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2" name="Ellipszis 165"/>
          <p:cNvSpPr/>
          <p:nvPr/>
        </p:nvSpPr>
        <p:spPr>
          <a:xfrm>
            <a:off x="7524979" y="3877222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3" name="Ellipszis 166"/>
          <p:cNvSpPr/>
          <p:nvPr/>
        </p:nvSpPr>
        <p:spPr>
          <a:xfrm>
            <a:off x="8393141" y="3877222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4" name="Egyenes összekötő nyíllal 179"/>
          <p:cNvCxnSpPr>
            <a:stCxn id="109" idx="3"/>
            <a:endCxn id="131" idx="7"/>
          </p:cNvCxnSpPr>
          <p:nvPr/>
        </p:nvCxnSpPr>
        <p:spPr>
          <a:xfrm flipH="1">
            <a:off x="6132939" y="3650037"/>
            <a:ext cx="598697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gyenes összekötő nyíllal 181"/>
          <p:cNvCxnSpPr>
            <a:stCxn id="109" idx="5"/>
            <a:endCxn id="152" idx="1"/>
          </p:cNvCxnSpPr>
          <p:nvPr/>
        </p:nvCxnSpPr>
        <p:spPr>
          <a:xfrm>
            <a:off x="7035861" y="3650037"/>
            <a:ext cx="552125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gyenes összekötő nyíllal 184"/>
          <p:cNvCxnSpPr>
            <a:stCxn id="121" idx="3"/>
            <a:endCxn id="152" idx="7"/>
          </p:cNvCxnSpPr>
          <p:nvPr/>
        </p:nvCxnSpPr>
        <p:spPr>
          <a:xfrm flipH="1">
            <a:off x="7892211" y="3650037"/>
            <a:ext cx="563938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gyenes összekötő nyíllal 192"/>
          <p:cNvCxnSpPr>
            <a:stCxn id="73" idx="2"/>
            <a:endCxn id="78" idx="0"/>
          </p:cNvCxnSpPr>
          <p:nvPr/>
        </p:nvCxnSpPr>
        <p:spPr>
          <a:xfrm flipH="1">
            <a:off x="6423215" y="1149998"/>
            <a:ext cx="671526" cy="3568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gyenes összekötő nyíllal 199"/>
          <p:cNvCxnSpPr>
            <a:stCxn id="79" idx="5"/>
            <a:endCxn id="87" idx="0"/>
          </p:cNvCxnSpPr>
          <p:nvPr/>
        </p:nvCxnSpPr>
        <p:spPr>
          <a:xfrm>
            <a:off x="8326292" y="1874061"/>
            <a:ext cx="281970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gyenes összekötő nyíllal 104"/>
          <p:cNvCxnSpPr>
            <a:stCxn id="73" idx="6"/>
            <a:endCxn id="79" idx="0"/>
          </p:cNvCxnSpPr>
          <p:nvPr/>
        </p:nvCxnSpPr>
        <p:spPr>
          <a:xfrm>
            <a:off x="7524980" y="1149998"/>
            <a:ext cx="649200" cy="3568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gyenes összekötő nyíllal 106"/>
          <p:cNvCxnSpPr>
            <a:stCxn id="78" idx="3"/>
            <a:endCxn id="85" idx="0"/>
          </p:cNvCxnSpPr>
          <p:nvPr/>
        </p:nvCxnSpPr>
        <p:spPr>
          <a:xfrm flipH="1">
            <a:off x="5980828" y="1874061"/>
            <a:ext cx="290274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Egyenes összekötő nyíllal 48"/>
          <p:cNvCxnSpPr>
            <a:stCxn id="78" idx="5"/>
            <a:endCxn id="84" idx="0"/>
          </p:cNvCxnSpPr>
          <p:nvPr/>
        </p:nvCxnSpPr>
        <p:spPr>
          <a:xfrm>
            <a:off x="6575327" y="1874061"/>
            <a:ext cx="308422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gyenes összekötő nyíllal 110"/>
          <p:cNvCxnSpPr>
            <a:stCxn id="79" idx="3"/>
            <a:endCxn id="86" idx="0"/>
          </p:cNvCxnSpPr>
          <p:nvPr/>
        </p:nvCxnSpPr>
        <p:spPr>
          <a:xfrm flipH="1">
            <a:off x="7740100" y="1874061"/>
            <a:ext cx="281967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Egyenes összekötő nyíllal 63"/>
          <p:cNvCxnSpPr>
            <a:stCxn id="85" idx="4"/>
            <a:endCxn id="93" idx="0"/>
          </p:cNvCxnSpPr>
          <p:nvPr/>
        </p:nvCxnSpPr>
        <p:spPr>
          <a:xfrm>
            <a:off x="5980828" y="2534157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Egyenes összekötő nyíllal 135"/>
          <p:cNvCxnSpPr>
            <a:stCxn id="84" idx="4"/>
            <a:endCxn id="92" idx="0"/>
          </p:cNvCxnSpPr>
          <p:nvPr/>
        </p:nvCxnSpPr>
        <p:spPr>
          <a:xfrm>
            <a:off x="6883749" y="2534157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gyenes összekötő nyíllal 137"/>
          <p:cNvCxnSpPr>
            <a:stCxn id="86" idx="4"/>
            <a:endCxn id="97" idx="0"/>
          </p:cNvCxnSpPr>
          <p:nvPr/>
        </p:nvCxnSpPr>
        <p:spPr>
          <a:xfrm>
            <a:off x="7740100" y="2534157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gyenes összekötő nyíllal 138"/>
          <p:cNvCxnSpPr>
            <a:stCxn id="87" idx="4"/>
            <a:endCxn id="98" idx="0"/>
          </p:cNvCxnSpPr>
          <p:nvPr/>
        </p:nvCxnSpPr>
        <p:spPr>
          <a:xfrm>
            <a:off x="8608262" y="2534157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gyenes összekötő nyíllal 66"/>
          <p:cNvCxnSpPr>
            <a:stCxn id="93" idx="5"/>
            <a:endCxn id="109" idx="1"/>
          </p:cNvCxnSpPr>
          <p:nvPr/>
        </p:nvCxnSpPr>
        <p:spPr>
          <a:xfrm>
            <a:off x="6132940" y="3055620"/>
            <a:ext cx="598696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gyenes összekötő nyíllal 68"/>
          <p:cNvCxnSpPr>
            <a:stCxn id="97" idx="5"/>
            <a:endCxn id="121" idx="1"/>
          </p:cNvCxnSpPr>
          <p:nvPr/>
        </p:nvCxnSpPr>
        <p:spPr>
          <a:xfrm>
            <a:off x="7892212" y="3055620"/>
            <a:ext cx="563937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lipszis 93"/>
          <p:cNvSpPr/>
          <p:nvPr/>
        </p:nvSpPr>
        <p:spPr>
          <a:xfrm>
            <a:off x="3209489" y="934878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" name="Ellipszis 92"/>
          <p:cNvSpPr/>
          <p:nvPr/>
        </p:nvSpPr>
        <p:spPr>
          <a:xfrm>
            <a:off x="2346481" y="93487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6" name="Ellipszis 94"/>
          <p:cNvSpPr/>
          <p:nvPr/>
        </p:nvSpPr>
        <p:spPr>
          <a:xfrm>
            <a:off x="4072497" y="93487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1" name="Ellipszis 95"/>
          <p:cNvSpPr/>
          <p:nvPr/>
        </p:nvSpPr>
        <p:spPr>
          <a:xfrm>
            <a:off x="4935505" y="93487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" name="Ellipszis 100"/>
          <p:cNvSpPr/>
          <p:nvPr/>
        </p:nvSpPr>
        <p:spPr>
          <a:xfrm>
            <a:off x="2346481" y="151934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3" name="Ellipszis 101"/>
          <p:cNvSpPr/>
          <p:nvPr/>
        </p:nvSpPr>
        <p:spPr>
          <a:xfrm>
            <a:off x="3209489" y="151934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4" name="Ellipszis 102"/>
          <p:cNvSpPr/>
          <p:nvPr/>
        </p:nvSpPr>
        <p:spPr>
          <a:xfrm>
            <a:off x="4072497" y="1519348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5" name="Ellipszis 103"/>
          <p:cNvSpPr/>
          <p:nvPr/>
        </p:nvSpPr>
        <p:spPr>
          <a:xfrm>
            <a:off x="4935505" y="151934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Ellipszis 123"/>
          <p:cNvSpPr/>
          <p:nvPr/>
        </p:nvSpPr>
        <p:spPr>
          <a:xfrm>
            <a:off x="3209489" y="2118476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0" name="Ellipszis 124"/>
          <p:cNvSpPr/>
          <p:nvPr/>
        </p:nvSpPr>
        <p:spPr>
          <a:xfrm>
            <a:off x="2346481" y="2118476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1" name="Ellipszis 125"/>
          <p:cNvSpPr/>
          <p:nvPr/>
        </p:nvSpPr>
        <p:spPr>
          <a:xfrm>
            <a:off x="4072497" y="2118476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2" name="Ellipszis 126"/>
          <p:cNvSpPr/>
          <p:nvPr/>
        </p:nvSpPr>
        <p:spPr>
          <a:xfrm>
            <a:off x="4935505" y="2118476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3" name="Ellipszis 131"/>
          <p:cNvSpPr/>
          <p:nvPr/>
        </p:nvSpPr>
        <p:spPr>
          <a:xfrm>
            <a:off x="3209489" y="2689079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" name="Ellipszis 132"/>
          <p:cNvSpPr/>
          <p:nvPr/>
        </p:nvSpPr>
        <p:spPr>
          <a:xfrm>
            <a:off x="2346481" y="2689079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5" name="Ellipszis 133"/>
          <p:cNvSpPr/>
          <p:nvPr/>
        </p:nvSpPr>
        <p:spPr>
          <a:xfrm>
            <a:off x="4072497" y="2689079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7" name="Ellipszis 134"/>
          <p:cNvSpPr/>
          <p:nvPr/>
        </p:nvSpPr>
        <p:spPr>
          <a:xfrm>
            <a:off x="4935505" y="2689079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8" name="Ellipszis 155"/>
          <p:cNvSpPr/>
          <p:nvPr/>
        </p:nvSpPr>
        <p:spPr>
          <a:xfrm>
            <a:off x="3209489" y="3279405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9" name="Ellipszis 156"/>
          <p:cNvSpPr/>
          <p:nvPr/>
        </p:nvSpPr>
        <p:spPr>
          <a:xfrm>
            <a:off x="2346481" y="3279405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6" name="Ellipszis 157"/>
          <p:cNvSpPr/>
          <p:nvPr/>
        </p:nvSpPr>
        <p:spPr>
          <a:xfrm>
            <a:off x="4072497" y="3279405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7" name="Ellipszis 158"/>
          <p:cNvSpPr/>
          <p:nvPr/>
        </p:nvSpPr>
        <p:spPr>
          <a:xfrm>
            <a:off x="4935505" y="3279405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8" name="Ellipszis 163"/>
          <p:cNvSpPr/>
          <p:nvPr/>
        </p:nvSpPr>
        <p:spPr>
          <a:xfrm>
            <a:off x="3209489" y="3879771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9" name="Ellipszis 164"/>
          <p:cNvSpPr/>
          <p:nvPr/>
        </p:nvSpPr>
        <p:spPr>
          <a:xfrm>
            <a:off x="2346481" y="387977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0" name="Ellipszis 165"/>
          <p:cNvSpPr/>
          <p:nvPr/>
        </p:nvSpPr>
        <p:spPr>
          <a:xfrm>
            <a:off x="4072497" y="387977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1" name="Ellipszis 166"/>
          <p:cNvSpPr/>
          <p:nvPr/>
        </p:nvSpPr>
        <p:spPr>
          <a:xfrm>
            <a:off x="4935505" y="3879771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2" name="Egyenes összekötő nyíllal 179"/>
          <p:cNvCxnSpPr>
            <a:stCxn id="118" idx="3"/>
            <a:endCxn id="139" idx="7"/>
          </p:cNvCxnSpPr>
          <p:nvPr/>
        </p:nvCxnSpPr>
        <p:spPr>
          <a:xfrm flipH="1">
            <a:off x="2713713" y="3646637"/>
            <a:ext cx="558783" cy="296141"/>
          </a:xfrm>
          <a:prstGeom prst="straightConnector1">
            <a:avLst/>
          </a:prstGeom>
          <a:ln w="28575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gyenes összekötő nyíllal 181"/>
          <p:cNvCxnSpPr>
            <a:stCxn id="118" idx="5"/>
            <a:endCxn id="140" idx="1"/>
          </p:cNvCxnSpPr>
          <p:nvPr/>
        </p:nvCxnSpPr>
        <p:spPr>
          <a:xfrm>
            <a:off x="3576721" y="3646637"/>
            <a:ext cx="558783" cy="296141"/>
          </a:xfrm>
          <a:prstGeom prst="straightConnector1">
            <a:avLst/>
          </a:prstGeom>
          <a:ln w="28575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gyenes összekötő nyíllal 188"/>
          <p:cNvCxnSpPr>
            <a:stCxn id="118" idx="0"/>
            <a:endCxn id="94" idx="4"/>
          </p:cNvCxnSpPr>
          <p:nvPr/>
        </p:nvCxnSpPr>
        <p:spPr>
          <a:xfrm flipV="1">
            <a:off x="3424609" y="1365117"/>
            <a:ext cx="0" cy="1914288"/>
          </a:xfrm>
          <a:prstGeom prst="straightConnector1">
            <a:avLst/>
          </a:prstGeom>
          <a:ln w="28575">
            <a:solidFill>
              <a:srgbClr val="50412B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gyenes összekötő nyíllal 190"/>
          <p:cNvCxnSpPr>
            <a:stCxn id="111" idx="5"/>
            <a:endCxn id="137" idx="1"/>
          </p:cNvCxnSpPr>
          <p:nvPr/>
        </p:nvCxnSpPr>
        <p:spPr>
          <a:xfrm>
            <a:off x="4439729" y="2485708"/>
            <a:ext cx="558783" cy="856704"/>
          </a:xfrm>
          <a:prstGeom prst="straightConnector1">
            <a:avLst/>
          </a:prstGeom>
          <a:ln w="28575">
            <a:solidFill>
              <a:srgbClr val="50412B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nyíllal 192"/>
          <p:cNvCxnSpPr>
            <a:stCxn id="94" idx="3"/>
            <a:endCxn id="110" idx="7"/>
          </p:cNvCxnSpPr>
          <p:nvPr/>
        </p:nvCxnSpPr>
        <p:spPr>
          <a:xfrm flipH="1">
            <a:off x="2713713" y="1302110"/>
            <a:ext cx="558783" cy="879373"/>
          </a:xfrm>
          <a:prstGeom prst="straightConnector1">
            <a:avLst/>
          </a:prstGeom>
          <a:ln w="28575">
            <a:solidFill>
              <a:srgbClr val="50412B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gyenes összekötő nyíllal 2"/>
          <p:cNvCxnSpPr>
            <a:stCxn id="110" idx="5"/>
            <a:endCxn id="113" idx="1"/>
          </p:cNvCxnSpPr>
          <p:nvPr/>
        </p:nvCxnSpPr>
        <p:spPr>
          <a:xfrm>
            <a:off x="2713713" y="2485708"/>
            <a:ext cx="558783" cy="266378"/>
          </a:xfrm>
          <a:prstGeom prst="straightConnector1">
            <a:avLst/>
          </a:prstGeom>
          <a:ln w="28575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ím 1">
            <a:extLst>
              <a:ext uri="{FF2B5EF4-FFF2-40B4-BE49-F238E27FC236}">
                <a16:creationId xmlns:a16="http://schemas.microsoft.com/office/drawing/2014/main" xmlns="" id="{67BE5D0F-2B67-42AB-BD43-AAA2ACED68B8}"/>
              </a:ext>
            </a:extLst>
          </p:cNvPr>
          <p:cNvSpPr txBox="1">
            <a:spLocks/>
          </p:cNvSpPr>
          <p:nvPr/>
        </p:nvSpPr>
        <p:spPr>
          <a:xfrm>
            <a:off x="148243" y="1"/>
            <a:ext cx="8856538" cy="5555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Legality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2800" b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criminal</a:t>
            </a:r>
            <a:r>
              <a:rPr lang="hu-HU" sz="2800" b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</a:t>
            </a:r>
            <a:endParaRPr lang="hu-HU" sz="2800" b="1" dirty="0">
              <a:solidFill>
                <a:srgbClr val="CD5F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rtalom helye 4"/>
          <p:cNvGraphicFramePr>
            <a:graphicFrameLocks/>
          </p:cNvGraphicFramePr>
          <p:nvPr>
            <p:extLst/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Oval 12"/>
          <p:cNvSpPr/>
          <p:nvPr/>
        </p:nvSpPr>
        <p:spPr>
          <a:xfrm>
            <a:off x="3343176" y="2468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2"/>
          <p:cNvSpPr/>
          <p:nvPr/>
        </p:nvSpPr>
        <p:spPr>
          <a:xfrm>
            <a:off x="4075831" y="25118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5462858" y="23833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2"/>
          <p:cNvSpPr/>
          <p:nvPr/>
        </p:nvSpPr>
        <p:spPr>
          <a:xfrm>
            <a:off x="3861532" y="282454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12"/>
          <p:cNvSpPr/>
          <p:nvPr/>
        </p:nvSpPr>
        <p:spPr>
          <a:xfrm>
            <a:off x="3612620" y="2655463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12"/>
          <p:cNvSpPr/>
          <p:nvPr/>
        </p:nvSpPr>
        <p:spPr>
          <a:xfrm>
            <a:off x="3623277" y="15848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12"/>
          <p:cNvSpPr/>
          <p:nvPr/>
        </p:nvSpPr>
        <p:spPr>
          <a:xfrm>
            <a:off x="3014007" y="18662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ím 1"/>
          <p:cNvSpPr txBox="1">
            <a:spLocks/>
          </p:cNvSpPr>
          <p:nvPr/>
        </p:nvSpPr>
        <p:spPr>
          <a:xfrm>
            <a:off x="107949" y="0"/>
            <a:ext cx="8928101" cy="9155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8D503B"/>
                </a:solidFill>
              </a:rPr>
              <a:t>Interpretative Framework of Post-Communist Regimes</a:t>
            </a:r>
            <a:br>
              <a:rPr lang="en-US" sz="2200" b="1" dirty="0">
                <a:solidFill>
                  <a:srgbClr val="8D503B"/>
                </a:solidFill>
              </a:rPr>
            </a:br>
            <a:r>
              <a:rPr lang="en-US" sz="1800" b="1" dirty="0">
                <a:solidFill>
                  <a:srgbClr val="8D503B"/>
                </a:solidFill>
              </a:rPr>
              <a:t>(combining the political, economic and sociological dimensions)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88224" y="4835723"/>
            <a:ext cx="255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8D503B"/>
                </a:solidFill>
              </a:rPr>
              <a:t>(Countries depicted as of 2021)</a:t>
            </a:r>
            <a:endParaRPr lang="en-US" sz="1400" b="1" dirty="0">
              <a:solidFill>
                <a:srgbClr val="8D503B"/>
              </a:solidFill>
            </a:endParaRPr>
          </a:p>
        </p:txBody>
      </p:sp>
      <p:grpSp>
        <p:nvGrpSpPr>
          <p:cNvPr id="43" name="Csoportba foglalás 1043"/>
          <p:cNvGrpSpPr>
            <a:grpSpLocks/>
          </p:cNvGrpSpPr>
          <p:nvPr/>
        </p:nvGrpSpPr>
        <p:grpSpPr bwMode="auto">
          <a:xfrm>
            <a:off x="2758562" y="1398077"/>
            <a:ext cx="2867725" cy="2504940"/>
            <a:chOff x="17350" y="5021"/>
            <a:chExt cx="20853" cy="18212"/>
          </a:xfrm>
        </p:grpSpPr>
        <p:sp>
          <p:nvSpPr>
            <p:cNvPr id="44" name="Szövegdoboz 5"/>
            <p:cNvSpPr txBox="1">
              <a:spLocks noChangeArrowheads="1"/>
            </p:cNvSpPr>
            <p:nvPr/>
          </p:nvSpPr>
          <p:spPr bwMode="auto">
            <a:xfrm>
              <a:off x="33664" y="12072"/>
              <a:ext cx="3874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China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Szövegdoboz 1033"/>
            <p:cNvSpPr txBox="1">
              <a:spLocks noChangeArrowheads="1"/>
            </p:cNvSpPr>
            <p:nvPr/>
          </p:nvSpPr>
          <p:spPr bwMode="auto">
            <a:xfrm>
              <a:off x="24211" y="6379"/>
              <a:ext cx="4712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Poland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Szövegdoboz 1034"/>
            <p:cNvSpPr txBox="1">
              <a:spLocks noChangeArrowheads="1"/>
            </p:cNvSpPr>
            <p:nvPr/>
          </p:nvSpPr>
          <p:spPr bwMode="auto">
            <a:xfrm>
              <a:off x="17350" y="5021"/>
              <a:ext cx="3715" cy="1195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rgbClr val="385A61"/>
                  </a:solidFill>
                  <a:latin typeface="Calibri" pitchFamily="34" charset="0"/>
                </a:rPr>
                <a:t>Estonia</a:t>
              </a:r>
            </a:p>
          </p:txBody>
        </p:sp>
        <p:sp>
          <p:nvSpPr>
            <p:cNvPr id="47" name="Szövegdoboz 1035"/>
            <p:cNvSpPr txBox="1">
              <a:spLocks noChangeArrowheads="1"/>
            </p:cNvSpPr>
            <p:nvPr/>
          </p:nvSpPr>
          <p:spPr bwMode="auto">
            <a:xfrm>
              <a:off x="22125" y="12875"/>
              <a:ext cx="5186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Romania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Szövegdoboz 1036"/>
            <p:cNvSpPr txBox="1">
              <a:spLocks noChangeArrowheads="1"/>
            </p:cNvSpPr>
            <p:nvPr/>
          </p:nvSpPr>
          <p:spPr bwMode="auto">
            <a:xfrm>
              <a:off x="23986" y="13829"/>
              <a:ext cx="6160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Macedonia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Szövegdoboz 1037"/>
            <p:cNvSpPr txBox="1">
              <a:spLocks noChangeArrowheads="1"/>
            </p:cNvSpPr>
            <p:nvPr/>
          </p:nvSpPr>
          <p:spPr bwMode="auto">
            <a:xfrm>
              <a:off x="27526" y="13119"/>
              <a:ext cx="4870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Georgia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Szövegdoboz 1038"/>
            <p:cNvSpPr txBox="1">
              <a:spLocks noChangeArrowheads="1"/>
            </p:cNvSpPr>
            <p:nvPr/>
          </p:nvSpPr>
          <p:spPr bwMode="auto">
            <a:xfrm>
              <a:off x="25896" y="15078"/>
              <a:ext cx="4907" cy="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Ukraine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Szövegdoboz 1040"/>
            <p:cNvSpPr txBox="1">
              <a:spLocks noChangeArrowheads="1"/>
            </p:cNvSpPr>
            <p:nvPr/>
          </p:nvSpPr>
          <p:spPr bwMode="auto">
            <a:xfrm>
              <a:off x="22798" y="21044"/>
              <a:ext cx="5256" cy="962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Hungary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Szövegdoboz 1041"/>
            <p:cNvSpPr txBox="1">
              <a:spLocks noChangeArrowheads="1"/>
            </p:cNvSpPr>
            <p:nvPr/>
          </p:nvSpPr>
          <p:spPr bwMode="auto">
            <a:xfrm>
              <a:off x="30187" y="22057"/>
              <a:ext cx="4024" cy="1176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Russia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Szövegdoboz 1042"/>
            <p:cNvSpPr txBox="1">
              <a:spLocks noChangeArrowheads="1"/>
            </p:cNvSpPr>
            <p:nvPr/>
          </p:nvSpPr>
          <p:spPr bwMode="auto">
            <a:xfrm>
              <a:off x="32022" y="20075"/>
              <a:ext cx="6181" cy="1113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Kazakhstan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4" name="Szövegdoboz 1033"/>
          <p:cNvSpPr txBox="1">
            <a:spLocks noChangeArrowheads="1"/>
          </p:cNvSpPr>
          <p:nvPr/>
        </p:nvSpPr>
        <p:spPr bwMode="auto">
          <a:xfrm>
            <a:off x="3084373" y="1938286"/>
            <a:ext cx="1077807" cy="2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u-HU" sz="1100" b="1" dirty="0" err="1">
                <a:solidFill>
                  <a:srgbClr val="385A61"/>
                </a:solidFill>
                <a:latin typeface="Calibri" pitchFamily="34" charset="0"/>
              </a:rPr>
              <a:t>Czech</a:t>
            </a:r>
            <a:r>
              <a:rPr lang="hu-HU" sz="1100" b="1" dirty="0">
                <a:solidFill>
                  <a:srgbClr val="385A61"/>
                </a:solidFill>
                <a:latin typeface="Calibri" pitchFamily="34" charset="0"/>
              </a:rPr>
              <a:t> </a:t>
            </a:r>
            <a:r>
              <a:rPr lang="hu-HU" sz="1100" b="1" dirty="0" err="1">
                <a:solidFill>
                  <a:srgbClr val="385A61"/>
                </a:solidFill>
                <a:latin typeface="Calibri" pitchFamily="34" charset="0"/>
              </a:rPr>
              <a:t>Republic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12"/>
          <p:cNvSpPr/>
          <p:nvPr/>
        </p:nvSpPr>
        <p:spPr>
          <a:xfrm>
            <a:off x="4684358" y="348329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2"/>
          <p:cNvSpPr/>
          <p:nvPr/>
        </p:nvSpPr>
        <p:spPr>
          <a:xfrm>
            <a:off x="4446272" y="37580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12"/>
          <p:cNvSpPr/>
          <p:nvPr/>
        </p:nvSpPr>
        <p:spPr>
          <a:xfrm>
            <a:off x="4167463" y="360928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zövegdoboz 1040"/>
          <p:cNvSpPr txBox="1">
            <a:spLocks noChangeArrowheads="1"/>
          </p:cNvSpPr>
          <p:nvPr/>
        </p:nvSpPr>
        <p:spPr bwMode="auto">
          <a:xfrm>
            <a:off x="3056030" y="2918345"/>
            <a:ext cx="578044" cy="186702"/>
          </a:xfrm>
          <a:prstGeom prst="rect">
            <a:avLst/>
          </a:prstGeom>
          <a:solidFill>
            <a:srgbClr val="EFEAE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Calibri" pitchFamily="34" charset="0"/>
              </a:rPr>
              <a:t>Moldova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9" name="Oval 12"/>
          <p:cNvSpPr/>
          <p:nvPr/>
        </p:nvSpPr>
        <p:spPr>
          <a:xfrm>
            <a:off x="3525958" y="28312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12"/>
          <p:cNvSpPr/>
          <p:nvPr/>
        </p:nvSpPr>
        <p:spPr>
          <a:xfrm>
            <a:off x="2735647" y="15777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7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</p:nvPr>
        </p:nvGraphicFramePr>
        <p:xfrm>
          <a:off x="107950" y="1347614"/>
          <a:ext cx="4324858" cy="301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130355"/>
            <a:ext cx="4181983" cy="857070"/>
          </a:xfrm>
        </p:spPr>
        <p:txBody>
          <a:bodyPr>
            <a:noAutofit/>
          </a:bodyPr>
          <a:lstStyle/>
          <a:p>
            <a:pPr algn="l"/>
            <a:r>
              <a:rPr lang="hu-HU" sz="2600" b="1" dirty="0">
                <a:solidFill>
                  <a:srgbClr val="8D503B"/>
                </a:solidFill>
              </a:rPr>
              <a:t>Primary trajectories of </a:t>
            </a:r>
            <a:r>
              <a:rPr lang="en-GB" sz="2600" b="1" dirty="0">
                <a:solidFill>
                  <a:srgbClr val="8D503B"/>
                </a:solidFill>
              </a:rPr>
              <a:t/>
            </a:r>
            <a:br>
              <a:rPr lang="en-GB" sz="2600" b="1" dirty="0">
                <a:solidFill>
                  <a:srgbClr val="8D503B"/>
                </a:solidFill>
              </a:rPr>
            </a:br>
            <a:r>
              <a:rPr lang="hu-HU" sz="2600" b="1" dirty="0" err="1">
                <a:solidFill>
                  <a:srgbClr val="8D503B"/>
                </a:solidFill>
              </a:rPr>
              <a:t>post-communist</a:t>
            </a:r>
            <a:r>
              <a:rPr lang="hu-HU" sz="2600" b="1" dirty="0">
                <a:solidFill>
                  <a:srgbClr val="8D503B"/>
                </a:solidFill>
              </a:rPr>
              <a:t> regimes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/>
          </p:nvPr>
        </p:nvGraphicFramePr>
        <p:xfrm>
          <a:off x="4497493" y="123826"/>
          <a:ext cx="4538558" cy="4903951"/>
        </p:xfrm>
        <a:graphic>
          <a:graphicData uri="http://schemas.openxmlformats.org/drawingml/2006/table">
            <a:tbl>
              <a:tblPr/>
              <a:tblGrid>
                <a:gridCol w="1305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6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6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70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148" marR="120148" marT="60074" marB="60074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Primary trajectories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from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to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A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Regime change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(e.g. Estonia, </a:t>
                      </a:r>
                      <a:r>
                        <a:rPr lang="hu-HU" sz="1000" b="1" dirty="0" err="1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Poland</a:t>
                      </a:r>
                      <a:r>
                        <a:rPr lang="hu-HU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Hungary)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Communist dictatorship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Liberal democracy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9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patronal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Multi-pyramid</a:t>
                      </a:r>
                      <a:endParaRPr lang="en-US" sz="110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non-patronal</a:t>
                      </a:r>
                      <a:endParaRPr lang="en-US" sz="110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B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Regime change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(e.g. Romania, Ukraine)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Communist dictatorship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 democracy</a:t>
                      </a:r>
                      <a:endParaRPr lang="en-US" sz="110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</a:t>
                      </a:r>
                      <a:r>
                        <a:rPr lang="en-US" sz="1100" b="1" dirty="0" err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Multi-pyramid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informal patronal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C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Regime change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(e.g. Kazakhstan)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Communist dictatorship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 autocracy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patronal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informal patronal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302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Model change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(e.g. China)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Communist dictatorship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Market-exploiting dictatorship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2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patronal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</a:t>
                      </a:r>
                      <a:r>
                        <a:rPr lang="en-US" sz="1100" b="1" dirty="0" err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56" name="Csoportba foglalás 14"/>
          <p:cNvGrpSpPr>
            <a:grpSpLocks/>
          </p:cNvGrpSpPr>
          <p:nvPr/>
        </p:nvGrpSpPr>
        <p:grpSpPr bwMode="auto">
          <a:xfrm>
            <a:off x="1267530" y="2055387"/>
            <a:ext cx="1955000" cy="1279454"/>
            <a:chOff x="23716" y="5146"/>
            <a:chExt cx="33670" cy="22557"/>
          </a:xfrm>
        </p:grpSpPr>
        <p:grpSp>
          <p:nvGrpSpPr>
            <p:cNvPr id="57" name="Csoportba foglalás 312"/>
            <p:cNvGrpSpPr>
              <a:grpSpLocks/>
            </p:cNvGrpSpPr>
            <p:nvPr/>
          </p:nvGrpSpPr>
          <p:grpSpPr bwMode="auto">
            <a:xfrm>
              <a:off x="23716" y="5146"/>
              <a:ext cx="32961" cy="22557"/>
              <a:chOff x="23716" y="5146"/>
              <a:chExt cx="32960" cy="22557"/>
            </a:xfrm>
          </p:grpSpPr>
          <p:cxnSp>
            <p:nvCxnSpPr>
              <p:cNvPr id="61" name="Straight Arrow Connector 21"/>
              <p:cNvCxnSpPr>
                <a:cxnSpLocks noChangeShapeType="1"/>
                <a:stCxn id="30" idx="3"/>
                <a:endCxn id="28" idx="0"/>
              </p:cNvCxnSpPr>
              <p:nvPr/>
            </p:nvCxnSpPr>
            <p:spPr bwMode="auto">
              <a:xfrm flipH="1">
                <a:off x="40912" y="6427"/>
                <a:ext cx="15203" cy="21276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3" name="Straight Arrow Connector 21"/>
              <p:cNvCxnSpPr>
                <a:cxnSpLocks noChangeShapeType="1"/>
                <a:stCxn id="30" idx="4"/>
                <a:endCxn id="31" idx="7"/>
              </p:cNvCxnSpPr>
              <p:nvPr/>
            </p:nvCxnSpPr>
            <p:spPr bwMode="auto">
              <a:xfrm flipH="1">
                <a:off x="51040" y="6659"/>
                <a:ext cx="5636" cy="9183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71" name="Oval 12"/>
              <p:cNvSpPr>
                <a:spLocks noChangeArrowheads="1"/>
              </p:cNvSpPr>
              <p:nvPr/>
            </p:nvSpPr>
            <p:spPr bwMode="auto">
              <a:xfrm>
                <a:off x="23716" y="5146"/>
                <a:ext cx="1587" cy="1587"/>
              </a:xfrm>
              <a:prstGeom prst="ellipse">
                <a:avLst/>
              </a:prstGeom>
              <a:solidFill>
                <a:srgbClr val="385A61"/>
              </a:solidFill>
              <a:ln w="12700">
                <a:solidFill>
                  <a:srgbClr val="EFEAE4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cxnSp>
            <p:nvCxnSpPr>
              <p:cNvPr id="72" name="Straight Arrow Connector 21"/>
              <p:cNvCxnSpPr>
                <a:cxnSpLocks noChangeShapeType="1"/>
                <a:stCxn id="30" idx="2"/>
              </p:cNvCxnSpPr>
              <p:nvPr/>
            </p:nvCxnSpPr>
            <p:spPr bwMode="auto">
              <a:xfrm flipH="1">
                <a:off x="25303" y="5866"/>
                <a:ext cx="30579" cy="35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74" name="Straight Arrow Connector 21"/>
              <p:cNvCxnSpPr>
                <a:cxnSpLocks noChangeShapeType="1"/>
                <a:stCxn id="30" idx="3"/>
              </p:cNvCxnSpPr>
              <p:nvPr/>
            </p:nvCxnSpPr>
            <p:spPr bwMode="auto">
              <a:xfrm flipH="1">
                <a:off x="33993" y="6427"/>
                <a:ext cx="22122" cy="10770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75" name="TextBox 51"/>
              <p:cNvSpPr txBox="1">
                <a:spLocks noChangeArrowheads="1"/>
              </p:cNvSpPr>
              <p:nvPr/>
            </p:nvSpPr>
            <p:spPr bwMode="auto">
              <a:xfrm>
                <a:off x="32879" y="5851"/>
                <a:ext cx="2551" cy="2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>
                    <a:ln>
                      <a:noFill/>
                    </a:ln>
                    <a:solidFill>
                      <a:srgbClr val="CD5F50"/>
                    </a:solidFill>
                    <a:effectLst/>
                    <a:latin typeface="Calibri" pitchFamily="34" charset="0"/>
                  </a:rPr>
                  <a:t>A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TextBox 52"/>
              <p:cNvSpPr txBox="1">
                <a:spLocks noChangeArrowheads="1"/>
              </p:cNvSpPr>
              <p:nvPr/>
            </p:nvSpPr>
            <p:spPr bwMode="auto">
              <a:xfrm rot="20088738">
                <a:off x="37083" y="12142"/>
                <a:ext cx="3536" cy="2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lang="hu-HU" sz="1000" b="1" dirty="0">
                    <a:solidFill>
                      <a:srgbClr val="CD5F50"/>
                    </a:solidFill>
                    <a:latin typeface="Calibri" pitchFamily="34" charset="0"/>
                  </a:rPr>
                  <a:t>B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7" name="TextBox 53"/>
              <p:cNvSpPr txBox="1">
                <a:spLocks noChangeArrowheads="1"/>
              </p:cNvSpPr>
              <p:nvPr/>
            </p:nvSpPr>
            <p:spPr bwMode="auto">
              <a:xfrm rot="18339948">
                <a:off x="41484" y="20424"/>
                <a:ext cx="3610" cy="1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>
                    <a:ln>
                      <a:noFill/>
                    </a:ln>
                    <a:solidFill>
                      <a:srgbClr val="CD5F50"/>
                    </a:solidFill>
                    <a:effectLst/>
                    <a:latin typeface="Calibri" pitchFamily="34" charset="0"/>
                  </a:rPr>
                  <a:t>C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58" name="TextBox 54"/>
            <p:cNvSpPr txBox="1">
              <a:spLocks noChangeArrowheads="1"/>
            </p:cNvSpPr>
            <p:nvPr/>
          </p:nvSpPr>
          <p:spPr bwMode="auto">
            <a:xfrm rot="17996047">
              <a:off x="55109" y="9606"/>
              <a:ext cx="2013" cy="2540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Calibri" pitchFamily="34" charset="0"/>
                </a:rPr>
                <a:t>D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1772090" y="2725602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2219945" y="3334859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3135280" y="2051218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775436" y="2648921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89607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</p:nvPr>
        </p:nvGraphicFramePr>
        <p:xfrm>
          <a:off x="107950" y="1347614"/>
          <a:ext cx="4324858" cy="301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130355"/>
            <a:ext cx="4181983" cy="857070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rgbClr val="8D503B"/>
                </a:solidFill>
              </a:rPr>
              <a:t>Secondary trajectories of post-communist regimes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/>
          </p:nvPr>
        </p:nvGraphicFramePr>
        <p:xfrm>
          <a:off x="4497493" y="123826"/>
          <a:ext cx="4538558" cy="4903951"/>
        </p:xfrm>
        <a:graphic>
          <a:graphicData uri="http://schemas.openxmlformats.org/drawingml/2006/table">
            <a:tbl>
              <a:tblPr/>
              <a:tblGrid>
                <a:gridCol w="1305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6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6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70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148" marR="120148" marT="60074" marB="60074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Secondary trajectories: democratic backsliding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from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to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Regime change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(e.g. Poland after 2015)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Liberal democracy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Conservative autocracy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9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non-patronal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non-patronal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Model change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(e.g. Czech Republic after 2013)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Liberal democracy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 democracy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non-patronal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informal 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Regime change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(e.g. Hungary after 1998 and 2010)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Liberal democracy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 autocracy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non-patronal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informal 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302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Regime change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(e.g. Russia after 2003)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 democracy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 autocracy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2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informal 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informal 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57" name="Csoportba foglalás 312"/>
          <p:cNvGrpSpPr>
            <a:grpSpLocks/>
          </p:cNvGrpSpPr>
          <p:nvPr/>
        </p:nvGrpSpPr>
        <p:grpSpPr bwMode="auto">
          <a:xfrm>
            <a:off x="1267529" y="1895434"/>
            <a:ext cx="1009841" cy="1482231"/>
            <a:chOff x="23716" y="2326"/>
            <a:chExt cx="17391" cy="26132"/>
          </a:xfrm>
        </p:grpSpPr>
        <p:cxnSp>
          <p:nvCxnSpPr>
            <p:cNvPr id="61" name="Straight Arrow Connector 21"/>
            <p:cNvCxnSpPr>
              <a:cxnSpLocks noChangeShapeType="1"/>
              <a:stCxn id="71" idx="4"/>
              <a:endCxn id="28" idx="2"/>
            </p:cNvCxnSpPr>
            <p:nvPr/>
          </p:nvCxnSpPr>
          <p:spPr bwMode="auto">
            <a:xfrm>
              <a:off x="24510" y="6733"/>
              <a:ext cx="15483" cy="21725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63" name="Straight Arrow Connector 21"/>
            <p:cNvCxnSpPr>
              <a:cxnSpLocks noChangeShapeType="1"/>
              <a:stCxn id="71" idx="6"/>
              <a:endCxn id="31" idx="1"/>
            </p:cNvCxnSpPr>
            <p:nvPr/>
          </p:nvCxnSpPr>
          <p:spPr bwMode="auto">
            <a:xfrm>
              <a:off x="25303" y="5939"/>
              <a:ext cx="8290" cy="10780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74" name="Straight Arrow Connector 21"/>
            <p:cNvCxnSpPr>
              <a:cxnSpLocks noChangeShapeType="1"/>
            </p:cNvCxnSpPr>
            <p:nvPr/>
          </p:nvCxnSpPr>
          <p:spPr bwMode="auto">
            <a:xfrm>
              <a:off x="34948" y="18074"/>
              <a:ext cx="6159" cy="9136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75" name="TextBox 51"/>
            <p:cNvSpPr txBox="1">
              <a:spLocks noChangeArrowheads="1"/>
            </p:cNvSpPr>
            <p:nvPr/>
          </p:nvSpPr>
          <p:spPr bwMode="auto">
            <a:xfrm>
              <a:off x="31248" y="2326"/>
              <a:ext cx="1507" cy="2820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1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Calibri" pitchFamily="34" charset="0"/>
                </a:rPr>
                <a:t>A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TextBox 52"/>
            <p:cNvSpPr txBox="1">
              <a:spLocks noChangeArrowheads="1"/>
            </p:cNvSpPr>
            <p:nvPr/>
          </p:nvSpPr>
          <p:spPr bwMode="auto">
            <a:xfrm rot="19422630">
              <a:off x="30038" y="9386"/>
              <a:ext cx="1603" cy="2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hu-HU" sz="1400" b="1" dirty="0">
                  <a:solidFill>
                    <a:srgbClr val="CD5F50"/>
                  </a:solidFill>
                  <a:latin typeface="Calibri" pitchFamily="34" charset="0"/>
                </a:rPr>
                <a:t>B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2" name="Straight Arrow Connector 21"/>
            <p:cNvCxnSpPr>
              <a:cxnSpLocks noChangeShapeType="1"/>
              <a:stCxn id="71" idx="6"/>
              <a:endCxn id="27" idx="2"/>
            </p:cNvCxnSpPr>
            <p:nvPr/>
          </p:nvCxnSpPr>
          <p:spPr bwMode="auto">
            <a:xfrm>
              <a:off x="25303" y="5939"/>
              <a:ext cx="14689" cy="0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23716" y="5146"/>
              <a:ext cx="1587" cy="1587"/>
            </a:xfrm>
            <a:prstGeom prst="ellipse">
              <a:avLst/>
            </a:prstGeom>
            <a:solidFill>
              <a:srgbClr val="385A61"/>
            </a:solidFill>
            <a:ln w="127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2212632" y="2055387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2212632" y="3332672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1827582" y="2698685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7" name="TextBox 52"/>
          <p:cNvSpPr txBox="1">
            <a:spLocks noChangeArrowheads="1"/>
          </p:cNvSpPr>
          <p:nvPr/>
        </p:nvSpPr>
        <p:spPr bwMode="auto">
          <a:xfrm rot="19422630">
            <a:off x="1655049" y="2746847"/>
            <a:ext cx="93081" cy="146340"/>
          </a:xfrm>
          <a:prstGeom prst="rect">
            <a:avLst/>
          </a:prstGeom>
          <a:solidFill>
            <a:srgbClr val="EFEAE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rgbClr val="CD5F50"/>
                </a:solidFill>
                <a:latin typeface="Calibri" pitchFamily="34" charset="0"/>
              </a:rPr>
              <a:t>C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rgbClr val="CD5F50"/>
              </a:solidFill>
              <a:effectLst/>
              <a:latin typeface="Arial" pitchFamily="34" charset="0"/>
            </a:endParaRPr>
          </a:p>
        </p:txBody>
      </p:sp>
      <p:sp>
        <p:nvSpPr>
          <p:cNvPr id="68" name="TextBox 52"/>
          <p:cNvSpPr txBox="1">
            <a:spLocks noChangeArrowheads="1"/>
          </p:cNvSpPr>
          <p:nvPr/>
        </p:nvSpPr>
        <p:spPr bwMode="auto">
          <a:xfrm rot="19422630">
            <a:off x="2079917" y="2874841"/>
            <a:ext cx="93081" cy="14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rgbClr val="CD5F50"/>
                </a:solidFill>
                <a:latin typeface="Calibri" pitchFamily="34" charset="0"/>
              </a:rPr>
              <a:t>D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rgbClr val="CD5F5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2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8D503B"/>
                </a:solidFill>
              </a:rPr>
              <a:t>Thank you for your attention.</a:t>
            </a:r>
            <a:endParaRPr lang="hu-HU" sz="3600" b="1" dirty="0" smtClean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78464"/>
            <a:ext cx="8928100" cy="8089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50412B"/>
                </a:solidFill>
              </a:rPr>
              <a:t>Predation and </a:t>
            </a:r>
            <a:r>
              <a:rPr lang="hu-HU" sz="3200" b="1" dirty="0">
                <a:solidFill>
                  <a:srgbClr val="50412B"/>
                </a:solidFill>
              </a:rPr>
              <a:t>e</a:t>
            </a:r>
            <a:r>
              <a:rPr lang="en-US" sz="3200" b="1" dirty="0" err="1">
                <a:solidFill>
                  <a:srgbClr val="50412B"/>
                </a:solidFill>
              </a:rPr>
              <a:t>conomic</a:t>
            </a:r>
            <a:r>
              <a:rPr lang="en-US" sz="3200" b="1" dirty="0">
                <a:solidFill>
                  <a:srgbClr val="50412B"/>
                </a:solidFill>
              </a:rPr>
              <a:t> </a:t>
            </a:r>
            <a:r>
              <a:rPr lang="hu-HU" sz="3200" b="1" dirty="0">
                <a:solidFill>
                  <a:srgbClr val="50412B"/>
                </a:solidFill>
              </a:rPr>
              <a:t>d</a:t>
            </a:r>
            <a:r>
              <a:rPr lang="en-US" sz="3200" b="1" dirty="0" err="1">
                <a:solidFill>
                  <a:srgbClr val="50412B"/>
                </a:solidFill>
              </a:rPr>
              <a:t>ynamics</a:t>
            </a:r>
            <a:endParaRPr lang="hu-HU" sz="3200" b="1" dirty="0">
              <a:solidFill>
                <a:srgbClr val="50412B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503547" y="1203598"/>
            <a:ext cx="8136905" cy="3761438"/>
            <a:chOff x="124429" y="90025"/>
            <a:chExt cx="5834969" cy="2312728"/>
          </a:xfrm>
        </p:grpSpPr>
        <p:sp>
          <p:nvSpPr>
            <p:cNvPr id="9" name="Szövegdoboz 2"/>
            <p:cNvSpPr txBox="1">
              <a:spLocks noChangeArrowheads="1"/>
            </p:cNvSpPr>
            <p:nvPr/>
          </p:nvSpPr>
          <p:spPr bwMode="auto">
            <a:xfrm>
              <a:off x="3881432" y="2071083"/>
              <a:ext cx="1250598" cy="25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Consuming phase</a:t>
              </a:r>
              <a:endParaRPr lang="hu-HU" sz="28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Szövegdoboz 2"/>
            <p:cNvSpPr txBox="1">
              <a:spLocks noChangeArrowheads="1"/>
            </p:cNvSpPr>
            <p:nvPr/>
          </p:nvSpPr>
          <p:spPr bwMode="auto">
            <a:xfrm>
              <a:off x="1029956" y="1379413"/>
              <a:ext cx="626109" cy="31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unmolested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Szövegdoboz 2"/>
            <p:cNvSpPr txBox="1">
              <a:spLocks noChangeArrowheads="1"/>
            </p:cNvSpPr>
            <p:nvPr/>
          </p:nvSpPr>
          <p:spPr bwMode="auto">
            <a:xfrm>
              <a:off x="4048833" y="1227456"/>
              <a:ext cx="1083197" cy="31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relational</a:t>
              </a: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booty</a:t>
              </a: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Szövegdoboz 2"/>
            <p:cNvSpPr txBox="1">
              <a:spLocks noChangeArrowheads="1"/>
            </p:cNvSpPr>
            <p:nvPr/>
          </p:nvSpPr>
          <p:spPr bwMode="auto">
            <a:xfrm>
              <a:off x="2367046" y="865673"/>
              <a:ext cx="1301951" cy="31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forecasted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Bal oldali kapcsos zárójel 13"/>
            <p:cNvSpPr/>
            <p:nvPr/>
          </p:nvSpPr>
          <p:spPr>
            <a:xfrm>
              <a:off x="2476985" y="1115837"/>
              <a:ext cx="304801" cy="485633"/>
            </a:xfrm>
            <a:prstGeom prst="leftBrace">
              <a:avLst>
                <a:gd name="adj1" fmla="val 46456"/>
                <a:gd name="adj2" fmla="val 50000"/>
              </a:avLst>
            </a:prstGeom>
            <a:ln w="25400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3600"/>
            </a:p>
          </p:txBody>
        </p:sp>
        <p:sp>
          <p:nvSpPr>
            <p:cNvPr id="15" name="Szövegdoboz 2"/>
            <p:cNvSpPr txBox="1">
              <a:spLocks noChangeArrowheads="1"/>
            </p:cNvSpPr>
            <p:nvPr/>
          </p:nvSpPr>
          <p:spPr bwMode="auto">
            <a:xfrm>
              <a:off x="1639472" y="1068417"/>
              <a:ext cx="841983" cy="53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2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Depends on the amplitude of arbitrariness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Bal oldali kapcsos zárójel 15"/>
            <p:cNvSpPr/>
            <p:nvPr/>
          </p:nvSpPr>
          <p:spPr>
            <a:xfrm>
              <a:off x="2481505" y="1601187"/>
              <a:ext cx="304801" cy="366788"/>
            </a:xfrm>
            <a:prstGeom prst="leftBrace">
              <a:avLst>
                <a:gd name="adj1" fmla="val 35087"/>
                <a:gd name="adj2" fmla="val 50000"/>
              </a:avLst>
            </a:prstGeom>
            <a:ln w="25400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3600"/>
            </a:p>
          </p:txBody>
        </p:sp>
        <p:sp>
          <p:nvSpPr>
            <p:cNvPr id="17" name="Szövegdoboz 2"/>
            <p:cNvSpPr txBox="1">
              <a:spLocks noChangeArrowheads="1"/>
            </p:cNvSpPr>
            <p:nvPr/>
          </p:nvSpPr>
          <p:spPr bwMode="auto">
            <a:xfrm>
              <a:off x="1645187" y="1601187"/>
              <a:ext cx="831670" cy="447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2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Depends on the amplitude of vulnerability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8" name="Egyenes összekötő 17"/>
            <p:cNvCxnSpPr/>
            <p:nvPr/>
          </p:nvCxnSpPr>
          <p:spPr>
            <a:xfrm>
              <a:off x="3332288" y="2002902"/>
              <a:ext cx="0" cy="150188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>
              <a:cxnSpLocks/>
            </p:cNvCxnSpPr>
            <p:nvPr/>
          </p:nvCxnSpPr>
          <p:spPr>
            <a:xfrm>
              <a:off x="2775944" y="1968822"/>
              <a:ext cx="570974" cy="0"/>
            </a:xfrm>
            <a:prstGeom prst="line">
              <a:avLst/>
            </a:prstGeom>
            <a:ln w="12700">
              <a:solidFill>
                <a:srgbClr val="504131"/>
              </a:solidFill>
              <a:prstDash val="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Csoportba foglalás 19"/>
            <p:cNvGrpSpPr/>
            <p:nvPr/>
          </p:nvGrpSpPr>
          <p:grpSpPr>
            <a:xfrm>
              <a:off x="124429" y="90025"/>
              <a:ext cx="5834969" cy="2312728"/>
              <a:chOff x="124429" y="90025"/>
              <a:chExt cx="5834969" cy="2312728"/>
            </a:xfrm>
          </p:grpSpPr>
          <p:grpSp>
            <p:nvGrpSpPr>
              <p:cNvPr id="22" name="Csoportba foglalás 21"/>
              <p:cNvGrpSpPr/>
              <p:nvPr/>
            </p:nvGrpSpPr>
            <p:grpSpPr>
              <a:xfrm>
                <a:off x="124429" y="90025"/>
                <a:ext cx="5834969" cy="2312728"/>
                <a:chOff x="124429" y="90025"/>
                <a:chExt cx="5834969" cy="2312728"/>
              </a:xfrm>
            </p:grpSpPr>
            <p:grpSp>
              <p:nvGrpSpPr>
                <p:cNvPr id="27" name="Csoportba foglalás 26"/>
                <p:cNvGrpSpPr>
                  <a:grpSpLocks/>
                </p:cNvGrpSpPr>
                <p:nvPr/>
              </p:nvGrpSpPr>
              <p:grpSpPr>
                <a:xfrm>
                  <a:off x="124429" y="90025"/>
                  <a:ext cx="5834969" cy="2312728"/>
                  <a:chOff x="58273" y="198013"/>
                  <a:chExt cx="2732635" cy="2312728"/>
                </a:xfrm>
              </p:grpSpPr>
              <p:cxnSp>
                <p:nvCxnSpPr>
                  <p:cNvPr id="30" name="Egyenes összekötő 29"/>
                  <p:cNvCxnSpPr>
                    <a:cxnSpLocks/>
                  </p:cNvCxnSpPr>
                  <p:nvPr/>
                </p:nvCxnSpPr>
                <p:spPr>
                  <a:xfrm>
                    <a:off x="485775" y="1709653"/>
                    <a:ext cx="819150" cy="0"/>
                  </a:xfrm>
                  <a:prstGeom prst="line">
                    <a:avLst/>
                  </a:prstGeom>
                  <a:ln w="15875">
                    <a:solidFill>
                      <a:srgbClr val="4D7C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Egyenes összekötő 30"/>
                  <p:cNvCxnSpPr>
                    <a:cxnSpLocks/>
                  </p:cNvCxnSpPr>
                  <p:nvPr/>
                </p:nvCxnSpPr>
                <p:spPr>
                  <a:xfrm>
                    <a:off x="1304925" y="1709653"/>
                    <a:ext cx="259080" cy="371475"/>
                  </a:xfrm>
                  <a:prstGeom prst="line">
                    <a:avLst/>
                  </a:prstGeom>
                  <a:ln w="12700">
                    <a:solidFill>
                      <a:srgbClr val="4D7C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" name="Csoportba foglalás 31"/>
                  <p:cNvGrpSpPr/>
                  <p:nvPr/>
                </p:nvGrpSpPr>
                <p:grpSpPr>
                  <a:xfrm>
                    <a:off x="58273" y="198013"/>
                    <a:ext cx="2732635" cy="2312728"/>
                    <a:chOff x="58273" y="198013"/>
                    <a:chExt cx="2732635" cy="2312728"/>
                  </a:xfrm>
                </p:grpSpPr>
                <p:cxnSp>
                  <p:nvCxnSpPr>
                    <p:cNvPr id="33" name="Egyenes összekötő 32"/>
                    <p:cNvCxnSpPr>
                      <a:cxnSpLocks/>
                    </p:cNvCxnSpPr>
                    <p:nvPr/>
                  </p:nvCxnSpPr>
                  <p:spPr>
                    <a:xfrm>
                      <a:off x="1304925" y="1220800"/>
                      <a:ext cx="619715" cy="1"/>
                    </a:xfrm>
                    <a:prstGeom prst="line">
                      <a:avLst/>
                    </a:prstGeom>
                    <a:ln w="12700">
                      <a:solidFill>
                        <a:srgbClr val="504131"/>
                      </a:solidFill>
                      <a:prstDash val="dash"/>
                      <a:head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4" name="Csoportba foglalás 33"/>
                    <p:cNvGrpSpPr/>
                    <p:nvPr/>
                  </p:nvGrpSpPr>
                  <p:grpSpPr>
                    <a:xfrm>
                      <a:off x="58273" y="198013"/>
                      <a:ext cx="2732635" cy="2312728"/>
                      <a:chOff x="58273" y="198013"/>
                      <a:chExt cx="2732635" cy="2312728"/>
                    </a:xfrm>
                  </p:grpSpPr>
                  <p:cxnSp>
                    <p:nvCxnSpPr>
                      <p:cNvPr id="35" name="Egyenes összekötő 34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485775" y="214228"/>
                        <a:ext cx="0" cy="2046850"/>
                      </a:xfrm>
                      <a:prstGeom prst="line">
                        <a:avLst/>
                      </a:prstGeom>
                      <a:ln w="28575">
                        <a:solidFill>
                          <a:srgbClr val="4D7C85"/>
                        </a:solidFill>
                        <a:head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Egyenes összekötő 35"/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421012" y="2157132"/>
                        <a:ext cx="2306607" cy="196"/>
                      </a:xfrm>
                      <a:prstGeom prst="line">
                        <a:avLst/>
                      </a:prstGeom>
                      <a:ln w="28575">
                        <a:solidFill>
                          <a:srgbClr val="4D7C85"/>
                        </a:solidFill>
                        <a:head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273" y="198013"/>
                        <a:ext cx="394430" cy="2053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>
                        <a:noAutofit/>
                      </a:bodyPr>
                      <a:lstStyle/>
                      <a:p>
                        <a:pPr algn="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n-US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Market value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8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99798" y="2179071"/>
                        <a:ext cx="191110" cy="2660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Time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9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9215" y="2179071"/>
                        <a:ext cx="532921" cy="2660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n-US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Stalking phase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0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92086" y="2179071"/>
                        <a:ext cx="282229" cy="3316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1000"/>
                          </a:spcAft>
                        </a:pPr>
                        <a:r>
                          <a:rPr lang="en-US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Hunting phase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41" name="Egyenes összekötő 40"/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562101" y="1220800"/>
                        <a:ext cx="360362" cy="855882"/>
                      </a:xfrm>
                      <a:prstGeom prst="line">
                        <a:avLst/>
                      </a:prstGeom>
                      <a:ln w="12700">
                        <a:solidFill>
                          <a:srgbClr val="4D7C85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cxnSp>
              <p:nvCxnSpPr>
                <p:cNvPr id="28" name="Egyenes összekötő 27"/>
                <p:cNvCxnSpPr/>
                <p:nvPr/>
              </p:nvCxnSpPr>
              <p:spPr>
                <a:xfrm>
                  <a:off x="2783143" y="1996730"/>
                  <a:ext cx="0" cy="150188"/>
                </a:xfrm>
                <a:prstGeom prst="line">
                  <a:avLst/>
                </a:prstGeom>
                <a:ln w="1905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Egyenes összekötő 28"/>
                <p:cNvCxnSpPr/>
                <p:nvPr/>
              </p:nvCxnSpPr>
              <p:spPr>
                <a:xfrm>
                  <a:off x="4105013" y="1115973"/>
                  <a:ext cx="1151572" cy="0"/>
                </a:xfrm>
                <a:prstGeom prst="line">
                  <a:avLst/>
                </a:prstGeom>
                <a:ln w="1270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Egyenes összekötő nyíllal 22"/>
              <p:cNvCxnSpPr/>
              <p:nvPr/>
            </p:nvCxnSpPr>
            <p:spPr>
              <a:xfrm flipH="1">
                <a:off x="2222920" y="671294"/>
                <a:ext cx="999974" cy="0"/>
              </a:xfrm>
              <a:prstGeom prst="straightConnector1">
                <a:avLst/>
              </a:prstGeom>
              <a:ln w="28575">
                <a:solidFill>
                  <a:srgbClr val="4D7C8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nyíllal 23"/>
              <p:cNvCxnSpPr/>
              <p:nvPr/>
            </p:nvCxnSpPr>
            <p:spPr>
              <a:xfrm>
                <a:off x="3222643" y="671294"/>
                <a:ext cx="997237" cy="0"/>
              </a:xfrm>
              <a:prstGeom prst="straightConnector1">
                <a:avLst/>
              </a:prstGeom>
              <a:ln w="28575">
                <a:solidFill>
                  <a:srgbClr val="4D7C8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Szövegdoboz 2"/>
              <p:cNvSpPr txBox="1">
                <a:spLocks noChangeArrowheads="1"/>
              </p:cNvSpPr>
              <p:nvPr/>
            </p:nvSpPr>
            <p:spPr bwMode="auto">
              <a:xfrm>
                <a:off x="1802629" y="151490"/>
                <a:ext cx="1420014" cy="441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200" b="1" kern="1200" dirty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asset is outside the predator’s ownership orbit (competitive market value)</a:t>
                </a:r>
                <a:endParaRPr lang="hu-HU" sz="2400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Szövegdoboz 2"/>
              <p:cNvSpPr txBox="1">
                <a:spLocks noChangeArrowheads="1"/>
              </p:cNvSpPr>
              <p:nvPr/>
            </p:nvSpPr>
            <p:spPr bwMode="auto">
              <a:xfrm>
                <a:off x="3222644" y="151490"/>
                <a:ext cx="1471651" cy="441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200" b="1" kern="1200" dirty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asset is inside the predator’s ownership orbit (relational market value)</a:t>
                </a:r>
                <a:endParaRPr lang="hu-HU" sz="2400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21" name="Egyenes összekötő 20"/>
            <p:cNvCxnSpPr>
              <a:cxnSpLocks/>
            </p:cNvCxnSpPr>
            <p:nvPr/>
          </p:nvCxnSpPr>
          <p:spPr>
            <a:xfrm>
              <a:off x="2781637" y="1115355"/>
              <a:ext cx="4707" cy="852859"/>
            </a:xfrm>
            <a:prstGeom prst="line">
              <a:avLst/>
            </a:prstGeom>
            <a:ln w="12700">
              <a:solidFill>
                <a:srgbClr val="504131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2"/>
            <p:cNvSpPr txBox="1">
              <a:spLocks noChangeArrowheads="1"/>
            </p:cNvSpPr>
            <p:nvPr/>
          </p:nvSpPr>
          <p:spPr bwMode="auto">
            <a:xfrm>
              <a:off x="2862182" y="1705871"/>
              <a:ext cx="425888" cy="158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molested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678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915987"/>
          </a:xfrm>
        </p:spPr>
        <p:txBody>
          <a:bodyPr>
            <a:noAutofit/>
          </a:bodyPr>
          <a:lstStyle/>
          <a:p>
            <a:r>
              <a:rPr lang="hu-HU" sz="2400" b="1" dirty="0" err="1">
                <a:solidFill>
                  <a:srgbClr val="50412B"/>
                </a:solidFill>
              </a:rPr>
              <a:t>Social</a:t>
            </a:r>
            <a:r>
              <a:rPr lang="hu-HU" sz="2400" b="1" dirty="0">
                <a:solidFill>
                  <a:srgbClr val="50412B"/>
                </a:solidFill>
              </a:rPr>
              <a:t>/</a:t>
            </a:r>
            <a:r>
              <a:rPr lang="hu-HU" sz="2400" b="1" dirty="0" err="1">
                <a:solidFill>
                  <a:srgbClr val="50412B"/>
                </a:solidFill>
              </a:rPr>
              <a:t>economic</a:t>
            </a:r>
            <a:r>
              <a:rPr lang="hu-HU" sz="2400" b="1" dirty="0">
                <a:solidFill>
                  <a:srgbClr val="50412B"/>
                </a:solidFill>
              </a:rPr>
              <a:t> </a:t>
            </a:r>
            <a:r>
              <a:rPr lang="hu-HU" sz="2400" b="1" dirty="0" err="1">
                <a:solidFill>
                  <a:srgbClr val="50412B"/>
                </a:solidFill>
              </a:rPr>
              <a:t>integration</a:t>
            </a:r>
            <a:r>
              <a:rPr lang="hu-HU" sz="2400" b="1" dirty="0">
                <a:solidFill>
                  <a:srgbClr val="50412B"/>
                </a:solidFill>
              </a:rPr>
              <a:t> </a:t>
            </a:r>
            <a:r>
              <a:rPr lang="hu-HU" sz="2400" b="1" dirty="0" err="1">
                <a:solidFill>
                  <a:srgbClr val="50412B"/>
                </a:solidFill>
              </a:rPr>
              <a:t>schemes</a:t>
            </a:r>
            <a:r>
              <a:rPr lang="hu-HU" sz="2400" b="1" dirty="0">
                <a:solidFill>
                  <a:srgbClr val="50412B"/>
                </a:solidFill>
              </a:rPr>
              <a:t>/</a:t>
            </a:r>
            <a:r>
              <a:rPr lang="hu-HU" sz="2400" b="1" dirty="0" err="1">
                <a:solidFill>
                  <a:srgbClr val="50412B"/>
                </a:solidFill>
              </a:rPr>
              <a:t>coordinating</a:t>
            </a:r>
            <a:r>
              <a:rPr lang="hu-HU" sz="2400" b="1" dirty="0">
                <a:solidFill>
                  <a:srgbClr val="50412B"/>
                </a:solidFill>
              </a:rPr>
              <a:t> </a:t>
            </a:r>
            <a:r>
              <a:rPr lang="hu-HU" sz="2400" b="1" dirty="0" err="1">
                <a:solidFill>
                  <a:srgbClr val="50412B"/>
                </a:solidFill>
              </a:rPr>
              <a:t>mechanisms</a:t>
            </a:r>
            <a:r>
              <a:rPr lang="en-US" sz="2400" b="1" dirty="0">
                <a:solidFill>
                  <a:srgbClr val="50412B"/>
                </a:solidFill>
                <a:ea typeface="Calibri" pitchFamily="34" charset="0"/>
                <a:cs typeface="Times New Roman" pitchFamily="18" charset="0"/>
              </a:rPr>
              <a:t> in three ideal-type political regimes </a:t>
            </a:r>
            <a:endParaRPr lang="hu-HU" sz="2400" dirty="0">
              <a:solidFill>
                <a:srgbClr val="50412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07950" y="843558"/>
          <a:ext cx="8928100" cy="4193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2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0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5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26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4D7C85"/>
                          </a:solidFill>
                        </a:rPr>
                        <a:t>Capitalist system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4D7C85"/>
                          </a:solidFill>
                        </a:rPr>
                        <a:t>Socialist system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83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50412B"/>
                          </a:solidFill>
                        </a:rPr>
                        <a:t>Market economy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50412B"/>
                          </a:solidFill>
                        </a:rPr>
                        <a:t>Relational economy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Planned/command economy</a:t>
                      </a:r>
                      <a:endParaRPr lang="en-US" sz="18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0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Socially/politically „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disembedded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economy”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50412B"/>
                          </a:solidFill>
                        </a:rPr>
                        <a:t>Patronally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„embedded economy”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Bureaucratically „embedded economy”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60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D5F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Dominant integration scheme/coordinating mechanism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</a:rPr>
                        <a:t>Market </a:t>
                      </a:r>
                      <a:r>
                        <a:rPr lang="hu-HU" sz="1400" b="1" dirty="0">
                          <a:solidFill>
                            <a:srgbClr val="4D7C85"/>
                          </a:solidFill>
                        </a:rPr>
                        <a:t>coordination</a:t>
                      </a:r>
                      <a:endParaRPr lang="en-US" sz="14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</a:rPr>
                        <a:t>Relational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</a:rPr>
                        <a:t>market</a:t>
                      </a:r>
                      <a:r>
                        <a:rPr lang="en-US" sz="1600" b="1" baseline="0" dirty="0">
                          <a:solidFill>
                            <a:srgbClr val="4D7C85"/>
                          </a:solidFill>
                        </a:rPr>
                        <a:t>-redistribution</a:t>
                      </a:r>
                      <a:endParaRPr lang="en-US" sz="16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</a:rPr>
                        <a:t>Bureaucratic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4D7C85"/>
                          </a:solidFill>
                        </a:rPr>
                        <a:t>resource-redistribution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8401">
                <a:tc>
                  <a:txBody>
                    <a:bodyPr/>
                    <a:lstStyle/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regulated</a:t>
                      </a:r>
                    </a:p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impersonal</a:t>
                      </a:r>
                    </a:p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normative</a:t>
                      </a:r>
                    </a:p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dominant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non-formalized</a:t>
                      </a:r>
                    </a:p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personal</a:t>
                      </a:r>
                    </a:p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discretional</a:t>
                      </a:r>
                    </a:p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dominant</a:t>
                      </a:r>
                      <a:endParaRPr lang="en-US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formalized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impersonal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normative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general/total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20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D5F50"/>
                          </a:solidFill>
                        </a:rPr>
                        <a:t>Invisible hand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of the impersonal market forces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D5F50"/>
                          </a:solidFill>
                        </a:rPr>
                        <a:t>Visible hand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of the patron</a:t>
                      </a:r>
                      <a:r>
                        <a:rPr lang="en-US" sz="1400" b="1" baseline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interfering with market forces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D5F50"/>
                          </a:solidFill>
                        </a:rPr>
                        <a:t>Central</a:t>
                      </a:r>
                      <a:r>
                        <a:rPr lang="en-US" sz="1400" b="1" baseline="0" dirty="0">
                          <a:solidFill>
                            <a:srgbClr val="CD5F50"/>
                          </a:solidFill>
                        </a:rPr>
                        <a:t> planning</a:t>
                      </a:r>
                      <a:r>
                        <a:rPr lang="en-US" sz="1400" b="1" dirty="0">
                          <a:solidFill>
                            <a:srgbClr val="CD5F50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of the </a:t>
                      </a:r>
                      <a:r>
                        <a:rPr lang="en-US" sz="1400" b="1" dirty="0" err="1">
                          <a:solidFill>
                            <a:srgbClr val="50412B"/>
                          </a:solidFill>
                        </a:rPr>
                        <a:t>nomenklatura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bypassing market forces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883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Horizontal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Vertical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Vertical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969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7950" y="843558"/>
            <a:ext cx="4458309" cy="864095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hu-HU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Ideology</a:t>
            </a:r>
            <a:r>
              <a:rPr lang="hu-H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driven</a:t>
            </a:r>
            <a:r>
              <a:rPr lang="hu-H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200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hu-HU" sz="2200" dirty="0" err="1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extremist</a:t>
            </a:r>
            <a:r>
              <a:rPr lang="hu-HU" sz="2200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political</a:t>
            </a:r>
            <a:r>
              <a:rPr lang="hu-HU" sz="2200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actors</a:t>
            </a:r>
            <a:r>
              <a:rPr lang="hu-HU" sz="2200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7544" y="1707653"/>
            <a:ext cx="4104456" cy="3312021"/>
          </a:xfrm>
        </p:spPr>
        <p:txBody>
          <a:bodyPr>
            <a:normAutofit/>
          </a:bodyPr>
          <a:lstStyle/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dirty="0" err="1">
                <a:solidFill>
                  <a:srgbClr val="50412B"/>
                </a:solidFill>
              </a:rPr>
              <a:t>believer</a:t>
            </a:r>
            <a:r>
              <a:rPr lang="hu-HU" sz="2000" dirty="0">
                <a:solidFill>
                  <a:srgbClr val="50412B"/>
                </a:solidFill>
              </a:rPr>
              <a:t> </a:t>
            </a:r>
            <a:r>
              <a:rPr lang="hu-HU" sz="2000" b="1" dirty="0">
                <a:solidFill>
                  <a:srgbClr val="4D7C85"/>
                </a:solidFill>
                <a:sym typeface="Wingdings" pitchFamily="2" charset="2"/>
              </a:rPr>
              <a:t>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hu-HU" sz="2000" dirty="0" err="1">
                <a:solidFill>
                  <a:srgbClr val="50412B"/>
                </a:solidFill>
                <a:sym typeface="Wingdings" pitchFamily="2" charset="2"/>
              </a:rPr>
              <a:t>fanatic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, </a:t>
            </a:r>
            <a:r>
              <a:rPr lang="hu-HU" sz="2000" dirty="0" err="1">
                <a:solidFill>
                  <a:srgbClr val="50412B"/>
                </a:solidFill>
                <a:sym typeface="Wingdings" pitchFamily="2" charset="2"/>
              </a:rPr>
              <a:t>emotional</a:t>
            </a:r>
            <a:endParaRPr lang="hu-HU" sz="2000" dirty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value coherence </a:t>
            </a:r>
            <a:r>
              <a:rPr lang="hu-HU" sz="2000" b="1" dirty="0">
                <a:solidFill>
                  <a:srgbClr val="4D7C85"/>
                </a:solidFill>
                <a:sym typeface="Wingdings" pitchFamily="2" charset="2"/>
              </a:rPr>
              <a:t>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hu-HU" sz="2000" dirty="0" err="1">
                <a:solidFill>
                  <a:srgbClr val="50412B"/>
                </a:solidFill>
                <a:sym typeface="Wingdings" pitchFamily="2" charset="2"/>
              </a:rPr>
              <a:t>ideologically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hu-HU" sz="2000" dirty="0" err="1">
                <a:solidFill>
                  <a:srgbClr val="50412B"/>
                </a:solidFill>
                <a:sym typeface="Wingdings" pitchFamily="2" charset="2"/>
              </a:rPr>
              <a:t>consistent</a:t>
            </a:r>
            <a:endParaRPr lang="en-US" sz="2000" dirty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dirty="0" err="1">
                <a:solidFill>
                  <a:srgbClr val="50412B"/>
                </a:solidFill>
                <a:sym typeface="Wingdings" pitchFamily="2" charset="2"/>
              </a:rPr>
              <a:t>ideological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hu-HU" sz="2000" dirty="0" err="1">
                <a:solidFill>
                  <a:srgbClr val="50412B"/>
                </a:solidFill>
                <a:sym typeface="Wingdings" pitchFamily="2" charset="2"/>
              </a:rPr>
              <a:t>determination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</a:t>
            </a:r>
            <a:endParaRPr lang="en-US" sz="2000" dirty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en-US" sz="2000" dirty="0">
                <a:solidFill>
                  <a:srgbClr val="50412B"/>
                </a:solidFill>
                <a:sym typeface="Wingdings" pitchFamily="2" charset="2"/>
              </a:rPr>
              <a:t>both protected group and stigmatized group are stable</a:t>
            </a:r>
            <a:endParaRPr lang="hu-HU" sz="2000" dirty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dirty="0" err="1">
                <a:solidFill>
                  <a:srgbClr val="50412B"/>
                </a:solidFill>
                <a:sym typeface="Wingdings" pitchFamily="2" charset="2"/>
              </a:rPr>
              <a:t>hate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hu-HU" sz="2000" dirty="0" err="1">
                <a:solidFill>
                  <a:srgbClr val="50412B"/>
                </a:solidFill>
                <a:sym typeface="Wingdings" pitchFamily="2" charset="2"/>
              </a:rPr>
              <a:t>actions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and </a:t>
            </a:r>
            <a:r>
              <a:rPr lang="hu-HU" sz="2000" dirty="0" err="1">
                <a:solidFill>
                  <a:srgbClr val="50412B"/>
                </a:solidFill>
                <a:sym typeface="Wingdings" pitchFamily="2" charset="2"/>
              </a:rPr>
              <a:t>crimes</a:t>
            </a:r>
            <a:endParaRPr lang="hu-HU" sz="2000" dirty="0">
              <a:solidFill>
                <a:srgbClr val="50412B"/>
              </a:solidFill>
              <a:sym typeface="Wingdings" pitchFamily="2" charset="2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004048" y="1707654"/>
            <a:ext cx="4032002" cy="3312020"/>
          </a:xfrm>
        </p:spPr>
        <p:txBody>
          <a:bodyPr>
            <a:normAutofit/>
          </a:bodyPr>
          <a:lstStyle/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dirty="0" err="1">
                <a:solidFill>
                  <a:srgbClr val="50412B"/>
                </a:solidFill>
              </a:rPr>
              <a:t>utilitarian</a:t>
            </a:r>
            <a:r>
              <a:rPr lang="hu-HU" sz="2000" dirty="0">
                <a:solidFill>
                  <a:srgbClr val="50412B"/>
                </a:solidFill>
              </a:rPr>
              <a:t> </a:t>
            </a:r>
            <a:r>
              <a:rPr lang="hu-HU" sz="2000" b="1" dirty="0">
                <a:solidFill>
                  <a:srgbClr val="4D7C85"/>
                </a:solidFill>
                <a:sym typeface="Wingdings" pitchFamily="2" charset="2"/>
              </a:rPr>
              <a:t>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hu-HU" sz="2000" dirty="0" err="1">
                <a:solidFill>
                  <a:srgbClr val="50412B"/>
                </a:solidFill>
                <a:sym typeface="Wingdings" pitchFamily="2" charset="2"/>
              </a:rPr>
              <a:t>cynic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, </a:t>
            </a:r>
            <a:r>
              <a:rPr lang="hu-HU" sz="2000" dirty="0" err="1">
                <a:solidFill>
                  <a:srgbClr val="50412B"/>
                </a:solidFill>
                <a:sym typeface="Wingdings" pitchFamily="2" charset="2"/>
              </a:rPr>
              <a:t>rational</a:t>
            </a:r>
            <a:endParaRPr lang="hu-HU" sz="2000" dirty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functionality </a:t>
            </a:r>
            <a:r>
              <a:rPr lang="hu-HU" sz="2000" dirty="0" err="1">
                <a:solidFill>
                  <a:srgbClr val="50412B"/>
                </a:solidFill>
                <a:sym typeface="Wingdings" pitchFamily="2" charset="2"/>
              </a:rPr>
              <a:t>coherence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hu-HU" sz="2000" b="1" dirty="0">
                <a:solidFill>
                  <a:srgbClr val="4D7C85"/>
                </a:solidFill>
                <a:sym typeface="Wingdings" pitchFamily="2" charset="2"/>
              </a:rPr>
              <a:t></a:t>
            </a: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hu-HU" sz="2000" dirty="0" err="1">
                <a:solidFill>
                  <a:srgbClr val="50412B"/>
                </a:solidFill>
                <a:sym typeface="Wingdings" pitchFamily="2" charset="2"/>
              </a:rPr>
              <a:t>ideologically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inconsistent</a:t>
            </a: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dirty="0" err="1">
                <a:solidFill>
                  <a:srgbClr val="50412B"/>
                </a:solidFill>
                <a:sym typeface="Wingdings" pitchFamily="2" charset="2"/>
              </a:rPr>
              <a:t>utilitarian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hu-HU" sz="2000" dirty="0" err="1">
                <a:solidFill>
                  <a:srgbClr val="50412B"/>
                </a:solidFill>
                <a:sym typeface="Wingdings" pitchFamily="2" charset="2"/>
              </a:rPr>
              <a:t>determination</a:t>
            </a:r>
            <a:endParaRPr lang="en-US" sz="2000" dirty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en-US" sz="2000" dirty="0">
                <a:solidFill>
                  <a:srgbClr val="50412B"/>
                </a:solidFill>
                <a:sym typeface="Wingdings" pitchFamily="2" charset="2"/>
              </a:rPr>
              <a:t>protected group is stable, stigmatized group is variable</a:t>
            </a:r>
            <a:endParaRPr lang="hu-HU" sz="2000" dirty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hu-HU" sz="2000" dirty="0" err="1">
                <a:solidFill>
                  <a:srgbClr val="50412B"/>
                </a:solidFill>
                <a:sym typeface="Wingdings" pitchFamily="2" charset="2"/>
              </a:rPr>
              <a:t>fear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hu-HU" sz="2000" dirty="0" err="1">
                <a:solidFill>
                  <a:srgbClr val="50412B"/>
                </a:solidFill>
                <a:sym typeface="Wingdings" pitchFamily="2" charset="2"/>
              </a:rPr>
              <a:t>campaigns</a:t>
            </a:r>
            <a:endParaRPr lang="hu-HU" sz="2000" dirty="0">
              <a:solidFill>
                <a:srgbClr val="50412B"/>
              </a:solidFill>
              <a:sym typeface="Wingdings" pitchFamily="2" charset="2"/>
            </a:endParaRPr>
          </a:p>
          <a:p>
            <a:pPr>
              <a:buClr>
                <a:srgbClr val="4D7C85"/>
              </a:buClr>
              <a:buSzPct val="120000"/>
            </a:pPr>
            <a:endParaRPr lang="en-US" sz="2000" dirty="0">
              <a:solidFill>
                <a:srgbClr val="50412B"/>
              </a:solidFill>
              <a:sym typeface="Wingdings" pitchFamily="2" charset="2"/>
            </a:endParaRPr>
          </a:p>
        </p:txBody>
      </p:sp>
      <p:sp>
        <p:nvSpPr>
          <p:cNvPr id="8" name="Szöveg helye 4"/>
          <p:cNvSpPr txBox="1">
            <a:spLocks/>
          </p:cNvSpPr>
          <p:nvPr/>
        </p:nvSpPr>
        <p:spPr>
          <a:xfrm>
            <a:off x="4572000" y="843558"/>
            <a:ext cx="4458309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hu-HU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Ideology</a:t>
            </a:r>
            <a:r>
              <a:rPr lang="hu-H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applying</a:t>
            </a:r>
            <a:r>
              <a:rPr lang="hu-H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200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hu-HU" sz="2200" dirty="0" err="1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post-communist</a:t>
            </a:r>
            <a:r>
              <a:rPr lang="hu-HU" sz="2200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populists</a:t>
            </a:r>
            <a:r>
              <a:rPr lang="hu-HU" sz="2200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9" name="Cím 1"/>
          <p:cNvSpPr>
            <a:spLocks noGrp="1"/>
          </p:cNvSpPr>
          <p:nvPr>
            <p:ph type="title" idx="4294967295"/>
          </p:nvPr>
        </p:nvSpPr>
        <p:spPr>
          <a:xfrm>
            <a:off x="107950" y="123478"/>
            <a:ext cx="8928100" cy="79251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5000"/>
              </a:lnSpc>
              <a:tabLst>
                <a:tab pos="5031105" algn="l"/>
              </a:tabLst>
            </a:pPr>
            <a:r>
              <a:rPr lang="hu-HU" sz="3200" b="1" dirty="0" err="1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Types</a:t>
            </a:r>
            <a:r>
              <a:rPr lang="hu-HU" sz="32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3200" b="1" dirty="0" err="1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hu-HU" sz="32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3200" b="1" dirty="0" err="1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ideology</a:t>
            </a:r>
            <a:endParaRPr lang="hu-HU" sz="3200" b="1" dirty="0">
              <a:solidFill>
                <a:srgbClr val="5041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9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-1"/>
            <a:ext cx="8928546" cy="149163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hu-HU" sz="24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Populism</a:t>
            </a:r>
            <a:r>
              <a:rPr lang="hu-HU" sz="24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4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ideological instrument</a:t>
            </a:r>
            <a:r>
              <a:rPr lang="hu-HU" sz="24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</a:t>
            </a:r>
            <a:r>
              <a:rPr lang="hu-HU" sz="24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political program </a:t>
            </a:r>
            <a:br>
              <a:rPr lang="en-US" sz="24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hu-HU" sz="24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morally  unconstrained</a:t>
            </a:r>
            <a:r>
              <a:rPr lang="hu-HU" sz="24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collective</a:t>
            </a:r>
            <a:r>
              <a:rPr lang="hu-HU" sz="24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egoism</a:t>
            </a:r>
            <a:r>
              <a:rPr lang="hu-HU" sz="24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4" name="Szövegdoboz 2"/>
          <p:cNvSpPr txBox="1">
            <a:spLocks noChangeArrowheads="1"/>
          </p:cNvSpPr>
          <p:nvPr/>
        </p:nvSpPr>
        <p:spPr bwMode="auto">
          <a:xfrm>
            <a:off x="106377" y="1654849"/>
            <a:ext cx="1512169" cy="783569"/>
          </a:xfrm>
          <a:prstGeom prst="roundRect">
            <a:avLst/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rgbClr val="CD5F5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 ideological instrument </a:t>
            </a:r>
          </a:p>
          <a:p>
            <a:pPr algn="ctr"/>
            <a:r>
              <a:rPr lang="en-GB" sz="1600" b="1" dirty="0">
                <a:solidFill>
                  <a:srgbClr val="50412B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for the</a:t>
            </a:r>
          </a:p>
        </p:txBody>
      </p:sp>
      <p:sp>
        <p:nvSpPr>
          <p:cNvPr id="15" name="Szövegdoboz 2"/>
          <p:cNvSpPr txBox="1">
            <a:spLocks noChangeArrowheads="1"/>
          </p:cNvSpPr>
          <p:nvPr/>
        </p:nvSpPr>
        <p:spPr bwMode="auto">
          <a:xfrm>
            <a:off x="1967884" y="1654852"/>
            <a:ext cx="1512170" cy="783569"/>
          </a:xfrm>
          <a:prstGeom prst="roundRect">
            <a:avLst/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GB" sz="1600" b="1" dirty="0">
                <a:solidFill>
                  <a:srgbClr val="CD5F5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political program </a:t>
            </a:r>
            <a:r>
              <a:rPr lang="en-GB" sz="1600" b="1" dirty="0">
                <a:solidFill>
                  <a:srgbClr val="50412B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of</a:t>
            </a:r>
          </a:p>
        </p:txBody>
      </p:sp>
      <p:sp>
        <p:nvSpPr>
          <p:cNvPr id="17" name="Szövegdoboz 2"/>
          <p:cNvSpPr txBox="1">
            <a:spLocks noChangeArrowheads="1"/>
          </p:cNvSpPr>
          <p:nvPr/>
        </p:nvSpPr>
        <p:spPr bwMode="auto">
          <a:xfrm>
            <a:off x="3816026" y="1654851"/>
            <a:ext cx="1512170" cy="783569"/>
          </a:xfrm>
          <a:prstGeom prst="roundRect">
            <a:avLst/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GB" sz="1600" b="1" dirty="0">
                <a:solidFill>
                  <a:srgbClr val="CD5F5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morally  unconstrained</a:t>
            </a:r>
          </a:p>
        </p:txBody>
      </p:sp>
      <p:sp>
        <p:nvSpPr>
          <p:cNvPr id="28" name="Szövegdoboz 2"/>
          <p:cNvSpPr txBox="1">
            <a:spLocks noChangeArrowheads="1"/>
          </p:cNvSpPr>
          <p:nvPr/>
        </p:nvSpPr>
        <p:spPr bwMode="auto">
          <a:xfrm>
            <a:off x="5674400" y="1654849"/>
            <a:ext cx="1512170" cy="783569"/>
          </a:xfrm>
          <a:prstGeom prst="roundRect">
            <a:avLst/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GB" sz="1600" b="1" dirty="0">
                <a:solidFill>
                  <a:srgbClr val="CD5F5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collective</a:t>
            </a:r>
          </a:p>
        </p:txBody>
      </p:sp>
      <p:sp>
        <p:nvSpPr>
          <p:cNvPr id="29" name="Szövegdoboz 2"/>
          <p:cNvSpPr txBox="1">
            <a:spLocks noChangeArrowheads="1"/>
          </p:cNvSpPr>
          <p:nvPr/>
        </p:nvSpPr>
        <p:spPr bwMode="auto">
          <a:xfrm>
            <a:off x="7528604" y="1654849"/>
            <a:ext cx="1512170" cy="783569"/>
          </a:xfrm>
          <a:prstGeom prst="roundRect">
            <a:avLst/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GB" sz="1600" b="1" dirty="0">
                <a:solidFill>
                  <a:srgbClr val="CD5F5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egoism.</a:t>
            </a:r>
          </a:p>
        </p:txBody>
      </p:sp>
      <p:sp>
        <p:nvSpPr>
          <p:cNvPr id="30" name="Szövegdoboz 2"/>
          <p:cNvSpPr txBox="1">
            <a:spLocks noChangeArrowheads="1"/>
          </p:cNvSpPr>
          <p:nvPr/>
        </p:nvSpPr>
        <p:spPr bwMode="auto">
          <a:xfrm>
            <a:off x="106377" y="3079220"/>
            <a:ext cx="1512169" cy="1345531"/>
          </a:xfrm>
          <a:prstGeom prst="roundRect">
            <a:avLst>
              <a:gd name="adj" fmla="val 11051"/>
            </a:avLst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hu-HU" sz="1600" b="1" dirty="0" err="1">
                <a:solidFill>
                  <a:srgbClr val="50412B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ideology-applying</a:t>
            </a:r>
            <a:endParaRPr lang="en-GB" sz="1600" b="1" dirty="0">
              <a:solidFill>
                <a:srgbClr val="50412B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Szövegdoboz 2"/>
          <p:cNvSpPr txBox="1">
            <a:spLocks noChangeArrowheads="1"/>
          </p:cNvSpPr>
          <p:nvPr/>
        </p:nvSpPr>
        <p:spPr bwMode="auto">
          <a:xfrm>
            <a:off x="1796191" y="3075806"/>
            <a:ext cx="1855556" cy="1348945"/>
          </a:xfrm>
          <a:prstGeom prst="roundRect">
            <a:avLst>
              <a:gd name="adj" fmla="val 9592"/>
            </a:avLst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rgbClr val="50412B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replacing legal-rational legitimacy with substantive rational legitimacy</a:t>
            </a:r>
          </a:p>
        </p:txBody>
      </p:sp>
      <p:sp>
        <p:nvSpPr>
          <p:cNvPr id="33" name="Szövegdoboz 2"/>
          <p:cNvSpPr txBox="1">
            <a:spLocks noChangeArrowheads="1"/>
          </p:cNvSpPr>
          <p:nvPr/>
        </p:nvSpPr>
        <p:spPr bwMode="auto">
          <a:xfrm>
            <a:off x="3816027" y="3075806"/>
            <a:ext cx="1512169" cy="1348945"/>
          </a:xfrm>
          <a:prstGeom prst="roundRect">
            <a:avLst>
              <a:gd name="adj" fmla="val 10505"/>
            </a:avLst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rgbClr val="50412B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victimhood </a:t>
            </a:r>
          </a:p>
          <a:p>
            <a:pPr algn="ctr"/>
            <a:r>
              <a:rPr lang="en-GB" sz="1600" b="1" dirty="0">
                <a:solidFill>
                  <a:srgbClr val="50412B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(fear, hate)</a:t>
            </a:r>
          </a:p>
        </p:txBody>
      </p:sp>
      <p:sp>
        <p:nvSpPr>
          <p:cNvPr id="34" name="Szövegdoboz 2"/>
          <p:cNvSpPr txBox="1">
            <a:spLocks noChangeArrowheads="1"/>
          </p:cNvSpPr>
          <p:nvPr/>
        </p:nvSpPr>
        <p:spPr bwMode="auto">
          <a:xfrm>
            <a:off x="5496645" y="3075806"/>
            <a:ext cx="1867680" cy="1348945"/>
          </a:xfrm>
          <a:prstGeom prst="roundRect">
            <a:avLst>
              <a:gd name="adj" fmla="val 9565"/>
            </a:avLst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rgbClr val="50412B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imaginary community</a:t>
            </a:r>
          </a:p>
          <a:p>
            <a:pPr algn="ctr"/>
            <a:r>
              <a:rPr lang="en-GB" sz="1600" b="1" dirty="0">
                <a:solidFill>
                  <a:srgbClr val="50412B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(the people, the nation etc.)</a:t>
            </a:r>
          </a:p>
        </p:txBody>
      </p:sp>
      <p:sp>
        <p:nvSpPr>
          <p:cNvPr id="35" name="Szövegdoboz 2"/>
          <p:cNvSpPr txBox="1">
            <a:spLocks noChangeArrowheads="1"/>
          </p:cNvSpPr>
          <p:nvPr/>
        </p:nvSpPr>
        <p:spPr bwMode="auto">
          <a:xfrm>
            <a:off x="7528605" y="3075806"/>
            <a:ext cx="1512169" cy="1348945"/>
          </a:xfrm>
          <a:prstGeom prst="roundRect">
            <a:avLst>
              <a:gd name="adj" fmla="val 11065"/>
            </a:avLst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rgbClr val="50412B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open selfish-ness</a:t>
            </a:r>
          </a:p>
        </p:txBody>
      </p:sp>
      <p:cxnSp>
        <p:nvCxnSpPr>
          <p:cNvPr id="36" name="AutoShape 56"/>
          <p:cNvCxnSpPr>
            <a:cxnSpLocks noChangeShapeType="1"/>
            <a:stCxn id="30" idx="0"/>
            <a:endCxn id="14" idx="2"/>
          </p:cNvCxnSpPr>
          <p:nvPr/>
        </p:nvCxnSpPr>
        <p:spPr bwMode="auto">
          <a:xfrm flipV="1">
            <a:off x="862462" y="2438418"/>
            <a:ext cx="0" cy="640802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56"/>
          <p:cNvCxnSpPr>
            <a:cxnSpLocks noChangeShapeType="1"/>
            <a:stCxn id="31" idx="0"/>
            <a:endCxn id="15" idx="2"/>
          </p:cNvCxnSpPr>
          <p:nvPr/>
        </p:nvCxnSpPr>
        <p:spPr bwMode="auto">
          <a:xfrm flipV="1">
            <a:off x="2723969" y="2438421"/>
            <a:ext cx="0" cy="637385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56"/>
          <p:cNvCxnSpPr>
            <a:cxnSpLocks noChangeShapeType="1"/>
            <a:stCxn id="33" idx="0"/>
            <a:endCxn id="17" idx="2"/>
          </p:cNvCxnSpPr>
          <p:nvPr/>
        </p:nvCxnSpPr>
        <p:spPr bwMode="auto">
          <a:xfrm flipH="1" flipV="1">
            <a:off x="4572111" y="2438420"/>
            <a:ext cx="1" cy="637386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56"/>
          <p:cNvCxnSpPr>
            <a:cxnSpLocks noChangeShapeType="1"/>
            <a:stCxn id="34" idx="0"/>
            <a:endCxn id="28" idx="2"/>
          </p:cNvCxnSpPr>
          <p:nvPr/>
        </p:nvCxnSpPr>
        <p:spPr bwMode="auto">
          <a:xfrm flipV="1">
            <a:off x="6430485" y="2438418"/>
            <a:ext cx="0" cy="637388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56"/>
          <p:cNvCxnSpPr>
            <a:cxnSpLocks noChangeShapeType="1"/>
            <a:endCxn id="29" idx="2"/>
          </p:cNvCxnSpPr>
          <p:nvPr/>
        </p:nvCxnSpPr>
        <p:spPr bwMode="auto">
          <a:xfrm flipH="1" flipV="1">
            <a:off x="8284689" y="2438418"/>
            <a:ext cx="13476" cy="637390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56"/>
          <p:cNvCxnSpPr>
            <a:cxnSpLocks noChangeShapeType="1"/>
            <a:stCxn id="14" idx="3"/>
            <a:endCxn id="15" idx="1"/>
          </p:cNvCxnSpPr>
          <p:nvPr/>
        </p:nvCxnSpPr>
        <p:spPr bwMode="auto">
          <a:xfrm>
            <a:off x="1618546" y="2046634"/>
            <a:ext cx="349338" cy="3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56"/>
          <p:cNvCxnSpPr>
            <a:cxnSpLocks noChangeShapeType="1"/>
          </p:cNvCxnSpPr>
          <p:nvPr/>
        </p:nvCxnSpPr>
        <p:spPr bwMode="auto">
          <a:xfrm>
            <a:off x="3472528" y="2049841"/>
            <a:ext cx="343387" cy="3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56"/>
          <p:cNvCxnSpPr>
            <a:cxnSpLocks noChangeShapeType="1"/>
          </p:cNvCxnSpPr>
          <p:nvPr/>
        </p:nvCxnSpPr>
        <p:spPr bwMode="auto">
          <a:xfrm>
            <a:off x="5338551" y="2045095"/>
            <a:ext cx="343387" cy="3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56"/>
          <p:cNvCxnSpPr>
            <a:cxnSpLocks noChangeShapeType="1"/>
          </p:cNvCxnSpPr>
          <p:nvPr/>
        </p:nvCxnSpPr>
        <p:spPr bwMode="auto">
          <a:xfrm>
            <a:off x="7183864" y="2045095"/>
            <a:ext cx="343387" cy="3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094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771800" y="1059582"/>
            <a:ext cx="6114294" cy="228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200" b="1" dirty="0">
                <a:solidFill>
                  <a:srgbClr val="50412B"/>
                </a:solidFill>
              </a:rPr>
              <a:t>of </a:t>
            </a:r>
            <a:r>
              <a:rPr lang="hu-HU" sz="2200" b="1" dirty="0" err="1">
                <a:solidFill>
                  <a:srgbClr val="50412B"/>
                </a:solidFill>
              </a:rPr>
              <a:t>linear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progress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towards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liberal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democracies</a:t>
            </a:r>
            <a:r>
              <a:rPr lang="en-GB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after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the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change</a:t>
            </a:r>
            <a:r>
              <a:rPr lang="hu-HU" sz="2200" b="1" dirty="0">
                <a:solidFill>
                  <a:srgbClr val="50412B"/>
                </a:solidFill>
              </a:rPr>
              <a:t> of </a:t>
            </a:r>
            <a:r>
              <a:rPr lang="hu-HU" sz="2200" b="1" dirty="0" err="1">
                <a:solidFill>
                  <a:srgbClr val="50412B"/>
                </a:solidFill>
              </a:rPr>
              <a:t>the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political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regimes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in</a:t>
            </a:r>
            <a:r>
              <a:rPr lang="hu-HU" sz="2200" b="1" dirty="0">
                <a:solidFill>
                  <a:srgbClr val="50412B"/>
                </a:solidFill>
              </a:rPr>
              <a:t> 1989-1990;</a:t>
            </a:r>
            <a:endParaRPr lang="hu-HU" sz="1100" b="1" dirty="0">
              <a:solidFill>
                <a:srgbClr val="50412B"/>
              </a:solidFill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200" b="1" dirty="0" err="1">
                <a:solidFill>
                  <a:srgbClr val="50412B"/>
                </a:solidFill>
              </a:rPr>
              <a:t>that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any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regime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can</a:t>
            </a:r>
            <a:r>
              <a:rPr lang="hu-HU" sz="2200" b="1" dirty="0">
                <a:solidFill>
                  <a:srgbClr val="50412B"/>
                </a:solidFill>
              </a:rPr>
              <a:t> be </a:t>
            </a:r>
            <a:r>
              <a:rPr lang="hu-HU" sz="2200" b="1" dirty="0" err="1">
                <a:solidFill>
                  <a:srgbClr val="50412B"/>
                </a:solidFill>
              </a:rPr>
              <a:t>built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on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any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kind</a:t>
            </a:r>
            <a:r>
              <a:rPr lang="hu-HU" sz="2200" b="1" dirty="0">
                <a:solidFill>
                  <a:srgbClr val="50412B"/>
                </a:solidFill>
              </a:rPr>
              <a:t> of </a:t>
            </a:r>
            <a:r>
              <a:rPr lang="hu-HU" sz="2200" b="1" dirty="0" err="1">
                <a:solidFill>
                  <a:srgbClr val="50412B"/>
                </a:solidFill>
              </a:rPr>
              <a:t>ruins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of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communist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>
                <a:solidFill>
                  <a:srgbClr val="50412B"/>
                </a:solidFill>
              </a:rPr>
              <a:t>dictatorships</a:t>
            </a:r>
            <a:r>
              <a:rPr lang="hu-HU" sz="2200" b="1" dirty="0">
                <a:solidFill>
                  <a:srgbClr val="50412B"/>
                </a:solidFill>
              </a:rPr>
              <a:t>. </a:t>
            </a: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173572" y="1774216"/>
            <a:ext cx="2598228" cy="9159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8D50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Illusion</a:t>
            </a:r>
            <a:endParaRPr lang="en-US" sz="2400" dirty="0">
              <a:solidFill>
                <a:srgbClr val="8D50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95428" y="3714427"/>
            <a:ext cx="5484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4D7C8B"/>
                </a:solidFill>
              </a:rPr>
              <a:t>Transitional systems or terminal station</a:t>
            </a:r>
            <a:r>
              <a:rPr lang="hu-HU" sz="2400" b="1" dirty="0">
                <a:solidFill>
                  <a:srgbClr val="4D7C8B"/>
                </a:solidFill>
              </a:rPr>
              <a:t>s</a:t>
            </a:r>
            <a:r>
              <a:rPr lang="en-US" sz="2400" b="1" dirty="0">
                <a:solidFill>
                  <a:srgbClr val="4D7C8B"/>
                </a:solidFill>
              </a:rPr>
              <a:t>?</a:t>
            </a:r>
            <a:endParaRPr lang="hu-HU" sz="2400" b="1" dirty="0">
              <a:solidFill>
                <a:srgbClr val="4D7C8B"/>
              </a:solidFill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950" y="-1"/>
            <a:ext cx="8928100" cy="9874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Transitology</a:t>
            </a:r>
            <a:endParaRPr lang="en-US" sz="24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123478"/>
            <a:ext cx="8928100" cy="79251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hu-HU" sz="32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political</a:t>
            </a:r>
            <a:r>
              <a:rPr lang="hu-H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economy</a:t>
            </a:r>
            <a:r>
              <a:rPr lang="hu-H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32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stigmatization</a:t>
            </a:r>
            <a:endParaRPr lang="hu-HU" sz="3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</p:nvPr>
        </p:nvGraphicFramePr>
        <p:xfrm>
          <a:off x="107504" y="875017"/>
          <a:ext cx="8928994" cy="3726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8012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15708">
                <a:tc rowSpan="2">
                  <a:txBody>
                    <a:bodyPr/>
                    <a:lstStyle/>
                    <a:p>
                      <a:endParaRPr lang="en-US" sz="1400" b="1" i="0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rgbClr val="50412B"/>
                          </a:solidFill>
                        </a:rPr>
                        <a:t>Cleavage dimension</a:t>
                      </a:r>
                      <a:r>
                        <a:rPr lang="en-US" sz="1600" b="1" baseline="0" noProof="0" dirty="0">
                          <a:solidFill>
                            <a:srgbClr val="50412B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baseline="0" noProof="0" dirty="0">
                          <a:solidFill>
                            <a:srgbClr val="50412B"/>
                          </a:solidFill>
                        </a:rPr>
                        <a:t>(potential for distinguishing ‘them’ and ‘us’)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Fear generating potential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Capacity of voice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Ideological </a:t>
                      </a:r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panel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128">
                <a:tc vMerge="1">
                  <a:txBody>
                    <a:bodyPr/>
                    <a:lstStyle/>
                    <a:p>
                      <a:endParaRPr lang="en-US" sz="1200" b="1" i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50412B"/>
                          </a:solidFill>
                        </a:rPr>
                        <a:t>Ethnic</a:t>
                      </a:r>
                      <a:r>
                        <a:rPr lang="hu-HU" sz="1200" b="1" noProof="0" dirty="0" err="1">
                          <a:solidFill>
                            <a:srgbClr val="50412B"/>
                          </a:solidFill>
                        </a:rPr>
                        <a:t>ity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 err="1">
                          <a:solidFill>
                            <a:srgbClr val="50412B"/>
                          </a:solidFill>
                        </a:rPr>
                        <a:t>Religion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 err="1">
                          <a:solidFill>
                            <a:srgbClr val="50412B"/>
                          </a:solidFill>
                        </a:rPr>
                        <a:t>Language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 err="1">
                          <a:solidFill>
                            <a:srgbClr val="50412B"/>
                          </a:solidFill>
                        </a:rPr>
                        <a:t>Sexual</a:t>
                      </a:r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200" b="1" noProof="0" dirty="0" err="1">
                          <a:solidFill>
                            <a:srgbClr val="50412B"/>
                          </a:solidFill>
                        </a:rPr>
                        <a:t>orientation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 err="1">
                          <a:solidFill>
                            <a:srgbClr val="50412B"/>
                          </a:solidFill>
                        </a:rPr>
                        <a:t>Cultural</a:t>
                      </a:r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200" b="1" noProof="0" dirty="0" err="1">
                          <a:solidFill>
                            <a:srgbClr val="50412B"/>
                          </a:solidFill>
                        </a:rPr>
                        <a:t>tradition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 err="1">
                          <a:solidFill>
                            <a:srgbClr val="50412B"/>
                          </a:solidFill>
                        </a:rPr>
                        <a:t>Social</a:t>
                      </a:r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 status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671">
                <a:tc>
                  <a:txBody>
                    <a:bodyPr/>
                    <a:lstStyle/>
                    <a:p>
                      <a:r>
                        <a:rPr lang="hu-HU" sz="1200" b="1" i="1" noProof="0" dirty="0" err="1">
                          <a:solidFill>
                            <a:srgbClr val="50412B"/>
                          </a:solidFill>
                        </a:rPr>
                        <a:t>Socially</a:t>
                      </a:r>
                      <a:r>
                        <a:rPr lang="hu-HU" sz="1200" b="1" i="1" baseline="0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200" b="1" i="1" baseline="0" noProof="0" dirty="0" err="1">
                          <a:solidFill>
                            <a:srgbClr val="50412B"/>
                          </a:solidFill>
                        </a:rPr>
                        <a:t>disadvantaged</a:t>
                      </a:r>
                      <a:r>
                        <a:rPr lang="hu-HU" sz="1200" b="1" i="1" baseline="0" noProof="0" dirty="0">
                          <a:solidFill>
                            <a:srgbClr val="50412B"/>
                          </a:solidFill>
                        </a:rPr>
                        <a:t> / </a:t>
                      </a:r>
                      <a:r>
                        <a:rPr lang="hu-HU" sz="1200" b="1" i="1" baseline="0" noProof="0" dirty="0" err="1">
                          <a:solidFill>
                            <a:srgbClr val="50412B"/>
                          </a:solidFill>
                        </a:rPr>
                        <a:t>deprived</a:t>
                      </a:r>
                      <a:endParaRPr lang="en-US" sz="12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XX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50412B"/>
                          </a:solidFill>
                        </a:rPr>
                        <a:t>Lack of solidarity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085">
                <a:tc>
                  <a:txBody>
                    <a:bodyPr/>
                    <a:lstStyle/>
                    <a:p>
                      <a:r>
                        <a:rPr lang="hu-HU" sz="1200" b="1" i="1" noProof="0" dirty="0">
                          <a:solidFill>
                            <a:srgbClr val="50412B"/>
                          </a:solidFill>
                        </a:rPr>
                        <a:t>LGBT </a:t>
                      </a:r>
                      <a:r>
                        <a:rPr lang="hu-HU" sz="1200" b="1" i="1" noProof="0" dirty="0" err="1">
                          <a:solidFill>
                            <a:srgbClr val="50412B"/>
                          </a:solidFill>
                        </a:rPr>
                        <a:t>people</a:t>
                      </a:r>
                      <a:endParaRPr lang="en-US" sz="12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XXX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 err="1">
                          <a:solidFill>
                            <a:srgbClr val="50412B"/>
                          </a:solidFill>
                        </a:rPr>
                        <a:t>Homophobia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651">
                <a:tc>
                  <a:txBody>
                    <a:bodyPr/>
                    <a:lstStyle/>
                    <a:p>
                      <a:r>
                        <a:rPr lang="hu-HU" sz="1200" b="1" i="1" noProof="0" dirty="0" err="1">
                          <a:solidFill>
                            <a:srgbClr val="50412B"/>
                          </a:solidFill>
                        </a:rPr>
                        <a:t>Religious</a:t>
                      </a:r>
                      <a:r>
                        <a:rPr lang="hu-HU" sz="1200" b="1" i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200" b="1" i="1" noProof="0" dirty="0" err="1">
                          <a:solidFill>
                            <a:srgbClr val="50412B"/>
                          </a:solidFill>
                        </a:rPr>
                        <a:t>minorities</a:t>
                      </a:r>
                      <a:endParaRPr lang="en-US" sz="12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XXX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XXXX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50412B"/>
                          </a:solidFill>
                        </a:rPr>
                        <a:t>Anti-Semitism</a:t>
                      </a:r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 etc.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1651">
                <a:tc>
                  <a:txBody>
                    <a:bodyPr/>
                    <a:lstStyle/>
                    <a:p>
                      <a:r>
                        <a:rPr lang="hu-HU" sz="1200" b="1" i="1" noProof="0" dirty="0" err="1">
                          <a:solidFill>
                            <a:srgbClr val="50412B"/>
                          </a:solidFill>
                        </a:rPr>
                        <a:t>Ethnic</a:t>
                      </a:r>
                      <a:r>
                        <a:rPr lang="hu-HU" sz="1200" b="1" i="1" noProof="0" dirty="0">
                          <a:solidFill>
                            <a:srgbClr val="50412B"/>
                          </a:solidFill>
                        </a:rPr>
                        <a:t>/</a:t>
                      </a:r>
                      <a:r>
                        <a:rPr lang="hu-HU" sz="1200" b="1" i="1" noProof="0" dirty="0" err="1">
                          <a:solidFill>
                            <a:srgbClr val="50412B"/>
                          </a:solidFill>
                        </a:rPr>
                        <a:t>racial</a:t>
                      </a:r>
                      <a:r>
                        <a:rPr lang="hu-HU" sz="1200" b="1" i="1" baseline="0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200" b="1" i="1" baseline="0" noProof="0" dirty="0" err="1">
                          <a:solidFill>
                            <a:srgbClr val="50412B"/>
                          </a:solidFill>
                        </a:rPr>
                        <a:t>minorities</a:t>
                      </a:r>
                      <a:endParaRPr lang="en-US" sz="12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XXXX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XX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50412B"/>
                          </a:solidFill>
                        </a:rPr>
                        <a:t>Racism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8564">
                <a:tc>
                  <a:txBody>
                    <a:bodyPr/>
                    <a:lstStyle/>
                    <a:p>
                      <a:r>
                        <a:rPr lang="hu-HU" sz="1200" b="1" i="1" noProof="0" dirty="0" err="1">
                          <a:solidFill>
                            <a:srgbClr val="50412B"/>
                          </a:solidFill>
                        </a:rPr>
                        <a:t>Refugees</a:t>
                      </a:r>
                      <a:endParaRPr lang="en-US" sz="12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XXXXXX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rgbClr val="50412B"/>
                          </a:solidFill>
                        </a:rPr>
                        <a:t>Xenophobia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5" y="4758288"/>
            <a:ext cx="648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u="sng" dirty="0" err="1">
                <a:solidFill>
                  <a:srgbClr val="50412B"/>
                </a:solidFill>
              </a:rPr>
              <a:t>Legend</a:t>
            </a:r>
            <a:r>
              <a:rPr lang="hu-HU" sz="1100" b="1" u="sng" dirty="0">
                <a:solidFill>
                  <a:srgbClr val="50412B"/>
                </a:solidFill>
              </a:rPr>
              <a:t>:</a:t>
            </a:r>
            <a:endParaRPr lang="en-US" sz="1100" b="1" u="sng" dirty="0">
              <a:solidFill>
                <a:srgbClr val="50412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4188" y="4838914"/>
            <a:ext cx="288032" cy="143669"/>
          </a:xfrm>
          <a:prstGeom prst="rect">
            <a:avLst/>
          </a:prstGeom>
          <a:solidFill>
            <a:srgbClr val="6B95A1">
              <a:alpha val="50000"/>
            </a:srgbClr>
          </a:solidFill>
          <a:ln w="12700"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83768" y="4823948"/>
            <a:ext cx="288032" cy="143669"/>
          </a:xfrm>
          <a:prstGeom prst="rect">
            <a:avLst/>
          </a:prstGeom>
          <a:solidFill>
            <a:srgbClr val="E9B178">
              <a:alpha val="50000"/>
            </a:srgbClr>
          </a:solidFill>
          <a:ln w="12700"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1432" y="4823947"/>
            <a:ext cx="288032" cy="143669"/>
          </a:xfrm>
          <a:prstGeom prst="rect">
            <a:avLst/>
          </a:prstGeom>
          <a:solidFill>
            <a:srgbClr val="B3AA9D">
              <a:alpha val="50000"/>
            </a:srgbClr>
          </a:solidFill>
          <a:ln w="12700"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12220" y="4762710"/>
            <a:ext cx="1371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rgbClr val="50412B"/>
                </a:solidFill>
              </a:rPr>
              <a:t>: </a:t>
            </a:r>
            <a:r>
              <a:rPr lang="hu-HU" sz="1100" b="1" dirty="0" err="1">
                <a:solidFill>
                  <a:srgbClr val="50412B"/>
                </a:solidFill>
              </a:rPr>
              <a:t>facilitating</a:t>
            </a:r>
            <a:r>
              <a:rPr lang="hu-HU" sz="1100" b="1" dirty="0">
                <a:solidFill>
                  <a:srgbClr val="50412B"/>
                </a:solidFill>
              </a:rPr>
              <a:t> </a:t>
            </a:r>
            <a:r>
              <a:rPr lang="hu-HU" sz="1100" b="1" dirty="0" err="1">
                <a:solidFill>
                  <a:srgbClr val="50412B"/>
                </a:solidFill>
              </a:rPr>
              <a:t>factor</a:t>
            </a:r>
            <a:endParaRPr lang="en-US" sz="1100" b="1" dirty="0">
              <a:solidFill>
                <a:srgbClr val="50412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799" y="4758288"/>
            <a:ext cx="1213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rgbClr val="50412B"/>
                </a:solidFill>
              </a:rPr>
              <a:t>: </a:t>
            </a:r>
            <a:r>
              <a:rPr lang="hu-HU" sz="1100" b="1" dirty="0" err="1">
                <a:solidFill>
                  <a:srgbClr val="50412B"/>
                </a:solidFill>
              </a:rPr>
              <a:t>hindering</a:t>
            </a:r>
            <a:r>
              <a:rPr lang="hu-HU" sz="1100" b="1" dirty="0">
                <a:solidFill>
                  <a:srgbClr val="50412B"/>
                </a:solidFill>
              </a:rPr>
              <a:t> </a:t>
            </a:r>
            <a:r>
              <a:rPr lang="hu-HU" sz="1100" b="1" dirty="0" err="1">
                <a:solidFill>
                  <a:srgbClr val="50412B"/>
                </a:solidFill>
              </a:rPr>
              <a:t>factor</a:t>
            </a:r>
            <a:endParaRPr lang="en-US" sz="1100" b="1" dirty="0">
              <a:solidFill>
                <a:srgbClr val="50412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9465" y="4764977"/>
            <a:ext cx="1354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rgbClr val="50412B"/>
                </a:solidFill>
              </a:rPr>
              <a:t>: ideological carrier</a:t>
            </a:r>
            <a:endParaRPr lang="en-US" sz="11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6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3477"/>
            <a:ext cx="8928546" cy="792511"/>
          </a:xfrm>
        </p:spPr>
        <p:txBody>
          <a:bodyPr>
            <a:normAutofit fontScale="90000"/>
          </a:bodyPr>
          <a:lstStyle/>
          <a:p>
            <a:pPr algn="l"/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</a:t>
            </a:r>
            <a:r>
              <a:rPr lang="hu-HU" sz="22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</a:t>
            </a:r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levels</a:t>
            </a:r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22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regime</a:t>
            </a:r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dynamics</a:t>
            </a:r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22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cycles</a:t>
            </a:r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7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7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</a:t>
            </a:r>
            <a:r>
              <a:rPr lang="hu-HU" sz="1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democratic</a:t>
            </a: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transformation</a:t>
            </a: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 </a:t>
            </a:r>
            <a:r>
              <a:rPr lang="hu-HU" sz="1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anti-democratic</a:t>
            </a: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hu-HU" sz="1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transformation</a:t>
            </a: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;</a:t>
            </a:r>
            <a:b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</a:b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                   </a:t>
            </a:r>
            <a:r>
              <a:rPr lang="hu-HU" sz="1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hu-HU" sz="1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anti-patronal</a:t>
            </a: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hu-HU" sz="1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transformation</a:t>
            </a: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 </a:t>
            </a:r>
            <a:r>
              <a:rPr lang="hu-HU" sz="1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patronal</a:t>
            </a: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hu-HU" sz="1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transformation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906007"/>
              </p:ext>
            </p:extLst>
          </p:nvPr>
        </p:nvGraphicFramePr>
        <p:xfrm>
          <a:off x="107950" y="1203598"/>
          <a:ext cx="8928546" cy="3830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5566">
                  <a:extLst>
                    <a:ext uri="{9D8B030D-6E8A-4147-A177-3AD203B41FA5}">
                      <a16:colId xmlns:a16="http://schemas.microsoft.com/office/drawing/2014/main" xmlns="" val="1432074611"/>
                    </a:ext>
                  </a:extLst>
                </a:gridCol>
                <a:gridCol w="2626043">
                  <a:extLst>
                    <a:ext uri="{9D8B030D-6E8A-4147-A177-3AD203B41FA5}">
                      <a16:colId xmlns:a16="http://schemas.microsoft.com/office/drawing/2014/main" xmlns="" val="2388360614"/>
                    </a:ext>
                  </a:extLst>
                </a:gridCol>
                <a:gridCol w="2475983">
                  <a:extLst>
                    <a:ext uri="{9D8B030D-6E8A-4147-A177-3AD203B41FA5}">
                      <a16:colId xmlns:a16="http://schemas.microsoft.com/office/drawing/2014/main" xmlns="" val="1424878199"/>
                    </a:ext>
                  </a:extLst>
                </a:gridCol>
                <a:gridCol w="2400954">
                  <a:extLst>
                    <a:ext uri="{9D8B030D-6E8A-4147-A177-3AD203B41FA5}">
                      <a16:colId xmlns:a16="http://schemas.microsoft.com/office/drawing/2014/main" xmlns="" val="3603846325"/>
                    </a:ext>
                  </a:extLst>
                </a:gridCol>
              </a:tblGrid>
              <a:tr h="969085">
                <a:tc>
                  <a:txBody>
                    <a:bodyPr/>
                    <a:lstStyle/>
                    <a:p>
                      <a:pPr algn="r"/>
                      <a:r>
                        <a:rPr lang="hu-HU" sz="1800" b="1" dirty="0" err="1">
                          <a:solidFill>
                            <a:srgbClr val="4D7C85"/>
                          </a:solidFill>
                        </a:rPr>
                        <a:t>To</a:t>
                      </a:r>
                      <a:endParaRPr lang="hu-HU" sz="1800" b="1" dirty="0">
                        <a:solidFill>
                          <a:srgbClr val="4D7C85"/>
                        </a:solidFill>
                      </a:endParaRPr>
                    </a:p>
                    <a:p>
                      <a:pPr algn="l"/>
                      <a:r>
                        <a:rPr lang="hu-HU" sz="1800" b="1" dirty="0" err="1">
                          <a:solidFill>
                            <a:srgbClr val="4D7C85"/>
                          </a:solidFill>
                        </a:rPr>
                        <a:t>From</a:t>
                      </a:r>
                      <a:endParaRPr lang="hu-HU" sz="18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 err="1">
                          <a:solidFill>
                            <a:srgbClr val="4D7C85"/>
                          </a:solidFill>
                        </a:rPr>
                        <a:t>Liberal</a:t>
                      </a:r>
                      <a:r>
                        <a:rPr lang="hu-HU" sz="1800" b="1" dirty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4D7C85"/>
                          </a:solidFill>
                        </a:rPr>
                        <a:t>democracy</a:t>
                      </a:r>
                      <a:endParaRPr lang="hu-HU" sz="18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 err="1">
                          <a:solidFill>
                            <a:srgbClr val="4D7C85"/>
                          </a:solidFill>
                        </a:rPr>
                        <a:t>Patronal</a:t>
                      </a:r>
                      <a:r>
                        <a:rPr lang="hu-HU" sz="1800" b="1" dirty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4D7C85"/>
                          </a:solidFill>
                        </a:rPr>
                        <a:t>democracy</a:t>
                      </a:r>
                      <a:endParaRPr lang="hu-HU" sz="18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 err="1">
                          <a:solidFill>
                            <a:srgbClr val="4D7C85"/>
                          </a:solidFill>
                        </a:rPr>
                        <a:t>Patronal</a:t>
                      </a:r>
                      <a:r>
                        <a:rPr lang="hu-HU" sz="1800" b="1" dirty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4D7C85"/>
                          </a:solidFill>
                        </a:rPr>
                        <a:t>autocracy</a:t>
                      </a:r>
                      <a:endParaRPr lang="hu-HU" sz="18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8104116"/>
                  </a:ext>
                </a:extLst>
              </a:tr>
              <a:tr h="953929">
                <a:tc>
                  <a:txBody>
                    <a:bodyPr/>
                    <a:lstStyle/>
                    <a:p>
                      <a:r>
                        <a:rPr lang="hu-HU" sz="1800" b="1" i="1" dirty="0" err="1">
                          <a:solidFill>
                            <a:srgbClr val="4D7C85"/>
                          </a:solidFill>
                        </a:rPr>
                        <a:t>Liberal</a:t>
                      </a:r>
                      <a:r>
                        <a:rPr lang="hu-HU" sz="1800" b="1" i="1" baseline="0" dirty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sz="1800" b="1" i="1" baseline="0" dirty="0" err="1">
                          <a:solidFill>
                            <a:srgbClr val="4D7C85"/>
                          </a:solidFill>
                        </a:rPr>
                        <a:t>democracy</a:t>
                      </a:r>
                      <a:endParaRPr lang="hu-HU" sz="1800" b="1" i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err="1">
                          <a:solidFill>
                            <a:srgbClr val="50412B"/>
                          </a:solidFill>
                        </a:rPr>
                        <a:t>patronal</a:t>
                      </a:r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dirty="0" err="1">
                          <a:solidFill>
                            <a:srgbClr val="50412B"/>
                          </a:solidFill>
                        </a:rPr>
                        <a:t>transformation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 (</a:t>
                      </a:r>
                      <a:r>
                        <a:rPr lang="hu-HU" sz="1600" b="1" baseline="0" dirty="0" err="1">
                          <a:solidFill>
                            <a:srgbClr val="50412B"/>
                          </a:solidFill>
                        </a:rPr>
                        <a:t>without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>
                          <a:solidFill>
                            <a:srgbClr val="50412B"/>
                          </a:solidFill>
                        </a:rPr>
                        <a:t>autocratic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>
                          <a:solidFill>
                            <a:srgbClr val="50412B"/>
                          </a:solidFill>
                        </a:rPr>
                        <a:t>breakthrough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err="1">
                          <a:solidFill>
                            <a:srgbClr val="50412B"/>
                          </a:solidFill>
                        </a:rPr>
                        <a:t>autocratic</a:t>
                      </a:r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dirty="0" err="1">
                          <a:solidFill>
                            <a:srgbClr val="50412B"/>
                          </a:solidFill>
                        </a:rPr>
                        <a:t>breakthrough</a:t>
                      </a:r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 +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>
                          <a:solidFill>
                            <a:srgbClr val="50412B"/>
                          </a:solidFill>
                        </a:rPr>
                        <a:t>patronal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>
                          <a:solidFill>
                            <a:srgbClr val="50412B"/>
                          </a:solidFill>
                        </a:rPr>
                        <a:t>transformation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2244221"/>
                  </a:ext>
                </a:extLst>
              </a:tr>
              <a:tr h="953929">
                <a:tc>
                  <a:txBody>
                    <a:bodyPr/>
                    <a:lstStyle/>
                    <a:p>
                      <a:r>
                        <a:rPr lang="hu-HU" sz="1800" b="1" i="1" dirty="0" err="1">
                          <a:solidFill>
                            <a:srgbClr val="4D7C85"/>
                          </a:solidFill>
                        </a:rPr>
                        <a:t>Patronal</a:t>
                      </a:r>
                      <a:r>
                        <a:rPr lang="hu-HU" sz="1800" b="1" i="1" dirty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sz="1800" b="1" i="1" dirty="0" err="1">
                          <a:solidFill>
                            <a:srgbClr val="4D7C85"/>
                          </a:solidFill>
                        </a:rPr>
                        <a:t>democracy</a:t>
                      </a:r>
                      <a:endParaRPr lang="hu-HU" sz="1800" b="1" i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err="1">
                          <a:solidFill>
                            <a:srgbClr val="50412B"/>
                          </a:solidFill>
                        </a:rPr>
                        <a:t>anti-patronal</a:t>
                      </a:r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dirty="0" err="1">
                          <a:solidFill>
                            <a:srgbClr val="50412B"/>
                          </a:solidFill>
                        </a:rPr>
                        <a:t>transformation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err="1">
                          <a:solidFill>
                            <a:srgbClr val="50412B"/>
                          </a:solidFill>
                        </a:rPr>
                        <a:t>autocratic</a:t>
                      </a:r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dirty="0" err="1">
                          <a:solidFill>
                            <a:srgbClr val="50412B"/>
                          </a:solidFill>
                        </a:rPr>
                        <a:t>breakthrough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6362255"/>
                  </a:ext>
                </a:extLst>
              </a:tr>
              <a:tr h="953929">
                <a:tc>
                  <a:txBody>
                    <a:bodyPr/>
                    <a:lstStyle/>
                    <a:p>
                      <a:r>
                        <a:rPr lang="hu-HU" sz="1800" b="1" i="1" dirty="0" err="1">
                          <a:solidFill>
                            <a:srgbClr val="4D7C85"/>
                          </a:solidFill>
                        </a:rPr>
                        <a:t>Patronal</a:t>
                      </a:r>
                      <a:r>
                        <a:rPr lang="hu-HU" sz="1800" b="1" i="1" dirty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sz="1800" b="1" i="1" dirty="0" err="1">
                          <a:solidFill>
                            <a:srgbClr val="4D7C85"/>
                          </a:solidFill>
                        </a:rPr>
                        <a:t>autocracy</a:t>
                      </a:r>
                      <a:endParaRPr lang="hu-HU" sz="1800" b="1" i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err="1">
                          <a:solidFill>
                            <a:srgbClr val="50412B"/>
                          </a:solidFill>
                        </a:rPr>
                        <a:t>democratic</a:t>
                      </a:r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dirty="0" err="1">
                          <a:solidFill>
                            <a:srgbClr val="50412B"/>
                          </a:solidFill>
                        </a:rPr>
                        <a:t>breakthrough</a:t>
                      </a:r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 +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>
                          <a:solidFill>
                            <a:srgbClr val="50412B"/>
                          </a:solidFill>
                        </a:rPr>
                        <a:t>anti-patronal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>
                          <a:solidFill>
                            <a:srgbClr val="50412B"/>
                          </a:solidFill>
                        </a:rPr>
                        <a:t>transformation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err="1">
                          <a:solidFill>
                            <a:srgbClr val="50412B"/>
                          </a:solidFill>
                        </a:rPr>
                        <a:t>democratic</a:t>
                      </a:r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dirty="0" err="1">
                          <a:solidFill>
                            <a:srgbClr val="50412B"/>
                          </a:solidFill>
                        </a:rPr>
                        <a:t>breakthrough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 (</a:t>
                      </a:r>
                      <a:r>
                        <a:rPr lang="hu-HU" sz="1600" b="1" baseline="0" dirty="0" err="1">
                          <a:solidFill>
                            <a:srgbClr val="50412B"/>
                          </a:solidFill>
                        </a:rPr>
                        <a:t>without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>
                          <a:solidFill>
                            <a:srgbClr val="50412B"/>
                          </a:solidFill>
                        </a:rPr>
                        <a:t>anti-patronal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>
                          <a:solidFill>
                            <a:srgbClr val="50412B"/>
                          </a:solidFill>
                        </a:rPr>
                        <a:t>transformation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8901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95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1"/>
          <p:cNvSpPr txBox="1">
            <a:spLocks/>
          </p:cNvSpPr>
          <p:nvPr/>
        </p:nvSpPr>
        <p:spPr>
          <a:xfrm>
            <a:off x="107950" y="-1"/>
            <a:ext cx="8928100" cy="9874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Democracy—Dictatorship Axis</a:t>
            </a:r>
            <a:endParaRPr lang="en-US" sz="24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églalap 14"/>
          <p:cNvSpPr/>
          <p:nvPr/>
        </p:nvSpPr>
        <p:spPr>
          <a:xfrm>
            <a:off x="467546" y="3435846"/>
            <a:ext cx="8208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50412B"/>
                </a:solidFill>
              </a:rPr>
              <a:t>First categorization: </a:t>
            </a:r>
            <a:r>
              <a:rPr lang="en-US" sz="1400" dirty="0">
                <a:solidFill>
                  <a:srgbClr val="50412B"/>
                </a:solidFill>
              </a:rPr>
              <a:t>Larry Diamond, “Thinking About Hybrid Regimes,” </a:t>
            </a:r>
            <a:r>
              <a:rPr lang="en-US" sz="1400" i="1" dirty="0">
                <a:solidFill>
                  <a:srgbClr val="50412B"/>
                </a:solidFill>
              </a:rPr>
              <a:t>Journal of Democracy</a:t>
            </a:r>
            <a:r>
              <a:rPr lang="en-US" sz="1400" dirty="0">
                <a:solidFill>
                  <a:srgbClr val="50412B"/>
                </a:solidFill>
              </a:rPr>
              <a:t> 13, no. 2 (April 2002): 21.</a:t>
            </a:r>
            <a:endParaRPr lang="en-US" sz="1400" i="1" dirty="0">
              <a:solidFill>
                <a:srgbClr val="50412B"/>
              </a:solidFill>
            </a:endParaRPr>
          </a:p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50412B"/>
                </a:solidFill>
              </a:rPr>
              <a:t>Second categorization</a:t>
            </a:r>
            <a:r>
              <a:rPr lang="en-US" sz="1400" dirty="0">
                <a:solidFill>
                  <a:srgbClr val="50412B"/>
                </a:solidFill>
              </a:rPr>
              <a:t>: Marc </a:t>
            </a:r>
            <a:r>
              <a:rPr lang="en-US" sz="1400" dirty="0" err="1">
                <a:solidFill>
                  <a:srgbClr val="50412B"/>
                </a:solidFill>
              </a:rPr>
              <a:t>Morjé</a:t>
            </a:r>
            <a:r>
              <a:rPr lang="en-US" sz="1400" dirty="0">
                <a:solidFill>
                  <a:srgbClr val="50412B"/>
                </a:solidFill>
              </a:rPr>
              <a:t> Howard and Philip G. </a:t>
            </a:r>
            <a:r>
              <a:rPr lang="en-US" sz="1400" dirty="0" err="1">
                <a:solidFill>
                  <a:srgbClr val="50412B"/>
                </a:solidFill>
              </a:rPr>
              <a:t>Roessler</a:t>
            </a:r>
            <a:r>
              <a:rPr lang="en-US" sz="1400" dirty="0">
                <a:solidFill>
                  <a:srgbClr val="50412B"/>
                </a:solidFill>
              </a:rPr>
              <a:t>, “Liberalizing Electoral Outcomes in Competitive Authoritarian Regimes,” </a:t>
            </a:r>
            <a:r>
              <a:rPr lang="en-US" sz="1400" i="1" dirty="0">
                <a:solidFill>
                  <a:srgbClr val="50412B"/>
                </a:solidFill>
              </a:rPr>
              <a:t>American Journal of Political Science</a:t>
            </a:r>
            <a:r>
              <a:rPr lang="en-US" sz="1400" dirty="0">
                <a:solidFill>
                  <a:srgbClr val="50412B"/>
                </a:solidFill>
              </a:rPr>
              <a:t> 50, no. 2 (April 1, 2006): 367</a:t>
            </a:r>
          </a:p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50412B"/>
                </a:solidFill>
              </a:rPr>
              <a:t>Third categorization</a:t>
            </a:r>
            <a:r>
              <a:rPr lang="en-US" sz="1400" dirty="0">
                <a:solidFill>
                  <a:srgbClr val="50412B"/>
                </a:solidFill>
              </a:rPr>
              <a:t>: </a:t>
            </a:r>
            <a:r>
              <a:rPr lang="en-US" sz="1400" dirty="0" err="1">
                <a:solidFill>
                  <a:srgbClr val="50412B"/>
                </a:solidFill>
              </a:rPr>
              <a:t>János</a:t>
            </a:r>
            <a:r>
              <a:rPr lang="en-US" sz="1400" dirty="0">
                <a:solidFill>
                  <a:srgbClr val="50412B"/>
                </a:solidFill>
              </a:rPr>
              <a:t> </a:t>
            </a:r>
            <a:r>
              <a:rPr lang="en-US" sz="1400" dirty="0" err="1">
                <a:solidFill>
                  <a:srgbClr val="50412B"/>
                </a:solidFill>
              </a:rPr>
              <a:t>Kornai</a:t>
            </a:r>
            <a:r>
              <a:rPr lang="en-US" sz="1400" dirty="0">
                <a:solidFill>
                  <a:srgbClr val="50412B"/>
                </a:solidFill>
              </a:rPr>
              <a:t>, “The System Paradigm Revisited,” </a:t>
            </a:r>
            <a:r>
              <a:rPr lang="en-US" sz="1400" i="1" dirty="0" err="1">
                <a:solidFill>
                  <a:srgbClr val="50412B"/>
                </a:solidFill>
              </a:rPr>
              <a:t>Acta</a:t>
            </a:r>
            <a:r>
              <a:rPr lang="en-US" sz="1400" i="1" dirty="0">
                <a:solidFill>
                  <a:srgbClr val="50412B"/>
                </a:solidFill>
              </a:rPr>
              <a:t> </a:t>
            </a:r>
            <a:r>
              <a:rPr lang="en-US" sz="1400" i="1" dirty="0" err="1">
                <a:solidFill>
                  <a:srgbClr val="50412B"/>
                </a:solidFill>
              </a:rPr>
              <a:t>Oeconomica</a:t>
            </a:r>
            <a:r>
              <a:rPr lang="en-US" sz="1400" dirty="0">
                <a:solidFill>
                  <a:srgbClr val="50412B"/>
                </a:solidFill>
              </a:rPr>
              <a:t> 66, no. 4 (1, 2016): 565</a:t>
            </a:r>
            <a:endParaRPr lang="en-US" sz="1400" b="1" dirty="0">
              <a:solidFill>
                <a:srgbClr val="50412B"/>
              </a:solidFill>
            </a:endParaRPr>
          </a:p>
        </p:txBody>
      </p:sp>
      <p:cxnSp>
        <p:nvCxnSpPr>
          <p:cNvPr id="25" name="Egyenes összekötő 20"/>
          <p:cNvCxnSpPr/>
          <p:nvPr/>
        </p:nvCxnSpPr>
        <p:spPr>
          <a:xfrm flipV="1">
            <a:off x="467546" y="1555754"/>
            <a:ext cx="8208910" cy="1"/>
          </a:xfrm>
          <a:prstGeom prst="line">
            <a:avLst/>
          </a:prstGeom>
          <a:ln w="88900">
            <a:solidFill>
              <a:srgbClr val="4D7C84">
                <a:alpha val="8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4945" y="987425"/>
            <a:ext cx="892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4D7C84"/>
                </a:solidFill>
              </a:rPr>
              <a:t>Transitology is replaced by hybridology:</a:t>
            </a:r>
            <a:endParaRPr lang="en-US" b="1" dirty="0">
              <a:solidFill>
                <a:srgbClr val="4D7C84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26135"/>
              </p:ext>
            </p:extLst>
          </p:nvPr>
        </p:nvGraphicFramePr>
        <p:xfrm>
          <a:off x="467546" y="1851670"/>
          <a:ext cx="8208910" cy="1457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45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7261">
                  <a:extLst>
                    <a:ext uri="{9D8B030D-6E8A-4147-A177-3AD203B41FA5}">
                      <a16:colId xmlns:a16="http://schemas.microsoft.com/office/drawing/2014/main" xmlns="" val="2503492592"/>
                    </a:ext>
                  </a:extLst>
                </a:gridCol>
                <a:gridCol w="10513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xmlns="" val="300294304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39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Liberal democracy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Hybrid regimes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Dictatorship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6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Liberal democracy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Electoral democracy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Competitive authoritarianism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Hegemonic authoritarianism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Closed authoritarianism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6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Democracy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u="sng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Autocracy</a:t>
                      </a:r>
                      <a:endParaRPr lang="en-GB" sz="1400" u="sng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u="sng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Dictatorship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23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48351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hu-HU" sz="2400" b="1" dirty="0" smtClean="0">
                <a:solidFill>
                  <a:srgbClr val="8D503B"/>
                </a:solidFill>
              </a:rPr>
              <a:t>P</a:t>
            </a:r>
            <a:r>
              <a:rPr lang="en-US" sz="2400" b="1" dirty="0" err="1" smtClean="0">
                <a:solidFill>
                  <a:srgbClr val="8D503B"/>
                </a:solidFill>
              </a:rPr>
              <a:t>roliferation</a:t>
            </a:r>
            <a:r>
              <a:rPr lang="en-US" sz="2400" b="1" dirty="0" smtClean="0">
                <a:solidFill>
                  <a:srgbClr val="8D503B"/>
                </a:solidFill>
              </a:rPr>
              <a:t> of </a:t>
            </a:r>
            <a:r>
              <a:rPr lang="hu-HU" sz="2400" b="1" dirty="0" err="1" smtClean="0">
                <a:solidFill>
                  <a:srgbClr val="8D503B"/>
                </a:solidFill>
              </a:rPr>
              <a:t>political</a:t>
            </a:r>
            <a:r>
              <a:rPr lang="hu-HU" sz="2400" b="1" dirty="0" smtClean="0">
                <a:solidFill>
                  <a:srgbClr val="8D503B"/>
                </a:solidFill>
              </a:rPr>
              <a:t> r</a:t>
            </a:r>
            <a:r>
              <a:rPr lang="en-US" sz="2400" b="1" dirty="0" err="1" smtClean="0">
                <a:solidFill>
                  <a:srgbClr val="8D503B"/>
                </a:solidFill>
              </a:rPr>
              <a:t>egime</a:t>
            </a:r>
            <a:r>
              <a:rPr lang="en-US" sz="2400" b="1" dirty="0" smtClean="0">
                <a:solidFill>
                  <a:srgbClr val="8D503B"/>
                </a:solidFill>
              </a:rPr>
              <a:t> </a:t>
            </a:r>
            <a:r>
              <a:rPr lang="hu-HU" sz="2400" b="1" dirty="0" err="1" smtClean="0">
                <a:solidFill>
                  <a:srgbClr val="8D503B"/>
                </a:solidFill>
              </a:rPr>
              <a:t>categories</a:t>
            </a:r>
            <a:endParaRPr lang="hu-HU" sz="2400" dirty="0">
              <a:solidFill>
                <a:srgbClr val="8D503B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63626"/>
              </p:ext>
            </p:extLst>
          </p:nvPr>
        </p:nvGraphicFramePr>
        <p:xfrm>
          <a:off x="107504" y="555526"/>
          <a:ext cx="8928993" cy="4032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2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0019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Liberal democracies</a:t>
                      </a:r>
                      <a:endParaRPr lang="en-US" sz="1600" b="1" i="0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Hybrid regimes</a:t>
                      </a:r>
                      <a:endParaRPr lang="en-US" sz="1600" b="1" i="0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Dictatorships</a:t>
                      </a:r>
                      <a:endParaRPr lang="en-US" sz="1600" b="1" i="0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22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300" b="1" noProof="0" dirty="0" smtClean="0">
                          <a:solidFill>
                            <a:srgbClr val="4D7C8B"/>
                          </a:solidFill>
                          <a:latin typeface="+mn-lt"/>
                        </a:rPr>
                        <a:t>Representative democracy (consensual or majoritarian),</a:t>
                      </a:r>
                      <a:r>
                        <a:rPr lang="en-US" sz="1300" b="1" baseline="0" noProof="0" dirty="0" smtClean="0">
                          <a:solidFill>
                            <a:srgbClr val="4D7C8B"/>
                          </a:solidFill>
                          <a:latin typeface="+mn-lt"/>
                        </a:rPr>
                        <a:t> and further classifications:</a:t>
                      </a:r>
                      <a:endParaRPr lang="en-US" sz="1300" b="1" noProof="0" dirty="0" smtClean="0">
                        <a:solidFill>
                          <a:srgbClr val="4D7C8B"/>
                        </a:solidFill>
                        <a:latin typeface="+mn-lt"/>
                      </a:endParaRP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i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Polyarchy</a:t>
                      </a:r>
                      <a:r>
                        <a:rPr lang="en-US" sz="1300" b="1" i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(Robert Dah</a:t>
                      </a:r>
                      <a:r>
                        <a:rPr lang="hu-HU" sz="1300" b="0" i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l</a:t>
                      </a:r>
                      <a:r>
                        <a:rPr lang="en-US" sz="1300" b="0" i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i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Participator</a:t>
                      </a:r>
                      <a:r>
                        <a:rPr lang="en-US" sz="1300" b="1" i="0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y democracy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(Carol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Pateman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i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Deliberative</a:t>
                      </a:r>
                      <a:r>
                        <a:rPr lang="en-US" sz="1300" b="1" i="0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democracy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(Jürgen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Habermas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i="0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Elitist democracy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(John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Higley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  <a:endParaRPr lang="en-US" sz="1300" b="0" i="1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300" b="1" noProof="0" dirty="0" smtClean="0">
                          <a:solidFill>
                            <a:srgbClr val="4D7C8B"/>
                          </a:solidFill>
                          <a:latin typeface="+mn-lt"/>
                        </a:rPr>
                        <a:t>Mixed regimes between democracy &amp; dictatorship: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Democradura</a:t>
                      </a:r>
                      <a:r>
                        <a:rPr lang="en-US" sz="1300" b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and </a:t>
                      </a:r>
                      <a:r>
                        <a:rPr lang="en-US" sz="1300" b="1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dictablanda</a:t>
                      </a:r>
                      <a:r>
                        <a:rPr lang="en-US" sz="1300" b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(Guillermo O’Donnell &amp; Philippe </a:t>
                      </a:r>
                      <a:r>
                        <a:rPr lang="en-US" sz="1300" b="0" i="1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Schmitter</a:t>
                      </a:r>
                      <a:r>
                        <a:rPr lang="en-US" sz="1300" b="0" i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Delegative</a:t>
                      </a: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democracy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(G. O’Donnell)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Illiberal democracy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(Fareed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Zakaria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i="0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Managed democracy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(Archie Brown)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Competitive authoritarianism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(Steven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Levitsky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&amp; Lucan Way)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Electoral authoritarianism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(Andreas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Schedler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Semi-democracy </a:t>
                      </a:r>
                      <a:r>
                        <a:rPr lang="en-US" sz="1300" b="0" i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(Larry Diamond)</a:t>
                      </a:r>
                      <a:endParaRPr lang="hu-HU" sz="1300" b="0" i="1" noProof="0" dirty="0" smtClean="0">
                        <a:solidFill>
                          <a:srgbClr val="50412C"/>
                        </a:solidFill>
                        <a:latin typeface="+mn-lt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Liberal autocracy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(L</a:t>
                      </a:r>
                      <a:r>
                        <a:rPr lang="hu-HU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.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Diamond)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Defective</a:t>
                      </a: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democracy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(Wolfgang Merkel)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rgbClr val="50412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Plebiscitary leader democracy</a:t>
                      </a:r>
                      <a:r>
                        <a:rPr lang="en-US" sz="1300" kern="1200" dirty="0" smtClean="0">
                          <a:solidFill>
                            <a:srgbClr val="50412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i="1" kern="1200" dirty="0" smtClean="0">
                          <a:solidFill>
                            <a:srgbClr val="50412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300" i="1" kern="1200" dirty="0" err="1" smtClean="0">
                          <a:solidFill>
                            <a:srgbClr val="50412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András</a:t>
                      </a:r>
                      <a:r>
                        <a:rPr lang="en-US" sz="1300" i="1" kern="1200" dirty="0" smtClean="0">
                          <a:solidFill>
                            <a:srgbClr val="50412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i="1" kern="1200" dirty="0" err="1" smtClean="0">
                          <a:solidFill>
                            <a:srgbClr val="50412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Körösényi</a:t>
                      </a:r>
                      <a:r>
                        <a:rPr lang="en-US" sz="1300" i="1" kern="1200" dirty="0" smtClean="0">
                          <a:solidFill>
                            <a:srgbClr val="50412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300" b="0" i="1" baseline="0" noProof="0" dirty="0" smtClean="0">
                        <a:solidFill>
                          <a:srgbClr val="50412C"/>
                        </a:solidFill>
                        <a:latin typeface="+mn-lt"/>
                      </a:endParaRP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i="0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Externally constrained hybrid regime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(A.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Bozóki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&amp; D.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Hegedűs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  <a:endParaRPr lang="en-US" sz="1300" b="0" i="1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300" b="1" noProof="0" dirty="0" smtClean="0">
                          <a:solidFill>
                            <a:srgbClr val="4D7C8B"/>
                          </a:solidFill>
                          <a:latin typeface="+mn-lt"/>
                        </a:rPr>
                        <a:t>Authoritarian</a:t>
                      </a:r>
                      <a:r>
                        <a:rPr lang="en-US" sz="1300" b="1" baseline="0" noProof="0" dirty="0" smtClean="0">
                          <a:solidFill>
                            <a:srgbClr val="4D7C8B"/>
                          </a:solidFill>
                          <a:latin typeface="+mn-lt"/>
                        </a:rPr>
                        <a:t> &amp; totalitarian regimes: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Communist and fascist totalitarian dictatorship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(Hannah Arendt, Carl Friedrich &amp;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Zbigniew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Brzezinski)</a:t>
                      </a:r>
                      <a:endParaRPr lang="hu-HU" sz="1300" b="0" i="1" baseline="0" noProof="0" dirty="0" smtClean="0">
                        <a:solidFill>
                          <a:srgbClr val="50412C"/>
                        </a:solidFill>
                        <a:latin typeface="+mn-lt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Post-totalitarianism</a:t>
                      </a: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Václav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Havel)</a:t>
                      </a:r>
                      <a:endParaRPr lang="en-US" sz="1300" b="0" i="1" noProof="0" dirty="0" smtClean="0">
                        <a:solidFill>
                          <a:srgbClr val="50412C"/>
                        </a:solidFill>
                        <a:latin typeface="+mn-lt"/>
                      </a:endParaRP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Authoritarianism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(Juan Linz)</a:t>
                      </a:r>
                      <a:endParaRPr lang="en-US" sz="1300" b="1" baseline="0" noProof="0" dirty="0" smtClean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6938" y="4660732"/>
            <a:ext cx="5047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b="1" dirty="0" smtClean="0">
                <a:solidFill>
                  <a:srgbClr val="8D503B"/>
                </a:solidFill>
              </a:rPr>
              <a:t>(</a:t>
            </a:r>
            <a:r>
              <a:rPr lang="hu-HU" sz="1400" b="1" dirty="0" err="1" smtClean="0">
                <a:solidFill>
                  <a:srgbClr val="8D503B"/>
                </a:solidFill>
              </a:rPr>
              <a:t>Based</a:t>
            </a:r>
            <a:r>
              <a:rPr lang="hu-HU" sz="1400" b="1" dirty="0" smtClean="0">
                <a:solidFill>
                  <a:srgbClr val="8D503B"/>
                </a:solidFill>
              </a:rPr>
              <a:t> </a:t>
            </a:r>
            <a:r>
              <a:rPr lang="hu-HU" sz="1400" b="1" dirty="0" err="1" smtClean="0">
                <a:solidFill>
                  <a:srgbClr val="8D503B"/>
                </a:solidFill>
              </a:rPr>
              <a:t>on</a:t>
            </a:r>
            <a:r>
              <a:rPr lang="hu-HU" sz="1400" b="1" dirty="0" smtClean="0">
                <a:solidFill>
                  <a:srgbClr val="8D503B"/>
                </a:solidFill>
              </a:rPr>
              <a:t> the </a:t>
            </a:r>
            <a:r>
              <a:rPr lang="hu-HU" sz="1400" b="1" dirty="0" err="1" smtClean="0">
                <a:solidFill>
                  <a:srgbClr val="8D503B"/>
                </a:solidFill>
              </a:rPr>
              <a:t>compilation</a:t>
            </a:r>
            <a:r>
              <a:rPr lang="hu-HU" sz="1400" b="1" dirty="0" smtClean="0">
                <a:solidFill>
                  <a:srgbClr val="8D503B"/>
                </a:solidFill>
              </a:rPr>
              <a:t> of András </a:t>
            </a:r>
            <a:r>
              <a:rPr lang="hu-HU" sz="1400" b="1" dirty="0">
                <a:solidFill>
                  <a:srgbClr val="8D503B"/>
                </a:solidFill>
              </a:rPr>
              <a:t>Bozóki </a:t>
            </a:r>
            <a:r>
              <a:rPr lang="hu-HU" sz="1400" b="1" dirty="0" smtClean="0">
                <a:solidFill>
                  <a:srgbClr val="8D503B"/>
                </a:solidFill>
              </a:rPr>
              <a:t>and Dániel Hegedűs.)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7894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-20538"/>
            <a:ext cx="8928100" cy="127560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8D503B"/>
                </a:solidFill>
              </a:rPr>
              <a:t>Challenge to the mainstream comparative paradigm</a:t>
            </a:r>
            <a:endParaRPr lang="en-US" sz="24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59532" y="1131590"/>
            <a:ext cx="8424936" cy="375302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</a:pPr>
            <a:r>
              <a:rPr lang="en-US" sz="2400" b="1" dirty="0" smtClean="0">
                <a:solidFill>
                  <a:srgbClr val="50412B"/>
                </a:solidFill>
              </a:rPr>
              <a:t>Hybridology changed the regime labels, but not the regime framework.</a:t>
            </a:r>
            <a:endParaRPr lang="en-US" sz="2400" b="1" dirty="0">
              <a:solidFill>
                <a:srgbClr val="50412B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</a:pPr>
            <a:r>
              <a:rPr lang="en-US" sz="2400" b="1" dirty="0" smtClean="0">
                <a:solidFill>
                  <a:srgbClr val="50412B"/>
                </a:solidFill>
              </a:rPr>
              <a:t>the same categories taken from democracies (politician, government etc.) are used in post-communist regimes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</a:pPr>
            <a:r>
              <a:rPr lang="en-US" sz="2400" b="1" dirty="0" smtClean="0">
                <a:solidFill>
                  <a:srgbClr val="50412B"/>
                </a:solidFill>
              </a:rPr>
              <a:t>the explicit teleology of transitology is replaced by an implicit teleology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</a:pPr>
            <a:r>
              <a:rPr lang="en-US" sz="2400" b="1" dirty="0" smtClean="0">
                <a:solidFill>
                  <a:srgbClr val="50412B"/>
                </a:solidFill>
              </a:rPr>
              <a:t>the undifferentiated used of language brings in hidden axioms</a:t>
            </a:r>
          </a:p>
        </p:txBody>
      </p:sp>
    </p:spTree>
    <p:extLst>
      <p:ext uri="{BB962C8B-B14F-4D97-AF65-F5344CB8AC3E}">
        <p14:creationId xmlns:p14="http://schemas.microsoft.com/office/powerpoint/2010/main" val="236495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195486"/>
            <a:ext cx="8928100" cy="127560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rgbClr val="8D503B"/>
                </a:solidFill>
              </a:rPr>
              <a:t>To </a:t>
            </a:r>
            <a:r>
              <a:rPr lang="hu-HU" sz="2400" b="1" dirty="0" err="1">
                <a:solidFill>
                  <a:srgbClr val="8D503B"/>
                </a:solidFill>
              </a:rPr>
              <a:t>understand</a:t>
            </a:r>
            <a:r>
              <a:rPr lang="hu-HU" sz="2400" b="1" dirty="0">
                <a:solidFill>
                  <a:srgbClr val="8D503B"/>
                </a:solidFill>
              </a:rPr>
              <a:t> post-</a:t>
            </a:r>
            <a:r>
              <a:rPr lang="hu-HU" sz="2400" b="1" dirty="0" err="1">
                <a:solidFill>
                  <a:srgbClr val="8D503B"/>
                </a:solidFill>
              </a:rPr>
              <a:t>communist</a:t>
            </a:r>
            <a:r>
              <a:rPr lang="hu-HU" sz="2400" b="1" dirty="0">
                <a:solidFill>
                  <a:srgbClr val="8D503B"/>
                </a:solidFill>
              </a:rPr>
              <a:t> </a:t>
            </a:r>
            <a:r>
              <a:rPr lang="hu-HU" sz="2400" b="1" dirty="0" err="1">
                <a:solidFill>
                  <a:srgbClr val="8D503B"/>
                </a:solidFill>
              </a:rPr>
              <a:t>regimes</a:t>
            </a:r>
            <a:r>
              <a:rPr lang="en-US" sz="2400" b="1" dirty="0">
                <a:solidFill>
                  <a:srgbClr val="8D503B"/>
                </a:solidFill>
              </a:rPr>
              <a:t>, </a:t>
            </a:r>
            <a:r>
              <a:rPr lang="hu-HU" sz="2400" b="1" dirty="0" err="1">
                <a:solidFill>
                  <a:srgbClr val="8D503B"/>
                </a:solidFill>
              </a:rPr>
              <a:t>hidden</a:t>
            </a:r>
            <a:r>
              <a:rPr lang="en-US" sz="2400" b="1" dirty="0">
                <a:solidFill>
                  <a:srgbClr val="8D503B"/>
                </a:solidFill>
              </a:rPr>
              <a:t> axioms of the mainstream approach have to be dissolved: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59532" y="1563638"/>
            <a:ext cx="8424936" cy="37530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en-US" sz="2400" b="1" dirty="0">
                <a:solidFill>
                  <a:srgbClr val="50412B"/>
                </a:solidFill>
              </a:rPr>
              <a:t>Separation of spheres of social action (political, economic, and communal) is completed.</a:t>
            </a: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en-US" sz="2400" b="1" dirty="0">
                <a:solidFill>
                  <a:srgbClr val="50412B"/>
                </a:solidFill>
              </a:rPr>
              <a:t>The </a:t>
            </a:r>
            <a:r>
              <a:rPr lang="en-US" sz="2400" b="1" i="1" dirty="0">
                <a:solidFill>
                  <a:srgbClr val="50412B"/>
                </a:solidFill>
              </a:rPr>
              <a:t>de jure </a:t>
            </a:r>
            <a:r>
              <a:rPr lang="en-US" sz="2400" b="1" dirty="0">
                <a:solidFill>
                  <a:srgbClr val="50412B"/>
                </a:solidFill>
              </a:rPr>
              <a:t>position of persons and institutions coincide with their </a:t>
            </a:r>
            <a:r>
              <a:rPr lang="en-US" sz="2400" b="1" i="1" dirty="0">
                <a:solidFill>
                  <a:srgbClr val="50412B"/>
                </a:solidFill>
              </a:rPr>
              <a:t>de facto </a:t>
            </a:r>
            <a:r>
              <a:rPr lang="en-US" sz="2400" b="1" dirty="0">
                <a:solidFill>
                  <a:srgbClr val="50412B"/>
                </a:solidFill>
              </a:rPr>
              <a:t>position.</a:t>
            </a: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en-US" sz="2400" b="1" dirty="0">
                <a:solidFill>
                  <a:srgbClr val="50412B"/>
                </a:solidFill>
              </a:rPr>
              <a:t>The state is an actor pursuing the common good, and either public policy mistakes or corruption cases are not system-constituting elements but simple deviances.</a:t>
            </a:r>
          </a:p>
        </p:txBody>
      </p:sp>
    </p:spTree>
    <p:extLst>
      <p:ext uri="{BB962C8B-B14F-4D97-AF65-F5344CB8AC3E}">
        <p14:creationId xmlns:p14="http://schemas.microsoft.com/office/powerpoint/2010/main" val="259245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123478"/>
            <a:ext cx="8928100" cy="915988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800" b="1" dirty="0" smtClean="0">
                <a:solidFill>
                  <a:srgbClr val="8D503B"/>
                </a:solidFill>
                <a:latin typeface="+mj-lt"/>
              </a:rPr>
              <a:t>The </a:t>
            </a:r>
            <a:r>
              <a:rPr lang="hu-HU" sz="2800" b="1" dirty="0">
                <a:solidFill>
                  <a:srgbClr val="8D503B"/>
                </a:solidFill>
                <a:latin typeface="+mj-lt"/>
              </a:rPr>
              <a:t>post-</a:t>
            </a:r>
            <a:r>
              <a:rPr lang="hu-HU" sz="2800" b="1" dirty="0" err="1">
                <a:solidFill>
                  <a:srgbClr val="8D503B"/>
                </a:solidFill>
                <a:latin typeface="+mj-lt"/>
              </a:rPr>
              <a:t>communist</a:t>
            </a:r>
            <a:r>
              <a:rPr lang="hu-HU" sz="2800" b="1" dirty="0">
                <a:solidFill>
                  <a:srgbClr val="8D503B"/>
                </a:solidFill>
                <a:latin typeface="+mj-lt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+mj-lt"/>
              </a:rPr>
              <a:t>mafia</a:t>
            </a:r>
            <a:r>
              <a:rPr lang="hu-HU" sz="2800" b="1" dirty="0">
                <a:solidFill>
                  <a:srgbClr val="8D503B"/>
                </a:solidFill>
                <a:latin typeface="+mj-lt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+mj-lt"/>
              </a:rPr>
              <a:t>state</a:t>
            </a:r>
            <a:endParaRPr lang="en-US" sz="2800" b="1" dirty="0">
              <a:solidFill>
                <a:srgbClr val="8D503B"/>
              </a:solidFill>
              <a:latin typeface="+mj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17813"/>
              </p:ext>
            </p:extLst>
          </p:nvPr>
        </p:nvGraphicFramePr>
        <p:xfrm>
          <a:off x="179513" y="1059582"/>
          <a:ext cx="8784975" cy="3991882"/>
        </p:xfrm>
        <a:graphic>
          <a:graphicData uri="http://schemas.openxmlformats.org/drawingml/2006/table">
            <a:tbl>
              <a:tblPr/>
              <a:tblGrid>
                <a:gridCol w="4356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0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399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8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04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noProof="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The basis for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noProof="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the term used</a:t>
                      </a:r>
                      <a:endParaRPr lang="en-US" sz="2000" b="1" noProof="0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noProof="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Alternative terms used for the description o</a:t>
                      </a:r>
                      <a:r>
                        <a:rPr lang="en-US" sz="2000" b="1" kern="1200" baseline="0" noProof="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f patronage in post-communist regimes</a:t>
                      </a:r>
                      <a:endParaRPr lang="en-US" sz="2000" b="1" noProof="0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Actor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network</a:t>
                      </a:r>
                      <a:r>
                        <a:rPr lang="hu-HU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hu-HU" sz="20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patronal</a:t>
                      </a:r>
                      <a:r>
                        <a:rPr lang="hu-HU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 c</a:t>
                      </a:r>
                      <a:r>
                        <a:rPr lang="en-US" sz="20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lan</a:t>
                      </a:r>
                      <a:r>
                        <a:rPr lang="hu-HU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state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270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mafia</a:t>
                      </a:r>
                      <a:r>
                        <a:rPr lang="hu-HU" sz="28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28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state</a:t>
                      </a:r>
                      <a:endParaRPr lang="en-US" sz="28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Action</a:t>
                      </a:r>
                      <a:r>
                        <a:rPr lang="en-US" sz="2000" b="1" kern="1200" baseline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(targeting power)</a:t>
                      </a:r>
                      <a:endParaRPr lang="hu-HU" sz="2000" b="1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neopatrimonial</a:t>
                      </a:r>
                      <a:r>
                        <a:rPr lang="en-US" sz="20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</a:t>
                      </a:r>
                      <a:r>
                        <a:rPr lang="en-US" sz="2000" b="1" kern="1200" baseline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2000" b="1" kern="1200" baseline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neo</a:t>
                      </a:r>
                      <a:r>
                        <a:rPr lang="en-US" sz="2000" b="1" kern="1200" baseline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sultanistic</a:t>
                      </a:r>
                      <a:r>
                        <a:rPr lang="en-US" sz="2000" b="1" kern="1200" baseline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state</a:t>
                      </a:r>
                      <a:endParaRPr lang="hu-HU" sz="2000" b="1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Action (targeting</a:t>
                      </a:r>
                      <a:r>
                        <a:rPr lang="en-US" sz="2000" b="1" baseline="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goods)</a:t>
                      </a:r>
                      <a:endParaRPr lang="en-US" sz="20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rent-seeking</a:t>
                      </a:r>
                      <a:r>
                        <a:rPr lang="hu-HU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hu-HU" sz="20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kleptocratic</a:t>
                      </a:r>
                      <a:r>
                        <a:rPr lang="hu-HU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 p</a:t>
                      </a:r>
                      <a:r>
                        <a:rPr lang="en-US" sz="20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redatory</a:t>
                      </a:r>
                      <a:r>
                        <a:rPr lang="en-US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2000" b="1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tate</a:t>
                      </a:r>
                      <a:endParaRPr lang="en-US" sz="20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Legality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corrupt</a:t>
                      </a:r>
                      <a:r>
                        <a:rPr lang="hu-HU" sz="2000" b="1" kern="120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hu-HU" sz="2000" b="1" kern="1200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captured</a:t>
                      </a:r>
                      <a:r>
                        <a:rPr lang="hu-HU" sz="2000" b="1" kern="120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 c</a:t>
                      </a:r>
                      <a:r>
                        <a:rPr lang="en-US" sz="2000" b="1" kern="1200" noProof="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riminal</a:t>
                      </a:r>
                      <a:r>
                        <a:rPr lang="en-US" sz="2000" b="1" kern="120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state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kern="12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6" name="Egyenes összekötő nyíllal 5"/>
          <p:cNvCxnSpPr/>
          <p:nvPr/>
        </p:nvCxnSpPr>
        <p:spPr>
          <a:xfrm>
            <a:off x="6300192" y="2499742"/>
            <a:ext cx="648296" cy="449945"/>
          </a:xfrm>
          <a:prstGeom prst="straightConnector1">
            <a:avLst/>
          </a:prstGeom>
          <a:ln w="44450" cap="flat">
            <a:solidFill>
              <a:srgbClr val="4D7C8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6300192" y="3255616"/>
            <a:ext cx="648296" cy="144017"/>
          </a:xfrm>
          <a:prstGeom prst="straightConnector1">
            <a:avLst/>
          </a:prstGeom>
          <a:ln w="44450" cap="flat">
            <a:solidFill>
              <a:srgbClr val="4D7C8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6300192" y="3759672"/>
            <a:ext cx="648296" cy="161912"/>
          </a:xfrm>
          <a:prstGeom prst="straightConnector1">
            <a:avLst/>
          </a:prstGeom>
          <a:ln w="44450" cap="flat">
            <a:solidFill>
              <a:srgbClr val="4D7C8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6372200" y="4047704"/>
            <a:ext cx="648296" cy="513003"/>
          </a:xfrm>
          <a:prstGeom prst="straightConnector1">
            <a:avLst/>
          </a:prstGeom>
          <a:ln w="44450" cap="flat">
            <a:solidFill>
              <a:srgbClr val="4D7C8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89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731" y="699542"/>
            <a:ext cx="8856538" cy="987425"/>
          </a:xfrm>
        </p:spPr>
        <p:txBody>
          <a:bodyPr>
            <a:noAutofit/>
          </a:bodyPr>
          <a:lstStyle/>
          <a:p>
            <a:pPr lvl="0"/>
            <a:r>
              <a:rPr lang="en-US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patronal network in a post-communist single-pyramid system</a:t>
            </a: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be characterized </a:t>
            </a: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</a:t>
            </a:r>
            <a:r>
              <a:rPr lang="en-US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hu-HU" sz="1800" b="1" i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feudal</a:t>
            </a:r>
            <a:r>
              <a:rPr lang="hu-HU" sz="1800" b="1" i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b="1" i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order</a:t>
            </a: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800" b="1" i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</a:t>
            </a: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800" b="1" i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b="1" i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nomenklatura</a:t>
            </a: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b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</a:t>
            </a:r>
            <a:r>
              <a:rPr lang="hu-HU" sz="1800" b="1" i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hu-H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i="1" dirty="0" smtClean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US" sz="2400" b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adopted political family</a:t>
            </a:r>
            <a:r>
              <a:rPr lang="en-US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because:</a:t>
            </a:r>
            <a:endParaRPr lang="hu-HU" sz="1800" b="1" i="1" dirty="0">
              <a:solidFill>
                <a:srgbClr val="50412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779662"/>
            <a:ext cx="8640960" cy="316835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>
                <a:srgbClr val="4D7C84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50412C"/>
                </a:solidFill>
              </a:rPr>
              <a:t>different networks of extended personal acquaintance are organized into a single adopted political family</a:t>
            </a:r>
            <a:r>
              <a:rPr lang="hu-HU" sz="1800" dirty="0">
                <a:solidFill>
                  <a:srgbClr val="50412C"/>
                </a:solidFill>
              </a:rPr>
              <a:t> (</a:t>
            </a:r>
            <a:r>
              <a:rPr lang="hu-HU" sz="1800" dirty="0" err="1">
                <a:solidFill>
                  <a:srgbClr val="50412C"/>
                </a:solidFill>
              </a:rPr>
              <a:t>political-economic</a:t>
            </a:r>
            <a:r>
              <a:rPr lang="hu-HU" sz="1800" dirty="0">
                <a:solidFill>
                  <a:srgbClr val="50412C"/>
                </a:solidFill>
              </a:rPr>
              <a:t> </a:t>
            </a:r>
            <a:r>
              <a:rPr lang="hu-HU" sz="1800" dirty="0" err="1">
                <a:solidFill>
                  <a:srgbClr val="50412C"/>
                </a:solidFill>
              </a:rPr>
              <a:t>clan</a:t>
            </a:r>
            <a:r>
              <a:rPr lang="hu-HU" sz="1800" dirty="0">
                <a:solidFill>
                  <a:srgbClr val="50412C"/>
                </a:solidFill>
              </a:rPr>
              <a:t>)</a:t>
            </a:r>
            <a:r>
              <a:rPr lang="en-US" sz="1800" dirty="0">
                <a:solidFill>
                  <a:srgbClr val="50412C"/>
                </a:solidFill>
              </a:rPr>
              <a:t>;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buClr>
                <a:srgbClr val="4D7C84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50412C"/>
                </a:solidFill>
              </a:rPr>
              <a:t>not only individuals, but families / adopted families are incorporated; 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buClr>
                <a:srgbClr val="4D7C84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50412C"/>
                </a:solidFill>
              </a:rPr>
              <a:t>it is informal, without formal membership;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buClr>
                <a:srgbClr val="4D7C84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50412C"/>
                </a:solidFill>
              </a:rPr>
              <a:t>it extends over formal institutions;  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buClr>
                <a:srgbClr val="4D7C84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50412C"/>
                </a:solidFill>
              </a:rPr>
              <a:t>it is based on </a:t>
            </a:r>
            <a:r>
              <a:rPr lang="en-US" sz="1800" dirty="0" err="1">
                <a:solidFill>
                  <a:srgbClr val="50412C"/>
                </a:solidFill>
              </a:rPr>
              <a:t>patronal</a:t>
            </a:r>
            <a:r>
              <a:rPr lang="en-US" sz="1800" dirty="0">
                <a:solidFill>
                  <a:srgbClr val="50412C"/>
                </a:solidFill>
              </a:rPr>
              <a:t>, and not organizational loyalty (there is no free entrance into or free exit from it);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buClr>
                <a:srgbClr val="4D7C84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50412C"/>
                </a:solidFill>
              </a:rPr>
              <a:t>the position within the adopted political family does not converge necessarily with the formal administrative positions;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buClr>
                <a:srgbClr val="4D7C84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50412C"/>
                </a:solidFill>
              </a:rPr>
              <a:t>its power was based on the merger of political and economic “resources”;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buClr>
                <a:srgbClr val="4D7C84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50412C"/>
                </a:solidFill>
              </a:rPr>
              <a:t>it follows the cultural patterns of rule of the patriarchal family or clan.</a:t>
            </a:r>
            <a:endParaRPr lang="hu-HU" sz="1800" dirty="0">
              <a:solidFill>
                <a:srgbClr val="50412C"/>
              </a:solidFill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xmlns="" id="{C18BC173-69A9-4F39-BFDF-A95B0C1DF983}"/>
              </a:ext>
            </a:extLst>
          </p:cNvPr>
          <p:cNvSpPr txBox="1">
            <a:spLocks/>
          </p:cNvSpPr>
          <p:nvPr/>
        </p:nvSpPr>
        <p:spPr>
          <a:xfrm>
            <a:off x="161115" y="123479"/>
            <a:ext cx="8856538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Actor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2800" b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clan</a:t>
            </a:r>
            <a:r>
              <a:rPr lang="hu-HU" sz="2800" b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</a:t>
            </a:r>
            <a:endParaRPr lang="hu-HU" sz="2800" b="1" dirty="0">
              <a:solidFill>
                <a:srgbClr val="CD5F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2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781"/>
              </p:ext>
            </p:extLst>
          </p:nvPr>
        </p:nvGraphicFramePr>
        <p:xfrm>
          <a:off x="251520" y="1455623"/>
          <a:ext cx="8712968" cy="32290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4390">
                  <a:extLst>
                    <a:ext uri="{9D8B030D-6E8A-4147-A177-3AD203B41FA5}">
                      <a16:colId xmlns:a16="http://schemas.microsoft.com/office/drawing/2014/main" xmlns="" val="1081503462"/>
                    </a:ext>
                  </a:extLst>
                </a:gridCol>
                <a:gridCol w="2904322">
                  <a:extLst>
                    <a:ext uri="{9D8B030D-6E8A-4147-A177-3AD203B41FA5}">
                      <a16:colId xmlns:a16="http://schemas.microsoft.com/office/drawing/2014/main" xmlns="" val="1160723713"/>
                    </a:ext>
                  </a:extLst>
                </a:gridCol>
              </a:tblGrid>
              <a:tr h="535337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24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noProof="0" dirty="0">
                          <a:solidFill>
                            <a:srgbClr val="50412B"/>
                          </a:solidFill>
                          <a:effectLst/>
                        </a:rPr>
                        <a:t>Non-patronal</a:t>
                      </a:r>
                      <a:r>
                        <a:rPr lang="hu-HU" sz="2800" b="1" noProof="0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hu-HU" sz="2800" b="1" baseline="0" noProof="0" dirty="0" smtClean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hu-HU" sz="2800" b="1" noProof="0" dirty="0" smtClean="0">
                          <a:solidFill>
                            <a:srgbClr val="50412B"/>
                          </a:solidFill>
                          <a:effectLst/>
                        </a:rPr>
                        <a:t>        </a:t>
                      </a:r>
                      <a:r>
                        <a:rPr lang="hu-HU" sz="2800" b="1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endParaRPr lang="en-US" sz="28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noProof="0" dirty="0">
                          <a:solidFill>
                            <a:srgbClr val="50412B"/>
                          </a:solidFill>
                          <a:effectLst/>
                        </a:rPr>
                        <a:t>Patronal</a:t>
                      </a:r>
                      <a:endParaRPr lang="en-US" sz="28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60569870"/>
                  </a:ext>
                </a:extLst>
              </a:tr>
              <a:tr h="515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i="1" noProof="0" dirty="0" err="1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Institutions</a:t>
                      </a:r>
                      <a:endParaRPr lang="en-US" sz="2400" b="1" i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f</a:t>
                      </a:r>
                      <a:r>
                        <a:rPr lang="en-US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ormal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                                    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informal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45635070"/>
                  </a:ext>
                </a:extLst>
              </a:tr>
              <a:tr h="515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i="1" noProof="0" dirty="0" err="1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Rewards</a:t>
                      </a:r>
                      <a:r>
                        <a:rPr lang="hu-HU" sz="2400" b="1" i="1" noProof="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hu-HU" sz="2400" b="1" i="1" noProof="0" dirty="0" err="1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punishments</a:t>
                      </a:r>
                      <a:endParaRPr lang="en-US" sz="2400" b="1" i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n</a:t>
                      </a:r>
                      <a:r>
                        <a:rPr lang="en-US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ormative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</a:t>
                      </a:r>
                      <a:r>
                        <a:rPr lang="hu-HU" sz="20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    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                       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discretional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02426682"/>
                  </a:ext>
                </a:extLst>
              </a:tr>
              <a:tr h="515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i="1" noProof="0" dirty="0">
                          <a:solidFill>
                            <a:srgbClr val="50412B"/>
                          </a:solidFill>
                          <a:effectLst/>
                        </a:rPr>
                        <a:t>A</a:t>
                      </a:r>
                      <a:r>
                        <a:rPr lang="en-US" sz="2400" b="1" i="1" noProof="0" dirty="0" err="1">
                          <a:solidFill>
                            <a:srgbClr val="50412B"/>
                          </a:solidFill>
                          <a:effectLst/>
                        </a:rPr>
                        <a:t>uthorization</a:t>
                      </a:r>
                      <a:endParaRPr lang="en-US" sz="2400" b="1" i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c</a:t>
                      </a:r>
                      <a:r>
                        <a:rPr lang="en-US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ollective</a:t>
                      </a: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/</a:t>
                      </a:r>
                      <a:r>
                        <a:rPr lang="hu-HU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corporate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          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 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personal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61616008"/>
                  </a:ext>
                </a:extLst>
              </a:tr>
              <a:tr h="811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i="1" noProof="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Command</a:t>
                      </a:r>
                      <a:endParaRPr lang="en-US" sz="2400" b="1" i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bureaucratic /</a:t>
                      </a:r>
                      <a:r>
                        <a:rPr lang="en-US" sz="20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institutional </a:t>
                      </a:r>
                      <a:endParaRPr lang="hu-HU" sz="2000" b="1" baseline="0" noProof="0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chains</a:t>
                      </a:r>
                      <a:r>
                        <a:rPr lang="hu-HU" sz="20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                                       </a:t>
                      </a:r>
                      <a:r>
                        <a:rPr lang="hu-HU" sz="2000" b="1" baseline="0" noProof="0" dirty="0">
                          <a:solidFill>
                            <a:srgbClr val="50412B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cl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</a:rPr>
                        <a:t>i</a:t>
                      </a:r>
                      <a:r>
                        <a:rPr lang="en-US" sz="2000" b="1" noProof="0" dirty="0" err="1">
                          <a:solidFill>
                            <a:srgbClr val="50412B"/>
                          </a:solidFill>
                          <a:effectLst/>
                        </a:rPr>
                        <a:t>entelist</a:t>
                      </a:r>
                      <a:r>
                        <a:rPr lang="en-US" sz="2000" b="1" noProof="0" dirty="0">
                          <a:solidFill>
                            <a:srgbClr val="50412B"/>
                          </a:solidFill>
                          <a:effectLst/>
                        </a:rPr>
                        <a:t> / personal chains</a:t>
                      </a:r>
                      <a:endParaRPr lang="en-US" sz="20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Cím 1">
            <a:extLst>
              <a:ext uri="{FF2B5EF4-FFF2-40B4-BE49-F238E27FC236}">
                <a16:creationId xmlns:a16="http://schemas.microsoft.com/office/drawing/2014/main" xmlns="" id="{F357B475-C318-4AF3-83EA-2960276196EF}"/>
              </a:ext>
            </a:extLst>
          </p:cNvPr>
          <p:cNvSpPr txBox="1">
            <a:spLocks/>
          </p:cNvSpPr>
          <p:nvPr/>
        </p:nvSpPr>
        <p:spPr>
          <a:xfrm>
            <a:off x="161115" y="123478"/>
            <a:ext cx="8856538" cy="10801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Action (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targeting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 </a:t>
            </a:r>
            <a:r>
              <a:rPr lang="hu-HU" sz="2800" b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neopatrimonial</a:t>
            </a:r>
            <a:r>
              <a:rPr lang="hu-HU" sz="2800" b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</a:t>
            </a:r>
            <a:endParaRPr lang="hu-HU" sz="2800" b="1" dirty="0">
              <a:solidFill>
                <a:srgbClr val="CD5F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appropriation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</a:t>
            </a:r>
            <a:r>
              <a:rPr lang="hu-HU" sz="28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authority</a:t>
            </a:r>
            <a:endParaRPr lang="hu-HU" sz="2800" b="1" dirty="0">
              <a:solidFill>
                <a:srgbClr val="50412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5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</TotalTime>
  <Words>1565</Words>
  <Application>Microsoft Office PowerPoint</Application>
  <PresentationFormat>Diavetítés a képernyőre (16:9 oldalarány)</PresentationFormat>
  <Paragraphs>447</Paragraphs>
  <Slides>21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SimSun</vt:lpstr>
      <vt:lpstr>Arial</vt:lpstr>
      <vt:lpstr>Calibri</vt:lpstr>
      <vt:lpstr>Open Sans</vt:lpstr>
      <vt:lpstr>Times New Roman</vt:lpstr>
      <vt:lpstr>Wingdings</vt:lpstr>
      <vt:lpstr>Office-téma</vt:lpstr>
      <vt:lpstr>PowerPoint bemutató</vt:lpstr>
      <vt:lpstr>PowerPoint bemutató</vt:lpstr>
      <vt:lpstr>PowerPoint bemutató</vt:lpstr>
      <vt:lpstr>Proliferation of political regime categories</vt:lpstr>
      <vt:lpstr>Challenge to the mainstream comparative paradigm</vt:lpstr>
      <vt:lpstr>To understand post-communist regimes, hidden axioms of the mainstream approach have to be dissolved:</vt:lpstr>
      <vt:lpstr>PowerPoint bemutató</vt:lpstr>
      <vt:lpstr>The patronal network in a post-communist single-pyramid system  can be characterized NOT as a feudal order, class, or nomenklatura, BUT as an adopted political family, because:</vt:lpstr>
      <vt:lpstr>PowerPoint bemutató</vt:lpstr>
      <vt:lpstr>PowerPoint bemutató</vt:lpstr>
      <vt:lpstr>PowerPoint bemutató</vt:lpstr>
      <vt:lpstr>PowerPoint bemutató</vt:lpstr>
      <vt:lpstr>Primary trajectories of  post-communist regimes</vt:lpstr>
      <vt:lpstr>Secondary trajectories of post-communist regimes</vt:lpstr>
      <vt:lpstr>PowerPoint bemutató</vt:lpstr>
      <vt:lpstr>Predation and economic dynamics</vt:lpstr>
      <vt:lpstr>Social/economic integration schemes/coordinating mechanisms in three ideal-type political regimes </vt:lpstr>
      <vt:lpstr>Types of use of ideology</vt:lpstr>
      <vt:lpstr>Populism:  an ideological instrument for the political program  of morally  unconstrained collective egoism.</vt:lpstr>
      <vt:lpstr>The political economy of stigmatization</vt:lpstr>
      <vt:lpstr>                          Two levels of regime dynamics and cycles                      democratic transformation  anti-democratic transformation;                       anti-patronal transformation  patronal transformation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Bálint</cp:lastModifiedBy>
  <cp:revision>649</cp:revision>
  <dcterms:created xsi:type="dcterms:W3CDTF">2017-05-01T09:52:15Z</dcterms:created>
  <dcterms:modified xsi:type="dcterms:W3CDTF">2022-03-19T13:49:50Z</dcterms:modified>
</cp:coreProperties>
</file>