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2" r:id="rId3"/>
    <p:sldId id="334" r:id="rId4"/>
    <p:sldId id="308" r:id="rId5"/>
    <p:sldId id="302" r:id="rId6"/>
    <p:sldId id="333" r:id="rId7"/>
    <p:sldId id="330" r:id="rId8"/>
    <p:sldId id="332" r:id="rId9"/>
    <p:sldId id="329" r:id="rId10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577" userDrawn="1">
          <p15:clr>
            <a:srgbClr val="A4A3A4"/>
          </p15:clr>
        </p15:guide>
        <p15:guide id="6" orient="horz" pos="622" userDrawn="1">
          <p15:clr>
            <a:srgbClr val="A4A3A4"/>
          </p15:clr>
        </p15:guide>
        <p15:guide id="7" orient="horz" pos="3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5A1"/>
    <a:srgbClr val="CD5F50"/>
    <a:srgbClr val="D1C9BE"/>
    <a:srgbClr val="E9B178"/>
    <a:srgbClr val="B3AA9D"/>
    <a:srgbClr val="50412B"/>
    <a:srgbClr val="EFEAE4"/>
    <a:srgbClr val="4D7C8B"/>
    <a:srgbClr val="8D503B"/>
    <a:srgbClr val="504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4" autoAdjust="0"/>
    <p:restoredTop sz="91903" autoAdjust="0"/>
  </p:normalViewPr>
  <p:slideViewPr>
    <p:cSldViewPr>
      <p:cViewPr varScale="1">
        <p:scale>
          <a:sx n="121" d="100"/>
          <a:sy n="121" d="100"/>
        </p:scale>
        <p:origin x="172" y="76"/>
      </p:cViewPr>
      <p:guideLst>
        <p:guide orient="horz" pos="1620"/>
        <p:guide pos="2880"/>
        <p:guide pos="68"/>
        <p:guide pos="5692"/>
        <p:guide orient="horz" pos="577"/>
        <p:guide orient="horz" pos="622"/>
        <p:guide orient="horz" pos="31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 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61324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BA212822-8D8E-4DED-88A6-BAFDE55F2799}" type="presOf" srcId="{D75FEE30-628B-4BCD-B8C9-2BF3180BA3C0}" destId="{F9260225-45E3-4E83-A7B5-93BF7662486D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739F1A39-47BA-4BAE-86D1-66789FEA44A1}" type="presOf" srcId="{EA790760-0B03-448A-9F29-12DB28B7261E}" destId="{40A06F75-CF71-4FF0-9476-F881F10B4C59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6D202D70-5269-47ED-B50F-B04C4B3A54CB}" type="presOf" srcId="{83210F28-54C2-4E50-BA91-C30C7F5A925A}" destId="{0E6DB8B2-458A-4F73-AF77-E844E8685CD8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3F2C5EC2-7341-4DD8-A904-5521544C29D2}" type="presOf" srcId="{70972A96-F39F-4054-A5D9-CCAC350AB6EA}" destId="{6AFE05B7-991B-44DA-9843-39E3CC396A11}" srcOrd="0" destOrd="0" presId="urn:microsoft.com/office/officeart/2005/8/layout/pyramid2"/>
    <dgm:cxn modelId="{127EF6C5-9B6D-4DF0-B317-B79CEDB85834}" type="presOf" srcId="{94EAB1EC-7FE9-40F9-8691-7534F2D2D13B}" destId="{AA40EDB2-9616-491E-8997-90DC3C7C7F8E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7B0E68E9-D129-4D63-87EC-FF85483B2A4D}" type="presOf" srcId="{497908DE-4C30-428A-A555-3A6C2F4ADF7D}" destId="{C15E22B3-3295-4532-9D6A-325D45E50C1C}" srcOrd="0" destOrd="0" presId="urn:microsoft.com/office/officeart/2005/8/layout/pyramid2"/>
    <dgm:cxn modelId="{A2442EEB-9CAF-4A67-9508-A7AA734949CC}" type="presOf" srcId="{3CA4390E-8AEC-4EA2-A3EC-8DD042504D56}" destId="{585EDA03-E1D1-49E2-ABCC-D095A33C60CB}" srcOrd="0" destOrd="0" presId="urn:microsoft.com/office/officeart/2005/8/layout/pyramid2"/>
    <dgm:cxn modelId="{F1B53D0B-6C74-498E-B19F-2049606B355E}" type="presParOf" srcId="{F9260225-45E3-4E83-A7B5-93BF7662486D}" destId="{2CAB7AE0-F53F-477F-8596-08683A702DA4}" srcOrd="0" destOrd="0" presId="urn:microsoft.com/office/officeart/2005/8/layout/pyramid2"/>
    <dgm:cxn modelId="{0B40E22F-3551-498F-A9D6-E1CD6ABA2AB5}" type="presParOf" srcId="{F9260225-45E3-4E83-A7B5-93BF7662486D}" destId="{54982EDE-BA38-419C-8C90-E7DF88B50825}" srcOrd="1" destOrd="0" presId="urn:microsoft.com/office/officeart/2005/8/layout/pyramid2"/>
    <dgm:cxn modelId="{90C5D9B3-C8EF-4EA0-96D8-2FE2A42028DA}" type="presParOf" srcId="{54982EDE-BA38-419C-8C90-E7DF88B50825}" destId="{C15E22B3-3295-4532-9D6A-325D45E50C1C}" srcOrd="0" destOrd="0" presId="urn:microsoft.com/office/officeart/2005/8/layout/pyramid2"/>
    <dgm:cxn modelId="{6232F40A-BC07-4433-BC7C-49C2B7050C53}" type="presParOf" srcId="{54982EDE-BA38-419C-8C90-E7DF88B50825}" destId="{E349127E-BD40-4FFD-98F7-AE53232D3317}" srcOrd="1" destOrd="0" presId="urn:microsoft.com/office/officeart/2005/8/layout/pyramid2"/>
    <dgm:cxn modelId="{2FC4356C-E708-40A7-AF2E-6E8098062BFC}" type="presParOf" srcId="{54982EDE-BA38-419C-8C90-E7DF88B50825}" destId="{585EDA03-E1D1-49E2-ABCC-D095A33C60CB}" srcOrd="2" destOrd="0" presId="urn:microsoft.com/office/officeart/2005/8/layout/pyramid2"/>
    <dgm:cxn modelId="{AA72EE60-648A-4E2A-8CB7-4D42D1ECE579}" type="presParOf" srcId="{54982EDE-BA38-419C-8C90-E7DF88B50825}" destId="{689CAA53-9D6E-44E6-B0D8-615A6D07FB5B}" srcOrd="3" destOrd="0" presId="urn:microsoft.com/office/officeart/2005/8/layout/pyramid2"/>
    <dgm:cxn modelId="{5E114F81-2BFE-4AA0-9F86-543BCF4A096C}" type="presParOf" srcId="{54982EDE-BA38-419C-8C90-E7DF88B50825}" destId="{AA40EDB2-9616-491E-8997-90DC3C7C7F8E}" srcOrd="4" destOrd="0" presId="urn:microsoft.com/office/officeart/2005/8/layout/pyramid2"/>
    <dgm:cxn modelId="{A600ED82-2885-46D5-9F17-9681D4606691}" type="presParOf" srcId="{54982EDE-BA38-419C-8C90-E7DF88B50825}" destId="{9055E23A-F0BC-4AAF-9FF4-F780F02DFD21}" srcOrd="5" destOrd="0" presId="urn:microsoft.com/office/officeart/2005/8/layout/pyramid2"/>
    <dgm:cxn modelId="{C9EAEF20-40E6-408D-B2AF-F3B6BE729F62}" type="presParOf" srcId="{54982EDE-BA38-419C-8C90-E7DF88B50825}" destId="{6AFE05B7-991B-44DA-9843-39E3CC396A11}" srcOrd="6" destOrd="0" presId="urn:microsoft.com/office/officeart/2005/8/layout/pyramid2"/>
    <dgm:cxn modelId="{360DE61C-8591-451E-85D4-CCA8AAB216AF}" type="presParOf" srcId="{54982EDE-BA38-419C-8C90-E7DF88B50825}" destId="{B370853F-B4C8-494E-B10D-01EDE232E07B}" srcOrd="7" destOrd="0" presId="urn:microsoft.com/office/officeart/2005/8/layout/pyramid2"/>
    <dgm:cxn modelId="{1740089F-094C-47B1-B64F-26A58E7EF7DC}" type="presParOf" srcId="{54982EDE-BA38-419C-8C90-E7DF88B50825}" destId="{40A06F75-CF71-4FF0-9476-F881F10B4C59}" srcOrd="8" destOrd="0" presId="urn:microsoft.com/office/officeart/2005/8/layout/pyramid2"/>
    <dgm:cxn modelId="{D53323BC-6064-4873-B104-33FEE5E8385C}" type="presParOf" srcId="{54982EDE-BA38-419C-8C90-E7DF88B50825}" destId="{D5AAC021-0B13-4F18-8DC6-1FA6845FB348}" srcOrd="9" destOrd="0" presId="urn:microsoft.com/office/officeart/2005/8/layout/pyramid2"/>
    <dgm:cxn modelId="{27D84F15-AC0E-4045-A769-60B2E7C88652}" type="presParOf" srcId="{54982EDE-BA38-419C-8C90-E7DF88B50825}" destId="{0E6DB8B2-458A-4F73-AF77-E844E8685CD8}" srcOrd="10" destOrd="0" presId="urn:microsoft.com/office/officeart/2005/8/layout/pyramid2"/>
    <dgm:cxn modelId="{CECC336C-CE35-4F40-B1EE-2DA14FF8955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0201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02487" y="533668"/>
          <a:ext cx="1655701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26427" y="557608"/>
        <a:ext cx="1607821" cy="442533"/>
      </dsp:txXfrm>
    </dsp:sp>
    <dsp:sp modelId="{585EDA03-E1D1-49E2-ABCC-D095A33C60CB}">
      <dsp:nvSpPr>
        <dsp:cNvPr id="0" name=""/>
        <dsp:cNvSpPr/>
      </dsp:nvSpPr>
      <dsp:spPr>
        <a:xfrm>
          <a:off x="77273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79450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67793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 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0119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73161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336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5966184" y="1927156"/>
          <a:ext cx="186568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5988941" y="1949913"/>
        <a:ext cx="1820169" cy="420665"/>
      </dsp:txXfrm>
    </dsp:sp>
    <dsp:sp modelId="{0E6DB8B2-458A-4F73-AF77-E844E8685CD8}">
      <dsp:nvSpPr>
        <dsp:cNvPr id="0" name=""/>
        <dsp:cNvSpPr/>
      </dsp:nvSpPr>
      <dsp:spPr>
        <a:xfrm>
          <a:off x="1419988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41344" y="2010858"/>
        <a:ext cx="1457586" cy="39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58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07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58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508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58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Существующие</a:t>
            </a:r>
            <a:r>
              <a:rPr lang="en-GB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подходы</a:t>
            </a:r>
            <a:r>
              <a:rPr lang="en-GB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ru-RU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ловушке языка</a:t>
            </a:r>
          </a:p>
          <a:p>
            <a:r>
              <a:rPr lang="ru-R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демократизации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771800" y="1059582"/>
            <a:ext cx="6114294" cy="225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2200" b="1" dirty="0">
                <a:solidFill>
                  <a:srgbClr val="50412B"/>
                </a:solidFill>
              </a:rPr>
              <a:t>линейного пути к либеральной демократии после смены политических режимов в 1989-1990 годах</a:t>
            </a:r>
            <a:r>
              <a:rPr lang="hu-HU" sz="2200" b="1" dirty="0">
                <a:solidFill>
                  <a:srgbClr val="50412B"/>
                </a:solidFill>
              </a:rPr>
              <a:t>;</a:t>
            </a:r>
            <a:endParaRPr lang="hu-HU" sz="1100" b="1" dirty="0">
              <a:solidFill>
                <a:srgbClr val="50412B"/>
              </a:solidFill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2200" b="1" dirty="0">
                <a:solidFill>
                  <a:srgbClr val="50412B"/>
                </a:solidFill>
              </a:rPr>
              <a:t>того, что на руинах любой коммунистической диктатуры можно построить любой режим</a:t>
            </a:r>
            <a:r>
              <a:rPr lang="hu-HU" sz="2200" b="1" dirty="0">
                <a:solidFill>
                  <a:srgbClr val="50412B"/>
                </a:solidFill>
              </a:rPr>
              <a:t>. 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73572" y="1774216"/>
            <a:ext cx="2598228" cy="9159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8D50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Иллюзия</a:t>
            </a:r>
            <a:endParaRPr lang="en-US" sz="2800" dirty="0">
              <a:solidFill>
                <a:srgbClr val="8D50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010" y="3714427"/>
            <a:ext cx="6114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4D7C8B"/>
                </a:solidFill>
              </a:rPr>
              <a:t>Политические системы переходного этапа или конечные пункты</a:t>
            </a:r>
            <a:r>
              <a:rPr lang="en-US" sz="2400" b="1" dirty="0">
                <a:solidFill>
                  <a:srgbClr val="4D7C8B"/>
                </a:solidFill>
              </a:rPr>
              <a:t>?</a:t>
            </a:r>
            <a:endParaRPr lang="hu-HU" sz="2400" b="1" dirty="0">
              <a:solidFill>
                <a:srgbClr val="4D7C8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1"/>
          <p:cNvSpPr txBox="1">
            <a:spLocks/>
          </p:cNvSpPr>
          <p:nvPr/>
        </p:nvSpPr>
        <p:spPr>
          <a:xfrm>
            <a:off x="107950" y="-1"/>
            <a:ext cx="8928100" cy="987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Ось демократия</a:t>
            </a:r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</a:t>
            </a: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диктатура</a:t>
            </a:r>
            <a:endParaRPr lang="en-US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églalap 14"/>
          <p:cNvSpPr/>
          <p:nvPr/>
        </p:nvSpPr>
        <p:spPr>
          <a:xfrm>
            <a:off x="467546" y="3435846"/>
            <a:ext cx="8208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rgbClr val="50412B"/>
                </a:solidFill>
              </a:rPr>
              <a:t>Первая категоризация</a:t>
            </a:r>
            <a:r>
              <a:rPr lang="en-US" sz="1400" b="1" i="1" dirty="0">
                <a:solidFill>
                  <a:srgbClr val="50412B"/>
                </a:solidFill>
              </a:rPr>
              <a:t>: </a:t>
            </a:r>
            <a:r>
              <a:rPr lang="en-US" sz="1400" dirty="0">
                <a:solidFill>
                  <a:srgbClr val="50412B"/>
                </a:solidFill>
              </a:rPr>
              <a:t>Larry Diamond, “Thinking About Hybrid Regimes,” </a:t>
            </a:r>
            <a:r>
              <a:rPr lang="en-US" sz="1400" i="1" dirty="0">
                <a:solidFill>
                  <a:srgbClr val="50412B"/>
                </a:solidFill>
              </a:rPr>
              <a:t>Journal of Democracy</a:t>
            </a:r>
            <a:r>
              <a:rPr lang="en-US" sz="1400" dirty="0">
                <a:solidFill>
                  <a:srgbClr val="50412B"/>
                </a:solidFill>
              </a:rPr>
              <a:t> 13, no. 2 (April 2002): 21.</a:t>
            </a:r>
            <a:endParaRPr lang="en-US" sz="1400" i="1" dirty="0">
              <a:solidFill>
                <a:srgbClr val="50412B"/>
              </a:solidFill>
            </a:endParaRP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rgbClr val="50412B"/>
                </a:solidFill>
              </a:rPr>
              <a:t>Вторая</a:t>
            </a:r>
            <a:r>
              <a:rPr lang="en-US" sz="1400" b="1" i="1" dirty="0">
                <a:solidFill>
                  <a:srgbClr val="50412B"/>
                </a:solidFill>
              </a:rPr>
              <a:t> </a:t>
            </a:r>
            <a:r>
              <a:rPr lang="ru-RU" sz="1400" b="1" i="1" dirty="0">
                <a:solidFill>
                  <a:srgbClr val="50412B"/>
                </a:solidFill>
              </a:rPr>
              <a:t>категоризация</a:t>
            </a:r>
            <a:r>
              <a:rPr lang="en-US" sz="1400" dirty="0">
                <a:solidFill>
                  <a:srgbClr val="50412B"/>
                </a:solidFill>
              </a:rPr>
              <a:t>: Marc </a:t>
            </a:r>
            <a:r>
              <a:rPr lang="en-US" sz="1400" dirty="0" err="1">
                <a:solidFill>
                  <a:srgbClr val="50412B"/>
                </a:solidFill>
              </a:rPr>
              <a:t>Morjé</a:t>
            </a:r>
            <a:r>
              <a:rPr lang="en-US" sz="1400" dirty="0">
                <a:solidFill>
                  <a:srgbClr val="50412B"/>
                </a:solidFill>
              </a:rPr>
              <a:t> Howard and Philip G. </a:t>
            </a:r>
            <a:r>
              <a:rPr lang="en-US" sz="1400" dirty="0" err="1">
                <a:solidFill>
                  <a:srgbClr val="50412B"/>
                </a:solidFill>
              </a:rPr>
              <a:t>Roessler</a:t>
            </a:r>
            <a:r>
              <a:rPr lang="en-US" sz="1400" dirty="0">
                <a:solidFill>
                  <a:srgbClr val="50412B"/>
                </a:solidFill>
              </a:rPr>
              <a:t>, “Liberalizing Electoral Outcomes in Competitive Authoritarian Regimes,” </a:t>
            </a:r>
            <a:r>
              <a:rPr lang="en-US" sz="1400" i="1" dirty="0">
                <a:solidFill>
                  <a:srgbClr val="50412B"/>
                </a:solidFill>
              </a:rPr>
              <a:t>American Journal of Political Science</a:t>
            </a:r>
            <a:r>
              <a:rPr lang="en-US" sz="1400" dirty="0">
                <a:solidFill>
                  <a:srgbClr val="50412B"/>
                </a:solidFill>
              </a:rPr>
              <a:t> 50, no. 2 (April 1, 2006): 367</a:t>
            </a: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rgbClr val="50412B"/>
                </a:solidFill>
              </a:rPr>
              <a:t>Третья</a:t>
            </a:r>
            <a:r>
              <a:rPr lang="en-US" sz="1400" b="1" i="1" dirty="0">
                <a:solidFill>
                  <a:srgbClr val="50412B"/>
                </a:solidFill>
              </a:rPr>
              <a:t> </a:t>
            </a:r>
            <a:r>
              <a:rPr lang="ru-RU" sz="1400" b="1" i="1" dirty="0">
                <a:solidFill>
                  <a:srgbClr val="50412B"/>
                </a:solidFill>
              </a:rPr>
              <a:t>категоризация</a:t>
            </a:r>
            <a:r>
              <a:rPr lang="en-US" sz="1400" dirty="0">
                <a:solidFill>
                  <a:srgbClr val="50412B"/>
                </a:solidFill>
              </a:rPr>
              <a:t>: </a:t>
            </a:r>
            <a:r>
              <a:rPr lang="en-US" sz="1400" dirty="0" err="1">
                <a:solidFill>
                  <a:srgbClr val="50412B"/>
                </a:solidFill>
              </a:rPr>
              <a:t>János</a:t>
            </a:r>
            <a:r>
              <a:rPr lang="en-US" sz="1400" dirty="0">
                <a:solidFill>
                  <a:srgbClr val="50412B"/>
                </a:solidFill>
              </a:rPr>
              <a:t> </a:t>
            </a:r>
            <a:r>
              <a:rPr lang="en-US" sz="1400" dirty="0" err="1">
                <a:solidFill>
                  <a:srgbClr val="50412B"/>
                </a:solidFill>
              </a:rPr>
              <a:t>Kornai</a:t>
            </a:r>
            <a:r>
              <a:rPr lang="en-US" sz="1400" dirty="0">
                <a:solidFill>
                  <a:srgbClr val="50412B"/>
                </a:solidFill>
              </a:rPr>
              <a:t>, “The System Paradigm Revisited,” </a:t>
            </a:r>
            <a:r>
              <a:rPr lang="en-US" sz="1400" i="1" dirty="0">
                <a:solidFill>
                  <a:srgbClr val="50412B"/>
                </a:solidFill>
              </a:rPr>
              <a:t>Acta </a:t>
            </a:r>
            <a:r>
              <a:rPr lang="en-US" sz="1400" i="1" dirty="0" err="1">
                <a:solidFill>
                  <a:srgbClr val="50412B"/>
                </a:solidFill>
              </a:rPr>
              <a:t>Oeconomica</a:t>
            </a:r>
            <a:r>
              <a:rPr lang="en-US" sz="1400" dirty="0">
                <a:solidFill>
                  <a:srgbClr val="50412B"/>
                </a:solidFill>
              </a:rPr>
              <a:t> 66, no. 4 (1, 2016): 565</a:t>
            </a:r>
            <a:endParaRPr lang="en-US" sz="1400" b="1" dirty="0">
              <a:solidFill>
                <a:srgbClr val="50412B"/>
              </a:solidFill>
            </a:endParaRPr>
          </a:p>
        </p:txBody>
      </p:sp>
      <p:cxnSp>
        <p:nvCxnSpPr>
          <p:cNvPr id="25" name="Egyenes összekötő 20"/>
          <p:cNvCxnSpPr/>
          <p:nvPr/>
        </p:nvCxnSpPr>
        <p:spPr>
          <a:xfrm flipV="1">
            <a:off x="467546" y="1555754"/>
            <a:ext cx="8208910" cy="1"/>
          </a:xfrm>
          <a:prstGeom prst="line">
            <a:avLst/>
          </a:prstGeom>
          <a:ln w="88900">
            <a:solidFill>
              <a:srgbClr val="4D7C84">
                <a:alpha val="8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4945" y="987425"/>
            <a:ext cx="892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D7C84"/>
                </a:solidFill>
              </a:rPr>
              <a:t>Гибридология пришла на смену </a:t>
            </a:r>
            <a:r>
              <a:rPr lang="ru-RU" b="1" dirty="0" err="1">
                <a:solidFill>
                  <a:srgbClr val="4D7C84"/>
                </a:solidFill>
              </a:rPr>
              <a:t>транзитологии</a:t>
            </a:r>
            <a:r>
              <a:rPr lang="hu-HU" b="1" dirty="0">
                <a:solidFill>
                  <a:srgbClr val="4D7C84"/>
                </a:solidFill>
              </a:rPr>
              <a:t>:</a:t>
            </a:r>
            <a:endParaRPr lang="en-US" b="1" dirty="0">
              <a:solidFill>
                <a:srgbClr val="4D7C84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426397"/>
              </p:ext>
            </p:extLst>
          </p:nvPr>
        </p:nvGraphicFramePr>
        <p:xfrm>
          <a:off x="467546" y="1851670"/>
          <a:ext cx="8208910" cy="151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261">
                  <a:extLst>
                    <a:ext uri="{9D8B030D-6E8A-4147-A177-3AD203B41FA5}">
                      <a16:colId xmlns:a16="http://schemas.microsoft.com/office/drawing/2014/main" val="2503492592"/>
                    </a:ext>
                  </a:extLst>
                </a:gridCol>
                <a:gridCol w="1051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300294304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Либеральная демократия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Гибридные режимы</a:t>
                      </a:r>
                      <a:endParaRPr lang="en-GB" sz="1400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Диктатура</a:t>
                      </a:r>
                      <a:endParaRPr lang="en-GB" sz="1400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Либеральная демократия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Электоральная демократия</a:t>
                      </a:r>
                      <a:endParaRPr lang="en-GB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Конкурентный авторитаризм</a:t>
                      </a:r>
                      <a:endParaRPr lang="en-GB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Гегемонистский авторитаризм</a:t>
                      </a:r>
                      <a:endParaRPr lang="en-GB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Закрытый авторитаризм</a:t>
                      </a:r>
                      <a:endParaRPr lang="en-GB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Демократия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Автократия</a:t>
                      </a:r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Диктатура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23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ru-RU" sz="2000" b="1" dirty="0" err="1">
                <a:solidFill>
                  <a:srgbClr val="8D503B"/>
                </a:solidFill>
              </a:rPr>
              <a:t>Андраш</a:t>
            </a:r>
            <a:r>
              <a:rPr lang="ru-RU" sz="2000" b="1" dirty="0">
                <a:solidFill>
                  <a:srgbClr val="8D503B"/>
                </a:solidFill>
              </a:rPr>
              <a:t> </a:t>
            </a:r>
            <a:r>
              <a:rPr lang="ru-RU" sz="2000" b="1" dirty="0" err="1">
                <a:solidFill>
                  <a:srgbClr val="8D503B"/>
                </a:solidFill>
              </a:rPr>
              <a:t>Бозоки</a:t>
            </a:r>
            <a:r>
              <a:rPr lang="ru-RU" sz="2000" b="1" dirty="0">
                <a:solidFill>
                  <a:srgbClr val="8D503B"/>
                </a:solidFill>
              </a:rPr>
              <a:t> (</a:t>
            </a:r>
            <a:r>
              <a:rPr lang="hu-HU" sz="2000" b="1" dirty="0">
                <a:solidFill>
                  <a:srgbClr val="8D503B"/>
                </a:solidFill>
              </a:rPr>
              <a:t>András Bozóki</a:t>
            </a:r>
            <a:r>
              <a:rPr lang="ru-RU" sz="2000" b="1" dirty="0">
                <a:solidFill>
                  <a:srgbClr val="8D503B"/>
                </a:solidFill>
              </a:rPr>
              <a:t>),</a:t>
            </a:r>
            <a:r>
              <a:rPr lang="hu-HU" sz="2000" b="1" dirty="0">
                <a:solidFill>
                  <a:srgbClr val="8D503B"/>
                </a:solidFill>
              </a:rPr>
              <a:t> </a:t>
            </a:r>
            <a:r>
              <a:rPr lang="ru-RU" sz="2000" b="1" dirty="0">
                <a:solidFill>
                  <a:srgbClr val="8D503B"/>
                </a:solidFill>
              </a:rPr>
              <a:t>Даниэль </a:t>
            </a:r>
            <a:r>
              <a:rPr lang="ru-RU" sz="2000" b="1" dirty="0" err="1">
                <a:solidFill>
                  <a:srgbClr val="8D503B"/>
                </a:solidFill>
              </a:rPr>
              <a:t>Хегедуш</a:t>
            </a:r>
            <a:r>
              <a:rPr lang="ru-RU" sz="2000" b="1" dirty="0">
                <a:solidFill>
                  <a:srgbClr val="8D503B"/>
                </a:solidFill>
              </a:rPr>
              <a:t> (</a:t>
            </a:r>
            <a:r>
              <a:rPr lang="hu-HU" sz="2000" b="1" dirty="0">
                <a:solidFill>
                  <a:srgbClr val="8D503B"/>
                </a:solidFill>
              </a:rPr>
              <a:t>Dániel Hegedűs</a:t>
            </a:r>
            <a:r>
              <a:rPr lang="ru-RU" sz="2000" b="1" dirty="0">
                <a:solidFill>
                  <a:srgbClr val="8D503B"/>
                </a:solidFill>
              </a:rPr>
              <a:t>)</a:t>
            </a:r>
            <a:r>
              <a:rPr lang="hu-HU" sz="2000" b="1" dirty="0">
                <a:solidFill>
                  <a:srgbClr val="8D503B"/>
                </a:solidFill>
              </a:rPr>
              <a:t>: </a:t>
            </a:r>
            <a:br>
              <a:rPr lang="ru-RU" sz="2200" b="1" dirty="0">
                <a:solidFill>
                  <a:srgbClr val="8D503B"/>
                </a:solidFill>
              </a:rPr>
            </a:br>
            <a:r>
              <a:rPr lang="ru-RU" sz="2200" b="1" dirty="0">
                <a:solidFill>
                  <a:srgbClr val="8D503B"/>
                </a:solidFill>
              </a:rPr>
              <a:t>Рост числа категорий для политических режимов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743504"/>
              </p:ext>
            </p:extLst>
          </p:nvPr>
        </p:nvGraphicFramePr>
        <p:xfrm>
          <a:off x="128232" y="863130"/>
          <a:ext cx="8928993" cy="4271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01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Либеральные демократии</a:t>
                      </a:r>
                      <a:endParaRPr lang="en-US" sz="1600" b="1" i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Гибридные режимы</a:t>
                      </a:r>
                      <a:endParaRPr lang="en-US" sz="1600" b="1" i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Диктатуры</a:t>
                      </a:r>
                      <a:endParaRPr lang="en-US" sz="1600" b="1" i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2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Представительная демократия (</a:t>
                      </a:r>
                      <a:r>
                        <a:rPr lang="ru-RU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консенсусная</a:t>
                      </a:r>
                      <a:r>
                        <a:rPr lang="ru-RU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или мажоритарная) и другие классификации</a:t>
                      </a:r>
                      <a:r>
                        <a:rPr lang="en-US" sz="1300" b="1" baseline="0" noProof="0" dirty="0">
                          <a:solidFill>
                            <a:srgbClr val="4D7C8B"/>
                          </a:solidFill>
                          <a:latin typeface="+mn-lt"/>
                        </a:rPr>
                        <a:t>:</a:t>
                      </a:r>
                      <a:endParaRPr lang="en-US" sz="1300" b="1" noProof="0" dirty="0">
                        <a:solidFill>
                          <a:srgbClr val="4D7C8B"/>
                        </a:solidFill>
                        <a:latin typeface="+mn-lt"/>
                      </a:endParaRP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i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Полиархия</a:t>
                      </a:r>
                      <a:r>
                        <a:rPr lang="ru-RU" sz="1300" b="1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(Роберт Даль)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Демократия прямого участия 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(Кэрол </a:t>
                      </a:r>
                      <a:r>
                        <a:rPr lang="ru-RU" sz="1300" b="0" i="1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Пейтмен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Совещательная демократия 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(Юрген </a:t>
                      </a:r>
                      <a:r>
                        <a:rPr lang="ru-RU" sz="1300" b="0" i="1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Хабермас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i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Элитисткая</a:t>
                      </a:r>
                      <a:r>
                        <a:rPr lang="ru-RU" sz="1300" b="1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демократия 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(Джон </a:t>
                      </a:r>
                      <a:r>
                        <a:rPr lang="ru-RU" sz="1300" b="0" i="1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Хигли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Смешанные режимы между демократией и диктатурой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: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Демократура и </a:t>
                      </a:r>
                      <a:r>
                        <a:rPr lang="ru-RU" sz="1300" b="1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Диктабланда</a:t>
                      </a:r>
                      <a:r>
                        <a:rPr lang="ru-RU" sz="1300" b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(Гильермо </a:t>
                      </a:r>
                      <a:r>
                        <a:rPr lang="ru-RU" sz="1300" b="0" i="1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О’Доннелл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 и Филипп </a:t>
                      </a:r>
                      <a:r>
                        <a:rPr lang="ru-RU" sz="1300" b="0" i="1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Шмиттер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Делегативная</a:t>
                      </a:r>
                      <a:r>
                        <a:rPr lang="ru-RU" sz="1300" b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 демократия </a:t>
                      </a:r>
                      <a:r>
                        <a:rPr lang="ru-RU" sz="1300" b="0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(Гильермо </a:t>
                      </a:r>
                      <a:r>
                        <a:rPr lang="ru-RU" sz="1300" b="0" i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О’Доннелл</a:t>
                      </a:r>
                      <a:r>
                        <a:rPr lang="ru-RU" sz="1300" b="0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Нелиберальная демократия 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(Фарид Закария)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Управляемая демократия 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(Арчи Браун)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Конкурентный авторитаризм 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(Стивен Левицкий и </a:t>
                      </a:r>
                      <a:r>
                        <a:rPr lang="ru-RU" sz="1300" b="0" i="1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Лукан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0" i="1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Вэй</a:t>
                      </a:r>
                      <a:r>
                        <a:rPr lang="ru-R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Электоральный авторитаризм 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(Андреас </a:t>
                      </a:r>
                      <a:r>
                        <a:rPr lang="ru-RU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Шедлер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Полудемократия</a:t>
                      </a:r>
                      <a:r>
                        <a:rPr lang="ru-R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(Ларри Даймонд)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Либеральная автократия 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(Ларри Даймонд)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Дефектная демократия 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(Вольфганг Меркель)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Плебисцитарная демократия 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</a:t>
                      </a:r>
                      <a:r>
                        <a:rPr lang="ru-RU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Андраш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Кёрёшеньи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Гибридный режим, ограниченный извне 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(А. </a:t>
                      </a:r>
                      <a:r>
                        <a:rPr lang="ru-RU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Бозоки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и Д. </a:t>
                      </a:r>
                      <a:r>
                        <a:rPr lang="ru-RU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Хегедуш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Авторитарные и тоталитарные режимы</a:t>
                      </a:r>
                      <a:r>
                        <a:rPr lang="en-US" sz="1300" b="1" baseline="0" noProof="0" dirty="0">
                          <a:solidFill>
                            <a:srgbClr val="4D7C8B"/>
                          </a:solidFill>
                          <a:latin typeface="+mn-lt"/>
                        </a:rPr>
                        <a:t>: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Коммунистическая и фашистская тоталитарные диктатуры 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(Ханна </a:t>
                      </a:r>
                      <a:r>
                        <a:rPr lang="ru-RU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Арендт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, Карл Фридрих и Збигнев Бжезинский)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Посттоталитарная</a:t>
                      </a:r>
                      <a:r>
                        <a:rPr lang="ru-R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система </a:t>
                      </a:r>
                      <a:r>
                        <a:rPr lang="ru-R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(Вацлав Гавел)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Авторитаризм </a:t>
                      </a:r>
                      <a:r>
                        <a:rPr lang="ru-RU" sz="1300" b="0" i="0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(Хуан Линц)</a:t>
                      </a: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40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ru-RU" sz="2000" b="1" dirty="0">
                <a:solidFill>
                  <a:srgbClr val="8D503B"/>
                </a:solidFill>
              </a:rPr>
              <a:t>Марк Говард (</a:t>
            </a:r>
            <a:r>
              <a:rPr lang="hu-HU" sz="2000" b="1" dirty="0">
                <a:solidFill>
                  <a:srgbClr val="8D503B"/>
                </a:solidFill>
              </a:rPr>
              <a:t>Marc M</a:t>
            </a:r>
            <a:r>
              <a:rPr lang="ru-RU" sz="2000" b="1" dirty="0">
                <a:solidFill>
                  <a:srgbClr val="8D503B"/>
                </a:solidFill>
              </a:rPr>
              <a:t>.</a:t>
            </a:r>
            <a:r>
              <a:rPr lang="hu-HU" sz="2000" b="1" dirty="0">
                <a:solidFill>
                  <a:srgbClr val="8D503B"/>
                </a:solidFill>
              </a:rPr>
              <a:t> Howard</a:t>
            </a:r>
            <a:r>
              <a:rPr lang="ru-RU" sz="2000" b="1" dirty="0">
                <a:solidFill>
                  <a:srgbClr val="8D503B"/>
                </a:solidFill>
              </a:rPr>
              <a:t>), Филипп </a:t>
            </a:r>
            <a:r>
              <a:rPr lang="ru-RU" sz="2000" b="1" dirty="0" err="1">
                <a:solidFill>
                  <a:srgbClr val="8D503B"/>
                </a:solidFill>
              </a:rPr>
              <a:t>Росслер</a:t>
            </a:r>
            <a:r>
              <a:rPr lang="ru-RU" sz="2000" b="1" dirty="0">
                <a:solidFill>
                  <a:srgbClr val="8D503B"/>
                </a:solidFill>
              </a:rPr>
              <a:t> (</a:t>
            </a:r>
            <a:r>
              <a:rPr lang="hu-HU" sz="2000" b="1" dirty="0">
                <a:solidFill>
                  <a:srgbClr val="8D503B"/>
                </a:solidFill>
              </a:rPr>
              <a:t>Philip G. Roessler</a:t>
            </a:r>
            <a:r>
              <a:rPr lang="ru-RU" sz="2000" b="1" dirty="0">
                <a:solidFill>
                  <a:srgbClr val="8D503B"/>
                </a:solidFill>
              </a:rPr>
              <a:t>)</a:t>
            </a:r>
            <a:r>
              <a:rPr lang="hu-HU" sz="2000" b="1" dirty="0">
                <a:solidFill>
                  <a:srgbClr val="8D503B"/>
                </a:solidFill>
              </a:rPr>
              <a:t>: </a:t>
            </a:r>
            <a:br>
              <a:rPr lang="en-GB" sz="2200" b="1" dirty="0">
                <a:solidFill>
                  <a:srgbClr val="8D503B"/>
                </a:solidFill>
              </a:rPr>
            </a:br>
            <a:r>
              <a:rPr lang="ru-RU" sz="2200" b="1" dirty="0">
                <a:solidFill>
                  <a:srgbClr val="8D503B"/>
                </a:solidFill>
              </a:rPr>
              <a:t>Деление режимов на составные части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646" y="1777256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50412B"/>
                </a:solidFill>
              </a:rPr>
              <a:t>Выборы</a:t>
            </a:r>
            <a:endParaRPr lang="en-GB" sz="1600" b="1" dirty="0">
              <a:solidFill>
                <a:srgbClr val="50412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8643" y="2519403"/>
            <a:ext cx="2300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50412B"/>
                </a:solidFill>
              </a:rPr>
              <a:t>Конкурентные выборы </a:t>
            </a:r>
            <a:endParaRPr lang="en-GB" sz="1600" b="1" dirty="0">
              <a:solidFill>
                <a:srgbClr val="50412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6604" y="3116259"/>
            <a:ext cx="210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0412B"/>
                </a:solidFill>
              </a:rPr>
              <a:t>Свободные и честные выборы</a:t>
            </a:r>
            <a:endParaRPr lang="en-GB" sz="1600" b="1" dirty="0">
              <a:solidFill>
                <a:srgbClr val="5041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890594"/>
            <a:ext cx="22435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50412B"/>
                </a:solidFill>
              </a:rPr>
              <a:t>Свобода, плюрализм,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50412B"/>
                </a:solidFill>
              </a:rPr>
              <a:t>верховенство закона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192002" y="1779084"/>
            <a:ext cx="504056" cy="338336"/>
            <a:chOff x="4438913" y="1774254"/>
            <a:chExt cx="504056" cy="33833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49176" y="1789534"/>
              <a:ext cx="420308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solidFill>
                    <a:srgbClr val="EFEAE4"/>
                  </a:solidFill>
                  <a:latin typeface="+mj-lt"/>
                </a:rPr>
                <a:t>Да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79272" y="1779084"/>
            <a:ext cx="508496" cy="338336"/>
            <a:chOff x="7365609" y="459481"/>
            <a:chExt cx="508496" cy="33833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65609" y="474760"/>
              <a:ext cx="504056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EFEAE4"/>
                  </a:solidFill>
                  <a:latin typeface="+mj-lt"/>
                </a:rPr>
                <a:t>Нет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687946" y="2509120"/>
            <a:ext cx="504056" cy="338336"/>
            <a:chOff x="4438913" y="1774254"/>
            <a:chExt cx="504056" cy="33833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49176" y="1789534"/>
              <a:ext cx="420308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solidFill>
                    <a:srgbClr val="EFEAE4"/>
                  </a:solidFill>
                  <a:latin typeface="+mj-lt"/>
                </a:rPr>
                <a:t>Да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65163" y="2493841"/>
            <a:ext cx="518549" cy="338336"/>
            <a:chOff x="7355556" y="459481"/>
            <a:chExt cx="518549" cy="338336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55556" y="474760"/>
              <a:ext cx="514109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EFEAE4"/>
                  </a:solidFill>
                  <a:latin typeface="+mj-lt"/>
                </a:rPr>
                <a:t>Нет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183890" y="3244481"/>
            <a:ext cx="504056" cy="338336"/>
            <a:chOff x="4438913" y="1774254"/>
            <a:chExt cx="504056" cy="33833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49176" y="1789534"/>
              <a:ext cx="420308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solidFill>
                    <a:srgbClr val="EFEAE4"/>
                  </a:solidFill>
                  <a:latin typeface="+mj-lt"/>
                </a:rPr>
                <a:t>Да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175600" y="3244481"/>
            <a:ext cx="514109" cy="338336"/>
            <a:chOff x="7370049" y="459481"/>
            <a:chExt cx="514109" cy="338336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70049" y="474760"/>
              <a:ext cx="514109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EFEAE4"/>
                  </a:solidFill>
                  <a:latin typeface="+mj-lt"/>
                </a:rPr>
                <a:t>Нет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639119" y="3962288"/>
            <a:ext cx="504056" cy="338336"/>
            <a:chOff x="4438913" y="1774254"/>
            <a:chExt cx="504056" cy="338336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49176" y="1789534"/>
              <a:ext cx="420308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solidFill>
                    <a:srgbClr val="EFEAE4"/>
                  </a:solidFill>
                  <a:latin typeface="+mj-lt"/>
                </a:rPr>
                <a:t>Да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603253" y="3962288"/>
            <a:ext cx="540330" cy="338336"/>
            <a:chOff x="7342473" y="459481"/>
            <a:chExt cx="540330" cy="338336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342473" y="474760"/>
              <a:ext cx="540330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EFEAE4"/>
                  </a:solidFill>
                  <a:latin typeface="+mj-lt"/>
                </a:rPr>
                <a:t>Нет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687767" y="1672109"/>
            <a:ext cx="306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0412B"/>
                </a:solidFill>
              </a:rPr>
              <a:t>Закрытый авторитаризм</a:t>
            </a:r>
            <a:endParaRPr lang="en-GB" sz="1600" b="1" dirty="0">
              <a:solidFill>
                <a:srgbClr val="50412B"/>
              </a:solidFill>
            </a:endParaRPr>
          </a:p>
          <a:p>
            <a:r>
              <a:rPr lang="ru-RU" sz="1200" b="1" dirty="0">
                <a:solidFill>
                  <a:srgbClr val="50412B"/>
                </a:solidFill>
              </a:rPr>
              <a:t>Хрестоматийные примеры</a:t>
            </a:r>
            <a:r>
              <a:rPr lang="en-GB" sz="1200" b="1" dirty="0">
                <a:solidFill>
                  <a:srgbClr val="50412B"/>
                </a:solidFill>
              </a:rPr>
              <a:t>: </a:t>
            </a:r>
            <a:r>
              <a:rPr lang="ru-RU" sz="1200" b="1" dirty="0">
                <a:solidFill>
                  <a:srgbClr val="50412B"/>
                </a:solidFill>
              </a:rPr>
              <a:t>Китай, Саудовская Аравия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84559" y="2413794"/>
            <a:ext cx="332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50412B"/>
                </a:solidFill>
              </a:rPr>
              <a:t>Гегемонистский авторитаризм</a:t>
            </a:r>
            <a:endParaRPr lang="en-GB" sz="1600" b="1" dirty="0">
              <a:solidFill>
                <a:srgbClr val="50412B"/>
              </a:solidFill>
            </a:endParaRPr>
          </a:p>
          <a:p>
            <a:r>
              <a:rPr lang="ru-RU" sz="1200" b="1" dirty="0">
                <a:solidFill>
                  <a:srgbClr val="50412B"/>
                </a:solidFill>
              </a:rPr>
              <a:t>Хрестоматийные примеры</a:t>
            </a:r>
            <a:r>
              <a:rPr lang="en-GB" sz="1200" b="1" dirty="0">
                <a:solidFill>
                  <a:srgbClr val="50412B"/>
                </a:solidFill>
              </a:rPr>
              <a:t>: </a:t>
            </a:r>
            <a:r>
              <a:rPr lang="ru-RU" sz="1200" b="1" dirty="0">
                <a:solidFill>
                  <a:srgbClr val="50412B"/>
                </a:solidFill>
              </a:rPr>
              <a:t>Тунис, Узбекистан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79655" y="3159995"/>
            <a:ext cx="347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50412B"/>
                </a:solidFill>
              </a:rPr>
              <a:t>Конкурентный авторитаризм</a:t>
            </a:r>
            <a:endParaRPr lang="en-GB" sz="1600" b="1" dirty="0">
              <a:solidFill>
                <a:srgbClr val="50412B"/>
              </a:solidFill>
            </a:endParaRPr>
          </a:p>
          <a:p>
            <a:r>
              <a:rPr lang="ru-RU" sz="1200" b="1" dirty="0">
                <a:solidFill>
                  <a:srgbClr val="50412B"/>
                </a:solidFill>
              </a:rPr>
              <a:t>Хрестоматийные примеры</a:t>
            </a:r>
            <a:r>
              <a:rPr lang="en-GB" sz="1200" b="1" dirty="0">
                <a:solidFill>
                  <a:srgbClr val="50412B"/>
                </a:solidFill>
              </a:rPr>
              <a:t>: </a:t>
            </a:r>
            <a:r>
              <a:rPr lang="ru-RU" sz="1200" b="1" dirty="0">
                <a:solidFill>
                  <a:srgbClr val="50412B"/>
                </a:solidFill>
              </a:rPr>
              <a:t>Зимбабве, Малайзия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43583" y="3869831"/>
            <a:ext cx="357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50412B"/>
                </a:solidFill>
              </a:rPr>
              <a:t>Электоральная демократия</a:t>
            </a:r>
            <a:endParaRPr lang="en-GB" sz="1600" b="1" dirty="0">
              <a:solidFill>
                <a:srgbClr val="50412B"/>
              </a:solidFill>
            </a:endParaRPr>
          </a:p>
          <a:p>
            <a:r>
              <a:rPr lang="ru-RU" sz="1200" b="1" dirty="0">
                <a:solidFill>
                  <a:srgbClr val="50412B"/>
                </a:solidFill>
              </a:rPr>
              <a:t>Хрестоматийные примеры</a:t>
            </a:r>
            <a:r>
              <a:rPr lang="en-GB" sz="1200" b="1" dirty="0">
                <a:solidFill>
                  <a:srgbClr val="50412B"/>
                </a:solidFill>
              </a:rPr>
              <a:t>: </a:t>
            </a:r>
            <a:r>
              <a:rPr lang="ru-RU" sz="1200" b="1" dirty="0">
                <a:solidFill>
                  <a:srgbClr val="50412B"/>
                </a:solidFill>
              </a:rPr>
              <a:t>Бразилия, Филиппины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81635" y="4492582"/>
            <a:ext cx="298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50412B"/>
                </a:solidFill>
              </a:rPr>
              <a:t>Либеральная демократия</a:t>
            </a:r>
          </a:p>
          <a:p>
            <a:r>
              <a:rPr lang="ru-RU" sz="1200" b="1" dirty="0">
                <a:solidFill>
                  <a:srgbClr val="50412B"/>
                </a:solidFill>
              </a:rPr>
              <a:t>Хрестоматийные примеры</a:t>
            </a:r>
            <a:r>
              <a:rPr lang="en-GB" sz="1200" b="1" dirty="0">
                <a:solidFill>
                  <a:srgbClr val="50412B"/>
                </a:solidFill>
              </a:rPr>
              <a:t>: </a:t>
            </a:r>
            <a:r>
              <a:rPr lang="ru-RU" sz="1200" b="1" dirty="0">
                <a:solidFill>
                  <a:srgbClr val="50412B"/>
                </a:solidFill>
              </a:rPr>
              <a:t>Швеция, США</a:t>
            </a:r>
            <a:endParaRPr lang="en-GB" sz="1200" b="1" dirty="0">
              <a:solidFill>
                <a:srgbClr val="50412B"/>
              </a:solidFill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V="1">
            <a:off x="3939974" y="2157472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 flipV="1">
            <a:off x="4568325" y="2157472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3408461" y="2887389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 flipV="1">
            <a:off x="4036812" y="2887389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2906538" y="3618403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3534889" y="3618403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Скругленный прямоугольник 99"/>
          <p:cNvSpPr/>
          <p:nvPr/>
        </p:nvSpPr>
        <p:spPr>
          <a:xfrm>
            <a:off x="4376938" y="1059731"/>
            <a:ext cx="1131166" cy="338336"/>
          </a:xfrm>
          <a:prstGeom prst="round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4438822" y="1059621"/>
            <a:ext cx="1007396" cy="33855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50412B"/>
                </a:solidFill>
              </a:rPr>
              <a:t>Режимы</a:t>
            </a:r>
            <a:endParaRPr lang="en-GB" sz="1600" b="1" dirty="0">
              <a:solidFill>
                <a:srgbClr val="50412B"/>
              </a:solidFill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V="1">
            <a:off x="4448470" y="1437437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5029910" y="1437437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 flipV="1">
            <a:off x="2883395" y="4345954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784530" cy="163564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Исторические аналогии, основанные на определенном наборе посткоммунистических феноменов</a:t>
            </a:r>
            <a:endParaRPr lang="hu-HU" sz="22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258980"/>
              </p:ext>
            </p:extLst>
          </p:nvPr>
        </p:nvGraphicFramePr>
        <p:xfrm>
          <a:off x="323528" y="1635646"/>
          <a:ext cx="2664296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7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b="1" kern="1200" dirty="0" err="1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неофеодализм</a:t>
                      </a:r>
                      <a:endParaRPr lang="en-GB" sz="18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564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устранение социальных автономий</a:t>
                      </a:r>
                      <a:endParaRPr lang="en-US" sz="16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иерархические цепочки, состоящие из «вассалов», «сеньоров», «местной знати» и «слуг»</a:t>
                      </a:r>
                      <a:endParaRPr lang="en-US" sz="16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18222"/>
              </p:ext>
            </p:extLst>
          </p:nvPr>
        </p:nvGraphicFramePr>
        <p:xfrm>
          <a:off x="3347864" y="1635647"/>
          <a:ext cx="244827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0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неофашизм</a:t>
                      </a:r>
                      <a:endParaRPr lang="en-GB" sz="18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105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ксенофобия</a:t>
                      </a:r>
                      <a:endParaRPr lang="en-GB" sz="16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антисемитизм</a:t>
                      </a:r>
                      <a:endParaRPr lang="en-GB" sz="16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культ личности</a:t>
                      </a:r>
                      <a:endParaRPr lang="en-GB" sz="16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40454"/>
              </p:ext>
            </p:extLst>
          </p:nvPr>
        </p:nvGraphicFramePr>
        <p:xfrm>
          <a:off x="6156176" y="1635647"/>
          <a:ext cx="244827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50412C"/>
                          </a:solidFill>
                          <a:latin typeface="+mn-lt"/>
                        </a:rPr>
                        <a:t>неокоммунизм</a:t>
                      </a:r>
                      <a:endParaRPr lang="en-GB" sz="180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564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волюнтаризм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чрезмерное вмешательство государства в экономику</a:t>
                      </a:r>
                      <a:endParaRPr lang="en-GB" sz="16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50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115616" y="1131590"/>
            <a:ext cx="6912767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Обновление и реструктуризация языковых понятий </a:t>
            </a:r>
          </a:p>
          <a:p>
            <a:r>
              <a:rPr lang="ru-R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описания посткоммунистических режимов</a:t>
            </a:r>
            <a:endParaRPr lang="en-GB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4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2756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</a:rPr>
              <a:t>Недостатки исключительно политического институционального подхода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854587" y="1131590"/>
            <a:ext cx="7434826" cy="36090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  <a:buAutoNum type="arabicPeriod"/>
            </a:pPr>
            <a:r>
              <a:rPr lang="ru-RU" sz="2000" b="1" dirty="0">
                <a:solidFill>
                  <a:srgbClr val="50412B"/>
                </a:solidFill>
              </a:rPr>
              <a:t>Он предполагает, что сферы социального действия (политического, экономического, общинного) отделены друг от друга</a:t>
            </a:r>
            <a:r>
              <a:rPr lang="hu-HU" sz="2000" b="1" dirty="0">
                <a:solidFill>
                  <a:srgbClr val="50412B"/>
                </a:solidFill>
              </a:rPr>
              <a:t>;</a:t>
            </a:r>
            <a:endParaRPr lang="hu-HU" sz="800" b="1" dirty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  <a:buAutoNum type="arabicPeriod"/>
            </a:pPr>
            <a:r>
              <a:rPr lang="ru-RU" sz="2000" b="1" dirty="0">
                <a:solidFill>
                  <a:srgbClr val="50412B"/>
                </a:solidFill>
              </a:rPr>
              <a:t>Он рассматривает только политическую сферу, игнорируя при этом связанные с ней жесткие структуры</a:t>
            </a:r>
            <a:r>
              <a:rPr lang="hu-HU" sz="2000" b="1" dirty="0">
                <a:solidFill>
                  <a:srgbClr val="50412B"/>
                </a:solidFill>
              </a:rPr>
              <a:t>;</a:t>
            </a:r>
            <a:endParaRPr lang="hu-HU" sz="800" b="1" dirty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  <a:buAutoNum type="arabicPeriod"/>
            </a:pPr>
            <a:r>
              <a:rPr lang="ru-RU" sz="2000" b="1" dirty="0">
                <a:solidFill>
                  <a:srgbClr val="50412B"/>
                </a:solidFill>
              </a:rPr>
              <a:t>Он описывает посткоммунистические системы языком либеральной демократии и рассматривает их как отклонение от нормы</a:t>
            </a:r>
            <a:r>
              <a:rPr lang="hu-HU" sz="2000" b="1" dirty="0">
                <a:solidFill>
                  <a:srgbClr val="50412B"/>
                </a:solidFill>
              </a:rPr>
              <a:t>;</a:t>
            </a:r>
            <a:endParaRPr lang="hu-HU" sz="800" b="1" dirty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  <a:buAutoNum type="arabicPeriod"/>
            </a:pPr>
            <a:r>
              <a:rPr lang="ru-RU" sz="2000" b="1" dirty="0">
                <a:solidFill>
                  <a:srgbClr val="50412B"/>
                </a:solidFill>
              </a:rPr>
              <a:t>На смену явной телеологии </a:t>
            </a:r>
            <a:r>
              <a:rPr lang="ru-RU" sz="2000" b="1" dirty="0" err="1">
                <a:solidFill>
                  <a:srgbClr val="50412B"/>
                </a:solidFill>
              </a:rPr>
              <a:t>транзитологии</a:t>
            </a:r>
            <a:r>
              <a:rPr lang="ru-RU" sz="2000" b="1" dirty="0">
                <a:solidFill>
                  <a:srgbClr val="50412B"/>
                </a:solidFill>
              </a:rPr>
              <a:t> приходит неявная телеология гибридологии</a:t>
            </a:r>
            <a:r>
              <a:rPr lang="hu-HU" sz="2000" b="1" dirty="0">
                <a:solidFill>
                  <a:srgbClr val="50412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91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709739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Oval 12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2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12"/>
          <p:cNvSpPr/>
          <p:nvPr/>
        </p:nvSpPr>
        <p:spPr>
          <a:xfrm>
            <a:off x="3612620" y="2655463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2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12"/>
          <p:cNvSpPr/>
          <p:nvPr/>
        </p:nvSpPr>
        <p:spPr>
          <a:xfrm>
            <a:off x="3013951" y="1647481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107949" y="0"/>
            <a:ext cx="8928101" cy="9155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8D503B"/>
                </a:solidFill>
              </a:rPr>
              <a:t>Структура толкования для посткоммунистических режимов </a:t>
            </a:r>
            <a:r>
              <a:rPr lang="en-US" sz="1800" b="1" dirty="0">
                <a:solidFill>
                  <a:srgbClr val="8D503B"/>
                </a:solidFill>
              </a:rPr>
              <a:t>(</a:t>
            </a:r>
            <a:r>
              <a:rPr lang="ru-RU" sz="1800" b="1" dirty="0">
                <a:solidFill>
                  <a:srgbClr val="8D503B"/>
                </a:solidFill>
              </a:rPr>
              <a:t>объединяя политическое, экономическое и общинное измерения</a:t>
            </a:r>
            <a:r>
              <a:rPr lang="en-US" sz="1800" b="1" dirty="0">
                <a:solidFill>
                  <a:srgbClr val="8D503B"/>
                </a:solidFill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28184" y="4835723"/>
            <a:ext cx="291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8D503B"/>
                </a:solidFill>
              </a:rPr>
              <a:t>(</a:t>
            </a:r>
            <a:r>
              <a:rPr lang="ru-RU" sz="1400" b="1" dirty="0">
                <a:solidFill>
                  <a:srgbClr val="8D503B"/>
                </a:solidFill>
              </a:rPr>
              <a:t>Страны по состоянию на 2019 год</a:t>
            </a:r>
            <a:r>
              <a:rPr lang="hu-HU" sz="1400" b="1" dirty="0">
                <a:solidFill>
                  <a:srgbClr val="8D503B"/>
                </a:solidFill>
              </a:rPr>
              <a:t>)</a:t>
            </a:r>
            <a:endParaRPr lang="en-US" sz="1400" b="1" dirty="0">
              <a:solidFill>
                <a:srgbClr val="8D503B"/>
              </a:solidFill>
            </a:endParaRPr>
          </a:p>
        </p:txBody>
      </p:sp>
      <p:grpSp>
        <p:nvGrpSpPr>
          <p:cNvPr id="43" name="Csoportba foglalás 1043"/>
          <p:cNvGrpSpPr>
            <a:grpSpLocks/>
          </p:cNvGrpSpPr>
          <p:nvPr/>
        </p:nvGrpSpPr>
        <p:grpSpPr bwMode="auto">
          <a:xfrm>
            <a:off x="2758562" y="1398077"/>
            <a:ext cx="2867725" cy="2487197"/>
            <a:chOff x="17350" y="5021"/>
            <a:chExt cx="20853" cy="18083"/>
          </a:xfrm>
        </p:grpSpPr>
        <p:sp>
          <p:nvSpPr>
            <p:cNvPr id="44" name="Szövegdoboz 5"/>
            <p:cNvSpPr txBox="1">
              <a:spLocks noChangeArrowheads="1"/>
            </p:cNvSpPr>
            <p:nvPr/>
          </p:nvSpPr>
          <p:spPr bwMode="auto">
            <a:xfrm>
              <a:off x="33155" y="12072"/>
              <a:ext cx="4383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Китай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Szövegdoboz 1033"/>
            <p:cNvSpPr txBox="1">
              <a:spLocks noChangeArrowheads="1"/>
            </p:cNvSpPr>
            <p:nvPr/>
          </p:nvSpPr>
          <p:spPr bwMode="auto">
            <a:xfrm>
              <a:off x="24211" y="6379"/>
              <a:ext cx="4870" cy="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Польша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Szövegdoboz 1034"/>
            <p:cNvSpPr txBox="1">
              <a:spLocks noChangeArrowheads="1"/>
            </p:cNvSpPr>
            <p:nvPr/>
          </p:nvSpPr>
          <p:spPr bwMode="auto">
            <a:xfrm>
              <a:off x="17350" y="5021"/>
              <a:ext cx="4251" cy="1047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100" b="1" dirty="0">
                  <a:solidFill>
                    <a:srgbClr val="385A61"/>
                  </a:solidFill>
                  <a:latin typeface="Calibri" pitchFamily="34" charset="0"/>
                </a:rPr>
                <a:t>Эстония</a:t>
              </a:r>
              <a:endParaRPr lang="en-US" sz="1100" b="1" dirty="0">
                <a:solidFill>
                  <a:srgbClr val="385A61"/>
                </a:solidFill>
                <a:latin typeface="Calibri" pitchFamily="34" charset="0"/>
              </a:endParaRPr>
            </a:p>
          </p:txBody>
        </p:sp>
        <p:sp>
          <p:nvSpPr>
            <p:cNvPr id="47" name="Szövegdoboz 1035"/>
            <p:cNvSpPr txBox="1">
              <a:spLocks noChangeArrowheads="1"/>
            </p:cNvSpPr>
            <p:nvPr/>
          </p:nvSpPr>
          <p:spPr bwMode="auto">
            <a:xfrm>
              <a:off x="22125" y="12875"/>
              <a:ext cx="5470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Румыния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Szövegdoboz 1036"/>
            <p:cNvSpPr txBox="1">
              <a:spLocks noChangeArrowheads="1"/>
            </p:cNvSpPr>
            <p:nvPr/>
          </p:nvSpPr>
          <p:spPr bwMode="auto">
            <a:xfrm>
              <a:off x="23986" y="13829"/>
              <a:ext cx="6684" cy="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Македония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Szövegdoboz 1037"/>
            <p:cNvSpPr txBox="1">
              <a:spLocks noChangeArrowheads="1"/>
            </p:cNvSpPr>
            <p:nvPr/>
          </p:nvSpPr>
          <p:spPr bwMode="auto">
            <a:xfrm>
              <a:off x="27526" y="13119"/>
              <a:ext cx="487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Грузия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Szövegdoboz 1038"/>
            <p:cNvSpPr txBox="1">
              <a:spLocks noChangeArrowheads="1"/>
            </p:cNvSpPr>
            <p:nvPr/>
          </p:nvSpPr>
          <p:spPr bwMode="auto">
            <a:xfrm>
              <a:off x="25896" y="15078"/>
              <a:ext cx="5200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Украина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Szövegdoboz 1040"/>
            <p:cNvSpPr txBox="1">
              <a:spLocks noChangeArrowheads="1"/>
            </p:cNvSpPr>
            <p:nvPr/>
          </p:nvSpPr>
          <p:spPr bwMode="auto">
            <a:xfrm>
              <a:off x="22798" y="21044"/>
              <a:ext cx="5256" cy="962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Венгрия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Szövegdoboz 1041"/>
            <p:cNvSpPr txBox="1">
              <a:spLocks noChangeArrowheads="1"/>
            </p:cNvSpPr>
            <p:nvPr/>
          </p:nvSpPr>
          <p:spPr bwMode="auto">
            <a:xfrm>
              <a:off x="30187" y="22057"/>
              <a:ext cx="4539" cy="1047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Россия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Szövegdoboz 1042"/>
            <p:cNvSpPr txBox="1">
              <a:spLocks noChangeArrowheads="1"/>
            </p:cNvSpPr>
            <p:nvPr/>
          </p:nvSpPr>
          <p:spPr bwMode="auto">
            <a:xfrm>
              <a:off x="32022" y="20075"/>
              <a:ext cx="6181" cy="1113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Казахстан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4" name="Szövegdoboz 1033"/>
          <p:cNvSpPr txBox="1">
            <a:spLocks noChangeArrowheads="1"/>
          </p:cNvSpPr>
          <p:nvPr/>
        </p:nvSpPr>
        <p:spPr bwMode="auto">
          <a:xfrm>
            <a:off x="2958479" y="1737026"/>
            <a:ext cx="1077807" cy="2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100" b="1" dirty="0">
                <a:solidFill>
                  <a:srgbClr val="385A61"/>
                </a:solidFill>
                <a:latin typeface="Calibri" pitchFamily="34" charset="0"/>
              </a:rPr>
              <a:t>Чехия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12"/>
          <p:cNvSpPr/>
          <p:nvPr/>
        </p:nvSpPr>
        <p:spPr>
          <a:xfrm>
            <a:off x="4684358" y="348329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4446272" y="37580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4167463" y="36092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zövegdoboz 1040"/>
          <p:cNvSpPr txBox="1">
            <a:spLocks noChangeArrowheads="1"/>
          </p:cNvSpPr>
          <p:nvPr/>
        </p:nvSpPr>
        <p:spPr bwMode="auto">
          <a:xfrm>
            <a:off x="3056029" y="2918345"/>
            <a:ext cx="646063" cy="193936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Calibri" pitchFamily="34" charset="0"/>
              </a:rPr>
              <a:t>Молдова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9" name="Oval 12"/>
          <p:cNvSpPr/>
          <p:nvPr/>
        </p:nvSpPr>
        <p:spPr>
          <a:xfrm>
            <a:off x="3525958" y="28312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12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On-screen Show (16:9)</PresentationFormat>
  <Paragraphs>117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Wingdings</vt:lpstr>
      <vt:lpstr>Office-téma</vt:lpstr>
      <vt:lpstr>PowerPoint Presentation</vt:lpstr>
      <vt:lpstr>PowerPoint Presentation</vt:lpstr>
      <vt:lpstr>PowerPoint Presentation</vt:lpstr>
      <vt:lpstr>Андраш Бозоки (András Bozóki), Даниэль Хегедуш (Dániel Hegedűs):  Рост числа категорий для политических режимов</vt:lpstr>
      <vt:lpstr>Марк Говард (Marc M. Howard), Филипп Росслер (Philip G. Roessler):  Деление режимов на составные части</vt:lpstr>
      <vt:lpstr>Исторические аналогии, основанные на определенном наборе посткоммунистических феноменов</vt:lpstr>
      <vt:lpstr>PowerPoint Presentation</vt:lpstr>
      <vt:lpstr>Недостатки исключительно политического институционального подхода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yu.ignatyeva@gmail.com</cp:lastModifiedBy>
  <cp:revision>605</cp:revision>
  <dcterms:created xsi:type="dcterms:W3CDTF">2017-05-01T09:52:15Z</dcterms:created>
  <dcterms:modified xsi:type="dcterms:W3CDTF">2021-02-28T14:31:05Z</dcterms:modified>
</cp:coreProperties>
</file>