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5" r:id="rId3"/>
    <p:sldId id="337" r:id="rId4"/>
    <p:sldId id="347" r:id="rId5"/>
    <p:sldId id="336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8" r:id="rId15"/>
    <p:sldId id="346" r:id="rId16"/>
    <p:sldId id="349" r:id="rId17"/>
    <p:sldId id="350" r:id="rId18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11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622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orient="horz" pos="1711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C85"/>
    <a:srgbClr val="EFEAE4"/>
    <a:srgbClr val="B3A99D"/>
    <a:srgbClr val="6B95A1"/>
    <a:srgbClr val="504131"/>
    <a:srgbClr val="CD5F50"/>
    <a:srgbClr val="8D503B"/>
    <a:srgbClr val="9966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1725" autoAdjust="0"/>
  </p:normalViewPr>
  <p:slideViewPr>
    <p:cSldViewPr>
      <p:cViewPr varScale="1">
        <p:scale>
          <a:sx n="121" d="100"/>
          <a:sy n="121" d="100"/>
        </p:scale>
        <p:origin x="68" y="256"/>
      </p:cViewPr>
      <p:guideLst>
        <p:guide orient="horz" pos="1620"/>
        <p:guide pos="5511"/>
        <p:guide pos="68"/>
        <p:guide pos="5692"/>
        <p:guide orient="horz" pos="3162"/>
        <p:guide orient="horz" pos="577"/>
        <p:guide orient="horz" pos="622"/>
        <p:guide pos="249"/>
        <p:guide orient="horz" pos="17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51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317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77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66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42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89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859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75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012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08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97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827584" y="1563638"/>
            <a:ext cx="662473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понятия:</a:t>
            </a:r>
            <a:endParaRPr lang="en-GB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неформальность, </a:t>
            </a:r>
            <a:r>
              <a:rPr lang="ru-R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патронализм</a:t>
            </a:r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типы государств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6"/>
            <a:ext cx="8928100" cy="791939"/>
          </a:xfrm>
        </p:spPr>
        <p:txBody>
          <a:bodyPr anchor="ctr"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С помощью каких действий происходит апроприация государственных институтов</a:t>
            </a:r>
            <a:r>
              <a:rPr lang="hu-H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? </a:t>
            </a:r>
            <a:br>
              <a:rPr lang="hu-H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9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Уровни толкования категорий, описывающих патрональные режимы</a:t>
            </a:r>
            <a:br>
              <a:rPr lang="ru-R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</a:br>
            <a:endParaRPr lang="hu-HU" sz="2000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96257"/>
              </p:ext>
            </p:extLst>
          </p:nvPr>
        </p:nvGraphicFramePr>
        <p:xfrm>
          <a:off x="107950" y="987425"/>
          <a:ext cx="8928100" cy="426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602">
                  <a:extLst>
                    <a:ext uri="{9D8B030D-6E8A-4147-A177-3AD203B41FA5}">
                      <a16:colId xmlns:a16="http://schemas.microsoft.com/office/drawing/2014/main" val="248538950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99412514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960447480"/>
                    </a:ext>
                  </a:extLst>
                </a:gridCol>
                <a:gridCol w="3455938">
                  <a:extLst>
                    <a:ext uri="{9D8B030D-6E8A-4147-A177-3AD203B41FA5}">
                      <a16:colId xmlns:a16="http://schemas.microsoft.com/office/drawing/2014/main" val="4273733797"/>
                    </a:ext>
                  </a:extLst>
                </a:gridCol>
              </a:tblGrid>
              <a:tr h="594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Тип государства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Уровни толкования категории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К какому свойству государства относится категория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72244"/>
                  </a:ext>
                </a:extLst>
              </a:tr>
              <a:tr h="52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D7C85"/>
                          </a:solidFill>
                          <a:effectLst/>
                        </a:rPr>
                        <a:t>1.</a:t>
                      </a:r>
                      <a:endParaRPr lang="hu-HU" sz="20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Государство</a:t>
                      </a:r>
                      <a:endParaRPr lang="hu-HU" sz="1400" b="1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</a:rPr>
                        <a:t>Монополия на право санкционировать легитимное применение насилия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</a:rPr>
                        <a:t>Институт, с помощью которого правящая элита осуществляет легитимное применение насилия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92424"/>
                  </a:ext>
                </a:extLst>
              </a:tr>
              <a:tr h="728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D7C85"/>
                          </a:solidFill>
                          <a:effectLst/>
                        </a:rPr>
                        <a:t>2.</a:t>
                      </a:r>
                      <a:endParaRPr lang="hu-HU" sz="20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effectLst/>
                        </a:rPr>
                        <a:t>Патримониальное государство</a:t>
                      </a:r>
                      <a:endParaRPr lang="hu-HU" sz="1400" b="1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</a:rPr>
                        <a:t>1-е свойство + движимая собственными интересами правящая элита, стремящаяся к присвоению государственной сферы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</a:rPr>
                        <a:t>Отношение к обществу как к собственности 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510390"/>
                  </a:ext>
                </a:extLst>
              </a:tr>
              <a:tr h="52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D7C85"/>
                          </a:solidFill>
                          <a:effectLst/>
                        </a:rPr>
                        <a:t>3a.</a:t>
                      </a:r>
                      <a:endParaRPr lang="hu-HU" sz="20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8D503B"/>
                          </a:solidFill>
                          <a:effectLst/>
                        </a:rPr>
                        <a:t>Султанистское</a:t>
                      </a:r>
                      <a:r>
                        <a:rPr lang="ru-RU" sz="1400" b="1" dirty="0">
                          <a:solidFill>
                            <a:srgbClr val="8D503B"/>
                          </a:solidFill>
                          <a:effectLst/>
                        </a:rPr>
                        <a:t> государство</a:t>
                      </a:r>
                      <a:endParaRPr lang="hu-HU" sz="1400" b="1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</a:rPr>
                        <a:t>1-е + 2-е свойство + управление в условиях отсутствия сдержек 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</a:rPr>
                        <a:t>Полное самоуправство при отношении к обществу как к собственности 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387645"/>
                  </a:ext>
                </a:extLst>
              </a:tr>
              <a:tr h="935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D7C85"/>
                          </a:solidFill>
                          <a:effectLst/>
                        </a:rPr>
                        <a:t>3b.</a:t>
                      </a:r>
                      <a:endParaRPr lang="hu-HU" sz="20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8D503B"/>
                          </a:solidFill>
                          <a:effectLst/>
                        </a:rPr>
                        <a:t>Неопатримониальное</a:t>
                      </a:r>
                      <a:r>
                        <a:rPr lang="ru-RU" sz="1400" b="1" dirty="0">
                          <a:solidFill>
                            <a:srgbClr val="8D503B"/>
                          </a:solidFill>
                          <a:effectLst/>
                        </a:rPr>
                        <a:t> государство</a:t>
                      </a:r>
                      <a:endParaRPr lang="hu-HU" sz="1400" b="1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</a:rPr>
                        <a:t>1-е + 2-е свойство + управление в рамках формально демократических институтов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</a:rPr>
                        <a:t>Патримониальное правление в новой институциональной структуре (где демократические институты оказывают умеренное сдерживающее воздействие</a:t>
                      </a:r>
                      <a:r>
                        <a:rPr lang="en-US" sz="1200" b="1" dirty="0">
                          <a:solidFill>
                            <a:srgbClr val="504131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23982"/>
                  </a:ext>
                </a:extLst>
              </a:tr>
              <a:tr h="73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4.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8D503B"/>
                          </a:solidFill>
                          <a:effectLst/>
                        </a:rPr>
                        <a:t>Неосултанистское</a:t>
                      </a:r>
                      <a:r>
                        <a:rPr lang="ru-RU" sz="1400" b="1" dirty="0">
                          <a:solidFill>
                            <a:srgbClr val="8D503B"/>
                          </a:solidFill>
                          <a:effectLst/>
                        </a:rPr>
                        <a:t> государство</a:t>
                      </a:r>
                      <a:endParaRPr lang="hu-HU" sz="1400" b="1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</a:rPr>
                        <a:t>1-е + 2-е + 3-е свойство + демократические институты служат прикрытием и используются исключительно в личных целях 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504131"/>
                          </a:solidFill>
                          <a:effectLst/>
                        </a:rPr>
                        <a:t>Султанистское</a:t>
                      </a: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</a:rPr>
                        <a:t> правление в новой институциональной структуре (где демократические институты не имеют сдерживающего действия</a:t>
                      </a:r>
                      <a:r>
                        <a:rPr lang="en-US" sz="1200" b="1" dirty="0">
                          <a:solidFill>
                            <a:srgbClr val="504131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59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58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0"/>
            <a:ext cx="9000554" cy="915987"/>
          </a:xfrm>
        </p:spPr>
        <p:txBody>
          <a:bodyPr anchor="ctr"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С помощью каких действий происходит апроприация собственности</a:t>
            </a:r>
            <a:r>
              <a:rPr lang="hu-H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? </a:t>
            </a:r>
            <a:br>
              <a:rPr lang="hu-H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Уровни толкования категорий, описывающих патрональные режимы</a:t>
            </a:r>
            <a:endParaRPr lang="hu-HU" sz="2000" dirty="0">
              <a:solidFill>
                <a:srgbClr val="8D503B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1110"/>
              </p:ext>
            </p:extLst>
          </p:nvPr>
        </p:nvGraphicFramePr>
        <p:xfrm>
          <a:off x="107949" y="843558"/>
          <a:ext cx="8928102" cy="4262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594">
                  <a:extLst>
                    <a:ext uri="{9D8B030D-6E8A-4147-A177-3AD203B41FA5}">
                      <a16:colId xmlns:a16="http://schemas.microsoft.com/office/drawing/2014/main" val="7494927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548829577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val="627258678"/>
                    </a:ext>
                  </a:extLst>
                </a:gridCol>
                <a:gridCol w="2663851">
                  <a:extLst>
                    <a:ext uri="{9D8B030D-6E8A-4147-A177-3AD203B41FA5}">
                      <a16:colId xmlns:a16="http://schemas.microsoft.com/office/drawing/2014/main" val="778979434"/>
                    </a:ext>
                  </a:extLst>
                </a:gridCol>
              </a:tblGrid>
              <a:tr h="738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u-HU" sz="2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Тип государства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Уровни толкования категории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К какому свойству государства относится категория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597568"/>
                  </a:ext>
                </a:extLst>
              </a:tr>
              <a:tr h="719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hu-HU" sz="24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Государство</a:t>
                      </a:r>
                      <a:endParaRPr lang="hu-HU" sz="1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Монополия на налогообложение (налоги, рента и т.д.) в обмен на выполнение государственных функций 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Основной источник государственных доходов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897994"/>
                  </a:ext>
                </a:extLst>
              </a:tr>
              <a:tr h="1005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Рентоориентированное</a:t>
                      </a:r>
                      <a:r>
                        <a:rPr lang="ru-RU" sz="14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 государство</a:t>
                      </a:r>
                      <a:endParaRPr lang="hu-HU" sz="1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1-е свойство + законное чрезмерное налогообложение в пользу правящей элиты и ее бенефициаров 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Фаворитизм для расширения государственного аппарата или предприятий для правящей элиты и ее бенефициаров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01635"/>
                  </a:ext>
                </a:extLst>
              </a:tr>
              <a:tr h="73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hu-HU" sz="24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Клептократическое</a:t>
                      </a:r>
                      <a:r>
                        <a:rPr lang="ru-RU" sz="14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 государство</a:t>
                      </a:r>
                      <a:endParaRPr lang="hu-HU" sz="1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1-е + 2-е свойство + незаконный вывод текущих доходов в частные руки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Незаконный фаворитизм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29482"/>
                  </a:ext>
                </a:extLst>
              </a:tr>
              <a:tr h="837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Хищническое государство</a:t>
                      </a:r>
                      <a:endParaRPr lang="hu-HU" sz="1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1-е + 2-е + 3-е свойство + присвоение неденежного имущества через незаконное использование государственного принуждения 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Незаконное хищничество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520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78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0"/>
            <a:ext cx="9000554" cy="915987"/>
          </a:xfrm>
        </p:spPr>
        <p:txBody>
          <a:bodyPr anchor="ctr"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Каковы с точки зрения законности действия, направленные на максимизацию интересов элит</a:t>
            </a:r>
            <a:r>
              <a:rPr lang="hu-H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? </a:t>
            </a:r>
            <a:br>
              <a:rPr lang="hu-H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Уровни толкования категорий, описывающих патрональные режимы</a:t>
            </a:r>
            <a:endParaRPr lang="hu-HU" sz="2000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58082"/>
              </p:ext>
            </p:extLst>
          </p:nvPr>
        </p:nvGraphicFramePr>
        <p:xfrm>
          <a:off x="107950" y="987425"/>
          <a:ext cx="8928100" cy="4082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602">
                  <a:extLst>
                    <a:ext uri="{9D8B030D-6E8A-4147-A177-3AD203B41FA5}">
                      <a16:colId xmlns:a16="http://schemas.microsoft.com/office/drawing/2014/main" val="4530096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210386527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505197887"/>
                    </a:ext>
                  </a:extLst>
                </a:gridCol>
                <a:gridCol w="3095898">
                  <a:extLst>
                    <a:ext uri="{9D8B030D-6E8A-4147-A177-3AD203B41FA5}">
                      <a16:colId xmlns:a16="http://schemas.microsoft.com/office/drawing/2014/main" val="1027141561"/>
                    </a:ext>
                  </a:extLst>
                </a:gridCol>
              </a:tblGrid>
              <a:tr h="648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Тип государства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Уровни толкования категории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К какому свойству государства относится категория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85136"/>
                  </a:ext>
                </a:extLst>
              </a:tr>
              <a:tr h="659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hu-HU" sz="24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Государство</a:t>
                      </a:r>
                      <a:endParaRPr lang="hu-HU" sz="2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Монополия на налогообложение (налоги, рента, и т.д.) в обмен на выполнение государственных функций</a:t>
                      </a:r>
                      <a:endParaRPr lang="hu-HU" sz="13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Основной источник государственных доходов</a:t>
                      </a:r>
                      <a:endParaRPr lang="hu-HU" sz="13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62702"/>
                  </a:ext>
                </a:extLst>
              </a:tr>
              <a:tr h="921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Коррумпированное государство</a:t>
                      </a:r>
                      <a:endParaRPr lang="hu-HU" sz="2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1-е свойство + злоупотребление доверенной властью в личных целях (кратковременные, нестабильные сети вассальной зависимости)</a:t>
                      </a:r>
                      <a:endParaRPr lang="hu-HU" sz="13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Коррупция = девиантный элемент системы </a:t>
                      </a:r>
                      <a:endParaRPr lang="hu-HU" sz="13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28933"/>
                  </a:ext>
                </a:extLst>
              </a:tr>
              <a:tr h="659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hu-HU" sz="24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Плененное государство</a:t>
                      </a:r>
                      <a:endParaRPr lang="hu-HU" sz="2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1-е + 2-е свойство + устоявшиеся коррумпированные цепочки вассальной зависимости</a:t>
                      </a:r>
                      <a:endParaRPr lang="hu-HU" sz="13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Коррупция = структурный элемент системы</a:t>
                      </a:r>
                      <a:endParaRPr lang="hu-HU" sz="13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68357"/>
                  </a:ext>
                </a:extLst>
              </a:tr>
              <a:tr h="921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Криминальное государство</a:t>
                      </a:r>
                      <a:endParaRPr lang="hu-HU" sz="2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1-е + 2-е + 3-е свойство + подчинение политической корпорации и монополизация коррупции (управление по принципу организованной преступной группы)</a:t>
                      </a:r>
                      <a:endParaRPr lang="hu-HU" sz="13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Коррупция = системообразующий элемент </a:t>
                      </a:r>
                      <a:endParaRPr lang="hu-HU" sz="13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8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92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123478"/>
            <a:ext cx="8928100" cy="915988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8D503B"/>
                </a:solidFill>
                <a:latin typeface="+mj-lt"/>
              </a:rPr>
              <a:t>Анализ государств, движимых интересами элит</a:t>
            </a:r>
            <a:r>
              <a:rPr lang="hu-HU" sz="2200" b="1" dirty="0">
                <a:solidFill>
                  <a:srgbClr val="8D503B"/>
                </a:solidFill>
                <a:latin typeface="+mj-lt"/>
              </a:rPr>
              <a:t>: </a:t>
            </a:r>
            <a:endParaRPr lang="ru-RU" sz="2200" b="1" dirty="0">
              <a:solidFill>
                <a:srgbClr val="8D503B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8D503B"/>
                </a:solidFill>
                <a:latin typeface="+mj-lt"/>
              </a:rPr>
              <a:t>посткоммунистическое мафиозное государство</a:t>
            </a:r>
            <a:endParaRPr lang="en-US" sz="2200" b="1" dirty="0">
              <a:solidFill>
                <a:srgbClr val="8D503B"/>
              </a:solidFill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252"/>
              </p:ext>
            </p:extLst>
          </p:nvPr>
        </p:nvGraphicFramePr>
        <p:xfrm>
          <a:off x="179512" y="1122643"/>
          <a:ext cx="8784975" cy="3250108"/>
        </p:xfrm>
        <a:graphic>
          <a:graphicData uri="http://schemas.openxmlformats.org/drawingml/2006/table">
            <a:tbl>
              <a:tblPr/>
              <a:tblGrid>
                <a:gridCol w="435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Терминологическая основа</a:t>
                      </a:r>
                      <a:endParaRPr lang="en-US" sz="16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Альтернативные определения принципа интересов элит в посткоммунистических режимах</a:t>
                      </a:r>
                      <a:endParaRPr lang="en-US" sz="16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Актор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клановое государство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270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мафиозное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государство</a:t>
                      </a:r>
                      <a:endParaRPr lang="en-US" sz="20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Действие (направленное на получение власти)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неопатримониальное</a:t>
                      </a:r>
                      <a:r>
                        <a:rPr lang="ru-R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ru-RU" sz="1600" b="1" kern="120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неосултанистское</a:t>
                      </a:r>
                      <a:r>
                        <a:rPr lang="ru-R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государство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Действие (направленное на имущество)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хищническое </a:t>
                      </a:r>
                      <a:r>
                        <a:rPr lang="ru-R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государство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Законность</a:t>
                      </a:r>
                      <a:endParaRPr lang="en-US" sz="1600" b="1" kern="1200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криминальное</a:t>
                      </a:r>
                      <a:r>
                        <a:rPr lang="en-US" sz="16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государство</a:t>
                      </a:r>
                      <a:endParaRPr lang="en-US" sz="1600" b="1" kern="1200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kern="1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Egyenes összekötő nyíllal 5"/>
          <p:cNvCxnSpPr/>
          <p:nvPr/>
        </p:nvCxnSpPr>
        <p:spPr>
          <a:xfrm>
            <a:off x="6300192" y="2607964"/>
            <a:ext cx="648296" cy="449945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6300192" y="3075805"/>
            <a:ext cx="648296" cy="144017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6300192" y="3345942"/>
            <a:ext cx="648296" cy="161912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6300192" y="3507854"/>
            <a:ext cx="648296" cy="513003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9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694809" y="4307104"/>
            <a:ext cx="7740692" cy="712918"/>
          </a:xfrm>
          <a:prstGeom prst="roundRect">
            <a:avLst>
              <a:gd name="adj" fmla="val 5023"/>
            </a:avLst>
          </a:prstGeom>
          <a:solidFill>
            <a:srgbClr val="B3A9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919361"/>
          </a:xfrm>
        </p:spPr>
        <p:txBody>
          <a:bodyPr anchor="ctr">
            <a:no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Чем отличается мафиозное государство от конституционного?</a:t>
            </a:r>
            <a:br>
              <a:rPr lang="en-US" b="1" dirty="0">
                <a:solidFill>
                  <a:srgbClr val="8D503B"/>
                </a:solidFill>
              </a:rPr>
            </a:br>
            <a:r>
              <a:rPr lang="ru-RU" b="1" dirty="0">
                <a:solidFill>
                  <a:srgbClr val="8D503B"/>
                </a:solidFill>
              </a:rPr>
              <a:t>Амплитуда произвола</a:t>
            </a:r>
            <a:endParaRPr lang="hu-HU" b="1" dirty="0">
              <a:solidFill>
                <a:srgbClr val="8D503B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760778" y="871041"/>
            <a:ext cx="7758207" cy="3644925"/>
            <a:chOff x="107968" y="193166"/>
            <a:chExt cx="7344860" cy="2721247"/>
          </a:xfrm>
        </p:grpSpPr>
        <p:sp>
          <p:nvSpPr>
            <p:cNvPr id="32" name="Téglalap 31"/>
            <p:cNvSpPr/>
            <p:nvPr/>
          </p:nvSpPr>
          <p:spPr>
            <a:xfrm>
              <a:off x="2188362" y="1474276"/>
              <a:ext cx="3041183" cy="90198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33" name="Téglalap 32"/>
            <p:cNvSpPr/>
            <p:nvPr/>
          </p:nvSpPr>
          <p:spPr>
            <a:xfrm>
              <a:off x="1412789" y="1049969"/>
              <a:ext cx="4579723" cy="1330064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34" name="Téglalap 33"/>
            <p:cNvSpPr/>
            <p:nvPr/>
          </p:nvSpPr>
          <p:spPr>
            <a:xfrm>
              <a:off x="2952412" y="1944216"/>
              <a:ext cx="1512000" cy="43204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1412790" y="2232248"/>
              <a:ext cx="0" cy="288031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2188361" y="2239831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2952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4464351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5229545" y="223913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5992513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3708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33"/>
            <p:cNvSpPr txBox="1"/>
            <p:nvPr/>
          </p:nvSpPr>
          <p:spPr>
            <a:xfrm>
              <a:off x="2321614" y="2519973"/>
              <a:ext cx="1278669" cy="394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Szövegdoboz 34"/>
            <p:cNvSpPr txBox="1"/>
            <p:nvPr/>
          </p:nvSpPr>
          <p:spPr>
            <a:xfrm>
              <a:off x="1728096" y="2527600"/>
              <a:ext cx="972175" cy="300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Szövegdoboz 35"/>
            <p:cNvSpPr txBox="1"/>
            <p:nvPr/>
          </p:nvSpPr>
          <p:spPr>
            <a:xfrm>
              <a:off x="1107491" y="2524048"/>
              <a:ext cx="648083" cy="2353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Szövegdoboz 36"/>
            <p:cNvSpPr txBox="1"/>
            <p:nvPr/>
          </p:nvSpPr>
          <p:spPr>
            <a:xfrm>
              <a:off x="3881223" y="2510721"/>
              <a:ext cx="1230938" cy="4036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Szövegdoboz 37"/>
            <p:cNvSpPr txBox="1"/>
            <p:nvPr/>
          </p:nvSpPr>
          <p:spPr>
            <a:xfrm>
              <a:off x="4832266" y="2512094"/>
              <a:ext cx="857626" cy="402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Szövegdoboz 38"/>
            <p:cNvSpPr txBox="1"/>
            <p:nvPr/>
          </p:nvSpPr>
          <p:spPr>
            <a:xfrm>
              <a:off x="5472232" y="2505206"/>
              <a:ext cx="1107105" cy="4092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Szövegdoboz 50"/>
            <p:cNvSpPr txBox="1"/>
            <p:nvPr/>
          </p:nvSpPr>
          <p:spPr>
            <a:xfrm>
              <a:off x="3060340" y="252028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Egyenes összekötő 22"/>
            <p:cNvCxnSpPr/>
            <p:nvPr/>
          </p:nvCxnSpPr>
          <p:spPr>
            <a:xfrm flipH="1" flipV="1">
              <a:off x="540060" y="532423"/>
              <a:ext cx="3168352" cy="1843825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 flipV="1">
              <a:off x="3708412" y="532423"/>
              <a:ext cx="3168352" cy="1843842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3564396" y="1944216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3564396" y="147755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>
              <a:off x="3564396" y="105107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75"/>
            <p:cNvSpPr txBox="1"/>
            <p:nvPr/>
          </p:nvSpPr>
          <p:spPr>
            <a:xfrm>
              <a:off x="2862827" y="1508098"/>
              <a:ext cx="838226" cy="1818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Плененное</a:t>
              </a: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государство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Szövegdoboz 76"/>
            <p:cNvSpPr txBox="1"/>
            <p:nvPr/>
          </p:nvSpPr>
          <p:spPr>
            <a:xfrm>
              <a:off x="3060281" y="2348824"/>
              <a:ext cx="928039" cy="209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государство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Szövegdoboz 77"/>
            <p:cNvSpPr txBox="1"/>
            <p:nvPr/>
          </p:nvSpPr>
          <p:spPr>
            <a:xfrm>
              <a:off x="2761732" y="1056061"/>
              <a:ext cx="995679" cy="117855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Криминальное государство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Szövegdoboz 78"/>
            <p:cNvSpPr txBox="1"/>
            <p:nvPr/>
          </p:nvSpPr>
          <p:spPr>
            <a:xfrm>
              <a:off x="2489059" y="1980019"/>
              <a:ext cx="1211995" cy="236279"/>
            </a:xfrm>
            <a:prstGeom prst="rect">
              <a:avLst/>
            </a:prstGeom>
            <a:solidFill>
              <a:srgbClr val="EFEAE4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Коррумпированное государство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Szövegdoboz 92"/>
            <p:cNvSpPr txBox="1"/>
            <p:nvPr/>
          </p:nvSpPr>
          <p:spPr>
            <a:xfrm>
              <a:off x="3792752" y="193166"/>
              <a:ext cx="1162801" cy="3134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Уровень коррупционного сговора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Szövegdoboz 93"/>
            <p:cNvSpPr txBox="1"/>
            <p:nvPr/>
          </p:nvSpPr>
          <p:spPr>
            <a:xfrm>
              <a:off x="6394861" y="2392812"/>
              <a:ext cx="1052143" cy="3070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характер деятельности государства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Szövegdoboz 94"/>
            <p:cNvSpPr txBox="1"/>
            <p:nvPr/>
          </p:nvSpPr>
          <p:spPr>
            <a:xfrm>
              <a:off x="6579338" y="2105798"/>
              <a:ext cx="867664" cy="253916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позитивный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Szövegdoboz 95"/>
            <p:cNvSpPr txBox="1"/>
            <p:nvPr/>
          </p:nvSpPr>
          <p:spPr>
            <a:xfrm>
              <a:off x="107968" y="2105798"/>
              <a:ext cx="920777" cy="236350"/>
            </a:xfrm>
            <a:prstGeom prst="rect">
              <a:avLst/>
            </a:prstGeom>
            <a:noFill/>
          </p:spPr>
          <p:txBody>
            <a:bodyPr wrap="square" lIns="7200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негативный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Szövegdoboz 39"/>
            <p:cNvSpPr txBox="1"/>
            <p:nvPr/>
          </p:nvSpPr>
          <p:spPr>
            <a:xfrm>
              <a:off x="132755" y="2380039"/>
              <a:ext cx="1167952" cy="3660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характер деятельности государства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Bal oldali kapcsos zárójel 39"/>
            <p:cNvSpPr/>
            <p:nvPr/>
          </p:nvSpPr>
          <p:spPr>
            <a:xfrm rot="5400000">
              <a:off x="3509969" y="-1430337"/>
              <a:ext cx="385365" cy="4579723"/>
            </a:xfrm>
            <a:prstGeom prst="leftBrace">
              <a:avLst>
                <a:gd name="adj1" fmla="val 58327"/>
                <a:gd name="adj2" fmla="val 72863"/>
              </a:avLst>
            </a:prstGeom>
            <a:ln w="22225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41" name="Szövegdoboz 42"/>
            <p:cNvSpPr txBox="1"/>
            <p:nvPr/>
          </p:nvSpPr>
          <p:spPr>
            <a:xfrm>
              <a:off x="1938980" y="298098"/>
              <a:ext cx="1431601" cy="291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Максимальная амплитуда произвола 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" name="Egyenes összekötő nyíllal 6"/>
            <p:cNvCxnSpPr/>
            <p:nvPr/>
          </p:nvCxnSpPr>
          <p:spPr>
            <a:xfrm>
              <a:off x="108012" y="2376264"/>
              <a:ext cx="7344816" cy="0"/>
            </a:xfrm>
            <a:prstGeom prst="straightConnector1">
              <a:avLst/>
            </a:prstGeom>
            <a:ln w="34925">
              <a:solidFill>
                <a:srgbClr val="4D7C8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/>
            <p:nvPr/>
          </p:nvCxnSpPr>
          <p:spPr>
            <a:xfrm flipV="1">
              <a:off x="3708412" y="216024"/>
              <a:ext cx="0" cy="2160240"/>
            </a:xfrm>
            <a:prstGeom prst="straightConnector1">
              <a:avLst/>
            </a:prstGeom>
            <a:ln w="34925">
              <a:solidFill>
                <a:srgbClr val="4D7C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51814"/>
              </p:ext>
            </p:extLst>
          </p:nvPr>
        </p:nvGraphicFramePr>
        <p:xfrm>
          <a:off x="708499" y="4299209"/>
          <a:ext cx="7727002" cy="7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sng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Условные обозначения</a:t>
                      </a:r>
                      <a:r>
                        <a:rPr lang="en-US" sz="1050" b="1" u="sng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hu-HU" sz="1050" b="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нормативное вмешательство</a:t>
                      </a:r>
                      <a:endParaRPr lang="en-GB" sz="1050" dirty="0"/>
                    </a:p>
                    <a:p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D1: дискреционное вмешательство как неструктурное отклонение</a:t>
                      </a:r>
                    </a:p>
                    <a:p>
                      <a:r>
                        <a:rPr lang="ru-RU" sz="1050" b="1" i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(Замечание: прерывистые линии добавлены для наглядности)</a:t>
                      </a:r>
                      <a:r>
                        <a:rPr lang="en-US" sz="1050" b="1" i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1050" i="1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дискреционное вмешательство как структурное отклонение</a:t>
                      </a:r>
                      <a:endParaRPr lang="en-GB" sz="105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дискреционное вмешательство как режимообразующий элемент</a:t>
                      </a:r>
                      <a:endParaRPr lang="hu-HU" sz="105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50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>
            <a:spLocks noChangeAspect="1"/>
          </p:cNvSpPr>
          <p:nvPr/>
        </p:nvSpPr>
        <p:spPr>
          <a:xfrm>
            <a:off x="2861293" y="1851670"/>
            <a:ext cx="3421414" cy="1831223"/>
          </a:xfrm>
          <a:prstGeom prst="rect">
            <a:avLst/>
          </a:prstGeom>
          <a:solidFill>
            <a:srgbClr val="6B95A1">
              <a:alpha val="50000"/>
            </a:srgbClr>
          </a:solidFill>
          <a:ln w="34925"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9533"/>
            <a:ext cx="8928100" cy="923375"/>
          </a:xfrm>
        </p:spPr>
        <p:txBody>
          <a:bodyPr anchor="ctr"/>
          <a:lstStyle/>
          <a:p>
            <a:r>
              <a:rPr lang="ru-RU" b="1" dirty="0">
                <a:solidFill>
                  <a:srgbClr val="8D503B"/>
                </a:solidFill>
              </a:rPr>
              <a:t>Инстанции, контролирующие насилие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5" name="Szövegdoboz 66"/>
          <p:cNvSpPr txBox="1"/>
          <p:nvPr/>
        </p:nvSpPr>
        <p:spPr>
          <a:xfrm rot="19914089">
            <a:off x="1403472" y="3963240"/>
            <a:ext cx="174905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50" b="1" kern="1200" dirty="0">
                <a:solidFill>
                  <a:srgbClr val="4D7C8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криминальных группировок</a:t>
            </a:r>
            <a:endParaRPr lang="hu-HU" sz="1600" dirty="0">
              <a:solidFill>
                <a:srgbClr val="4D7C8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zövegdoboz 67"/>
          <p:cNvSpPr txBox="1"/>
          <p:nvPr/>
        </p:nvSpPr>
        <p:spPr>
          <a:xfrm rot="1693708" flipH="1">
            <a:off x="5925857" y="4044031"/>
            <a:ext cx="190553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50" b="1" dirty="0">
                <a:solidFill>
                  <a:srgbClr val="4D7C8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частной защиты</a:t>
            </a:r>
            <a:endParaRPr lang="hu-HU" sz="1600" dirty="0">
              <a:solidFill>
                <a:srgbClr val="4D7C8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Egyenes összekötő 7"/>
          <p:cNvCxnSpPr>
            <a:stCxn id="10" idx="0"/>
            <a:endCxn id="10" idx="2"/>
          </p:cNvCxnSpPr>
          <p:nvPr/>
        </p:nvCxnSpPr>
        <p:spPr>
          <a:xfrm>
            <a:off x="4572000" y="1851670"/>
            <a:ext cx="0" cy="1831222"/>
          </a:xfrm>
          <a:prstGeom prst="line">
            <a:avLst/>
          </a:prstGeom>
          <a:ln w="34925">
            <a:solidFill>
              <a:srgbClr val="4D7C8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>
            <a:stCxn id="10" idx="1"/>
            <a:endCxn id="10" idx="3"/>
          </p:cNvCxnSpPr>
          <p:nvPr/>
        </p:nvCxnSpPr>
        <p:spPr>
          <a:xfrm>
            <a:off x="2861293" y="2767281"/>
            <a:ext cx="3421414" cy="0"/>
          </a:xfrm>
          <a:prstGeom prst="line">
            <a:avLst/>
          </a:prstGeom>
          <a:ln w="34925">
            <a:solidFill>
              <a:srgbClr val="4D7C8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2797990" y="1829884"/>
            <a:ext cx="178171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Нелегально-публичное применение насилия </a:t>
            </a:r>
            <a:r>
              <a:rPr lang="en-US" sz="105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злоупотребление должностью для личной выгоды) </a:t>
            </a:r>
            <a:endParaRPr lang="hu-HU" sz="1200" dirty="0">
              <a:solidFill>
                <a:srgbClr val="50413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028728" y="1501302"/>
            <a:ext cx="104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Публичное</a:t>
            </a:r>
            <a:endParaRPr lang="hu-HU" sz="14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176501" y="3732391"/>
            <a:ext cx="89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Частное</a:t>
            </a:r>
            <a:endParaRPr lang="hu-HU" sz="14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691680" y="2595564"/>
            <a:ext cx="11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Незаконное</a:t>
            </a:r>
            <a:endParaRPr lang="hu-HU" sz="14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298502" y="2610618"/>
            <a:ext cx="92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Законное</a:t>
            </a:r>
            <a:endParaRPr lang="hu-HU" sz="14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613554" y="1941387"/>
            <a:ext cx="162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Легально-публичное применение насилия</a:t>
            </a:r>
          </a:p>
          <a:p>
            <a:pPr algn="ctr">
              <a:spcAft>
                <a:spcPts val="0"/>
              </a:spcAft>
            </a:pPr>
            <a:r>
              <a:rPr lang="ru-RU" sz="120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(формальная защита)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611942" y="2818711"/>
            <a:ext cx="1625591" cy="83099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Легально-частное применение насилия</a:t>
            </a:r>
          </a:p>
          <a:p>
            <a:pPr algn="ctr">
              <a:spcAft>
                <a:spcPts val="0"/>
              </a:spcAft>
            </a:pPr>
            <a:r>
              <a:rPr lang="ru-RU" sz="120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(частные охранные организации)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978367" y="2727951"/>
            <a:ext cx="157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Нелегально-частное применение насилия</a:t>
            </a:r>
          </a:p>
          <a:p>
            <a:pPr algn="ctr">
              <a:spcAft>
                <a:spcPts val="0"/>
              </a:spcAft>
            </a:pPr>
            <a:r>
              <a:rPr lang="ru-RU" sz="120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kern="1200" dirty="0">
                <a:solidFill>
                  <a:srgbClr val="5041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(криминальные группировки)</a:t>
            </a:r>
          </a:p>
          <a:p>
            <a:pPr algn="ctr">
              <a:spcAft>
                <a:spcPts val="0"/>
              </a:spcAft>
            </a:pPr>
            <a:endParaRPr lang="hu-HU" sz="1200" dirty="0">
              <a:solidFill>
                <a:srgbClr val="50413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19" name="Egyenes összekötő nyíllal 18"/>
          <p:cNvCxnSpPr/>
          <p:nvPr/>
        </p:nvCxnSpPr>
        <p:spPr>
          <a:xfrm flipH="1" flipV="1">
            <a:off x="1412462" y="1059706"/>
            <a:ext cx="1447390" cy="791964"/>
          </a:xfrm>
          <a:prstGeom prst="straightConnector1">
            <a:avLst/>
          </a:prstGeom>
          <a:ln w="34925">
            <a:solidFill>
              <a:srgbClr val="4D7C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6282707" y="1059706"/>
            <a:ext cx="1446211" cy="791964"/>
          </a:xfrm>
          <a:prstGeom prst="straightConnector1">
            <a:avLst/>
          </a:prstGeom>
          <a:ln w="34925">
            <a:solidFill>
              <a:srgbClr val="4D7C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6282707" y="3682892"/>
            <a:ext cx="1446211" cy="760661"/>
          </a:xfrm>
          <a:prstGeom prst="straightConnector1">
            <a:avLst/>
          </a:prstGeom>
          <a:ln w="34925">
            <a:solidFill>
              <a:srgbClr val="4D7C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H="1">
            <a:off x="1412462" y="3682892"/>
            <a:ext cx="1447390" cy="760661"/>
          </a:xfrm>
          <a:prstGeom prst="straightConnector1">
            <a:avLst/>
          </a:prstGeom>
          <a:ln w="34925">
            <a:solidFill>
              <a:srgbClr val="4D7C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42"/>
          <p:cNvSpPr txBox="1"/>
          <p:nvPr/>
        </p:nvSpPr>
        <p:spPr>
          <a:xfrm>
            <a:off x="7164287" y="1374344"/>
            <a:ext cx="175867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Нормальное</a:t>
            </a:r>
            <a:r>
              <a:rPr lang="en-US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Szövegdoboz 43"/>
          <p:cNvSpPr txBox="1"/>
          <p:nvPr/>
        </p:nvSpPr>
        <p:spPr>
          <a:xfrm>
            <a:off x="6680486" y="1599543"/>
            <a:ext cx="1707938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Слабое</a:t>
            </a:r>
            <a:r>
              <a:rPr lang="en-US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r>
              <a:rPr lang="en-US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Szövegdoboz 44"/>
          <p:cNvSpPr txBox="1"/>
          <p:nvPr/>
        </p:nvSpPr>
        <p:spPr>
          <a:xfrm>
            <a:off x="6331106" y="1851670"/>
            <a:ext cx="191330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Несостоявшееся</a:t>
            </a:r>
            <a:r>
              <a:rPr lang="en-US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Szövegdoboz 45"/>
          <p:cNvSpPr txBox="1"/>
          <p:nvPr/>
        </p:nvSpPr>
        <p:spPr>
          <a:xfrm>
            <a:off x="117008" y="4137798"/>
            <a:ext cx="140248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Полевой командир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Szövegdoboz 46"/>
          <p:cNvSpPr txBox="1"/>
          <p:nvPr/>
        </p:nvSpPr>
        <p:spPr>
          <a:xfrm>
            <a:off x="118448" y="3887729"/>
            <a:ext cx="193051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Преступное крышевание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Szövegdoboz 47"/>
          <p:cNvSpPr txBox="1"/>
          <p:nvPr/>
        </p:nvSpPr>
        <p:spPr>
          <a:xfrm>
            <a:off x="260150" y="3653502"/>
            <a:ext cx="223670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Преступная  группа </a:t>
            </a:r>
            <a:r>
              <a:rPr lang="ru-RU" sz="1050" b="1" kern="1200" dirty="0" err="1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крышевателей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Szövegdoboz 48"/>
          <p:cNvSpPr txBox="1"/>
          <p:nvPr/>
        </p:nvSpPr>
        <p:spPr>
          <a:xfrm>
            <a:off x="1163098" y="3417209"/>
            <a:ext cx="171387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Преступный </a:t>
            </a:r>
            <a:r>
              <a:rPr lang="ru-RU" sz="1050" b="1" kern="1200" dirty="0" err="1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крышеватель</a:t>
            </a: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Szövegdoboz 49"/>
          <p:cNvSpPr txBox="1"/>
          <p:nvPr/>
        </p:nvSpPr>
        <p:spPr>
          <a:xfrm>
            <a:off x="332983" y="1602727"/>
            <a:ext cx="21997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Коррумпированное</a:t>
            </a:r>
            <a:r>
              <a:rPr lang="hu-H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Szövegdoboz 50"/>
          <p:cNvSpPr txBox="1"/>
          <p:nvPr/>
        </p:nvSpPr>
        <p:spPr>
          <a:xfrm>
            <a:off x="492197" y="1369240"/>
            <a:ext cx="155676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Плененное</a:t>
            </a:r>
            <a:r>
              <a:rPr lang="hu-H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Szövegdoboz 51"/>
          <p:cNvSpPr txBox="1"/>
          <p:nvPr/>
        </p:nvSpPr>
        <p:spPr>
          <a:xfrm>
            <a:off x="-62743" y="959228"/>
            <a:ext cx="152285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Криминальное государство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Szövegdoboz 52"/>
          <p:cNvSpPr txBox="1"/>
          <p:nvPr/>
        </p:nvSpPr>
        <p:spPr>
          <a:xfrm>
            <a:off x="1800346" y="1870629"/>
            <a:ext cx="102598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Szövegdoboz 53"/>
          <p:cNvSpPr txBox="1"/>
          <p:nvPr/>
        </p:nvSpPr>
        <p:spPr>
          <a:xfrm>
            <a:off x="7540866" y="1166977"/>
            <a:ext cx="149518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Сильное государство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Szövegdoboz 54"/>
          <p:cNvSpPr txBox="1"/>
          <p:nvPr/>
        </p:nvSpPr>
        <p:spPr>
          <a:xfrm>
            <a:off x="6331106" y="3445018"/>
            <a:ext cx="111076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Охранник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Szövegdoboz 55"/>
          <p:cNvSpPr txBox="1"/>
          <p:nvPr/>
        </p:nvSpPr>
        <p:spPr>
          <a:xfrm>
            <a:off x="7091177" y="3868310"/>
            <a:ext cx="175867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Охранная компания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Szövegdoboz 56"/>
          <p:cNvSpPr txBox="1"/>
          <p:nvPr/>
        </p:nvSpPr>
        <p:spPr>
          <a:xfrm>
            <a:off x="6696325" y="3660277"/>
            <a:ext cx="146657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Служба безопасности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Szövegdoboz 57"/>
          <p:cNvSpPr txBox="1"/>
          <p:nvPr/>
        </p:nvSpPr>
        <p:spPr>
          <a:xfrm>
            <a:off x="7524327" y="4083569"/>
            <a:ext cx="133108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Частная полиция</a:t>
            </a:r>
            <a:endParaRPr lang="hu-HU" sz="1600" dirty="0">
              <a:solidFill>
                <a:srgbClr val="504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Szövegdoboz 63"/>
          <p:cNvSpPr txBox="1"/>
          <p:nvPr/>
        </p:nvSpPr>
        <p:spPr>
          <a:xfrm rot="19871805">
            <a:off x="6085311" y="1252358"/>
            <a:ext cx="150762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50" b="1" kern="1200" dirty="0">
                <a:solidFill>
                  <a:srgbClr val="4D7C8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государства</a:t>
            </a:r>
            <a:endParaRPr lang="hu-HU" sz="1600" dirty="0">
              <a:solidFill>
                <a:srgbClr val="4D7C8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Szövegdoboz 64"/>
          <p:cNvSpPr txBox="1"/>
          <p:nvPr/>
        </p:nvSpPr>
        <p:spPr>
          <a:xfrm rot="1696318" flipH="1">
            <a:off x="1589774" y="1136990"/>
            <a:ext cx="145246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kern="1200" dirty="0">
                <a:solidFill>
                  <a:srgbClr val="4D7C8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Коррумпированная организация</a:t>
            </a:r>
            <a:endParaRPr lang="hu-HU" sz="1600" dirty="0">
              <a:solidFill>
                <a:srgbClr val="4D7C8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7441875" y="4758065"/>
            <a:ext cx="1604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rgbClr val="504131"/>
                </a:solidFill>
              </a:rPr>
              <a:t>*</a:t>
            </a:r>
            <a:r>
              <a:rPr lang="en-US" sz="1100" b="1" dirty="0">
                <a:solidFill>
                  <a:srgbClr val="504131"/>
                </a:solidFill>
              </a:rPr>
              <a:t>: </a:t>
            </a:r>
            <a:r>
              <a:rPr lang="ru-RU" sz="1100" b="1" dirty="0">
                <a:solidFill>
                  <a:srgbClr val="504131"/>
                </a:solidFill>
              </a:rPr>
              <a:t>Не несостоявшееся</a:t>
            </a:r>
            <a:endParaRPr lang="hu-HU" sz="1100" b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56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987425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Отношения между контролирующими насилие инстанциями </a:t>
            </a:r>
            <a:br>
              <a:rPr lang="ru-RU" b="1" dirty="0">
                <a:solidFill>
                  <a:srgbClr val="8D503B"/>
                </a:solidFill>
              </a:rPr>
            </a:br>
            <a:r>
              <a:rPr lang="ru-RU" b="1" dirty="0">
                <a:solidFill>
                  <a:srgbClr val="8D503B"/>
                </a:solidFill>
              </a:rPr>
              <a:t>с различным статусом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1504"/>
              </p:ext>
            </p:extLst>
          </p:nvPr>
        </p:nvGraphicFramePr>
        <p:xfrm>
          <a:off x="107950" y="915566"/>
          <a:ext cx="8928100" cy="4161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3770">
                  <a:extLst>
                    <a:ext uri="{9D8B030D-6E8A-4147-A177-3AD203B41FA5}">
                      <a16:colId xmlns:a16="http://schemas.microsoft.com/office/drawing/2014/main" val="27220269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12069690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814377626"/>
                    </a:ext>
                  </a:extLst>
                </a:gridCol>
                <a:gridCol w="2303810">
                  <a:extLst>
                    <a:ext uri="{9D8B030D-6E8A-4147-A177-3AD203B41FA5}">
                      <a16:colId xmlns:a16="http://schemas.microsoft.com/office/drawing/2014/main" val="3656744146"/>
                    </a:ext>
                  </a:extLst>
                </a:gridCol>
              </a:tblGrid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Нелегальные публичные силовые предприятия и предприниматели</a:t>
                      </a:r>
                      <a:endParaRPr lang="hu-HU" sz="24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Нелегальные частные силовые предприятия и предприниматели</a:t>
                      </a:r>
                      <a:endParaRPr lang="hu-HU" sz="24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Легальные частные силовые предприятия и предприниматели</a:t>
                      </a:r>
                      <a:endParaRPr lang="hu-HU" sz="24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7182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Легальные публичные силовые предприятия и предприниматели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соответствие</a:t>
                      </a:r>
                      <a:endParaRPr lang="hu-HU" sz="2400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борьба / неформальный сговор</a:t>
                      </a:r>
                      <a:endParaRPr lang="hu-HU" sz="2400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законный франчайзинг</a:t>
                      </a:r>
                      <a:endParaRPr lang="hu-HU" sz="2400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828004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Легальные частные силовые предприятия и предприниматели</a:t>
                      </a:r>
                      <a:endParaRPr lang="hu-HU" sz="24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законный франчайзинг</a:t>
                      </a:r>
                      <a:r>
                        <a:rPr lang="en-US" sz="1600" b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неформальный сговор</a:t>
                      </a:r>
                      <a:endParaRPr lang="hu-HU" sz="2400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борьба</a:t>
                      </a:r>
                      <a:r>
                        <a:rPr lang="en-US" sz="1600" b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неформальный сговор</a:t>
                      </a:r>
                      <a:endParaRPr lang="hu-HU" sz="2400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существует</a:t>
                      </a:r>
                      <a:endParaRPr lang="hu-HU" sz="1400" i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75905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Нелегальные частные силовые предприятия и предприниматели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незаконный франчайзинг</a:t>
                      </a:r>
                      <a:endParaRPr lang="hu-HU" sz="2400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существует</a:t>
                      </a:r>
                      <a:endParaRPr lang="hu-HU" sz="1400" b="1" i="1" kern="1200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5041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существует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21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0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-13003"/>
            <a:ext cx="4572000" cy="1512225"/>
          </a:xfrm>
        </p:spPr>
        <p:txBody>
          <a:bodyPr anchor="ctr">
            <a:noAutofit/>
          </a:bodyPr>
          <a:lstStyle/>
          <a:p>
            <a:pPr algn="l"/>
            <a:r>
              <a:rPr lang="ru-RU" sz="2000" b="1" dirty="0">
                <a:solidFill>
                  <a:srgbClr val="8D503B"/>
                </a:solidFill>
              </a:rPr>
              <a:t>Типы государств в зависимости от преобладающих внерыночных механизмов и взаимодействия с собственниками</a:t>
            </a:r>
            <a:endParaRPr lang="hu-HU" sz="2000" b="1" dirty="0">
              <a:solidFill>
                <a:srgbClr val="8D503B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-36163" y="89197"/>
            <a:ext cx="9000650" cy="5025508"/>
            <a:chOff x="-606480" y="-191619"/>
            <a:chExt cx="11847813" cy="5759555"/>
          </a:xfrm>
          <a:noFill/>
        </p:grpSpPr>
        <p:sp>
          <p:nvSpPr>
            <p:cNvPr id="5" name="Derékszögű háromszög 4"/>
            <p:cNvSpPr/>
            <p:nvPr/>
          </p:nvSpPr>
          <p:spPr>
            <a:xfrm>
              <a:off x="2168434" y="0"/>
              <a:ext cx="8882742" cy="4258490"/>
            </a:xfrm>
            <a:prstGeom prst="rtTriangle">
              <a:avLst/>
            </a:prstGeom>
            <a:solidFill>
              <a:srgbClr val="6B95A1">
                <a:alpha val="50000"/>
              </a:srgbClr>
            </a:solidFill>
            <a:ln>
              <a:solidFill>
                <a:srgbClr val="4D7C8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6" name="Téglalap 5"/>
            <p:cNvSpPr/>
            <p:nvPr/>
          </p:nvSpPr>
          <p:spPr>
            <a:xfrm>
              <a:off x="2168433" y="1436914"/>
              <a:ext cx="2978333" cy="2821577"/>
            </a:xfrm>
            <a:prstGeom prst="rect">
              <a:avLst/>
            </a:prstGeom>
            <a:grpFill/>
            <a:ln>
              <a:solidFill>
                <a:srgbClr val="4D7C8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2168435" y="2808514"/>
              <a:ext cx="5839098" cy="1449977"/>
            </a:xfrm>
            <a:prstGeom prst="rect">
              <a:avLst/>
            </a:prstGeom>
            <a:grpFill/>
            <a:ln>
              <a:solidFill>
                <a:srgbClr val="4D7C8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8" name="Szövegdoboz 13"/>
            <p:cNvSpPr txBox="1"/>
            <p:nvPr/>
          </p:nvSpPr>
          <p:spPr>
            <a:xfrm rot="1800000">
              <a:off x="2064401" y="598579"/>
              <a:ext cx="1983836" cy="77032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Государство-«ночной сторож»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" name="Szövegdoboz 14"/>
            <p:cNvSpPr txBox="1"/>
            <p:nvPr/>
          </p:nvSpPr>
          <p:spPr>
            <a:xfrm>
              <a:off x="2237106" y="1831137"/>
              <a:ext cx="2843128" cy="583151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Государство всеобщего благоденствия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0" name="Szövegdoboz 15"/>
            <p:cNvSpPr txBox="1"/>
            <p:nvPr/>
          </p:nvSpPr>
          <p:spPr>
            <a:xfrm rot="1800000">
              <a:off x="5138633" y="2014896"/>
              <a:ext cx="1773783" cy="62401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Государство развития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1" name="Szövegdoboz 16"/>
            <p:cNvSpPr txBox="1"/>
            <p:nvPr/>
          </p:nvSpPr>
          <p:spPr>
            <a:xfrm>
              <a:off x="2252728" y="3343335"/>
              <a:ext cx="2827505" cy="480946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Партия-государство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2" name="Szövegdoboz 17"/>
            <p:cNvSpPr txBox="1"/>
            <p:nvPr/>
          </p:nvSpPr>
          <p:spPr>
            <a:xfrm>
              <a:off x="5231059" y="3256115"/>
              <a:ext cx="2692759" cy="554775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Мафиозное государство (хищническое государство)</a:t>
              </a:r>
              <a:endParaRPr lang="hu-HU" sz="13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3" name="Szövegdoboz 18"/>
            <p:cNvSpPr txBox="1"/>
            <p:nvPr/>
          </p:nvSpPr>
          <p:spPr>
            <a:xfrm rot="1800000">
              <a:off x="7798845" y="3225016"/>
              <a:ext cx="2156332" cy="821907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Несостоявшееся государство</a:t>
              </a:r>
              <a:b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</a:br>
              <a:r>
                <a:rPr lang="en-US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ru-RU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при олигархической анархии</a:t>
              </a:r>
              <a:r>
                <a:rPr lang="en-US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hu-HU" sz="12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4" name="Szövegdoboz 19"/>
            <p:cNvSpPr txBox="1"/>
            <p:nvPr/>
          </p:nvSpPr>
          <p:spPr>
            <a:xfrm>
              <a:off x="-606480" y="-191619"/>
              <a:ext cx="2843586" cy="1409301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u="sng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Модель невидимой руки</a:t>
              </a:r>
              <a:r>
                <a:rPr lang="en-GB" sz="1400" b="1" u="sng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инстанции, контролирующие насилие, присваивают преимущественно (1) денежную собственность (2) для поддержания своего функционирования</a:t>
              </a: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5" name="Szövegdoboz 21"/>
            <p:cNvSpPr txBox="1"/>
            <p:nvPr/>
          </p:nvSpPr>
          <p:spPr>
            <a:xfrm>
              <a:off x="-586326" y="1406867"/>
              <a:ext cx="2680586" cy="1371599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u="sng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Модель поддерживающей руки </a:t>
              </a:r>
              <a:endParaRPr lang="en-GB" sz="1400" b="1" u="sng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ru-RU" sz="1050" b="1" dirty="0">
                  <a:solidFill>
                    <a:srgbClr val="50413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и</a:t>
              </a: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нстанции, контролирующие насилие, присваивают преимущественно (1) денежную собственность (2) для продвижения общественных интересов или идеологии</a:t>
              </a: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6" name="Szövegdoboz 22"/>
            <p:cNvSpPr txBox="1"/>
            <p:nvPr/>
          </p:nvSpPr>
          <p:spPr>
            <a:xfrm>
              <a:off x="-595410" y="2950241"/>
              <a:ext cx="2654870" cy="1433595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u="sng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Модель грабящей руки </a:t>
              </a:r>
              <a:endParaRPr lang="en-GB" sz="1400" b="1" u="sng" kern="12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инстанции, контролирующие насилие, присваивают преимущественно (1) неденежную собственность (2) для продвижения интересов элит или идеологии</a:t>
              </a: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7" name="Szövegdoboz 23"/>
            <p:cNvSpPr txBox="1"/>
            <p:nvPr/>
          </p:nvSpPr>
          <p:spPr>
            <a:xfrm>
              <a:off x="2168434" y="4289918"/>
              <a:ext cx="2958840" cy="503111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Нормативное государственное вмешательство</a:t>
              </a:r>
              <a:endParaRPr lang="hu-HU" sz="20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8" name="Szövegdoboz 24"/>
            <p:cNvSpPr txBox="1"/>
            <p:nvPr/>
          </p:nvSpPr>
          <p:spPr>
            <a:xfrm>
              <a:off x="4985447" y="4289918"/>
              <a:ext cx="3222729" cy="931810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Дискреционное государственное вмешательство (координированное применение государственных институтов)</a:t>
              </a:r>
              <a:endParaRPr lang="hu-HU" sz="20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" name="Szövegdoboz 25"/>
            <p:cNvSpPr txBox="1"/>
            <p:nvPr/>
          </p:nvSpPr>
          <p:spPr>
            <a:xfrm>
              <a:off x="8026852" y="4289918"/>
              <a:ext cx="3214481" cy="761080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Дискреционное государственное вмешательство (некоординированное применение государственных институтов)</a:t>
              </a:r>
              <a:r>
                <a:rPr lang="hu-HU" sz="12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hu-HU" sz="20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0" name="Szövegdoboz 27"/>
            <p:cNvSpPr txBox="1"/>
            <p:nvPr/>
          </p:nvSpPr>
          <p:spPr>
            <a:xfrm>
              <a:off x="2426219" y="5279846"/>
              <a:ext cx="5727086" cy="288090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8D503B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Преобладающие внерыночные механизмы</a:t>
              </a:r>
              <a:endParaRPr lang="hu-HU" sz="2400" dirty="0">
                <a:solidFill>
                  <a:srgbClr val="8D503B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36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8" y="0"/>
            <a:ext cx="8928103" cy="339502"/>
          </a:xfrm>
        </p:spPr>
        <p:txBody>
          <a:bodyPr anchor="ctr">
            <a:no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Правящая элита и государство в трех режимах полярного типа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46554"/>
              </p:ext>
            </p:extLst>
          </p:nvPr>
        </p:nvGraphicFramePr>
        <p:xfrm>
          <a:off x="0" y="411511"/>
          <a:ext cx="9144000" cy="47749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79534">
                  <a:extLst>
                    <a:ext uri="{9D8B030D-6E8A-4147-A177-3AD203B41FA5}">
                      <a16:colId xmlns:a16="http://schemas.microsoft.com/office/drawing/2014/main" val="1989883402"/>
                    </a:ext>
                  </a:extLst>
                </a:gridCol>
                <a:gridCol w="2717904">
                  <a:extLst>
                    <a:ext uri="{9D8B030D-6E8A-4147-A177-3AD203B41FA5}">
                      <a16:colId xmlns:a16="http://schemas.microsoft.com/office/drawing/2014/main" val="705627184"/>
                    </a:ext>
                  </a:extLst>
                </a:gridCol>
                <a:gridCol w="2949971">
                  <a:extLst>
                    <a:ext uri="{9D8B030D-6E8A-4147-A177-3AD203B41FA5}">
                      <a16:colId xmlns:a16="http://schemas.microsoft.com/office/drawing/2014/main" val="273564756"/>
                    </a:ext>
                  </a:extLst>
                </a:gridCol>
                <a:gridCol w="2296591">
                  <a:extLst>
                    <a:ext uri="{9D8B030D-6E8A-4147-A177-3AD203B41FA5}">
                      <a16:colId xmlns:a16="http://schemas.microsoft.com/office/drawing/2014/main" val="3399655603"/>
                    </a:ext>
                  </a:extLst>
                </a:gridCol>
              </a:tblGrid>
              <a:tr h="467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hu-HU" sz="1400" b="1" dirty="0">
                        <a:solidFill>
                          <a:srgbClr val="50413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Либеральная демократия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Патрональная автократия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Коммунистическая диктатура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55280"/>
                  </a:ext>
                </a:extLst>
              </a:tr>
              <a:tr h="361118">
                <a:tc rowSpan="4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ПРАВЯЩАЯ ЭЛИТА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политическая элита с ограниченной властью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приемная политическая семья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номенклатура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685283"/>
                  </a:ext>
                </a:extLst>
              </a:tr>
              <a:tr h="3611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непатрональная</a:t>
                      </a: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 сеть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неформальная патрональная сеть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бюрократическая патрональная сеть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1594"/>
                  </a:ext>
                </a:extLst>
              </a:tr>
              <a:tr h="1846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мультипирамидальная</a:t>
                      </a: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 система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однопирамидальная система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однопирамидальная система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666640"/>
                  </a:ext>
                </a:extLst>
              </a:tr>
              <a:tr h="3611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доминирование формальных институтов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доминирование неформальных институтов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доминирование формальных институтов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25254"/>
                  </a:ext>
                </a:extLst>
              </a:tr>
              <a:tr h="537623">
                <a:tc rowSpan="4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ПРИНЦИП ФУНКЦИОНИРОВАНИЯ ГОСУДАРСТВА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государство подчинено интересам общества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государство подчинено интересам элит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государство подчинено принципу реализации идеологии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46432"/>
                  </a:ext>
                </a:extLst>
              </a:tr>
              <a:tr h="3611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конкурентное, совещательное согласование интересов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реализация интересов элит в ущерб интересам общества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принудительное навязывание провозглашаемых интересов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01456"/>
                  </a:ext>
                </a:extLst>
              </a:tr>
              <a:tr h="53762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сотрудничество и отношения между публичной и частной сферами урегулированы и прозрачны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непрозрачное/неформальное смешение публичной и частной сфер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подчинение частной сферы публичной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014125"/>
                  </a:ext>
                </a:extLst>
              </a:tr>
              <a:tr h="3611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конфликт частных и общественных интересов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слияние частных и общественных интересов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подавление частных интересов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2250"/>
                  </a:ext>
                </a:extLst>
              </a:tr>
              <a:tr h="890635">
                <a:tc rowSpan="2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ТИПЫ ГОСУДАРСТВА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конституционное государство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мафиозное государство (клановое государство + </a:t>
                      </a:r>
                      <a:r>
                        <a:rPr lang="ru-RU" sz="1200" b="1" dirty="0" err="1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неопатримониальное</a:t>
                      </a: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ru-RU" sz="1200" b="1" dirty="0" err="1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неосултанистское</a:t>
                      </a: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 государство + хищническое государство + криминальное государство)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партия-государство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280830"/>
                  </a:ext>
                </a:extLst>
              </a:tr>
              <a:tr h="1846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разделение ветвей власти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ветви власти связаны между собой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слияние ветвей власти</a:t>
                      </a:r>
                      <a:endParaRPr lang="hu-HU" sz="12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4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0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381164"/>
            <a:ext cx="8928100" cy="1008112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Определения режима и государства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4" name="Téglalap 4"/>
          <p:cNvSpPr/>
          <p:nvPr/>
        </p:nvSpPr>
        <p:spPr>
          <a:xfrm>
            <a:off x="755576" y="1563638"/>
            <a:ext cx="7578842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000" b="1" dirty="0">
                <a:solidFill>
                  <a:srgbClr val="50412B"/>
                </a:solidFill>
              </a:rPr>
              <a:t>Политический режим (или просто режим) </a:t>
            </a:r>
            <a:r>
              <a:rPr lang="ru-RU" sz="2000" dirty="0">
                <a:solidFill>
                  <a:srgbClr val="50412B"/>
                </a:solidFill>
              </a:rPr>
              <a:t>— это институционализированный набор фундаментальных формальных и неформальных правил, упорядочивающих взаимодействие внутри центрального аппарата политической власти, а также его отношения с обществом.</a:t>
            </a:r>
          </a:p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000" b="1" dirty="0">
                <a:solidFill>
                  <a:srgbClr val="50412B"/>
                </a:solidFill>
              </a:rPr>
              <a:t>Государство </a:t>
            </a:r>
            <a:r>
              <a:rPr lang="ru-RU" sz="2000" dirty="0">
                <a:solidFill>
                  <a:srgbClr val="50412B"/>
                </a:solidFill>
              </a:rPr>
              <a:t>— это институт, с помощью которого правящая элита осуществляет монополию на легитимное применение насилия для того, чтобы добывать ресурсы, управлять ими и распределять их в пределах границ определенной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353553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648072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Определения неформальности и </a:t>
            </a:r>
            <a:r>
              <a:rPr lang="ru-RU" b="1" dirty="0" err="1">
                <a:solidFill>
                  <a:srgbClr val="8D503B"/>
                </a:solidFill>
              </a:rPr>
              <a:t>патронализма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4" name="Téglalap 4"/>
          <p:cNvSpPr/>
          <p:nvPr/>
        </p:nvSpPr>
        <p:spPr>
          <a:xfrm>
            <a:off x="323528" y="843558"/>
            <a:ext cx="8353425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900" b="1" dirty="0">
                <a:solidFill>
                  <a:srgbClr val="50412B"/>
                </a:solidFill>
              </a:rPr>
              <a:t>Неформальность </a:t>
            </a:r>
            <a:r>
              <a:rPr lang="ru-RU" sz="1900" dirty="0">
                <a:solidFill>
                  <a:srgbClr val="50412B"/>
                </a:solidFill>
              </a:rPr>
              <a:t>– это характерное свойство социальных связей, не закрепленное юридически и не проявляющееся открыто и публично. Другими словами, институт, то есть набор ограничений, придуманных обществом для структурирования социальных взаимодействий, будет считаться неформальным, если его правила не прописаны в официальных источниках и, соответственно, не представлены в таком виде большинству населения (поэтому его правила могут совпадать с действующим законодательством, а могут вступать с ним в противоречие).</a:t>
            </a:r>
          </a:p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900" b="1" dirty="0">
                <a:solidFill>
                  <a:srgbClr val="50412B"/>
                </a:solidFill>
              </a:rPr>
              <a:t>Патрональная правящая элита </a:t>
            </a:r>
            <a:r>
              <a:rPr lang="ru-RU" sz="1900" dirty="0">
                <a:solidFill>
                  <a:srgbClr val="50412B"/>
                </a:solidFill>
              </a:rPr>
              <a:t>— это правящая элита, членов которой, формально или неформально, связывают </a:t>
            </a:r>
            <a:r>
              <a:rPr lang="ru-RU" sz="1900" dirty="0" err="1">
                <a:solidFill>
                  <a:srgbClr val="50412B"/>
                </a:solidFill>
              </a:rPr>
              <a:t>патронально-клиентарные</a:t>
            </a:r>
            <a:r>
              <a:rPr lang="ru-RU" sz="1900" dirty="0">
                <a:solidFill>
                  <a:srgbClr val="50412B"/>
                </a:solidFill>
              </a:rPr>
              <a:t> отношения. Патрональная правящая элита имеет </a:t>
            </a:r>
            <a:r>
              <a:rPr lang="ru-RU" sz="1900" dirty="0" err="1">
                <a:solidFill>
                  <a:srgbClr val="50412B"/>
                </a:solidFill>
              </a:rPr>
              <a:t>пирамидоподобную</a:t>
            </a:r>
            <a:r>
              <a:rPr lang="ru-RU" sz="1900" dirty="0">
                <a:solidFill>
                  <a:srgbClr val="50412B"/>
                </a:solidFill>
              </a:rPr>
              <a:t> структуру подчинения (однопирамидальная система), а каждый ее член является частью иерархии, во главе которой стоит главный патрон</a:t>
            </a:r>
            <a:r>
              <a:rPr lang="en-GB" sz="1900" dirty="0">
                <a:solidFill>
                  <a:srgbClr val="50412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69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418277"/>
            <a:ext cx="6984776" cy="915988"/>
          </a:xfr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8D503B"/>
                </a:solidFill>
                <a:effectLst/>
                <a:ea typeface="Calibri" pitchFamily="34" charset="0"/>
                <a:cs typeface="Times New Roman" pitchFamily="18" charset="0"/>
              </a:rPr>
              <a:t>Правящая элита в трех политических режимах идеального типа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369"/>
              </p:ext>
            </p:extLst>
          </p:nvPr>
        </p:nvGraphicFramePr>
        <p:xfrm>
          <a:off x="395289" y="1347614"/>
          <a:ext cx="8353425" cy="31683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1081503462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1160723713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59189183"/>
                    </a:ext>
                  </a:extLst>
                </a:gridCol>
              </a:tblGrid>
              <a:tr h="91308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Политическая элита с ограниченной властью (как в либеральных демократиях)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Приемная политическая семья (как в патрональных автократиях)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Номенклатура (как в коммунистических режимах)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69870"/>
                  </a:ext>
                </a:extLst>
              </a:tr>
              <a:tr h="70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504131"/>
                          </a:solidFill>
                          <a:effectLst/>
                        </a:rPr>
                        <a:t>непатрональная</a:t>
                      </a: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</a:rPr>
                        <a:t> сеть</a:t>
                      </a:r>
                      <a:endParaRPr lang="hu-HU" sz="16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</a:rPr>
                        <a:t>неформальная патрональная сеть</a:t>
                      </a:r>
                      <a:endParaRPr lang="hu-HU" sz="16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</a:rPr>
                        <a:t>бюрократическая патрональная сеть</a:t>
                      </a:r>
                      <a:endParaRPr lang="hu-HU" sz="16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35070"/>
                  </a:ext>
                </a:extLst>
              </a:tr>
              <a:tr h="64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504131"/>
                          </a:solidFill>
                          <a:effectLst/>
                        </a:rPr>
                        <a:t>мультипирамидальная</a:t>
                      </a: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</a:rPr>
                        <a:t> система</a:t>
                      </a:r>
                      <a:endParaRPr lang="hu-HU" sz="16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</a:rPr>
                        <a:t>однопирамидальная система</a:t>
                      </a:r>
                      <a:endParaRPr lang="hu-HU" sz="16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</a:rPr>
                        <a:t>однопирамидальная система</a:t>
                      </a:r>
                      <a:endParaRPr lang="hu-HU" sz="16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26682"/>
                  </a:ext>
                </a:extLst>
              </a:tr>
              <a:tr h="909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</a:rPr>
                        <a:t>доминирование формальных институтов</a:t>
                      </a:r>
                      <a:endParaRPr lang="hu-HU" sz="16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</a:rPr>
                        <a:t>доминирование неформальных институтов</a:t>
                      </a:r>
                      <a:endParaRPr lang="hu-HU" sz="16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31"/>
                          </a:solidFill>
                          <a:effectLst/>
                        </a:rPr>
                        <a:t>доминирование формальных институтов</a:t>
                      </a:r>
                      <a:endParaRPr lang="hu-HU" sz="16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1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48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215602"/>
            <a:ext cx="8928100" cy="915988"/>
          </a:xfrm>
          <a:noFill/>
        </p:spPr>
        <p:txBody>
          <a:bodyPr anchor="ctr">
            <a:no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Идеальные типы принципов функционирования государства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71008"/>
              </p:ext>
            </p:extLst>
          </p:nvPr>
        </p:nvGraphicFramePr>
        <p:xfrm>
          <a:off x="395288" y="1131591"/>
          <a:ext cx="8497191" cy="33843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7020">
                  <a:extLst>
                    <a:ext uri="{9D8B030D-6E8A-4147-A177-3AD203B41FA5}">
                      <a16:colId xmlns:a16="http://schemas.microsoft.com/office/drawing/2014/main" val="2939849762"/>
                    </a:ext>
                  </a:extLst>
                </a:gridCol>
                <a:gridCol w="2189692">
                  <a:extLst>
                    <a:ext uri="{9D8B030D-6E8A-4147-A177-3AD203B41FA5}">
                      <a16:colId xmlns:a16="http://schemas.microsoft.com/office/drawing/2014/main" val="22749928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971497276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42329098"/>
                    </a:ext>
                  </a:extLst>
                </a:gridCol>
              </a:tblGrid>
              <a:tr h="115651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31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Идеология</a:t>
                      </a:r>
                      <a:b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стремление использовать власть для реализации ценностей на уровне общества</a:t>
                      </a: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Монополизация власти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стремление к полной концентрации власти в руках одной группы</a:t>
                      </a: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Личное обогащение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стремление использовать власть для личного обогащения</a:t>
                      </a: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95713"/>
                  </a:ext>
                </a:extLst>
              </a:tr>
              <a:tr h="742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Принцип общественных интересов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</a:rPr>
                        <a:t>X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</a:rPr>
                        <a:t>-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</a:rPr>
                        <a:t>-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98724"/>
                  </a:ext>
                </a:extLst>
              </a:tr>
              <a:tr h="742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Принцип интересов элит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</a:rPr>
                        <a:t>-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</a:rPr>
                        <a:t>X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</a:rPr>
                        <a:t>X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08786"/>
                  </a:ext>
                </a:extLst>
              </a:tr>
              <a:tr h="742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</a:rPr>
                        <a:t>Принцип реализации идеологии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</a:rPr>
                        <a:t>X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</a:rPr>
                        <a:t>X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</a:rPr>
                        <a:t>-</a:t>
                      </a: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9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69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7" y="771550"/>
            <a:ext cx="8496945" cy="915988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Государства, подчиняющиеся общественным интересам или реализации идеологии</a:t>
            </a:r>
            <a:endParaRPr lang="hu-HU" b="1" dirty="0">
              <a:solidFill>
                <a:srgbClr val="8D503B"/>
              </a:solidFill>
            </a:endParaRPr>
          </a:p>
        </p:txBody>
      </p:sp>
      <p:cxnSp>
        <p:nvCxnSpPr>
          <p:cNvPr id="9" name="Egyenes összekötő 20"/>
          <p:cNvCxnSpPr/>
          <p:nvPr/>
        </p:nvCxnSpPr>
        <p:spPr>
          <a:xfrm flipV="1">
            <a:off x="179511" y="2021210"/>
            <a:ext cx="8784976" cy="1"/>
          </a:xfrm>
          <a:prstGeom prst="line">
            <a:avLst/>
          </a:prstGeom>
          <a:ln w="88900">
            <a:solidFill>
              <a:srgbClr val="4D7C84">
                <a:alpha val="8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4413"/>
              </p:ext>
            </p:extLst>
          </p:nvPr>
        </p:nvGraphicFramePr>
        <p:xfrm>
          <a:off x="179511" y="2309242"/>
          <a:ext cx="8784976" cy="2194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61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Государство-«ночной сторож»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ru-RU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полиция, суды, национальная безопасность</a:t>
                      </a:r>
                      <a:r>
                        <a:rPr lang="en-US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Государства всеобщего благоденствия </a:t>
                      </a:r>
                      <a:br>
                        <a:rPr lang="en-GB" sz="150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ru-RU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предоставляющее</a:t>
                      </a:r>
                      <a:r>
                        <a:rPr lang="en-GB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общественные услуги</a:t>
                      </a:r>
                      <a:r>
                        <a:rPr lang="en-GB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Государства развития 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ru-RU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играющие активную роль в экономике</a:t>
                      </a:r>
                      <a:r>
                        <a:rPr lang="en-US" sz="13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997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50413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>
                          <a:solidFill>
                            <a:srgbClr val="504131"/>
                          </a:solidFill>
                          <a:latin typeface="+mn-lt"/>
                        </a:rPr>
                        <a:t>Либеральное государство всеобщего благоденствия</a:t>
                      </a:r>
                    </a:p>
                    <a:p>
                      <a:pPr algn="ctr"/>
                      <a:r>
                        <a:rPr lang="en-GB" sz="1300" dirty="0">
                          <a:solidFill>
                            <a:srgbClr val="504131"/>
                          </a:solidFill>
                          <a:latin typeface="+mn-lt"/>
                        </a:rPr>
                        <a:t>(</a:t>
                      </a:r>
                      <a:r>
                        <a:rPr lang="ru-RU" sz="1300" dirty="0">
                          <a:solidFill>
                            <a:srgbClr val="504131"/>
                          </a:solidFill>
                          <a:latin typeface="+mn-lt"/>
                        </a:rPr>
                        <a:t>пособия, предоставляемые с учётом материального положения</a:t>
                      </a:r>
                      <a:r>
                        <a:rPr lang="en-GB" sz="1300" dirty="0">
                          <a:solidFill>
                            <a:srgbClr val="50413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>
                          <a:solidFill>
                            <a:srgbClr val="504131"/>
                          </a:solidFill>
                          <a:latin typeface="+mn-lt"/>
                        </a:rPr>
                        <a:t>Консервативное государство всеобщего благоденствия</a:t>
                      </a:r>
                    </a:p>
                    <a:p>
                      <a:pPr algn="ctr"/>
                      <a:r>
                        <a:rPr lang="en-GB" sz="1300" dirty="0">
                          <a:solidFill>
                            <a:srgbClr val="504131"/>
                          </a:solidFill>
                          <a:latin typeface="+mn-lt"/>
                        </a:rPr>
                        <a:t>(</a:t>
                      </a:r>
                      <a:r>
                        <a:rPr lang="ru-RU" sz="1300" dirty="0">
                          <a:solidFill>
                            <a:srgbClr val="504131"/>
                          </a:solidFill>
                          <a:latin typeface="+mn-lt"/>
                        </a:rPr>
                        <a:t>семейное социальное страхование</a:t>
                      </a:r>
                      <a:r>
                        <a:rPr lang="en-GB" sz="1300" dirty="0">
                          <a:solidFill>
                            <a:srgbClr val="50413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Социально-демократическое государство всеобщего благоденствия</a:t>
                      </a:r>
                    </a:p>
                    <a:p>
                      <a:pPr algn="ctr"/>
                      <a:r>
                        <a:rPr lang="en-GB" sz="1300" b="0" i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ru-RU" sz="1300" b="0" i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всеобщее социальное страхование</a:t>
                      </a:r>
                      <a:r>
                        <a:rPr lang="en-GB" sz="1300" b="0" i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50413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6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195486"/>
            <a:ext cx="8928100" cy="91598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8D503B"/>
                </a:solidFill>
                <a:latin typeface="+mj-lt"/>
              </a:rPr>
              <a:t>Анализ государств, движимых интересами элит</a:t>
            </a:r>
            <a:endParaRPr lang="en-US" sz="2200" b="1" dirty="0">
              <a:solidFill>
                <a:srgbClr val="8D503B"/>
              </a:solidFill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23998"/>
              </p:ext>
            </p:extLst>
          </p:nvPr>
        </p:nvGraphicFramePr>
        <p:xfrm>
          <a:off x="107950" y="1111474"/>
          <a:ext cx="8928100" cy="3499760"/>
        </p:xfrm>
        <a:graphic>
          <a:graphicData uri="http://schemas.openxmlformats.org/drawingml/2006/table">
            <a:tbl>
              <a:tblPr/>
              <a:tblGrid>
                <a:gridCol w="50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Терминологическая основа</a:t>
                      </a:r>
                      <a:endParaRPr lang="en-US" sz="16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Альтернативные определения для принципа интересов элит в посткоммунистических режимах</a:t>
                      </a:r>
                      <a:endParaRPr lang="en-US" sz="16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Актор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сетевое / патрональное / клановое государство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Действие (направленное на государственные институты)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патримониальное / </a:t>
                      </a:r>
                      <a:r>
                        <a:rPr lang="ru-RU" sz="1600" b="1" kern="120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султанистское</a:t>
                      </a:r>
                      <a:r>
                        <a:rPr lang="ru-R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ru-RU" sz="1600" b="1" kern="120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неопатримониальное</a:t>
                      </a:r>
                      <a:r>
                        <a:rPr lang="ru-R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ru-RU" sz="1600" b="1" kern="120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неосултанистское</a:t>
                      </a:r>
                      <a:r>
                        <a:rPr lang="ru-R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государство 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Действие (направленное на собственность)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рентоорентированное</a:t>
                      </a:r>
                      <a:r>
                        <a:rPr lang="ru-R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государство / </a:t>
                      </a:r>
                      <a:r>
                        <a:rPr lang="ru-RU" sz="16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клептократия</a:t>
                      </a:r>
                      <a:r>
                        <a:rPr lang="ru-R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хищническое государство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Законность</a:t>
                      </a:r>
                      <a:endParaRPr lang="en-US" sz="1600" b="1" kern="1200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коррумпированное / плененное / криминальное государство</a:t>
                      </a:r>
                      <a:endParaRPr lang="en-US" sz="1600" b="1" kern="1200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87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07950" y="1"/>
            <a:ext cx="8928099" cy="843558"/>
          </a:xfrm>
        </p:spPr>
        <p:txBody>
          <a:bodyPr anchor="ctr"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8D503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Какова природа правящей элиты</a:t>
            </a:r>
            <a:r>
              <a:rPr kumimoji="0" lang="hu-HU" sz="2000" b="1" u="none" strike="noStrike" cap="none" normalizeH="0" baseline="0" dirty="0">
                <a:ln>
                  <a:noFill/>
                </a:ln>
                <a:solidFill>
                  <a:srgbClr val="8D503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900" b="1" u="none" strike="noStrike" cap="none" normalizeH="0" baseline="0" dirty="0">
                <a:ln>
                  <a:noFill/>
                </a:ln>
                <a:solidFill>
                  <a:srgbClr val="8D503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Уровни толкования категорий, описывающих патрональные режимы</a:t>
            </a:r>
            <a:endParaRPr kumimoji="0" lang="en-US" sz="1900" b="0" u="none" strike="noStrike" cap="none" normalizeH="0" baseline="0" dirty="0">
              <a:ln>
                <a:noFill/>
              </a:ln>
              <a:solidFill>
                <a:srgbClr val="8D503B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95517"/>
              </p:ext>
            </p:extLst>
          </p:nvPr>
        </p:nvGraphicFramePr>
        <p:xfrm>
          <a:off x="77616" y="904457"/>
          <a:ext cx="8928099" cy="423904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3609">
                  <a:extLst>
                    <a:ext uri="{9D8B030D-6E8A-4147-A177-3AD203B41FA5}">
                      <a16:colId xmlns:a16="http://schemas.microsoft.com/office/drawing/2014/main" val="109936425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451319888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420345549"/>
                    </a:ext>
                  </a:extLst>
                </a:gridCol>
                <a:gridCol w="3383930">
                  <a:extLst>
                    <a:ext uri="{9D8B030D-6E8A-4147-A177-3AD203B41FA5}">
                      <a16:colId xmlns:a16="http://schemas.microsoft.com/office/drawing/2014/main" val="1485715990"/>
                    </a:ext>
                  </a:extLst>
                </a:gridCol>
              </a:tblGrid>
              <a:tr h="73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800" b="1" dirty="0">
                        <a:solidFill>
                          <a:srgbClr val="50413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Тип государства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Уровни толкования категории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К какому свойству государства относится категория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86285"/>
                  </a:ext>
                </a:extLst>
              </a:tr>
              <a:tr h="60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hu-HU" sz="24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Государство</a:t>
                      </a:r>
                      <a:endParaRPr lang="hu-HU" sz="2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Монополия на право санкционировать легитимное применение насилия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Институт, с помощью которого правящая элита осуществляет легитимное применение насилия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75608"/>
                  </a:ext>
                </a:extLst>
              </a:tr>
              <a:tr h="900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hu-HU" sz="24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Сетевое государство</a:t>
                      </a:r>
                      <a:endParaRPr lang="hu-HU" sz="2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1-е свойство + усиление неформального характера связей внутри государственных институтов и между ними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Осуществление власти правящей элиты главным образом через неформальную сеть 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50236"/>
                  </a:ext>
                </a:extLst>
              </a:tr>
              <a:tr h="900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hu-HU" sz="24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Патрональное государство</a:t>
                      </a:r>
                      <a:endParaRPr lang="hu-HU" sz="2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1-е и 2-е свойство + индивидуальный, патрональный, иерархически зависимый характер правящей элиты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Внутренняя зависимость правящей элиты, </a:t>
                      </a:r>
                      <a:r>
                        <a:rPr lang="ru-RU" sz="1400" b="1" dirty="0" err="1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патронально-клиентарные</a:t>
                      </a: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 отношения (патрональная сеть власти)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561985"/>
                  </a:ext>
                </a:extLst>
              </a:tr>
              <a:tr h="900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D503B"/>
                          </a:solidFill>
                          <a:effectLst/>
                          <a:latin typeface="+mn-lt"/>
                        </a:rPr>
                        <a:t>Клановое государство</a:t>
                      </a:r>
                      <a:endParaRPr lang="hu-HU" sz="2400" b="1" dirty="0">
                        <a:solidFill>
                          <a:srgbClr val="8D503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1-е, 2-е и 3-е свойство + политико-экономическая клановая (приемная политическая семья) структура правящей элиты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31"/>
                          </a:solidFill>
                          <a:effectLst/>
                          <a:latin typeface="+mn-lt"/>
                        </a:rPr>
                        <a:t>Антропологическая структура и культурные особенности правящей элиты 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1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315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Microsoft Office PowerPoint</Application>
  <PresentationFormat>On-screen Show (16:9)</PresentationFormat>
  <Paragraphs>312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Times New Roman</vt:lpstr>
      <vt:lpstr>Office-téma</vt:lpstr>
      <vt:lpstr>PowerPoint Presentation</vt:lpstr>
      <vt:lpstr>Правящая элита и государство в трех режимах полярного типа</vt:lpstr>
      <vt:lpstr>Определения режима и государства</vt:lpstr>
      <vt:lpstr>Определения неформальности и патронализма</vt:lpstr>
      <vt:lpstr>Правящая элита в трех политических режимах идеального типа</vt:lpstr>
      <vt:lpstr>Идеальные типы принципов функционирования государства</vt:lpstr>
      <vt:lpstr>Государства, подчиняющиеся общественным интересам или реализации идеологии</vt:lpstr>
      <vt:lpstr>PowerPoint Presentation</vt:lpstr>
      <vt:lpstr>PowerPoint Presentation</vt:lpstr>
      <vt:lpstr>С помощью каких действий происходит апроприация государственных институтов?  Уровни толкования категорий, описывающих патрональные режимы </vt:lpstr>
      <vt:lpstr>С помощью каких действий происходит апроприация собственности?  Уровни толкования категорий, описывающих патрональные режимы</vt:lpstr>
      <vt:lpstr>Каковы с точки зрения законности действия, направленные на максимизацию интересов элит?  Уровни толкования категорий, описывающих патрональные режимы</vt:lpstr>
      <vt:lpstr>PowerPoint Presentation</vt:lpstr>
      <vt:lpstr>Чем отличается мафиозное государство от конституционного? Амплитуда произвола</vt:lpstr>
      <vt:lpstr>Инстанции, контролирующие насилие</vt:lpstr>
      <vt:lpstr>Отношения между контролирующими насилие инстанциями  с различным статусом</vt:lpstr>
      <vt:lpstr>Типы государств в зависимости от преобладающих внерыночных механизмов и взаимодействия с собственниками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646</cp:revision>
  <dcterms:created xsi:type="dcterms:W3CDTF">2017-05-01T09:52:15Z</dcterms:created>
  <dcterms:modified xsi:type="dcterms:W3CDTF">2021-03-04T14:42:51Z</dcterms:modified>
</cp:coreProperties>
</file>