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5" r:id="rId16"/>
    <p:sldId id="272" r:id="rId17"/>
    <p:sldId id="273" r:id="rId18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654A"/>
    <a:srgbClr val="50412B"/>
    <a:srgbClr val="8D503B"/>
    <a:srgbClr val="3F656D"/>
    <a:srgbClr val="CD5F50"/>
    <a:srgbClr val="4D7C85"/>
    <a:srgbClr val="6B95A1"/>
    <a:srgbClr val="EFEAE4"/>
    <a:srgbClr val="E9B178"/>
    <a:srgbClr val="B3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1850" autoAdjust="0"/>
  </p:normalViewPr>
  <p:slideViewPr>
    <p:cSldViewPr>
      <p:cViewPr varScale="1">
        <p:scale>
          <a:sx n="121" d="100"/>
          <a:sy n="121" d="100"/>
        </p:scale>
        <p:origin x="272" y="72"/>
      </p:cViewPr>
      <p:guideLst>
        <p:guide orient="horz" pos="622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547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06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35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178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40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513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90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9C8E1-7FD2-4FF5-87B7-6BA787EFBDD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30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42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/>
              <a:t>Mintacím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2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950" y="1932006"/>
            <a:ext cx="8928100" cy="1719864"/>
          </a:xfrm>
          <a:noFill/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8D503B"/>
                </a:solidFill>
              </a:rPr>
              <a:t>Политика стабильности</a:t>
            </a:r>
            <a:r>
              <a:rPr lang="en-US" sz="4000" dirty="0">
                <a:solidFill>
                  <a:srgbClr val="8D503B"/>
                </a:solidFill>
              </a:rPr>
              <a:t>: </a:t>
            </a:r>
            <a:br>
              <a:rPr lang="ru-RU" sz="4000" dirty="0">
                <a:solidFill>
                  <a:srgbClr val="8D503B"/>
                </a:solidFill>
              </a:rPr>
            </a:br>
            <a:r>
              <a:rPr lang="ru-RU" sz="3100" dirty="0">
                <a:solidFill>
                  <a:srgbClr val="8D503B"/>
                </a:solidFill>
              </a:rPr>
              <a:t>публичное</a:t>
            </a:r>
            <a:r>
              <a:rPr lang="ru-RU" sz="4000" dirty="0">
                <a:solidFill>
                  <a:srgbClr val="8D503B"/>
                </a:solidFill>
              </a:rPr>
              <a:t> </a:t>
            </a:r>
            <a:r>
              <a:rPr lang="ru-RU" sz="3100" dirty="0">
                <a:solidFill>
                  <a:srgbClr val="8D503B"/>
                </a:solidFill>
              </a:rPr>
              <a:t>обсуждение</a:t>
            </a:r>
            <a:r>
              <a:rPr lang="en-US" sz="3100" dirty="0">
                <a:solidFill>
                  <a:srgbClr val="8D503B"/>
                </a:solidFill>
              </a:rPr>
              <a:t> </a:t>
            </a:r>
            <a:r>
              <a:rPr lang="ru-RU" sz="3100" dirty="0">
                <a:solidFill>
                  <a:srgbClr val="8D503B"/>
                </a:solidFill>
              </a:rPr>
              <a:t>и</a:t>
            </a:r>
            <a:r>
              <a:rPr lang="en-US" sz="3100" dirty="0">
                <a:solidFill>
                  <a:srgbClr val="8D503B"/>
                </a:solidFill>
              </a:rPr>
              <a:t> </a:t>
            </a:r>
            <a:br>
              <a:rPr lang="ru-RU" sz="3100" dirty="0">
                <a:solidFill>
                  <a:srgbClr val="8D503B"/>
                </a:solidFill>
              </a:rPr>
            </a:br>
            <a:r>
              <a:rPr lang="ru-RU" sz="3100" dirty="0">
                <a:solidFill>
                  <a:srgbClr val="8D503B"/>
                </a:solidFill>
              </a:rPr>
              <a:t>способы его нейтрализации</a:t>
            </a:r>
            <a:endParaRPr lang="hu-HU" sz="3100" b="1" dirty="0">
              <a:solidFill>
                <a:srgbClr val="8D503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58200" y="4266337"/>
            <a:ext cx="558166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GB" sz="5100" dirty="0">
              <a:solidFill>
                <a:srgbClr val="EFEAE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1" cy="62753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Типы многопартийных систем </a:t>
            </a:r>
            <a:br>
              <a:rPr lang="ru-RU" dirty="0">
                <a:solidFill>
                  <a:srgbClr val="8D503B"/>
                </a:solidFill>
              </a:rPr>
            </a:br>
            <a:r>
              <a:rPr lang="ru-RU" dirty="0">
                <a:solidFill>
                  <a:srgbClr val="8D503B"/>
                </a:solidFill>
              </a:rPr>
              <a:t>в посткоммунистических режимах </a:t>
            </a:r>
            <a:r>
              <a:rPr lang="en-US" dirty="0">
                <a:solidFill>
                  <a:srgbClr val="8D503B"/>
                </a:solidFill>
              </a:rPr>
              <a:t>(2)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87964"/>
              </p:ext>
            </p:extLst>
          </p:nvPr>
        </p:nvGraphicFramePr>
        <p:xfrm>
          <a:off x="1" y="699542"/>
          <a:ext cx="9143999" cy="4391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671">
                  <a:extLst>
                    <a:ext uri="{9D8B030D-6E8A-4147-A177-3AD203B41FA5}">
                      <a16:colId xmlns:a16="http://schemas.microsoft.com/office/drawing/2014/main" val="21463439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2442106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37281208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3053313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91928023"/>
                    </a:ext>
                  </a:extLst>
                </a:gridCol>
                <a:gridCol w="1835696">
                  <a:extLst>
                    <a:ext uri="{9D8B030D-6E8A-4147-A177-3AD203B41FA5}">
                      <a16:colId xmlns:a16="http://schemas.microsoft.com/office/drawing/2014/main" val="654159536"/>
                    </a:ext>
                  </a:extLst>
                </a:gridCol>
              </a:tblGrid>
              <a:tr h="935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858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5"/>
                          </a:solidFill>
                          <a:effectLst/>
                        </a:rPr>
                        <a:t>Характерный тип режима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5"/>
                          </a:solidFill>
                          <a:effectLst/>
                        </a:rPr>
                        <a:t>Основной принцип деления на партии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5"/>
                          </a:solidFill>
                          <a:effectLst/>
                        </a:rPr>
                        <a:t>Тип конкуренции между оппозиционной и правящей партиями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5"/>
                          </a:solidFill>
                          <a:effectLst/>
                        </a:rPr>
                        <a:t>Тип конкуренции между оппозиционными партиями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5"/>
                          </a:solidFill>
                          <a:effectLst/>
                        </a:rPr>
                        <a:t>Основное поле конкуренции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61190"/>
                  </a:ext>
                </a:extLst>
              </a:tr>
              <a:tr h="115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5"/>
                          </a:solidFill>
                          <a:effectLst/>
                        </a:rPr>
                        <a:t>Патрональная партийная система с демократическим претендентом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Патрональная демократия / Патрональная автократия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>
                          <a:solidFill>
                            <a:srgbClr val="50412B"/>
                          </a:solidFill>
                          <a:effectLst/>
                        </a:rPr>
                        <a:t>Непатрональный</a:t>
                      </a: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патрональный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 / 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Правящая партия патрона против оппозиционной демократической партии (блока)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04206"/>
                  </a:ext>
                </a:extLst>
              </a:tr>
              <a:tr h="1157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5"/>
                          </a:solidFill>
                          <a:effectLst/>
                        </a:rPr>
                        <a:t>Система с доминирующей партией и конкурентным окружением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50412B"/>
                          </a:solidFill>
                          <a:effectLst/>
                        </a:rPr>
                        <a:t>Непатрональный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 / </a:t>
                      </a:r>
                      <a:endParaRPr lang="ru-RU" sz="13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фейковая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Оппозиционные партии между собой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927242"/>
                  </a:ext>
                </a:extLst>
              </a:tr>
              <a:tr h="1048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5"/>
                          </a:solidFill>
                          <a:effectLst/>
                        </a:rPr>
                        <a:t>Система с доминирующей партией и фейковой оппозицией</a:t>
                      </a:r>
                      <a:endParaRPr lang="hu-HU" sz="13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Фейковая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Фейковая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4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56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3478"/>
            <a:ext cx="8928546" cy="9228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Политические кампании в трех режимах полярного типа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61339"/>
              </p:ext>
            </p:extLst>
          </p:nvPr>
        </p:nvGraphicFramePr>
        <p:xfrm>
          <a:off x="107727" y="1203598"/>
          <a:ext cx="8928546" cy="36699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4207">
                  <a:extLst>
                    <a:ext uri="{9D8B030D-6E8A-4147-A177-3AD203B41FA5}">
                      <a16:colId xmlns:a16="http://schemas.microsoft.com/office/drawing/2014/main" val="3160476703"/>
                    </a:ext>
                  </a:extLst>
                </a:gridCol>
                <a:gridCol w="3000577">
                  <a:extLst>
                    <a:ext uri="{9D8B030D-6E8A-4147-A177-3AD203B41FA5}">
                      <a16:colId xmlns:a16="http://schemas.microsoft.com/office/drawing/2014/main" val="727755494"/>
                    </a:ext>
                  </a:extLst>
                </a:gridCol>
                <a:gridCol w="3073762">
                  <a:extLst>
                    <a:ext uri="{9D8B030D-6E8A-4147-A177-3AD203B41FA5}">
                      <a16:colId xmlns:a16="http://schemas.microsoft.com/office/drawing/2014/main" val="3509807152"/>
                    </a:ext>
                  </a:extLst>
                </a:gridCol>
              </a:tblGrid>
              <a:tr h="720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Маркетинговая кампания </a:t>
                      </a:r>
                      <a:b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преобладает в либеральных демократиях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Кампания, формирующая лояльность</a:t>
                      </a:r>
                      <a:b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преобладает в патрональных автократиях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Кампания с приостановлением прав</a:t>
                      </a:r>
                      <a:b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преобладает в коммунистических диктатурах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48048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Свободный выбор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Несвободный выбор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Отсутствие выбора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81608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Снизу вверх (проводится не государством)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Сверху вниз (проводится мафиозным государством)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C</a:t>
                      </a: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верху вниз (проводится партией-государством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082811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Циклическая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Нециклическая/бессрочная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Нециклическая/циклическая 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98641"/>
                  </a:ext>
                </a:extLst>
              </a:tr>
              <a:tr h="62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Конкурентная кампания (с целью убедить людей)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Кампания с монополизацией общественного дискурса (с целью вытеснить других)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Управленческая кампания (с целью принудительного осуществления государственных целей)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003665"/>
                  </a:ext>
                </a:extLst>
              </a:tr>
              <a:tr h="43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Санкции за отказ отсутствуют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Санкции за отказ либо непрямые, либо отсутствуют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Прямые санкции за отказ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825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5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91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5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Типы выборов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799505"/>
              </p:ext>
            </p:extLst>
          </p:nvPr>
        </p:nvGraphicFramePr>
        <p:xfrm>
          <a:off x="323180" y="915566"/>
          <a:ext cx="8497639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7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9572">
                <a:tc>
                  <a:txBody>
                    <a:bodyPr/>
                    <a:lstStyle/>
                    <a:p>
                      <a:endParaRPr lang="hu-HU" sz="1400" b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4D7C85"/>
                          </a:solidFill>
                        </a:rPr>
                        <a:t>Принятие избирательной системы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4D7C85"/>
                          </a:solidFill>
                        </a:rPr>
                        <a:t>Законность финансирования кампании властей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rgbClr val="4D7C85"/>
                          </a:solidFill>
                        </a:rPr>
                        <a:t>Доступ </a:t>
                      </a:r>
                      <a:r>
                        <a:rPr lang="en-GB" sz="1400" b="1" i="1" dirty="0">
                          <a:solidFill>
                            <a:srgbClr val="4D7C85"/>
                          </a:solidFill>
                        </a:rPr>
                        <a:t>(</a:t>
                      </a:r>
                      <a:r>
                        <a:rPr lang="ru-RU" sz="1400" b="1" i="1" dirty="0">
                          <a:solidFill>
                            <a:srgbClr val="4D7C85"/>
                          </a:solidFill>
                        </a:rPr>
                        <a:t>настоящей</a:t>
                      </a:r>
                      <a:r>
                        <a:rPr lang="en-GB" sz="1400" b="1" i="1" dirty="0">
                          <a:solidFill>
                            <a:srgbClr val="4D7C85"/>
                          </a:solidFill>
                        </a:rPr>
                        <a:t>)</a:t>
                      </a:r>
                      <a:r>
                        <a:rPr lang="ru-RU" sz="1400" b="1" i="1" dirty="0">
                          <a:solidFill>
                            <a:srgbClr val="4D7C85"/>
                          </a:solidFill>
                        </a:rPr>
                        <a:t> оппозиции к общенациональным телеканалам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1" dirty="0">
                          <a:solidFill>
                            <a:srgbClr val="4D7C85"/>
                          </a:solidFill>
                        </a:rPr>
                        <a:t>Уровень предвзятости государственных институтов</a:t>
                      </a:r>
                      <a:endParaRPr lang="hu-HU" sz="1400" b="1" i="1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04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4D7C85"/>
                          </a:solidFill>
                        </a:rPr>
                        <a:t>Честные выборы</a:t>
                      </a:r>
                      <a:endParaRPr lang="hu-HU" sz="1400" b="1" i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По взаимному согласию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Законное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Открытый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sz="1400" b="1" noProof="0" dirty="0">
                          <a:solidFill>
                            <a:srgbClr val="50412B"/>
                          </a:solidFill>
                        </a:rPr>
                        <a:t>Ограниченный</a:t>
                      </a:r>
                      <a:endParaRPr lang="en-US" sz="1400" b="1" noProof="0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Закрыт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Нейтральные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Предвзятые</a:t>
                      </a:r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50412B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Управляемые вручную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388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4D7C85"/>
                          </a:solidFill>
                        </a:rPr>
                        <a:t>Нечестные выборы</a:t>
                      </a:r>
                      <a:endParaRPr lang="hu-HU" sz="1400" b="1" i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По взаимному согласию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Законное</a:t>
                      </a:r>
                      <a:r>
                        <a:rPr lang="hu-HU" sz="1400" b="1" dirty="0">
                          <a:solidFill>
                            <a:srgbClr val="50412B"/>
                          </a:solidFill>
                        </a:rPr>
                        <a:t> +</a:t>
                      </a:r>
                      <a:r>
                        <a:rPr lang="hu-HU" sz="1400" b="1" baseline="0" dirty="0">
                          <a:solidFill>
                            <a:srgbClr val="50412B"/>
                          </a:solidFill>
                        </a:rPr>
                        <a:t> </a:t>
                      </a:r>
                      <a:r>
                        <a:rPr lang="ru-RU" sz="1400" b="1" baseline="0" dirty="0">
                          <a:solidFill>
                            <a:srgbClr val="50412B"/>
                          </a:solidFill>
                        </a:rPr>
                        <a:t>незаконное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414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4D7C85"/>
                          </a:solidFill>
                        </a:rPr>
                        <a:t>Манипулируемые выборы</a:t>
                      </a:r>
                      <a:endParaRPr lang="hu-HU" sz="1400" b="1" i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Одностороннее 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Законное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+ </a:t>
                      </a:r>
                      <a:r>
                        <a:rPr lang="ru-RU" sz="1400" b="1" baseline="0" dirty="0">
                          <a:solidFill>
                            <a:srgbClr val="50412B"/>
                          </a:solidFill>
                        </a:rPr>
                        <a:t>незаконное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04">
                <a:tc>
                  <a:txBody>
                    <a:bodyPr/>
                    <a:lstStyle/>
                    <a:p>
                      <a:r>
                        <a:rPr lang="ru-RU" sz="1400" b="1" i="0" dirty="0">
                          <a:solidFill>
                            <a:srgbClr val="4D7C85"/>
                          </a:solidFill>
                        </a:rPr>
                        <a:t>Выборы с одним кандидатом</a:t>
                      </a:r>
                      <a:endParaRPr lang="hu-HU" sz="1400" b="1" i="0" dirty="0">
                        <a:solidFill>
                          <a:srgbClr val="4D7C8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Одностороннее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50412B"/>
                          </a:solidFill>
                        </a:rPr>
                        <a:t>Законное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 (+ </a:t>
                      </a:r>
                      <a:r>
                        <a:rPr lang="ru-RU" sz="1400" b="1" baseline="0" dirty="0">
                          <a:solidFill>
                            <a:srgbClr val="50412B"/>
                          </a:solidFill>
                        </a:rPr>
                        <a:t>незаконное</a:t>
                      </a:r>
                      <a:r>
                        <a:rPr lang="en-US" sz="1400" b="1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4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hu-H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Egyenes összekötő nyíllal 4"/>
          <p:cNvCxnSpPr/>
          <p:nvPr/>
        </p:nvCxnSpPr>
        <p:spPr>
          <a:xfrm>
            <a:off x="6156176" y="2211710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4"/>
          <p:cNvCxnSpPr/>
          <p:nvPr/>
        </p:nvCxnSpPr>
        <p:spPr>
          <a:xfrm>
            <a:off x="7956376" y="2211710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4"/>
          <p:cNvCxnSpPr/>
          <p:nvPr/>
        </p:nvCxnSpPr>
        <p:spPr>
          <a:xfrm>
            <a:off x="7956376" y="3507854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4"/>
          <p:cNvCxnSpPr/>
          <p:nvPr/>
        </p:nvCxnSpPr>
        <p:spPr>
          <a:xfrm>
            <a:off x="6156176" y="3507854"/>
            <a:ext cx="0" cy="864096"/>
          </a:xfrm>
          <a:prstGeom prst="straightConnector1">
            <a:avLst/>
          </a:prstGeom>
          <a:ln w="69850">
            <a:solidFill>
              <a:srgbClr val="4D7C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32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62753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Типы законов по индивидуальному заказу с общими примерами политики вознаграждения и наказания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09298"/>
              </p:ext>
            </p:extLst>
          </p:nvPr>
        </p:nvGraphicFramePr>
        <p:xfrm>
          <a:off x="0" y="699542"/>
          <a:ext cx="9143999" cy="4403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9461">
                  <a:extLst>
                    <a:ext uri="{9D8B030D-6E8A-4147-A177-3AD203B41FA5}">
                      <a16:colId xmlns:a16="http://schemas.microsoft.com/office/drawing/2014/main" val="1126934567"/>
                    </a:ext>
                  </a:extLst>
                </a:gridCol>
                <a:gridCol w="1654347">
                  <a:extLst>
                    <a:ext uri="{9D8B030D-6E8A-4147-A177-3AD203B41FA5}">
                      <a16:colId xmlns:a16="http://schemas.microsoft.com/office/drawing/2014/main" val="533050337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779924576"/>
                    </a:ext>
                  </a:extLst>
                </a:gridCol>
                <a:gridCol w="2987823">
                  <a:extLst>
                    <a:ext uri="{9D8B030D-6E8A-4147-A177-3AD203B41FA5}">
                      <a16:colId xmlns:a16="http://schemas.microsoft.com/office/drawing/2014/main" val="751206178"/>
                    </a:ext>
                  </a:extLst>
                </a:gridCol>
              </a:tblGrid>
              <a:tr h="2809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Тип адресата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Цель патрональной политики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Общий пример…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49772"/>
                  </a:ext>
                </a:extLst>
              </a:tr>
              <a:tr h="28093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вознаграждения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D7C85"/>
                          </a:solidFill>
                          <a:effectLst/>
                        </a:rPr>
                        <a:t>наказания</a:t>
                      </a:r>
                      <a:endParaRPr lang="hu-HU" sz="11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91395"/>
                  </a:ext>
                </a:extLst>
              </a:tr>
              <a:tr h="698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Политический актор 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Назначение на государственную должность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Отмена условий, составляющих конфликт интересов, для назначения подставных лиц приемной политической семьи на государственные должности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Произвольное увольнение с государственных должностей, подкрепленное законами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086143"/>
                  </a:ext>
                </a:extLst>
              </a:tr>
              <a:tr h="8466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Политический актор (институт)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Вознаграждение политических акторов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Растущая заработная плата или поддержка приемной политической семьей политических подставных лиц либо общественных и политических организаций и органов местного самоуправления, которые она контролирует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Сокращение размера вознаграждения или дотаций занимающих государственные должности политических оппонентов, а также критически настроенных общественных и политических организаций и муниципалитетов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213338"/>
                  </a:ext>
                </a:extLst>
              </a:tr>
              <a:tr h="652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Политический актор (институт)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Распоряжение компетенциями политических акторов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Расширение компетенций институтов, возглавляемых политическими подставными лицами, после их назначения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Сокращение компетенций институтов или муниципальных и профессиональных организаций, занимающихся мониторингом деятельности правительства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14200"/>
                  </a:ext>
                </a:extLst>
              </a:tr>
              <a:tr h="652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Экономический</a:t>
                      </a:r>
                      <a:r>
                        <a:rPr lang="en-US" sz="1000" b="1" dirty="0">
                          <a:solidFill>
                            <a:srgbClr val="4D7C85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актор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Распоряжение доходностью экономических акторов 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Предоставление лояльным коммерческим предприятиям выгодных условий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Вытеснение с рынка коммерческих предприятий, не входящих в приемную политическую семью, или их экспроприация 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2007"/>
                  </a:ext>
                </a:extLst>
              </a:tr>
              <a:tr h="698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Политический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4D7C85"/>
                          </a:solidFill>
                          <a:effectLst/>
                        </a:rPr>
                        <a:t> /</a:t>
                      </a: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 экономический</a:t>
                      </a:r>
                      <a:r>
                        <a:rPr lang="en-US" sz="1000" b="1" dirty="0">
                          <a:solidFill>
                            <a:srgbClr val="4D7C85"/>
                          </a:solidFill>
                          <a:effectLst/>
                        </a:rPr>
                        <a:t> / </a:t>
                      </a: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общинный</a:t>
                      </a:r>
                      <a:r>
                        <a:rPr lang="en-US" sz="1000" b="1" dirty="0">
                          <a:solidFill>
                            <a:srgbClr val="4D7C85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актор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Достижение политических целей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Предоставление неприкосновенности (даже задним числом) акторам, которых суд мог бы признать виновными, но приемная политическая семья желала бы этого избежать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Подведение под статью (даже задним числом) акторов, которых суд не признал виновными, но люди желали бы их наказания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36" marR="81036" marT="40518" marB="40518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84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418700"/>
            <a:ext cx="8928101" cy="91556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Статус закона в трех режимах полярного типа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86755"/>
              </p:ext>
            </p:extLst>
          </p:nvPr>
        </p:nvGraphicFramePr>
        <p:xfrm>
          <a:off x="1115615" y="1347615"/>
          <a:ext cx="6912769" cy="31062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9">
                  <a:extLst>
                    <a:ext uri="{9D8B030D-6E8A-4147-A177-3AD203B41FA5}">
                      <a16:colId xmlns:a16="http://schemas.microsoft.com/office/drawing/2014/main" val="240445438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59360315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847867411"/>
                    </a:ext>
                  </a:extLst>
                </a:gridCol>
              </a:tblGrid>
              <a:tr h="480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 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Перед законом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После закона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06267"/>
                  </a:ext>
                </a:extLst>
              </a:tr>
              <a:tr h="85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Власть закона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как в либеральных демократиях</a:t>
                      </a:r>
                      <a:r>
                        <a:rPr lang="en-US" sz="15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15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Равенство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Равенство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301889"/>
                  </a:ext>
                </a:extLst>
              </a:tr>
              <a:tr h="859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Закон власти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(как в патрональных автократиях)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Равенство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Неравенство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54372"/>
                  </a:ext>
                </a:extLst>
              </a:tr>
              <a:tr h="896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Беззаконие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effectLst/>
                        </a:rPr>
                        <a:t>(как в коммунистических диктатурах)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Неравенство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50412B"/>
                          </a:solidFill>
                          <a:effectLst/>
                        </a:rPr>
                        <a:t>Неравенство</a:t>
                      </a:r>
                      <a:endParaRPr lang="hu-HU" sz="15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67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60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546" cy="9159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8D503B"/>
                </a:solidFill>
              </a:rPr>
              <a:t>Роль закона и законность</a:t>
            </a:r>
            <a:br>
              <a:rPr lang="hu-HU" b="1" dirty="0">
                <a:solidFill>
                  <a:srgbClr val="8D503B"/>
                </a:solidFill>
              </a:rPr>
            </a:br>
            <a:r>
              <a:rPr lang="ru-RU" b="1" dirty="0">
                <a:solidFill>
                  <a:srgbClr val="8D503B"/>
                </a:solidFill>
              </a:rPr>
              <a:t>в трех режимах полярного типа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93072"/>
              </p:ext>
            </p:extLst>
          </p:nvPr>
        </p:nvGraphicFramePr>
        <p:xfrm>
          <a:off x="107950" y="987426"/>
          <a:ext cx="8928100" cy="4084260"/>
        </p:xfrm>
        <a:graphic>
          <a:graphicData uri="http://schemas.openxmlformats.org/drawingml/2006/table">
            <a:tbl>
              <a:tblPr/>
              <a:tblGrid>
                <a:gridCol w="250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Либеральная демократия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Патрональная автократия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4D7C85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Коммунистическая диктатура</a:t>
                      </a:r>
                      <a:endParaRPr lang="hu-HU" sz="1500" b="1" dirty="0">
                        <a:solidFill>
                          <a:srgbClr val="4D7C85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власть закона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граждане подчиняются закону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правление посредством законов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 власти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 подконтролен приемной политической семье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беззаконие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закон подконтролен партии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991">
                <a:tc>
                  <a:txBody>
                    <a:bodyPr/>
                    <a:lstStyle/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baseline="0" dirty="0">
                          <a:solidFill>
                            <a:srgbClr val="50412B"/>
                          </a:solidFill>
                        </a:rPr>
                        <a:t>равенство перед законом</a:t>
                      </a:r>
                    </a:p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baseline="0" dirty="0">
                          <a:solidFill>
                            <a:srgbClr val="50412B"/>
                          </a:solidFill>
                        </a:rPr>
                        <a:t>равенство после закона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baseline="0" dirty="0">
                          <a:solidFill>
                            <a:srgbClr val="50412B"/>
                          </a:solidFill>
                        </a:rPr>
                        <a:t>равенство перед законом</a:t>
                      </a:r>
                    </a:p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baseline="0" dirty="0">
                          <a:solidFill>
                            <a:srgbClr val="50412B"/>
                          </a:solidFill>
                        </a:rPr>
                        <a:t>неравенство после закона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baseline="0" dirty="0">
                          <a:solidFill>
                            <a:srgbClr val="50412B"/>
                          </a:solidFill>
                        </a:rPr>
                        <a:t>неравенство перед законом</a:t>
                      </a:r>
                    </a:p>
                    <a:p>
                      <a:pPr marL="269875" indent="-182563" algn="l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baseline="0" dirty="0">
                          <a:solidFill>
                            <a:srgbClr val="50412B"/>
                          </a:solidFill>
                        </a:rPr>
                        <a:t>неравенство после закона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нормативное правоприменение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 индивидуальному заказу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политически выборочное правоприменение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репрессивное 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правоприменение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непредвзятое судопроизводство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политически выборочное судопроизводство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показательный процесс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доказательство </a:t>
                      </a:r>
                      <a:r>
                        <a:rPr lang="hu-HU" sz="1300" b="1" dirty="0">
                          <a:solidFill>
                            <a:srgbClr val="50412B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при совершении преступления процесс запускается автоматически</a:t>
                      </a:r>
                      <a:endParaRPr lang="hu-HU" sz="1200" b="1" i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компромат</a:t>
                      </a:r>
                      <a:endParaRPr lang="hu-HU" sz="1300" b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при совершении преступления процесс запускается на основании политического решения</a:t>
                      </a:r>
                      <a:endParaRPr lang="hu-HU" sz="1200" b="1" i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latin typeface="+mn-lt"/>
                          <a:ea typeface="Calibri"/>
                          <a:cs typeface="Times New Roman"/>
                        </a:rPr>
                        <a:t>сфабрикованное обвинение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преступление отсутствует, процесс запускается на основании политического решения</a:t>
                      </a:r>
                      <a:endParaRPr lang="hu-HU" sz="1200" b="1" i="1" dirty="0">
                        <a:solidFill>
                          <a:srgbClr val="5041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360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546" cy="9159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Демократический и автократический легализм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936829"/>
              </p:ext>
            </p:extLst>
          </p:nvPr>
        </p:nvGraphicFramePr>
        <p:xfrm>
          <a:off x="251521" y="987425"/>
          <a:ext cx="8640960" cy="36725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331046954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127099797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1422400104"/>
                    </a:ext>
                  </a:extLst>
                </a:gridCol>
              </a:tblGrid>
              <a:tr h="4722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 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Дух закона относится к…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53121"/>
                  </a:ext>
                </a:extLst>
              </a:tr>
              <a:tr h="77213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Конкретные акторы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(внутренний дух закона)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Конституционная система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(внешний дух закона)</a:t>
                      </a: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81091"/>
                  </a:ext>
                </a:extLst>
              </a:tr>
              <a:tr h="121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Демократический легализм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(политические акторы нижнего уровня злоупотребляют законами по отношению к другим лицам)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Бумажная волокита (бюрократия), правовое буквоедство (суды)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Применение законов, подрывающих конституционализм и вызывающих саморазрушение демократии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24105"/>
                  </a:ext>
                </a:extLst>
              </a:tr>
              <a:tr h="121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Автократический легализм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(политические акторы высшего уровня злоупотребляют законами, относящимися к ним самим)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Использование демократического мандата для сознания инструментальных законов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0412B"/>
                          </a:solidFill>
                          <a:effectLst/>
                        </a:rPr>
                        <a:t>Использование демократического мандата для институционализации автократии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92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546" cy="41151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Институты государственного принуждения и их функции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74290"/>
              </p:ext>
            </p:extLst>
          </p:nvPr>
        </p:nvGraphicFramePr>
        <p:xfrm>
          <a:off x="1564" y="475185"/>
          <a:ext cx="9108502" cy="46631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32952">
                  <a:extLst>
                    <a:ext uri="{9D8B030D-6E8A-4147-A177-3AD203B41FA5}">
                      <a16:colId xmlns:a16="http://schemas.microsoft.com/office/drawing/2014/main" val="1861694685"/>
                    </a:ext>
                  </a:extLst>
                </a:gridCol>
                <a:gridCol w="2221586">
                  <a:extLst>
                    <a:ext uri="{9D8B030D-6E8A-4147-A177-3AD203B41FA5}">
                      <a16:colId xmlns:a16="http://schemas.microsoft.com/office/drawing/2014/main" val="2283899077"/>
                    </a:ext>
                  </a:extLst>
                </a:gridCol>
                <a:gridCol w="2443744">
                  <a:extLst>
                    <a:ext uri="{9D8B030D-6E8A-4147-A177-3AD203B41FA5}">
                      <a16:colId xmlns:a16="http://schemas.microsoft.com/office/drawing/2014/main" val="775032146"/>
                    </a:ext>
                  </a:extLst>
                </a:gridCol>
                <a:gridCol w="3110220">
                  <a:extLst>
                    <a:ext uri="{9D8B030D-6E8A-4147-A177-3AD203B41FA5}">
                      <a16:colId xmlns:a16="http://schemas.microsoft.com/office/drawing/2014/main" val="3779609551"/>
                    </a:ext>
                  </a:extLst>
                </a:gridCol>
              </a:tblGrid>
              <a:tr h="2271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Тип института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Характерная государственная функция в… 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15148"/>
                  </a:ext>
                </a:extLst>
              </a:tr>
              <a:tr h="22714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либеральных демократиях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патрональных автократиях</a:t>
                      </a:r>
                      <a:endParaRPr lang="hu-HU" sz="1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565246"/>
                  </a:ext>
                </a:extLst>
              </a:tr>
              <a:tr h="48177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Белое принуждение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(законное применение насилия по умолчанию)</a:t>
                      </a: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Правоохранительные органы (полиция, спецназ и т.п.)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Нормативное правоприменение посредством (угрозы) насилия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Вымогательство через выборочное правоприменение, защита приемной политической семьи 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983797"/>
                  </a:ext>
                </a:extLst>
              </a:tr>
              <a:tr h="481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Ведомства по управлению государственными доходами (налоговое управление, счетная палата и т.п.)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Нормативное налогообложение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Вымогательство посредством выборочных проверок и штрафных санкций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844094"/>
                  </a:ext>
                </a:extLst>
              </a:tr>
              <a:tr h="481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Спецслужбы (служба безопасности и т.п.)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Наблюдение за порядком и нейтрализация угроз государственной безопасности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Наблюдение за формальной и неформальной оппозицией (партиями, НПО, отдельными лицами)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33661"/>
                  </a:ext>
                </a:extLst>
              </a:tr>
              <a:tr h="4817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Серое принуждение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(уполномоченное законное применение насилия)</a:t>
                      </a: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Добровольные народные дружины (секции самообороны и т.п.)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Резерв государственной полиции с неполной нагрузкой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Содействие правоохранительным органам в служении приемной политической семье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54976"/>
                  </a:ext>
                </a:extLst>
              </a:tr>
              <a:tr h="6391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Частные охранные агентства (охранные компании, частная полиция и т.п.)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Защита людей и объектов общественного значения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Защита людей и объектов патронального значения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27398"/>
                  </a:ext>
                </a:extLst>
              </a:tr>
              <a:tr h="409298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Черное принуждение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4D7C85"/>
                          </a:solidFill>
                          <a:effectLst/>
                        </a:rPr>
                        <a:t>(незаконное применение насилия)</a:t>
                      </a:r>
                    </a:p>
                  </a:txBody>
                  <a:tcPr marL="56568" marR="56568" marT="8005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Фан-клубы (футбольные ультрас, скинхеды и т.п.)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Не существует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Нейтрализация протестов и другой оппозиционной деятельности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414593"/>
                  </a:ext>
                </a:extLst>
              </a:tr>
              <a:tr h="409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Вооруженные формирования (народное ополчение и т.п.)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Не существует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Запугивание, насильственное препятствование массовой оппозиционной деятельности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884637"/>
                  </a:ext>
                </a:extLst>
              </a:tr>
              <a:tr h="40929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Организованное подполье (криминальные группировки, классическая мафия и т.п.)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Не существует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50412B"/>
                          </a:solidFill>
                          <a:effectLst/>
                        </a:rPr>
                        <a:t>Вымогательство и устранение конкретных лиц или оппонентов приемной политической семьи</a:t>
                      </a:r>
                      <a:endParaRPr lang="hu-HU" sz="10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8005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A99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200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7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38017"/>
              </p:ext>
            </p:extLst>
          </p:nvPr>
        </p:nvGraphicFramePr>
        <p:xfrm>
          <a:off x="107951" y="555526"/>
          <a:ext cx="8928098" cy="4536505"/>
        </p:xfrm>
        <a:graphic>
          <a:graphicData uri="http://schemas.openxmlformats.org/drawingml/2006/table">
            <a:tbl>
              <a:tblPr>
                <a:effectLst/>
                <a:tableStyleId>{616DA210-FB5B-4158-B5E0-FEB733F419BA}</a:tableStyleId>
              </a:tblPr>
              <a:tblGrid>
                <a:gridCol w="1439713">
                  <a:extLst>
                    <a:ext uri="{9D8B030D-6E8A-4147-A177-3AD203B41FA5}">
                      <a16:colId xmlns:a16="http://schemas.microsoft.com/office/drawing/2014/main" val="215668006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21295339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397636852"/>
                    </a:ext>
                  </a:extLst>
                </a:gridCol>
                <a:gridCol w="2591841">
                  <a:extLst>
                    <a:ext uri="{9D8B030D-6E8A-4147-A177-3AD203B41FA5}">
                      <a16:colId xmlns:a16="http://schemas.microsoft.com/office/drawing/2014/main" val="710599185"/>
                    </a:ext>
                  </a:extLst>
                </a:gridCol>
              </a:tblGrid>
              <a:tr h="44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53442F"/>
                          </a:solidFill>
                          <a:effectLst/>
                        </a:rPr>
                        <a:t> </a:t>
                      </a:r>
                      <a:endParaRPr lang="hu-HU" sz="12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Патрональная автократия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5955"/>
                  </a:ext>
                </a:extLst>
              </a:tr>
              <a:tr h="192499">
                <a:tc rowSpan="4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ИНТЕРПРЕТАЦИЯ ОБЩЕГО БЛАГА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конституционализм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популизм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марксизм-ленинизм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04016"/>
                  </a:ext>
                </a:extLst>
              </a:tr>
              <a:tr h="3918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электоральная гражданская легитимация 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электоральная гражданская легитимация 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effectLst/>
                        </a:rPr>
                        <a:t>неэлекторальная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 гражданская легитимация 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177886"/>
                  </a:ext>
                </a:extLst>
              </a:tr>
              <a:tr h="58604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публичное обсуждение представлений об общем благе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патрональное присвоение права интерпретировать общее благо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бюрократическое присвоение права интерпретировать общее благо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324558"/>
                  </a:ext>
                </a:extLst>
              </a:tr>
              <a:tr h="3918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легально-рациональное господство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субстантивно-рациональное господство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субстантивно-рациональное господство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13870"/>
                  </a:ext>
                </a:extLst>
              </a:tr>
              <a:tr h="591197">
                <a:tc rowSpan="5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ИНСТИТУТЫ ПУБЛИЧНОГО ОБСУЖДЕНИЯ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открытая сфера коммуникации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свобода слова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контролируемая сфера коммуникации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вытеснение/</a:t>
                      </a:r>
                      <a:r>
                        <a:rPr lang="ru-RU" sz="1100" b="1" dirty="0" err="1">
                          <a:solidFill>
                            <a:srgbClr val="50412B"/>
                          </a:solidFill>
                          <a:effectLst/>
                        </a:rPr>
                        <a:t>геттоизация</a:t>
                      </a:r>
                      <a:endParaRPr lang="ru-R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закрытая сфера коммуникации </a:t>
                      </a: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цензура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23116"/>
                  </a:ext>
                </a:extLst>
              </a:tr>
              <a:tr h="36644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конкурентная/ двухпартийная система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система с доминирующей партией 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однопартийная система 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23908"/>
                  </a:ext>
                </a:extLst>
              </a:tr>
              <a:tr h="19249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маркетинговая кампания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кампания, формирующая лояльность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кампания с приостановлением прав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00748"/>
                  </a:ext>
                </a:extLst>
              </a:tr>
              <a:tr h="19249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честные выборы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манипулируемые выборы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выборы с одним кандидатом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145335"/>
                  </a:ext>
                </a:extLst>
              </a:tr>
              <a:tr h="118924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формальный процесс  принятия решений (в парламенте)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члены парламента являются политиками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принимающий решения законодательный орган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неформальный процесс  принятия решений (вне парламента)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члены парламента являются политическими подставными лицами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законодательный орган – «приводной ремень»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формальный процесс  принятия решений (вне парламента)</a:t>
                      </a: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члены парламента являются партийными функционерами </a:t>
                      </a: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законодательный орган – «приводной ремень»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244783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07951" y="-92546"/>
            <a:ext cx="8928098" cy="771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Политические феномены в трех режимах полярного типа 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50118"/>
              </p:ext>
            </p:extLst>
          </p:nvPr>
        </p:nvGraphicFramePr>
        <p:xfrm>
          <a:off x="107952" y="1000197"/>
          <a:ext cx="8928098" cy="35877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6175">
                  <a:extLst>
                    <a:ext uri="{9D8B030D-6E8A-4147-A177-3AD203B41FA5}">
                      <a16:colId xmlns:a16="http://schemas.microsoft.com/office/drawing/2014/main" val="2156680062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4212953396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1397636852"/>
                    </a:ext>
                  </a:extLst>
                </a:gridCol>
                <a:gridCol w="2280641">
                  <a:extLst>
                    <a:ext uri="{9D8B030D-6E8A-4147-A177-3AD203B41FA5}">
                      <a16:colId xmlns:a16="http://schemas.microsoft.com/office/drawing/2014/main" val="710599185"/>
                    </a:ext>
                  </a:extLst>
                </a:gridCol>
              </a:tblGrid>
              <a:tr h="5048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n-US" sz="1100" b="0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0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Патрональная автократия</a:t>
                      </a:r>
                      <a:endParaRPr lang="hu-HU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1" marR="33681" marT="4678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5955"/>
                  </a:ext>
                </a:extLst>
              </a:tr>
              <a:tr h="685407">
                <a:tc rowSpan="5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ИНСТИТУТЫ ПУБЛИЧНОГО ОБСУЖДЕНИЯ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 of law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(власть закона) (равенство перед законом,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равенство после закона)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law of rule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(закон власти)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(равенство перед законом,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неравенство после закона)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беззаконие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(неравенство перед законом,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неравенство после закона)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763652"/>
                  </a:ext>
                </a:extLst>
              </a:tr>
              <a:tr h="6854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ограниченный закон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 подчиняются закону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инструментальный закон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 подконтролен приемной политической семье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инструментальный закон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 подконтролен партии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45628"/>
                  </a:ext>
                </a:extLst>
              </a:tr>
              <a:tr h="397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нормативное правоприменение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политически выборочное правоприменение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политически выборочное правоприменение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39782"/>
                  </a:ext>
                </a:extLst>
              </a:tr>
              <a:tr h="39777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непредвзятое судопроизводство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политически выборочное судопроизводство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показательный процесс</a:t>
                      </a:r>
                      <a:endParaRPr lang="hu-HU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13114"/>
                  </a:ext>
                </a:extLst>
              </a:tr>
              <a:tr h="91652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доказательство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совершении преступления процесс запускается автоматически)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компромат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совершении преступления процесс запускается на основании политического решения)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сфабрикованное обвинение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 совершении преступления процесс запускается на основании политического решения)</a:t>
                      </a:r>
                    </a:p>
                  </a:txBody>
                  <a:tcPr marL="33681" marR="33681" marT="4678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329103"/>
                  </a:ext>
                </a:extLst>
              </a:tr>
            </a:tbl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>
          <a:xfrm>
            <a:off x="107952" y="422"/>
            <a:ext cx="8928098" cy="915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Политические феномены в трех режимах полярного типа </a:t>
            </a:r>
            <a:r>
              <a:rPr lang="en-US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3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27470"/>
              </p:ext>
            </p:extLst>
          </p:nvPr>
        </p:nvGraphicFramePr>
        <p:xfrm>
          <a:off x="71723" y="807352"/>
          <a:ext cx="9000553" cy="42846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48487">
                  <a:extLst>
                    <a:ext uri="{9D8B030D-6E8A-4147-A177-3AD203B41FA5}">
                      <a16:colId xmlns:a16="http://schemas.microsoft.com/office/drawing/2014/main" val="2342188951"/>
                    </a:ext>
                  </a:extLst>
                </a:gridCol>
                <a:gridCol w="3072193">
                  <a:extLst>
                    <a:ext uri="{9D8B030D-6E8A-4147-A177-3AD203B41FA5}">
                      <a16:colId xmlns:a16="http://schemas.microsoft.com/office/drawing/2014/main" val="1209520715"/>
                    </a:ext>
                  </a:extLst>
                </a:gridCol>
                <a:gridCol w="2879873">
                  <a:extLst>
                    <a:ext uri="{9D8B030D-6E8A-4147-A177-3AD203B41FA5}">
                      <a16:colId xmlns:a16="http://schemas.microsoft.com/office/drawing/2014/main" val="1014053496"/>
                    </a:ext>
                  </a:extLst>
                </a:gridCol>
              </a:tblGrid>
              <a:tr h="5613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Конституционализм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либеральных демократиях)</a:t>
                      </a:r>
                    </a:p>
                  </a:txBody>
                  <a:tcPr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Популизм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патрональных автократиях)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Марксизм-ленинизм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коммунистических диктатурах)</a:t>
                      </a:r>
                    </a:p>
                  </a:txBody>
                  <a:tcPr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55873"/>
                  </a:ext>
                </a:extLst>
              </a:tr>
              <a:tr h="7326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всеобщая защита человеческого достоинства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представлена гражданами</a:t>
                      </a: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нации, связанная с интересами одной группы лиц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представлена приемной политической семьей</a:t>
                      </a: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рабочего класса, связанная с интересами одной группы лиц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представлена партией</a:t>
                      </a: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43680"/>
                  </a:ext>
                </a:extLst>
              </a:tr>
              <a:tr h="2525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индивидуализм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коллективизм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коллективизм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94398"/>
                  </a:ext>
                </a:extLst>
              </a:tr>
              <a:tr h="44353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всеобщий подход на гуманистической основе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национализм на клановой основе (аморальная семейственность/трайбализм)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интернационализм на классовой основе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558871"/>
                  </a:ext>
                </a:extLst>
              </a:tr>
              <a:tr h="2525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неограниченные моральные обязательства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ограниченные моральные обязательства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ограниченные моральные обязательства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008544"/>
                  </a:ext>
                </a:extLst>
              </a:tr>
              <a:tr h="2525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плюрализм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антиплюрализм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мажоритаризм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антиплюрализм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83344"/>
                  </a:ext>
                </a:extLst>
              </a:tr>
              <a:tr h="13392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ПУБЛИЧНОЕ ОБСУЖДЕНИЕ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интерпретации общего блага: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поддержка разнообразных конкурентных процессов и каналов для выражения и реализации интересов и ценностей (люди являются гражданами)</a:t>
                      </a:r>
                    </a:p>
                  </a:txBody>
                  <a:tcPr marL="68580" marR="68580" marT="8255" marB="0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ПАТРОНАЛЬНОЕ ПРИСВОЕНИЕ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интерпретации общего блага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продвижение приемной политической семьи как высшего авторитета при принятии государственных решений, не нуждающегося в конструктивной критике и политической оппозиции (люди являются слугами)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CD5F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БЮРОКРАТИЧЕСКОЕ ПРИСВОЕНИЕ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интерпретации общего блага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продвижение партии как высшего авторитета при принятии государственных решений, не нуждающегося в конструктивной критике и политической оппозиции (люди являются объектами)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8255" marB="0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667882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20025" y="51470"/>
            <a:ext cx="892810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Разновидности гражданской легитимации </a:t>
            </a:r>
          </a:p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трех режимах полярного типа 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5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80397"/>
              </p:ext>
            </p:extLst>
          </p:nvPr>
        </p:nvGraphicFramePr>
        <p:xfrm>
          <a:off x="107949" y="986841"/>
          <a:ext cx="8928103" cy="362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5819">
                  <a:extLst>
                    <a:ext uri="{9D8B030D-6E8A-4147-A177-3AD203B41FA5}">
                      <a16:colId xmlns:a16="http://schemas.microsoft.com/office/drawing/2014/main" val="33870546"/>
                    </a:ext>
                  </a:extLst>
                </a:gridCol>
                <a:gridCol w="3276142">
                  <a:extLst>
                    <a:ext uri="{9D8B030D-6E8A-4147-A177-3AD203B41FA5}">
                      <a16:colId xmlns:a16="http://schemas.microsoft.com/office/drawing/2014/main" val="4095491387"/>
                    </a:ext>
                  </a:extLst>
                </a:gridCol>
                <a:gridCol w="3276142">
                  <a:extLst>
                    <a:ext uri="{9D8B030D-6E8A-4147-A177-3AD203B41FA5}">
                      <a16:colId xmlns:a16="http://schemas.microsoft.com/office/drawing/2014/main" val="2111487581"/>
                    </a:ext>
                  </a:extLst>
                </a:gridCol>
              </a:tblGrid>
              <a:tr h="7928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Легально-рациональная легитимность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конституционализм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Субстантивно-рациональная легитимность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популизм, марксизм-ленинизм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65515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Носитель легитимности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Безличные институты (выраженные в формальных правилах)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Индивидуальные акторы (состоящие в формальной или неформальной организации)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03083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Статус правящей элиты</a:t>
                      </a:r>
                      <a:endParaRPr lang="en-US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Подчиняется закону</a:t>
                      </a:r>
                      <a:endParaRPr lang="en-US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Обслуживается законом </a:t>
                      </a:r>
                      <a:endParaRPr lang="en-US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332269"/>
                  </a:ext>
                </a:extLst>
              </a:tr>
              <a:tr h="94535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 процессов</a:t>
                      </a:r>
                      <a:endParaRPr lang="en-US" sz="14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b="1" u="sng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Совещательный</a:t>
                      </a:r>
                      <a:r>
                        <a:rPr lang="en-GB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согласование интересов множества акторов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Декларативный</a:t>
                      </a:r>
                      <a:r>
                        <a:rPr lang="en-GB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продвижение интересов одного актора (другие интересы подавляются)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31423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899592" y="0"/>
            <a:ext cx="7272808" cy="9155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Типы легитимности по Веберу: популизм как требование легально-рациональной легитимности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9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00157"/>
              </p:ext>
            </p:extLst>
          </p:nvPr>
        </p:nvGraphicFramePr>
        <p:xfrm>
          <a:off x="107949" y="986841"/>
          <a:ext cx="9000555" cy="405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5739">
                  <a:extLst>
                    <a:ext uri="{9D8B030D-6E8A-4147-A177-3AD203B41FA5}">
                      <a16:colId xmlns:a16="http://schemas.microsoft.com/office/drawing/2014/main" val="3387054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35785756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25888816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409549138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11487581"/>
                    </a:ext>
                  </a:extLst>
                </a:gridCol>
              </a:tblGrid>
              <a:tr h="6488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знать</a:t>
                      </a:r>
                      <a:endParaRPr lang="en-GB" sz="13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информации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говорить</a:t>
                      </a:r>
                      <a:endParaRPr lang="en-US" sz="13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передача информации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выбирать</a:t>
                      </a:r>
                      <a:endParaRPr lang="en-US" sz="1300" b="1" kern="1200" baseline="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многообразие источников информации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взаимодействовать </a:t>
                      </a: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онлайн информация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0412B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300" b="1" kern="1200" dirty="0">
                        <a:solidFill>
                          <a:srgbClr val="4D7C8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65515"/>
                  </a:ext>
                </a:extLst>
              </a:tr>
              <a:tr h="9327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Открытая сфера коммуникации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 СМИ соблюдаются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 к информации, представляющей общественный интерес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свобода слова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(государство модерирует коммуникацию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непредвзятые государственные СМИ </a:t>
                      </a:r>
                    </a:p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свободные частные (оппозиционные) СМИ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свободный доступ в интернет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303083"/>
                  </a:ext>
                </a:extLst>
              </a:tr>
              <a:tr h="9327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Закрытая сфера коммуникации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 СМИ ущемляются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 в доступе к информации, представляющей общественный интерес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цензура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(государство пресекает нежелательную коммуникацию)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контролируемые государственные СМИ </a:t>
                      </a:r>
                    </a:p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частные (оппозиционные)  СМИ запрещены 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ограниченный доступ в интернет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332269"/>
                  </a:ext>
                </a:extLst>
              </a:tr>
              <a:tr h="12670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Контролируемая сфера коммуникации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 СМИ нейтрализованы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затрудненный доступ к информации, представляющей общественный интерес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свобода слова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(государство ограничивает широкое распространение нежелательной коммуникации)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предвзятые государственные СМИ</a:t>
                      </a:r>
                    </a:p>
                    <a:p>
                      <a:pPr marL="90488" lvl="0" indent="-90488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вытесненные и </a:t>
                      </a:r>
                      <a:r>
                        <a:rPr lang="ru-RU" sz="12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геттоизированные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частные (оппозиционные) СМИ</a:t>
                      </a: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регулируемый доступ в интернет</a:t>
                      </a:r>
                      <a:endParaRPr lang="hu-HU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158" marR="88158" marT="44079" marB="44079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231423"/>
                  </a:ext>
                </a:extLst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1421904" y="0"/>
            <a:ext cx="6300192" cy="9155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Сферы коммуникации идеального типа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9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8153" y="987426"/>
            <a:ext cx="8627694" cy="3989416"/>
          </a:xfrm>
          <a:prstGeom prst="rect">
            <a:avLst/>
          </a:prstGeom>
          <a:solidFill>
            <a:srgbClr val="EFEAE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546" cy="9159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8D503B"/>
                </a:solidFill>
              </a:rPr>
              <a:t>Доходы от государственной рекламы в соответствии с политическими группами Венгрии (2006-2019).</a:t>
            </a:r>
            <a:br>
              <a:rPr lang="en-US" dirty="0">
                <a:solidFill>
                  <a:srgbClr val="8D503B"/>
                </a:solidFill>
              </a:rPr>
            </a:br>
            <a:r>
              <a:rPr lang="ru-RU" sz="1400" dirty="0">
                <a:solidFill>
                  <a:srgbClr val="8D503B"/>
                </a:solidFill>
              </a:rPr>
              <a:t>Измерения даны в </a:t>
            </a:r>
            <a:r>
              <a:rPr lang="en-US" sz="1400" dirty="0">
                <a:solidFill>
                  <a:srgbClr val="8D503B"/>
                </a:solidFill>
              </a:rPr>
              <a:t>1000 </a:t>
            </a:r>
            <a:r>
              <a:rPr lang="ru-RU" sz="1400" dirty="0">
                <a:solidFill>
                  <a:srgbClr val="8D503B"/>
                </a:solidFill>
              </a:rPr>
              <a:t>форинтов</a:t>
            </a:r>
            <a:r>
              <a:rPr lang="en-US" sz="1400" dirty="0">
                <a:solidFill>
                  <a:srgbClr val="8D503B"/>
                </a:solidFill>
              </a:rPr>
              <a:t> (</a:t>
            </a:r>
            <a:r>
              <a:rPr lang="ru-RU" sz="1400" dirty="0" err="1">
                <a:solidFill>
                  <a:srgbClr val="8D503B"/>
                </a:solidFill>
              </a:rPr>
              <a:t>ок</a:t>
            </a:r>
            <a:r>
              <a:rPr lang="ru-RU" sz="1400" dirty="0">
                <a:solidFill>
                  <a:srgbClr val="8D503B"/>
                </a:solidFill>
              </a:rPr>
              <a:t>.</a:t>
            </a:r>
            <a:r>
              <a:rPr lang="en-US" sz="1400" dirty="0">
                <a:solidFill>
                  <a:srgbClr val="8D503B"/>
                </a:solidFill>
              </a:rPr>
              <a:t> 3</a:t>
            </a:r>
            <a:r>
              <a:rPr lang="ru-RU" sz="1400" dirty="0">
                <a:solidFill>
                  <a:srgbClr val="8D503B"/>
                </a:solidFill>
              </a:rPr>
              <a:t>,</a:t>
            </a:r>
            <a:r>
              <a:rPr lang="en-US" sz="1400" dirty="0">
                <a:solidFill>
                  <a:srgbClr val="8D503B"/>
                </a:solidFill>
              </a:rPr>
              <a:t>5 </a:t>
            </a:r>
            <a:r>
              <a:rPr lang="ru-RU" sz="1400" dirty="0">
                <a:solidFill>
                  <a:srgbClr val="8D503B"/>
                </a:solidFill>
              </a:rPr>
              <a:t>долларов США</a:t>
            </a:r>
            <a:r>
              <a:rPr lang="en-US" sz="1400" dirty="0">
                <a:solidFill>
                  <a:srgbClr val="8D503B"/>
                </a:solidFill>
              </a:rPr>
              <a:t>)</a:t>
            </a:r>
            <a:endParaRPr lang="hu-HU" sz="1400" dirty="0">
              <a:solidFill>
                <a:srgbClr val="8D503B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0" y="915988"/>
            <a:ext cx="8627694" cy="3989416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18A4F91-DA25-45E5-8EFF-FC84BF615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44227"/>
              </p:ext>
            </p:extLst>
          </p:nvPr>
        </p:nvGraphicFramePr>
        <p:xfrm>
          <a:off x="1619672" y="4899660"/>
          <a:ext cx="230425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46301866"/>
                    </a:ext>
                  </a:extLst>
                </a:gridCol>
              </a:tblGrid>
              <a:tr h="16665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B2654A"/>
                          </a:solidFill>
                        </a:rPr>
                        <a:t>Другие, международные компании</a:t>
                      </a:r>
                      <a:endParaRPr lang="en-GB" sz="1000" dirty="0">
                        <a:solidFill>
                          <a:srgbClr val="B2654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34811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B29F1BE6-B1EF-4EC7-A065-08D092C04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29018"/>
              </p:ext>
            </p:extLst>
          </p:nvPr>
        </p:nvGraphicFramePr>
        <p:xfrm>
          <a:off x="4427984" y="4899660"/>
          <a:ext cx="230425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146301866"/>
                    </a:ext>
                  </a:extLst>
                </a:gridCol>
              </a:tblGrid>
              <a:tr h="166658">
                <a:tc>
                  <a:txBody>
                    <a:bodyPr/>
                    <a:lstStyle/>
                    <a:p>
                      <a:r>
                        <a:rPr lang="ru-RU" sz="1000" dirty="0" err="1">
                          <a:solidFill>
                            <a:srgbClr val="B2654A"/>
                          </a:solidFill>
                        </a:rPr>
                        <a:t>Шимичка</a:t>
                      </a:r>
                      <a:r>
                        <a:rPr lang="ru-RU" sz="1000" dirty="0">
                          <a:solidFill>
                            <a:srgbClr val="B2654A"/>
                          </a:solidFill>
                        </a:rPr>
                        <a:t>, в прошлом связан с Фидес</a:t>
                      </a:r>
                      <a:endParaRPr lang="en-GB" sz="1000" dirty="0">
                        <a:solidFill>
                          <a:srgbClr val="B2654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34811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4AD546-A910-4C6A-8912-4DE10AEC7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58342"/>
              </p:ext>
            </p:extLst>
          </p:nvPr>
        </p:nvGraphicFramePr>
        <p:xfrm>
          <a:off x="7157432" y="4899660"/>
          <a:ext cx="1728192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46301866"/>
                    </a:ext>
                  </a:extLst>
                </a:gridCol>
              </a:tblGrid>
              <a:tr h="166658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B2654A"/>
                          </a:solidFill>
                        </a:rPr>
                        <a:t>Близкие к Фидес компании</a:t>
                      </a:r>
                      <a:endParaRPr lang="en-GB" sz="1000" dirty="0">
                        <a:solidFill>
                          <a:srgbClr val="B2654A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34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75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51470"/>
            <a:ext cx="8928099" cy="64849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Мобилизующий потенциал людей и </a:t>
            </a:r>
            <a:br>
              <a:rPr lang="ru-RU" dirty="0">
                <a:solidFill>
                  <a:srgbClr val="8D503B"/>
                </a:solidFill>
              </a:rPr>
            </a:br>
            <a:r>
              <a:rPr lang="ru-RU" dirty="0" err="1">
                <a:solidFill>
                  <a:srgbClr val="8D503B"/>
                </a:solidFill>
              </a:rPr>
              <a:t>демобилизующий</a:t>
            </a:r>
            <a:r>
              <a:rPr lang="ru-RU" dirty="0">
                <a:solidFill>
                  <a:srgbClr val="8D503B"/>
                </a:solidFill>
              </a:rPr>
              <a:t> потенциал государства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5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04737"/>
              </p:ext>
            </p:extLst>
          </p:nvPr>
        </p:nvGraphicFramePr>
        <p:xfrm>
          <a:off x="-2126" y="771550"/>
          <a:ext cx="9143998" cy="4343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2339253882"/>
                    </a:ext>
                  </a:extLst>
                </a:gridCol>
                <a:gridCol w="1298270">
                  <a:extLst>
                    <a:ext uri="{9D8B030D-6E8A-4147-A177-3AD203B41FA5}">
                      <a16:colId xmlns:a16="http://schemas.microsoft.com/office/drawing/2014/main" val="290384861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44864726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298729238"/>
                    </a:ext>
                  </a:extLst>
                </a:gridCol>
                <a:gridCol w="1905576">
                  <a:extLst>
                    <a:ext uri="{9D8B030D-6E8A-4147-A177-3AD203B41FA5}">
                      <a16:colId xmlns:a16="http://schemas.microsoft.com/office/drawing/2014/main" val="2644234275"/>
                    </a:ext>
                  </a:extLst>
                </a:gridCol>
              </a:tblGrid>
              <a:tr h="58133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20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4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754530"/>
                  </a:ext>
                </a:extLst>
              </a:tr>
              <a:tr h="5092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Мобилизующие структуры</a:t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людей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D5F50"/>
                          </a:solidFill>
                          <a:effectLst/>
                        </a:rPr>
                        <a:t>Формальные</a:t>
                      </a:r>
                      <a:endParaRPr lang="hu-HU" sz="12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Свобода собраний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Свобода собраний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Нет свободы собраний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35980"/>
                  </a:ext>
                </a:extLst>
              </a:tr>
              <a:tr h="11695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D5F50"/>
                          </a:solidFill>
                          <a:effectLst/>
                        </a:rPr>
                        <a:t>Неформальные</a:t>
                      </a:r>
                      <a:endParaRPr lang="hu-HU" sz="12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Облегченные возможности для взаимодействия + позитивное подкрепление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Умеренные возможности для взаимодействия + позитивное подкрепление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Ограниченные возможности для взаимодействия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61128"/>
                  </a:ext>
                </a:extLst>
              </a:tr>
              <a:tr h="86577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4D7C85"/>
                          </a:solidFill>
                          <a:effectLst/>
                        </a:rPr>
                        <a:t>Демобилизующие</a:t>
                      </a: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 структуры</a:t>
                      </a:r>
                      <a:b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4D7C85"/>
                          </a:solidFill>
                          <a:effectLst/>
                        </a:rPr>
                        <a:t>государства</a:t>
                      </a:r>
                      <a:r>
                        <a:rPr lang="en-US" sz="1400" b="1" dirty="0">
                          <a:solidFill>
                            <a:srgbClr val="4D7C85"/>
                          </a:solidFill>
                          <a:effectLst/>
                        </a:rPr>
                        <a:t>)</a:t>
                      </a:r>
                      <a:endParaRPr lang="hu-HU" sz="20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D5F50"/>
                          </a:solidFill>
                          <a:effectLst/>
                        </a:rPr>
                        <a:t>Прямые</a:t>
                      </a:r>
                      <a:endParaRPr lang="hu-HU" sz="1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Разрешение нормативно (средства правовой защиты)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Разрешение дискреционно (средства правовой защиты отсутствуют) 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Разрешение отсутствует (протест противозаконен)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934111"/>
                  </a:ext>
                </a:extLst>
              </a:tr>
              <a:tr h="119458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D5F50"/>
                          </a:solidFill>
                          <a:effectLst/>
                        </a:rPr>
                        <a:t>Непрямые</a:t>
                      </a:r>
                      <a:endParaRPr lang="hu-HU" sz="1400" b="1" dirty="0">
                        <a:solidFill>
                          <a:srgbClr val="CD5F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Переговоры / игнорирование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Игнорирование / перенаправление / негативное подкрепление / репрессии, отданные на аутсорсинг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3442F"/>
                          </a:solidFill>
                          <a:effectLst/>
                        </a:rPr>
                        <a:t>Не существует</a:t>
                      </a:r>
                      <a:endParaRPr lang="hu-HU" sz="1300" b="1" dirty="0">
                        <a:solidFill>
                          <a:srgbClr val="53442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344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8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52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64807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8D503B"/>
                </a:solidFill>
              </a:rPr>
              <a:t>Типы многопартийных систем </a:t>
            </a:r>
            <a:br>
              <a:rPr lang="ru-RU" dirty="0">
                <a:solidFill>
                  <a:srgbClr val="8D503B"/>
                </a:solidFill>
              </a:rPr>
            </a:br>
            <a:r>
              <a:rPr lang="ru-RU" dirty="0">
                <a:solidFill>
                  <a:srgbClr val="8D503B"/>
                </a:solidFill>
              </a:rPr>
              <a:t>в посткоммунистических режимах</a:t>
            </a:r>
            <a:r>
              <a:rPr lang="en-US" dirty="0">
                <a:solidFill>
                  <a:srgbClr val="8D503B"/>
                </a:solidFill>
              </a:rPr>
              <a:t>(1)</a:t>
            </a:r>
            <a:endParaRPr lang="hu-HU" dirty="0">
              <a:solidFill>
                <a:srgbClr val="8D503B"/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03736"/>
              </p:ext>
            </p:extLst>
          </p:nvPr>
        </p:nvGraphicFramePr>
        <p:xfrm>
          <a:off x="-2" y="699542"/>
          <a:ext cx="9144001" cy="4434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581">
                  <a:extLst>
                    <a:ext uri="{9D8B030D-6E8A-4147-A177-3AD203B41FA5}">
                      <a16:colId xmlns:a16="http://schemas.microsoft.com/office/drawing/2014/main" val="2146343971"/>
                    </a:ext>
                  </a:extLst>
                </a:gridCol>
                <a:gridCol w="1079205">
                  <a:extLst>
                    <a:ext uri="{9D8B030D-6E8A-4147-A177-3AD203B41FA5}">
                      <a16:colId xmlns:a16="http://schemas.microsoft.com/office/drawing/2014/main" val="372442106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3728120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03053313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91928023"/>
                    </a:ext>
                  </a:extLst>
                </a:gridCol>
                <a:gridCol w="2267743">
                  <a:extLst>
                    <a:ext uri="{9D8B030D-6E8A-4147-A177-3AD203B41FA5}">
                      <a16:colId xmlns:a16="http://schemas.microsoft.com/office/drawing/2014/main" val="654159536"/>
                    </a:ext>
                  </a:extLst>
                </a:gridCol>
              </a:tblGrid>
              <a:tr h="830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85838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Характерный тип режима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Основной принцип деления на партии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Тип конкуренции между оппозиционной и правящей партиями</a:t>
                      </a: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Тип конкуренции между оппозиционными партиями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Основное поле конкуренции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61190"/>
                  </a:ext>
                </a:extLst>
              </a:tr>
              <a:tr h="633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Конкурентная партийная система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50412B"/>
                          </a:solidFill>
                          <a:effectLst/>
                        </a:rPr>
                        <a:t>Непатрональный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 центр (равномерно распределена)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02505"/>
                  </a:ext>
                </a:extLst>
              </a:tr>
              <a:tr h="1026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Двухпартийная система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50412B"/>
                          </a:solidFill>
                          <a:effectLst/>
                        </a:rPr>
                        <a:t>Непатрональный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Правящая демократическая партия против главной оппозиционной демократической партии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39869"/>
                  </a:ext>
                </a:extLst>
              </a:tr>
              <a:tr h="1026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Демократическая партийная система с автократическим претендентом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rgbClr val="50412B"/>
                          </a:solidFill>
                          <a:effectLst/>
                        </a:rPr>
                        <a:t>Непатрональный</a:t>
                      </a:r>
                      <a:endParaRPr lang="ru-RU" sz="12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/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патрональный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 / 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Правящая демократическая партия против главной оппозиционной партии (патрона)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26785"/>
                  </a:ext>
                </a:extLst>
              </a:tr>
              <a:tr h="85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4D7C85"/>
                          </a:solidFill>
                          <a:effectLst/>
                        </a:rPr>
                        <a:t>Мультипатрональная</a:t>
                      </a:r>
                      <a:r>
                        <a:rPr lang="ru-RU" sz="1200" b="1" dirty="0">
                          <a:solidFill>
                            <a:srgbClr val="4D7C85"/>
                          </a:solidFill>
                          <a:effectLst/>
                        </a:rPr>
                        <a:t> сетевая система</a:t>
                      </a:r>
                      <a:endParaRPr lang="hu-HU" sz="1200" b="1" dirty="0">
                        <a:solidFill>
                          <a:srgbClr val="4D7C8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Патрональная демократия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Патрональный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Реальная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Правящая партия патрона против главной оппозиционной партии (патрона)</a:t>
                      </a:r>
                      <a:endParaRPr lang="hu-HU" sz="12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21" marR="64221" marT="32110" marB="32110" anchor="ctr">
                    <a:lnL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9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01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542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1895</Words>
  <Application>Microsoft Office PowerPoint</Application>
  <PresentationFormat>On-screen Show (16:9)</PresentationFormat>
  <Paragraphs>423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Open Sans</vt:lpstr>
      <vt:lpstr>Office-téma</vt:lpstr>
      <vt:lpstr>Политика стабильности:  публичное обсуждение и  способы его нейтрализации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Доходы от государственной рекламы в соответствии с политическими группами Венгрии (2006-2019). Измерения даны в 1000 форинтов (ок. 3,5 долларов США)</vt:lpstr>
      <vt:lpstr>Мобилизующий потенциал людей и  демобилизующий потенциал государства</vt:lpstr>
      <vt:lpstr>Типы многопартийных систем  в посткоммунистических режимах(1)</vt:lpstr>
      <vt:lpstr>Типы многопартийных систем  в посткоммунистических режимах (2)</vt:lpstr>
      <vt:lpstr>Политические кампании в трех режимах полярного типа</vt:lpstr>
      <vt:lpstr>Типы выборов</vt:lpstr>
      <vt:lpstr>Типы законов по индивидуальному заказу с общими примерами политики вознаграждения и наказания</vt:lpstr>
      <vt:lpstr>Статус закона в трех режимах полярного типа</vt:lpstr>
      <vt:lpstr>Роль закона и законность в трех режимах полярного типа</vt:lpstr>
      <vt:lpstr>Демократический и автократический легализм</vt:lpstr>
      <vt:lpstr>Институты государственного принуждения и их функции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655</cp:revision>
  <dcterms:created xsi:type="dcterms:W3CDTF">2017-05-01T09:52:15Z</dcterms:created>
  <dcterms:modified xsi:type="dcterms:W3CDTF">2021-03-04T15:19:00Z</dcterms:modified>
</cp:coreProperties>
</file>