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3" r:id="rId3"/>
    <p:sldId id="276" r:id="rId4"/>
    <p:sldId id="275" r:id="rId5"/>
    <p:sldId id="277" r:id="rId6"/>
    <p:sldId id="279" r:id="rId7"/>
    <p:sldId id="283" r:id="rId8"/>
    <p:sldId id="280" r:id="rId9"/>
    <p:sldId id="274" r:id="rId10"/>
    <p:sldId id="284" r:id="rId11"/>
    <p:sldId id="282" r:id="rId12"/>
  </p:sldIdLst>
  <p:sldSz cx="9144000" cy="5143500" type="screen16x9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7" userDrawn="1">
          <p15:clr>
            <a:srgbClr val="A4A3A4"/>
          </p15:clr>
        </p15:guide>
        <p15:guide id="2" pos="68" userDrawn="1">
          <p15:clr>
            <a:srgbClr val="A4A3A4"/>
          </p15:clr>
        </p15:guide>
        <p15:guide id="3" pos="5692" userDrawn="1">
          <p15:clr>
            <a:srgbClr val="A4A3A4"/>
          </p15:clr>
        </p15:guide>
        <p15:guide id="4" orient="horz" pos="622" userDrawn="1">
          <p15:clr>
            <a:srgbClr val="A4A3A4"/>
          </p15:clr>
        </p15:guide>
        <p15:guide id="5" orient="horz" pos="3162" userDrawn="1">
          <p15:clr>
            <a:srgbClr val="A4A3A4"/>
          </p15:clr>
        </p15:guide>
        <p15:guide id="6" orient="horz" pos="849" userDrawn="1">
          <p15:clr>
            <a:srgbClr val="A4A3A4"/>
          </p15:clr>
        </p15:guide>
        <p15:guide id="7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A61"/>
    <a:srgbClr val="CA5E53"/>
    <a:srgbClr val="EFEAE4"/>
    <a:srgbClr val="50412B"/>
    <a:srgbClr val="8D503B"/>
    <a:srgbClr val="4D7C85"/>
    <a:srgbClr val="B3A99D"/>
    <a:srgbClr val="6B95A1"/>
    <a:srgbClr val="E9B178"/>
    <a:srgbClr val="BAB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Világos stílus 2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EC20E35-A176-4012-BC5E-935CFFF8708E}" styleName="Közepesen sötét stílus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4" autoAdjust="0"/>
    <p:restoredTop sz="91903" autoAdjust="0"/>
  </p:normalViewPr>
  <p:slideViewPr>
    <p:cSldViewPr>
      <p:cViewPr varScale="1">
        <p:scale>
          <a:sx n="121" d="100"/>
          <a:sy n="121" d="100"/>
        </p:scale>
        <p:origin x="172" y="76"/>
      </p:cViewPr>
      <p:guideLst>
        <p:guide orient="horz" pos="577"/>
        <p:guide pos="68"/>
        <p:guide pos="5692"/>
        <p:guide orient="horz" pos="622"/>
        <p:guide orient="horz" pos="3162"/>
        <p:guide orient="horz" pos="84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F1B6C-BCD4-42B0-88F5-C5E258B8D2BC}" type="datetimeFigureOut">
              <a:rPr lang="hu-HU" smtClean="0"/>
              <a:pPr/>
              <a:t>2021. 02. 15.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4A179-5995-42C8-A8DD-75973595F13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707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4483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8713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2021. 02. 15.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2021. 02. 15.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2021. 02. 15.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2021. 02. 15.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2021. 02. 15.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2021. 02. 15.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2021. 02. 15.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2021. 02. 15.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2021. 02. 15.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2021. 02. 15.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2021. 02. 15.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9A9B-E3FB-4FD3-A5B2-9BF015E5B4AB}" type="datetimeFigureOut">
              <a:rPr lang="hu-HU" smtClean="0"/>
              <a:pPr/>
              <a:t>2021. 02. 15.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2032000" ty="-444500" sx="35000" sy="3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7950" y="1112676"/>
            <a:ext cx="8928100" cy="2918147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Политика нестабильности</a:t>
            </a:r>
            <a:r>
              <a:rPr lang="en-US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br>
              <a:rPr lang="en-US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защитные механизмы, цветные революции и способы обращения вспять </a:t>
            </a:r>
            <a:br>
              <a:rPr lang="ru-RU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автократических изменений</a:t>
            </a:r>
            <a:endParaRPr lang="hu-HU" sz="28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8424" y="4371950"/>
            <a:ext cx="647626" cy="662010"/>
          </a:xfrm>
          <a:prstGeom prst="rect">
            <a:avLst/>
          </a:prstGeom>
          <a:solidFill>
            <a:srgbClr val="D1C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8526957" y="4266337"/>
            <a:ext cx="37055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100" b="1" dirty="0">
                <a:solidFill>
                  <a:srgbClr val="EFEAE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28" y="1491630"/>
            <a:ext cx="7709070" cy="2335848"/>
          </a:xfrm>
          <a:prstGeom prst="rect">
            <a:avLst/>
          </a:prstGeom>
        </p:spPr>
      </p:pic>
      <p:sp>
        <p:nvSpPr>
          <p:cNvPr id="29" name="Cím 1"/>
          <p:cNvSpPr>
            <a:spLocks noGrp="1"/>
          </p:cNvSpPr>
          <p:nvPr>
            <p:ph type="title"/>
          </p:nvPr>
        </p:nvSpPr>
        <p:spPr>
          <a:xfrm>
            <a:off x="107950" y="1"/>
            <a:ext cx="8928100" cy="1347787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Способы возврата идеального типа с различных стадий автократических изменений</a:t>
            </a:r>
            <a:endParaRPr lang="hu-HU" sz="22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Rectangle 38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1338549" y="3852744"/>
            <a:ext cx="1406596" cy="513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Попытка установления автократии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385A6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3522790" y="3852744"/>
            <a:ext cx="1728192" cy="513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Автократический прорыв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385A6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5954595" y="3852744"/>
            <a:ext cx="1641741" cy="5165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Автократическая консолидация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385A6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1259632" y="3231655"/>
            <a:ext cx="1693939" cy="39554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Электоральная коррекция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385A6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2771800" y="2559712"/>
            <a:ext cx="2048167" cy="6593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Электоральная /  </a:t>
            </a:r>
            <a:r>
              <a:rPr kumimoji="0" lang="ru-RU" sz="1200" b="1" i="0" u="none" strike="noStrike" cap="none" normalizeH="0" baseline="0" dirty="0" err="1">
                <a:ln>
                  <a:noFill/>
                </a:ln>
                <a:solidFill>
                  <a:srgbClr val="385A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экстраэлекторальная</a:t>
            </a: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реституция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rgbClr val="385A6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385A6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Text Box 22"/>
          <p:cNvSpPr txBox="1">
            <a:spLocks noChangeArrowheads="1"/>
          </p:cNvSpPr>
          <p:nvPr/>
        </p:nvSpPr>
        <p:spPr bwMode="auto">
          <a:xfrm>
            <a:off x="4811508" y="2229706"/>
            <a:ext cx="2286174" cy="51617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>
                <a:ln>
                  <a:noFill/>
                </a:ln>
                <a:solidFill>
                  <a:srgbClr val="385A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Экстраэлекторальная</a:t>
            </a: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реституция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385A6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Szövegdoboz 2"/>
          <p:cNvSpPr txBox="1">
            <a:spLocks noChangeArrowheads="1"/>
          </p:cNvSpPr>
          <p:nvPr/>
        </p:nvSpPr>
        <p:spPr bwMode="auto">
          <a:xfrm>
            <a:off x="0" y="3852744"/>
            <a:ext cx="1480333" cy="576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1000"/>
              </a:spcAft>
            </a:pPr>
            <a:r>
              <a:rPr lang="ru-RU" sz="1200" b="1" dirty="0">
                <a:solidFill>
                  <a:srgbClr val="385A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Стабильная демократия</a:t>
            </a:r>
            <a:endParaRPr lang="hu-HU" sz="1200" dirty="0">
              <a:solidFill>
                <a:srgbClr val="385A6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Szövegdoboz 2"/>
          <p:cNvSpPr txBox="1">
            <a:spLocks noChangeArrowheads="1"/>
          </p:cNvSpPr>
          <p:nvPr/>
        </p:nvSpPr>
        <p:spPr bwMode="auto">
          <a:xfrm>
            <a:off x="7596336" y="3852744"/>
            <a:ext cx="1273430" cy="53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1000"/>
              </a:spcAft>
            </a:pPr>
            <a:r>
              <a:rPr lang="ru-RU" sz="1200" b="1" dirty="0">
                <a:solidFill>
                  <a:srgbClr val="385A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Стабильная автократия</a:t>
            </a:r>
            <a:endParaRPr lang="hu-HU" sz="1200" dirty="0">
              <a:solidFill>
                <a:srgbClr val="385A6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128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"/>
            <a:ext cx="8928100" cy="1203596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Различные стадии демократических изменений</a:t>
            </a:r>
            <a:endParaRPr lang="hu-HU" sz="22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974041"/>
              </p:ext>
            </p:extLst>
          </p:nvPr>
        </p:nvGraphicFramePr>
        <p:xfrm>
          <a:off x="107952" y="1203597"/>
          <a:ext cx="8928098" cy="34754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5856">
                  <a:extLst>
                    <a:ext uri="{9D8B030D-6E8A-4147-A177-3AD203B41FA5}">
                      <a16:colId xmlns:a16="http://schemas.microsoft.com/office/drawing/2014/main" val="581712547"/>
                    </a:ext>
                  </a:extLst>
                </a:gridCol>
                <a:gridCol w="3096121">
                  <a:extLst>
                    <a:ext uri="{9D8B030D-6E8A-4147-A177-3AD203B41FA5}">
                      <a16:colId xmlns:a16="http://schemas.microsoft.com/office/drawing/2014/main" val="4140474082"/>
                    </a:ext>
                  </a:extLst>
                </a:gridCol>
                <a:gridCol w="3096121">
                  <a:extLst>
                    <a:ext uri="{9D8B030D-6E8A-4147-A177-3AD203B41FA5}">
                      <a16:colId xmlns:a16="http://schemas.microsoft.com/office/drawing/2014/main" val="1612994805"/>
                    </a:ext>
                  </a:extLst>
                </a:gridCol>
              </a:tblGrid>
              <a:tr h="558277">
                <a:tc rowSpan="2">
                  <a:txBody>
                    <a:bodyPr/>
                    <a:lstStyle/>
                    <a:p>
                      <a:endParaRPr lang="hu-HU" sz="2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4D7C85"/>
                          </a:solidFill>
                          <a:effectLst/>
                        </a:rPr>
                        <a:t>Оппозиция автократического режима успешно восстанавливает…</a:t>
                      </a:r>
                      <a:endParaRPr lang="hu-HU" sz="28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215293"/>
                  </a:ext>
                </a:extLst>
              </a:tr>
              <a:tr h="102590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50412B"/>
                          </a:solidFill>
                          <a:effectLst/>
                        </a:rPr>
                        <a:t>первый защитный механизм (разделение ветвей власти)</a:t>
                      </a:r>
                      <a:endParaRPr lang="hu-HU" sz="2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50412B"/>
                          </a:solidFill>
                          <a:effectLst/>
                        </a:rPr>
                        <a:t>второй защитный механизм (автономию гражданского общества)</a:t>
                      </a:r>
                      <a:endParaRPr lang="hu-HU" sz="2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701232"/>
                  </a:ext>
                </a:extLst>
              </a:tr>
              <a:tr h="558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4D7C85"/>
                          </a:solidFill>
                          <a:effectLst/>
                        </a:rPr>
                        <a:t>Попытка установления демократии</a:t>
                      </a:r>
                      <a:endParaRPr lang="hu-HU" sz="28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5070"/>
                  </a:ext>
                </a:extLst>
              </a:tr>
              <a:tr h="558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4D7C85"/>
                          </a:solidFill>
                          <a:effectLst/>
                        </a:rPr>
                        <a:t>Демократический прорыв</a:t>
                      </a:r>
                      <a:endParaRPr lang="hu-HU" sz="28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X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24034"/>
                  </a:ext>
                </a:extLst>
              </a:tr>
              <a:tr h="558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4D7C85"/>
                          </a:solidFill>
                          <a:effectLst/>
                        </a:rPr>
                        <a:t>Демократическая консолидация</a:t>
                      </a:r>
                      <a:endParaRPr lang="hu-HU" sz="28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0412B"/>
                          </a:solidFill>
                          <a:effectLst/>
                        </a:rPr>
                        <a:t>X</a:t>
                      </a:r>
                      <a:endParaRPr lang="hu-HU" sz="32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X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384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895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15988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Защитные механизмы в трех режимах полярного типа</a:t>
            </a:r>
            <a:endParaRPr lang="hu-HU" sz="22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080516"/>
              </p:ext>
            </p:extLst>
          </p:nvPr>
        </p:nvGraphicFramePr>
        <p:xfrm>
          <a:off x="107950" y="987425"/>
          <a:ext cx="8928548" cy="396187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655738">
                  <a:extLst>
                    <a:ext uri="{9D8B030D-6E8A-4147-A177-3AD203B41FA5}">
                      <a16:colId xmlns:a16="http://schemas.microsoft.com/office/drawing/2014/main" val="2156680062"/>
                    </a:ext>
                  </a:extLst>
                </a:gridCol>
                <a:gridCol w="2424270">
                  <a:extLst>
                    <a:ext uri="{9D8B030D-6E8A-4147-A177-3AD203B41FA5}">
                      <a16:colId xmlns:a16="http://schemas.microsoft.com/office/drawing/2014/main" val="4212953396"/>
                    </a:ext>
                  </a:extLst>
                </a:gridCol>
                <a:gridCol w="2424270">
                  <a:extLst>
                    <a:ext uri="{9D8B030D-6E8A-4147-A177-3AD203B41FA5}">
                      <a16:colId xmlns:a16="http://schemas.microsoft.com/office/drawing/2014/main" val="1397636852"/>
                    </a:ext>
                  </a:extLst>
                </a:gridCol>
                <a:gridCol w="2424270">
                  <a:extLst>
                    <a:ext uri="{9D8B030D-6E8A-4147-A177-3AD203B41FA5}">
                      <a16:colId xmlns:a16="http://schemas.microsoft.com/office/drawing/2014/main" val="710599185"/>
                    </a:ext>
                  </a:extLst>
                </a:gridCol>
              </a:tblGrid>
              <a:tr h="928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 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4D7C85"/>
                          </a:solidFill>
                          <a:effectLst/>
                        </a:rPr>
                        <a:t>Либеральная демократия</a:t>
                      </a:r>
                      <a:endParaRPr lang="hu-HU" sz="18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4D7C85"/>
                          </a:solidFill>
                          <a:effectLst/>
                        </a:rPr>
                        <a:t>Патрональная автократия</a:t>
                      </a:r>
                      <a:endParaRPr lang="hu-HU" sz="18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4D7C85"/>
                          </a:solidFill>
                          <a:effectLst/>
                        </a:rPr>
                        <a:t>Коммунистическая диктатура</a:t>
                      </a:r>
                      <a:endParaRPr lang="hu-HU" sz="18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185955"/>
                  </a:ext>
                </a:extLst>
              </a:tr>
              <a:tr h="827736">
                <a:tc rowSpan="4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4D7C85"/>
                          </a:solidFill>
                          <a:effectLst/>
                        </a:rPr>
                        <a:t>Защитные механизмы</a:t>
                      </a:r>
                      <a:endParaRPr lang="hu-HU" sz="18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0412B"/>
                          </a:solidFill>
                          <a:effectLst/>
                        </a:rPr>
                        <a:t>защитные механизмы в пользу плюрализма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0412B"/>
                          </a:solidFill>
                          <a:effectLst/>
                        </a:rPr>
                        <a:t>защитные механизмы в против плюрализма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0412B"/>
                          </a:solidFill>
                          <a:effectLst/>
                        </a:rPr>
                        <a:t>отсутствует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218340"/>
                  </a:ext>
                </a:extLst>
              </a:tr>
              <a:tr h="68934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0412B"/>
                          </a:solidFill>
                          <a:effectLst/>
                        </a:rPr>
                        <a:t>разделение ветвей власти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0412B"/>
                          </a:solidFill>
                          <a:effectLst/>
                        </a:rPr>
                        <a:t>разделение ресурсов власти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0412B"/>
                          </a:solidFill>
                          <a:effectLst/>
                        </a:rPr>
                        <a:t>отсутствует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885328"/>
                  </a:ext>
                </a:extLst>
              </a:tr>
              <a:tr h="41906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0412B"/>
                          </a:solidFill>
                          <a:effectLst/>
                        </a:rPr>
                        <a:t>свободное гражданское общество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0412B"/>
                          </a:solidFill>
                          <a:effectLst/>
                        </a:rPr>
                        <a:t>подчиненное гражданское общество 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0412B"/>
                          </a:solidFill>
                          <a:effectLst/>
                        </a:rPr>
                        <a:t>гражданского общества не существует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73606"/>
                  </a:ext>
                </a:extLst>
              </a:tr>
              <a:tr h="102391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0412B"/>
                          </a:solidFill>
                          <a:effectLst/>
                        </a:rPr>
                        <a:t>мирная смена правительства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0412B"/>
                          </a:solidFill>
                          <a:effectLst/>
                        </a:rPr>
                        <a:t>(без смены режима)</a:t>
                      </a:r>
                    </a:p>
                  </a:txBody>
                  <a:tcPr marL="33681" marR="33681" marT="4678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0412B"/>
                          </a:solidFill>
                          <a:effectLst/>
                        </a:rPr>
                        <a:t>системное воспроизводство/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0412B"/>
                          </a:solidFill>
                          <a:effectLst/>
                        </a:rPr>
                        <a:t>смена режима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0412B"/>
                          </a:solidFill>
                          <a:effectLst/>
                        </a:rPr>
                        <a:t>смена режима </a:t>
                      </a:r>
                    </a:p>
                    <a:p>
                      <a:pPr marL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0412B"/>
                          </a:solidFill>
                          <a:effectLst/>
                        </a:rPr>
                        <a:t>(законная революция)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947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568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1347788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Защитные механизмы либеральных демократий</a:t>
            </a:r>
            <a:endParaRPr lang="hu-HU" sz="22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30424" y="1203598"/>
            <a:ext cx="7283152" cy="345191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ru-RU" sz="2200" b="1" dirty="0">
                <a:solidFill>
                  <a:srgbClr val="50412B"/>
                </a:solidFill>
              </a:rPr>
              <a:t>Первый защитный механизм</a:t>
            </a:r>
            <a:r>
              <a:rPr lang="hu-HU" sz="2200" b="1" dirty="0">
                <a:solidFill>
                  <a:srgbClr val="50412B"/>
                </a:solidFill>
              </a:rPr>
              <a:t>:</a:t>
            </a:r>
            <a:r>
              <a:rPr lang="en-US" sz="2200" dirty="0">
                <a:solidFill>
                  <a:srgbClr val="50412B"/>
                </a:solidFill>
              </a:rPr>
              <a:t> </a:t>
            </a:r>
            <a:r>
              <a:rPr lang="ru-RU" sz="2200" b="1" dirty="0">
                <a:solidFill>
                  <a:srgbClr val="50412B"/>
                </a:solidFill>
              </a:rPr>
              <a:t>разделение ветвей власти</a:t>
            </a:r>
            <a:endParaRPr lang="hu-HU" sz="2200" b="1" dirty="0">
              <a:solidFill>
                <a:srgbClr val="50412B"/>
              </a:solidFill>
            </a:endParaRPr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ru-RU" sz="2200" b="1" dirty="0">
                <a:solidFill>
                  <a:srgbClr val="50412B"/>
                </a:solidFill>
              </a:rPr>
              <a:t>Второй защитный механизм</a:t>
            </a:r>
            <a:r>
              <a:rPr lang="hu-HU" sz="2200" b="1" dirty="0">
                <a:solidFill>
                  <a:srgbClr val="50412B"/>
                </a:solidFill>
              </a:rPr>
              <a:t>: </a:t>
            </a:r>
            <a:r>
              <a:rPr lang="ru-RU" sz="2200" b="1" dirty="0">
                <a:solidFill>
                  <a:srgbClr val="50412B"/>
                </a:solidFill>
              </a:rPr>
              <a:t>публичное обсуждение и четыре автономии гражданского общества</a:t>
            </a:r>
            <a:endParaRPr lang="hu-HU" sz="2200" b="1" dirty="0">
              <a:solidFill>
                <a:srgbClr val="50412B"/>
              </a:solidFill>
            </a:endParaRPr>
          </a:p>
          <a:p>
            <a:pPr lvl="1">
              <a:spcBef>
                <a:spcPts val="0"/>
              </a:spcBef>
              <a:spcAft>
                <a:spcPts val="1000"/>
              </a:spcAft>
              <a:buClr>
                <a:srgbClr val="4D7C85"/>
              </a:buClr>
              <a:buFont typeface="Calibri" panose="020F0502020204030204" pitchFamily="34" charset="0"/>
              <a:buChar char="–"/>
            </a:pPr>
            <a:r>
              <a:rPr lang="ru-RU" sz="2000" b="1" dirty="0">
                <a:solidFill>
                  <a:srgbClr val="50412B"/>
                </a:solidFill>
              </a:rPr>
              <a:t>автономия СМИ</a:t>
            </a:r>
            <a:endParaRPr lang="hu-HU" sz="2000" b="1" dirty="0">
              <a:solidFill>
                <a:srgbClr val="50412B"/>
              </a:solidFill>
            </a:endParaRPr>
          </a:p>
          <a:p>
            <a:pPr lvl="1">
              <a:spcBef>
                <a:spcPts val="0"/>
              </a:spcBef>
              <a:spcAft>
                <a:spcPts val="1000"/>
              </a:spcAft>
              <a:buClr>
                <a:srgbClr val="4D7C85"/>
              </a:buClr>
              <a:buFont typeface="Calibri" panose="020F0502020204030204" pitchFamily="34" charset="0"/>
              <a:buChar char="–"/>
            </a:pPr>
            <a:r>
              <a:rPr lang="ru-RU" sz="2000" b="1" dirty="0">
                <a:solidFill>
                  <a:srgbClr val="50412B"/>
                </a:solidFill>
              </a:rPr>
              <a:t>автономия предпринимателей </a:t>
            </a:r>
          </a:p>
          <a:p>
            <a:pPr lvl="1">
              <a:spcBef>
                <a:spcPts val="0"/>
              </a:spcBef>
              <a:spcAft>
                <a:spcPts val="1000"/>
              </a:spcAft>
              <a:buClr>
                <a:srgbClr val="4D7C85"/>
              </a:buClr>
              <a:buFont typeface="Calibri" panose="020F0502020204030204" pitchFamily="34" charset="0"/>
              <a:buChar char="–"/>
            </a:pPr>
            <a:r>
              <a:rPr lang="ru-RU" sz="2000" b="1" dirty="0">
                <a:solidFill>
                  <a:srgbClr val="50412B"/>
                </a:solidFill>
              </a:rPr>
              <a:t>автономия</a:t>
            </a:r>
            <a:r>
              <a:rPr lang="hu-HU" sz="2000" b="1" dirty="0">
                <a:solidFill>
                  <a:srgbClr val="50412B"/>
                </a:solidFill>
              </a:rPr>
              <a:t> </a:t>
            </a:r>
            <a:r>
              <a:rPr lang="ru-RU" sz="2000" b="1" dirty="0">
                <a:solidFill>
                  <a:srgbClr val="50412B"/>
                </a:solidFill>
              </a:rPr>
              <a:t>НПО/НКО</a:t>
            </a:r>
            <a:endParaRPr lang="hu-HU" sz="2000" b="1" dirty="0">
              <a:solidFill>
                <a:srgbClr val="50412B"/>
              </a:solidFill>
            </a:endParaRPr>
          </a:p>
          <a:p>
            <a:pPr lvl="1">
              <a:spcBef>
                <a:spcPts val="0"/>
              </a:spcBef>
              <a:spcAft>
                <a:spcPts val="1000"/>
              </a:spcAft>
              <a:buClr>
                <a:srgbClr val="4D7C85"/>
              </a:buClr>
              <a:buFont typeface="Calibri" panose="020F0502020204030204" pitchFamily="34" charset="0"/>
              <a:buChar char="–"/>
            </a:pPr>
            <a:r>
              <a:rPr lang="ru-RU" sz="2000" b="1" dirty="0">
                <a:solidFill>
                  <a:srgbClr val="50412B"/>
                </a:solidFill>
              </a:rPr>
              <a:t>автономия граждан</a:t>
            </a:r>
            <a:endParaRPr lang="hu-HU" sz="2000" dirty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555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1059581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Различные стадии автократических изменений</a:t>
            </a:r>
            <a:endParaRPr lang="hu-HU" sz="22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280353"/>
              </p:ext>
            </p:extLst>
          </p:nvPr>
        </p:nvGraphicFramePr>
        <p:xfrm>
          <a:off x="107950" y="1059582"/>
          <a:ext cx="8928100" cy="33650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9834">
                  <a:extLst>
                    <a:ext uri="{9D8B030D-6E8A-4147-A177-3AD203B41FA5}">
                      <a16:colId xmlns:a16="http://schemas.microsoft.com/office/drawing/2014/main" val="1738400069"/>
                    </a:ext>
                  </a:extLst>
                </a:gridCol>
                <a:gridCol w="3204133">
                  <a:extLst>
                    <a:ext uri="{9D8B030D-6E8A-4147-A177-3AD203B41FA5}">
                      <a16:colId xmlns:a16="http://schemas.microsoft.com/office/drawing/2014/main" val="1669295333"/>
                    </a:ext>
                  </a:extLst>
                </a:gridCol>
                <a:gridCol w="3204133">
                  <a:extLst>
                    <a:ext uri="{9D8B030D-6E8A-4147-A177-3AD203B41FA5}">
                      <a16:colId xmlns:a16="http://schemas.microsoft.com/office/drawing/2014/main" val="1059721366"/>
                    </a:ext>
                  </a:extLst>
                </a:gridCol>
              </a:tblGrid>
              <a:tr h="617641">
                <a:tc rowSpan="2">
                  <a:txBody>
                    <a:bodyPr/>
                    <a:lstStyle/>
                    <a:p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4D7C85"/>
                          </a:solidFill>
                          <a:effectLst/>
                        </a:rPr>
                        <a:t>Правящая политическая элита успешно нейтрализует…</a:t>
                      </a:r>
                      <a:endParaRPr lang="hu-HU" sz="32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766560"/>
                  </a:ext>
                </a:extLst>
              </a:tr>
              <a:tr h="89452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50412B"/>
                          </a:solidFill>
                          <a:effectLst/>
                        </a:rPr>
                        <a:t>первый защитный механизм (разделение ветвей власти)</a:t>
                      </a:r>
                      <a:endParaRPr lang="hu-HU" sz="2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50412B"/>
                          </a:solidFill>
                          <a:effectLst/>
                        </a:rPr>
                        <a:t>второй защитный механизм (автономию гражданского общества)</a:t>
                      </a:r>
                      <a:endParaRPr lang="hu-HU" sz="2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816963"/>
                  </a:ext>
                </a:extLst>
              </a:tr>
              <a:tr h="6176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4D7C85"/>
                          </a:solidFill>
                          <a:effectLst/>
                        </a:rPr>
                        <a:t>Попытка установления автократии</a:t>
                      </a:r>
                      <a:endParaRPr lang="hu-HU" sz="28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740464"/>
                  </a:ext>
                </a:extLst>
              </a:tr>
              <a:tr h="6176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4D7C85"/>
                          </a:solidFill>
                          <a:effectLst/>
                        </a:rPr>
                        <a:t>Автократический прорыв</a:t>
                      </a:r>
                      <a:endParaRPr lang="hu-HU" sz="28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X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316181"/>
                  </a:ext>
                </a:extLst>
              </a:tr>
              <a:tr h="6176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4D7C85"/>
                          </a:solidFill>
                          <a:effectLst/>
                        </a:rPr>
                        <a:t>Автократическая консолидация</a:t>
                      </a:r>
                      <a:endParaRPr lang="hu-HU" sz="28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X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X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001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9447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1491630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Патрональные демократии</a:t>
            </a:r>
            <a:r>
              <a:rPr lang="hu-HU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ru-RU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динамическое равновесие конкурирующих патрональных сетей</a:t>
            </a:r>
            <a:endParaRPr lang="hu-HU" sz="22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91630"/>
            <a:ext cx="8218488" cy="352839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ru-RU" sz="2200" b="1" dirty="0">
                <a:solidFill>
                  <a:srgbClr val="50412B"/>
                </a:solidFill>
              </a:rPr>
              <a:t>в либеральных демократиях патрональный вызов – это аномалия, а в патрональных демократиях – это норма </a:t>
            </a:r>
            <a:r>
              <a:rPr lang="hu-HU" sz="2200" b="1" dirty="0">
                <a:solidFill>
                  <a:srgbClr val="50412B"/>
                </a:solidFill>
              </a:rPr>
              <a:t>(</a:t>
            </a:r>
            <a:r>
              <a:rPr lang="ru-RU" sz="2200" b="1" dirty="0" err="1">
                <a:solidFill>
                  <a:srgbClr val="50412B"/>
                </a:solidFill>
              </a:rPr>
              <a:t>мультипирамидальная</a:t>
            </a:r>
            <a:r>
              <a:rPr lang="ru-RU" sz="2200" b="1" dirty="0">
                <a:solidFill>
                  <a:srgbClr val="50412B"/>
                </a:solidFill>
              </a:rPr>
              <a:t> патрональная сеть</a:t>
            </a:r>
            <a:r>
              <a:rPr lang="hu-HU" sz="2200" b="1" dirty="0">
                <a:solidFill>
                  <a:srgbClr val="50412B"/>
                </a:solidFill>
              </a:rPr>
              <a:t>)</a:t>
            </a:r>
          </a:p>
          <a:p>
            <a:pPr>
              <a:spcBef>
                <a:spcPts val="0"/>
              </a:spcBef>
              <a:spcAft>
                <a:spcPts val="15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ru-RU" sz="2200" b="1" dirty="0">
                <a:solidFill>
                  <a:srgbClr val="50412B"/>
                </a:solidFill>
              </a:rPr>
              <a:t>динамическое равновесие</a:t>
            </a:r>
            <a:r>
              <a:rPr lang="hu-HU" sz="2200" b="1" dirty="0">
                <a:solidFill>
                  <a:srgbClr val="50412B"/>
                </a:solidFill>
              </a:rPr>
              <a:t>: </a:t>
            </a:r>
            <a:r>
              <a:rPr lang="ru-RU" sz="2200" b="1" dirty="0">
                <a:solidFill>
                  <a:srgbClr val="50412B"/>
                </a:solidFill>
              </a:rPr>
              <a:t>ни одна патрональная сеть не может занять доминирующую позицию и подчинить себе другие сети</a:t>
            </a:r>
            <a:endParaRPr lang="hu-HU" sz="2200" b="1" dirty="0">
              <a:solidFill>
                <a:srgbClr val="50412B"/>
              </a:solidFill>
            </a:endParaRP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395536" y="3723878"/>
            <a:ext cx="8207376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sz="1050" b="1" dirty="0">
              <a:solidFill>
                <a:srgbClr val="50412B"/>
              </a:solidFill>
            </a:endParaRPr>
          </a:p>
          <a:p>
            <a:pPr marL="358775" indent="-358775">
              <a:buClr>
                <a:srgbClr val="4D7C85"/>
              </a:buClr>
              <a:buSzPct val="95000"/>
              <a:buFont typeface="Wingdings" panose="05000000000000000000" pitchFamily="2" charset="2"/>
              <a:buChar char="à"/>
            </a:pPr>
            <a:r>
              <a:rPr lang="ru-RU" sz="2200" b="1" dirty="0">
                <a:solidFill>
                  <a:srgbClr val="50412B"/>
                </a:solidFill>
              </a:rPr>
              <a:t>демократическое соперничество патрональных сетей</a:t>
            </a:r>
            <a:endParaRPr lang="hu-HU" sz="2200" b="1" dirty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451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1811908" y="771204"/>
            <a:ext cx="7224141" cy="4320826"/>
          </a:xfrm>
          <a:prstGeom prst="rect">
            <a:avLst/>
          </a:prstGeom>
          <a:solidFill>
            <a:srgbClr val="EFEAE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752" y="922386"/>
            <a:ext cx="6986728" cy="409763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771204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Сравнение демократического управления </a:t>
            </a:r>
            <a:br>
              <a:rPr lang="ru-RU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странах цветных революций</a:t>
            </a:r>
            <a:endParaRPr lang="hu-HU" sz="22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11560" y="987574"/>
            <a:ext cx="1080120" cy="261610"/>
          </a:xfrm>
          <a:prstGeom prst="rect">
            <a:avLst/>
          </a:prstGeom>
          <a:noFill/>
        </p:spPr>
        <p:txBody>
          <a:bodyPr wrap="square" lIns="72000" rtlCol="0" anchor="ctr">
            <a:spAutoFit/>
          </a:bodyPr>
          <a:lstStyle/>
          <a:p>
            <a:r>
              <a:rPr lang="en-GB" sz="1050" b="1" dirty="0">
                <a:solidFill>
                  <a:srgbClr val="50412B"/>
                </a:solidFill>
              </a:rPr>
              <a:t>: </a:t>
            </a:r>
            <a:r>
              <a:rPr lang="ru-RU" sz="1050" b="1" dirty="0">
                <a:solidFill>
                  <a:srgbClr val="50412B"/>
                </a:solidFill>
              </a:rPr>
              <a:t>Украина</a:t>
            </a:r>
            <a:endParaRPr lang="hu-HU" sz="1050" b="1" dirty="0">
              <a:solidFill>
                <a:srgbClr val="50412B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11560" y="1367359"/>
            <a:ext cx="1080120" cy="261610"/>
          </a:xfrm>
          <a:prstGeom prst="rect">
            <a:avLst/>
          </a:prstGeom>
          <a:noFill/>
        </p:spPr>
        <p:txBody>
          <a:bodyPr wrap="square" lIns="72000" rtlCol="0" anchor="ctr">
            <a:spAutoFit/>
          </a:bodyPr>
          <a:lstStyle/>
          <a:p>
            <a:r>
              <a:rPr lang="en-GB" sz="1050" b="1" dirty="0">
                <a:solidFill>
                  <a:srgbClr val="50412B"/>
                </a:solidFill>
              </a:rPr>
              <a:t>: </a:t>
            </a:r>
            <a:r>
              <a:rPr lang="ru-RU" sz="1050" b="1" dirty="0">
                <a:solidFill>
                  <a:srgbClr val="50412B"/>
                </a:solidFill>
              </a:rPr>
              <a:t>Грузия</a:t>
            </a:r>
            <a:endParaRPr lang="hu-HU" sz="1050" b="1" dirty="0">
              <a:solidFill>
                <a:srgbClr val="50412B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611560" y="1758778"/>
            <a:ext cx="1080120" cy="261610"/>
          </a:xfrm>
          <a:prstGeom prst="rect">
            <a:avLst/>
          </a:prstGeom>
          <a:noFill/>
        </p:spPr>
        <p:txBody>
          <a:bodyPr wrap="square" lIns="72000" rtlCol="0" anchor="ctr">
            <a:spAutoFit/>
          </a:bodyPr>
          <a:lstStyle/>
          <a:p>
            <a:r>
              <a:rPr lang="en-GB" sz="1050" b="1" dirty="0">
                <a:solidFill>
                  <a:srgbClr val="50412B"/>
                </a:solidFill>
              </a:rPr>
              <a:t>: </a:t>
            </a:r>
            <a:r>
              <a:rPr lang="ru-RU" sz="1050" b="1" dirty="0">
                <a:solidFill>
                  <a:srgbClr val="50412B"/>
                </a:solidFill>
              </a:rPr>
              <a:t>Кыргызстан</a:t>
            </a:r>
            <a:endParaRPr lang="hu-HU" sz="1050" b="1" dirty="0">
              <a:solidFill>
                <a:srgbClr val="50412B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603632" y="2103408"/>
            <a:ext cx="1416495" cy="577081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r>
              <a:rPr lang="en-GB" sz="1050" b="1" dirty="0">
                <a:solidFill>
                  <a:srgbClr val="50412B"/>
                </a:solidFill>
              </a:rPr>
              <a:t>: </a:t>
            </a:r>
            <a:r>
              <a:rPr lang="ru-RU" sz="1050" b="1" dirty="0">
                <a:solidFill>
                  <a:srgbClr val="50412B"/>
                </a:solidFill>
              </a:rPr>
              <a:t>среднее значение для </a:t>
            </a:r>
            <a:r>
              <a:rPr lang="ru-RU" sz="1050" b="1" dirty="0" err="1">
                <a:solidFill>
                  <a:srgbClr val="50412B"/>
                </a:solidFill>
              </a:rPr>
              <a:t>посткоммуни-стических</a:t>
            </a:r>
            <a:r>
              <a:rPr lang="ru-RU" sz="1050" b="1" dirty="0">
                <a:solidFill>
                  <a:srgbClr val="50412B"/>
                </a:solidFill>
              </a:rPr>
              <a:t> стран</a:t>
            </a:r>
            <a:endParaRPr lang="hu-HU" sz="1050" b="1" dirty="0">
              <a:solidFill>
                <a:srgbClr val="50412B"/>
              </a:solidFill>
            </a:endParaRPr>
          </a:p>
        </p:txBody>
      </p:sp>
      <p:sp>
        <p:nvSpPr>
          <p:cNvPr id="15" name="Háromszög 14"/>
          <p:cNvSpPr/>
          <p:nvPr/>
        </p:nvSpPr>
        <p:spPr>
          <a:xfrm>
            <a:off x="395536" y="3277011"/>
            <a:ext cx="167059" cy="144016"/>
          </a:xfrm>
          <a:prstGeom prst="triangle">
            <a:avLst/>
          </a:prstGeom>
          <a:solidFill>
            <a:srgbClr val="CA5E53"/>
          </a:solidFill>
          <a:ln>
            <a:solidFill>
              <a:srgbClr val="CA5E5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Rombusz 15"/>
          <p:cNvSpPr/>
          <p:nvPr/>
        </p:nvSpPr>
        <p:spPr>
          <a:xfrm>
            <a:off x="395536" y="2823149"/>
            <a:ext cx="165600" cy="165600"/>
          </a:xfrm>
          <a:prstGeom prst="diamond">
            <a:avLst/>
          </a:prstGeom>
          <a:solidFill>
            <a:srgbClr val="CA5E53"/>
          </a:solidFill>
          <a:ln>
            <a:solidFill>
              <a:srgbClr val="CA5E5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CA5E53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611559" y="3239567"/>
            <a:ext cx="1200347" cy="577081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r>
              <a:rPr lang="en-GB" sz="1050" b="1" dirty="0">
                <a:solidFill>
                  <a:srgbClr val="50412B"/>
                </a:solidFill>
              </a:rPr>
              <a:t>: </a:t>
            </a:r>
            <a:r>
              <a:rPr lang="ru-RU" sz="1050" b="1" dirty="0">
                <a:solidFill>
                  <a:srgbClr val="50412B"/>
                </a:solidFill>
              </a:rPr>
              <a:t>конец режима цветной революции</a:t>
            </a:r>
            <a:endParaRPr lang="hu-HU" sz="1050" b="1" dirty="0">
              <a:solidFill>
                <a:srgbClr val="50412B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611560" y="2752497"/>
            <a:ext cx="1342860" cy="415498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r>
              <a:rPr lang="en-GB" sz="1050" b="1" dirty="0">
                <a:solidFill>
                  <a:srgbClr val="50412B"/>
                </a:solidFill>
              </a:rPr>
              <a:t>: </a:t>
            </a:r>
            <a:r>
              <a:rPr lang="ru-RU" sz="1050" b="1" dirty="0">
                <a:solidFill>
                  <a:srgbClr val="50412B"/>
                </a:solidFill>
              </a:rPr>
              <a:t>когда произошла  цветная революция</a:t>
            </a:r>
            <a:endParaRPr lang="hu-HU" sz="1050" b="1" dirty="0">
              <a:solidFill>
                <a:srgbClr val="50412B"/>
              </a:solidFill>
            </a:endParaRPr>
          </a:p>
        </p:txBody>
      </p:sp>
      <p:sp>
        <p:nvSpPr>
          <p:cNvPr id="22" name="Szövegdoboz 12"/>
          <p:cNvSpPr txBox="1"/>
          <p:nvPr/>
        </p:nvSpPr>
        <p:spPr>
          <a:xfrm>
            <a:off x="2116677" y="836841"/>
            <a:ext cx="3389920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100" b="1" dirty="0">
                <a:solidFill>
                  <a:srgbClr val="50412B"/>
                </a:solidFill>
              </a:rPr>
              <a:t>Избирательный процесс после цветных революций</a:t>
            </a:r>
            <a:endParaRPr lang="hu-HU" sz="1100" b="1" dirty="0">
              <a:solidFill>
                <a:srgbClr val="50412B"/>
              </a:solidFill>
            </a:endParaRPr>
          </a:p>
        </p:txBody>
      </p:sp>
      <p:sp>
        <p:nvSpPr>
          <p:cNvPr id="23" name="Szövegdoboz 12"/>
          <p:cNvSpPr txBox="1"/>
          <p:nvPr/>
        </p:nvSpPr>
        <p:spPr>
          <a:xfrm>
            <a:off x="2097989" y="3102228"/>
            <a:ext cx="3264147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100" b="1" dirty="0">
                <a:solidFill>
                  <a:srgbClr val="50412B"/>
                </a:solidFill>
              </a:rPr>
              <a:t>Независимость СМИ после цветных революций</a:t>
            </a:r>
            <a:endParaRPr lang="hu-HU" sz="1100" b="1" dirty="0">
              <a:solidFill>
                <a:srgbClr val="50412B"/>
              </a:solidFill>
            </a:endParaRPr>
          </a:p>
        </p:txBody>
      </p:sp>
      <p:sp>
        <p:nvSpPr>
          <p:cNvPr id="24" name="Szövegdoboz 12"/>
          <p:cNvSpPr txBox="1"/>
          <p:nvPr/>
        </p:nvSpPr>
        <p:spPr>
          <a:xfrm>
            <a:off x="5650167" y="3102228"/>
            <a:ext cx="3239593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100" b="1" dirty="0">
                <a:solidFill>
                  <a:srgbClr val="50412B"/>
                </a:solidFill>
              </a:rPr>
              <a:t>Уровень коррупции после цветных революций</a:t>
            </a:r>
            <a:endParaRPr lang="hu-HU" sz="1100" b="1" dirty="0">
              <a:solidFill>
                <a:srgbClr val="50412B"/>
              </a:solidFill>
            </a:endParaRPr>
          </a:p>
        </p:txBody>
      </p:sp>
      <p:sp>
        <p:nvSpPr>
          <p:cNvPr id="25" name="Szövegdoboz 12"/>
          <p:cNvSpPr txBox="1"/>
          <p:nvPr/>
        </p:nvSpPr>
        <p:spPr>
          <a:xfrm>
            <a:off x="5650167" y="736533"/>
            <a:ext cx="3242313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100" b="1" dirty="0">
                <a:solidFill>
                  <a:srgbClr val="50412B"/>
                </a:solidFill>
              </a:rPr>
              <a:t>Нормативно-правовая основа и ее независимость после цветных революций</a:t>
            </a:r>
            <a:r>
              <a:rPr lang="en-GB" sz="1100" b="1" dirty="0">
                <a:solidFill>
                  <a:srgbClr val="50412B"/>
                </a:solidFill>
              </a:rPr>
              <a:t> </a:t>
            </a:r>
            <a:endParaRPr lang="hu-HU" sz="1100" b="1" dirty="0">
              <a:solidFill>
                <a:srgbClr val="50412B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6"/>
          <a:stretch/>
        </p:blipFill>
        <p:spPr>
          <a:xfrm>
            <a:off x="107504" y="1016411"/>
            <a:ext cx="516658" cy="137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10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"/>
            <a:ext cx="8928546" cy="915988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Динамика режимных трансформаций и режимная петля</a:t>
            </a:r>
            <a:endParaRPr lang="hu-HU" sz="22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396183"/>
              </p:ext>
            </p:extLst>
          </p:nvPr>
        </p:nvGraphicFramePr>
        <p:xfrm>
          <a:off x="0" y="987426"/>
          <a:ext cx="9108504" cy="405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3688">
                  <a:extLst>
                    <a:ext uri="{9D8B030D-6E8A-4147-A177-3AD203B41FA5}">
                      <a16:colId xmlns:a16="http://schemas.microsoft.com/office/drawing/2014/main" val="1432074611"/>
                    </a:ext>
                  </a:extLst>
                </a:gridCol>
                <a:gridCol w="2369583">
                  <a:extLst>
                    <a:ext uri="{9D8B030D-6E8A-4147-A177-3AD203B41FA5}">
                      <a16:colId xmlns:a16="http://schemas.microsoft.com/office/drawing/2014/main" val="2388360614"/>
                    </a:ext>
                  </a:extLst>
                </a:gridCol>
                <a:gridCol w="2525887">
                  <a:extLst>
                    <a:ext uri="{9D8B030D-6E8A-4147-A177-3AD203B41FA5}">
                      <a16:colId xmlns:a16="http://schemas.microsoft.com/office/drawing/2014/main" val="1424878199"/>
                    </a:ext>
                  </a:extLst>
                </a:gridCol>
                <a:gridCol w="2449346">
                  <a:extLst>
                    <a:ext uri="{9D8B030D-6E8A-4147-A177-3AD203B41FA5}">
                      <a16:colId xmlns:a16="http://schemas.microsoft.com/office/drawing/2014/main" val="3603846325"/>
                    </a:ext>
                  </a:extLst>
                </a:gridCol>
              </a:tblGrid>
              <a:tr h="969085"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>
                          <a:solidFill>
                            <a:srgbClr val="4D7C85"/>
                          </a:solidFill>
                        </a:rPr>
                        <a:t>К</a:t>
                      </a:r>
                      <a:endParaRPr lang="hu-HU" sz="1800" b="1" dirty="0">
                        <a:solidFill>
                          <a:srgbClr val="4D7C85"/>
                        </a:solidFill>
                      </a:endParaRPr>
                    </a:p>
                    <a:p>
                      <a:pPr algn="l"/>
                      <a:r>
                        <a:rPr lang="ru-RU" sz="1800" b="1" dirty="0">
                          <a:solidFill>
                            <a:srgbClr val="4D7C85"/>
                          </a:solidFill>
                        </a:rPr>
                        <a:t>От</a:t>
                      </a:r>
                      <a:endParaRPr lang="hu-HU" sz="1800" b="1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4D7C85"/>
                          </a:solidFill>
                        </a:rPr>
                        <a:t>Либеральной демократии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4D7C85"/>
                          </a:solidFill>
                        </a:rPr>
                        <a:t>Патрональной демократии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4D7C85"/>
                          </a:solidFill>
                        </a:rPr>
                        <a:t>Патрональной автократии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104116"/>
                  </a:ext>
                </a:extLst>
              </a:tr>
              <a:tr h="953929">
                <a:tc>
                  <a:txBody>
                    <a:bodyPr/>
                    <a:lstStyle/>
                    <a:p>
                      <a:r>
                        <a:rPr lang="ru-RU" sz="1800" b="1" i="1" dirty="0">
                          <a:solidFill>
                            <a:srgbClr val="4D7C85"/>
                          </a:solidFill>
                        </a:rPr>
                        <a:t>Либеральной демократии</a:t>
                      </a:r>
                      <a:endParaRPr lang="hu-HU" sz="1800" b="1" i="1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50412B"/>
                          </a:solidFill>
                        </a:rPr>
                        <a:t>патрональная трансформация </a:t>
                      </a:r>
                      <a:r>
                        <a:rPr lang="hu-HU" sz="1600" b="1" baseline="0" dirty="0">
                          <a:solidFill>
                            <a:srgbClr val="50412B"/>
                          </a:solidFill>
                        </a:rPr>
                        <a:t>(</a:t>
                      </a:r>
                      <a:r>
                        <a:rPr lang="ru-RU" sz="1600" b="1" baseline="0" dirty="0">
                          <a:solidFill>
                            <a:srgbClr val="50412B"/>
                          </a:solidFill>
                        </a:rPr>
                        <a:t>без </a:t>
                      </a:r>
                      <a:r>
                        <a:rPr lang="ru-RU" sz="1600" b="1" dirty="0">
                          <a:solidFill>
                            <a:srgbClr val="50412B"/>
                          </a:solidFill>
                        </a:rPr>
                        <a:t>автократического прорыва</a:t>
                      </a:r>
                      <a:r>
                        <a:rPr lang="hu-HU" sz="1600" b="1" baseline="0" dirty="0">
                          <a:solidFill>
                            <a:srgbClr val="50412B"/>
                          </a:solidFill>
                        </a:rPr>
                        <a:t>)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50412B"/>
                          </a:solidFill>
                        </a:rPr>
                        <a:t>автократический прорыв + патрональная трансформация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244221"/>
                  </a:ext>
                </a:extLst>
              </a:tr>
              <a:tr h="953929">
                <a:tc>
                  <a:txBody>
                    <a:bodyPr/>
                    <a:lstStyle/>
                    <a:p>
                      <a:r>
                        <a:rPr lang="ru-RU" sz="1800" b="1" i="1" dirty="0">
                          <a:solidFill>
                            <a:srgbClr val="4D7C85"/>
                          </a:solidFill>
                        </a:rPr>
                        <a:t>Патрональной демократии</a:t>
                      </a:r>
                      <a:endParaRPr lang="hu-HU" sz="1800" b="1" i="1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>
                          <a:solidFill>
                            <a:srgbClr val="50412B"/>
                          </a:solidFill>
                        </a:rPr>
                        <a:t>антипатрональная</a:t>
                      </a:r>
                      <a:r>
                        <a:rPr lang="ru-RU" sz="1600" b="1" dirty="0">
                          <a:solidFill>
                            <a:srgbClr val="50412B"/>
                          </a:solidFill>
                        </a:rPr>
                        <a:t> трансформация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50412B"/>
                          </a:solidFill>
                        </a:rPr>
                        <a:t>автократический прорыв 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362255"/>
                  </a:ext>
                </a:extLst>
              </a:tr>
              <a:tr h="953929">
                <a:tc>
                  <a:txBody>
                    <a:bodyPr/>
                    <a:lstStyle/>
                    <a:p>
                      <a:r>
                        <a:rPr lang="ru-RU" sz="1800" b="1" i="1" dirty="0">
                          <a:solidFill>
                            <a:srgbClr val="4D7C85"/>
                          </a:solidFill>
                        </a:rPr>
                        <a:t>Патрональной</a:t>
                      </a:r>
                      <a:r>
                        <a:rPr lang="hu-HU" sz="1800" b="1" i="1" dirty="0">
                          <a:solidFill>
                            <a:srgbClr val="4D7C85"/>
                          </a:solidFill>
                        </a:rPr>
                        <a:t> </a:t>
                      </a:r>
                      <a:r>
                        <a:rPr lang="ru-RU" sz="1800" b="1" i="1" dirty="0">
                          <a:solidFill>
                            <a:srgbClr val="4D7C85"/>
                          </a:solidFill>
                        </a:rPr>
                        <a:t>автократии</a:t>
                      </a:r>
                      <a:endParaRPr lang="hu-HU" sz="1800" b="1" i="1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50412B"/>
                          </a:solidFill>
                        </a:rPr>
                        <a:t>демократический прорыв + </a:t>
                      </a:r>
                      <a:r>
                        <a:rPr lang="ru-RU" sz="1600" b="1" dirty="0" err="1">
                          <a:solidFill>
                            <a:srgbClr val="50412B"/>
                          </a:solidFill>
                        </a:rPr>
                        <a:t>антипатрональная</a:t>
                      </a:r>
                      <a:r>
                        <a:rPr lang="ru-RU" sz="1600" b="1" dirty="0">
                          <a:solidFill>
                            <a:srgbClr val="50412B"/>
                          </a:solidFill>
                        </a:rPr>
                        <a:t> трансформация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50412B"/>
                          </a:solidFill>
                        </a:rPr>
                        <a:t>демократический прорыв </a:t>
                      </a:r>
                      <a:r>
                        <a:rPr lang="hu-HU" sz="1600" b="1" baseline="0" dirty="0">
                          <a:solidFill>
                            <a:srgbClr val="50412B"/>
                          </a:solidFill>
                        </a:rPr>
                        <a:t>(</a:t>
                      </a:r>
                      <a:r>
                        <a:rPr lang="ru-RU" sz="1600" b="1" baseline="0" dirty="0">
                          <a:solidFill>
                            <a:srgbClr val="50412B"/>
                          </a:solidFill>
                        </a:rPr>
                        <a:t>без</a:t>
                      </a:r>
                      <a:r>
                        <a:rPr lang="hu-HU" sz="1600" b="1" baseline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50412B"/>
                          </a:solidFill>
                        </a:rPr>
                        <a:t>антипатрональной</a:t>
                      </a:r>
                      <a:r>
                        <a:rPr lang="ru-RU" sz="1600" b="1" dirty="0">
                          <a:solidFill>
                            <a:srgbClr val="50412B"/>
                          </a:solidFill>
                        </a:rPr>
                        <a:t> трансформации</a:t>
                      </a:r>
                      <a:r>
                        <a:rPr lang="hu-HU" sz="1600" b="1" baseline="0" dirty="0">
                          <a:solidFill>
                            <a:srgbClr val="50412B"/>
                          </a:solidFill>
                        </a:rPr>
                        <a:t>)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901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7954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771550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Автократическая консолидация в цифрах</a:t>
            </a:r>
            <a:endParaRPr lang="hu-HU" sz="22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4329176"/>
              </p:ext>
            </p:extLst>
          </p:nvPr>
        </p:nvGraphicFramePr>
        <p:xfrm>
          <a:off x="107950" y="771550"/>
          <a:ext cx="8928099" cy="220923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27746">
                  <a:extLst>
                    <a:ext uri="{9D8B030D-6E8A-4147-A177-3AD203B41FA5}">
                      <a16:colId xmlns:a16="http://schemas.microsoft.com/office/drawing/2014/main" val="306578655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383590684"/>
                    </a:ext>
                  </a:extLst>
                </a:gridCol>
                <a:gridCol w="1729624">
                  <a:extLst>
                    <a:ext uri="{9D8B030D-6E8A-4147-A177-3AD203B41FA5}">
                      <a16:colId xmlns:a16="http://schemas.microsoft.com/office/drawing/2014/main" val="1727230140"/>
                    </a:ext>
                  </a:extLst>
                </a:gridCol>
                <a:gridCol w="1487539">
                  <a:extLst>
                    <a:ext uri="{9D8B030D-6E8A-4147-A177-3AD203B41FA5}">
                      <a16:colId xmlns:a16="http://schemas.microsoft.com/office/drawing/2014/main" val="1813815109"/>
                    </a:ext>
                  </a:extLst>
                </a:gridCol>
                <a:gridCol w="1487539">
                  <a:extLst>
                    <a:ext uri="{9D8B030D-6E8A-4147-A177-3AD203B41FA5}">
                      <a16:colId xmlns:a16="http://schemas.microsoft.com/office/drawing/2014/main" val="1268015545"/>
                    </a:ext>
                  </a:extLst>
                </a:gridCol>
                <a:gridCol w="1487539">
                  <a:extLst>
                    <a:ext uri="{9D8B030D-6E8A-4147-A177-3AD203B41FA5}">
                      <a16:colId xmlns:a16="http://schemas.microsoft.com/office/drawing/2014/main" val="2883381273"/>
                    </a:ext>
                  </a:extLst>
                </a:gridCol>
              </a:tblGrid>
              <a:tr h="504056"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3000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4D7C85"/>
                          </a:solidFill>
                          <a:effectLst/>
                        </a:rPr>
                        <a:t>Неправомерное влияние правительства на гражданское правосудие (1: полностью свободны от влияния; 0: целиком в ручном управлении)</a:t>
                      </a:r>
                      <a:endParaRPr lang="hu-HU" sz="18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565810"/>
                  </a:ext>
                </a:extLst>
              </a:tr>
              <a:tr h="204687"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0</a:t>
                      </a: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,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73-0</a:t>
                      </a: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,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89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0</a:t>
                      </a: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,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56-0</a:t>
                      </a: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,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72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0</a:t>
                      </a: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,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39-0</a:t>
                      </a: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,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55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0</a:t>
                      </a: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,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22-0</a:t>
                      </a: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,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38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15590"/>
                  </a:ext>
                </a:extLst>
              </a:tr>
              <a:tr h="409373">
                <a:tc row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4D7C85"/>
                          </a:solidFill>
                          <a:effectLst/>
                        </a:rPr>
                        <a:t>Ограничение полномочий институтов власти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4D7C85"/>
                          </a:solidFill>
                          <a:effectLst/>
                        </a:rPr>
                        <a:t>(</a:t>
                      </a:r>
                      <a:r>
                        <a:rPr lang="ru-RU" sz="1200" b="1" dirty="0">
                          <a:solidFill>
                            <a:srgbClr val="4D7C85"/>
                          </a:solidFill>
                          <a:effectLst/>
                        </a:rPr>
                        <a:t>1: сильно ограничены; 0: не ограничены</a:t>
                      </a:r>
                      <a:r>
                        <a:rPr lang="en-US" sz="1200" b="1" dirty="0">
                          <a:solidFill>
                            <a:srgbClr val="4D7C85"/>
                          </a:solidFill>
                          <a:effectLst/>
                        </a:rPr>
                        <a:t>)</a:t>
                      </a:r>
                      <a:endParaRPr lang="hu-HU" sz="18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0</a:t>
                      </a: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,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73-0</a:t>
                      </a: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,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89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Эстония, Чехия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585040"/>
                  </a:ext>
                </a:extLst>
              </a:tr>
              <a:tr h="28506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0</a:t>
                      </a: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,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56-0</a:t>
                      </a: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,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72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Румыния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Грузия, Польша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684901"/>
                  </a:ext>
                </a:extLst>
              </a:tr>
              <a:tr h="52098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0</a:t>
                      </a: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,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39-0</a:t>
                      </a: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,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55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Македония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Украина, Молдова, Казахстан, Венгрия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190164"/>
                  </a:ext>
                </a:extLst>
              </a:tr>
              <a:tr h="28506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0</a:t>
                      </a: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,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22-0</a:t>
                      </a: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,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38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18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Россия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, </a:t>
                      </a: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Китай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922210"/>
                  </a:ext>
                </a:extLst>
              </a:tr>
            </a:tbl>
          </a:graphicData>
        </a:graphic>
      </p:graphicFrame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707436"/>
              </p:ext>
            </p:extLst>
          </p:nvPr>
        </p:nvGraphicFramePr>
        <p:xfrm>
          <a:off x="107951" y="3075806"/>
          <a:ext cx="8928098" cy="19442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27745">
                  <a:extLst>
                    <a:ext uri="{9D8B030D-6E8A-4147-A177-3AD203B41FA5}">
                      <a16:colId xmlns:a16="http://schemas.microsoft.com/office/drawing/2014/main" val="354349484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862449335"/>
                    </a:ext>
                  </a:extLst>
                </a:gridCol>
                <a:gridCol w="1727236">
                  <a:extLst>
                    <a:ext uri="{9D8B030D-6E8A-4147-A177-3AD203B41FA5}">
                      <a16:colId xmlns:a16="http://schemas.microsoft.com/office/drawing/2014/main" val="1736005879"/>
                    </a:ext>
                  </a:extLst>
                </a:gridCol>
                <a:gridCol w="1488335">
                  <a:extLst>
                    <a:ext uri="{9D8B030D-6E8A-4147-A177-3AD203B41FA5}">
                      <a16:colId xmlns:a16="http://schemas.microsoft.com/office/drawing/2014/main" val="87140487"/>
                    </a:ext>
                  </a:extLst>
                </a:gridCol>
                <a:gridCol w="1488335">
                  <a:extLst>
                    <a:ext uri="{9D8B030D-6E8A-4147-A177-3AD203B41FA5}">
                      <a16:colId xmlns:a16="http://schemas.microsoft.com/office/drawing/2014/main" val="673464075"/>
                    </a:ext>
                  </a:extLst>
                </a:gridCol>
                <a:gridCol w="1488335">
                  <a:extLst>
                    <a:ext uri="{9D8B030D-6E8A-4147-A177-3AD203B41FA5}">
                      <a16:colId xmlns:a16="http://schemas.microsoft.com/office/drawing/2014/main" val="1316461809"/>
                    </a:ext>
                  </a:extLst>
                </a:gridCol>
              </a:tblGrid>
              <a:tr h="216024"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3000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4D7C85"/>
                          </a:solidFill>
                          <a:effectLst/>
                        </a:rPr>
                        <a:t>Соблюдение основных прав (1: полностью соблюдаются; 0: не соблюдаются вовсе) </a:t>
                      </a:r>
                      <a:endParaRPr lang="hu-HU" sz="12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496890"/>
                  </a:ext>
                </a:extLst>
              </a:tr>
              <a:tr h="216024"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0</a:t>
                      </a: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,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73-0</a:t>
                      </a: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,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89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0</a:t>
                      </a: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,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56-0</a:t>
                      </a: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,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72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0</a:t>
                      </a: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,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39-0</a:t>
                      </a: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,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55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0</a:t>
                      </a: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,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22-0</a:t>
                      </a: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,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38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393795"/>
                  </a:ext>
                </a:extLst>
              </a:tr>
              <a:tr h="432048">
                <a:tc row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4D7C85"/>
                          </a:solidFill>
                          <a:effectLst/>
                        </a:rPr>
                        <a:t>Ограничение полномочий институтов власти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4D7C85"/>
                          </a:solidFill>
                          <a:effectLst/>
                        </a:rPr>
                        <a:t>(1: сильно ограничены; 0: не ограничены)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0</a:t>
                      </a: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,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73-0</a:t>
                      </a: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,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89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Эстония, Чехия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12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542259"/>
                  </a:ext>
                </a:extLst>
              </a:tr>
              <a:tr h="43204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0</a:t>
                      </a: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,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56-0</a:t>
                      </a: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,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72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Грузия, Польша, Румыния 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572851"/>
                  </a:ext>
                </a:extLst>
              </a:tr>
              <a:tr h="43204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0</a:t>
                      </a: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,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39-0</a:t>
                      </a: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,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55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Македония, Украина, Венгрия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Молдова, Казахстан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12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730347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0</a:t>
                      </a: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,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22-0</a:t>
                      </a: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,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38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12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12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Россия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Китай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017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6435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-1082"/>
            <a:ext cx="8928100" cy="648072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Разделение ресурсов власти внутри </a:t>
            </a:r>
            <a:br>
              <a:rPr lang="ru-RU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однопирамидальной патрональной сети</a:t>
            </a:r>
            <a:endParaRPr lang="hu-HU" sz="22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99866"/>
              </p:ext>
            </p:extLst>
          </p:nvPr>
        </p:nvGraphicFramePr>
        <p:xfrm>
          <a:off x="0" y="699542"/>
          <a:ext cx="9144000" cy="43698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5696">
                  <a:extLst>
                    <a:ext uri="{9D8B030D-6E8A-4147-A177-3AD203B41FA5}">
                      <a16:colId xmlns:a16="http://schemas.microsoft.com/office/drawing/2014/main" val="28406155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98913007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912223648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171836992"/>
                    </a:ext>
                  </a:extLst>
                </a:gridCol>
                <a:gridCol w="2123728">
                  <a:extLst>
                    <a:ext uri="{9D8B030D-6E8A-4147-A177-3AD203B41FA5}">
                      <a16:colId xmlns:a16="http://schemas.microsoft.com/office/drawing/2014/main" val="3705829346"/>
                    </a:ext>
                  </a:extLst>
                </a:gridCol>
              </a:tblGrid>
              <a:tr h="104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2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50412B"/>
                          </a:solidFill>
                          <a:effectLst/>
                        </a:rPr>
                        <a:t>Исполнительная власть</a:t>
                      </a:r>
                      <a:endParaRPr lang="hu-HU" sz="15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50412B"/>
                          </a:solidFill>
                          <a:effectLst/>
                        </a:rPr>
                        <a:t>Партийная </a:t>
                      </a:r>
                    </a:p>
                    <a:p>
                      <a:pPr marL="850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50412B"/>
                          </a:solidFill>
                          <a:effectLst/>
                        </a:rPr>
                        <a:t>власть</a:t>
                      </a:r>
                      <a:endParaRPr lang="hu-HU" sz="15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50412B"/>
                          </a:solidFill>
                          <a:effectLst/>
                        </a:rPr>
                        <a:t>Экономическая власть </a:t>
                      </a:r>
                      <a:r>
                        <a:rPr lang="en-US" sz="1300" b="1" dirty="0">
                          <a:solidFill>
                            <a:srgbClr val="50412B"/>
                          </a:solidFill>
                          <a:effectLst/>
                        </a:rPr>
                        <a:t>(</a:t>
                      </a:r>
                      <a:r>
                        <a:rPr lang="ru-RU" sz="1300" b="1" dirty="0">
                          <a:solidFill>
                            <a:srgbClr val="50412B"/>
                          </a:solidFill>
                          <a:effectLst/>
                        </a:rPr>
                        <a:t>на национальном уровне</a:t>
                      </a:r>
                      <a:r>
                        <a:rPr lang="en-US" sz="1300" b="1" dirty="0">
                          <a:solidFill>
                            <a:srgbClr val="50412B"/>
                          </a:solidFill>
                          <a:effectLst/>
                        </a:rPr>
                        <a:t>)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50412B"/>
                          </a:solidFill>
                          <a:effectLst/>
                        </a:rPr>
                        <a:t>Экономическая власть </a:t>
                      </a:r>
                      <a:r>
                        <a:rPr lang="en-US" sz="1300" b="1" dirty="0">
                          <a:solidFill>
                            <a:srgbClr val="50412B"/>
                          </a:solidFill>
                          <a:effectLst/>
                        </a:rPr>
                        <a:t>(</a:t>
                      </a:r>
                      <a:r>
                        <a:rPr lang="ru-RU" sz="1300" b="1" dirty="0">
                          <a:solidFill>
                            <a:srgbClr val="50412B"/>
                          </a:solidFill>
                          <a:effectLst/>
                        </a:rPr>
                        <a:t>общенациональные СМИ</a:t>
                      </a:r>
                      <a:r>
                        <a:rPr lang="en-US" sz="1300" b="1" dirty="0">
                          <a:solidFill>
                            <a:srgbClr val="50412B"/>
                          </a:solidFill>
                          <a:effectLst/>
                        </a:rPr>
                        <a:t>)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870984"/>
                  </a:ext>
                </a:extLst>
              </a:tr>
              <a:tr h="403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50412B"/>
                          </a:solidFill>
                          <a:effectLst/>
                        </a:rPr>
                        <a:t>Верховный патрон</a:t>
                      </a:r>
                      <a:endParaRPr lang="hu-HU" sz="15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0412B"/>
                          </a:solidFill>
                          <a:effectLst/>
                        </a:rPr>
                        <a:t>+</a:t>
                      </a:r>
                      <a:endParaRPr lang="hu-HU" sz="32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17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17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0412B"/>
                          </a:solidFill>
                          <a:effectLst/>
                        </a:rPr>
                        <a:t>+</a:t>
                      </a:r>
                      <a:endParaRPr lang="hu-HU" sz="32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17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178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699658"/>
                  </a:ext>
                </a:extLst>
              </a:tr>
              <a:tr h="403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>
                          <a:solidFill>
                            <a:srgbClr val="50412B"/>
                          </a:solidFill>
                          <a:effectLst/>
                        </a:rPr>
                        <a:t>Полигарх</a:t>
                      </a:r>
                      <a:r>
                        <a:rPr lang="en-US" sz="1500" b="1" dirty="0">
                          <a:solidFill>
                            <a:srgbClr val="50412B"/>
                          </a:solidFill>
                          <a:effectLst/>
                        </a:rPr>
                        <a:t> (1)</a:t>
                      </a:r>
                      <a:endParaRPr lang="hu-HU" sz="15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17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 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410982"/>
                  </a:ext>
                </a:extLst>
              </a:tr>
              <a:tr h="403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>
                          <a:solidFill>
                            <a:srgbClr val="50412B"/>
                          </a:solidFill>
                          <a:effectLst/>
                        </a:rPr>
                        <a:t>Полигарх</a:t>
                      </a:r>
                      <a:r>
                        <a:rPr lang="en-US" sz="1500" b="1" dirty="0">
                          <a:solidFill>
                            <a:srgbClr val="50412B"/>
                          </a:solidFill>
                          <a:effectLst/>
                        </a:rPr>
                        <a:t> (2)</a:t>
                      </a:r>
                      <a:endParaRPr lang="hu-HU" sz="15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17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 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102672"/>
                  </a:ext>
                </a:extLst>
              </a:tr>
              <a:tr h="403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50412B"/>
                          </a:solidFill>
                          <a:effectLst/>
                        </a:rPr>
                        <a:t>Олигарх</a:t>
                      </a:r>
                      <a:r>
                        <a:rPr lang="en-US" sz="1500" b="1" dirty="0">
                          <a:solidFill>
                            <a:srgbClr val="50412B"/>
                          </a:solidFill>
                          <a:effectLst/>
                        </a:rPr>
                        <a:t> (1)</a:t>
                      </a:r>
                      <a:endParaRPr lang="hu-HU" sz="15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 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17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913772"/>
                  </a:ext>
                </a:extLst>
              </a:tr>
              <a:tr h="403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50412B"/>
                          </a:solidFill>
                          <a:effectLst/>
                        </a:rPr>
                        <a:t>Олигарх</a:t>
                      </a:r>
                      <a:r>
                        <a:rPr lang="en-US" sz="1500" b="1" dirty="0">
                          <a:solidFill>
                            <a:srgbClr val="50412B"/>
                          </a:solidFill>
                          <a:effectLst/>
                        </a:rPr>
                        <a:t> (2)</a:t>
                      </a:r>
                      <a:endParaRPr lang="hu-HU" sz="15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 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178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401315"/>
                  </a:ext>
                </a:extLst>
              </a:tr>
              <a:tr h="609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50412B"/>
                          </a:solidFill>
                          <a:effectLst/>
                        </a:rPr>
                        <a:t>Политическое подставное лицо</a:t>
                      </a:r>
                      <a:endParaRPr lang="hu-HU" sz="15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169888"/>
                  </a:ext>
                </a:extLst>
              </a:tr>
              <a:tr h="609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50412B"/>
                          </a:solidFill>
                          <a:effectLst/>
                        </a:rPr>
                        <a:t>Экономическое подставное лицо</a:t>
                      </a:r>
                      <a:endParaRPr lang="hu-HU" sz="15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136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6129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640</Words>
  <Application>Microsoft Office PowerPoint</Application>
  <PresentationFormat>On-screen Show (16:9)</PresentationFormat>
  <Paragraphs>177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Open Sans</vt:lpstr>
      <vt:lpstr>Times New Roman</vt:lpstr>
      <vt:lpstr>Wingdings</vt:lpstr>
      <vt:lpstr>Office-téma</vt:lpstr>
      <vt:lpstr>Политика нестабильности:  защитные механизмы, цветные революции и способы обращения вспять  автократических изменений</vt:lpstr>
      <vt:lpstr>Защитные механизмы в трех режимах полярного типа</vt:lpstr>
      <vt:lpstr>Защитные механизмы либеральных демократий</vt:lpstr>
      <vt:lpstr>Различные стадии автократических изменений</vt:lpstr>
      <vt:lpstr>Патрональные демократии: динамическое равновесие конкурирующих патрональных сетей</vt:lpstr>
      <vt:lpstr>Сравнение демократического управления  в странах цветных революций</vt:lpstr>
      <vt:lpstr>Динамика режимных трансформаций и режимная петля</vt:lpstr>
      <vt:lpstr>Автократическая консолидация в цифрах</vt:lpstr>
      <vt:lpstr>Разделение ресурсов власти внутри  однопирамидальной патрональной сети</vt:lpstr>
      <vt:lpstr>Способы возврата идеального типа с различных стадий автократических изменений</vt:lpstr>
      <vt:lpstr>Различные стадии демократических изменений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Magyar Bálint</dc:creator>
  <cp:lastModifiedBy>yu.ignatyeva@gmail.com</cp:lastModifiedBy>
  <cp:revision>613</cp:revision>
  <dcterms:created xsi:type="dcterms:W3CDTF">2017-05-01T09:52:15Z</dcterms:created>
  <dcterms:modified xsi:type="dcterms:W3CDTF">2021-02-15T20:52:41Z</dcterms:modified>
</cp:coreProperties>
</file>