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0" r:id="rId3"/>
    <p:sldId id="302" r:id="rId4"/>
    <p:sldId id="260" r:id="rId5"/>
    <p:sldId id="306" r:id="rId6"/>
    <p:sldId id="307" r:id="rId7"/>
    <p:sldId id="263" r:id="rId8"/>
    <p:sldId id="264" r:id="rId9"/>
    <p:sldId id="266" r:id="rId10"/>
    <p:sldId id="265" r:id="rId11"/>
    <p:sldId id="267" r:id="rId12"/>
    <p:sldId id="301" r:id="rId13"/>
    <p:sldId id="268" r:id="rId14"/>
    <p:sldId id="269" r:id="rId15"/>
    <p:sldId id="270" r:id="rId16"/>
    <p:sldId id="304" r:id="rId17"/>
    <p:sldId id="305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  <p15:guide id="5" pos="4105" userDrawn="1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orient="horz" pos="2663" userDrawn="1">
          <p15:clr>
            <a:srgbClr val="A4A3A4"/>
          </p15:clr>
        </p15:guide>
        <p15:guide id="8" orient="horz" pos="21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F50"/>
    <a:srgbClr val="E9B178"/>
    <a:srgbClr val="B2654B"/>
    <a:srgbClr val="6B95A1"/>
    <a:srgbClr val="395A61"/>
    <a:srgbClr val="4D7C84"/>
    <a:srgbClr val="50412B"/>
    <a:srgbClr val="B3AA9D"/>
    <a:srgbClr val="50412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4" autoAdjust="0"/>
    <p:restoredTop sz="91903" autoAdjust="0"/>
  </p:normalViewPr>
  <p:slideViewPr>
    <p:cSldViewPr>
      <p:cViewPr varScale="1">
        <p:scale>
          <a:sx n="121" d="100"/>
          <a:sy n="121" d="100"/>
        </p:scale>
        <p:origin x="172" y="80"/>
      </p:cViewPr>
      <p:guideLst>
        <p:guide orient="horz" pos="758"/>
        <p:guide pos="68"/>
        <p:guide pos="5692"/>
        <p:guide orient="horz" pos="577"/>
        <p:guide pos="4105"/>
        <p:guide orient="horz" pos="3162"/>
        <p:guide orient="horz" pos="2663"/>
        <p:guide orient="horz" pos="2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256484776027914E-2"/>
          <c:y val="1.9569037783680621E-2"/>
          <c:w val="0.75103712665161093"/>
          <c:h val="0.91613103594550105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Финансирование ЕС</c:v>
                </c:pt>
              </c:strCache>
            </c:strRef>
          </c:tx>
          <c:spPr>
            <a:ln w="50800">
              <a:solidFill>
                <a:srgbClr val="6B95A1"/>
              </a:solidFill>
            </a:ln>
          </c:spPr>
          <c:marker>
            <c:symbol val="none"/>
          </c:marker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Munka1!$B$2:$B$8</c:f>
              <c:numCache>
                <c:formatCode>General</c:formatCode>
                <c:ptCount val="7"/>
                <c:pt idx="0">
                  <c:v>0.21879999999999999</c:v>
                </c:pt>
                <c:pt idx="1">
                  <c:v>0.25650000000000001</c:v>
                </c:pt>
                <c:pt idx="2">
                  <c:v>0.40079999999999999</c:v>
                </c:pt>
                <c:pt idx="3">
                  <c:v>0.45169999999999999</c:v>
                </c:pt>
                <c:pt idx="4">
                  <c:v>0.4829</c:v>
                </c:pt>
                <c:pt idx="5">
                  <c:v>0.53779999999999994</c:v>
                </c:pt>
                <c:pt idx="6">
                  <c:v>0.52470000000000006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A2-412D-9811-397EC1D35C86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Другое финансирование</c:v>
                </c:pt>
              </c:strCache>
            </c:strRef>
          </c:tx>
          <c:spPr>
            <a:ln w="50800">
              <a:solidFill>
                <a:srgbClr val="CD5F50"/>
              </a:solidFill>
            </a:ln>
          </c:spPr>
          <c:marker>
            <c:symbol val="none"/>
          </c:marker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Munka1!$C$2:$C$8</c:f>
              <c:numCache>
                <c:formatCode>General</c:formatCode>
                <c:ptCount val="7"/>
                <c:pt idx="0">
                  <c:v>0.2293</c:v>
                </c:pt>
                <c:pt idx="1">
                  <c:v>0.21560000000000001</c:v>
                </c:pt>
                <c:pt idx="2">
                  <c:v>0.34389999999999998</c:v>
                </c:pt>
                <c:pt idx="3">
                  <c:v>0.35849999999999999</c:v>
                </c:pt>
                <c:pt idx="4">
                  <c:v>0.37619999999999998</c:v>
                </c:pt>
                <c:pt idx="5">
                  <c:v>0.42430000000000001</c:v>
                </c:pt>
                <c:pt idx="6">
                  <c:v>0.42580000000000001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A2-412D-9811-397EC1D35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3212312"/>
        <c:axId val="483208784"/>
      </c:lineChart>
      <c:catAx>
        <c:axId val="483212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>
                <a:solidFill>
                  <a:srgbClr val="50412B"/>
                </a:solidFill>
              </a:defRPr>
            </a:pPr>
            <a:endParaRPr lang="en-US"/>
          </a:p>
        </c:txPr>
        <c:crossAx val="483208784"/>
        <c:crosses val="autoZero"/>
        <c:auto val="1"/>
        <c:lblAlgn val="ctr"/>
        <c:lblOffset val="100"/>
        <c:noMultiLvlLbl val="0"/>
      </c:catAx>
      <c:valAx>
        <c:axId val="483208784"/>
        <c:scaling>
          <c:orientation val="minMax"/>
          <c:max val="0.60000000000000064"/>
          <c:min val="0.2"/>
        </c:scaling>
        <c:delete val="0"/>
        <c:axPos val="l"/>
        <c:majorGridlines>
          <c:spPr>
            <a:ln>
              <a:solidFill>
                <a:srgbClr val="B3AA9D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>
                <a:solidFill>
                  <a:srgbClr val="50412B"/>
                </a:solidFill>
              </a:defRPr>
            </a:pPr>
            <a:endParaRPr lang="en-US"/>
          </a:p>
        </c:txPr>
        <c:crossAx val="483212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522204181925404"/>
          <c:y val="0.11095669997079054"/>
          <c:w val="0.20477795818074596"/>
          <c:h val="0.35306239221507763"/>
        </c:manualLayout>
      </c:layout>
      <c:overlay val="0"/>
      <c:txPr>
        <a:bodyPr/>
        <a:lstStyle/>
        <a:p>
          <a:pPr>
            <a:defRPr sz="1600" b="1">
              <a:solidFill>
                <a:srgbClr val="50412B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6B95A1"/>
            </a:solidFill>
          </c:spPr>
          <c:invertIfNegative val="0"/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Munka1!$B$2:$B$8</c:f>
              <c:numCache>
                <c:formatCode>General</c:formatCode>
                <c:ptCount val="7"/>
                <c:pt idx="0">
                  <c:v>18.100000000000001</c:v>
                </c:pt>
                <c:pt idx="1">
                  <c:v>19.2</c:v>
                </c:pt>
                <c:pt idx="2">
                  <c:v>56.2</c:v>
                </c:pt>
                <c:pt idx="3">
                  <c:v>53.4</c:v>
                </c:pt>
                <c:pt idx="4">
                  <c:v>56.5</c:v>
                </c:pt>
                <c:pt idx="5">
                  <c:v>62.7</c:v>
                </c:pt>
                <c:pt idx="6">
                  <c:v>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2-42BE-8C36-F30283BB4D4C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Oszlop1</c:v>
                </c:pt>
              </c:strCache>
            </c:strRef>
          </c:tx>
          <c:invertIfNegative val="0"/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6B42-42BE-8C36-F30283BB4D4C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Oszlop2</c:v>
                </c:pt>
              </c:strCache>
            </c:strRef>
          </c:tx>
          <c:invertIfNegative val="0"/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6B42-42BE-8C36-F30283BB4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8614208"/>
        <c:axId val="438616560"/>
      </c:barChart>
      <c:catAx>
        <c:axId val="43861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50412C"/>
            </a:solidFill>
          </a:ln>
        </c:spPr>
        <c:txPr>
          <a:bodyPr/>
          <a:lstStyle/>
          <a:p>
            <a:pPr>
              <a:defRPr sz="1400">
                <a:solidFill>
                  <a:srgbClr val="50412C"/>
                </a:solidFill>
              </a:defRPr>
            </a:pPr>
            <a:endParaRPr lang="en-US"/>
          </a:p>
        </c:txPr>
        <c:crossAx val="438616560"/>
        <c:crosses val="autoZero"/>
        <c:auto val="1"/>
        <c:lblAlgn val="ctr"/>
        <c:lblOffset val="100"/>
        <c:noMultiLvlLbl val="0"/>
      </c:catAx>
      <c:valAx>
        <c:axId val="438616560"/>
        <c:scaling>
          <c:orientation val="minMax"/>
        </c:scaling>
        <c:delete val="0"/>
        <c:axPos val="l"/>
        <c:majorGridlines>
          <c:spPr>
            <a:ln>
              <a:solidFill>
                <a:srgbClr val="B3AA9D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50412C"/>
                </a:solidFill>
              </a:defRPr>
            </a:pPr>
            <a:endParaRPr lang="en-US"/>
          </a:p>
        </c:txPr>
        <c:crossAx val="43861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87452787913708E-2"/>
          <c:y val="4.9326566595481194E-2"/>
          <c:w val="0.84037473038642463"/>
          <c:h val="0.88518276775831228"/>
        </c:manualLayout>
      </c:layout>
      <c:lineChart>
        <c:grouping val="standard"/>
        <c:varyColors val="0"/>
        <c:ser>
          <c:idx val="0"/>
          <c:order val="0"/>
          <c:tx>
            <c:strRef>
              <c:f>'Munka1'!$B$1</c:f>
              <c:strCache>
                <c:ptCount val="1"/>
                <c:pt idx="0">
                  <c:v>Sorozat 1</c:v>
                </c:pt>
              </c:strCache>
            </c:strRef>
          </c:tx>
          <c:spPr>
            <a:ln w="50800">
              <a:solidFill>
                <a:srgbClr val="6B95A1"/>
              </a:solidFill>
            </a:ln>
          </c:spPr>
          <c:marker>
            <c:symbol val="none"/>
          </c:marker>
          <c:cat>
            <c:numRef>
              <c:f>'Munka1'!$A$2:$A$8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'Munka1'!$B$2:$B$8</c:f>
              <c:numCache>
                <c:formatCode>General</c:formatCode>
                <c:ptCount val="7"/>
                <c:pt idx="0">
                  <c:v>0.14000000000000001</c:v>
                </c:pt>
                <c:pt idx="1">
                  <c:v>0.21000000000000021</c:v>
                </c:pt>
                <c:pt idx="2">
                  <c:v>0.89</c:v>
                </c:pt>
                <c:pt idx="3">
                  <c:v>2.3899999999999997</c:v>
                </c:pt>
                <c:pt idx="4">
                  <c:v>3.48</c:v>
                </c:pt>
                <c:pt idx="5">
                  <c:v>4.8</c:v>
                </c:pt>
                <c:pt idx="6">
                  <c:v>7.25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FB-4695-B13D-4FD84EAC5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618520"/>
        <c:axId val="438618912"/>
      </c:lineChart>
      <c:catAx>
        <c:axId val="438618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 sz="1200" b="1">
                <a:solidFill>
                  <a:srgbClr val="50412B"/>
                </a:solidFill>
              </a:defRPr>
            </a:pPr>
            <a:endParaRPr lang="en-US"/>
          </a:p>
        </c:txPr>
        <c:crossAx val="438618912"/>
        <c:crosses val="autoZero"/>
        <c:auto val="1"/>
        <c:lblAlgn val="ctr"/>
        <c:lblOffset val="100"/>
        <c:noMultiLvlLbl val="0"/>
      </c:catAx>
      <c:valAx>
        <c:axId val="438618912"/>
        <c:scaling>
          <c:orientation val="minMax"/>
          <c:max val="8"/>
          <c:min val="0"/>
        </c:scaling>
        <c:delete val="0"/>
        <c:axPos val="l"/>
        <c:majorGridlines>
          <c:spPr>
            <a:ln>
              <a:solidFill>
                <a:srgbClr val="B3AA9D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 sz="1200" b="1">
                <a:solidFill>
                  <a:srgbClr val="50412B"/>
                </a:solidFill>
              </a:defRPr>
            </a:pPr>
            <a:endParaRPr lang="en-US"/>
          </a:p>
        </c:txPr>
        <c:crossAx val="438618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Swietelsky</c:v>
                </c:pt>
              </c:strCache>
            </c:strRef>
          </c:tx>
          <c:spPr>
            <a:ln w="47625" cap="rnd">
              <a:solidFill>
                <a:srgbClr val="395A6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123481225927388E-2"/>
                  <c:y val="3.631389831740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5-4513-BA0A-065331EE323C}"/>
                </c:ext>
              </c:extLst>
            </c:dLbl>
            <c:dLbl>
              <c:idx val="1"/>
              <c:layout>
                <c:manualLayout>
                  <c:x val="-5.4822071317114807E-2"/>
                  <c:y val="3.112619855777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5-4513-BA0A-065331EE323C}"/>
                </c:ext>
              </c:extLst>
            </c:dLbl>
            <c:dLbl>
              <c:idx val="2"/>
              <c:layout>
                <c:manualLayout>
                  <c:x val="3.5753524772031225E-2"/>
                  <c:y val="2.5938498798148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Munka1!$B$2:$B$4</c:f>
              <c:numCache>
                <c:formatCode>0.00</c:formatCode>
                <c:ptCount val="3"/>
                <c:pt idx="0">
                  <c:v>1.37</c:v>
                </c:pt>
                <c:pt idx="1">
                  <c:v>1.99</c:v>
                </c:pt>
                <c:pt idx="2">
                  <c:v>1.49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3B-473E-B31F-4B0CB0F3D51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Strabag</c:v>
                </c:pt>
              </c:strCache>
            </c:strRef>
          </c:tx>
          <c:spPr>
            <a:ln w="47625" cap="rnd">
              <a:solidFill>
                <a:srgbClr val="E9B17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156198422490677"/>
                  <c:y val="7.7815496394446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5-4513-BA0A-065331EE323C}"/>
                </c:ext>
              </c:extLst>
            </c:dLbl>
            <c:dLbl>
              <c:idx val="1"/>
              <c:layout>
                <c:manualLayout>
                  <c:x val="2.3835683181354264E-3"/>
                  <c:y val="-2.5938498798148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F5-4513-BA0A-065331EE323C}"/>
                </c:ext>
              </c:extLst>
            </c:dLbl>
            <c:dLbl>
              <c:idx val="2"/>
              <c:layout>
                <c:manualLayout>
                  <c:x val="3.2178266136100454E-2"/>
                  <c:y val="-1.94538740986115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553696163731246E-2"/>
                      <c:h val="4.827154626335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1.84</c:v>
                </c:pt>
                <c:pt idx="1">
                  <c:v>2.8</c:v>
                </c:pt>
                <c:pt idx="2">
                  <c:v>2.84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3B-473E-B31F-4B0CB0F3D51F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Duna Aszfalt</c:v>
                </c:pt>
              </c:strCache>
            </c:strRef>
          </c:tx>
          <c:spPr>
            <a:ln w="47625" cap="rnd">
              <a:solidFill>
                <a:srgbClr val="CD5F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964414263422964"/>
                  <c:y val="-3.631389831740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F5-4513-BA0A-065331EE323C}"/>
                </c:ext>
              </c:extLst>
            </c:dLbl>
            <c:dLbl>
              <c:idx val="1"/>
              <c:layout>
                <c:manualLayout>
                  <c:x val="0"/>
                  <c:y val="-3.112619855777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F5-4513-BA0A-065331EE323C}"/>
                </c:ext>
              </c:extLst>
            </c:dLbl>
            <c:dLbl>
              <c:idx val="2"/>
              <c:layout>
                <c:manualLayout>
                  <c:x val="3.5753524772031225E-2"/>
                  <c:y val="-2.3344648918334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Munka1!$D$2:$D$4</c:f>
              <c:numCache>
                <c:formatCode>General</c:formatCode>
                <c:ptCount val="3"/>
                <c:pt idx="0">
                  <c:v>4.8</c:v>
                </c:pt>
                <c:pt idx="1">
                  <c:v>6.65</c:v>
                </c:pt>
                <c:pt idx="2">
                  <c:v>7.45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3B-473E-B31F-4B0CB0F3D51F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Mészáros</c:v>
                </c:pt>
              </c:strCache>
            </c:strRef>
          </c:tx>
          <c:spPr>
            <a:ln w="47625" cap="rnd">
              <a:solidFill>
                <a:srgbClr val="6B95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705499061024229"/>
                  <c:y val="-2.46415738582413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786559527460399E-2"/>
                      <c:h val="5.86469457826145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AF5-4513-BA0A-065331EE323C}"/>
                </c:ext>
              </c:extLst>
            </c:dLbl>
            <c:dLbl>
              <c:idx val="1"/>
              <c:layout>
                <c:manualLayout>
                  <c:x val="8.3424891134739929E-2"/>
                  <c:y val="-3.890774819722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F5-4513-BA0A-065331EE323C}"/>
                </c:ext>
              </c:extLst>
            </c:dLbl>
            <c:dLbl>
              <c:idx val="2"/>
              <c:layout>
                <c:manualLayout>
                  <c:x val="2.1452114863218665E-2"/>
                  <c:y val="-2.853234867796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Munka1!$E$2:$E$4</c:f>
              <c:numCache>
                <c:formatCode>0.00</c:formatCode>
                <c:ptCount val="3"/>
                <c:pt idx="0">
                  <c:v>2.5</c:v>
                </c:pt>
                <c:pt idx="1">
                  <c:v>10.5</c:v>
                </c:pt>
                <c:pt idx="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3B-473E-B31F-4B0CB0F3D51F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Közgép</c:v>
                </c:pt>
              </c:strCache>
            </c:strRef>
          </c:tx>
          <c:spPr>
            <a:ln w="47625" cap="rnd">
              <a:solidFill>
                <a:srgbClr val="B2654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441127927050047"/>
                  <c:y val="-4.409544795685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F5-4513-BA0A-065331EE323C}"/>
                </c:ext>
              </c:extLst>
            </c:dLbl>
            <c:dLbl>
              <c:idx val="1"/>
              <c:layout>
                <c:manualLayout>
                  <c:x val="-0.12156198422490684"/>
                  <c:y val="-3.890774819722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041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Munka1!$F$2:$F$4</c:f>
              <c:numCache>
                <c:formatCode>General</c:formatCode>
                <c:ptCount val="3"/>
                <c:pt idx="0">
                  <c:v>9.1300000000000008</c:v>
                </c:pt>
                <c:pt idx="1">
                  <c:v>11.67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D3B-473E-B31F-4B0CB0F3D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444584"/>
        <c:axId val="485444976"/>
      </c:lineChart>
      <c:catAx>
        <c:axId val="48544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B3AA9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041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444976"/>
        <c:crosses val="autoZero"/>
        <c:auto val="1"/>
        <c:lblAlgn val="ctr"/>
        <c:lblOffset val="100"/>
        <c:noMultiLvlLbl val="0"/>
      </c:catAx>
      <c:valAx>
        <c:axId val="48544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3AA9D"/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041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44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910893207505931E-3"/>
          <c:y val="0.94198150115283352"/>
          <c:w val="0.99534265765239915"/>
          <c:h val="5.2830799087536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0412B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A469-B3DD-4230-9436-EE48B5266C9B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9873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8489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3542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2050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1185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936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023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A469-B3DD-4230-9436-EE48B5266C9B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15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A469-B3DD-4230-9436-EE48B5266C9B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4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A469-B3DD-4230-9436-EE48B5266C9B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02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361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317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403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2992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14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544724"/>
            <a:ext cx="8928100" cy="205405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Реляционная экономика:</a:t>
            </a:r>
            <a:br>
              <a:rPr lang="en-US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формы коррупции и </a:t>
            </a:r>
            <a:br>
              <a:rPr lang="en-GB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государственного вмешательства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1064538"/>
            <a:ext cx="7776864" cy="3794447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21678072"/>
              </p:ext>
            </p:extLst>
          </p:nvPr>
        </p:nvGraphicFramePr>
        <p:xfrm>
          <a:off x="683568" y="1132571"/>
          <a:ext cx="7704856" cy="372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41576" y="4881890"/>
            <a:ext cx="6192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100" b="1" dirty="0">
                <a:solidFill>
                  <a:srgbClr val="8D503B"/>
                </a:solidFill>
              </a:rPr>
              <a:t>(</a:t>
            </a:r>
            <a:r>
              <a:rPr lang="ru-RU" sz="1100" b="1" dirty="0">
                <a:solidFill>
                  <a:srgbClr val="8D503B"/>
                </a:solidFill>
              </a:rPr>
              <a:t>Общее число закупок</a:t>
            </a:r>
            <a:r>
              <a:rPr lang="hu-HU" sz="1100" b="1" dirty="0">
                <a:solidFill>
                  <a:srgbClr val="8D503B"/>
                </a:solidFill>
              </a:rPr>
              <a:t> =</a:t>
            </a:r>
            <a:r>
              <a:rPr lang="ru-RU" sz="1100" b="1" dirty="0">
                <a:solidFill>
                  <a:srgbClr val="8D503B"/>
                </a:solidFill>
              </a:rPr>
              <a:t> </a:t>
            </a:r>
            <a:r>
              <a:rPr lang="hu-HU" sz="1100" b="1" dirty="0">
                <a:solidFill>
                  <a:srgbClr val="8D503B"/>
                </a:solidFill>
              </a:rPr>
              <a:t>121</a:t>
            </a:r>
            <a:r>
              <a:rPr lang="ru-RU" sz="1100" b="1" dirty="0">
                <a:solidFill>
                  <a:srgbClr val="8D503B"/>
                </a:solidFill>
              </a:rPr>
              <a:t> </a:t>
            </a:r>
            <a:r>
              <a:rPr lang="hu-HU" sz="1100" b="1" dirty="0">
                <a:solidFill>
                  <a:srgbClr val="8D503B"/>
                </a:solidFill>
              </a:rPr>
              <a:t>849; </a:t>
            </a:r>
            <a:r>
              <a:rPr lang="ru-RU" sz="1100" b="1" dirty="0">
                <a:solidFill>
                  <a:srgbClr val="8D503B"/>
                </a:solidFill>
              </a:rPr>
              <a:t>Источник: Будапештский центр исследования коррупции, 2016)</a:t>
            </a:r>
            <a:endParaRPr lang="hu-HU" sz="1100" b="1" dirty="0">
              <a:solidFill>
                <a:srgbClr val="8D503B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-90264" y="91812"/>
            <a:ext cx="9324528" cy="97272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8D503B"/>
                </a:solidFill>
              </a:rPr>
              <a:t>Доля госзакупок, проведенных в рамках тендеров, </a:t>
            </a:r>
            <a:br>
              <a:rPr lang="ru-RU" sz="2000" dirty="0">
                <a:solidFill>
                  <a:srgbClr val="8D503B"/>
                </a:solidFill>
              </a:rPr>
            </a:br>
            <a:r>
              <a:rPr lang="ru-RU" sz="2000" dirty="0">
                <a:solidFill>
                  <a:srgbClr val="8D503B"/>
                </a:solidFill>
              </a:rPr>
              <a:t>не объявленных публично, в их процентном соотношении к общему количеству тендеров на госзакупки в Венгрии, 2009-2015</a:t>
            </a:r>
            <a:endParaRPr lang="en-GB" sz="2000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987574"/>
            <a:ext cx="6192688" cy="4032100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64731617"/>
              </p:ext>
            </p:extLst>
          </p:nvPr>
        </p:nvGraphicFramePr>
        <p:xfrm>
          <a:off x="119430" y="987574"/>
          <a:ext cx="6612810" cy="384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églalap 14"/>
          <p:cNvSpPr/>
          <p:nvPr/>
        </p:nvSpPr>
        <p:spPr>
          <a:xfrm>
            <a:off x="6516648" y="2499742"/>
            <a:ext cx="25194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50412B"/>
                </a:solidFill>
              </a:rPr>
              <a:t>Среднеквадратичная погрешность стоимости контрактов на госзакупки в Венгрии по отношению к теоретическому распределению (по закону первой цифры </a:t>
            </a:r>
            <a:r>
              <a:rPr lang="ru-RU" sz="1400" i="1" dirty="0" err="1">
                <a:solidFill>
                  <a:srgbClr val="50412B"/>
                </a:solidFill>
              </a:rPr>
              <a:t>Бенфорда</a:t>
            </a:r>
            <a:r>
              <a:rPr lang="ru-RU" sz="1400" i="1" dirty="0">
                <a:solidFill>
                  <a:srgbClr val="50412B"/>
                </a:solidFill>
              </a:rPr>
              <a:t>) по годам, 2009-2015 годы, общее число закупок: 123 224</a:t>
            </a:r>
            <a:endParaRPr lang="hu-HU" sz="1400" dirty="0">
              <a:solidFill>
                <a:srgbClr val="50412B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059832" y="4888869"/>
            <a:ext cx="61561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100" b="1" dirty="0">
                <a:solidFill>
                  <a:srgbClr val="8D503B"/>
                </a:solidFill>
              </a:rPr>
              <a:t>(</a:t>
            </a:r>
            <a:r>
              <a:rPr lang="ru-RU" sz="1100" b="1" dirty="0">
                <a:solidFill>
                  <a:srgbClr val="8D503B"/>
                </a:solidFill>
              </a:rPr>
              <a:t>Общее число закупок</a:t>
            </a:r>
            <a:r>
              <a:rPr lang="hu-HU" sz="1100" b="1" dirty="0">
                <a:solidFill>
                  <a:srgbClr val="8D503B"/>
                </a:solidFill>
              </a:rPr>
              <a:t> = 123</a:t>
            </a:r>
            <a:r>
              <a:rPr lang="ru-RU" sz="1100" b="1" dirty="0">
                <a:solidFill>
                  <a:srgbClr val="8D503B"/>
                </a:solidFill>
              </a:rPr>
              <a:t> </a:t>
            </a:r>
            <a:r>
              <a:rPr lang="hu-HU" sz="1100" b="1" dirty="0">
                <a:solidFill>
                  <a:srgbClr val="8D503B"/>
                </a:solidFill>
              </a:rPr>
              <a:t>224; </a:t>
            </a:r>
            <a:r>
              <a:rPr lang="ru-RU" sz="1100" b="1" dirty="0">
                <a:solidFill>
                  <a:srgbClr val="8D503B"/>
                </a:solidFill>
              </a:rPr>
              <a:t>Источник: Будапештский центр исследования коррупции, 2016</a:t>
            </a:r>
            <a:r>
              <a:rPr lang="hu-HU" sz="1100" b="1" dirty="0">
                <a:solidFill>
                  <a:srgbClr val="8D503B"/>
                </a:solidFill>
              </a:rPr>
              <a:t>)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1203325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</a:rPr>
              <a:t>Ценовая деформация при проведении госзакупок </a:t>
            </a:r>
            <a:br>
              <a:rPr lang="ru-RU" sz="2200" dirty="0">
                <a:solidFill>
                  <a:srgbClr val="8D503B"/>
                </a:solidFill>
              </a:rPr>
            </a:br>
            <a:r>
              <a:rPr lang="ru-RU" sz="2200" dirty="0">
                <a:solidFill>
                  <a:srgbClr val="8D503B"/>
                </a:solidFill>
              </a:rPr>
              <a:t>в Венгрии с 2009 по 2015 год</a:t>
            </a:r>
            <a:endParaRPr lang="en-GB" sz="2200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8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123478"/>
            <a:ext cx="5328146" cy="4896197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3600400" cy="2067694"/>
          </a:xfrm>
        </p:spPr>
        <p:txBody>
          <a:bodyPr>
            <a:noAutofit/>
          </a:bodyPr>
          <a:lstStyle/>
          <a:p>
            <a:pPr algn="l"/>
            <a:r>
              <a:rPr lang="ru-RU" sz="2200" dirty="0">
                <a:solidFill>
                  <a:srgbClr val="8D503B"/>
                </a:solidFill>
              </a:rPr>
              <a:t>Изменения в шансах основных строительных компаний на победу в тендерах на госзакупки в Венгрии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198493"/>
              </p:ext>
            </p:extLst>
          </p:nvPr>
        </p:nvGraphicFramePr>
        <p:xfrm>
          <a:off x="3707904" y="123478"/>
          <a:ext cx="5328146" cy="489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07504" y="2067694"/>
            <a:ext cx="359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0412B"/>
                </a:solidFill>
              </a:rPr>
              <a:t>шансы</a:t>
            </a:r>
            <a:r>
              <a:rPr lang="en-US" sz="1600" b="1" dirty="0">
                <a:solidFill>
                  <a:srgbClr val="50412B"/>
                </a:solidFill>
              </a:rPr>
              <a:t> = </a:t>
            </a:r>
            <a:r>
              <a:rPr lang="ru-RU" sz="1600" b="1" dirty="0">
                <a:solidFill>
                  <a:srgbClr val="50412B"/>
                </a:solidFill>
              </a:rPr>
              <a:t>количество выигранных тендеров</a:t>
            </a:r>
            <a:r>
              <a:rPr lang="en-US" sz="1600" b="1" dirty="0">
                <a:solidFill>
                  <a:srgbClr val="50412B"/>
                </a:solidFill>
              </a:rPr>
              <a:t>/</a:t>
            </a:r>
            <a:r>
              <a:rPr lang="ru-RU" sz="1600" b="1" dirty="0">
                <a:solidFill>
                  <a:srgbClr val="50412B"/>
                </a:solidFill>
              </a:rPr>
              <a:t>количество проигранных тендеров</a:t>
            </a:r>
            <a:endParaRPr lang="hu-HU" sz="16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0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</a:rPr>
              <a:t>Режимы контроля над </a:t>
            </a:r>
            <a:br>
              <a:rPr lang="ru-RU" sz="2200" dirty="0">
                <a:solidFill>
                  <a:srgbClr val="8D503B"/>
                </a:solidFill>
              </a:rPr>
            </a:br>
            <a:r>
              <a:rPr lang="ru-RU" sz="2200" dirty="0">
                <a:solidFill>
                  <a:srgbClr val="8D503B"/>
                </a:solidFill>
              </a:rPr>
              <a:t>несанкционированной противоправностью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56650"/>
              </p:ext>
            </p:extLst>
          </p:nvPr>
        </p:nvGraphicFramePr>
        <p:xfrm>
          <a:off x="251520" y="987424"/>
          <a:ext cx="8424936" cy="3930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62640216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213355475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1659534735"/>
                    </a:ext>
                  </a:extLst>
                </a:gridCol>
              </a:tblGrid>
              <a:tr h="858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Действия криминального государства в отношении несанкционированной противоправности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Форма сосуществования (последствия действий государства)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93826"/>
                  </a:ext>
                </a:extLst>
              </a:tr>
              <a:tr h="64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Репрессии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борьба/ограничения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сегрегация (устранение несанкционированной противоправности или «частного бандитизма»)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2721"/>
                  </a:ext>
                </a:extLst>
              </a:tr>
              <a:tr h="64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Толерантность</a:t>
                      </a:r>
                      <a:endParaRPr lang="en-GB" sz="16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свободы действий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сегрегация (прекращение притеснений незаконных акторов)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07023"/>
                  </a:ext>
                </a:extLst>
              </a:tr>
              <a:tr h="743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Помощь</a:t>
                      </a:r>
                      <a:endParaRPr lang="en-GB" sz="16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соглашение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установленная через соглашение связь (посредническая автономия незаконной сети / преступники предоставляют свои услуги в качестве силовых предпринимателей)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227037"/>
                  </a:ext>
                </a:extLst>
              </a:tr>
              <a:tr h="64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Поглощение</a:t>
                      </a:r>
                      <a:endParaRPr lang="en-GB" sz="16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лишение независимости 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интеграция (незаконная сеть управляется приемной политической семьей)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72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38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928546" cy="915988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</a:rPr>
              <a:t>Сравнительная типология коррупции по признакам наличия или отсутствия коррупционного сговора и разделения коррупционных спроса и предложения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861989"/>
              </p:ext>
            </p:extLst>
          </p:nvPr>
        </p:nvGraphicFramePr>
        <p:xfrm>
          <a:off x="107059" y="1096632"/>
          <a:ext cx="8928991" cy="4041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749">
                  <a:extLst>
                    <a:ext uri="{9D8B030D-6E8A-4147-A177-3AD203B41FA5}">
                      <a16:colId xmlns:a16="http://schemas.microsoft.com/office/drawing/2014/main" val="659328498"/>
                    </a:ext>
                  </a:extLst>
                </a:gridCol>
                <a:gridCol w="3176484">
                  <a:extLst>
                    <a:ext uri="{9D8B030D-6E8A-4147-A177-3AD203B41FA5}">
                      <a16:colId xmlns:a16="http://schemas.microsoft.com/office/drawing/2014/main" val="4069419021"/>
                    </a:ext>
                  </a:extLst>
                </a:gridCol>
                <a:gridCol w="3015758">
                  <a:extLst>
                    <a:ext uri="{9D8B030D-6E8A-4147-A177-3AD203B41FA5}">
                      <a16:colId xmlns:a16="http://schemas.microsoft.com/office/drawing/2014/main" val="3650017991"/>
                    </a:ext>
                  </a:extLst>
                </a:gridCol>
              </a:tblGrid>
              <a:tr h="44606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Коррупционные спрос и предложение…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066219"/>
                  </a:ext>
                </a:extLst>
              </a:tr>
              <a:tr h="4460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разделены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объединены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251223"/>
                  </a:ext>
                </a:extLst>
              </a:tr>
              <a:tr h="1350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коррупция без сговора</a:t>
                      </a:r>
                      <a:b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осуществляемая акторами из одной сферы социального действия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блат между государственными служащими (через толкачей)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экономические преступления (в коммунистических диктатурах)</a:t>
                      </a: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хищение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82145"/>
                  </a:ext>
                </a:extLst>
              </a:tr>
              <a:tr h="1789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коррупционный сговор 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осуществляемый акторами из разных сфер социального действия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блат между государственными служащими (из номенклатуры) и частными лицами </a:t>
                      </a: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коррупция на свободном рынке</a:t>
                      </a: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протекция для корешей</a:t>
                      </a: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захват государства снизу вверх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сговор, инициированный государственным органом</a:t>
                      </a: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захват государства сверху вниз</a:t>
                      </a: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криминальное государство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814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7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77155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</a:rPr>
              <a:t>Статус коррупции в государствах </a:t>
            </a:r>
            <a:br>
              <a:rPr lang="ru-RU" sz="2200" dirty="0">
                <a:solidFill>
                  <a:srgbClr val="8D503B"/>
                </a:solidFill>
              </a:rPr>
            </a:br>
            <a:r>
              <a:rPr lang="ru-RU" sz="2200" dirty="0">
                <a:solidFill>
                  <a:srgbClr val="8D503B"/>
                </a:solidFill>
              </a:rPr>
              <a:t>с различным правовым статусом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97419"/>
              </p:ext>
            </p:extLst>
          </p:nvPr>
        </p:nvGraphicFramePr>
        <p:xfrm>
          <a:off x="0" y="774281"/>
          <a:ext cx="9144000" cy="4357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608">
                  <a:extLst>
                    <a:ext uri="{9D8B030D-6E8A-4147-A177-3AD203B41FA5}">
                      <a16:colId xmlns:a16="http://schemas.microsoft.com/office/drawing/2014/main" val="2078886633"/>
                    </a:ext>
                  </a:extLst>
                </a:gridCol>
                <a:gridCol w="1316134">
                  <a:extLst>
                    <a:ext uri="{9D8B030D-6E8A-4147-A177-3AD203B41FA5}">
                      <a16:colId xmlns:a16="http://schemas.microsoft.com/office/drawing/2014/main" val="289992840"/>
                    </a:ext>
                  </a:extLst>
                </a:gridCol>
                <a:gridCol w="1996234">
                  <a:extLst>
                    <a:ext uri="{9D8B030D-6E8A-4147-A177-3AD203B41FA5}">
                      <a16:colId xmlns:a16="http://schemas.microsoft.com/office/drawing/2014/main" val="275231273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583143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337207918"/>
                    </a:ext>
                  </a:extLst>
                </a:gridCol>
                <a:gridCol w="2411760">
                  <a:extLst>
                    <a:ext uri="{9D8B030D-6E8A-4147-A177-3AD203B41FA5}">
                      <a16:colId xmlns:a16="http://schemas.microsoft.com/office/drawing/2014/main" val="1035951285"/>
                    </a:ext>
                  </a:extLst>
                </a:gridCol>
              </a:tblGrid>
              <a:tr h="649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Политический режим (тип государства)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Доминирующая форма коррупционного сговора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 законодательного органа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 доминирующего института 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Дискреционное обращение, возникающее, когда коррупция…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38085"/>
                  </a:ext>
                </a:extLst>
              </a:tr>
              <a:tr h="751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5"/>
                          </a:solidFill>
                          <a:effectLst/>
                        </a:rPr>
                        <a:t>Государство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либеральная демократия</a:t>
                      </a:r>
                      <a:b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конституционное государство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hu-HU" sz="11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мафиозное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государство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коррупция на свободном рынке (эпизодическая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нормативные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нормативные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формальные государственные законы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не является целью ни законодательного органа, ни доминирующего института (неструктурное отклонение)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006326"/>
                  </a:ext>
                </a:extLst>
              </a:tr>
              <a:tr h="751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Коррумпированное государство</a:t>
                      </a:r>
                      <a:endParaRPr lang="en-GB" sz="11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коррупция на свободном рынке (эндемичная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нормативные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нормативные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формальные государственные законы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не является целью ни законодательного органа, ни доминирующего института (неструктурное отклонение)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17215"/>
                  </a:ext>
                </a:extLst>
              </a:tr>
              <a:tr h="141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Плененное государство</a:t>
                      </a:r>
                      <a:endParaRPr lang="en-GB" sz="11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сговор, инициированный государственным органом </a:t>
                      </a:r>
                    </a:p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протекция для корешей </a:t>
                      </a:r>
                    </a:p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захват государства снизу вверх </a:t>
                      </a:r>
                    </a:p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захват государства сверху вниз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дискреционные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нормативные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формальные государственные законы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является целью законодательного органа, но не доминирующего института (структурное отклонение)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99862"/>
                  </a:ext>
                </a:extLst>
              </a:tr>
              <a:tr h="751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Криминальное государство</a:t>
                      </a:r>
                      <a:endParaRPr lang="en-GB" sz="11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криминальное государство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дискреционные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дискреционные (неформальные патрональные решения)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является целью и законодательного органа, и доминирующего института (норма /один из составляющих элементов)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Egyenes összekötő nyíllal 4"/>
          <p:cNvCxnSpPr/>
          <p:nvPr/>
        </p:nvCxnSpPr>
        <p:spPr>
          <a:xfrm>
            <a:off x="1691680" y="2209400"/>
            <a:ext cx="0" cy="2159819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92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726" y="51470"/>
            <a:ext cx="8928546" cy="627534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ru-RU" sz="2200" dirty="0">
                <a:solidFill>
                  <a:srgbClr val="8D503B"/>
                </a:solidFill>
              </a:rPr>
              <a:t>Государственное вмешательство </a:t>
            </a:r>
            <a:br>
              <a:rPr lang="ru-RU" sz="2200" dirty="0">
                <a:solidFill>
                  <a:srgbClr val="8D503B"/>
                </a:solidFill>
              </a:rPr>
            </a:br>
            <a:r>
              <a:rPr lang="ru-RU" sz="2200" dirty="0">
                <a:solidFill>
                  <a:srgbClr val="8D503B"/>
                </a:solidFill>
              </a:rPr>
              <a:t>в трех режимах полярного типа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86505"/>
              </p:ext>
            </p:extLst>
          </p:nvPr>
        </p:nvGraphicFramePr>
        <p:xfrm>
          <a:off x="0" y="771550"/>
          <a:ext cx="9143999" cy="426503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80156">
                  <a:extLst>
                    <a:ext uri="{9D8B030D-6E8A-4147-A177-3AD203B41FA5}">
                      <a16:colId xmlns:a16="http://schemas.microsoft.com/office/drawing/2014/main" val="2988024501"/>
                    </a:ext>
                  </a:extLst>
                </a:gridCol>
                <a:gridCol w="3081922">
                  <a:extLst>
                    <a:ext uri="{9D8B030D-6E8A-4147-A177-3AD203B41FA5}">
                      <a16:colId xmlns:a16="http://schemas.microsoft.com/office/drawing/2014/main" val="1363450606"/>
                    </a:ext>
                  </a:extLst>
                </a:gridCol>
                <a:gridCol w="3081921">
                  <a:extLst>
                    <a:ext uri="{9D8B030D-6E8A-4147-A177-3AD203B41FA5}">
                      <a16:colId xmlns:a16="http://schemas.microsoft.com/office/drawing/2014/main" val="2828575883"/>
                    </a:ext>
                  </a:extLst>
                </a:gridCol>
              </a:tblGrid>
              <a:tr h="4176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Либеральная демократия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Коммунистическая диктатура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372772"/>
                  </a:ext>
                </a:extLst>
              </a:tr>
              <a:tr h="809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нормативное государственное вмешательство (минимальная амплитуда произвола)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дискреционное государственное вмешательство (максимальная амплитуда произвола)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отсутствует </a:t>
                      </a:r>
                    </a:p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(центральное планирование)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140211"/>
                  </a:ext>
                </a:extLst>
              </a:tr>
              <a:tr h="614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нормативно-закрыты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lang="en-US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рын</a:t>
                      </a:r>
                      <a:r>
                        <a:rPr lang="ru-R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дискреционно-</a:t>
                      </a:r>
                      <a:r>
                        <a:rPr lang="en-US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закрыты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lang="en-US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рын</a:t>
                      </a:r>
                      <a:r>
                        <a:rPr lang="ru-R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 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частных рынков</a:t>
                      </a:r>
                      <a:r>
                        <a:rPr lang="en-US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614327"/>
                  </a:ext>
                </a:extLst>
              </a:tr>
              <a:tr h="655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получателями ренты являются группы интересов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получателями ренты являются патрональные сети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 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(нет частного предпринимательства)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63758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общие</a:t>
                      </a:r>
                      <a:r>
                        <a:rPr lang="en-US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секторальные налоги 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общие</a:t>
                      </a:r>
                      <a:r>
                        <a:rPr lang="en-US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секторальные </a:t>
                      </a:r>
                      <a:r>
                        <a:rPr lang="en-US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дискреционные налоги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 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95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(нет налоговых поступлений из частной сферы в публичную)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27241"/>
                  </a:ext>
                </a:extLst>
              </a:tr>
              <a:tr h="990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активные механизмы контроля (нейтральное надзорное  вмешательство)</a:t>
                      </a:r>
                      <a:endParaRPr lang="en-GB" sz="14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неисправные механизмы контроля (надзорное  вмешательство как оружие)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 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бюрократическая координация экономики</a:t>
                      </a:r>
                      <a:r>
                        <a:rPr lang="en-US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085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76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251520" y="4307104"/>
            <a:ext cx="8183981" cy="712918"/>
          </a:xfrm>
          <a:prstGeom prst="roundRect">
            <a:avLst>
              <a:gd name="adj" fmla="val 5023"/>
            </a:avLst>
          </a:prstGeom>
          <a:solidFill>
            <a:srgbClr val="B3A99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Csoportba foglalás 4"/>
          <p:cNvGrpSpPr/>
          <p:nvPr/>
        </p:nvGrpSpPr>
        <p:grpSpPr>
          <a:xfrm>
            <a:off x="760778" y="871040"/>
            <a:ext cx="7758207" cy="3644926"/>
            <a:chOff x="107968" y="193165"/>
            <a:chExt cx="7344860" cy="2721248"/>
          </a:xfrm>
        </p:grpSpPr>
        <p:sp>
          <p:nvSpPr>
            <p:cNvPr id="45" name="Téglalap 31"/>
            <p:cNvSpPr/>
            <p:nvPr/>
          </p:nvSpPr>
          <p:spPr>
            <a:xfrm>
              <a:off x="2188362" y="1474276"/>
              <a:ext cx="3041183" cy="90198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46" name="Téglalap 32"/>
            <p:cNvSpPr/>
            <p:nvPr/>
          </p:nvSpPr>
          <p:spPr>
            <a:xfrm>
              <a:off x="1412789" y="1049969"/>
              <a:ext cx="4579723" cy="1330064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47" name="Téglalap 33"/>
            <p:cNvSpPr/>
            <p:nvPr/>
          </p:nvSpPr>
          <p:spPr>
            <a:xfrm>
              <a:off x="2952412" y="1944216"/>
              <a:ext cx="1512000" cy="43204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cxnSp>
          <p:nvCxnSpPr>
            <p:cNvPr id="48" name="Egyenes összekötő 8"/>
            <p:cNvCxnSpPr/>
            <p:nvPr/>
          </p:nvCxnSpPr>
          <p:spPr>
            <a:xfrm>
              <a:off x="1412790" y="2232248"/>
              <a:ext cx="0" cy="288031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9"/>
            <p:cNvCxnSpPr/>
            <p:nvPr/>
          </p:nvCxnSpPr>
          <p:spPr>
            <a:xfrm>
              <a:off x="2188361" y="2239831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10"/>
            <p:cNvCxnSpPr/>
            <p:nvPr/>
          </p:nvCxnSpPr>
          <p:spPr>
            <a:xfrm>
              <a:off x="2952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11"/>
            <p:cNvCxnSpPr/>
            <p:nvPr/>
          </p:nvCxnSpPr>
          <p:spPr>
            <a:xfrm>
              <a:off x="4464351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gyenes összekötő 12"/>
            <p:cNvCxnSpPr/>
            <p:nvPr/>
          </p:nvCxnSpPr>
          <p:spPr>
            <a:xfrm>
              <a:off x="5229545" y="223913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gyenes összekötő 13"/>
            <p:cNvCxnSpPr/>
            <p:nvPr/>
          </p:nvCxnSpPr>
          <p:spPr>
            <a:xfrm>
              <a:off x="5992513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14"/>
            <p:cNvCxnSpPr/>
            <p:nvPr/>
          </p:nvCxnSpPr>
          <p:spPr>
            <a:xfrm>
              <a:off x="3708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Szövegdoboz 33"/>
            <p:cNvSpPr txBox="1"/>
            <p:nvPr/>
          </p:nvSpPr>
          <p:spPr>
            <a:xfrm>
              <a:off x="2321614" y="2519973"/>
              <a:ext cx="1278669" cy="3944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Szövegdoboz 34"/>
            <p:cNvSpPr txBox="1"/>
            <p:nvPr/>
          </p:nvSpPr>
          <p:spPr>
            <a:xfrm>
              <a:off x="1728096" y="2527600"/>
              <a:ext cx="972175" cy="3003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Szövegdoboz 35"/>
            <p:cNvSpPr txBox="1"/>
            <p:nvPr/>
          </p:nvSpPr>
          <p:spPr>
            <a:xfrm>
              <a:off x="1107491" y="2524048"/>
              <a:ext cx="648083" cy="2353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Szövegdoboz 36"/>
            <p:cNvSpPr txBox="1"/>
            <p:nvPr/>
          </p:nvSpPr>
          <p:spPr>
            <a:xfrm>
              <a:off x="3881223" y="2510721"/>
              <a:ext cx="1230938" cy="4036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Szövegdoboz 37"/>
            <p:cNvSpPr txBox="1"/>
            <p:nvPr/>
          </p:nvSpPr>
          <p:spPr>
            <a:xfrm>
              <a:off x="4832266" y="2512094"/>
              <a:ext cx="857626" cy="4023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Szövegdoboz 38"/>
            <p:cNvSpPr txBox="1"/>
            <p:nvPr/>
          </p:nvSpPr>
          <p:spPr>
            <a:xfrm>
              <a:off x="5472232" y="2505206"/>
              <a:ext cx="1107105" cy="4092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Szövegdoboz 50"/>
            <p:cNvSpPr txBox="1"/>
            <p:nvPr/>
          </p:nvSpPr>
          <p:spPr>
            <a:xfrm>
              <a:off x="3060340" y="252028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2" name="Egyenes összekötő 22"/>
            <p:cNvCxnSpPr/>
            <p:nvPr/>
          </p:nvCxnSpPr>
          <p:spPr>
            <a:xfrm flipH="1" flipV="1">
              <a:off x="540060" y="532423"/>
              <a:ext cx="3168352" cy="1843825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23"/>
            <p:cNvCxnSpPr/>
            <p:nvPr/>
          </p:nvCxnSpPr>
          <p:spPr>
            <a:xfrm flipV="1">
              <a:off x="3708412" y="532423"/>
              <a:ext cx="3168352" cy="1843842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gyenes összekötő 24"/>
            <p:cNvCxnSpPr/>
            <p:nvPr/>
          </p:nvCxnSpPr>
          <p:spPr>
            <a:xfrm>
              <a:off x="3564396" y="1944216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gyenes összekötő 25"/>
            <p:cNvCxnSpPr/>
            <p:nvPr/>
          </p:nvCxnSpPr>
          <p:spPr>
            <a:xfrm>
              <a:off x="3564396" y="147755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gyenes összekötő 26"/>
            <p:cNvCxnSpPr/>
            <p:nvPr/>
          </p:nvCxnSpPr>
          <p:spPr>
            <a:xfrm>
              <a:off x="3564396" y="105107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Szövegdoboz 75"/>
            <p:cNvSpPr txBox="1"/>
            <p:nvPr/>
          </p:nvSpPr>
          <p:spPr>
            <a:xfrm>
              <a:off x="2781914" y="1505318"/>
              <a:ext cx="838226" cy="23250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Плененное государство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Szövegdoboz 76"/>
            <p:cNvSpPr txBox="1"/>
            <p:nvPr/>
          </p:nvSpPr>
          <p:spPr>
            <a:xfrm>
              <a:off x="2846598" y="2366873"/>
              <a:ext cx="894155" cy="2099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государство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Szövegdoboz 77"/>
            <p:cNvSpPr txBox="1"/>
            <p:nvPr/>
          </p:nvSpPr>
          <p:spPr>
            <a:xfrm>
              <a:off x="2604604" y="1064710"/>
              <a:ext cx="995679" cy="22468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Криминальное государство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Szövegdoboz 78"/>
            <p:cNvSpPr txBox="1"/>
            <p:nvPr/>
          </p:nvSpPr>
          <p:spPr>
            <a:xfrm>
              <a:off x="2489048" y="1980019"/>
              <a:ext cx="1212006" cy="209985"/>
            </a:xfrm>
            <a:prstGeom prst="rect">
              <a:avLst/>
            </a:prstGeom>
            <a:solidFill>
              <a:srgbClr val="EFEAE4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050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Коррумпированное</a:t>
              </a: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государство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Szövegdoboz 92"/>
            <p:cNvSpPr txBox="1"/>
            <p:nvPr/>
          </p:nvSpPr>
          <p:spPr>
            <a:xfrm>
              <a:off x="3792751" y="193165"/>
              <a:ext cx="1559492" cy="4192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Уровень коррупционного сговора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Szövegdoboz 93"/>
            <p:cNvSpPr txBox="1"/>
            <p:nvPr/>
          </p:nvSpPr>
          <p:spPr>
            <a:xfrm>
              <a:off x="6150750" y="2366873"/>
              <a:ext cx="1194851" cy="3865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0"/>
                </a:spcAft>
              </a:pP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средства государственного вмешательства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Szövegdoboz 94"/>
            <p:cNvSpPr txBox="1"/>
            <p:nvPr/>
          </p:nvSpPr>
          <p:spPr>
            <a:xfrm>
              <a:off x="6575639" y="2105798"/>
              <a:ext cx="871362" cy="253916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позитивные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4" name="Szövegdoboz 95"/>
            <p:cNvSpPr txBox="1"/>
            <p:nvPr/>
          </p:nvSpPr>
          <p:spPr>
            <a:xfrm>
              <a:off x="107968" y="2105798"/>
              <a:ext cx="852651" cy="236350"/>
            </a:xfrm>
            <a:prstGeom prst="rect">
              <a:avLst/>
            </a:prstGeom>
            <a:noFill/>
          </p:spPr>
          <p:txBody>
            <a:bodyPr wrap="square" lIns="7200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негативные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5" name="Szövegdoboz 39"/>
            <p:cNvSpPr txBox="1"/>
            <p:nvPr/>
          </p:nvSpPr>
          <p:spPr>
            <a:xfrm>
              <a:off x="194863" y="2382143"/>
              <a:ext cx="1206361" cy="3060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средства государственного вмешательства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6" name="Bal oldali kapcsos zárójel 39"/>
            <p:cNvSpPr/>
            <p:nvPr/>
          </p:nvSpPr>
          <p:spPr>
            <a:xfrm rot="5400000">
              <a:off x="3509969" y="-1430337"/>
              <a:ext cx="385365" cy="4579723"/>
            </a:xfrm>
            <a:prstGeom prst="leftBrace">
              <a:avLst>
                <a:gd name="adj1" fmla="val 58327"/>
                <a:gd name="adj2" fmla="val 72863"/>
              </a:avLst>
            </a:prstGeom>
            <a:ln w="22225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77" name="Szövegdoboz 42"/>
            <p:cNvSpPr txBox="1"/>
            <p:nvPr/>
          </p:nvSpPr>
          <p:spPr>
            <a:xfrm>
              <a:off x="1728096" y="374947"/>
              <a:ext cx="1647179" cy="2918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ru-RU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Максимальная амплитуда произвола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8" name="Egyenes összekötő nyíllal 6"/>
            <p:cNvCxnSpPr/>
            <p:nvPr/>
          </p:nvCxnSpPr>
          <p:spPr>
            <a:xfrm>
              <a:off x="108012" y="2376264"/>
              <a:ext cx="7344816" cy="0"/>
            </a:xfrm>
            <a:prstGeom prst="straightConnector1">
              <a:avLst/>
            </a:prstGeom>
            <a:ln w="34925">
              <a:solidFill>
                <a:srgbClr val="4D7C85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gyenes összekötő nyíllal 7"/>
            <p:cNvCxnSpPr/>
            <p:nvPr/>
          </p:nvCxnSpPr>
          <p:spPr>
            <a:xfrm flipV="1">
              <a:off x="3708412" y="216024"/>
              <a:ext cx="0" cy="2160240"/>
            </a:xfrm>
            <a:prstGeom prst="straightConnector1">
              <a:avLst/>
            </a:prstGeom>
            <a:ln w="34925">
              <a:solidFill>
                <a:srgbClr val="4D7C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020446"/>
              </p:ext>
            </p:extLst>
          </p:nvPr>
        </p:nvGraphicFramePr>
        <p:xfrm>
          <a:off x="251520" y="4299209"/>
          <a:ext cx="8183982" cy="7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sng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Условные обозначения</a:t>
                      </a:r>
                      <a:r>
                        <a:rPr lang="en-US" sz="1050" b="1" u="sng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hu-HU" sz="1050" b="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N: </a:t>
                      </a:r>
                      <a:r>
                        <a:rPr lang="ru-RU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вмешательство</a:t>
                      </a:r>
                      <a:endParaRPr lang="en-GB" sz="1050" dirty="0"/>
                    </a:p>
                    <a:p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дискреционное вмешательство как неструктурное отклонение</a:t>
                      </a:r>
                      <a:endParaRPr lang="en-US" sz="1050" b="1" kern="120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Примечание: пунктирные линии добавлены для ясности</a:t>
                      </a:r>
                      <a:r>
                        <a:rPr lang="en-US" sz="1050" b="1" i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hu-HU" sz="1050" i="1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дискреционное вмешательство как структурное отклонение</a:t>
                      </a:r>
                      <a:endParaRPr lang="en-GB" sz="105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дискреционное вмешательство как составляющий элемент</a:t>
                      </a:r>
                      <a:endParaRPr lang="hu-HU" sz="105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546" cy="919361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</a:rPr>
              <a:t>Корреляция между инструментами государственного вмешательства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ru-RU" sz="2200" dirty="0">
                <a:solidFill>
                  <a:srgbClr val="8D503B"/>
                </a:solidFill>
              </a:rPr>
              <a:t>и уровнем коррупционного сговора</a:t>
            </a:r>
            <a:endParaRPr lang="hu-HU" sz="2200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90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>
            <a:grpSpLocks/>
          </p:cNvGrpSpPr>
          <p:nvPr/>
        </p:nvGrpSpPr>
        <p:grpSpPr>
          <a:xfrm>
            <a:off x="755576" y="175784"/>
            <a:ext cx="7814814" cy="3854823"/>
            <a:chOff x="73507" y="71312"/>
            <a:chExt cx="6439002" cy="3854823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73507" y="71312"/>
              <a:ext cx="6439002" cy="3854823"/>
              <a:chOff x="73507" y="71312"/>
              <a:chExt cx="6439002" cy="3854823"/>
            </a:xfrm>
          </p:grpSpPr>
          <p:grpSp>
            <p:nvGrpSpPr>
              <p:cNvPr id="9" name="Csoportba foglalás 8"/>
              <p:cNvGrpSpPr/>
              <p:nvPr/>
            </p:nvGrpSpPr>
            <p:grpSpPr>
              <a:xfrm>
                <a:off x="73507" y="71312"/>
                <a:ext cx="6439002" cy="3854823"/>
                <a:chOff x="142900" y="81427"/>
                <a:chExt cx="7345932" cy="4401580"/>
              </a:xfrm>
            </p:grpSpPr>
            <p:sp>
              <p:nvSpPr>
                <p:cNvPr id="30" name="Téglalap 29"/>
                <p:cNvSpPr/>
                <p:nvPr/>
              </p:nvSpPr>
              <p:spPr>
                <a:xfrm>
                  <a:off x="2312058" y="2304256"/>
                  <a:ext cx="2874941" cy="849288"/>
                </a:xfrm>
                <a:prstGeom prst="rect">
                  <a:avLst/>
                </a:prstGeom>
                <a:noFill/>
                <a:ln w="12700">
                  <a:solidFill>
                    <a:srgbClr val="50412B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32" name="Téglalap 31"/>
                <p:cNvSpPr/>
                <p:nvPr/>
              </p:nvSpPr>
              <p:spPr>
                <a:xfrm>
                  <a:off x="3022042" y="2304256"/>
                  <a:ext cx="1437470" cy="411061"/>
                </a:xfrm>
                <a:prstGeom prst="rect">
                  <a:avLst/>
                </a:prstGeom>
                <a:noFill/>
                <a:ln w="12700">
                  <a:solidFill>
                    <a:srgbClr val="50412B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31" name="Téglalap 30"/>
                <p:cNvSpPr/>
                <p:nvPr/>
              </p:nvSpPr>
              <p:spPr>
                <a:xfrm>
                  <a:off x="1585484" y="2304256"/>
                  <a:ext cx="4312411" cy="1267912"/>
                </a:xfrm>
                <a:prstGeom prst="rect">
                  <a:avLst/>
                </a:prstGeom>
                <a:noFill/>
                <a:ln w="12700">
                  <a:solidFill>
                    <a:srgbClr val="50412B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11" name="Téglalap 10"/>
                <p:cNvSpPr/>
                <p:nvPr/>
              </p:nvSpPr>
              <p:spPr>
                <a:xfrm>
                  <a:off x="1585483" y="931300"/>
                  <a:ext cx="4312411" cy="1382881"/>
                </a:xfrm>
                <a:prstGeom prst="rect">
                  <a:avLst/>
                </a:prstGeom>
                <a:solidFill>
                  <a:srgbClr val="A6BFC6"/>
                </a:solidFill>
                <a:ln w="19050">
                  <a:solidFill>
                    <a:srgbClr val="4D7C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12" name="Téglalap 11"/>
                <p:cNvSpPr/>
                <p:nvPr/>
              </p:nvSpPr>
              <p:spPr>
                <a:xfrm>
                  <a:off x="2312058" y="1440161"/>
                  <a:ext cx="2874941" cy="864095"/>
                </a:xfrm>
                <a:prstGeom prst="rect">
                  <a:avLst/>
                </a:prstGeom>
                <a:solidFill>
                  <a:srgbClr val="A6BFC6"/>
                </a:solidFill>
                <a:ln w="19050">
                  <a:solidFill>
                    <a:srgbClr val="4D7C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cxnSp>
              <p:nvCxnSpPr>
                <p:cNvPr id="13" name="Egyenes összekötő 12"/>
                <p:cNvCxnSpPr/>
                <p:nvPr/>
              </p:nvCxnSpPr>
              <p:spPr>
                <a:xfrm flipH="1">
                  <a:off x="1368152" y="2304256"/>
                  <a:ext cx="2376264" cy="1382881"/>
                </a:xfrm>
                <a:prstGeom prst="line">
                  <a:avLst/>
                </a:prstGeom>
                <a:ln w="1905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3744416" y="2304256"/>
                  <a:ext cx="2376264" cy="1382881"/>
                </a:xfrm>
                <a:prstGeom prst="line">
                  <a:avLst/>
                </a:prstGeom>
                <a:ln w="1905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Szövegdoboz 16"/>
                <p:cNvSpPr txBox="1"/>
                <p:nvPr/>
              </p:nvSpPr>
              <p:spPr>
                <a:xfrm>
                  <a:off x="3346842" y="2336065"/>
                  <a:ext cx="936027" cy="337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" name="Szövegdoboz 17"/>
                <p:cNvSpPr txBox="1"/>
                <p:nvPr/>
              </p:nvSpPr>
              <p:spPr>
                <a:xfrm>
                  <a:off x="2304256" y="2304256"/>
                  <a:ext cx="1082083" cy="2332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1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hu-HU" sz="2000">
                      <a:solidFill>
                        <a:srgbClr val="CD5F5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17" name="Szövegdoboz 18"/>
                <p:cNvSpPr txBox="1"/>
                <p:nvPr/>
              </p:nvSpPr>
              <p:spPr>
                <a:xfrm>
                  <a:off x="1698471" y="2310611"/>
                  <a:ext cx="968413" cy="373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 dirty="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 dirty="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2</a:t>
                  </a:r>
                  <a:endParaRPr lang="hu-HU" sz="2000" dirty="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" name="Szövegdoboz 21"/>
                <p:cNvSpPr txBox="1"/>
                <p:nvPr/>
              </p:nvSpPr>
              <p:spPr>
                <a:xfrm>
                  <a:off x="2290810" y="961771"/>
                  <a:ext cx="1194975" cy="41132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ru-RU" sz="1100" b="1" kern="1200" dirty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Плененное государство</a:t>
                  </a:r>
                  <a:endParaRPr lang="hu-HU" sz="1800" dirty="0">
                    <a:solidFill>
                      <a:srgbClr val="50413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0" name="Szövegdoboz 23"/>
                <p:cNvSpPr txBox="1"/>
                <p:nvPr/>
              </p:nvSpPr>
              <p:spPr>
                <a:xfrm>
                  <a:off x="1447085" y="446988"/>
                  <a:ext cx="1341766" cy="468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ru-RU" sz="1100" b="1" kern="1200" dirty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Криминальное государство</a:t>
                  </a:r>
                  <a:endParaRPr lang="hu-HU" sz="1800" dirty="0">
                    <a:solidFill>
                      <a:srgbClr val="50413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1" name="Szövegdoboz 25"/>
                <p:cNvSpPr txBox="1"/>
                <p:nvPr/>
              </p:nvSpPr>
              <p:spPr>
                <a:xfrm>
                  <a:off x="2406974" y="1403571"/>
                  <a:ext cx="1371484" cy="473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ru-RU" sz="1100" b="1" dirty="0">
                      <a:solidFill>
                        <a:srgbClr val="504131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Коррумпированное</a:t>
                  </a:r>
                  <a:r>
                    <a:rPr lang="en-US" sz="1100" b="1" kern="1200" dirty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1100" b="1" kern="1200" dirty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государство</a:t>
                  </a:r>
                  <a:endParaRPr lang="hu-HU" sz="1800" dirty="0">
                    <a:solidFill>
                      <a:srgbClr val="50413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22" name="Egyenes összekötő 21"/>
                <p:cNvCxnSpPr/>
                <p:nvPr/>
              </p:nvCxnSpPr>
              <p:spPr>
                <a:xfrm>
                  <a:off x="3600400" y="3157476"/>
                  <a:ext cx="288033" cy="0"/>
                </a:xfrm>
                <a:prstGeom prst="line">
                  <a:avLst/>
                </a:prstGeom>
                <a:ln w="22225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Egyenes összekötő 22"/>
                <p:cNvCxnSpPr/>
                <p:nvPr/>
              </p:nvCxnSpPr>
              <p:spPr>
                <a:xfrm>
                  <a:off x="3600400" y="3567734"/>
                  <a:ext cx="288033" cy="0"/>
                </a:xfrm>
                <a:prstGeom prst="line">
                  <a:avLst/>
                </a:prstGeom>
                <a:ln w="22225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Szövegdoboz 38"/>
                <p:cNvSpPr txBox="1"/>
                <p:nvPr/>
              </p:nvSpPr>
              <p:spPr>
                <a:xfrm>
                  <a:off x="3693945" y="3153544"/>
                  <a:ext cx="2065387" cy="42763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Коррумпирование органов контроля </a:t>
                  </a:r>
                  <a:r>
                    <a:rPr lang="ru-RU" sz="1100" b="1" kern="1200" dirty="0" err="1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субрежимного</a:t>
                  </a:r>
                  <a:r>
                    <a:rPr lang="ru-RU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уровня 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5" name="Szövegdoboz 39"/>
                <p:cNvSpPr txBox="1"/>
                <p:nvPr/>
              </p:nvSpPr>
              <p:spPr>
                <a:xfrm>
                  <a:off x="3708569" y="3574990"/>
                  <a:ext cx="2189325" cy="4541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Коррумпирование главных органов контроля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6" name="Szövegdoboz 41"/>
                <p:cNvSpPr txBox="1"/>
                <p:nvPr/>
              </p:nvSpPr>
              <p:spPr>
                <a:xfrm>
                  <a:off x="4056301" y="2294964"/>
                  <a:ext cx="1082083" cy="231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1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7" name="Szövegdoboz 42"/>
                <p:cNvSpPr txBox="1"/>
                <p:nvPr/>
              </p:nvSpPr>
              <p:spPr>
                <a:xfrm>
                  <a:off x="4863636" y="2290093"/>
                  <a:ext cx="900465" cy="406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2</a:t>
                  </a: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hu-HU" sz="2000">
                      <a:solidFill>
                        <a:srgbClr val="CD5F5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28" name="Szövegdoboz 43"/>
                <p:cNvSpPr txBox="1"/>
                <p:nvPr/>
              </p:nvSpPr>
              <p:spPr>
                <a:xfrm>
                  <a:off x="1193364" y="2294174"/>
                  <a:ext cx="403599" cy="379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3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hu-HU" sz="2000">
                      <a:solidFill>
                        <a:srgbClr val="CD5F5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29" name="Szövegdoboz 44"/>
                <p:cNvSpPr txBox="1"/>
                <p:nvPr/>
              </p:nvSpPr>
              <p:spPr>
                <a:xfrm>
                  <a:off x="5924692" y="2306389"/>
                  <a:ext cx="414043" cy="367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 dirty="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 dirty="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3</a:t>
                  </a:r>
                  <a:endParaRPr lang="hu-HU" sz="2000" dirty="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3" name="Téglalap 32"/>
                <p:cNvSpPr/>
                <p:nvPr/>
              </p:nvSpPr>
              <p:spPr>
                <a:xfrm>
                  <a:off x="3022042" y="1868959"/>
                  <a:ext cx="1437470" cy="432048"/>
                </a:xfrm>
                <a:prstGeom prst="rect">
                  <a:avLst/>
                </a:prstGeom>
                <a:solidFill>
                  <a:srgbClr val="A6BFC6"/>
                </a:solidFill>
                <a:ln w="19050">
                  <a:solidFill>
                    <a:srgbClr val="4D7C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34" name="Szövegdoboz 68"/>
                <p:cNvSpPr txBox="1"/>
                <p:nvPr/>
              </p:nvSpPr>
              <p:spPr>
                <a:xfrm>
                  <a:off x="6010882" y="2436868"/>
                  <a:ext cx="1462080" cy="43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ru-RU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средства государственного вмешательства</a:t>
                  </a:r>
                </a:p>
              </p:txBody>
            </p:sp>
            <p:sp>
              <p:nvSpPr>
                <p:cNvPr id="35" name="Szövegdoboz 69"/>
                <p:cNvSpPr txBox="1"/>
                <p:nvPr/>
              </p:nvSpPr>
              <p:spPr>
                <a:xfrm>
                  <a:off x="3816423" y="81427"/>
                  <a:ext cx="1150131" cy="5795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100" b="1" kern="1200" dirty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Уровень коррупционного сговора</a:t>
                  </a:r>
                  <a:endParaRPr lang="hu-HU" sz="1100" dirty="0">
                    <a:solidFill>
                      <a:srgbClr val="50413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6" name="Szövegdoboz 70"/>
                <p:cNvSpPr txBox="1"/>
                <p:nvPr/>
              </p:nvSpPr>
              <p:spPr>
                <a:xfrm>
                  <a:off x="6548322" y="1901977"/>
                  <a:ext cx="924641" cy="287108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ru-RU" sz="1100" b="1" kern="1200" dirty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позитивные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7" name="Szövegdoboz 71"/>
                <p:cNvSpPr txBox="1"/>
                <p:nvPr/>
              </p:nvSpPr>
              <p:spPr>
                <a:xfrm>
                  <a:off x="142900" y="1890298"/>
                  <a:ext cx="1189248" cy="298787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негативные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8" name="Szövegdoboz 31"/>
                <p:cNvSpPr txBox="1"/>
                <p:nvPr/>
              </p:nvSpPr>
              <p:spPr>
                <a:xfrm>
                  <a:off x="3816422" y="4233371"/>
                  <a:ext cx="1551871" cy="17667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бездействие органов контроля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9" name="Szövegdoboz 32"/>
                <p:cNvSpPr txBox="1"/>
                <p:nvPr/>
              </p:nvSpPr>
              <p:spPr>
                <a:xfrm>
                  <a:off x="142901" y="2444905"/>
                  <a:ext cx="1219798" cy="446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средства государственного вмешательства</a:t>
                  </a:r>
                </a:p>
              </p:txBody>
            </p:sp>
            <p:sp>
              <p:nvSpPr>
                <p:cNvPr id="40" name="Bal oldali kapcsos zárójel 39"/>
                <p:cNvSpPr/>
                <p:nvPr/>
              </p:nvSpPr>
              <p:spPr>
                <a:xfrm rot="16200000" flipV="1">
                  <a:off x="3516461" y="1656996"/>
                  <a:ext cx="450457" cy="4312411"/>
                </a:xfrm>
                <a:prstGeom prst="leftBrace">
                  <a:avLst>
                    <a:gd name="adj1" fmla="val 70143"/>
                    <a:gd name="adj2" fmla="val 72863"/>
                  </a:avLst>
                </a:prstGeom>
                <a:ln w="19050">
                  <a:solidFill>
                    <a:srgbClr val="CD5F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41" name="Szövegdoboz 37"/>
                <p:cNvSpPr txBox="1"/>
                <p:nvPr/>
              </p:nvSpPr>
              <p:spPr>
                <a:xfrm>
                  <a:off x="2041945" y="3934717"/>
                  <a:ext cx="1443838" cy="548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ru-RU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Максимальная амплитуда уязвимости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42" name="Egyenes összekötő nyíllal 41"/>
                <p:cNvCxnSpPr/>
                <p:nvPr/>
              </p:nvCxnSpPr>
              <p:spPr>
                <a:xfrm>
                  <a:off x="144016" y="2304256"/>
                  <a:ext cx="7344816" cy="0"/>
                </a:xfrm>
                <a:prstGeom prst="straightConnector1">
                  <a:avLst/>
                </a:prstGeom>
                <a:ln w="34925">
                  <a:solidFill>
                    <a:srgbClr val="4D7C85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nyíllal 42"/>
                <p:cNvCxnSpPr/>
                <p:nvPr/>
              </p:nvCxnSpPr>
              <p:spPr>
                <a:xfrm>
                  <a:off x="3744416" y="144016"/>
                  <a:ext cx="0" cy="4248472"/>
                </a:xfrm>
                <a:prstGeom prst="straightConnector1">
                  <a:avLst/>
                </a:prstGeom>
                <a:ln w="34925">
                  <a:solidFill>
                    <a:srgbClr val="4D7C85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Szövegdoboz 25"/>
              <p:cNvSpPr txBox="1"/>
              <p:nvPr/>
            </p:nvSpPr>
            <p:spPr>
              <a:xfrm>
                <a:off x="2544986" y="1773137"/>
                <a:ext cx="785760" cy="2522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100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государство</a:t>
                </a:r>
                <a:endParaRPr lang="hu-HU" dirty="0">
                  <a:solidFill>
                    <a:srgbClr val="50412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6" name="Egyenes összekötő 5"/>
            <p:cNvCxnSpPr/>
            <p:nvPr/>
          </p:nvCxnSpPr>
          <p:spPr>
            <a:xfrm>
              <a:off x="3113189" y="2380590"/>
              <a:ext cx="252472" cy="0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Скругленный прямоугольник 43"/>
          <p:cNvSpPr/>
          <p:nvPr/>
        </p:nvSpPr>
        <p:spPr>
          <a:xfrm>
            <a:off x="107953" y="4149992"/>
            <a:ext cx="8928099" cy="982041"/>
          </a:xfrm>
          <a:prstGeom prst="roundRect">
            <a:avLst>
              <a:gd name="adj" fmla="val 5023"/>
            </a:avLst>
          </a:prstGeom>
          <a:solidFill>
            <a:srgbClr val="B3A99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4251"/>
              </p:ext>
            </p:extLst>
          </p:nvPr>
        </p:nvGraphicFramePr>
        <p:xfrm>
          <a:off x="107945" y="4137434"/>
          <a:ext cx="8928102" cy="982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sng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Условные обозначения</a:t>
                      </a:r>
                      <a:r>
                        <a:rPr lang="en-US" sz="1050" b="1" u="sng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hu-HU" sz="1050" b="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N: </a:t>
                      </a:r>
                      <a:r>
                        <a:rPr lang="ru-RU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вмешательство: бюджетное / регуляционное / с отъемом собственности </a:t>
                      </a:r>
                      <a:endParaRPr lang="en-US" sz="1050" b="1" kern="120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дискреционное применение вмешательства </a:t>
                      </a:r>
                      <a:endParaRPr lang="en-US" sz="1050" b="1" kern="120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дискреционное вмешательство </a:t>
                      </a:r>
                      <a:r>
                        <a:rPr lang="ru-RU" sz="1050" b="1" kern="1200" dirty="0" err="1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субрежимного</a:t>
                      </a:r>
                      <a:r>
                        <a:rPr lang="ru-RU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уровня: бюджетное / регуляционное / с отъемом собственности </a:t>
                      </a:r>
                      <a:endParaRPr lang="en-US" sz="1050" b="1" kern="120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дискреционное вмешательство высокого уровня: бюджетное / регуляционное / с отъемом собственности </a:t>
                      </a:r>
                      <a:endParaRPr lang="hu-HU" sz="105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1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Примечание: пунктирные линии добавлены для ясности. Надзорное вмешательство включено в каждый из четырех пунктов</a:t>
                      </a:r>
                      <a:r>
                        <a:rPr lang="en-GB" sz="1050" b="1" i="1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.</a:t>
                      </a:r>
                      <a:endParaRPr lang="hu-HU" sz="1050" b="1" i="1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05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024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51470"/>
            <a:ext cx="8928100" cy="699542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</a:rPr>
              <a:t>Извлечение ренты</a:t>
            </a:r>
            <a:r>
              <a:rPr lang="en-US" sz="2200" dirty="0">
                <a:solidFill>
                  <a:srgbClr val="8D503B"/>
                </a:solidFill>
              </a:rPr>
              <a:t>: </a:t>
            </a:r>
            <a:r>
              <a:rPr lang="ru-RU" sz="2200" dirty="0">
                <a:solidFill>
                  <a:srgbClr val="8D503B"/>
                </a:solidFill>
              </a:rPr>
              <a:t>нормативно- </a:t>
            </a:r>
            <a:br>
              <a:rPr lang="ru-RU" sz="2200" dirty="0">
                <a:solidFill>
                  <a:srgbClr val="8D503B"/>
                </a:solidFill>
              </a:rPr>
            </a:br>
            <a:r>
              <a:rPr lang="ru-RU" sz="2200" dirty="0">
                <a:solidFill>
                  <a:srgbClr val="8D503B"/>
                </a:solidFill>
              </a:rPr>
              <a:t>и дискреционно-закрытые рынки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08244"/>
              </p:ext>
            </p:extLst>
          </p:nvPr>
        </p:nvGraphicFramePr>
        <p:xfrm>
          <a:off x="-7381" y="915566"/>
          <a:ext cx="9143999" cy="409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752">
                  <a:extLst>
                    <a:ext uri="{9D8B030D-6E8A-4147-A177-3AD203B41FA5}">
                      <a16:colId xmlns:a16="http://schemas.microsoft.com/office/drawing/2014/main" val="443597539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711585305"/>
                    </a:ext>
                  </a:extLst>
                </a:gridCol>
                <a:gridCol w="3419871">
                  <a:extLst>
                    <a:ext uri="{9D8B030D-6E8A-4147-A177-3AD203B41FA5}">
                      <a16:colId xmlns:a16="http://schemas.microsoft.com/office/drawing/2014/main" val="156051219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Нормативно-закрытый рынок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Дискреционно-закрытый рынок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247455"/>
                  </a:ext>
                </a:extLst>
              </a:tr>
              <a:tr h="435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о предоставлении входа или недопуск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нормативное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дискреционное</a:t>
                      </a:r>
                      <a:endParaRPr lang="en-GB" sz="14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337502"/>
                  </a:ext>
                </a:extLst>
              </a:tr>
              <a:tr h="476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Формальность требований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формальные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формальные</a:t>
                      </a:r>
                      <a:r>
                        <a:rPr lang="en-US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неформальные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43142"/>
                  </a:ext>
                </a:extLst>
              </a:tr>
              <a:tr h="567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Выгоды и издержки должностных лиц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нормативные (отраслевые) и не подлежат исключению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дискреционные (персонализированные) и могут быть исключены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782560"/>
                  </a:ext>
                </a:extLst>
              </a:tr>
              <a:tr h="567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Плата за вход (не подлежит исключению)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нормативная плата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личные выгоды (откат /плата за крышу)</a:t>
                      </a:r>
                    </a:p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экономические выгоды (права собственности)</a:t>
                      </a:r>
                    </a:p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патрональные выгоды (лояльность)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637037"/>
                  </a:ext>
                </a:extLst>
              </a:tr>
              <a:tr h="756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Плата за создание (и сохранение) ренты 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  <a:tabLst>
                          <a:tab pos="541338" algn="l"/>
                        </a:tabLs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политические выгоды (напр., финансирование кампаний)</a:t>
                      </a:r>
                    </a:p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  <a:tabLst>
                          <a:tab pos="541338" algn="l"/>
                        </a:tabLs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личные выгоды (откат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203334"/>
                  </a:ext>
                </a:extLst>
              </a:tr>
              <a:tr h="567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 извлечения ренты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открытый /конкурентный (отсутствует устанавливаемый государством барьер для входа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закрытый /не конкурентный (государство устанавливает барьер для входа)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20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3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15988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Реляционная экономика как полемика </a:t>
            </a:r>
            <a:br>
              <a:rPr lang="en-GB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неоклассическим синтезом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05249" y="2099544"/>
            <a:ext cx="2844866" cy="68823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Аксиома об экономических акторах:</a:t>
            </a:r>
          </a:p>
          <a:p>
            <a:pPr algn="ctr">
              <a:spcAft>
                <a:spcPts val="0"/>
              </a:spcAft>
            </a:pPr>
            <a:r>
              <a:rPr lang="ru-RU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рациональный выбор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07950" y="3177705"/>
            <a:ext cx="2842165" cy="72585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Дополнен</a:t>
            </a:r>
            <a:r>
              <a:rPr lang="ru-RU" sz="1400" b="1" u="sng" dirty="0">
                <a:solidFill>
                  <a:srgbClr val="50412B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ие к</a:t>
            </a:r>
            <a:r>
              <a:rPr lang="ru-R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аксиоме</a:t>
            </a: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ru-RU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рациональность ограничена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3175119" y="2099544"/>
            <a:ext cx="2807081" cy="68823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Аксиома о рынке</a:t>
            </a: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ru-RU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обмен происходит на основе спроса и предложения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3175120" y="3177705"/>
            <a:ext cx="2807080" cy="72585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Дополнен</a:t>
            </a:r>
            <a:r>
              <a:rPr lang="ru-RU" sz="1400" b="1" u="sng" dirty="0">
                <a:solidFill>
                  <a:srgbClr val="50412B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ие к</a:t>
            </a:r>
            <a:r>
              <a:rPr lang="ru-R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аксиоме</a:t>
            </a: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ru-RU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формальные и неформальные ограничения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6216192" y="2099544"/>
            <a:ext cx="2819858" cy="68823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Аксиома о государстве</a:t>
            </a: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ru-RU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его функция – исправлять фиаско рынка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6216192" y="3177705"/>
            <a:ext cx="2819858" cy="72585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Дополнен</a:t>
            </a:r>
            <a:r>
              <a:rPr lang="ru-RU" sz="1400" b="1" u="sng" dirty="0">
                <a:solidFill>
                  <a:srgbClr val="50412B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ие к</a:t>
            </a:r>
            <a:r>
              <a:rPr lang="ru-R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аксиоме</a:t>
            </a: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ru-RU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сходство политических и экономических акторов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2" name="Lekerekített téglalap 11"/>
          <p:cNvSpPr>
            <a:spLocks noChangeArrowheads="1"/>
          </p:cNvSpPr>
          <p:nvPr/>
        </p:nvSpPr>
        <p:spPr bwMode="auto">
          <a:xfrm>
            <a:off x="105249" y="4293486"/>
            <a:ext cx="2844866" cy="726189"/>
          </a:xfrm>
          <a:prstGeom prst="roundRect">
            <a:avLst>
              <a:gd name="adj" fmla="val 16667"/>
            </a:avLst>
          </a:prstGeom>
          <a:solidFill>
            <a:srgbClr val="6B95A1">
              <a:alpha val="6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Поведенческая экономика</a:t>
            </a:r>
            <a:endParaRPr lang="hu-HU" sz="14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Lekerekített téglalap 12"/>
          <p:cNvSpPr>
            <a:spLocks noChangeArrowheads="1"/>
          </p:cNvSpPr>
          <p:nvPr/>
        </p:nvSpPr>
        <p:spPr bwMode="auto">
          <a:xfrm>
            <a:off x="3175119" y="4293485"/>
            <a:ext cx="2807081" cy="726189"/>
          </a:xfrm>
          <a:prstGeom prst="roundRect">
            <a:avLst>
              <a:gd name="adj" fmla="val 16667"/>
            </a:avLst>
          </a:prstGeom>
          <a:solidFill>
            <a:srgbClr val="6B95A1">
              <a:alpha val="6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Институциональная </a:t>
            </a:r>
            <a:r>
              <a:rPr lang="en-US" sz="20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0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экономика</a:t>
            </a:r>
            <a:endParaRPr lang="hu-HU" sz="14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Lekerekített téglalap 13"/>
          <p:cNvSpPr>
            <a:spLocks noChangeArrowheads="1"/>
          </p:cNvSpPr>
          <p:nvPr/>
        </p:nvSpPr>
        <p:spPr bwMode="auto">
          <a:xfrm>
            <a:off x="6216193" y="4293486"/>
            <a:ext cx="2819858" cy="726189"/>
          </a:xfrm>
          <a:prstGeom prst="roundRect">
            <a:avLst>
              <a:gd name="adj" fmla="val 16667"/>
            </a:avLst>
          </a:prstGeom>
          <a:solidFill>
            <a:srgbClr val="6B95A1">
              <a:alpha val="6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Реляционная</a:t>
            </a:r>
            <a:r>
              <a:rPr lang="en-US" sz="20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0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экономика</a:t>
            </a:r>
            <a:endParaRPr lang="hu-HU" sz="14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cxnSp>
        <p:nvCxnSpPr>
          <p:cNvPr id="25" name="AutoShape 56"/>
          <p:cNvCxnSpPr>
            <a:cxnSpLocks noChangeShapeType="1"/>
            <a:endCxn id="6" idx="0"/>
          </p:cNvCxnSpPr>
          <p:nvPr/>
        </p:nvCxnSpPr>
        <p:spPr bwMode="auto">
          <a:xfrm flipH="1">
            <a:off x="1527682" y="1604218"/>
            <a:ext cx="308014" cy="495326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56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1527682" y="2787774"/>
            <a:ext cx="1351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56"/>
          <p:cNvCxnSpPr>
            <a:cxnSpLocks noChangeShapeType="1"/>
            <a:stCxn id="7" idx="2"/>
            <a:endCxn id="12" idx="0"/>
          </p:cNvCxnSpPr>
          <p:nvPr/>
        </p:nvCxnSpPr>
        <p:spPr bwMode="auto">
          <a:xfrm flipH="1">
            <a:off x="1527682" y="3903555"/>
            <a:ext cx="1351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56"/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4578660" y="2787774"/>
            <a:ext cx="0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56"/>
          <p:cNvCxnSpPr>
            <a:cxnSpLocks noChangeShapeType="1"/>
            <a:stCxn id="9" idx="2"/>
            <a:endCxn id="13" idx="0"/>
          </p:cNvCxnSpPr>
          <p:nvPr/>
        </p:nvCxnSpPr>
        <p:spPr bwMode="auto">
          <a:xfrm>
            <a:off x="4578660" y="3903555"/>
            <a:ext cx="0" cy="389930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56"/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7626121" y="2787774"/>
            <a:ext cx="0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56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7626121" y="3903555"/>
            <a:ext cx="1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56"/>
          <p:cNvCxnSpPr>
            <a:cxnSpLocks noChangeShapeType="1"/>
            <a:stCxn id="5" idx="2"/>
            <a:endCxn id="8" idx="0"/>
          </p:cNvCxnSpPr>
          <p:nvPr/>
        </p:nvCxnSpPr>
        <p:spPr bwMode="auto">
          <a:xfrm>
            <a:off x="4578659" y="1612407"/>
            <a:ext cx="1" cy="487137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56"/>
          <p:cNvCxnSpPr>
            <a:cxnSpLocks noChangeShapeType="1"/>
            <a:endCxn id="10" idx="0"/>
          </p:cNvCxnSpPr>
          <p:nvPr/>
        </p:nvCxnSpPr>
        <p:spPr bwMode="auto">
          <a:xfrm>
            <a:off x="7308304" y="1604218"/>
            <a:ext cx="317817" cy="495326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Ellipszis 4"/>
          <p:cNvSpPr>
            <a:spLocks noChangeArrowheads="1"/>
          </p:cNvSpPr>
          <p:nvPr/>
        </p:nvSpPr>
        <p:spPr bwMode="auto">
          <a:xfrm>
            <a:off x="1761000" y="999429"/>
            <a:ext cx="5635317" cy="612978"/>
          </a:xfrm>
          <a:prstGeom prst="roundRect">
            <a:avLst/>
          </a:prstGeom>
          <a:solidFill>
            <a:srgbClr val="B3AA9D">
              <a:alpha val="9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Неоклассический синтез</a:t>
            </a:r>
            <a:endParaRPr lang="hu-HU" sz="16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4787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546" cy="699542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</a:rPr>
              <a:t>Основные характеристики бизнес-групп и </a:t>
            </a:r>
            <a:br>
              <a:rPr lang="ru-RU" sz="2200" dirty="0">
                <a:solidFill>
                  <a:srgbClr val="8D503B"/>
                </a:solidFill>
              </a:rPr>
            </a:br>
            <a:r>
              <a:rPr lang="ru-RU" sz="2200" dirty="0">
                <a:solidFill>
                  <a:srgbClr val="8D503B"/>
                </a:solidFill>
              </a:rPr>
              <a:t>неформальных патрональных сетей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50963"/>
              </p:ext>
            </p:extLst>
          </p:nvPr>
        </p:nvGraphicFramePr>
        <p:xfrm>
          <a:off x="0" y="843558"/>
          <a:ext cx="9144000" cy="42005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9992">
                  <a:extLst>
                    <a:ext uri="{9D8B030D-6E8A-4147-A177-3AD203B41FA5}">
                      <a16:colId xmlns:a16="http://schemas.microsoft.com/office/drawing/2014/main" val="101596240"/>
                    </a:ext>
                  </a:extLst>
                </a:gridCol>
                <a:gridCol w="4644008">
                  <a:extLst>
                    <a:ext uri="{9D8B030D-6E8A-4147-A177-3AD203B41FA5}">
                      <a16:colId xmlns:a16="http://schemas.microsoft.com/office/drawing/2014/main" val="2751753856"/>
                    </a:ext>
                  </a:extLst>
                </a:gridCol>
              </a:tblGrid>
              <a:tr h="41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4D7C85"/>
                          </a:solidFill>
                          <a:effectLst/>
                        </a:rPr>
                        <a:t>Бизнес-группа</a:t>
                      </a:r>
                      <a:endParaRPr lang="hu-HU" sz="2000" b="1" i="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4D7C85"/>
                          </a:solidFill>
                          <a:effectLst/>
                        </a:rPr>
                        <a:t>Неформальная патрональная сеть</a:t>
                      </a:r>
                      <a:endParaRPr lang="hu-HU" sz="2000" b="1" i="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722625"/>
                  </a:ext>
                </a:extLst>
              </a:tr>
              <a:tr h="6674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состоит из акторов из отделенной социальной сферы (предпринимателей, принадлежащих к экономической сфере)</a:t>
                      </a:r>
                      <a:endParaRPr lang="en-GB" sz="1500" b="1" i="0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состоит из акторов из смешанных социальных сфер (олигархов и </a:t>
                      </a:r>
                      <a:r>
                        <a:rPr lang="ru-RU" sz="1500" b="1" i="0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полигархов</a:t>
                      </a:r>
                      <a:r>
                        <a:rPr lang="ru-R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500" b="1" i="0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41590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сфера деятельности участников гомогенна </a:t>
                      </a:r>
                      <a:endParaRPr lang="en-GB" sz="1500" b="1" i="0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сфера деятельности участников не однородна</a:t>
                      </a:r>
                      <a:endParaRPr lang="en-GB" sz="1500" b="1" i="0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29143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связана с определенной отраслью</a:t>
                      </a:r>
                      <a:endParaRPr lang="en-GB" sz="1500" b="1" i="0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связана с определенной отраслью (“всеядность”)</a:t>
                      </a:r>
                      <a:endParaRPr lang="en-GB" sz="1500" b="1" i="0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70956"/>
                  </a:ext>
                </a:extLst>
              </a:tr>
              <a:tr h="5596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hu-H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спользует услуги лоббистов</a:t>
                      </a:r>
                      <a:endParaRPr lang="en-GB" sz="1500" b="1" i="0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hu-H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 </a:t>
                      </a:r>
                      <a:r>
                        <a:rPr lang="ru-R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продвижения</a:t>
                      </a:r>
                      <a:r>
                        <a:rPr lang="hu-H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своих ин</a:t>
                      </a:r>
                      <a:r>
                        <a:rPr lang="ru-RU" sz="1500" b="1" i="0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тересов</a:t>
                      </a:r>
                      <a:endParaRPr lang="en-GB" sz="1500" b="1" i="0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 услуги брокеров-коррупционеров          для реализации сговора на основе общих интересов</a:t>
                      </a:r>
                      <a:endParaRPr lang="en-GB" sz="1500" b="1" i="0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586788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соответствующие государственные требования нормативны </a:t>
                      </a:r>
                      <a:endParaRPr lang="en-GB" sz="1500" b="1" i="0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соответствующие государственные требования дискреционны</a:t>
                      </a:r>
                      <a:endParaRPr lang="en-GB" sz="1500" b="1" i="0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7864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выгоды и убытки не подлежат исключению</a:t>
                      </a:r>
                      <a:endParaRPr lang="en-GB" sz="1500" b="1" i="0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выгоды и убытки могут быть исключены </a:t>
                      </a:r>
                      <a:endParaRPr lang="en-GB" sz="1500" b="1" i="0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01507"/>
                  </a:ext>
                </a:extLst>
              </a:tr>
              <a:tr h="5519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сплоченность группы обусловлена деятельностью в одной отрасли и общими выгодами</a:t>
                      </a:r>
                      <a:endParaRPr lang="en-GB" sz="1500" b="1" i="0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сплоченность группы обусловлена принадлежностью к одной сети вассальной зависимости</a:t>
                      </a:r>
                      <a:endParaRPr lang="en-GB" sz="1500" b="1" i="0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697593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горизонтальный альянс независимых акторов </a:t>
                      </a:r>
                      <a:endParaRPr lang="en-GB" sz="1500" b="1" i="0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вертикальные </a:t>
                      </a:r>
                      <a:r>
                        <a:rPr lang="ru-RU" sz="1500" b="1" i="0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патронально-клиентарные</a:t>
                      </a:r>
                      <a:r>
                        <a:rPr lang="ru-R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отношения зависимых акторов</a:t>
                      </a:r>
                      <a:endParaRPr lang="en-GB" sz="1500" b="1" i="0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07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913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20359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200" b="1" dirty="0">
                <a:solidFill>
                  <a:srgbClr val="8D503B"/>
                </a:solidFill>
              </a:rPr>
              <a:t>Точки пересечения между уровнями толкования государственной деятельности, с точки зрения присвоения собственности и законности</a:t>
            </a:r>
            <a:endParaRPr lang="hu-HU" sz="22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652681"/>
              </p:ext>
            </p:extLst>
          </p:nvPr>
        </p:nvGraphicFramePr>
        <p:xfrm>
          <a:off x="251521" y="1203598"/>
          <a:ext cx="8712967" cy="3661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Тип государства</a:t>
                      </a:r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Государство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движимое всеобщим благом</a:t>
                      </a:r>
                      <a:r>
                        <a:rPr kumimoji="0" lang="hu-H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20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Рентоориентированное</a:t>
                      </a:r>
                      <a:r>
                        <a:rPr lang="ru-RU" sz="1800" b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 государство</a:t>
                      </a:r>
                      <a:endParaRPr lang="hu-HU" sz="18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>
                          <a:solidFill>
                            <a:srgbClr val="4D7C85"/>
                          </a:solidFill>
                        </a:rPr>
                        <a:t>Клептократическое</a:t>
                      </a:r>
                      <a:r>
                        <a:rPr lang="ru-RU" b="1" dirty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b="1" dirty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государство</a:t>
                      </a:r>
                      <a:endParaRPr lang="hu-HU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4D7C85"/>
                          </a:solidFill>
                        </a:rPr>
                        <a:t>Хищническое </a:t>
                      </a:r>
                      <a:r>
                        <a:rPr lang="hu-HU" b="1" dirty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государство</a:t>
                      </a:r>
                      <a:endParaRPr lang="hu-HU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740785" algn="l"/>
                        </a:tabLst>
                      </a:pPr>
                      <a:r>
                        <a:rPr lang="ru-RU" sz="1800" b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Государство</a:t>
                      </a:r>
                      <a:endParaRPr lang="en-GB" sz="1800" b="1" kern="1200" dirty="0">
                        <a:solidFill>
                          <a:srgbClr val="4D7C85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740785" algn="l"/>
                        </a:tabLst>
                      </a:pPr>
                      <a:r>
                        <a:rPr lang="ru-RU" sz="1800" b="1" kern="120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Коррумпированное государство</a:t>
                      </a:r>
                      <a:endParaRPr lang="en-GB" sz="1800" b="1" kern="1200">
                        <a:solidFill>
                          <a:srgbClr val="4D7C85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740785" algn="l"/>
                        </a:tabLst>
                      </a:pPr>
                      <a:r>
                        <a:rPr lang="ru-RU" sz="1800" b="1" kern="120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Плененное государство</a:t>
                      </a:r>
                      <a:endParaRPr lang="en-GB" sz="1800" b="1" kern="1200">
                        <a:solidFill>
                          <a:srgbClr val="4D7C85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740785" algn="l"/>
                        </a:tabLst>
                      </a:pPr>
                      <a:r>
                        <a:rPr lang="ru-RU" sz="1800" b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Криминальное государство</a:t>
                      </a:r>
                      <a:endParaRPr lang="en-GB" sz="1800" b="1" kern="1200" dirty="0">
                        <a:solidFill>
                          <a:srgbClr val="4D7C85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613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92189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8D503B"/>
                </a:solidFill>
              </a:rPr>
              <a:t>Три типа налогов и функции, которые они могут выполнять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1628"/>
              </p:ext>
            </p:extLst>
          </p:nvPr>
        </p:nvGraphicFramePr>
        <p:xfrm>
          <a:off x="12893" y="996173"/>
          <a:ext cx="9108502" cy="3031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4811">
                  <a:extLst>
                    <a:ext uri="{9D8B030D-6E8A-4147-A177-3AD203B41FA5}">
                      <a16:colId xmlns:a16="http://schemas.microsoft.com/office/drawing/2014/main" val="84706059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9583912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35922455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55711146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23719210"/>
                    </a:ext>
                  </a:extLst>
                </a:gridCol>
                <a:gridCol w="1453051">
                  <a:extLst>
                    <a:ext uri="{9D8B030D-6E8A-4147-A177-3AD203B41FA5}">
                      <a16:colId xmlns:a16="http://schemas.microsoft.com/office/drawing/2014/main" val="1545948471"/>
                    </a:ext>
                  </a:extLst>
                </a:gridCol>
              </a:tblGrid>
              <a:tr h="93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Получение дохода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en-US" sz="1600" b="1" kern="1200" dirty="0" err="1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ежсекторальн</a:t>
                      </a:r>
                      <a:r>
                        <a:rPr lang="ru-RU" sz="1600" b="1" kern="1200" dirty="0" err="1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en-US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дискриминаци</a:t>
                      </a:r>
                      <a:r>
                        <a:rPr lang="ru-R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endParaRPr lang="en-GB" sz="16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600" b="1" kern="1200" dirty="0" err="1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нутрисекторальная</a:t>
                      </a:r>
                      <a:r>
                        <a:rPr lang="en-US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дискриминаци</a:t>
                      </a:r>
                      <a:r>
                        <a:rPr lang="ru-R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endParaRPr lang="en-GB" sz="16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Овладение рынком</a:t>
                      </a:r>
                      <a:endParaRPr lang="en-GB" sz="16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4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Политическое наказание</a:t>
                      </a:r>
                      <a:endParaRPr lang="en-GB" sz="16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524231"/>
                  </a:ext>
                </a:extLst>
              </a:tr>
              <a:tr h="68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Общий налог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880076"/>
                  </a:ext>
                </a:extLst>
              </a:tr>
              <a:tr h="68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Секторальный налог</a:t>
                      </a:r>
                      <a:endParaRPr lang="en-GB" sz="18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­-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46991"/>
                  </a:ext>
                </a:extLst>
              </a:tr>
              <a:tr h="68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Дискреционный налог</a:t>
                      </a:r>
                      <a:endParaRPr lang="en-GB" sz="18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15699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0200" y="2276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Szövegdoboz 85"/>
          <p:cNvSpPr txBox="1">
            <a:spLocks/>
          </p:cNvSpPr>
          <p:nvPr/>
        </p:nvSpPr>
        <p:spPr bwMode="auto">
          <a:xfrm>
            <a:off x="107950" y="4094161"/>
            <a:ext cx="8928101" cy="78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kumimoji="0" lang="ru-RU" altLang="hu-HU" sz="1400" b="1" i="0" u="sng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Условные обозначения</a:t>
            </a:r>
            <a:r>
              <a:rPr kumimoji="0" lang="en-US" altLang="hu-HU" sz="1400" b="1" i="0" u="sng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US" altLang="hu-HU" sz="1400" b="1" i="0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kumimoji="0" lang="en-US" altLang="hu-HU" sz="20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+++</a:t>
            </a:r>
            <a:r>
              <a:rPr kumimoji="0" lang="en-US" altLang="hu-HU" sz="14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ru-RU" altLang="hu-HU" sz="14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основная функция</a:t>
            </a:r>
            <a:r>
              <a:rPr kumimoji="0" lang="en-US" altLang="hu-HU" sz="14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   </a:t>
            </a:r>
            <a:r>
              <a:rPr kumimoji="0" lang="en-US" altLang="hu-HU" sz="20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++</a:t>
            </a:r>
            <a:r>
              <a:rPr kumimoji="0" lang="en-US" altLang="hu-HU" sz="14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ru-RU" altLang="hu-HU" sz="14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вторичная функция</a:t>
            </a:r>
            <a:r>
              <a:rPr kumimoji="0" lang="en-US" altLang="hu-HU" sz="14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   </a:t>
            </a:r>
            <a:r>
              <a:rPr kumimoji="0" lang="en-US" altLang="hu-HU" sz="20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</a:t>
            </a:r>
            <a:r>
              <a:rPr kumimoji="0" lang="en-US" altLang="hu-HU" sz="14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ru-RU" altLang="hu-HU" sz="14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третичная функция</a:t>
            </a:r>
            <a:r>
              <a:rPr kumimoji="0" lang="en-US" altLang="hu-HU" sz="14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altLang="hu-HU" sz="1400" b="0" i="0" u="none" strike="noStrike" cap="none" normalizeH="0" baseline="0" dirty="0">
              <a:ln>
                <a:noFill/>
              </a:ln>
              <a:solidFill>
                <a:srgbClr val="50412B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kumimoji="0" lang="ru-RU" altLang="hu-HU" sz="14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Белый фон обозначает нормативные функции, а серый – дискреционные</a:t>
            </a:r>
            <a:r>
              <a:rPr kumimoji="0" lang="en-US" altLang="hu-HU" sz="14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altLang="hu-HU" sz="1400" b="0" i="0" u="none" strike="noStrike" cap="none" normalizeH="0" baseline="0" dirty="0">
              <a:ln>
                <a:noFill/>
              </a:ln>
              <a:solidFill>
                <a:srgbClr val="50412B"/>
              </a:solidFill>
              <a:effectLst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00200" y="28098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5095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699543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</a:rPr>
              <a:t>Способы расходования государственных средств </a:t>
            </a:r>
            <a:br>
              <a:rPr lang="ru-RU" sz="2200" dirty="0">
                <a:solidFill>
                  <a:srgbClr val="8D503B"/>
                </a:solidFill>
              </a:rPr>
            </a:br>
            <a:r>
              <a:rPr lang="ru-RU" sz="2200" dirty="0">
                <a:solidFill>
                  <a:srgbClr val="8D503B"/>
                </a:solidFill>
              </a:rPr>
              <a:t>идеального типа</a:t>
            </a:r>
            <a:endParaRPr lang="hu-HU" sz="1600" dirty="0">
              <a:solidFill>
                <a:srgbClr val="50412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4146"/>
              </p:ext>
            </p:extLst>
          </p:nvPr>
        </p:nvGraphicFramePr>
        <p:xfrm>
          <a:off x="0" y="705963"/>
          <a:ext cx="9143999" cy="3998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64">
                  <a:extLst>
                    <a:ext uri="{9D8B030D-6E8A-4147-A177-3AD203B41FA5}">
                      <a16:colId xmlns:a16="http://schemas.microsoft.com/office/drawing/2014/main" val="70205136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2862291"/>
                    </a:ext>
                  </a:extLst>
                </a:gridCol>
                <a:gridCol w="2925366">
                  <a:extLst>
                    <a:ext uri="{9D8B030D-6E8A-4147-A177-3AD203B41FA5}">
                      <a16:colId xmlns:a16="http://schemas.microsoft.com/office/drawing/2014/main" val="3557919303"/>
                    </a:ext>
                  </a:extLst>
                </a:gridCol>
                <a:gridCol w="2654745">
                  <a:extLst>
                    <a:ext uri="{9D8B030D-6E8A-4147-A177-3AD203B41FA5}">
                      <a16:colId xmlns:a16="http://schemas.microsoft.com/office/drawing/2014/main" val="1644381983"/>
                    </a:ext>
                  </a:extLst>
                </a:gridCol>
              </a:tblGrid>
              <a:tr h="27617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Бенефициары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государственного расходования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40889"/>
                  </a:ext>
                </a:extLst>
              </a:tr>
              <a:tr h="27617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Денежные переводы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Государственные услуги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924155"/>
                  </a:ext>
                </a:extLst>
              </a:tr>
              <a:tr h="959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lang="en-US" sz="13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галитарный</a:t>
                      </a:r>
                      <a:r>
                        <a:rPr lang="en-US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бедные (группы с доходом ниже среднего)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прямые выплаты (напр., субсидии нуждающимся)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перераспределительной функции (равенство возможностей)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443952"/>
                  </a:ext>
                </a:extLst>
              </a:tr>
              <a:tr h="107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lang="en-US" sz="13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литистский</a:t>
                      </a:r>
                      <a:r>
                        <a:rPr lang="en-US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богатые (группы с доходом выше среднего)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прямые выплаты (напр., субсидии главным предпринимателям)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опосредованные выплаты (напр., снижение налогов)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искажение перераспределительной функции (увеличение неравенства)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61314"/>
                  </a:ext>
                </a:extLst>
              </a:tr>
              <a:tr h="1296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 дойной коровы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правящая политическая элита (субрежимный и режимный уровни)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прямые выплаты (напр., субсидии членам правящей политической элиты, завышение цен)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опосредованные выплаты (напр., освобождение от налогов)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игнорирование перераспределительной функции (превращение деятельности в денежные переводы)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0443"/>
                  </a:ext>
                </a:extLst>
              </a:tr>
            </a:tbl>
          </a:graphicData>
        </a:graphic>
      </p:graphicFrame>
      <p:sp>
        <p:nvSpPr>
          <p:cNvPr id="5" name="Szövegdoboz 85"/>
          <p:cNvSpPr txBox="1">
            <a:spLocks/>
          </p:cNvSpPr>
          <p:nvPr/>
        </p:nvSpPr>
        <p:spPr bwMode="auto">
          <a:xfrm>
            <a:off x="74292" y="4783808"/>
            <a:ext cx="8928101" cy="35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kumimoji="0" lang="ru-RU" altLang="hu-HU" sz="1400" b="1" i="0" u="sng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Условные обозначения</a:t>
            </a:r>
            <a:r>
              <a:rPr kumimoji="0" lang="en-US" altLang="hu-HU" sz="1400" b="1" i="0" u="sng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US" altLang="hu-HU" sz="1400" b="1" i="0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hu-HU" sz="1400" b="1" dirty="0">
                <a:solidFill>
                  <a:srgbClr val="50412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Темный фон обозначает дискреционный способ</a:t>
            </a:r>
            <a:r>
              <a:rPr lang="en-GB" altLang="hu-HU" sz="1400" b="1" dirty="0">
                <a:solidFill>
                  <a:srgbClr val="50412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05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61498"/>
            <a:ext cx="8928100" cy="627534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ru-RU" sz="2200" dirty="0">
                <a:solidFill>
                  <a:srgbClr val="8D503B"/>
                </a:solidFill>
              </a:rPr>
              <a:t>Реляция в трех режимах полярного типа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702"/>
              </p:ext>
            </p:extLst>
          </p:nvPr>
        </p:nvGraphicFramePr>
        <p:xfrm>
          <a:off x="72728" y="699542"/>
          <a:ext cx="9036050" cy="42679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60451">
                  <a:extLst>
                    <a:ext uri="{9D8B030D-6E8A-4147-A177-3AD203B41FA5}">
                      <a16:colId xmlns:a16="http://schemas.microsoft.com/office/drawing/2014/main" val="2988024501"/>
                    </a:ext>
                  </a:extLst>
                </a:gridCol>
                <a:gridCol w="2930061">
                  <a:extLst>
                    <a:ext uri="{9D8B030D-6E8A-4147-A177-3AD203B41FA5}">
                      <a16:colId xmlns:a16="http://schemas.microsoft.com/office/drawing/2014/main" val="1363450606"/>
                    </a:ext>
                  </a:extLst>
                </a:gridCol>
                <a:gridCol w="3045538">
                  <a:extLst>
                    <a:ext uri="{9D8B030D-6E8A-4147-A177-3AD203B41FA5}">
                      <a16:colId xmlns:a16="http://schemas.microsoft.com/office/drawing/2014/main" val="2828575883"/>
                    </a:ext>
                  </a:extLst>
                </a:gridCol>
              </a:tblGrid>
              <a:tr h="408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Либеральная демократия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Коммунистическая диктатура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372772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отношения между экономическими и политическими элитами добровольны (лоббирование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отношения между экономическими и политическими элитами принудительны (</a:t>
                      </a:r>
                      <a:r>
                        <a:rPr lang="ru-RU" sz="1600" b="1" dirty="0" err="1">
                          <a:solidFill>
                            <a:srgbClr val="50412B"/>
                          </a:solidFill>
                          <a:effectLst/>
                        </a:rPr>
                        <a:t>патронализм</a:t>
                      </a: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) 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отсутствует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140211"/>
                  </a:ext>
                </a:extLst>
              </a:tr>
              <a:tr h="327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представительство интересов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смешение интересов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подавление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интересов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614327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добровольная коррупция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коррупция на свободном рынке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профицит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/</a:t>
                      </a: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коррупция продавца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принудительная коррупция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криминальное государство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отсутствует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добровольная коррупция</a:t>
                      </a:r>
                    </a:p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блат (через членов номенклатуры)</a:t>
                      </a:r>
                    </a:p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дефицит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/</a:t>
                      </a: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коррупция покупателя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63758"/>
                  </a:ext>
                </a:extLst>
              </a:tr>
              <a:tr h="327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50412B"/>
                          </a:solidFill>
                          <a:effectLst/>
                        </a:rPr>
                        <a:t>системоразрушающая</a:t>
                      </a: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 коррупция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системообразующая коррупция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50412B"/>
                          </a:solidFill>
                          <a:effectLst/>
                        </a:rPr>
                        <a:t>системосмазывающая</a:t>
                      </a: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 коррупция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27241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нет санкционированной противоправности (только несанкционированная) в криминальной экосистеме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санкционированная + несанкционированная противоправность в криминальной экосистеме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нет санкционированной противоправности (только несанкционированная) в криминальной экосистеме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085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25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ábláza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966095"/>
              </p:ext>
            </p:extLst>
          </p:nvPr>
        </p:nvGraphicFramePr>
        <p:xfrm>
          <a:off x="0" y="47761"/>
          <a:ext cx="9144000" cy="4223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97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0301">
                <a:tc gridSpan="2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50412B"/>
                          </a:solidFill>
                        </a:rPr>
                        <a:t>Коррупция на свободном рынке</a:t>
                      </a:r>
                      <a:endParaRPr lang="hu-HU" sz="18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solidFill>
                            <a:srgbClr val="50412B"/>
                          </a:solidFill>
                        </a:rPr>
                        <a:t>Протекция для корешей </a:t>
                      </a:r>
                      <a:endParaRPr lang="hu-HU" sz="18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Политические</a:t>
                      </a:r>
                      <a:r>
                        <a:rPr lang="hu-HU" sz="1500" b="1" baseline="0" dirty="0">
                          <a:solidFill>
                            <a:srgbClr val="50412B"/>
                          </a:solidFill>
                        </a:rPr>
                        <a:t>/</a:t>
                      </a:r>
                      <a:endParaRPr lang="en-GB" sz="1500" b="1" baseline="0" dirty="0">
                        <a:solidFill>
                          <a:srgbClr val="50412B"/>
                        </a:solidFill>
                      </a:endParaRPr>
                    </a:p>
                    <a:p>
                      <a:pPr algn="l"/>
                      <a:r>
                        <a:rPr lang="ru-RU" sz="1500" b="1" baseline="0" dirty="0">
                          <a:solidFill>
                            <a:srgbClr val="50412B"/>
                          </a:solidFill>
                        </a:rPr>
                        <a:t>государственные акторы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Высокого 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Низкого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Административные служащие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Высокого 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Низкого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Частный сектор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Высокого 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Низкого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" name="Ellipszis 54"/>
          <p:cNvSpPr/>
          <p:nvPr/>
        </p:nvSpPr>
        <p:spPr>
          <a:xfrm>
            <a:off x="2348798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0" name="Ellipszis 89"/>
          <p:cNvSpPr/>
          <p:nvPr/>
        </p:nvSpPr>
        <p:spPr>
          <a:xfrm>
            <a:off x="3202166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1" name="Ellipszis 90"/>
          <p:cNvSpPr/>
          <p:nvPr/>
        </p:nvSpPr>
        <p:spPr>
          <a:xfrm>
            <a:off x="4051258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Ellipszis 91"/>
          <p:cNvSpPr/>
          <p:nvPr/>
        </p:nvSpPr>
        <p:spPr>
          <a:xfrm>
            <a:off x="4925206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96"/>
          <p:cNvSpPr/>
          <p:nvPr/>
        </p:nvSpPr>
        <p:spPr>
          <a:xfrm>
            <a:off x="2348798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97"/>
          <p:cNvSpPr/>
          <p:nvPr/>
        </p:nvSpPr>
        <p:spPr>
          <a:xfrm>
            <a:off x="3202166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98"/>
          <p:cNvSpPr/>
          <p:nvPr/>
        </p:nvSpPr>
        <p:spPr>
          <a:xfrm>
            <a:off x="4051258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99"/>
          <p:cNvSpPr/>
          <p:nvPr/>
        </p:nvSpPr>
        <p:spPr>
          <a:xfrm>
            <a:off x="4925206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19"/>
          <p:cNvSpPr/>
          <p:nvPr/>
        </p:nvSpPr>
        <p:spPr>
          <a:xfrm>
            <a:off x="2348798" y="1955980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Ellipszis 120"/>
          <p:cNvSpPr/>
          <p:nvPr/>
        </p:nvSpPr>
        <p:spPr>
          <a:xfrm>
            <a:off x="3217169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Ellipszis 121"/>
          <p:cNvSpPr/>
          <p:nvPr/>
        </p:nvSpPr>
        <p:spPr>
          <a:xfrm>
            <a:off x="4066261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Ellipszis 122"/>
          <p:cNvSpPr/>
          <p:nvPr/>
        </p:nvSpPr>
        <p:spPr>
          <a:xfrm>
            <a:off x="4940209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Ellipszis 127"/>
          <p:cNvSpPr/>
          <p:nvPr/>
        </p:nvSpPr>
        <p:spPr>
          <a:xfrm>
            <a:off x="2348798" y="2541842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Ellipszis 128"/>
          <p:cNvSpPr/>
          <p:nvPr/>
        </p:nvSpPr>
        <p:spPr>
          <a:xfrm>
            <a:off x="3220624" y="2541842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0" name="Ellipszis 129"/>
          <p:cNvSpPr/>
          <p:nvPr/>
        </p:nvSpPr>
        <p:spPr>
          <a:xfrm>
            <a:off x="4069716" y="2541842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1" name="Ellipszis 130"/>
          <p:cNvSpPr/>
          <p:nvPr/>
        </p:nvSpPr>
        <p:spPr>
          <a:xfrm>
            <a:off x="4943664" y="2541842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Ellipszis 151"/>
          <p:cNvSpPr/>
          <p:nvPr/>
        </p:nvSpPr>
        <p:spPr>
          <a:xfrm>
            <a:off x="2348798" y="3136727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Ellipszis 152"/>
          <p:cNvSpPr/>
          <p:nvPr/>
        </p:nvSpPr>
        <p:spPr>
          <a:xfrm>
            <a:off x="3224900" y="3136727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4" name="Ellipszis 153"/>
          <p:cNvSpPr/>
          <p:nvPr/>
        </p:nvSpPr>
        <p:spPr>
          <a:xfrm>
            <a:off x="4073992" y="3136727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5" name="Ellipszis 154"/>
          <p:cNvSpPr/>
          <p:nvPr/>
        </p:nvSpPr>
        <p:spPr>
          <a:xfrm>
            <a:off x="4947940" y="3136727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0" name="Ellipszis 159"/>
          <p:cNvSpPr/>
          <p:nvPr/>
        </p:nvSpPr>
        <p:spPr>
          <a:xfrm>
            <a:off x="2348798" y="3720853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1" name="Ellipszis 160"/>
          <p:cNvSpPr/>
          <p:nvPr/>
        </p:nvSpPr>
        <p:spPr>
          <a:xfrm>
            <a:off x="3218165" y="3720853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2" name="Ellipszis 161"/>
          <p:cNvSpPr/>
          <p:nvPr/>
        </p:nvSpPr>
        <p:spPr>
          <a:xfrm>
            <a:off x="4067257" y="3720853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3" name="Ellipszis 162"/>
          <p:cNvSpPr/>
          <p:nvPr/>
        </p:nvSpPr>
        <p:spPr>
          <a:xfrm>
            <a:off x="4941205" y="372085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9" name="Egyenes összekötő nyíllal 168"/>
          <p:cNvCxnSpPr>
            <a:stCxn id="128" idx="4"/>
            <a:endCxn id="160" idx="0"/>
          </p:cNvCxnSpPr>
          <p:nvPr/>
        </p:nvCxnSpPr>
        <p:spPr>
          <a:xfrm>
            <a:off x="2563918" y="2972081"/>
            <a:ext cx="0" cy="748772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/>
          <p:cNvCxnSpPr>
            <a:stCxn id="129" idx="4"/>
            <a:endCxn id="161" idx="0"/>
          </p:cNvCxnSpPr>
          <p:nvPr/>
        </p:nvCxnSpPr>
        <p:spPr>
          <a:xfrm flipH="1">
            <a:off x="3433285" y="2972081"/>
            <a:ext cx="2459" cy="748772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gyenes összekötő nyíllal 172"/>
          <p:cNvCxnSpPr>
            <a:stCxn id="154" idx="2"/>
            <a:endCxn id="129" idx="5"/>
          </p:cNvCxnSpPr>
          <p:nvPr/>
        </p:nvCxnSpPr>
        <p:spPr>
          <a:xfrm flipH="1" flipV="1">
            <a:off x="3587856" y="2909074"/>
            <a:ext cx="486136" cy="44277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/>
          <p:cNvCxnSpPr>
            <a:stCxn id="154" idx="6"/>
            <a:endCxn id="131" idx="3"/>
          </p:cNvCxnSpPr>
          <p:nvPr/>
        </p:nvCxnSpPr>
        <p:spPr>
          <a:xfrm flipV="1">
            <a:off x="4504231" y="2909074"/>
            <a:ext cx="502440" cy="44277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zis 64"/>
          <p:cNvSpPr/>
          <p:nvPr/>
        </p:nvSpPr>
        <p:spPr>
          <a:xfrm>
            <a:off x="5791642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Ellipszis 65"/>
          <p:cNvSpPr/>
          <p:nvPr/>
        </p:nvSpPr>
        <p:spPr>
          <a:xfrm>
            <a:off x="6663468" y="791835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Ellipszis 66"/>
          <p:cNvSpPr/>
          <p:nvPr/>
        </p:nvSpPr>
        <p:spPr>
          <a:xfrm>
            <a:off x="7539340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Ellipszis 67"/>
          <p:cNvSpPr/>
          <p:nvPr/>
        </p:nvSpPr>
        <p:spPr>
          <a:xfrm>
            <a:off x="8512747" y="78595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Ellipszis 68"/>
          <p:cNvSpPr/>
          <p:nvPr/>
        </p:nvSpPr>
        <p:spPr>
          <a:xfrm>
            <a:off x="5791642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Ellipszis 69"/>
          <p:cNvSpPr/>
          <p:nvPr/>
        </p:nvSpPr>
        <p:spPr>
          <a:xfrm>
            <a:off x="6663468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Ellipszis 70"/>
          <p:cNvSpPr/>
          <p:nvPr/>
        </p:nvSpPr>
        <p:spPr>
          <a:xfrm>
            <a:off x="7539340" y="1358906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Ellipszis 71"/>
          <p:cNvSpPr/>
          <p:nvPr/>
        </p:nvSpPr>
        <p:spPr>
          <a:xfrm>
            <a:off x="8533230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Ellipszis 72"/>
          <p:cNvSpPr/>
          <p:nvPr/>
        </p:nvSpPr>
        <p:spPr>
          <a:xfrm>
            <a:off x="5806645" y="1955980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/>
          <p:nvPr/>
        </p:nvSpPr>
        <p:spPr>
          <a:xfrm>
            <a:off x="6678471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/>
          <p:nvPr/>
        </p:nvSpPr>
        <p:spPr>
          <a:xfrm>
            <a:off x="7539340" y="1955980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/>
          <p:nvPr/>
        </p:nvSpPr>
        <p:spPr>
          <a:xfrm>
            <a:off x="8512747" y="1970083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/>
          <p:nvPr/>
        </p:nvSpPr>
        <p:spPr>
          <a:xfrm>
            <a:off x="5810100" y="2541842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/>
          <p:nvPr/>
        </p:nvSpPr>
        <p:spPr>
          <a:xfrm>
            <a:off x="6681926" y="2541842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/>
          <p:nvPr/>
        </p:nvSpPr>
        <p:spPr>
          <a:xfrm>
            <a:off x="7539340" y="254184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/>
          <p:nvPr/>
        </p:nvSpPr>
        <p:spPr>
          <a:xfrm>
            <a:off x="8511350" y="2536947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/>
          <p:nvPr/>
        </p:nvSpPr>
        <p:spPr>
          <a:xfrm>
            <a:off x="5814376" y="3136727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/>
          <p:nvPr/>
        </p:nvSpPr>
        <p:spPr>
          <a:xfrm>
            <a:off x="6686202" y="3136727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/>
          <p:nvPr/>
        </p:nvSpPr>
        <p:spPr>
          <a:xfrm>
            <a:off x="7539340" y="3136727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/>
          <p:nvPr/>
        </p:nvSpPr>
        <p:spPr>
          <a:xfrm>
            <a:off x="8510033" y="3115137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Ellipszis 84"/>
          <p:cNvSpPr/>
          <p:nvPr/>
        </p:nvSpPr>
        <p:spPr>
          <a:xfrm>
            <a:off x="5807641" y="3720853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Ellipszis 85"/>
          <p:cNvSpPr/>
          <p:nvPr/>
        </p:nvSpPr>
        <p:spPr>
          <a:xfrm>
            <a:off x="6679467" y="372085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Ellipszis 86"/>
          <p:cNvSpPr/>
          <p:nvPr/>
        </p:nvSpPr>
        <p:spPr>
          <a:xfrm>
            <a:off x="7539340" y="3720853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Ellipszis 87"/>
          <p:cNvSpPr/>
          <p:nvPr/>
        </p:nvSpPr>
        <p:spPr>
          <a:xfrm>
            <a:off x="8512731" y="3702996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9" name="Egyenes összekötő nyíllal 88"/>
          <p:cNvCxnSpPr>
            <a:stCxn id="82" idx="2"/>
            <a:endCxn id="85" idx="7"/>
          </p:cNvCxnSpPr>
          <p:nvPr/>
        </p:nvCxnSpPr>
        <p:spPr>
          <a:xfrm flipH="1">
            <a:off x="6174873" y="3351847"/>
            <a:ext cx="511329" cy="43201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nyíllal 105"/>
          <p:cNvCxnSpPr>
            <a:stCxn id="66" idx="4"/>
            <a:endCxn id="82" idx="0"/>
          </p:cNvCxnSpPr>
          <p:nvPr/>
        </p:nvCxnSpPr>
        <p:spPr>
          <a:xfrm>
            <a:off x="6878588" y="1222074"/>
            <a:ext cx="22734" cy="191465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nyíllal 107"/>
          <p:cNvCxnSpPr>
            <a:stCxn id="82" idx="6"/>
            <a:endCxn id="87" idx="1"/>
          </p:cNvCxnSpPr>
          <p:nvPr/>
        </p:nvCxnSpPr>
        <p:spPr>
          <a:xfrm>
            <a:off x="7116441" y="3351847"/>
            <a:ext cx="485906" cy="43201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nyíllal 108"/>
          <p:cNvCxnSpPr>
            <a:stCxn id="73" idx="5"/>
            <a:endCxn id="78" idx="2"/>
          </p:cNvCxnSpPr>
          <p:nvPr/>
        </p:nvCxnSpPr>
        <p:spPr>
          <a:xfrm>
            <a:off x="6173877" y="2323212"/>
            <a:ext cx="508049" cy="433750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nyíllal 115"/>
          <p:cNvCxnSpPr>
            <a:stCxn id="75" idx="5"/>
            <a:endCxn id="84" idx="1"/>
          </p:cNvCxnSpPr>
          <p:nvPr/>
        </p:nvCxnSpPr>
        <p:spPr>
          <a:xfrm>
            <a:off x="7906572" y="2323212"/>
            <a:ext cx="666468" cy="854932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nyíllal 92"/>
          <p:cNvCxnSpPr>
            <a:stCxn id="66" idx="3"/>
            <a:endCxn id="73" idx="7"/>
          </p:cNvCxnSpPr>
          <p:nvPr/>
        </p:nvCxnSpPr>
        <p:spPr>
          <a:xfrm flipH="1">
            <a:off x="6173877" y="1159067"/>
            <a:ext cx="552598" cy="859920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Szövegdoboz 63"/>
          <p:cNvSpPr txBox="1"/>
          <p:nvPr/>
        </p:nvSpPr>
        <p:spPr>
          <a:xfrm>
            <a:off x="1092522" y="4286627"/>
            <a:ext cx="3697214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b="1" u="sng" dirty="0">
                <a:solidFill>
                  <a:srgbClr val="50412B"/>
                </a:solidFill>
              </a:rPr>
              <a:t>Сплошная линия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систематические сделки</a:t>
            </a:r>
            <a:r>
              <a:rPr lang="en-US" sz="1300" dirty="0">
                <a:solidFill>
                  <a:srgbClr val="50412B"/>
                </a:solidFill>
              </a:rPr>
              <a:t>; </a:t>
            </a:r>
          </a:p>
          <a:p>
            <a:r>
              <a:rPr lang="ru-RU" sz="1300" b="1" u="dashHeavy" dirty="0">
                <a:solidFill>
                  <a:srgbClr val="50412B"/>
                </a:solidFill>
              </a:rPr>
              <a:t>Пунктирная линия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эпизодические сделки</a:t>
            </a:r>
            <a:r>
              <a:rPr lang="en-US" sz="1300" dirty="0">
                <a:solidFill>
                  <a:srgbClr val="50412B"/>
                </a:solidFill>
              </a:rPr>
              <a:t>;</a:t>
            </a:r>
            <a:br>
              <a:rPr lang="hu-HU" sz="1300" dirty="0">
                <a:solidFill>
                  <a:srgbClr val="50412B"/>
                </a:solidFill>
              </a:rPr>
            </a:br>
            <a:r>
              <a:rPr lang="ru-RU" sz="1300" b="1" dirty="0">
                <a:solidFill>
                  <a:srgbClr val="50412B"/>
                </a:solidFill>
              </a:rPr>
              <a:t>Двухсторонняя стрелка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добровольные сделки</a:t>
            </a:r>
            <a:r>
              <a:rPr lang="en-US" sz="1300" dirty="0">
                <a:solidFill>
                  <a:srgbClr val="50412B"/>
                </a:solidFill>
              </a:rPr>
              <a:t>; </a:t>
            </a:r>
          </a:p>
          <a:p>
            <a:r>
              <a:rPr lang="ru-RU" sz="1300" b="1" dirty="0">
                <a:solidFill>
                  <a:srgbClr val="50412B"/>
                </a:solidFill>
              </a:rPr>
              <a:t>Однонаправленная стрелка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подчинение</a:t>
            </a:r>
            <a:endParaRPr lang="hu-HU" sz="1300" dirty="0">
              <a:solidFill>
                <a:srgbClr val="50412B"/>
              </a:solidFill>
            </a:endParaRPr>
          </a:p>
        </p:txBody>
      </p:sp>
      <p:sp>
        <p:nvSpPr>
          <p:cNvPr id="125" name="Ellipszis 74"/>
          <p:cNvSpPr/>
          <p:nvPr/>
        </p:nvSpPr>
        <p:spPr>
          <a:xfrm>
            <a:off x="4716016" y="4388848"/>
            <a:ext cx="288032" cy="288032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Ellipszis 76"/>
          <p:cNvSpPr/>
          <p:nvPr/>
        </p:nvSpPr>
        <p:spPr>
          <a:xfrm>
            <a:off x="7111617" y="4371209"/>
            <a:ext cx="288032" cy="288032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Ellipszis 93"/>
          <p:cNvSpPr/>
          <p:nvPr/>
        </p:nvSpPr>
        <p:spPr>
          <a:xfrm>
            <a:off x="4716016" y="4790027"/>
            <a:ext cx="288032" cy="288032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Прямоугольник 131"/>
          <p:cNvSpPr/>
          <p:nvPr/>
        </p:nvSpPr>
        <p:spPr>
          <a:xfrm>
            <a:off x="4961433" y="4407041"/>
            <a:ext cx="2205476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запрашиватель коррупции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7368017" y="4355607"/>
            <a:ext cx="2205477" cy="4924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посредник в коррупционной сделке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968266" y="4787849"/>
            <a:ext cx="1836978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поставщик коррупции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-59606" y="4356720"/>
            <a:ext cx="115212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ru-RU" sz="1200" b="1" u="sng" dirty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</a:t>
            </a:r>
            <a:r>
              <a:rPr lang="en-US" sz="1200" b="1" u="sng" dirty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200" dirty="0">
              <a:solidFill>
                <a:srgbClr val="50413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6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ábláza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93820"/>
              </p:ext>
            </p:extLst>
          </p:nvPr>
        </p:nvGraphicFramePr>
        <p:xfrm>
          <a:off x="0" y="5988"/>
          <a:ext cx="9144000" cy="4223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0301">
                <a:tc gridSpan="2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50412B"/>
                          </a:solidFill>
                        </a:rPr>
                        <a:t>Сговор, инициированный государственным органом</a:t>
                      </a:r>
                      <a:endParaRPr lang="hu-HU" sz="18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50412B"/>
                          </a:solidFill>
                        </a:rPr>
                        <a:t>Захват государства снизу вверх</a:t>
                      </a:r>
                      <a:endParaRPr lang="hu-HU" sz="18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Политические</a:t>
                      </a:r>
                      <a:r>
                        <a:rPr lang="hu-HU" sz="1500" b="1" baseline="0" dirty="0">
                          <a:solidFill>
                            <a:srgbClr val="50412B"/>
                          </a:solidFill>
                        </a:rPr>
                        <a:t>/</a:t>
                      </a:r>
                      <a:endParaRPr lang="en-GB" sz="1500" b="1" baseline="0" dirty="0">
                        <a:solidFill>
                          <a:srgbClr val="50412B"/>
                        </a:solidFill>
                      </a:endParaRPr>
                    </a:p>
                    <a:p>
                      <a:pPr algn="l"/>
                      <a:r>
                        <a:rPr lang="ru-RU" sz="1500" b="1" baseline="0" dirty="0">
                          <a:solidFill>
                            <a:srgbClr val="50412B"/>
                          </a:solidFill>
                        </a:rPr>
                        <a:t>государственные акторы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Высокого 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Низкого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Административные служащие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Высокого 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Низкого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Частный сектор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Высокого 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Низкого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4" name="Szövegdoboz 63"/>
          <p:cNvSpPr txBox="1"/>
          <p:nvPr/>
        </p:nvSpPr>
        <p:spPr>
          <a:xfrm>
            <a:off x="1051858" y="4260983"/>
            <a:ext cx="360559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b="1" u="sng" dirty="0">
                <a:solidFill>
                  <a:srgbClr val="50412B"/>
                </a:solidFill>
              </a:rPr>
              <a:t>Сплошная линия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систематические сделки</a:t>
            </a:r>
            <a:r>
              <a:rPr lang="en-US" sz="1300" dirty="0">
                <a:solidFill>
                  <a:srgbClr val="50412B"/>
                </a:solidFill>
              </a:rPr>
              <a:t>; </a:t>
            </a:r>
          </a:p>
          <a:p>
            <a:r>
              <a:rPr lang="ru-RU" sz="1300" b="1" u="dashHeavy" dirty="0">
                <a:solidFill>
                  <a:srgbClr val="50412B"/>
                </a:solidFill>
              </a:rPr>
              <a:t>Пунктирная линия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эпизодические сделки</a:t>
            </a:r>
            <a:r>
              <a:rPr lang="en-US" sz="1300" dirty="0">
                <a:solidFill>
                  <a:srgbClr val="50412B"/>
                </a:solidFill>
              </a:rPr>
              <a:t>;</a:t>
            </a:r>
            <a:br>
              <a:rPr lang="hu-HU" sz="1300" dirty="0">
                <a:solidFill>
                  <a:srgbClr val="50412B"/>
                </a:solidFill>
              </a:rPr>
            </a:br>
            <a:r>
              <a:rPr lang="ru-RU" sz="1300" b="1" dirty="0">
                <a:solidFill>
                  <a:srgbClr val="50412B"/>
                </a:solidFill>
              </a:rPr>
              <a:t>Двухсторонняя стрелка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добровольные сделки</a:t>
            </a:r>
            <a:r>
              <a:rPr lang="en-US" sz="1300" dirty="0">
                <a:solidFill>
                  <a:srgbClr val="50412B"/>
                </a:solidFill>
              </a:rPr>
              <a:t>; </a:t>
            </a:r>
          </a:p>
          <a:p>
            <a:r>
              <a:rPr lang="ru-RU" sz="1300" b="1" dirty="0">
                <a:solidFill>
                  <a:srgbClr val="50412B"/>
                </a:solidFill>
              </a:rPr>
              <a:t>Однонаправленная стрелка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подчинение</a:t>
            </a:r>
            <a:endParaRPr lang="hu-HU" sz="1300" dirty="0">
              <a:solidFill>
                <a:srgbClr val="50412B"/>
              </a:solidFill>
            </a:endParaRPr>
          </a:p>
        </p:txBody>
      </p:sp>
      <p:sp>
        <p:nvSpPr>
          <p:cNvPr id="125" name="Ellipszis 74"/>
          <p:cNvSpPr/>
          <p:nvPr/>
        </p:nvSpPr>
        <p:spPr>
          <a:xfrm>
            <a:off x="4712458" y="4298589"/>
            <a:ext cx="288032" cy="288032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Ellipszis 76"/>
          <p:cNvSpPr/>
          <p:nvPr/>
        </p:nvSpPr>
        <p:spPr>
          <a:xfrm>
            <a:off x="7118760" y="4289531"/>
            <a:ext cx="288032" cy="288032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Ellipszis 93"/>
          <p:cNvSpPr/>
          <p:nvPr/>
        </p:nvSpPr>
        <p:spPr>
          <a:xfrm>
            <a:off x="4713631" y="4717970"/>
            <a:ext cx="288032" cy="288032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Прямоугольник 131"/>
          <p:cNvSpPr/>
          <p:nvPr/>
        </p:nvSpPr>
        <p:spPr>
          <a:xfrm>
            <a:off x="4948024" y="4298589"/>
            <a:ext cx="2205476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запрашиватель коррупции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7380312" y="4285027"/>
            <a:ext cx="2205476" cy="4924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посредник в коррупционной сделке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962196" y="4713614"/>
            <a:ext cx="1836978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поставщик коррупции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-22352" y="4300415"/>
            <a:ext cx="111561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ru-RU" sz="1200" b="1" u="sng" dirty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</a:t>
            </a:r>
            <a:r>
              <a:rPr lang="en-US" sz="1200" b="1" u="sng" dirty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200" dirty="0">
              <a:solidFill>
                <a:srgbClr val="504131"/>
              </a:solidFill>
              <a:ea typeface="Times New Roman" panose="02020603050405020304" pitchFamily="18" charset="0"/>
            </a:endParaRPr>
          </a:p>
        </p:txBody>
      </p:sp>
      <p:sp>
        <p:nvSpPr>
          <p:cNvPr id="94" name="Ellipszis 93"/>
          <p:cNvSpPr/>
          <p:nvPr/>
        </p:nvSpPr>
        <p:spPr>
          <a:xfrm>
            <a:off x="6649469" y="789023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" name="Ellipszis 92"/>
          <p:cNvSpPr/>
          <p:nvPr/>
        </p:nvSpPr>
        <p:spPr>
          <a:xfrm>
            <a:off x="5786461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Ellipszis 94"/>
          <p:cNvSpPr/>
          <p:nvPr/>
        </p:nvSpPr>
        <p:spPr>
          <a:xfrm>
            <a:off x="7512477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1" name="Ellipszis 95"/>
          <p:cNvSpPr/>
          <p:nvPr/>
        </p:nvSpPr>
        <p:spPr>
          <a:xfrm>
            <a:off x="8375485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Ellipszis 100"/>
          <p:cNvSpPr/>
          <p:nvPr/>
        </p:nvSpPr>
        <p:spPr>
          <a:xfrm>
            <a:off x="5786461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Ellipszis 101"/>
          <p:cNvSpPr/>
          <p:nvPr/>
        </p:nvSpPr>
        <p:spPr>
          <a:xfrm>
            <a:off x="6649469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4" name="Ellipszis 102"/>
          <p:cNvSpPr/>
          <p:nvPr/>
        </p:nvSpPr>
        <p:spPr>
          <a:xfrm>
            <a:off x="7512477" y="1373493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5" name="Ellipszis 103"/>
          <p:cNvSpPr/>
          <p:nvPr/>
        </p:nvSpPr>
        <p:spPr>
          <a:xfrm>
            <a:off x="8375485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Ellipszis 123"/>
          <p:cNvSpPr/>
          <p:nvPr/>
        </p:nvSpPr>
        <p:spPr>
          <a:xfrm>
            <a:off x="6649469" y="1972621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0" name="Ellipszis 124"/>
          <p:cNvSpPr/>
          <p:nvPr/>
        </p:nvSpPr>
        <p:spPr>
          <a:xfrm>
            <a:off x="5786461" y="197262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1" name="Ellipszis 125"/>
          <p:cNvSpPr/>
          <p:nvPr/>
        </p:nvSpPr>
        <p:spPr>
          <a:xfrm>
            <a:off x="7512477" y="1972621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" name="Ellipszis 126"/>
          <p:cNvSpPr/>
          <p:nvPr/>
        </p:nvSpPr>
        <p:spPr>
          <a:xfrm>
            <a:off x="8375485" y="1972621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3" name="Ellipszis 131"/>
          <p:cNvSpPr/>
          <p:nvPr/>
        </p:nvSpPr>
        <p:spPr>
          <a:xfrm>
            <a:off x="6649469" y="2543224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" name="Ellipszis 132"/>
          <p:cNvSpPr/>
          <p:nvPr/>
        </p:nvSpPr>
        <p:spPr>
          <a:xfrm>
            <a:off x="5786461" y="2543224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5" name="Ellipszis 133"/>
          <p:cNvSpPr/>
          <p:nvPr/>
        </p:nvSpPr>
        <p:spPr>
          <a:xfrm>
            <a:off x="7512477" y="2543224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Ellipszis 134"/>
          <p:cNvSpPr/>
          <p:nvPr/>
        </p:nvSpPr>
        <p:spPr>
          <a:xfrm>
            <a:off x="8375485" y="2543224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Ellipszis 155"/>
          <p:cNvSpPr/>
          <p:nvPr/>
        </p:nvSpPr>
        <p:spPr>
          <a:xfrm>
            <a:off x="6649469" y="3133550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Ellipszis 156"/>
          <p:cNvSpPr/>
          <p:nvPr/>
        </p:nvSpPr>
        <p:spPr>
          <a:xfrm>
            <a:off x="5786461" y="3133550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6" name="Ellipszis 157"/>
          <p:cNvSpPr/>
          <p:nvPr/>
        </p:nvSpPr>
        <p:spPr>
          <a:xfrm>
            <a:off x="7512477" y="3133550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Ellipszis 158"/>
          <p:cNvSpPr/>
          <p:nvPr/>
        </p:nvSpPr>
        <p:spPr>
          <a:xfrm>
            <a:off x="8375485" y="3133550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8" name="Ellipszis 163"/>
          <p:cNvSpPr/>
          <p:nvPr/>
        </p:nvSpPr>
        <p:spPr>
          <a:xfrm>
            <a:off x="6649469" y="3733916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9" name="Ellipszis 164"/>
          <p:cNvSpPr/>
          <p:nvPr/>
        </p:nvSpPr>
        <p:spPr>
          <a:xfrm>
            <a:off x="5786461" y="3733916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0" name="Ellipszis 165"/>
          <p:cNvSpPr/>
          <p:nvPr/>
        </p:nvSpPr>
        <p:spPr>
          <a:xfrm>
            <a:off x="7512477" y="3733916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1" name="Ellipszis 166"/>
          <p:cNvSpPr/>
          <p:nvPr/>
        </p:nvSpPr>
        <p:spPr>
          <a:xfrm>
            <a:off x="8375485" y="3733916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2" name="Egyenes összekötő nyíllal 179"/>
          <p:cNvCxnSpPr>
            <a:stCxn id="118" idx="3"/>
            <a:endCxn id="139" idx="7"/>
          </p:cNvCxnSpPr>
          <p:nvPr/>
        </p:nvCxnSpPr>
        <p:spPr>
          <a:xfrm flipH="1">
            <a:off x="6153693" y="3500782"/>
            <a:ext cx="558783" cy="296141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gyenes összekötő nyíllal 181"/>
          <p:cNvCxnSpPr>
            <a:stCxn id="118" idx="5"/>
            <a:endCxn id="140" idx="1"/>
          </p:cNvCxnSpPr>
          <p:nvPr/>
        </p:nvCxnSpPr>
        <p:spPr>
          <a:xfrm>
            <a:off x="7016701" y="3500782"/>
            <a:ext cx="558783" cy="296141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gyenes összekötő nyíllal 188"/>
          <p:cNvCxnSpPr>
            <a:stCxn id="118" idx="0"/>
            <a:endCxn id="94" idx="4"/>
          </p:cNvCxnSpPr>
          <p:nvPr/>
        </p:nvCxnSpPr>
        <p:spPr>
          <a:xfrm flipV="1">
            <a:off x="6864589" y="1219262"/>
            <a:ext cx="0" cy="1914288"/>
          </a:xfrm>
          <a:prstGeom prst="straightConnector1">
            <a:avLst/>
          </a:prstGeom>
          <a:ln w="28575">
            <a:solidFill>
              <a:srgbClr val="50412B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gyenes összekötő nyíllal 190"/>
          <p:cNvCxnSpPr>
            <a:stCxn id="111" idx="5"/>
            <a:endCxn id="137" idx="1"/>
          </p:cNvCxnSpPr>
          <p:nvPr/>
        </p:nvCxnSpPr>
        <p:spPr>
          <a:xfrm>
            <a:off x="7879709" y="2339853"/>
            <a:ext cx="558783" cy="856704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nyíllal 192"/>
          <p:cNvCxnSpPr>
            <a:stCxn id="94" idx="3"/>
            <a:endCxn id="110" idx="7"/>
          </p:cNvCxnSpPr>
          <p:nvPr/>
        </p:nvCxnSpPr>
        <p:spPr>
          <a:xfrm flipH="1">
            <a:off x="6153693" y="1156255"/>
            <a:ext cx="558783" cy="879373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gyenes összekötő nyíllal 2"/>
          <p:cNvCxnSpPr>
            <a:stCxn id="110" idx="5"/>
            <a:endCxn id="113" idx="1"/>
          </p:cNvCxnSpPr>
          <p:nvPr/>
        </p:nvCxnSpPr>
        <p:spPr>
          <a:xfrm>
            <a:off x="6153693" y="2339853"/>
            <a:ext cx="558783" cy="266378"/>
          </a:xfrm>
          <a:prstGeom prst="straightConnector1">
            <a:avLst/>
          </a:prstGeom>
          <a:ln w="28575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Ellipszis 64"/>
          <p:cNvSpPr/>
          <p:nvPr/>
        </p:nvSpPr>
        <p:spPr>
          <a:xfrm>
            <a:off x="3175293" y="789023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9" name="Ellipszis 65"/>
          <p:cNvSpPr/>
          <p:nvPr/>
        </p:nvSpPr>
        <p:spPr>
          <a:xfrm>
            <a:off x="2318515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0" name="Ellipszis 66"/>
          <p:cNvSpPr/>
          <p:nvPr/>
        </p:nvSpPr>
        <p:spPr>
          <a:xfrm>
            <a:off x="4064183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1" name="Ellipszis 67"/>
          <p:cNvSpPr/>
          <p:nvPr/>
        </p:nvSpPr>
        <p:spPr>
          <a:xfrm>
            <a:off x="4893157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6" name="Ellipszis 68"/>
          <p:cNvSpPr/>
          <p:nvPr/>
        </p:nvSpPr>
        <p:spPr>
          <a:xfrm>
            <a:off x="2318515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7" name="Ellipszis 69"/>
          <p:cNvSpPr/>
          <p:nvPr/>
        </p:nvSpPr>
        <p:spPr>
          <a:xfrm>
            <a:off x="3175293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8" name="Ellipszis 70"/>
          <p:cNvSpPr/>
          <p:nvPr/>
        </p:nvSpPr>
        <p:spPr>
          <a:xfrm>
            <a:off x="4064183" y="1373493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9" name="Ellipszis 71"/>
          <p:cNvSpPr/>
          <p:nvPr/>
        </p:nvSpPr>
        <p:spPr>
          <a:xfrm>
            <a:off x="4893157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4" name="Ellipszis 72"/>
          <p:cNvSpPr/>
          <p:nvPr/>
        </p:nvSpPr>
        <p:spPr>
          <a:xfrm>
            <a:off x="3175293" y="1972621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5" name="Ellipszis 73"/>
          <p:cNvSpPr/>
          <p:nvPr/>
        </p:nvSpPr>
        <p:spPr>
          <a:xfrm>
            <a:off x="2318515" y="1972621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6" name="Ellipszis 74"/>
          <p:cNvSpPr/>
          <p:nvPr/>
        </p:nvSpPr>
        <p:spPr>
          <a:xfrm>
            <a:off x="4064183" y="1972621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7" name="Ellipszis 75"/>
          <p:cNvSpPr/>
          <p:nvPr/>
        </p:nvSpPr>
        <p:spPr>
          <a:xfrm>
            <a:off x="4893157" y="1972621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8" name="Ellipszis 76"/>
          <p:cNvSpPr/>
          <p:nvPr/>
        </p:nvSpPr>
        <p:spPr>
          <a:xfrm>
            <a:off x="3175293" y="2543224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0" name="Ellipszis 77"/>
          <p:cNvSpPr/>
          <p:nvPr/>
        </p:nvSpPr>
        <p:spPr>
          <a:xfrm>
            <a:off x="2318515" y="2543224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2" name="Ellipszis 78"/>
          <p:cNvSpPr/>
          <p:nvPr/>
        </p:nvSpPr>
        <p:spPr>
          <a:xfrm>
            <a:off x="4064183" y="2543224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4" name="Ellipszis 79"/>
          <p:cNvSpPr/>
          <p:nvPr/>
        </p:nvSpPr>
        <p:spPr>
          <a:xfrm>
            <a:off x="4893157" y="2543224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5" name="Ellipszis 80"/>
          <p:cNvSpPr/>
          <p:nvPr/>
        </p:nvSpPr>
        <p:spPr>
          <a:xfrm>
            <a:off x="3175293" y="3133550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7" name="Ellipszis 81"/>
          <p:cNvSpPr/>
          <p:nvPr/>
        </p:nvSpPr>
        <p:spPr>
          <a:xfrm>
            <a:off x="2318515" y="3133550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8" name="Ellipszis 82"/>
          <p:cNvSpPr/>
          <p:nvPr/>
        </p:nvSpPr>
        <p:spPr>
          <a:xfrm>
            <a:off x="4064183" y="3133550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9" name="Ellipszis 83"/>
          <p:cNvSpPr/>
          <p:nvPr/>
        </p:nvSpPr>
        <p:spPr>
          <a:xfrm>
            <a:off x="4893157" y="3133550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0" name="Ellipszis 84"/>
          <p:cNvSpPr/>
          <p:nvPr/>
        </p:nvSpPr>
        <p:spPr>
          <a:xfrm>
            <a:off x="3175293" y="3733916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1" name="Ellipszis 85"/>
          <p:cNvSpPr/>
          <p:nvPr/>
        </p:nvSpPr>
        <p:spPr>
          <a:xfrm>
            <a:off x="2318515" y="3733916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2" name="Ellipszis 86"/>
          <p:cNvSpPr/>
          <p:nvPr/>
        </p:nvSpPr>
        <p:spPr>
          <a:xfrm>
            <a:off x="4064183" y="3733916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3" name="Ellipszis 87"/>
          <p:cNvSpPr/>
          <p:nvPr/>
        </p:nvSpPr>
        <p:spPr>
          <a:xfrm>
            <a:off x="4893157" y="3733916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4" name="Egyenes összekötő nyíllal 88"/>
          <p:cNvCxnSpPr>
            <a:stCxn id="166" idx="3"/>
            <a:endCxn id="180" idx="7"/>
          </p:cNvCxnSpPr>
          <p:nvPr/>
        </p:nvCxnSpPr>
        <p:spPr>
          <a:xfrm flipH="1">
            <a:off x="3542525" y="2339853"/>
            <a:ext cx="584665" cy="145707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05"/>
          <p:cNvCxnSpPr>
            <a:stCxn id="183" idx="1"/>
            <a:endCxn id="166" idx="5"/>
          </p:cNvCxnSpPr>
          <p:nvPr/>
        </p:nvCxnSpPr>
        <p:spPr>
          <a:xfrm flipH="1" flipV="1">
            <a:off x="4431415" y="2339853"/>
            <a:ext cx="524749" cy="145707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gyenes összekötő nyíllal 109"/>
          <p:cNvCxnSpPr>
            <a:stCxn id="166" idx="2"/>
            <a:endCxn id="168" idx="7"/>
          </p:cNvCxnSpPr>
          <p:nvPr/>
        </p:nvCxnSpPr>
        <p:spPr>
          <a:xfrm flipH="1">
            <a:off x="3542525" y="2187741"/>
            <a:ext cx="521658" cy="41849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gyenes összekötő nyíllal 111"/>
          <p:cNvCxnSpPr>
            <a:stCxn id="166" idx="6"/>
            <a:endCxn id="174" idx="1"/>
          </p:cNvCxnSpPr>
          <p:nvPr/>
        </p:nvCxnSpPr>
        <p:spPr>
          <a:xfrm>
            <a:off x="4494422" y="2187741"/>
            <a:ext cx="461742" cy="41849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gyenes összekötő nyíllal 89"/>
          <p:cNvCxnSpPr/>
          <p:nvPr/>
        </p:nvCxnSpPr>
        <p:spPr>
          <a:xfrm flipV="1">
            <a:off x="4279302" y="2402860"/>
            <a:ext cx="0" cy="73069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14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ábláza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058937"/>
              </p:ext>
            </p:extLst>
          </p:nvPr>
        </p:nvGraphicFramePr>
        <p:xfrm>
          <a:off x="-6741" y="71752"/>
          <a:ext cx="9144000" cy="4163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0301">
                <a:tc gridSpan="2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50412B"/>
                          </a:solidFill>
                        </a:rPr>
                        <a:t>Захват государства сверху вниз</a:t>
                      </a:r>
                      <a:endParaRPr lang="hu-HU" sz="18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50412B"/>
                          </a:solidFill>
                        </a:rPr>
                        <a:t>Криминальное государство</a:t>
                      </a:r>
                      <a:endParaRPr lang="hu-HU" sz="18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Политические</a:t>
                      </a:r>
                      <a:r>
                        <a:rPr lang="hu-HU" sz="1500" b="1" baseline="0" dirty="0">
                          <a:solidFill>
                            <a:srgbClr val="50412B"/>
                          </a:solidFill>
                        </a:rPr>
                        <a:t>/</a:t>
                      </a:r>
                      <a:endParaRPr lang="en-GB" sz="1500" b="1" baseline="0" dirty="0">
                        <a:solidFill>
                          <a:srgbClr val="50412B"/>
                        </a:solidFill>
                      </a:endParaRPr>
                    </a:p>
                    <a:p>
                      <a:pPr algn="l"/>
                      <a:r>
                        <a:rPr lang="ru-RU" sz="1500" b="1" baseline="0" dirty="0">
                          <a:solidFill>
                            <a:srgbClr val="50412B"/>
                          </a:solidFill>
                        </a:rPr>
                        <a:t>государственные акторы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Высокого 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Низкого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Административные служащие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Высокого 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Низкого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Частный сектор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Высокого 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Низкого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уровня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4" name="Szövegdoboz 63"/>
          <p:cNvSpPr txBox="1"/>
          <p:nvPr/>
        </p:nvSpPr>
        <p:spPr>
          <a:xfrm>
            <a:off x="1030602" y="4270157"/>
            <a:ext cx="369888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b="1" u="sng" dirty="0">
                <a:solidFill>
                  <a:srgbClr val="50412B"/>
                </a:solidFill>
              </a:rPr>
              <a:t>Сплошная линия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систематические сделки</a:t>
            </a:r>
            <a:r>
              <a:rPr lang="en-US" sz="1300" dirty="0">
                <a:solidFill>
                  <a:srgbClr val="50412B"/>
                </a:solidFill>
              </a:rPr>
              <a:t>; </a:t>
            </a:r>
          </a:p>
          <a:p>
            <a:r>
              <a:rPr lang="ru-RU" sz="1300" b="1" u="dashHeavy" dirty="0">
                <a:solidFill>
                  <a:srgbClr val="50412B"/>
                </a:solidFill>
              </a:rPr>
              <a:t>Пунктирная линия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эпизодические сделки</a:t>
            </a:r>
            <a:r>
              <a:rPr lang="en-US" sz="1300" dirty="0">
                <a:solidFill>
                  <a:srgbClr val="50412B"/>
                </a:solidFill>
              </a:rPr>
              <a:t>;</a:t>
            </a:r>
            <a:br>
              <a:rPr lang="hu-HU" sz="1300" dirty="0">
                <a:solidFill>
                  <a:srgbClr val="50412B"/>
                </a:solidFill>
              </a:rPr>
            </a:br>
            <a:r>
              <a:rPr lang="ru-RU" sz="1300" b="1" dirty="0">
                <a:solidFill>
                  <a:srgbClr val="50412B"/>
                </a:solidFill>
              </a:rPr>
              <a:t>Двухсторонняя стрелка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добровольные сделки</a:t>
            </a:r>
            <a:r>
              <a:rPr lang="en-US" sz="1300" dirty="0">
                <a:solidFill>
                  <a:srgbClr val="50412B"/>
                </a:solidFill>
              </a:rPr>
              <a:t>; </a:t>
            </a:r>
          </a:p>
          <a:p>
            <a:r>
              <a:rPr lang="ru-RU" sz="1300" b="1" dirty="0">
                <a:solidFill>
                  <a:srgbClr val="50412B"/>
                </a:solidFill>
              </a:rPr>
              <a:t>Однонаправленная стрелка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подчинение</a:t>
            </a:r>
            <a:endParaRPr lang="hu-HU" sz="1300" dirty="0">
              <a:solidFill>
                <a:srgbClr val="50412B"/>
              </a:solidFill>
            </a:endParaRPr>
          </a:p>
        </p:txBody>
      </p:sp>
      <p:sp>
        <p:nvSpPr>
          <p:cNvPr id="125" name="Ellipszis 74"/>
          <p:cNvSpPr/>
          <p:nvPr/>
        </p:nvSpPr>
        <p:spPr>
          <a:xfrm>
            <a:off x="4603310" y="4353031"/>
            <a:ext cx="288032" cy="288032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Ellipszis 76"/>
          <p:cNvSpPr/>
          <p:nvPr/>
        </p:nvSpPr>
        <p:spPr>
          <a:xfrm>
            <a:off x="7094741" y="4320542"/>
            <a:ext cx="288032" cy="288032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Ellipszis 93"/>
          <p:cNvSpPr/>
          <p:nvPr/>
        </p:nvSpPr>
        <p:spPr>
          <a:xfrm>
            <a:off x="4599127" y="4749620"/>
            <a:ext cx="288032" cy="288032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Прямоугольник 131"/>
          <p:cNvSpPr/>
          <p:nvPr/>
        </p:nvSpPr>
        <p:spPr>
          <a:xfrm>
            <a:off x="4873462" y="4340551"/>
            <a:ext cx="2205476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запрашиватель коррупции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7354580" y="4308274"/>
            <a:ext cx="2069437" cy="4924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посредник в коррупционной сделке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887087" y="4747442"/>
            <a:ext cx="1836978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</a:t>
            </a:r>
            <a:r>
              <a:rPr lang="ru-RU" sz="1300" dirty="0">
                <a:solidFill>
                  <a:srgbClr val="50412B"/>
                </a:solidFill>
              </a:rPr>
              <a:t>поставщик коррупции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-36512" y="4270928"/>
            <a:ext cx="1125656" cy="4924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504131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</a:t>
            </a:r>
            <a:r>
              <a:rPr lang="en-US" sz="1400" b="1" u="sng" dirty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31"/>
              </a:solidFill>
              <a:ea typeface="Times New Roman" panose="02020603050405020304" pitchFamily="18" charset="0"/>
            </a:endParaRPr>
          </a:p>
        </p:txBody>
      </p:sp>
      <p:sp>
        <p:nvSpPr>
          <p:cNvPr id="70" name="Ellipszis 54"/>
          <p:cNvSpPr/>
          <p:nvPr/>
        </p:nvSpPr>
        <p:spPr>
          <a:xfrm>
            <a:off x="3194361" y="790441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Ellipszis 90"/>
          <p:cNvSpPr/>
          <p:nvPr/>
        </p:nvSpPr>
        <p:spPr>
          <a:xfrm>
            <a:off x="4051939" y="79044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Ellipszis 91"/>
          <p:cNvSpPr/>
          <p:nvPr/>
        </p:nvSpPr>
        <p:spPr>
          <a:xfrm>
            <a:off x="4896026" y="79044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Ellipszis 93"/>
          <p:cNvSpPr/>
          <p:nvPr/>
        </p:nvSpPr>
        <p:spPr>
          <a:xfrm>
            <a:off x="7094741" y="790441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96"/>
          <p:cNvSpPr/>
          <p:nvPr/>
        </p:nvSpPr>
        <p:spPr>
          <a:xfrm>
            <a:off x="2339035" y="136239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97"/>
          <p:cNvSpPr/>
          <p:nvPr/>
        </p:nvSpPr>
        <p:spPr>
          <a:xfrm>
            <a:off x="3194361" y="136239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98"/>
          <p:cNvSpPr/>
          <p:nvPr/>
        </p:nvSpPr>
        <p:spPr>
          <a:xfrm>
            <a:off x="4051939" y="1362392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99"/>
          <p:cNvSpPr/>
          <p:nvPr/>
        </p:nvSpPr>
        <p:spPr>
          <a:xfrm>
            <a:off x="4896026" y="136239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101"/>
          <p:cNvSpPr/>
          <p:nvPr/>
        </p:nvSpPr>
        <p:spPr>
          <a:xfrm>
            <a:off x="6208095" y="1362392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102"/>
          <p:cNvSpPr/>
          <p:nvPr/>
        </p:nvSpPr>
        <p:spPr>
          <a:xfrm>
            <a:off x="7959060" y="1362392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119"/>
          <p:cNvSpPr/>
          <p:nvPr/>
        </p:nvSpPr>
        <p:spPr>
          <a:xfrm>
            <a:off x="2339035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120"/>
          <p:cNvSpPr/>
          <p:nvPr/>
        </p:nvSpPr>
        <p:spPr>
          <a:xfrm>
            <a:off x="3194361" y="1959481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121"/>
          <p:cNvSpPr/>
          <p:nvPr/>
        </p:nvSpPr>
        <p:spPr>
          <a:xfrm>
            <a:off x="4051939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122"/>
          <p:cNvSpPr/>
          <p:nvPr/>
        </p:nvSpPr>
        <p:spPr>
          <a:xfrm>
            <a:off x="4896026" y="195948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123"/>
          <p:cNvSpPr/>
          <p:nvPr/>
        </p:nvSpPr>
        <p:spPr>
          <a:xfrm>
            <a:off x="6668629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Ellipszis 124"/>
          <p:cNvSpPr/>
          <p:nvPr/>
        </p:nvSpPr>
        <p:spPr>
          <a:xfrm>
            <a:off x="5765708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Ellipszis 125"/>
          <p:cNvSpPr/>
          <p:nvPr/>
        </p:nvSpPr>
        <p:spPr>
          <a:xfrm>
            <a:off x="7524980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Ellipszis 126"/>
          <p:cNvSpPr/>
          <p:nvPr/>
        </p:nvSpPr>
        <p:spPr>
          <a:xfrm>
            <a:off x="8393142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Ellipszis 127"/>
          <p:cNvSpPr/>
          <p:nvPr/>
        </p:nvSpPr>
        <p:spPr>
          <a:xfrm>
            <a:off x="2339035" y="254395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9" name="Ellipszis 128"/>
          <p:cNvSpPr/>
          <p:nvPr/>
        </p:nvSpPr>
        <p:spPr>
          <a:xfrm>
            <a:off x="3194361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0" name="Ellipszis 129"/>
          <p:cNvSpPr/>
          <p:nvPr/>
        </p:nvSpPr>
        <p:spPr>
          <a:xfrm>
            <a:off x="4051939" y="2543951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1" name="Ellipszis 130"/>
          <p:cNvSpPr/>
          <p:nvPr/>
        </p:nvSpPr>
        <p:spPr>
          <a:xfrm>
            <a:off x="4896026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Ellipszis 131"/>
          <p:cNvSpPr/>
          <p:nvPr/>
        </p:nvSpPr>
        <p:spPr>
          <a:xfrm>
            <a:off x="6668629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3" name="Ellipszis 132"/>
          <p:cNvSpPr/>
          <p:nvPr/>
        </p:nvSpPr>
        <p:spPr>
          <a:xfrm>
            <a:off x="5765708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133"/>
          <p:cNvSpPr/>
          <p:nvPr/>
        </p:nvSpPr>
        <p:spPr>
          <a:xfrm>
            <a:off x="7524980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134"/>
          <p:cNvSpPr/>
          <p:nvPr/>
        </p:nvSpPr>
        <p:spPr>
          <a:xfrm>
            <a:off x="8393142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151"/>
          <p:cNvSpPr/>
          <p:nvPr/>
        </p:nvSpPr>
        <p:spPr>
          <a:xfrm>
            <a:off x="2339035" y="313836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152"/>
          <p:cNvSpPr/>
          <p:nvPr/>
        </p:nvSpPr>
        <p:spPr>
          <a:xfrm>
            <a:off x="3194361" y="313836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6" name="Ellipszis 153"/>
          <p:cNvSpPr/>
          <p:nvPr/>
        </p:nvSpPr>
        <p:spPr>
          <a:xfrm>
            <a:off x="4051939" y="313836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Ellipszis 154"/>
          <p:cNvSpPr/>
          <p:nvPr/>
        </p:nvSpPr>
        <p:spPr>
          <a:xfrm>
            <a:off x="4896026" y="313836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Ellipszis 155"/>
          <p:cNvSpPr/>
          <p:nvPr/>
        </p:nvSpPr>
        <p:spPr>
          <a:xfrm>
            <a:off x="6668629" y="313836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Ellipszis 156"/>
          <p:cNvSpPr/>
          <p:nvPr/>
        </p:nvSpPr>
        <p:spPr>
          <a:xfrm>
            <a:off x="5765708" y="313836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57"/>
          <p:cNvSpPr/>
          <p:nvPr/>
        </p:nvSpPr>
        <p:spPr>
          <a:xfrm>
            <a:off x="7524980" y="313836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Ellipszis 158"/>
          <p:cNvSpPr/>
          <p:nvPr/>
        </p:nvSpPr>
        <p:spPr>
          <a:xfrm>
            <a:off x="8393142" y="313836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Ellipszis 159"/>
          <p:cNvSpPr/>
          <p:nvPr/>
        </p:nvSpPr>
        <p:spPr>
          <a:xfrm>
            <a:off x="2339034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Ellipszis 160"/>
          <p:cNvSpPr/>
          <p:nvPr/>
        </p:nvSpPr>
        <p:spPr>
          <a:xfrm>
            <a:off x="3194360" y="373278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Ellipszis 161"/>
          <p:cNvSpPr/>
          <p:nvPr/>
        </p:nvSpPr>
        <p:spPr>
          <a:xfrm>
            <a:off x="4051938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Ellipszis 162"/>
          <p:cNvSpPr/>
          <p:nvPr/>
        </p:nvSpPr>
        <p:spPr>
          <a:xfrm>
            <a:off x="4896025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0" name="Ellipszis 163"/>
          <p:cNvSpPr/>
          <p:nvPr/>
        </p:nvSpPr>
        <p:spPr>
          <a:xfrm>
            <a:off x="6668628" y="3732785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1" name="Ellipszis 164"/>
          <p:cNvSpPr/>
          <p:nvPr/>
        </p:nvSpPr>
        <p:spPr>
          <a:xfrm>
            <a:off x="5765707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Ellipszis 165"/>
          <p:cNvSpPr/>
          <p:nvPr/>
        </p:nvSpPr>
        <p:spPr>
          <a:xfrm>
            <a:off x="7524979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Ellipszis 166"/>
          <p:cNvSpPr/>
          <p:nvPr/>
        </p:nvSpPr>
        <p:spPr>
          <a:xfrm>
            <a:off x="8393141" y="373278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4" name="Egyenes összekötő nyíllal 179"/>
          <p:cNvCxnSpPr>
            <a:stCxn id="109" idx="3"/>
            <a:endCxn id="131" idx="7"/>
          </p:cNvCxnSpPr>
          <p:nvPr/>
        </p:nvCxnSpPr>
        <p:spPr>
          <a:xfrm flipH="1">
            <a:off x="6132939" y="3505600"/>
            <a:ext cx="598697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gyenes összekötő nyíllal 181"/>
          <p:cNvCxnSpPr>
            <a:stCxn id="109" idx="5"/>
            <a:endCxn id="152" idx="1"/>
          </p:cNvCxnSpPr>
          <p:nvPr/>
        </p:nvCxnSpPr>
        <p:spPr>
          <a:xfrm>
            <a:off x="7035861" y="3505600"/>
            <a:ext cx="552125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gyenes összekötő nyíllal 184"/>
          <p:cNvCxnSpPr>
            <a:stCxn id="121" idx="3"/>
            <a:endCxn id="152" idx="7"/>
          </p:cNvCxnSpPr>
          <p:nvPr/>
        </p:nvCxnSpPr>
        <p:spPr>
          <a:xfrm flipH="1">
            <a:off x="7892211" y="3505600"/>
            <a:ext cx="563938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gyenes összekötő nyíllal 192"/>
          <p:cNvCxnSpPr>
            <a:stCxn id="73" idx="2"/>
            <a:endCxn id="78" idx="0"/>
          </p:cNvCxnSpPr>
          <p:nvPr/>
        </p:nvCxnSpPr>
        <p:spPr>
          <a:xfrm flipH="1">
            <a:off x="6423215" y="1005561"/>
            <a:ext cx="671526" cy="3568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gyenes összekötő nyíllal 199"/>
          <p:cNvCxnSpPr>
            <a:stCxn id="79" idx="5"/>
            <a:endCxn id="87" idx="0"/>
          </p:cNvCxnSpPr>
          <p:nvPr/>
        </p:nvCxnSpPr>
        <p:spPr>
          <a:xfrm>
            <a:off x="8326292" y="1729624"/>
            <a:ext cx="281970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gyenes összekötő nyíllal 8"/>
          <p:cNvCxnSpPr>
            <a:stCxn id="70" idx="3"/>
            <a:endCxn id="80" idx="0"/>
          </p:cNvCxnSpPr>
          <p:nvPr/>
        </p:nvCxnSpPr>
        <p:spPr>
          <a:xfrm flipH="1">
            <a:off x="2554155" y="1157673"/>
            <a:ext cx="703213" cy="801808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gyenes összekötő nyíllal 10"/>
          <p:cNvCxnSpPr>
            <a:stCxn id="80" idx="5"/>
            <a:endCxn id="89" idx="2"/>
          </p:cNvCxnSpPr>
          <p:nvPr/>
        </p:nvCxnSpPr>
        <p:spPr>
          <a:xfrm>
            <a:off x="2706267" y="2326713"/>
            <a:ext cx="488094" cy="432358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25"/>
          <p:cNvCxnSpPr>
            <a:stCxn id="106" idx="5"/>
            <a:endCxn id="129" idx="1"/>
          </p:cNvCxnSpPr>
          <p:nvPr/>
        </p:nvCxnSpPr>
        <p:spPr>
          <a:xfrm>
            <a:off x="4419171" y="3505600"/>
            <a:ext cx="539861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gyenes összekötő nyíllal 29"/>
          <p:cNvCxnSpPr>
            <a:stCxn id="89" idx="5"/>
            <a:endCxn id="128" idx="1"/>
          </p:cNvCxnSpPr>
          <p:nvPr/>
        </p:nvCxnSpPr>
        <p:spPr>
          <a:xfrm>
            <a:off x="3561593" y="2911183"/>
            <a:ext cx="553352" cy="884609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31"/>
          <p:cNvCxnSpPr>
            <a:stCxn id="100" idx="3"/>
            <a:endCxn id="122" idx="7"/>
          </p:cNvCxnSpPr>
          <p:nvPr/>
        </p:nvCxnSpPr>
        <p:spPr>
          <a:xfrm flipH="1">
            <a:off x="2706266" y="3505600"/>
            <a:ext cx="551102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gyenes összekötő nyíllal 104"/>
          <p:cNvCxnSpPr>
            <a:stCxn id="73" idx="6"/>
            <a:endCxn id="79" idx="0"/>
          </p:cNvCxnSpPr>
          <p:nvPr/>
        </p:nvCxnSpPr>
        <p:spPr>
          <a:xfrm>
            <a:off x="7524980" y="1005561"/>
            <a:ext cx="649200" cy="3568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gyenes összekötő nyíllal 106"/>
          <p:cNvCxnSpPr>
            <a:stCxn id="78" idx="3"/>
            <a:endCxn id="85" idx="0"/>
          </p:cNvCxnSpPr>
          <p:nvPr/>
        </p:nvCxnSpPr>
        <p:spPr>
          <a:xfrm flipH="1">
            <a:off x="5980828" y="1729624"/>
            <a:ext cx="290274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Egyenes összekötő nyíllal 48"/>
          <p:cNvCxnSpPr>
            <a:stCxn id="78" idx="5"/>
            <a:endCxn id="84" idx="0"/>
          </p:cNvCxnSpPr>
          <p:nvPr/>
        </p:nvCxnSpPr>
        <p:spPr>
          <a:xfrm>
            <a:off x="6575327" y="1729624"/>
            <a:ext cx="308422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gyenes összekötő nyíllal 110"/>
          <p:cNvCxnSpPr>
            <a:stCxn id="79" idx="3"/>
            <a:endCxn id="86" idx="0"/>
          </p:cNvCxnSpPr>
          <p:nvPr/>
        </p:nvCxnSpPr>
        <p:spPr>
          <a:xfrm flipH="1">
            <a:off x="7740100" y="1729624"/>
            <a:ext cx="281967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Egyenes összekötő nyíllal 63"/>
          <p:cNvCxnSpPr>
            <a:stCxn id="85" idx="4"/>
            <a:endCxn id="93" idx="0"/>
          </p:cNvCxnSpPr>
          <p:nvPr/>
        </p:nvCxnSpPr>
        <p:spPr>
          <a:xfrm>
            <a:off x="5980828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Egyenes összekötő nyíllal 135"/>
          <p:cNvCxnSpPr>
            <a:stCxn id="84" idx="4"/>
            <a:endCxn id="92" idx="0"/>
          </p:cNvCxnSpPr>
          <p:nvPr/>
        </p:nvCxnSpPr>
        <p:spPr>
          <a:xfrm>
            <a:off x="6883749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gyenes összekötő nyíllal 137"/>
          <p:cNvCxnSpPr>
            <a:stCxn id="86" idx="4"/>
            <a:endCxn id="97" idx="0"/>
          </p:cNvCxnSpPr>
          <p:nvPr/>
        </p:nvCxnSpPr>
        <p:spPr>
          <a:xfrm>
            <a:off x="7740100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gyenes összekötő nyíllal 138"/>
          <p:cNvCxnSpPr>
            <a:stCxn id="87" idx="4"/>
            <a:endCxn id="98" idx="0"/>
          </p:cNvCxnSpPr>
          <p:nvPr/>
        </p:nvCxnSpPr>
        <p:spPr>
          <a:xfrm>
            <a:off x="8608262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gyenes összekötő nyíllal 66"/>
          <p:cNvCxnSpPr>
            <a:stCxn id="93" idx="5"/>
            <a:endCxn id="109" idx="1"/>
          </p:cNvCxnSpPr>
          <p:nvPr/>
        </p:nvCxnSpPr>
        <p:spPr>
          <a:xfrm>
            <a:off x="6132940" y="2911183"/>
            <a:ext cx="598696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gyenes összekötő nyíllal 68"/>
          <p:cNvCxnSpPr>
            <a:stCxn id="97" idx="5"/>
            <a:endCxn id="121" idx="1"/>
          </p:cNvCxnSpPr>
          <p:nvPr/>
        </p:nvCxnSpPr>
        <p:spPr>
          <a:xfrm>
            <a:off x="7892212" y="2911183"/>
            <a:ext cx="563937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gyenes összekötő nyíllal 2"/>
          <p:cNvCxnSpPr>
            <a:stCxn id="76" idx="4"/>
            <a:endCxn id="82" idx="0"/>
          </p:cNvCxnSpPr>
          <p:nvPr/>
        </p:nvCxnSpPr>
        <p:spPr>
          <a:xfrm>
            <a:off x="4267059" y="1792631"/>
            <a:ext cx="0" cy="166850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Egyenes összekötő nyíllal 4"/>
          <p:cNvCxnSpPr>
            <a:stCxn id="82" idx="5"/>
            <a:endCxn id="91" idx="1"/>
          </p:cNvCxnSpPr>
          <p:nvPr/>
        </p:nvCxnSpPr>
        <p:spPr>
          <a:xfrm>
            <a:off x="4419171" y="2326713"/>
            <a:ext cx="539862" cy="280245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Egyenes összekötő nyíllal 72"/>
          <p:cNvCxnSpPr>
            <a:stCxn id="91" idx="3"/>
            <a:endCxn id="106" idx="7"/>
          </p:cNvCxnSpPr>
          <p:nvPr/>
        </p:nvCxnSpPr>
        <p:spPr>
          <a:xfrm flipH="1">
            <a:off x="4419171" y="2911183"/>
            <a:ext cx="539862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gyenes összekötő nyíllal 73"/>
          <p:cNvCxnSpPr>
            <a:stCxn id="89" idx="4"/>
            <a:endCxn id="100" idx="0"/>
          </p:cNvCxnSpPr>
          <p:nvPr/>
        </p:nvCxnSpPr>
        <p:spPr>
          <a:xfrm>
            <a:off x="3409481" y="2974190"/>
            <a:ext cx="0" cy="164178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Ellipszis 78"/>
          <p:cNvSpPr/>
          <p:nvPr/>
        </p:nvSpPr>
        <p:spPr>
          <a:xfrm>
            <a:off x="2339035" y="79044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926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483519"/>
          </a:xfrm>
          <a:noFill/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</a:rPr>
              <a:t>Главные характеристики шести типов коррупции </a:t>
            </a:r>
            <a:endParaRPr lang="hu-HU" sz="2200" b="1" dirty="0">
              <a:solidFill>
                <a:srgbClr val="8D503B"/>
              </a:solidFill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86690"/>
              </p:ext>
            </p:extLst>
          </p:nvPr>
        </p:nvGraphicFramePr>
        <p:xfrm>
          <a:off x="0" y="483518"/>
          <a:ext cx="9144000" cy="4637578"/>
        </p:xfrm>
        <a:graphic>
          <a:graphicData uri="http://schemas.openxmlformats.org/drawingml/2006/table">
            <a:tbl>
              <a:tblPr firstRow="1" bandRow="1"/>
              <a:tblGrid>
                <a:gridCol w="1331640">
                  <a:extLst>
                    <a:ext uri="{9D8B030D-6E8A-4147-A177-3AD203B41FA5}">
                      <a16:colId xmlns:a16="http://schemas.microsoft.com/office/drawing/2014/main" val="3969904484"/>
                    </a:ext>
                  </a:extLst>
                </a:gridCol>
                <a:gridCol w="906450">
                  <a:extLst>
                    <a:ext uri="{9D8B030D-6E8A-4147-A177-3AD203B41FA5}">
                      <a16:colId xmlns:a16="http://schemas.microsoft.com/office/drawing/2014/main" val="2433442659"/>
                    </a:ext>
                  </a:extLst>
                </a:gridCol>
                <a:gridCol w="1037766">
                  <a:extLst>
                    <a:ext uri="{9D8B030D-6E8A-4147-A177-3AD203B41FA5}">
                      <a16:colId xmlns:a16="http://schemas.microsoft.com/office/drawing/2014/main" val="253503612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5785061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20920172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7739896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028324181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2256610896"/>
                    </a:ext>
                  </a:extLst>
                </a:gridCol>
              </a:tblGrid>
              <a:tr h="6294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коррупции</a:t>
                      </a:r>
                      <a:endParaRPr lang="hu-HU" sz="1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входа сторон в коррупционную сделку</a:t>
                      </a:r>
                      <a:endParaRPr lang="en-GB" sz="1000" b="1" i="1" kern="120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Распределение коррупционных сделок</a:t>
                      </a:r>
                      <a:endParaRPr lang="en-GB" sz="1000" b="1" i="1" kern="120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Направленность коррупционной деятельности</a:t>
                      </a:r>
                      <a:endParaRPr lang="en-GB" sz="1000" b="1" i="1" kern="120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Экономическая природа коррупции</a:t>
                      </a:r>
                      <a:endParaRPr lang="en-GB" sz="1000" b="1" i="1" kern="120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Регулярность и масштаб коррупционных действий</a:t>
                      </a:r>
                      <a:endParaRPr lang="en-GB" sz="1000" b="1" i="1" kern="120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 коррупционного обмена</a:t>
                      </a:r>
                      <a:endParaRPr lang="en-GB" sz="1000" b="1" i="1" kern="120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816687"/>
                  </a:ext>
                </a:extLst>
              </a:tr>
              <a:tr h="3831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Коррупция на свободном рынке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Мелкая коррупция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Добровольный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Нецентрализованное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Горизонтальная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Конкурентная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Эпизодические и частичные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Взятка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87734"/>
                  </a:ext>
                </a:extLst>
              </a:tr>
              <a:tr h="5250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Протекция для корешей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46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Добровольный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Нецентрализованное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Горизонтальная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Конкурентная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Эпизодические / постоянные и частичные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Взятка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10270"/>
                  </a:ext>
                </a:extLst>
              </a:tr>
              <a:tr h="6842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Сговор, инициированный государственным органом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Добровольный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Нецентрализованное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Вертикальная (сверху вниз)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Олигопольная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локально-монопольная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Эпизодические и частичные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Взятка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57222"/>
                  </a:ext>
                </a:extLst>
              </a:tr>
              <a:tr h="5250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Захват государства снизу вверх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Крупная коррупция 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Принудительный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Умеренно централизованное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Вертикальная (снизу вверх)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Олигопольная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локально-монопольная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Эпизодические / постоянные и частичные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Взятка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240845"/>
                  </a:ext>
                </a:extLst>
              </a:tr>
              <a:tr h="8260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Захват государства сверху вниз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Принудительный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Частично централизованное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Вертикальная (сверху вниз)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Олигопольная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локально-монопольная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Постоянные и частичные (цепочки вассальной зависимости)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Плата за крышу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045058"/>
                  </a:ext>
                </a:extLst>
              </a:tr>
              <a:tr h="675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Криминально-государственная модель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Принудительный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Централизованное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Вертикальная (сверху вниз)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Монопольная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Постоянные и общие (цепочки вассальной зависимости)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Плата за крышу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975574"/>
                  </a:ext>
                </a:extLst>
              </a:tr>
            </a:tbl>
          </a:graphicData>
        </a:graphic>
      </p:graphicFrame>
      <p:cxnSp>
        <p:nvCxnSpPr>
          <p:cNvPr id="7" name="Egyenes összekötő nyíllal 4"/>
          <p:cNvCxnSpPr/>
          <p:nvPr/>
        </p:nvCxnSpPr>
        <p:spPr>
          <a:xfrm>
            <a:off x="1763688" y="1851670"/>
            <a:ext cx="0" cy="2520280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0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0"/>
            <a:ext cx="8928101" cy="267494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8D503B"/>
                </a:solidFill>
              </a:rPr>
              <a:t>Типы брокеров-коррупционеров</a:t>
            </a:r>
            <a:endParaRPr lang="hu-HU" sz="18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722350"/>
              </p:ext>
            </p:extLst>
          </p:nvPr>
        </p:nvGraphicFramePr>
        <p:xfrm>
          <a:off x="-1" y="267494"/>
          <a:ext cx="9144001" cy="51608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15616">
                  <a:extLst>
                    <a:ext uri="{9D8B030D-6E8A-4147-A177-3AD203B41FA5}">
                      <a16:colId xmlns:a16="http://schemas.microsoft.com/office/drawing/2014/main" val="986080778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671191558"/>
                    </a:ext>
                  </a:extLst>
                </a:gridCol>
                <a:gridCol w="1873949">
                  <a:extLst>
                    <a:ext uri="{9D8B030D-6E8A-4147-A177-3AD203B41FA5}">
                      <a16:colId xmlns:a16="http://schemas.microsoft.com/office/drawing/2014/main" val="1487928874"/>
                    </a:ext>
                  </a:extLst>
                </a:gridCol>
                <a:gridCol w="1150386">
                  <a:extLst>
                    <a:ext uri="{9D8B030D-6E8A-4147-A177-3AD203B41FA5}">
                      <a16:colId xmlns:a16="http://schemas.microsoft.com/office/drawing/2014/main" val="116301973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094867733"/>
                    </a:ext>
                  </a:extLst>
                </a:gridCol>
                <a:gridCol w="1763689">
                  <a:extLst>
                    <a:ext uri="{9D8B030D-6E8A-4147-A177-3AD203B41FA5}">
                      <a16:colId xmlns:a16="http://schemas.microsoft.com/office/drawing/2014/main" val="3303035739"/>
                    </a:ext>
                  </a:extLst>
                </a:gridCol>
              </a:tblGrid>
              <a:tr h="342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5"/>
                          </a:solidFill>
                          <a:effectLst/>
                        </a:rPr>
                        <a:t>Тип коррупции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Принципал брокера</a:t>
                      </a:r>
                      <a:endParaRPr lang="en-GB" sz="11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Структурный разрыв между</a:t>
                      </a:r>
                      <a:r>
                        <a:rPr lang="en-US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GB" sz="11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функции брокера</a:t>
                      </a:r>
                      <a:endParaRPr lang="en-GB" sz="11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Акторы, которых брокеры включают в сеть</a:t>
                      </a:r>
                      <a:endParaRPr lang="en-GB" sz="11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614590"/>
                  </a:ext>
                </a:extLst>
              </a:tr>
              <a:tr h="393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Независимый брокер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Коррупция на свободном рынке, протекция для корешей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Частный актор (элиты или </a:t>
                      </a:r>
                      <a:r>
                        <a:rPr lang="ru-RU" sz="10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неэлиты</a:t>
                      </a: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административный служащий (</a:t>
                      </a:r>
                      <a:r>
                        <a:rPr lang="ru-RU" sz="10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неэлиты</a:t>
                      </a: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коррупционным спросом и предложением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коррупционного спроса предложением</a:t>
                      </a:r>
                      <a:endParaRPr lang="en-GB" sz="10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существует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47454"/>
                  </a:ext>
                </a:extLst>
              </a:tr>
              <a:tr h="5243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Брокер группы корешей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Частный актор (элиты), административный служащий (элиты), государственный актор (элиты или </a:t>
                      </a:r>
                      <a:r>
                        <a:rPr lang="ru-RU" sz="10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неэлиты</a:t>
                      </a: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56761"/>
                  </a:ext>
                </a:extLst>
              </a:tr>
              <a:tr h="5761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Брокер государственного органа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Сговор, инициированный государственным органом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Административный служащий (элиты)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системной коррупцией и законностью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Отключение механизмов контроля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Частные предприниматели (подрядчики), </a:t>
                      </a:r>
                      <a:r>
                        <a:rPr lang="ru-RU" sz="10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отмывальщики</a:t>
                      </a: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денег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34128"/>
                  </a:ext>
                </a:extLst>
              </a:tr>
              <a:tr h="3931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Брокер олигарха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Захват государства снизу вверх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Частный актор (элиты)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Отключение механизмов контроля, надзор за коррупционной сделкой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Политики</a:t>
                      </a:r>
                      <a:r>
                        <a:rPr lang="en-US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отмывальщики</a:t>
                      </a: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денег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18725"/>
                  </a:ext>
                </a:extLst>
              </a:tr>
              <a:tr h="3931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Брокер </a:t>
                      </a:r>
                      <a:r>
                        <a:rPr lang="ru-RU" sz="10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полигарха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Захват государства сверху вниз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Государственный актор (элиты или </a:t>
                      </a:r>
                      <a:r>
                        <a:rPr lang="ru-RU" sz="10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неэлиты</a:t>
                      </a: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Отключение механизмов контроля, надзор за коррупционной сделкой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Частные предприниматели</a:t>
                      </a:r>
                      <a:r>
                        <a:rPr lang="en-US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отмывальщики</a:t>
                      </a: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денег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7289"/>
                  </a:ext>
                </a:extLst>
              </a:tr>
              <a:tr h="3931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Учрежденческий куратор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23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Захват государства сверху вниз, криминально-государственная модель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Государственный актор (элиты)</a:t>
                      </a:r>
                      <a:endParaRPr lang="en-GB" sz="10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Противодействие экономической ответственности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существует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07490"/>
                  </a:ext>
                </a:extLst>
              </a:tr>
              <a:tr h="3931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en-US" sz="10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роектировщик</a:t>
                      </a:r>
                      <a:r>
                        <a:rPr lang="en-US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коррупции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Частный актор (элиты) или государственный актор (элиты)</a:t>
                      </a:r>
                      <a:endParaRPr lang="en-GB" sz="10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Официальное оформление незаконных сделок 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Частные предприниматели (подрядчики), </a:t>
                      </a:r>
                      <a:r>
                        <a:rPr lang="ru-RU" sz="10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отмывальщики</a:t>
                      </a: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денег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2031"/>
                  </a:ext>
                </a:extLst>
              </a:tr>
              <a:tr h="6556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Экономическое подставное лицо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Частный актор (элиты) или государственный актор (элиты)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состоянием олигарха / полигарха и его формальным положением</a:t>
                      </a:r>
                      <a:endParaRPr lang="en-GB" sz="10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Хранение незаконного состояния, противодействие экономической ответственности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существует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62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95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950" y="915988"/>
            <a:ext cx="6336258" cy="4103687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27200909"/>
              </p:ext>
            </p:extLst>
          </p:nvPr>
        </p:nvGraphicFramePr>
        <p:xfrm>
          <a:off x="107950" y="934973"/>
          <a:ext cx="7776418" cy="399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85085" y="2860202"/>
            <a:ext cx="26152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50412B"/>
                </a:solidFill>
              </a:rPr>
              <a:t>Индекс коррупционного риска равен нулю, если есть конкуренция и публичное объявление о проведении торгов</a:t>
            </a:r>
            <a:r>
              <a:rPr lang="hu-HU" sz="1400" i="1" dirty="0">
                <a:solidFill>
                  <a:srgbClr val="50412B"/>
                </a:solidFill>
              </a:rPr>
              <a:t>; 0,5 </a:t>
            </a:r>
            <a:r>
              <a:rPr lang="ru-RU" sz="1400" i="1" dirty="0">
                <a:solidFill>
                  <a:srgbClr val="50412B"/>
                </a:solidFill>
              </a:rPr>
              <a:t>–</a:t>
            </a:r>
            <a:r>
              <a:rPr lang="hu-HU" sz="1400" i="1" dirty="0">
                <a:solidFill>
                  <a:srgbClr val="50412B"/>
                </a:solidFill>
              </a:rPr>
              <a:t> </a:t>
            </a:r>
            <a:r>
              <a:rPr lang="ru-RU" sz="1400" i="1" dirty="0">
                <a:solidFill>
                  <a:srgbClr val="50412B"/>
                </a:solidFill>
              </a:rPr>
              <a:t>если отсутствует один из факторов</a:t>
            </a:r>
            <a:r>
              <a:rPr lang="hu-HU" sz="1400" i="1" dirty="0">
                <a:solidFill>
                  <a:srgbClr val="50412B"/>
                </a:solidFill>
              </a:rPr>
              <a:t>; </a:t>
            </a:r>
            <a:r>
              <a:rPr lang="ru-RU" sz="1400" i="1" dirty="0">
                <a:solidFill>
                  <a:srgbClr val="50412B"/>
                </a:solidFill>
              </a:rPr>
              <a:t>1 – если отсутствуют оба фактора </a:t>
            </a:r>
            <a:endParaRPr lang="hu-HU" sz="1400" i="1" dirty="0">
              <a:solidFill>
                <a:srgbClr val="50412B"/>
              </a:solidFill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</a:rPr>
              <a:t>Коррупционный риск при проведении госзакупок </a:t>
            </a:r>
            <a:br>
              <a:rPr lang="ru-RU" sz="2200" dirty="0">
                <a:solidFill>
                  <a:srgbClr val="8D503B"/>
                </a:solidFill>
              </a:rPr>
            </a:br>
            <a:r>
              <a:rPr lang="ru-RU" sz="2200" dirty="0">
                <a:solidFill>
                  <a:srgbClr val="8D503B"/>
                </a:solidFill>
              </a:rPr>
              <a:t>в Венгрии с 2009 по 2015 год </a:t>
            </a:r>
            <a:endParaRPr lang="hu-HU" sz="2200" dirty="0">
              <a:solidFill>
                <a:srgbClr val="8D503B"/>
              </a:solidFill>
            </a:endParaRPr>
          </a:p>
        </p:txBody>
      </p:sp>
      <p:sp>
        <p:nvSpPr>
          <p:cNvPr id="9" name="Téglalap 16"/>
          <p:cNvSpPr/>
          <p:nvPr/>
        </p:nvSpPr>
        <p:spPr>
          <a:xfrm>
            <a:off x="5436096" y="4776621"/>
            <a:ext cx="3779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b="1" dirty="0">
                <a:solidFill>
                  <a:srgbClr val="8D503B"/>
                </a:solidFill>
              </a:rPr>
              <a:t>(</a:t>
            </a:r>
            <a:r>
              <a:rPr lang="ru-RU" sz="1000" b="1" dirty="0">
                <a:solidFill>
                  <a:srgbClr val="8D503B"/>
                </a:solidFill>
              </a:rPr>
              <a:t>Общее число закупок</a:t>
            </a:r>
            <a:r>
              <a:rPr lang="fr-FR" sz="1000" b="1" dirty="0">
                <a:solidFill>
                  <a:srgbClr val="8D503B"/>
                </a:solidFill>
              </a:rPr>
              <a:t>: 118</a:t>
            </a:r>
            <a:r>
              <a:rPr lang="ru-RU" sz="1000" b="1" dirty="0">
                <a:solidFill>
                  <a:srgbClr val="8D503B"/>
                </a:solidFill>
              </a:rPr>
              <a:t> </a:t>
            </a:r>
            <a:r>
              <a:rPr lang="fr-FR" sz="1000" b="1" dirty="0">
                <a:solidFill>
                  <a:srgbClr val="8D503B"/>
                </a:solidFill>
              </a:rPr>
              <a:t>843; </a:t>
            </a:r>
            <a:endParaRPr lang="ru-RU" sz="1000" b="1" dirty="0">
              <a:solidFill>
                <a:srgbClr val="8D503B"/>
              </a:solidFill>
            </a:endParaRPr>
          </a:p>
          <a:p>
            <a:pPr algn="r"/>
            <a:r>
              <a:rPr lang="ru-RU" sz="1000" b="1" dirty="0">
                <a:solidFill>
                  <a:srgbClr val="8D503B"/>
                </a:solidFill>
              </a:rPr>
              <a:t>Источник: Будапештский центр исследования коррупции, </a:t>
            </a:r>
            <a:r>
              <a:rPr lang="fr-FR" sz="1000" b="1" dirty="0">
                <a:solidFill>
                  <a:srgbClr val="8D503B"/>
                </a:solidFill>
              </a:rPr>
              <a:t>2016)</a:t>
            </a:r>
          </a:p>
        </p:txBody>
      </p:sp>
    </p:spTree>
    <p:extLst>
      <p:ext uri="{BB962C8B-B14F-4D97-AF65-F5344CB8AC3E}">
        <p14:creationId xmlns:p14="http://schemas.microsoft.com/office/powerpoint/2010/main" val="4196750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2104</Words>
  <Application>Microsoft Office PowerPoint</Application>
  <PresentationFormat>On-screen Show (16:9)</PresentationFormat>
  <Paragraphs>513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Open Sans</vt:lpstr>
      <vt:lpstr>Times New Roman</vt:lpstr>
      <vt:lpstr>Office-téma</vt:lpstr>
      <vt:lpstr>Реляционная экономика: формы коррупции и  государственного вмешательства</vt:lpstr>
      <vt:lpstr>Реляционная экономика как полемика  с неоклассическим синтезом</vt:lpstr>
      <vt:lpstr>Реляция в трех режимах полярного типа</vt:lpstr>
      <vt:lpstr>PowerPoint Presentation</vt:lpstr>
      <vt:lpstr>PowerPoint Presentation</vt:lpstr>
      <vt:lpstr>PowerPoint Presentation</vt:lpstr>
      <vt:lpstr>Главные характеристики шести типов коррупции </vt:lpstr>
      <vt:lpstr>Типы брокеров-коррупционеров</vt:lpstr>
      <vt:lpstr>Коррупционный риск при проведении госзакупок  в Венгрии с 2009 по 2015 год </vt:lpstr>
      <vt:lpstr>Доля госзакупок, проведенных в рамках тендеров,  не объявленных публично, в их процентном соотношении к общему количеству тендеров на госзакупки в Венгрии, 2009-2015</vt:lpstr>
      <vt:lpstr>Ценовая деформация при проведении госзакупок  в Венгрии с 2009 по 2015 год</vt:lpstr>
      <vt:lpstr>Изменения в шансах основных строительных компаний на победу в тендерах на госзакупки в Венгрии</vt:lpstr>
      <vt:lpstr>Режимы контроля над  несанкционированной противоправностью</vt:lpstr>
      <vt:lpstr>Сравнительная типология коррупции по признакам наличия или отсутствия коррупционного сговора и разделения коррупционных спроса и предложения</vt:lpstr>
      <vt:lpstr>Статус коррупции в государствах  с различным правовым статусом</vt:lpstr>
      <vt:lpstr>Государственное вмешательство  в трех режимах полярного типа</vt:lpstr>
      <vt:lpstr>Корреляция между инструментами государственного вмешательства и уровнем коррупционного сговора</vt:lpstr>
      <vt:lpstr>PowerPoint Presentation</vt:lpstr>
      <vt:lpstr>Извлечение ренты: нормативно-  и дискреционно-закрытые рынки</vt:lpstr>
      <vt:lpstr>Основные характеристики бизнес-групп и  неформальных патрональных сетей</vt:lpstr>
      <vt:lpstr>Точки пересечения между уровнями толкования государственной деятельности, с точки зрения присвоения собственности и законности</vt:lpstr>
      <vt:lpstr>Три типа налогов и функции, которые они могут выполнять</vt:lpstr>
      <vt:lpstr>Способы расходования государственных средств  идеального типа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yu.ignatyeva@gmail.com</cp:lastModifiedBy>
  <cp:revision>677</cp:revision>
  <dcterms:created xsi:type="dcterms:W3CDTF">2017-05-01T09:52:15Z</dcterms:created>
  <dcterms:modified xsi:type="dcterms:W3CDTF">2021-02-28T15:26:00Z</dcterms:modified>
</cp:coreProperties>
</file>