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8" r:id="rId4"/>
    <p:sldId id="271" r:id="rId5"/>
    <p:sldId id="272" r:id="rId6"/>
    <p:sldId id="268" r:id="rId7"/>
    <p:sldId id="259" r:id="rId8"/>
    <p:sldId id="282" r:id="rId9"/>
    <p:sldId id="274" r:id="rId10"/>
    <p:sldId id="279" r:id="rId11"/>
    <p:sldId id="280" r:id="rId12"/>
    <p:sldId id="275" r:id="rId13"/>
    <p:sldId id="276" r:id="rId14"/>
    <p:sldId id="277" r:id="rId15"/>
    <p:sldId id="281" r:id="rId16"/>
    <p:sldId id="266" r:id="rId17"/>
    <p:sldId id="278" r:id="rId18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622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2B"/>
    <a:srgbClr val="CD5F50"/>
    <a:srgbClr val="8D503B"/>
    <a:srgbClr val="4D7C85"/>
    <a:srgbClr val="B3AA9D"/>
    <a:srgbClr val="EFEAE4"/>
    <a:srgbClr val="6B95A1"/>
    <a:srgbClr val="E9B178"/>
    <a:srgbClr val="D1C9BE"/>
    <a:srgbClr val="B26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9051" autoAdjust="0"/>
  </p:normalViewPr>
  <p:slideViewPr>
    <p:cSldViewPr>
      <p:cViewPr varScale="1">
        <p:scale>
          <a:sx n="118" d="100"/>
          <a:sy n="118" d="100"/>
        </p:scale>
        <p:origin x="304" y="32"/>
      </p:cViewPr>
      <p:guideLst>
        <p:guide orient="horz" pos="3162"/>
        <p:guide pos="2880"/>
        <p:guide pos="68"/>
        <p:guide pos="5692"/>
        <p:guide orient="horz" pos="622"/>
        <p:guide orient="horz" pos="5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5687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C795-E472-4B2C-ACCC-0A75640C7768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45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20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61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C795-E472-4B2C-ACCC-0A75640C7768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244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10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C795-E472-4B2C-ACCC-0A75640C7768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57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7629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C795-E472-4B2C-ACCC-0A75640C7768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231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107950" y="1472716"/>
            <a:ext cx="8928100" cy="219806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«Народ»: клиентарное общество и популизм как идеологический инструмент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1"/>
            <a:ext cx="8928100" cy="843559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Идеальные типы политических акторов </a:t>
            </a:r>
            <a:b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соответствии с их отношением к идеологии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3006"/>
              </p:ext>
            </p:extLst>
          </p:nvPr>
        </p:nvGraphicFramePr>
        <p:xfrm>
          <a:off x="0" y="843558"/>
          <a:ext cx="9108504" cy="4167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504">
                  <a:extLst>
                    <a:ext uri="{9D8B030D-6E8A-4147-A177-3AD203B41FA5}">
                      <a16:colId xmlns:a16="http://schemas.microsoft.com/office/drawing/2014/main" val="3380644422"/>
                    </a:ext>
                  </a:extLst>
                </a:gridCol>
                <a:gridCol w="1308336">
                  <a:extLst>
                    <a:ext uri="{9D8B030D-6E8A-4147-A177-3AD203B41FA5}">
                      <a16:colId xmlns:a16="http://schemas.microsoft.com/office/drawing/2014/main" val="665581157"/>
                    </a:ext>
                  </a:extLst>
                </a:gridCol>
                <a:gridCol w="1436671">
                  <a:extLst>
                    <a:ext uri="{9D8B030D-6E8A-4147-A177-3AD203B41FA5}">
                      <a16:colId xmlns:a16="http://schemas.microsoft.com/office/drawing/2014/main" val="1293089619"/>
                    </a:ext>
                  </a:extLst>
                </a:gridCol>
                <a:gridCol w="1889722">
                  <a:extLst>
                    <a:ext uri="{9D8B030D-6E8A-4147-A177-3AD203B41FA5}">
                      <a16:colId xmlns:a16="http://schemas.microsoft.com/office/drawing/2014/main" val="456588183"/>
                    </a:ext>
                  </a:extLst>
                </a:gridCol>
                <a:gridCol w="1314365">
                  <a:extLst>
                    <a:ext uri="{9D8B030D-6E8A-4147-A177-3AD203B41FA5}">
                      <a16:colId xmlns:a16="http://schemas.microsoft.com/office/drawing/2014/main" val="4074200933"/>
                    </a:ext>
                  </a:extLst>
                </a:gridCol>
                <a:gridCol w="169858">
                  <a:extLst>
                    <a:ext uri="{9D8B030D-6E8A-4147-A177-3AD203B41FA5}">
                      <a16:colId xmlns:a16="http://schemas.microsoft.com/office/drawing/2014/main" val="403619187"/>
                    </a:ext>
                  </a:extLst>
                </a:gridCol>
                <a:gridCol w="1676048">
                  <a:extLst>
                    <a:ext uri="{9D8B030D-6E8A-4147-A177-3AD203B41FA5}">
                      <a16:colId xmlns:a16="http://schemas.microsoft.com/office/drawing/2014/main" val="4246903970"/>
                    </a:ext>
                  </a:extLst>
                </a:gridCol>
              </a:tblGrid>
              <a:tr h="62285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Акторы, управляемые идеологией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5"/>
                          </a:solidFill>
                          <a:effectLst/>
                        </a:rPr>
                        <a:t>Акторы, пользующиеся идеологией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4D7C85"/>
                          </a:solidFill>
                          <a:effectLst/>
                        </a:rPr>
                        <a:t>Акторы, пользующиеся идеологией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60117"/>
                  </a:ext>
                </a:extLst>
              </a:tr>
              <a:tr h="7804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Центристы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(левые/правые, либералы/консерваторы)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Экстремисты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(левые/правые, либералы/консерваторы)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Тоталитаристы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Популисты, пользующиеся идеологией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Популисты, пользующиеся идеологией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99015"/>
                  </a:ext>
                </a:extLst>
              </a:tr>
              <a:tr h="780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Непопулисты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Популисты, управляемые идеологией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Популисты, управляемые идеологией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Непопулисты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212517"/>
                  </a:ext>
                </a:extLst>
              </a:tr>
              <a:tr h="543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Неантиэлитисты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Антиэлитисты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Анти/неантиэлитисты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Элитисты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Антиэлитисты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Антиэлитисты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77950"/>
                  </a:ext>
                </a:extLst>
              </a:tr>
              <a:tr h="45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Плюралисты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Антиплюралисты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Плюралисты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Антиплюралисты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372371"/>
                  </a:ext>
                </a:extLst>
              </a:tr>
              <a:tr h="63764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Нетелеологическая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легитимация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Телеологическая легитимация/</a:t>
                      </a: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нетелеологическая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легитимация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Телеологическая легитимация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Нетелеологическая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легитимация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71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45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-1016" y="0"/>
            <a:ext cx="9145016" cy="385663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Маскировка</a:t>
            </a:r>
            <a:r>
              <a:rPr lang="en-US" sz="15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15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Идеологические аргументы, которые применяются в патрональных автократиях</a:t>
            </a:r>
            <a:endParaRPr lang="hu-HU" sz="15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06211"/>
              </p:ext>
            </p:extLst>
          </p:nvPr>
        </p:nvGraphicFramePr>
        <p:xfrm>
          <a:off x="0" y="385663"/>
          <a:ext cx="9144001" cy="5511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5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2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62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4D7C85"/>
                          </a:solidFill>
                        </a:rPr>
                        <a:t>Мотив</a:t>
                      </a:r>
                      <a:r>
                        <a:rPr lang="en-US" sz="1200" b="1" dirty="0">
                          <a:solidFill>
                            <a:srgbClr val="4D7C85"/>
                          </a:solidFill>
                        </a:rPr>
                        <a:t> (</a:t>
                      </a:r>
                      <a:r>
                        <a:rPr lang="ru-RU" sz="1000" b="1" dirty="0">
                          <a:solidFill>
                            <a:srgbClr val="4D7C85"/>
                          </a:solidFill>
                        </a:rPr>
                        <a:t>руководящий принцип</a:t>
                      </a:r>
                      <a:r>
                        <a:rPr lang="en-US" sz="1200" b="1" dirty="0">
                          <a:solidFill>
                            <a:srgbClr val="4D7C85"/>
                          </a:solidFill>
                        </a:rPr>
                        <a:t>)</a:t>
                      </a:r>
                      <a:endParaRPr lang="hu-HU" sz="1200" b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4D7C85"/>
                          </a:solidFill>
                        </a:rPr>
                        <a:t>Действие</a:t>
                      </a:r>
                      <a:endParaRPr lang="hu-HU" sz="1300" b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4D7C85"/>
                          </a:solidFill>
                        </a:rPr>
                        <a:t>Идеологический аргумент</a:t>
                      </a:r>
                      <a:endParaRPr lang="hu-HU" sz="1300" b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4D7C85"/>
                          </a:solidFill>
                        </a:rPr>
                        <a:t>Цепь рассуждений</a:t>
                      </a:r>
                      <a:endParaRPr lang="hu-HU" sz="1300" b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4D7C85"/>
                          </a:solidFill>
                        </a:rPr>
                        <a:t>Фасадный потенциал </a:t>
                      </a:r>
                      <a:r>
                        <a:rPr lang="en-US" sz="1200" b="1" baseline="0" dirty="0">
                          <a:solidFill>
                            <a:srgbClr val="4D7C85"/>
                          </a:solidFill>
                        </a:rPr>
                        <a:t>(</a:t>
                      </a:r>
                      <a:r>
                        <a:rPr lang="ru-RU" sz="1200" b="1" baseline="0" dirty="0">
                          <a:solidFill>
                            <a:srgbClr val="4D7C85"/>
                          </a:solidFill>
                        </a:rPr>
                        <a:t>функциональный смысл аргумента</a:t>
                      </a:r>
                      <a:r>
                        <a:rPr lang="en-US" sz="1200" b="1" baseline="0" dirty="0">
                          <a:solidFill>
                            <a:srgbClr val="4D7C85"/>
                          </a:solidFill>
                        </a:rPr>
                        <a:t>)</a:t>
                      </a:r>
                      <a:endParaRPr lang="hu-HU" sz="1200" b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895">
                <a:tc rowSpan="4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4D7C85"/>
                          </a:solidFill>
                        </a:rPr>
                        <a:t>Концентрация власти</a:t>
                      </a:r>
                      <a:endParaRPr lang="hu-HU" sz="1400" b="1" i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Институциональная централизация </a:t>
                      </a:r>
                      <a:r>
                        <a:rPr lang="en-US" sz="1000" b="1" baseline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ru-RU" sz="1000" b="1" baseline="0" dirty="0">
                          <a:solidFill>
                            <a:srgbClr val="50412B"/>
                          </a:solidFill>
                        </a:rPr>
                        <a:t>политическая </a:t>
                      </a:r>
                      <a:r>
                        <a:rPr lang="ru-RU" sz="1000" b="1" baseline="0" dirty="0" err="1">
                          <a:solidFill>
                            <a:srgbClr val="50412B"/>
                          </a:solidFill>
                        </a:rPr>
                        <a:t>патронализация</a:t>
                      </a:r>
                      <a:r>
                        <a:rPr lang="en-US" sz="1000" b="1" baseline="0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Консерватизм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Национальную и религиозную культуру необходимо защищать </a:t>
                      </a:r>
                      <a:r>
                        <a:rPr lang="hu-HU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никому не должно быть позволено отличаться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Контроль над автономиями, которые пропаганда обозначает как девиантные </a:t>
                      </a:r>
                      <a:r>
                        <a:rPr lang="hu-HU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 вытеснение альтернативных образов жизни и критического мышления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6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err="1">
                          <a:solidFill>
                            <a:srgbClr val="50412B"/>
                          </a:solidFill>
                        </a:rPr>
                        <a:t>Мажоритаризм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Демократический мандат</a:t>
                      </a:r>
                      <a:r>
                        <a:rPr lang="en-US" sz="1000" b="1" baseline="0" dirty="0">
                          <a:solidFill>
                            <a:srgbClr val="50412B"/>
                          </a:solidFill>
                        </a:rPr>
                        <a:t>: </a:t>
                      </a:r>
                      <a:r>
                        <a:rPr lang="ru-RU" sz="1000" b="1" baseline="0" dirty="0">
                          <a:solidFill>
                            <a:srgbClr val="50412B"/>
                          </a:solidFill>
                        </a:rPr>
                        <a:t>власть представляет общество </a:t>
                      </a:r>
                      <a:r>
                        <a:rPr lang="hu-HU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не избранные акторы или их пешки не должны ограничивать волю народа</a:t>
                      </a:r>
                      <a:endParaRPr lang="hu-HU" sz="1000" b="1" i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50412B"/>
                          </a:solidFill>
                        </a:rPr>
                        <a:t>Полигарх</a:t>
                      </a:r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 получает неограниченные полномочия </a:t>
                      </a:r>
                      <a:r>
                        <a:rPr lang="hu-HU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оппозиция и критика отсутствуют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Устранение внешних угроз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Национализм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Правители – это истинные представители нации и национальных интересов </a:t>
                      </a:r>
                      <a:r>
                        <a:rPr lang="hu-HU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национальные интересы надо защищать, а их врагов ликвидировать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Приемная политическая семья определяет, что станет национальным </a:t>
                      </a:r>
                      <a:r>
                        <a:rPr lang="hu-HU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оппозицию можно исключить из понятия «нация», частные/патрональные интересы становятся «национальными»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467">
                <a:tc rowSpan="4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4D7C85"/>
                          </a:solidFill>
                        </a:rPr>
                        <a:t>Личное обогащение</a:t>
                      </a:r>
                      <a:endParaRPr lang="hu-HU" sz="1400" b="1" i="1" dirty="0">
                        <a:solidFill>
                          <a:srgbClr val="4D7C85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Незаконный фаворитизм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Этатизм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Идеология свободного рынка привела не к богатству (а к кризису 2008 году) </a:t>
                      </a:r>
                      <a:r>
                        <a:rPr lang="hu-HU" sz="1000" b="1" baseline="0" dirty="0">
                          <a:solidFill>
                            <a:srgbClr val="50412B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 государство должно помогать национальной экономике (напр., путем создания «национальной буржуазии»)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Дискреционные услуги для неэффективных акторов становятся легитимны </a:t>
                      </a:r>
                      <a:r>
                        <a:rPr lang="en-US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рыночную координацию можно заменить на реляционную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05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err="1">
                          <a:solidFill>
                            <a:srgbClr val="50412B"/>
                          </a:solidFill>
                        </a:rPr>
                        <a:t>Антилиберализм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(Нео)либеральная политика привела к господству транснациональных корпораций и крупному государственному долгу </a:t>
                      </a:r>
                      <a:r>
                        <a:rPr lang="en-US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государство должно исправить это через свое вмешательство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Дискреционное бюджетное и регуляционное вмешательство становится легитимным </a:t>
                      </a:r>
                      <a:r>
                        <a:rPr lang="en-US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приемная политическая семья может </a:t>
                      </a:r>
                      <a:r>
                        <a:rPr lang="ru-RU" sz="1000" b="1" kern="1200" dirty="0" err="1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патронализировать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любой (ранее свободный) сектор экономики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Незаконное хищничество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19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50412B"/>
                          </a:solidFill>
                        </a:rPr>
                        <a:t>Восстановление справедливости</a:t>
                      </a:r>
                      <a:endParaRPr lang="hu-HU" sz="1000" b="1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Прежняя элита приобрела свое состояние обманным путем (в ходе приватизации) </a:t>
                      </a:r>
                      <a:r>
                        <a:rPr lang="en-US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государство должно отобрать собственность у плохих людей и отдать хорошим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Дискреционное присвоение неденежной собственности становится легитимным </a:t>
                      </a:r>
                      <a:r>
                        <a:rPr lang="en-US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ru-RU" sz="10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 приемная политическая семья может отнимать активы у любого из своих противников (жертв)</a:t>
                      </a:r>
                      <a:endParaRPr lang="en-GB" sz="10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12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62753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tabLst>
                <a:tab pos="5031105" algn="l"/>
              </a:tabLst>
            </a:pP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Популизм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замена легально-рациональной легитимации </a:t>
            </a:r>
            <a:b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субстантивно-рациональную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07950" y="771550"/>
            <a:ext cx="8928100" cy="4320480"/>
          </a:xfrm>
        </p:spPr>
        <p:txBody>
          <a:bodyPr>
            <a:noAutofit/>
          </a:bodyPr>
          <a:lstStyle/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50412B"/>
                </a:solidFill>
              </a:rPr>
              <a:t>Популист позиционирует себя в качестве истинного представителя народа (</a:t>
            </a:r>
            <a:r>
              <a:rPr lang="ru-RU" sz="1400" b="1" dirty="0">
                <a:solidFill>
                  <a:srgbClr val="CD5F50"/>
                </a:solidFill>
              </a:rPr>
              <a:t>опора на народный суверенитет</a:t>
            </a:r>
            <a:r>
              <a:rPr lang="ru-RU" sz="1400" b="1" dirty="0">
                <a:solidFill>
                  <a:srgbClr val="50412B"/>
                </a:solidFill>
              </a:rPr>
              <a:t>)</a:t>
            </a:r>
            <a:r>
              <a:rPr lang="en-US" sz="1400" dirty="0">
                <a:solidFill>
                  <a:srgbClr val="50412B"/>
                </a:solidFill>
              </a:rPr>
              <a:t>; </a:t>
            </a:r>
            <a:r>
              <a:rPr lang="ru-RU" sz="1400" dirty="0">
                <a:solidFill>
                  <a:srgbClr val="50412B"/>
                </a:solidFill>
              </a:rPr>
              <a:t>следовательно</a:t>
            </a:r>
            <a:endParaRPr lang="hu-HU" sz="1400" dirty="0">
              <a:solidFill>
                <a:srgbClr val="50412B"/>
              </a:solidFill>
            </a:endParaRPr>
          </a:p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50412B"/>
                </a:solidFill>
              </a:rPr>
              <a:t>Он не участвует в дискуссионной фазе публичного обсуждения </a:t>
            </a:r>
            <a:r>
              <a:rPr lang="ru-RU" sz="1400" dirty="0">
                <a:solidFill>
                  <a:srgbClr val="50412B"/>
                </a:solidFill>
              </a:rPr>
              <a:t>поскольку не считает легитимными мнения, отличные от «народных» или его собственных</a:t>
            </a:r>
            <a:r>
              <a:rPr lang="en-US" sz="1400" dirty="0">
                <a:solidFill>
                  <a:srgbClr val="50412B"/>
                </a:solidFill>
              </a:rPr>
              <a:t> </a:t>
            </a:r>
            <a:r>
              <a:rPr lang="en-US" sz="1400" b="1" dirty="0">
                <a:solidFill>
                  <a:srgbClr val="50412B"/>
                </a:solidFill>
              </a:rPr>
              <a:t>(</a:t>
            </a:r>
            <a:r>
              <a:rPr lang="ru-RU" sz="1400" b="1" dirty="0" err="1">
                <a:solidFill>
                  <a:srgbClr val="CD5F50"/>
                </a:solidFill>
              </a:rPr>
              <a:t>антиплюрализм</a:t>
            </a:r>
            <a:r>
              <a:rPr lang="en-US" sz="1400" b="1" dirty="0">
                <a:solidFill>
                  <a:srgbClr val="50412B"/>
                </a:solidFill>
              </a:rPr>
              <a:t>)</a:t>
            </a:r>
            <a:r>
              <a:rPr lang="en-US" sz="1400" dirty="0">
                <a:solidFill>
                  <a:srgbClr val="50412B"/>
                </a:solidFill>
              </a:rPr>
              <a:t>; </a:t>
            </a:r>
            <a:r>
              <a:rPr lang="ru-RU" sz="1400" dirty="0">
                <a:solidFill>
                  <a:srgbClr val="50412B"/>
                </a:solidFill>
              </a:rPr>
              <a:t>следовательно</a:t>
            </a:r>
            <a:endParaRPr lang="hu-HU" sz="1400" dirty="0">
              <a:solidFill>
                <a:srgbClr val="50412B"/>
              </a:solidFill>
            </a:endParaRPr>
          </a:p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50412B"/>
                </a:solidFill>
              </a:rPr>
              <a:t>Он отказывается от системы  институтов, выполняющих функцию медиатора воли народа </a:t>
            </a:r>
            <a:r>
              <a:rPr lang="ru-RU" sz="1400" dirty="0">
                <a:solidFill>
                  <a:srgbClr val="50412B"/>
                </a:solidFill>
              </a:rPr>
              <a:t>и провозглашает себя прямым представителем нации и ее общего блага</a:t>
            </a:r>
            <a:r>
              <a:rPr lang="en-US" sz="1400" dirty="0">
                <a:solidFill>
                  <a:srgbClr val="50412B"/>
                </a:solidFill>
              </a:rPr>
              <a:t> </a:t>
            </a:r>
            <a:r>
              <a:rPr lang="en-US" sz="1400" b="1" dirty="0">
                <a:solidFill>
                  <a:srgbClr val="50412B"/>
                </a:solidFill>
              </a:rPr>
              <a:t>(</a:t>
            </a:r>
            <a:r>
              <a:rPr lang="ru-RU" sz="1400" b="1" dirty="0">
                <a:solidFill>
                  <a:srgbClr val="CD5F50"/>
                </a:solidFill>
              </a:rPr>
              <a:t>плебисцитарный характер</a:t>
            </a:r>
            <a:r>
              <a:rPr lang="en-US" sz="1400" b="1" dirty="0">
                <a:solidFill>
                  <a:srgbClr val="50412B"/>
                </a:solidFill>
              </a:rPr>
              <a:t>)</a:t>
            </a:r>
            <a:r>
              <a:rPr lang="en-US" sz="1400" dirty="0">
                <a:solidFill>
                  <a:srgbClr val="50412B"/>
                </a:solidFill>
              </a:rPr>
              <a:t>; </a:t>
            </a:r>
            <a:r>
              <a:rPr lang="ru-RU" sz="1400" dirty="0">
                <a:solidFill>
                  <a:srgbClr val="50412B"/>
                </a:solidFill>
              </a:rPr>
              <a:t>следовательно</a:t>
            </a:r>
            <a:endParaRPr lang="hu-HU" sz="1400" dirty="0">
              <a:solidFill>
                <a:srgbClr val="50412B"/>
              </a:solidFill>
            </a:endParaRPr>
          </a:p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50412B"/>
                </a:solidFill>
              </a:rPr>
              <a:t>Он утверждает, что институты должны служить основной цели</a:t>
            </a:r>
            <a:r>
              <a:rPr lang="en-US" sz="1400" dirty="0">
                <a:solidFill>
                  <a:srgbClr val="50412B"/>
                </a:solidFill>
              </a:rPr>
              <a:t>, </a:t>
            </a:r>
            <a:r>
              <a:rPr lang="ru-RU" sz="1400" dirty="0">
                <a:solidFill>
                  <a:srgbClr val="50412B"/>
                </a:solidFill>
              </a:rPr>
              <a:t>то есть институты и законы могут существовать, только если они служат общему благу, которое при этом интерпретирует сам популист как прямой представитель народа, а если они не служат общему благу, то могут быть аннулированы </a:t>
            </a:r>
            <a:r>
              <a:rPr lang="en-US" sz="1400" dirty="0">
                <a:solidFill>
                  <a:srgbClr val="50412B"/>
                </a:solidFill>
              </a:rPr>
              <a:t> </a:t>
            </a:r>
            <a:r>
              <a:rPr lang="en-US" sz="1400" b="1" dirty="0">
                <a:solidFill>
                  <a:srgbClr val="50412B"/>
                </a:solidFill>
              </a:rPr>
              <a:t>(</a:t>
            </a:r>
            <a:r>
              <a:rPr lang="ru-RU" sz="1400" b="1" dirty="0" err="1">
                <a:solidFill>
                  <a:srgbClr val="CD5F50"/>
                </a:solidFill>
              </a:rPr>
              <a:t>мажоритаризм</a:t>
            </a:r>
            <a:r>
              <a:rPr lang="ru-RU" sz="1400" b="1" dirty="0">
                <a:solidFill>
                  <a:srgbClr val="CD5F50"/>
                </a:solidFill>
              </a:rPr>
              <a:t>, неуважение к власти закона</a:t>
            </a:r>
            <a:r>
              <a:rPr lang="en-US" sz="1400" b="1" dirty="0">
                <a:solidFill>
                  <a:srgbClr val="50412B"/>
                </a:solidFill>
              </a:rPr>
              <a:t>)</a:t>
            </a:r>
            <a:r>
              <a:rPr lang="en-US" sz="1400" dirty="0">
                <a:solidFill>
                  <a:srgbClr val="50412B"/>
                </a:solidFill>
              </a:rPr>
              <a:t>; </a:t>
            </a:r>
            <a:r>
              <a:rPr lang="ru-RU" sz="1400" dirty="0">
                <a:solidFill>
                  <a:srgbClr val="50412B"/>
                </a:solidFill>
              </a:rPr>
              <a:t>следовательно</a:t>
            </a:r>
            <a:endParaRPr lang="hu-HU" sz="1400" dirty="0">
              <a:solidFill>
                <a:srgbClr val="50412B"/>
              </a:solidFill>
            </a:endParaRPr>
          </a:p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50412B"/>
                </a:solidFill>
              </a:rPr>
              <a:t>Он борется с теми, кто выступает против основных целей</a:t>
            </a:r>
            <a:r>
              <a:rPr lang="en-US" sz="1400" dirty="0">
                <a:solidFill>
                  <a:srgbClr val="50412B"/>
                </a:solidFill>
              </a:rPr>
              <a:t>, </a:t>
            </a:r>
            <a:r>
              <a:rPr lang="ru-RU" sz="1400" dirty="0">
                <a:solidFill>
                  <a:srgbClr val="50412B"/>
                </a:solidFill>
              </a:rPr>
              <a:t>которые он устанавливает; как правило, это (a) господствующие властные круги, если популист находится в оппозиции к ним, или (b) прежние властные элиты, связанные с институциональной системой сдержек и противовесов, которым он пришел на смену</a:t>
            </a:r>
            <a:r>
              <a:rPr lang="en-US" sz="1400" dirty="0">
                <a:solidFill>
                  <a:srgbClr val="50412B"/>
                </a:solidFill>
              </a:rPr>
              <a:t> </a:t>
            </a:r>
            <a:r>
              <a:rPr lang="en-US" sz="1400" b="1" dirty="0">
                <a:solidFill>
                  <a:srgbClr val="50412B"/>
                </a:solidFill>
              </a:rPr>
              <a:t>(</a:t>
            </a:r>
            <a:r>
              <a:rPr lang="ru-RU" sz="1400" b="1" dirty="0" err="1">
                <a:solidFill>
                  <a:srgbClr val="CD5F50"/>
                </a:solidFill>
              </a:rPr>
              <a:t>антиэлитизм</a:t>
            </a:r>
            <a:r>
              <a:rPr lang="en-US" sz="1400" b="1" dirty="0">
                <a:solidFill>
                  <a:srgbClr val="50412B"/>
                </a:solidFill>
              </a:rPr>
              <a:t>)</a:t>
            </a:r>
            <a:r>
              <a:rPr lang="en-US" sz="1400" dirty="0">
                <a:solidFill>
                  <a:srgbClr val="50412B"/>
                </a:solidFill>
              </a:rPr>
              <a:t>; </a:t>
            </a:r>
            <a:r>
              <a:rPr lang="ru-RU" sz="1400" dirty="0">
                <a:solidFill>
                  <a:srgbClr val="50412B"/>
                </a:solidFill>
              </a:rPr>
              <a:t>следовательно</a:t>
            </a:r>
            <a:endParaRPr lang="hu-HU" sz="1400" dirty="0">
              <a:solidFill>
                <a:srgbClr val="50412B"/>
              </a:solidFill>
            </a:endParaRPr>
          </a:p>
          <a:p>
            <a:pPr marL="266700" lvl="0" indent="-266700">
              <a:buClr>
                <a:srgbClr val="4D7C85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50412B"/>
                </a:solidFill>
              </a:rPr>
              <a:t>Он усугубляет поляризацию политических сил</a:t>
            </a:r>
            <a:r>
              <a:rPr lang="en-US" sz="1400" dirty="0">
                <a:solidFill>
                  <a:srgbClr val="50412B"/>
                </a:solidFill>
              </a:rPr>
              <a:t>, </a:t>
            </a:r>
            <a:r>
              <a:rPr lang="ru-RU" sz="1400" dirty="0">
                <a:solidFill>
                  <a:srgbClr val="50412B"/>
                </a:solidFill>
              </a:rPr>
              <a:t>то есть представляет разрыв между теми, кто поддерживает основную цель, и теми, кто настроен против, как непреодолимый; если популист приходит к власти, то выступающие против «общего блага» или те, кто могли бы ограничить его действия, исключаются из нации в целом и из числа тех, в отношении кого государство имеет моральные обязательства в частности</a:t>
            </a:r>
            <a:r>
              <a:rPr lang="en-US" sz="1400" dirty="0">
                <a:solidFill>
                  <a:srgbClr val="50412B"/>
                </a:solidFill>
              </a:rPr>
              <a:t> </a:t>
            </a:r>
            <a:r>
              <a:rPr lang="en-US" sz="1400" b="1" dirty="0">
                <a:solidFill>
                  <a:srgbClr val="50412B"/>
                </a:solidFill>
              </a:rPr>
              <a:t>(</a:t>
            </a:r>
            <a:r>
              <a:rPr lang="ru-RU" sz="1400" b="1" dirty="0">
                <a:solidFill>
                  <a:srgbClr val="CD5F50"/>
                </a:solidFill>
              </a:rPr>
              <a:t>риторика в духе «они против нас»</a:t>
            </a:r>
            <a:r>
              <a:rPr lang="en-US" sz="1400" b="1" dirty="0">
                <a:solidFill>
                  <a:srgbClr val="50412B"/>
                </a:solidFill>
              </a:rPr>
              <a:t>)</a:t>
            </a:r>
            <a:r>
              <a:rPr lang="en-US" sz="1400" dirty="0">
                <a:solidFill>
                  <a:srgbClr val="50412B"/>
                </a:solidFill>
              </a:rPr>
              <a:t>.</a:t>
            </a:r>
            <a:endParaRPr lang="hu-HU" sz="14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4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Характеристики стигматизируемых групп, которые эксплуатируют популисты, пользующиеся идеологией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8454827"/>
              </p:ext>
            </p:extLst>
          </p:nvPr>
        </p:nvGraphicFramePr>
        <p:xfrm>
          <a:off x="-8001" y="843558"/>
          <a:ext cx="9143999" cy="3874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96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25575">
                <a:tc rowSpan="2">
                  <a:txBody>
                    <a:bodyPr/>
                    <a:lstStyle/>
                    <a:p>
                      <a:endParaRPr lang="en-US" sz="1400" b="1" i="0" noProof="0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Тип различия (потенциальная граница </a:t>
                      </a:r>
                    </a:p>
                    <a:p>
                      <a:pPr algn="ctr"/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между «мы» и «они»)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Потенциал генерирования страха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Возможность высказываться публично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Идеологический аргумент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27">
                <a:tc vMerge="1">
                  <a:txBody>
                    <a:bodyPr/>
                    <a:lstStyle/>
                    <a:p>
                      <a:endParaRPr lang="en-US" sz="1200" b="1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Этническая принадлежность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Религия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Язык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Сексуальная ориентация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Культурная традиция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noProof="0" dirty="0">
                          <a:solidFill>
                            <a:srgbClr val="50412B"/>
                          </a:solidFill>
                        </a:rPr>
                        <a:t>Социальный статус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88">
                <a:tc>
                  <a:txBody>
                    <a:bodyPr/>
                    <a:lstStyle/>
                    <a:p>
                      <a:r>
                        <a:rPr lang="ru-RU" sz="1200" b="1" i="1" noProof="0" dirty="0">
                          <a:solidFill>
                            <a:srgbClr val="50412B"/>
                          </a:solidFill>
                        </a:rPr>
                        <a:t>Социально незащищенные и ущемленные группы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Отсутствие солидарности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r>
                        <a:rPr lang="ru-RU" sz="1200" b="1" i="1" noProof="0" dirty="0">
                          <a:solidFill>
                            <a:srgbClr val="50412B"/>
                          </a:solidFill>
                        </a:rPr>
                        <a:t>ЛГБТ сообщество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Гомофобия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10">
                <a:tc>
                  <a:txBody>
                    <a:bodyPr/>
                    <a:lstStyle/>
                    <a:p>
                      <a:r>
                        <a:rPr lang="ru-RU" sz="1200" b="1" i="1" noProof="0" dirty="0">
                          <a:solidFill>
                            <a:srgbClr val="50412B"/>
                          </a:solidFill>
                        </a:rPr>
                        <a:t>Религиозные меньшинства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Антисемитизм и т.п.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10">
                <a:tc>
                  <a:txBody>
                    <a:bodyPr/>
                    <a:lstStyle/>
                    <a:p>
                      <a:r>
                        <a:rPr lang="ru-RU" sz="1200" b="1" i="1" noProof="0" dirty="0">
                          <a:solidFill>
                            <a:srgbClr val="50412B"/>
                          </a:solidFill>
                        </a:rPr>
                        <a:t>Этнические/расовые меньшинства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XXXX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Расизм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739">
                <a:tc>
                  <a:txBody>
                    <a:bodyPr/>
                    <a:lstStyle/>
                    <a:p>
                      <a:r>
                        <a:rPr lang="ru-RU" sz="1200" b="1" i="1" noProof="0" dirty="0">
                          <a:solidFill>
                            <a:srgbClr val="50412B"/>
                          </a:solidFill>
                        </a:rPr>
                        <a:t>Беженцы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XXXXX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B17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noProof="0" dirty="0">
                          <a:solidFill>
                            <a:srgbClr val="50412B"/>
                          </a:solidFill>
                        </a:rPr>
                        <a:t>Ксенофобия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8001" y="4901956"/>
            <a:ext cx="1835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u="sng" dirty="0">
                <a:solidFill>
                  <a:srgbClr val="50412B"/>
                </a:solidFill>
              </a:rPr>
              <a:t>Условные обозначения</a:t>
            </a:r>
            <a:r>
              <a:rPr lang="hu-HU" sz="1100" b="1" u="sng" dirty="0">
                <a:solidFill>
                  <a:srgbClr val="50412B"/>
                </a:solidFill>
              </a:rPr>
              <a:t>:</a:t>
            </a:r>
            <a:endParaRPr lang="en-US" sz="1100" b="1" u="sng" dirty="0">
              <a:solidFill>
                <a:srgbClr val="50412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5725" y="4978712"/>
            <a:ext cx="288032" cy="143669"/>
          </a:xfrm>
          <a:prstGeom prst="rect">
            <a:avLst/>
          </a:prstGeom>
          <a:solidFill>
            <a:srgbClr val="6B95A1">
              <a:alpha val="50000"/>
            </a:srgbClr>
          </a:solidFill>
          <a:ln w="12700"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1820" y="4969552"/>
            <a:ext cx="288032" cy="143669"/>
          </a:xfrm>
          <a:prstGeom prst="rect">
            <a:avLst/>
          </a:prstGeom>
          <a:solidFill>
            <a:srgbClr val="E9B178">
              <a:alpha val="50000"/>
            </a:srgbClr>
          </a:solidFill>
          <a:ln w="12700"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27805" y="4969552"/>
            <a:ext cx="288032" cy="143669"/>
          </a:xfrm>
          <a:prstGeom prst="rect">
            <a:avLst/>
          </a:prstGeom>
          <a:solidFill>
            <a:srgbClr val="B3AA9D">
              <a:alpha val="50000"/>
            </a:srgbClr>
          </a:solidFill>
          <a:ln w="12700">
            <a:solidFill>
              <a:srgbClr val="B3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95751" y="4910582"/>
            <a:ext cx="1844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rgbClr val="50412B"/>
                </a:solidFill>
              </a:rPr>
              <a:t>: </a:t>
            </a:r>
            <a:r>
              <a:rPr lang="ru-RU" sz="1100" b="1" dirty="0">
                <a:solidFill>
                  <a:srgbClr val="50412B"/>
                </a:solidFill>
              </a:rPr>
              <a:t>вспомогательный фактор</a:t>
            </a:r>
            <a:endParaRPr lang="en-US" sz="1100" b="1" dirty="0">
              <a:solidFill>
                <a:srgbClr val="50412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7605" y="4901955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rgbClr val="50412B"/>
                </a:solidFill>
              </a:rPr>
              <a:t>:</a:t>
            </a:r>
            <a:r>
              <a:rPr lang="ru-RU" sz="1100" b="1" dirty="0">
                <a:solidFill>
                  <a:srgbClr val="50412B"/>
                </a:solidFill>
              </a:rPr>
              <a:t> сдерживающий фактор</a:t>
            </a:r>
            <a:endParaRPr lang="en-US" sz="1100" b="1" dirty="0">
              <a:solidFill>
                <a:srgbClr val="50412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7157" y="4904481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rgbClr val="50412B"/>
                </a:solidFill>
              </a:rPr>
              <a:t>: </a:t>
            </a:r>
            <a:r>
              <a:rPr lang="ru-RU" sz="1100" b="1" dirty="0">
                <a:solidFill>
                  <a:srgbClr val="50412B"/>
                </a:solidFill>
              </a:rPr>
              <a:t>идеологическая карьера</a:t>
            </a:r>
            <a:endParaRPr lang="en-US" sz="11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3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9542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идеологии</a:t>
            </a:r>
            <a:r>
              <a:rPr lang="hu-HU" sz="21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21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политические функции</a:t>
            </a:r>
            <a:br>
              <a:rPr lang="en-US" sz="21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1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идеологических аргументов, которые использует правящая партия</a:t>
            </a:r>
            <a:endParaRPr lang="hu-HU" sz="21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7182152"/>
              </p:ext>
            </p:extLst>
          </p:nvPr>
        </p:nvGraphicFramePr>
        <p:xfrm>
          <a:off x="0" y="771550"/>
          <a:ext cx="9144000" cy="4311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755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noProof="0" dirty="0">
                          <a:solidFill>
                            <a:srgbClr val="50412B"/>
                          </a:solidFill>
                        </a:rPr>
                        <a:t>Ярлык</a:t>
                      </a:r>
                      <a:endParaRPr lang="en-US" sz="14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noProof="0" dirty="0">
                          <a:solidFill>
                            <a:srgbClr val="4D7C85"/>
                          </a:solidFill>
                        </a:rPr>
                        <a:t>Явление, с которым соотносится аргумент</a:t>
                      </a:r>
                      <a:endParaRPr lang="en-US" sz="14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noProof="0" dirty="0">
                          <a:solidFill>
                            <a:srgbClr val="4D7C85"/>
                          </a:solidFill>
                        </a:rPr>
                        <a:t>Функция</a:t>
                      </a:r>
                      <a:endParaRPr lang="en-US" sz="14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noProof="0" dirty="0">
                          <a:solidFill>
                            <a:srgbClr val="4D7C85"/>
                          </a:solidFill>
                        </a:rPr>
                        <a:t>Стигматизированные группы</a:t>
                      </a:r>
                      <a:endParaRPr lang="en-US" sz="1400" b="1" i="1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760">
                <a:tc>
                  <a:txBody>
                    <a:bodyPr/>
                    <a:lstStyle/>
                    <a:p>
                      <a:r>
                        <a:rPr lang="ru-RU" sz="1800" b="1" i="0" u="none" noProof="0" dirty="0">
                          <a:solidFill>
                            <a:srgbClr val="4D7C85"/>
                          </a:solidFill>
                        </a:rPr>
                        <a:t>Бог</a:t>
                      </a:r>
                      <a:endParaRPr lang="en-US" sz="1800" b="1" i="0" u="none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Моральный авторитет</a:t>
                      </a:r>
                      <a:endParaRPr lang="en-US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baseline="0" noProof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en-US" sz="1300" b="1" baseline="0" noProof="0" dirty="0" err="1">
                          <a:solidFill>
                            <a:srgbClr val="50412B"/>
                          </a:solidFill>
                        </a:rPr>
                        <a:t>i</a:t>
                      </a:r>
                      <a:r>
                        <a:rPr lang="en-US" sz="1300" b="1" baseline="0" noProof="0" dirty="0">
                          <a:solidFill>
                            <a:srgbClr val="50412B"/>
                          </a:solidFill>
                        </a:rPr>
                        <a:t>) </a:t>
                      </a:r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Оппоненты лишаются моральной приемлемости</a:t>
                      </a:r>
                      <a:br>
                        <a:rPr lang="en-US" sz="1300" b="1" baseline="0" noProof="0" dirty="0">
                          <a:solidFill>
                            <a:srgbClr val="50412B"/>
                          </a:solidFill>
                        </a:rPr>
                      </a:br>
                      <a:r>
                        <a:rPr lang="en-US" sz="1300" b="1" baseline="0" noProof="0" dirty="0">
                          <a:solidFill>
                            <a:srgbClr val="50412B"/>
                          </a:solidFill>
                        </a:rPr>
                        <a:t>(ii) </a:t>
                      </a:r>
                      <a:r>
                        <a:rPr lang="ru-RU" sz="1300" b="1" baseline="0" noProof="0" dirty="0">
                          <a:solidFill>
                            <a:srgbClr val="50412B"/>
                          </a:solidFill>
                        </a:rPr>
                        <a:t>Конкурирующая политика не подлежит оспариванию</a:t>
                      </a:r>
                      <a:endParaRPr lang="hu-HU" sz="1300" b="1" baseline="0" noProof="0" dirty="0">
                        <a:solidFill>
                          <a:srgbClr val="50412B"/>
                        </a:solidFill>
                      </a:endParaRPr>
                    </a:p>
                    <a:p>
                      <a:pPr>
                        <a:buFont typeface="Wingdings"/>
                        <a:buChar char="à"/>
                      </a:pPr>
                      <a:r>
                        <a:rPr lang="hu-HU" sz="1600" b="1" noProof="0" dirty="0">
                          <a:solidFill>
                            <a:srgbClr val="8D503B"/>
                          </a:solidFill>
                        </a:rPr>
                        <a:t> </a:t>
                      </a:r>
                      <a:r>
                        <a:rPr lang="ru-RU" sz="1600" b="1" noProof="0" dirty="0">
                          <a:solidFill>
                            <a:srgbClr val="8D503B"/>
                          </a:solidFill>
                        </a:rPr>
                        <a:t>РАЗНОГЛАСИЯ</a:t>
                      </a:r>
                      <a:endParaRPr lang="en-US" sz="1600" b="1" noProof="0" dirty="0">
                        <a:solidFill>
                          <a:srgbClr val="8D503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Атеисты, либералы и т.д.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075">
                <a:tc>
                  <a:txBody>
                    <a:bodyPr/>
                    <a:lstStyle/>
                    <a:p>
                      <a:r>
                        <a:rPr lang="ru-RU" sz="1800" b="1" i="0" u="none" noProof="0" dirty="0">
                          <a:solidFill>
                            <a:srgbClr val="4D7C85"/>
                          </a:solidFill>
                        </a:rPr>
                        <a:t>Нация</a:t>
                      </a:r>
                      <a:endParaRPr lang="en-US" sz="1800" b="1" i="0" u="none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Приемная политическая семья </a:t>
                      </a:r>
                      <a:r>
                        <a:rPr lang="en-US" sz="1300" b="1" noProof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политико-экономический клан</a:t>
                      </a:r>
                      <a:r>
                        <a:rPr lang="en-US" sz="1300" b="1" baseline="0" noProof="0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en-US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noProof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en-US" sz="1300" b="1" noProof="0" dirty="0" err="1">
                          <a:solidFill>
                            <a:srgbClr val="50412B"/>
                          </a:solidFill>
                        </a:rPr>
                        <a:t>i</a:t>
                      </a:r>
                      <a:r>
                        <a:rPr lang="en-US" sz="1300" b="1" noProof="0" dirty="0">
                          <a:solidFill>
                            <a:srgbClr val="50412B"/>
                          </a:solidFill>
                        </a:rPr>
                        <a:t>)</a:t>
                      </a:r>
                      <a:r>
                        <a:rPr lang="en-US" sz="1300" b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300" b="1" baseline="0" noProof="0" dirty="0">
                          <a:solidFill>
                            <a:srgbClr val="50412B"/>
                          </a:solidFill>
                        </a:rPr>
                        <a:t>Оппозиция исключается из нации </a:t>
                      </a:r>
                    </a:p>
                    <a:p>
                      <a:r>
                        <a:rPr lang="ru-RU" sz="1300" b="1" baseline="0" noProof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ru-RU" sz="1300" b="1" baseline="0" noProof="0" dirty="0" err="1">
                          <a:solidFill>
                            <a:srgbClr val="50412B"/>
                          </a:solidFill>
                        </a:rPr>
                        <a:t>ii</a:t>
                      </a:r>
                      <a:r>
                        <a:rPr lang="ru-RU" sz="1300" b="1" baseline="0" noProof="0" dirty="0">
                          <a:solidFill>
                            <a:srgbClr val="50412B"/>
                          </a:solidFill>
                        </a:rPr>
                        <a:t>) Власть не несет ответственности перед обществом</a:t>
                      </a:r>
                      <a:endParaRPr lang="hu-HU" sz="1300" b="1" baseline="0" noProof="0" dirty="0">
                        <a:solidFill>
                          <a:srgbClr val="50412B"/>
                        </a:solidFill>
                      </a:endParaRPr>
                    </a:p>
                    <a:p>
                      <a:pPr>
                        <a:buFont typeface="Wingdings"/>
                        <a:buChar char="à"/>
                      </a:pPr>
                      <a:r>
                        <a:rPr lang="hu-HU" sz="1800" b="1" noProof="0" dirty="0">
                          <a:solidFill>
                            <a:srgbClr val="8D503B"/>
                          </a:solidFill>
                        </a:rPr>
                        <a:t>  </a:t>
                      </a:r>
                      <a:r>
                        <a:rPr lang="ru-RU" sz="1600" b="1" noProof="0" dirty="0">
                          <a:solidFill>
                            <a:srgbClr val="8D503B"/>
                          </a:solidFill>
                        </a:rPr>
                        <a:t>ПРОСТОР ДЛЯ ДЕЯТЕЛЬНОСТИ</a:t>
                      </a:r>
                      <a:endParaRPr lang="en-US" sz="1600" b="1" noProof="0" dirty="0">
                        <a:solidFill>
                          <a:srgbClr val="8D503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Оппозиционные партии, гражданское общество (НПО, интеллигенция и т.д.), международные организации и т.д.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9075">
                <a:tc>
                  <a:txBody>
                    <a:bodyPr/>
                    <a:lstStyle/>
                    <a:p>
                      <a:r>
                        <a:rPr lang="ru-RU" sz="1800" b="1" i="0" u="none" noProof="0" dirty="0">
                          <a:solidFill>
                            <a:srgbClr val="4D7C85"/>
                          </a:solidFill>
                        </a:rPr>
                        <a:t>Семья</a:t>
                      </a:r>
                      <a:endParaRPr lang="en-US" sz="1800" b="1" i="0" u="none" noProof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Патриархальная семья</a:t>
                      </a:r>
                      <a:endParaRPr lang="en-US" sz="13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noProof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en-US" sz="1300" b="1" noProof="0" dirty="0" err="1">
                          <a:solidFill>
                            <a:srgbClr val="50412B"/>
                          </a:solidFill>
                        </a:rPr>
                        <a:t>i</a:t>
                      </a:r>
                      <a:r>
                        <a:rPr lang="en-US" sz="1300" b="1" noProof="0" dirty="0">
                          <a:solidFill>
                            <a:srgbClr val="50412B"/>
                          </a:solidFill>
                        </a:rPr>
                        <a:t>) </a:t>
                      </a:r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Альтернативный образ жизни стигматизируется</a:t>
                      </a:r>
                    </a:p>
                    <a:p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ru-RU" sz="1300" b="1" noProof="0" dirty="0" err="1">
                          <a:solidFill>
                            <a:srgbClr val="50412B"/>
                          </a:solidFill>
                        </a:rPr>
                        <a:t>ii</a:t>
                      </a:r>
                      <a:r>
                        <a:rPr lang="ru-RU" sz="1300" b="1" noProof="0" dirty="0">
                          <a:solidFill>
                            <a:srgbClr val="50412B"/>
                          </a:solidFill>
                        </a:rPr>
                        <a:t>) Культурная модель патриархального господства распространяется на всю нацию </a:t>
                      </a:r>
                    </a:p>
                    <a:p>
                      <a:r>
                        <a:rPr lang="hu-HU" sz="1800" b="1" baseline="0" noProof="0" dirty="0">
                          <a:solidFill>
                            <a:srgbClr val="8D503B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ru-RU" sz="1600" b="1" baseline="0" noProof="0" dirty="0">
                          <a:solidFill>
                            <a:srgbClr val="8D503B"/>
                          </a:solidFill>
                        </a:rPr>
                        <a:t>ГОСПОДСТВО</a:t>
                      </a:r>
                      <a:endParaRPr lang="en-US" sz="1600" b="1" noProof="0" dirty="0">
                        <a:solidFill>
                          <a:srgbClr val="8D503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Меньшинства (люди, не состоящие в браке, представители ЛГБТ-сообщества, бездомные, безработные и т.д.)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76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abadkézi sokszög 9"/>
          <p:cNvSpPr/>
          <p:nvPr/>
        </p:nvSpPr>
        <p:spPr>
          <a:xfrm>
            <a:off x="1115616" y="1837551"/>
            <a:ext cx="504056" cy="640056"/>
          </a:xfrm>
          <a:custGeom>
            <a:avLst/>
            <a:gdLst>
              <a:gd name="connsiteX0" fmla="*/ 0 w 299923"/>
              <a:gd name="connsiteY0" fmla="*/ 0 h 270663"/>
              <a:gd name="connsiteX1" fmla="*/ 299923 w 299923"/>
              <a:gd name="connsiteY1" fmla="*/ 270663 h 2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9923" h="270663">
                <a:moveTo>
                  <a:pt x="0" y="0"/>
                </a:moveTo>
                <a:cubicBezTo>
                  <a:pt x="123748" y="115214"/>
                  <a:pt x="247497" y="230429"/>
                  <a:pt x="299923" y="270663"/>
                </a:cubicBezTo>
              </a:path>
            </a:pathLst>
          </a:custGeom>
          <a:noFill/>
          <a:ln w="63500">
            <a:solidFill>
              <a:srgbClr val="4D7C8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3600"/>
          </a:p>
        </p:txBody>
      </p:sp>
      <p:sp>
        <p:nvSpPr>
          <p:cNvPr id="11" name="Szabadkézi sokszög 10"/>
          <p:cNvSpPr/>
          <p:nvPr/>
        </p:nvSpPr>
        <p:spPr>
          <a:xfrm>
            <a:off x="2051721" y="3363839"/>
            <a:ext cx="1498472" cy="709696"/>
          </a:xfrm>
          <a:custGeom>
            <a:avLst/>
            <a:gdLst>
              <a:gd name="connsiteX0" fmla="*/ 0 w 1148487"/>
              <a:gd name="connsiteY0" fmla="*/ 0 h 373075"/>
              <a:gd name="connsiteX1" fmla="*/ 577901 w 1148487"/>
              <a:gd name="connsiteY1" fmla="*/ 248716 h 373075"/>
              <a:gd name="connsiteX2" fmla="*/ 1148487 w 1148487"/>
              <a:gd name="connsiteY2" fmla="*/ 373075 h 373075"/>
              <a:gd name="connsiteX3" fmla="*/ 1148487 w 1148487"/>
              <a:gd name="connsiteY3" fmla="*/ 373075 h 3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8487" h="373075">
                <a:moveTo>
                  <a:pt x="0" y="0"/>
                </a:moveTo>
                <a:cubicBezTo>
                  <a:pt x="193243" y="93268"/>
                  <a:pt x="386487" y="186537"/>
                  <a:pt x="577901" y="248716"/>
                </a:cubicBezTo>
                <a:cubicBezTo>
                  <a:pt x="769315" y="310895"/>
                  <a:pt x="1148487" y="373075"/>
                  <a:pt x="1148487" y="373075"/>
                </a:cubicBezTo>
                <a:lnTo>
                  <a:pt x="1148487" y="373075"/>
                </a:lnTo>
              </a:path>
            </a:pathLst>
          </a:custGeom>
          <a:noFill/>
          <a:ln w="63500">
            <a:solidFill>
              <a:srgbClr val="4D7C8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3600"/>
          </a:p>
        </p:txBody>
      </p:sp>
      <p:sp>
        <p:nvSpPr>
          <p:cNvPr id="12" name="Szabadkézi sokszög 11"/>
          <p:cNvSpPr/>
          <p:nvPr/>
        </p:nvSpPr>
        <p:spPr>
          <a:xfrm flipH="1">
            <a:off x="5292077" y="3511086"/>
            <a:ext cx="1656187" cy="562451"/>
          </a:xfrm>
          <a:custGeom>
            <a:avLst/>
            <a:gdLst>
              <a:gd name="connsiteX0" fmla="*/ 0 w 1148487"/>
              <a:gd name="connsiteY0" fmla="*/ 0 h 373075"/>
              <a:gd name="connsiteX1" fmla="*/ 577901 w 1148487"/>
              <a:gd name="connsiteY1" fmla="*/ 248716 h 373075"/>
              <a:gd name="connsiteX2" fmla="*/ 1148487 w 1148487"/>
              <a:gd name="connsiteY2" fmla="*/ 373075 h 373075"/>
              <a:gd name="connsiteX3" fmla="*/ 1148487 w 1148487"/>
              <a:gd name="connsiteY3" fmla="*/ 373075 h 3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8487" h="373075">
                <a:moveTo>
                  <a:pt x="0" y="0"/>
                </a:moveTo>
                <a:cubicBezTo>
                  <a:pt x="193243" y="93268"/>
                  <a:pt x="386487" y="186537"/>
                  <a:pt x="577901" y="248716"/>
                </a:cubicBezTo>
                <a:cubicBezTo>
                  <a:pt x="769315" y="310895"/>
                  <a:pt x="1148487" y="373075"/>
                  <a:pt x="1148487" y="373075"/>
                </a:cubicBezTo>
                <a:lnTo>
                  <a:pt x="1148487" y="373075"/>
                </a:lnTo>
              </a:path>
            </a:pathLst>
          </a:custGeom>
          <a:noFill/>
          <a:ln w="63500">
            <a:solidFill>
              <a:srgbClr val="4D7C85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3600"/>
          </a:p>
        </p:txBody>
      </p:sp>
      <p:sp>
        <p:nvSpPr>
          <p:cNvPr id="13" name="Szabadkézi sokszög 12"/>
          <p:cNvSpPr/>
          <p:nvPr/>
        </p:nvSpPr>
        <p:spPr>
          <a:xfrm flipH="1">
            <a:off x="7531676" y="1914787"/>
            <a:ext cx="424700" cy="656963"/>
          </a:xfrm>
          <a:custGeom>
            <a:avLst/>
            <a:gdLst>
              <a:gd name="connsiteX0" fmla="*/ 0 w 299923"/>
              <a:gd name="connsiteY0" fmla="*/ 0 h 270663"/>
              <a:gd name="connsiteX1" fmla="*/ 299923 w 299923"/>
              <a:gd name="connsiteY1" fmla="*/ 270663 h 2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9923" h="270663">
                <a:moveTo>
                  <a:pt x="0" y="0"/>
                </a:moveTo>
                <a:cubicBezTo>
                  <a:pt x="123748" y="115214"/>
                  <a:pt x="247497" y="230429"/>
                  <a:pt x="299923" y="270663"/>
                </a:cubicBezTo>
              </a:path>
            </a:pathLst>
          </a:custGeom>
          <a:noFill/>
          <a:ln w="63500">
            <a:solidFill>
              <a:srgbClr val="4D7C85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sz="3600"/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922142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Процесс апроприации ценностей через их переопределение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zövegdoboz 2"/>
          <p:cNvSpPr txBox="1">
            <a:spLocks noChangeArrowheads="1"/>
          </p:cNvSpPr>
          <p:nvPr/>
        </p:nvSpPr>
        <p:spPr bwMode="auto">
          <a:xfrm>
            <a:off x="250825" y="1131590"/>
            <a:ext cx="2088927" cy="783569"/>
          </a:xfrm>
          <a:prstGeom prst="roundRect">
            <a:avLst/>
          </a:prstGeom>
          <a:solidFill>
            <a:srgbClr val="D1C9BE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Определение</a:t>
            </a:r>
            <a:endParaRPr lang="hu-HU" sz="2800" dirty="0">
              <a:solidFill>
                <a:srgbClr val="50412B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Szövegdoboz 2"/>
          <p:cNvSpPr txBox="1">
            <a:spLocks noChangeArrowheads="1"/>
          </p:cNvSpPr>
          <p:nvPr/>
        </p:nvSpPr>
        <p:spPr bwMode="auto">
          <a:xfrm>
            <a:off x="6804248" y="1131590"/>
            <a:ext cx="2304256" cy="783197"/>
          </a:xfrm>
          <a:prstGeom prst="roundRect">
            <a:avLst/>
          </a:prstGeom>
          <a:solidFill>
            <a:srgbClr val="D1C9BE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Переопределение</a:t>
            </a:r>
            <a:endParaRPr lang="hu-HU" sz="2800" dirty="0">
              <a:solidFill>
                <a:srgbClr val="50412B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812921" y="2477607"/>
            <a:ext cx="2110664" cy="1033479"/>
          </a:xfrm>
          <a:prstGeom prst="ellipse">
            <a:avLst/>
          </a:prstGeom>
          <a:solidFill>
            <a:srgbClr val="D1C9BE"/>
          </a:solidFill>
          <a:ln w="635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Отбор</a:t>
            </a:r>
            <a:endParaRPr lang="hu-HU" sz="3200" dirty="0">
              <a:solidFill>
                <a:srgbClr val="50412B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3550192" y="3560023"/>
            <a:ext cx="2059426" cy="1033479"/>
          </a:xfrm>
          <a:prstGeom prst="ellipse">
            <a:avLst/>
          </a:prstGeom>
          <a:solidFill>
            <a:srgbClr val="D1C9BE"/>
          </a:solidFill>
          <a:ln w="635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Отсев</a:t>
            </a:r>
            <a:endParaRPr lang="hu-HU" sz="3200" dirty="0">
              <a:solidFill>
                <a:srgbClr val="50412B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5724128" y="2467514"/>
            <a:ext cx="3024336" cy="1053665"/>
          </a:xfrm>
          <a:prstGeom prst="ellipse">
            <a:avLst/>
          </a:prstGeom>
          <a:solidFill>
            <a:srgbClr val="D1C9BE"/>
          </a:solidFill>
          <a:ln w="635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Переосмысление</a:t>
            </a:r>
            <a:endParaRPr lang="hu-HU" sz="3200" dirty="0">
              <a:solidFill>
                <a:srgbClr val="50412B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" name="Egyenes összekötő nyíllal 13"/>
          <p:cNvCxnSpPr>
            <a:cxnSpLocks/>
            <a:stCxn id="5" idx="3"/>
            <a:endCxn id="6" idx="1"/>
          </p:cNvCxnSpPr>
          <p:nvPr/>
        </p:nvCxnSpPr>
        <p:spPr>
          <a:xfrm flipV="1">
            <a:off x="2339752" y="1523189"/>
            <a:ext cx="4464496" cy="186"/>
          </a:xfrm>
          <a:prstGeom prst="straightConnector1">
            <a:avLst/>
          </a:prstGeom>
          <a:ln w="6350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0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5346086" y="960137"/>
            <a:ext cx="3167906" cy="774954"/>
          </a:xfrm>
          <a:prstGeom prst="roundRect">
            <a:avLst>
              <a:gd name="adj" fmla="val 9612"/>
            </a:avLst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56622" y="4056481"/>
            <a:ext cx="3167906" cy="774954"/>
          </a:xfrm>
          <a:prstGeom prst="roundRect">
            <a:avLst>
              <a:gd name="adj" fmla="val 9612"/>
            </a:avLst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1949" y="960137"/>
            <a:ext cx="3167906" cy="774954"/>
          </a:xfrm>
          <a:prstGeom prst="roundRect">
            <a:avLst>
              <a:gd name="adj" fmla="val 9612"/>
            </a:avLst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1949" y="4056481"/>
            <a:ext cx="3167906" cy="774954"/>
          </a:xfrm>
          <a:prstGeom prst="roundRect">
            <a:avLst>
              <a:gd name="adj" fmla="val 9612"/>
            </a:avLst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949" y="2242763"/>
            <a:ext cx="3167906" cy="1306046"/>
          </a:xfrm>
          <a:prstGeom prst="roundRect">
            <a:avLst>
              <a:gd name="adj" fmla="val 9612"/>
            </a:avLst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53938" y="2242763"/>
            <a:ext cx="3167906" cy="1306046"/>
          </a:xfrm>
          <a:prstGeom prst="roundRect">
            <a:avLst>
              <a:gd name="adj" fmla="val 9612"/>
            </a:avLst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-1"/>
            <a:ext cx="8928546" cy="98742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Виды заговорщиков в конспирологических теориях и их связи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631949" y="943425"/>
            <a:ext cx="3167906" cy="791665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50412B"/>
                </a:solidFill>
              </a:rPr>
              <a:t>нематериальные</a:t>
            </a:r>
            <a:endParaRPr lang="hu-HU" sz="2200" b="1" dirty="0">
              <a:solidFill>
                <a:srgbClr val="50412B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>
          <a:xfrm>
            <a:off x="5356305" y="960137"/>
            <a:ext cx="3165538" cy="757821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50412B"/>
                </a:solidFill>
              </a:rPr>
              <a:t>чужие и т.д.</a:t>
            </a:r>
            <a:endParaRPr lang="hu-HU" b="1" dirty="0">
              <a:solidFill>
                <a:srgbClr val="50412B"/>
              </a:solidFill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3797914" y="4443958"/>
            <a:ext cx="1548172" cy="0"/>
          </a:xfrm>
          <a:prstGeom prst="straightConnector1">
            <a:avLst/>
          </a:prstGeom>
          <a:ln w="82550" cap="flat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>
            <a:off x="2213862" y="1735091"/>
            <a:ext cx="4080" cy="507672"/>
          </a:xfrm>
          <a:prstGeom prst="straightConnector1">
            <a:avLst/>
          </a:prstGeom>
          <a:ln w="76200" cap="flat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213862" y="3548809"/>
            <a:ext cx="4080" cy="507672"/>
          </a:xfrm>
          <a:prstGeom prst="straightConnector1">
            <a:avLst/>
          </a:prstGeom>
          <a:ln w="76200" cap="flat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3797815" y="2887219"/>
            <a:ext cx="1548370" cy="0"/>
          </a:xfrm>
          <a:prstGeom prst="straightConnector1">
            <a:avLst/>
          </a:prstGeom>
          <a:ln w="82550" cap="flat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3797815" y="1347614"/>
            <a:ext cx="1548370" cy="0"/>
          </a:xfrm>
          <a:prstGeom prst="straightConnector1">
            <a:avLst/>
          </a:prstGeom>
          <a:ln w="82550" cap="flat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artalom helye 3"/>
          <p:cNvSpPr txBox="1">
            <a:spLocks/>
          </p:cNvSpPr>
          <p:nvPr/>
        </p:nvSpPr>
        <p:spPr>
          <a:xfrm>
            <a:off x="5348851" y="2252665"/>
            <a:ext cx="3178081" cy="1286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>
                <a:solidFill>
                  <a:srgbClr val="50412B"/>
                </a:solidFill>
              </a:rPr>
              <a:t>властные структуры, международный финансовый капитал, евреи, МВФ, ЕС и т.д.</a:t>
            </a:r>
            <a:endParaRPr lang="hu-HU" sz="2000" b="1" dirty="0">
              <a:solidFill>
                <a:srgbClr val="50412B"/>
              </a:solidFill>
            </a:endParaRPr>
          </a:p>
        </p:txBody>
      </p:sp>
      <p:sp>
        <p:nvSpPr>
          <p:cNvPr id="18" name="Tartalom helye 3"/>
          <p:cNvSpPr txBox="1">
            <a:spLocks/>
          </p:cNvSpPr>
          <p:nvPr/>
        </p:nvSpPr>
        <p:spPr>
          <a:xfrm>
            <a:off x="5352877" y="4056481"/>
            <a:ext cx="3168966" cy="774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b="1" dirty="0">
                <a:solidFill>
                  <a:srgbClr val="50412B"/>
                </a:solidFill>
              </a:rPr>
              <a:t>Дж. Сорос и т.д.</a:t>
            </a:r>
            <a:endParaRPr lang="hu-HU" b="1" dirty="0">
              <a:solidFill>
                <a:srgbClr val="50412B"/>
              </a:solidFill>
            </a:endParaRPr>
          </a:p>
        </p:txBody>
      </p:sp>
      <p:sp>
        <p:nvSpPr>
          <p:cNvPr id="23" name="Tartalom helye 2"/>
          <p:cNvSpPr txBox="1">
            <a:spLocks/>
          </p:cNvSpPr>
          <p:nvPr/>
        </p:nvSpPr>
        <p:spPr>
          <a:xfrm>
            <a:off x="632172" y="2242764"/>
            <a:ext cx="3167461" cy="1306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200" b="1" dirty="0">
                <a:solidFill>
                  <a:srgbClr val="50412B"/>
                </a:solidFill>
              </a:rPr>
              <a:t>очеловеченные</a:t>
            </a:r>
          </a:p>
          <a:p>
            <a:pPr algn="ctr">
              <a:buFont typeface="Arial" pitchFamily="34" charset="0"/>
              <a:buNone/>
            </a:pPr>
            <a:r>
              <a:rPr lang="ru-RU" sz="2200" b="1" dirty="0">
                <a:solidFill>
                  <a:srgbClr val="50412B"/>
                </a:solidFill>
              </a:rPr>
              <a:t>(группы, институты)</a:t>
            </a:r>
          </a:p>
        </p:txBody>
      </p:sp>
      <p:sp>
        <p:nvSpPr>
          <p:cNvPr id="25" name="Tartalom helye 2"/>
          <p:cNvSpPr txBox="1">
            <a:spLocks/>
          </p:cNvSpPr>
          <p:nvPr/>
        </p:nvSpPr>
        <p:spPr>
          <a:xfrm>
            <a:off x="569745" y="4039348"/>
            <a:ext cx="3288233" cy="774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dirty="0">
                <a:solidFill>
                  <a:srgbClr val="50412B"/>
                </a:solidFill>
              </a:rPr>
              <a:t>персонализированные </a:t>
            </a:r>
            <a:endParaRPr lang="hu-HU" b="1" dirty="0">
              <a:solidFill>
                <a:srgbClr val="50412B"/>
              </a:solidFill>
            </a:endParaRPr>
          </a:p>
        </p:txBody>
      </p:sp>
      <p:cxnSp>
        <p:nvCxnSpPr>
          <p:cNvPr id="34" name="Egyenes összekötő nyíllal 16"/>
          <p:cNvCxnSpPr/>
          <p:nvPr/>
        </p:nvCxnSpPr>
        <p:spPr>
          <a:xfrm flipH="1">
            <a:off x="6927999" y="1735091"/>
            <a:ext cx="4080" cy="507672"/>
          </a:xfrm>
          <a:prstGeom prst="straightConnector1">
            <a:avLst/>
          </a:prstGeom>
          <a:ln w="76200" cap="flat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19"/>
          <p:cNvCxnSpPr/>
          <p:nvPr/>
        </p:nvCxnSpPr>
        <p:spPr>
          <a:xfrm>
            <a:off x="6938535" y="3548809"/>
            <a:ext cx="4080" cy="507672"/>
          </a:xfrm>
          <a:prstGeom prst="straightConnector1">
            <a:avLst/>
          </a:prstGeom>
          <a:ln w="76200" cap="flat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847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73678" y="3556310"/>
            <a:ext cx="5796643" cy="1330712"/>
          </a:xfrm>
          <a:prstGeom prst="round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73679" y="1275606"/>
            <a:ext cx="5796642" cy="1091765"/>
          </a:xfrm>
          <a:prstGeom prst="round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206040"/>
            <a:ext cx="8928100" cy="106956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Моральная ловушка популизма</a:t>
            </a:r>
            <a:endParaRPr lang="hu-HU" sz="24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871701" y="1316391"/>
            <a:ext cx="5400601" cy="10101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50412B"/>
                </a:solidFill>
              </a:rPr>
              <a:t>Популизм предлагает решение проблем без моральных ограничений</a:t>
            </a:r>
            <a:endParaRPr lang="hu-HU" sz="2400" b="1" dirty="0">
              <a:solidFill>
                <a:srgbClr val="50412B"/>
              </a:solidFill>
            </a:endParaRPr>
          </a:p>
        </p:txBody>
      </p:sp>
      <p:sp>
        <p:nvSpPr>
          <p:cNvPr id="4" name="Felfelé-lefelé nyíl 3"/>
          <p:cNvSpPr/>
          <p:nvPr/>
        </p:nvSpPr>
        <p:spPr>
          <a:xfrm>
            <a:off x="4319974" y="2487835"/>
            <a:ext cx="504056" cy="948011"/>
          </a:xfrm>
          <a:prstGeom prst="upDownArrow">
            <a:avLst/>
          </a:prstGeom>
          <a:solidFill>
            <a:srgbClr val="4D7C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D7C8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3677" y="3686693"/>
            <a:ext cx="5796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0412B"/>
                </a:solidFill>
              </a:rPr>
              <a:t>догматический либерализм предлагает моральные ограничения без решения проблем</a:t>
            </a:r>
            <a:endParaRPr lang="hu-HU" sz="2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3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503" y="1"/>
            <a:ext cx="8928548" cy="48351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Общество и идеология в трех режимах полярного типа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2949351"/>
              </p:ext>
            </p:extLst>
          </p:nvPr>
        </p:nvGraphicFramePr>
        <p:xfrm>
          <a:off x="0" y="411510"/>
          <a:ext cx="9143998" cy="54449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06130">
                  <a:extLst>
                    <a:ext uri="{9D8B030D-6E8A-4147-A177-3AD203B41FA5}">
                      <a16:colId xmlns:a16="http://schemas.microsoft.com/office/drawing/2014/main" val="1454410268"/>
                    </a:ext>
                  </a:extLst>
                </a:gridCol>
                <a:gridCol w="2601774">
                  <a:extLst>
                    <a:ext uri="{9D8B030D-6E8A-4147-A177-3AD203B41FA5}">
                      <a16:colId xmlns:a16="http://schemas.microsoft.com/office/drawing/2014/main" val="1674064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522252575"/>
                    </a:ext>
                  </a:extLst>
                </a:gridCol>
                <a:gridCol w="2627782">
                  <a:extLst>
                    <a:ext uri="{9D8B030D-6E8A-4147-A177-3AD203B41FA5}">
                      <a16:colId xmlns:a16="http://schemas.microsoft.com/office/drawing/2014/main" val="1050800640"/>
                    </a:ext>
                  </a:extLst>
                </a:gridCol>
              </a:tblGrid>
              <a:tr h="24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Либеральная демократия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6973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6973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Коммунистическая диктатура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6973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57169"/>
                  </a:ext>
                </a:extLst>
              </a:tr>
              <a:tr h="178378">
                <a:tc row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ОБЩЕСТВЕННЫЕ СЕТИ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открытого доступа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ограниченного доступа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ограниченного доступа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54411"/>
                  </a:ext>
                </a:extLst>
              </a:tr>
              <a:tr h="6570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сила слабых связей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неформальные, передающие информацию связи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сила сильных связей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неформальные, передающие влияние связи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сила сильных связей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формальные, передающие влияние связи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30978"/>
                  </a:ext>
                </a:extLst>
              </a:tr>
              <a:tr h="3584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общинная сеть отделена от экономической и политической сетей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общинная сеть соединена с экономической и политической сетями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общинная сеть отделена от экономической и политической сетей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890932"/>
                  </a:ext>
                </a:extLst>
              </a:tr>
              <a:tr h="5384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политические/ экономические сети предполагают свободные вход и выход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вход в политические/ экономические сети и выход из них не являются свободными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вход в политические/ экономические сети и выход из них не являются свободными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5277"/>
                  </a:ext>
                </a:extLst>
              </a:tr>
              <a:tr h="3858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безмасштабные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социальные сети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(рынок и добровольные решения)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небезмасштабные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социальные сети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(неформальный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патронализм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принуждение)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небезмасштабные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социальные сети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(бюрократический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патронализм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принуждение)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73889"/>
                  </a:ext>
                </a:extLst>
              </a:tr>
              <a:tr h="3584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непатрональное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классовое общество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неформально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патронализированное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клиентарное общество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бюрократически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патронализированное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классовое общество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08255"/>
                  </a:ext>
                </a:extLst>
              </a:tr>
              <a:tr h="7184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СТАБИЛЬНОСТЬ РЕЖИМА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демократическое увещевание масс (идеология играет главную роль, а присвоение – второстепенную)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патрональное увещевание масс (ненасильственные угрозы и идеология играют главную роль, а присвоение – второстепенную)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коммунистическое увещевание масс (принуждение играет главную роль, а идеология и присвоение – второстепенную)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61355"/>
                  </a:ext>
                </a:extLst>
              </a:tr>
              <a:tr h="657057">
                <a:tc rowSpan="4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ИДЕОЛОГИЯ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управляемая идеологией правящая элита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идеологически нейтральный режим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пользующаяся идеологией правящая элита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режим, пользующийся идеологией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управляемая идеологией правящая элита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режим, управляемый идеологией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921142"/>
                  </a:ext>
                </a:extLst>
              </a:tr>
              <a:tr h="1783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нетелеологическая рациональность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нетелеологическая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рациональность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телеологическая рациональность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83152"/>
                  </a:ext>
                </a:extLst>
              </a:tr>
              <a:tr h="1783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ценностная когерентность</a:t>
                      </a:r>
                      <a:endParaRPr lang="en-GB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функциональная когерентность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ценностная когерентность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40191"/>
                  </a:ext>
                </a:extLst>
              </a:tr>
              <a:tr h="3584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врагов народа или стигматизированных групп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меняющиеся враги народа или стигматизированные группы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постоянные враги народа или стигматизированные группы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3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90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-1"/>
            <a:ext cx="8928100" cy="987425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Алёна Леденёва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Типы сетей</a:t>
            </a:r>
            <a:endParaRPr lang="en-US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4624268"/>
              </p:ext>
            </p:extLst>
          </p:nvPr>
        </p:nvGraphicFramePr>
        <p:xfrm>
          <a:off x="0" y="987425"/>
          <a:ext cx="9144000" cy="3418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299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ИНДИВИДУАЛЬНЫЕ</a:t>
                      </a:r>
                      <a:endParaRPr lang="en-US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50412B"/>
                          </a:solidFill>
                        </a:rPr>
                        <a:t>Сильные связи</a:t>
                      </a:r>
                      <a:endParaRPr lang="en-US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Публичная сфера</a:t>
                      </a:r>
                    </a:p>
                    <a:p>
                      <a:pPr algn="ctr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(безличная)</a:t>
                      </a: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617">
                <a:tc rowSpan="3">
                  <a:txBody>
                    <a:bodyPr/>
                    <a:lstStyle/>
                    <a:p>
                      <a:pPr algn="ctr"/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Частная сфера (ориентирована на личность)</a:t>
                      </a:r>
                      <a:endParaRPr lang="en-US" sz="1500" b="1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1. </a:t>
                      </a:r>
                      <a:r>
                        <a:rPr lang="ru-RU" sz="1500" b="1" i="1" dirty="0">
                          <a:solidFill>
                            <a:srgbClr val="50412B"/>
                          </a:solidFill>
                        </a:rPr>
                        <a:t>«Ближний круг»: </a:t>
                      </a:r>
                      <a:r>
                        <a:rPr lang="ru-RU" sz="1500" b="1" i="0" dirty="0">
                          <a:solidFill>
                            <a:srgbClr val="50412B"/>
                          </a:solidFill>
                        </a:rPr>
                        <a:t>общая жизнь (семья и наиболее доверенные лица, личные дела)</a:t>
                      </a:r>
                      <a:endParaRPr lang="hu-HU" sz="1500" b="1" i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3. </a:t>
                      </a:r>
                      <a:r>
                        <a:rPr lang="ru-RU" sz="1500" b="1" i="1" dirty="0">
                          <a:solidFill>
                            <a:srgbClr val="50412B"/>
                          </a:solidFill>
                        </a:rPr>
                        <a:t>«Ключевые контакты»: </a:t>
                      </a:r>
                      <a:r>
                        <a:rPr lang="ru-RU" sz="1500" b="1" i="0" dirty="0">
                          <a:solidFill>
                            <a:srgbClr val="50412B"/>
                          </a:solidFill>
                        </a:rPr>
                        <a:t>общая карьера (основатели партии, бывшие члены номенклатуры)</a:t>
                      </a:r>
                      <a:endParaRPr lang="en-US" sz="1500" b="1" i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60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2. </a:t>
                      </a:r>
                      <a:r>
                        <a:rPr lang="ru-RU" sz="1500" b="1" i="1" dirty="0">
                          <a:solidFill>
                            <a:srgbClr val="50412B"/>
                          </a:solidFill>
                        </a:rPr>
                        <a:t>«Полезные друзья»: </a:t>
                      </a:r>
                      <a:r>
                        <a:rPr lang="ru-RU" sz="1500" b="1" i="0" dirty="0">
                          <a:solidFill>
                            <a:srgbClr val="50412B"/>
                          </a:solidFill>
                        </a:rPr>
                        <a:t>общий досуг (спорт, дача)</a:t>
                      </a:r>
                      <a:endParaRPr lang="en-US" sz="1500" b="1" i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500" b="1" dirty="0">
                          <a:solidFill>
                            <a:srgbClr val="50412B"/>
                          </a:solidFill>
                        </a:rPr>
                        <a:t>4.</a:t>
                      </a:r>
                      <a:r>
                        <a:rPr lang="hu-HU" sz="15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500" b="1" i="1" baseline="0" dirty="0">
                          <a:solidFill>
                            <a:srgbClr val="50412B"/>
                          </a:solidFill>
                        </a:rPr>
                        <a:t>«Опосредованные или периферийные контакты»: </a:t>
                      </a:r>
                      <a:r>
                        <a:rPr lang="ru-RU" sz="1500" b="1" i="0" baseline="0" dirty="0">
                          <a:solidFill>
                            <a:srgbClr val="50412B"/>
                          </a:solidFill>
                        </a:rPr>
                        <a:t>принадлежность к группе или организации (выпускники, соратники, члены какой-либо организации)</a:t>
                      </a:r>
                      <a:endParaRPr lang="en-US" sz="1500" b="1" i="0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2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50412B"/>
                          </a:solidFill>
                        </a:rPr>
                        <a:t>Слабые связи</a:t>
                      </a:r>
                      <a:endParaRPr lang="en-US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ИНСТИТУТ</a:t>
                      </a:r>
                      <a:endParaRPr lang="en-US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3316" y="4835723"/>
            <a:ext cx="8622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rgbClr val="50412B"/>
                </a:solidFill>
              </a:rPr>
              <a:t>Источник</a:t>
            </a:r>
            <a:r>
              <a:rPr lang="en-GB" sz="1400" b="1" i="1" dirty="0">
                <a:solidFill>
                  <a:srgbClr val="50412B"/>
                </a:solidFill>
              </a:rPr>
              <a:t>: </a:t>
            </a:r>
            <a:r>
              <a:rPr lang="en-GB" sz="1400" dirty="0" err="1">
                <a:solidFill>
                  <a:srgbClr val="50412B"/>
                </a:solidFill>
              </a:rPr>
              <a:t>Ledeneva</a:t>
            </a:r>
            <a:r>
              <a:rPr lang="en-GB" sz="1400" dirty="0">
                <a:solidFill>
                  <a:srgbClr val="50412B"/>
                </a:solidFill>
              </a:rPr>
              <a:t>, Alena (2013): Can Russia Modernise? New York: Cambridge University Press (p. 55)</a:t>
            </a:r>
          </a:p>
        </p:txBody>
      </p:sp>
    </p:spTree>
    <p:extLst>
      <p:ext uri="{BB962C8B-B14F-4D97-AF65-F5344CB8AC3E}">
        <p14:creationId xmlns:p14="http://schemas.microsoft.com/office/powerpoint/2010/main" val="268847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Рост сетей в условиях отсутствия ограничений </a:t>
            </a:r>
            <a:b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под принуждением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49483"/>
              </p:ext>
            </p:extLst>
          </p:nvPr>
        </p:nvGraphicFramePr>
        <p:xfrm>
          <a:off x="0" y="837262"/>
          <a:ext cx="9144000" cy="4204306"/>
        </p:xfrm>
        <a:graphic>
          <a:graphicData uri="http://schemas.openxmlformats.org/drawingml/2006/table">
            <a:tbl>
              <a:tblPr firstRow="1" bandRow="1"/>
              <a:tblGrid>
                <a:gridCol w="1835696">
                  <a:extLst>
                    <a:ext uri="{9D8B030D-6E8A-4147-A177-3AD203B41FA5}">
                      <a16:colId xmlns:a16="http://schemas.microsoft.com/office/drawing/2014/main" val="209418057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29938130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48366991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542970222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val="3357609230"/>
                    </a:ext>
                  </a:extLst>
                </a:gridCol>
              </a:tblGrid>
              <a:tr h="639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0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</a:t>
                      </a:r>
                      <a:endParaRPr lang="hu-HU" sz="20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Предпочтительное присоединение </a:t>
                      </a:r>
                      <a:endParaRPr lang="en-GB" sz="1400" b="1" i="1" kern="12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Пригодность</a:t>
                      </a:r>
                      <a:endParaRPr lang="en-GB" sz="1400" b="1" i="1" kern="12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4D7C8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Модель сети</a:t>
                      </a:r>
                      <a:endParaRPr lang="en-GB" sz="1400" b="1" i="1" kern="1200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527412"/>
                  </a:ext>
                </a:extLst>
              </a:tr>
              <a:tr h="4351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Открытый доступ: свободные вход и выход (рыночная экономика)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Рынок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Добровольное решение 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82809"/>
                  </a:ext>
                </a:extLst>
              </a:tr>
              <a:tr h="90200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о присоединении обусловлено количеством связей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Добровольное решение нового центра, обусловленное пригодностью для рынка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Безмасштабная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(богатый богатеет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478929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7C8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сетей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7C8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18853"/>
                  </a:ext>
                </a:extLst>
              </a:tr>
              <a:tr h="902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Ограниченный доступ: несвободные вход и выход (командная или реляционная экономика)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о присоединении обусловлено масштабом присваиваемых ресурсов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Принудительное подчинение конкурирующих центров через пригодность для рынка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Небезмасштабная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(победитель получает все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69279"/>
                  </a:ext>
                </a:extLst>
              </a:tr>
              <a:tr h="435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Патрональное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Принуждение</a:t>
                      </a: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97106"/>
                  </a:ext>
                </a:extLst>
              </a:tr>
            </a:tbl>
          </a:graphicData>
        </a:graphic>
      </p:graphicFrame>
      <p:cxnSp>
        <p:nvCxnSpPr>
          <p:cNvPr id="20" name="AutoShape 54"/>
          <p:cNvCxnSpPr>
            <a:cxnSpLocks noChangeShapeType="1"/>
          </p:cNvCxnSpPr>
          <p:nvPr/>
        </p:nvCxnSpPr>
        <p:spPr bwMode="auto">
          <a:xfrm flipV="1">
            <a:off x="2771800" y="2507997"/>
            <a:ext cx="576064" cy="431418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55"/>
          <p:cNvCxnSpPr>
            <a:cxnSpLocks noChangeShapeType="1"/>
          </p:cNvCxnSpPr>
          <p:nvPr/>
        </p:nvCxnSpPr>
        <p:spPr bwMode="auto">
          <a:xfrm>
            <a:off x="2771800" y="3147814"/>
            <a:ext cx="497633" cy="504056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56"/>
          <p:cNvCxnSpPr>
            <a:cxnSpLocks noChangeShapeType="1"/>
          </p:cNvCxnSpPr>
          <p:nvPr/>
        </p:nvCxnSpPr>
        <p:spPr bwMode="auto">
          <a:xfrm>
            <a:off x="4856541" y="2283718"/>
            <a:ext cx="343535" cy="0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6"/>
          <p:cNvCxnSpPr>
            <a:cxnSpLocks noChangeShapeType="1"/>
          </p:cNvCxnSpPr>
          <p:nvPr/>
        </p:nvCxnSpPr>
        <p:spPr bwMode="auto">
          <a:xfrm>
            <a:off x="4801501" y="3939902"/>
            <a:ext cx="343535" cy="0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56"/>
          <p:cNvCxnSpPr>
            <a:cxnSpLocks noChangeShapeType="1"/>
          </p:cNvCxnSpPr>
          <p:nvPr/>
        </p:nvCxnSpPr>
        <p:spPr bwMode="auto">
          <a:xfrm>
            <a:off x="7020272" y="2291994"/>
            <a:ext cx="343535" cy="0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56"/>
          <p:cNvCxnSpPr>
            <a:cxnSpLocks noChangeShapeType="1"/>
          </p:cNvCxnSpPr>
          <p:nvPr/>
        </p:nvCxnSpPr>
        <p:spPr bwMode="auto">
          <a:xfrm>
            <a:off x="7020272" y="3939902"/>
            <a:ext cx="343535" cy="0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251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91598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Типы социальных групп в различных социальных порядках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12332365"/>
              </p:ext>
            </p:extLst>
          </p:nvPr>
        </p:nvGraphicFramePr>
        <p:xfrm>
          <a:off x="107950" y="987425"/>
          <a:ext cx="8928100" cy="3834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682">
                  <a:extLst>
                    <a:ext uri="{9D8B030D-6E8A-4147-A177-3AD203B41FA5}">
                      <a16:colId xmlns:a16="http://schemas.microsoft.com/office/drawing/2014/main" val="378736928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94263172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52502084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401047290"/>
                    </a:ext>
                  </a:extLst>
                </a:gridCol>
                <a:gridCol w="1439714">
                  <a:extLst>
                    <a:ext uri="{9D8B030D-6E8A-4147-A177-3AD203B41FA5}">
                      <a16:colId xmlns:a16="http://schemas.microsoft.com/office/drawing/2014/main" val="4091051346"/>
                    </a:ext>
                  </a:extLst>
                </a:gridCol>
              </a:tblGrid>
              <a:tr h="76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социального порядка</a:t>
                      </a:r>
                      <a:endParaRPr lang="en-GB" sz="1800" b="1" i="0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Формальность положения</a:t>
                      </a:r>
                      <a:endParaRPr lang="en-GB" sz="1800" b="1" i="0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Вероятность восходящей мобильности</a:t>
                      </a:r>
                      <a:endParaRPr lang="en-GB" sz="1800" b="1" i="0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0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Вероятность лишиться статуса</a:t>
                      </a:r>
                      <a:endParaRPr lang="en-GB" sz="1800" b="1" i="0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90334"/>
                  </a:ext>
                </a:extLst>
              </a:tr>
              <a:tr h="67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4D7C85"/>
                          </a:solidFill>
                          <a:effectLst/>
                        </a:rPr>
                        <a:t>Каста</a:t>
                      </a:r>
                      <a:endParaRPr lang="hu-HU" sz="2800" b="1" i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ограниченного доступа</a:t>
                      </a:r>
                      <a:endParaRPr lang="en-GB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формализованное</a:t>
                      </a:r>
                      <a:endParaRPr lang="en-GB" sz="18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  <a:endParaRPr lang="en-GB" sz="18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hu-HU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09790"/>
                  </a:ext>
                </a:extLst>
              </a:tr>
              <a:tr h="67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Сословие</a:t>
                      </a:r>
                      <a:endParaRPr lang="en-GB" sz="18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ограниченного доступа</a:t>
                      </a:r>
                      <a:endParaRPr lang="en-GB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формализованное</a:t>
                      </a:r>
                      <a:endParaRPr lang="en-GB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умеренная</a:t>
                      </a:r>
                      <a:endParaRPr lang="en-GB" sz="18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en-GB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91097"/>
                  </a:ext>
                </a:extLst>
              </a:tr>
              <a:tr h="67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  <a:endParaRPr lang="en-GB" sz="18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открытого доступа</a:t>
                      </a:r>
                      <a:endParaRPr lang="en-GB" sz="18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неформализованное</a:t>
                      </a:r>
                      <a:endParaRPr lang="en-GB" sz="18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умеренная/высокая</a:t>
                      </a:r>
                      <a:endParaRPr lang="en-GB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en-GB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10112"/>
                  </a:ext>
                </a:extLst>
              </a:tr>
              <a:tr h="67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Клиенты</a:t>
                      </a:r>
                      <a:endParaRPr lang="en-GB" sz="18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ограниченного доступа</a:t>
                      </a:r>
                      <a:endParaRPr lang="en-GB" sz="18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неформализованное</a:t>
                      </a:r>
                      <a:endParaRPr lang="en-GB" sz="18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низкая/умеренная</a:t>
                      </a:r>
                      <a:endParaRPr lang="en-GB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en-GB" sz="18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23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95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411510"/>
          </a:xfrm>
        </p:spPr>
        <p:txBody>
          <a:bodyPr>
            <a:noAutofit/>
          </a:bodyPr>
          <a:lstStyle/>
          <a:p>
            <a:r>
              <a:rPr lang="ru-RU" sz="2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Баез-Камарго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Леденёва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Модели неформального управления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64480"/>
              </p:ext>
            </p:extLst>
          </p:nvPr>
        </p:nvGraphicFramePr>
        <p:xfrm>
          <a:off x="1" y="417283"/>
          <a:ext cx="9144001" cy="5433924"/>
        </p:xfrm>
        <a:graphic>
          <a:graphicData uri="http://schemas.openxmlformats.org/drawingml/2006/table">
            <a:tbl>
              <a:tblPr/>
              <a:tblGrid>
                <a:gridCol w="940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2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i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Акторы</a:t>
                      </a:r>
                      <a:endParaRPr lang="hu-HU" sz="1400" b="1" i="1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Направление</a:t>
                      </a:r>
                      <a:endParaRPr lang="hu-HU" sz="1400" b="1" i="1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kern="120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Цели</a:t>
                      </a:r>
                      <a:r>
                        <a:rPr lang="en-US" sz="1400" b="1" i="1" kern="120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i="1" kern="120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средства</a:t>
                      </a:r>
                      <a:endParaRPr lang="hu-HU" sz="1400" b="1" i="1" kern="120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Функция</a:t>
                      </a:r>
                      <a:r>
                        <a:rPr lang="en-US" sz="1400" b="1" i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i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="1" i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ожидаемый результат</a:t>
                      </a:r>
                      <a:r>
                        <a:rPr lang="en-US" sz="1200" b="1" i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i="1" kern="1200" baseline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6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Кооптация</a:t>
                      </a:r>
                      <a:endParaRPr lang="hu-HU" sz="1300" b="1" kern="1200" baseline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Политические элиты кооптируют потенциальные элиты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Сверху вниз (пребендальная)</a:t>
                      </a:r>
                      <a:endParaRPr lang="en-GB" sz="1100" b="1" kern="1200" baseline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Государственные должности (доступ к государственным ресурсам) в обмен на безусловную поддержку</a:t>
                      </a:r>
                      <a:endParaRPr lang="en-GB" sz="1100" b="1" kern="1200" baseline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Прочные доверительные связи, взаимность, лояльность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87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kern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Кооптация между политическими элитами и группами интересов или олигархами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Горизонтальная (взаимная)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Возможность влиять на законодательство (доступ к крупным государственным заказам) в обмен на финансовую поддержку (напр., финансирование избирательной кампании)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65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kern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Частные (региональные) сети кооптируют чиновников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Снизу вверх (низовая)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Общественная поддержка (напр., в ходе выборов) в обмен на выгоды (патронаж)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76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Контроль</a:t>
                      </a:r>
                      <a:endParaRPr lang="hu-HU" sz="1300" b="1" kern="1200" baseline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«Старые» элиты контролируют  новоявленные элиты</a:t>
                      </a:r>
                      <a:endParaRPr lang="en-GB" sz="1100" b="1" kern="1200" baseline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Сверху вниз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Выборочное правоприменение (прямое) или его угроза (косвенное, напр., компромат)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Поддержание дисциплины внутри сети власти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76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kern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Между равными акторами (внутри группы или сообщества)</a:t>
                      </a:r>
                      <a:endParaRPr lang="en-GB" sz="1100" b="1" kern="1200" baseline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Горизонтальная (взаимная)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Коллективная выработка решений и санкции против тех, кто идет вразрез с группой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76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kern="12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Частные (региональные) сети контролируют чиновников</a:t>
                      </a:r>
                      <a:endParaRPr lang="en-GB" sz="1100" b="1" kern="1200" baseline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Снизу вверх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Нанесение репутационного ущерба (потеря голосов и т.д.) в случае невыполнения чиновниками своих обязательств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65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Маскировка</a:t>
                      </a:r>
                      <a:endParaRPr lang="hu-HU" sz="1300" b="1" kern="1200" baseline="0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Члены сетей власти перед сторонними акторами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не существует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Креативные фасады (политические ритуалы, антикоррупционные кампании и т.д.)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Защита сети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76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Скрытая конституция (предоставление формальных полномочий, которые отличаются от реально существующих)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76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rgbClr val="50412B"/>
                          </a:solidFill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Изменчивая идентичность (чиновники регулярно используют свои полномочия в интересах своего частного бизнеса)</a:t>
                      </a:r>
                      <a:endParaRPr lang="en-GB" sz="1100" b="1" kern="1200" baseline="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310" marR="67310" marT="9525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10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69954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Средства политического увещевания масс </a:t>
            </a:r>
            <a:b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трех режимах полярного типа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72708"/>
              </p:ext>
            </p:extLst>
          </p:nvPr>
        </p:nvGraphicFramePr>
        <p:xfrm>
          <a:off x="107505" y="771550"/>
          <a:ext cx="8928545" cy="4315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8488">
                  <a:extLst>
                    <a:ext uri="{9D8B030D-6E8A-4147-A177-3AD203B41FA5}">
                      <a16:colId xmlns:a16="http://schemas.microsoft.com/office/drawing/2014/main" val="1135948418"/>
                    </a:ext>
                  </a:extLst>
                </a:gridCol>
                <a:gridCol w="1001266">
                  <a:extLst>
                    <a:ext uri="{9D8B030D-6E8A-4147-A177-3AD203B41FA5}">
                      <a16:colId xmlns:a16="http://schemas.microsoft.com/office/drawing/2014/main" val="1619112175"/>
                    </a:ext>
                  </a:extLst>
                </a:gridCol>
                <a:gridCol w="1176428">
                  <a:extLst>
                    <a:ext uri="{9D8B030D-6E8A-4147-A177-3AD203B41FA5}">
                      <a16:colId xmlns:a16="http://schemas.microsoft.com/office/drawing/2014/main" val="4111716415"/>
                    </a:ext>
                  </a:extLst>
                </a:gridCol>
                <a:gridCol w="1861220">
                  <a:extLst>
                    <a:ext uri="{9D8B030D-6E8A-4147-A177-3AD203B41FA5}">
                      <a16:colId xmlns:a16="http://schemas.microsoft.com/office/drawing/2014/main" val="1334211089"/>
                    </a:ext>
                  </a:extLst>
                </a:gridCol>
                <a:gridCol w="1215085">
                  <a:extLst>
                    <a:ext uri="{9D8B030D-6E8A-4147-A177-3AD203B41FA5}">
                      <a16:colId xmlns:a16="http://schemas.microsoft.com/office/drawing/2014/main" val="4080265038"/>
                    </a:ext>
                  </a:extLst>
                </a:gridCol>
                <a:gridCol w="1436344">
                  <a:extLst>
                    <a:ext uri="{9D8B030D-6E8A-4147-A177-3AD203B41FA5}">
                      <a16:colId xmlns:a16="http://schemas.microsoft.com/office/drawing/2014/main" val="3420484891"/>
                    </a:ext>
                  </a:extLst>
                </a:gridCol>
                <a:gridCol w="1439714">
                  <a:extLst>
                    <a:ext uri="{9D8B030D-6E8A-4147-A177-3AD203B41FA5}">
                      <a16:colId xmlns:a16="http://schemas.microsoft.com/office/drawing/2014/main" val="1468705858"/>
                    </a:ext>
                  </a:extLst>
                </a:gridCol>
              </a:tblGrid>
              <a:tr h="441923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Целевая аудитория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</a:t>
                      </a:r>
                      <a:r>
                        <a:rPr lang="en-US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принуждения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Относительное значение политического увещевания масс в…</a:t>
                      </a:r>
                      <a:endParaRPr lang="en-GB" sz="14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907300"/>
                  </a:ext>
                </a:extLst>
              </a:tr>
              <a:tr h="455964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либеральных демократиях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патрональных автократиях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коммунистических диктатурах</a:t>
                      </a:r>
                      <a:endParaRPr lang="en-GB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04562"/>
                  </a:ext>
                </a:extLst>
              </a:tr>
              <a:tr h="45596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Принуждение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Применение насилия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население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Белое (серое и черное) принуждение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51407"/>
                  </a:ext>
                </a:extLst>
              </a:tr>
              <a:tr h="6217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Угрозы ненасильственного характера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получатели денежных трансферов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Урезание денежных трансферов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809152"/>
                  </a:ext>
                </a:extLst>
              </a:tr>
              <a:tr h="4559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 служащие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Увольнение с работы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711458"/>
                  </a:ext>
                </a:extLst>
              </a:tr>
              <a:tr h="6217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экономические акторы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Лишение (государственных) контрактов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43059"/>
                  </a:ext>
                </a:extLst>
              </a:tr>
              <a:tr h="6908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Кооптация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население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Клиентелизм</a:t>
                      </a:r>
                      <a:r>
                        <a:rPr lang="en-US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стандартов жизни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2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2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572906"/>
                  </a:ext>
                </a:extLst>
              </a:tr>
              <a:tr h="3603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Идеология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население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СМИ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2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2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433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09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546" cy="1348946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Популизм</a:t>
            </a:r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br>
              <a:rPr lang="hu-HU" sz="24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идеологический инструмент политической программы неограниченного с моральной точки зрения коллективного эгоизма</a:t>
            </a:r>
            <a:r>
              <a:rPr lang="hu-HU" sz="2000" b="1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Szövegdoboz 2"/>
          <p:cNvSpPr txBox="1">
            <a:spLocks noChangeArrowheads="1"/>
          </p:cNvSpPr>
          <p:nvPr/>
        </p:nvSpPr>
        <p:spPr bwMode="auto">
          <a:xfrm>
            <a:off x="106377" y="1654849"/>
            <a:ext cx="1512169" cy="783569"/>
          </a:xfrm>
          <a:prstGeom prst="roundRect">
            <a:avLst/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CD5F5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идеологический инструмент</a:t>
            </a:r>
            <a:endParaRPr lang="en-GB" sz="1600" b="1" dirty="0">
              <a:solidFill>
                <a:srgbClr val="50412B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Szövegdoboz 2"/>
          <p:cNvSpPr txBox="1">
            <a:spLocks noChangeArrowheads="1"/>
          </p:cNvSpPr>
          <p:nvPr/>
        </p:nvSpPr>
        <p:spPr bwMode="auto">
          <a:xfrm>
            <a:off x="1967884" y="1654852"/>
            <a:ext cx="1512170" cy="783569"/>
          </a:xfrm>
          <a:prstGeom prst="roundRect">
            <a:avLst/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CD5F5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политической программы</a:t>
            </a:r>
            <a:endParaRPr lang="en-GB" sz="1600" b="1" dirty="0">
              <a:solidFill>
                <a:srgbClr val="50412B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Szövegdoboz 2"/>
          <p:cNvSpPr txBox="1">
            <a:spLocks noChangeArrowheads="1"/>
          </p:cNvSpPr>
          <p:nvPr/>
        </p:nvSpPr>
        <p:spPr bwMode="auto">
          <a:xfrm>
            <a:off x="3816026" y="1419627"/>
            <a:ext cx="1512170" cy="1018794"/>
          </a:xfrm>
          <a:prstGeom prst="roundRect">
            <a:avLst/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CD5F5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неограниченного с моральной точки зрения</a:t>
            </a:r>
            <a:endParaRPr lang="en-GB" sz="1600" b="1" dirty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Szövegdoboz 2"/>
          <p:cNvSpPr txBox="1">
            <a:spLocks noChangeArrowheads="1"/>
          </p:cNvSpPr>
          <p:nvPr/>
        </p:nvSpPr>
        <p:spPr bwMode="auto">
          <a:xfrm>
            <a:off x="5674400" y="1654849"/>
            <a:ext cx="1512170" cy="783569"/>
          </a:xfrm>
          <a:prstGeom prst="roundRect">
            <a:avLst/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CD5F5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коллективного</a:t>
            </a:r>
            <a:endParaRPr lang="en-GB" sz="1600" b="1" dirty="0">
              <a:solidFill>
                <a:srgbClr val="CD5F5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Szövegdoboz 2"/>
          <p:cNvSpPr txBox="1">
            <a:spLocks noChangeArrowheads="1"/>
          </p:cNvSpPr>
          <p:nvPr/>
        </p:nvSpPr>
        <p:spPr bwMode="auto">
          <a:xfrm>
            <a:off x="7528604" y="1654849"/>
            <a:ext cx="1512170" cy="783569"/>
          </a:xfrm>
          <a:prstGeom prst="roundRect">
            <a:avLst/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CD5F5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эгоизма</a:t>
            </a:r>
            <a:r>
              <a:rPr lang="en-GB" sz="1600" b="1" dirty="0">
                <a:solidFill>
                  <a:srgbClr val="CD5F5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Szövegdoboz 2"/>
          <p:cNvSpPr txBox="1">
            <a:spLocks noChangeArrowheads="1"/>
          </p:cNvSpPr>
          <p:nvPr/>
        </p:nvSpPr>
        <p:spPr bwMode="auto">
          <a:xfrm>
            <a:off x="106377" y="3079220"/>
            <a:ext cx="1512169" cy="1345531"/>
          </a:xfrm>
          <a:prstGeom prst="roundRect">
            <a:avLst>
              <a:gd name="adj" fmla="val 11051"/>
            </a:avLst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популизм</a:t>
            </a:r>
            <a:endParaRPr lang="en-GB" sz="1600" b="1" dirty="0">
              <a:solidFill>
                <a:srgbClr val="50412B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Szövegdoboz 2"/>
          <p:cNvSpPr txBox="1">
            <a:spLocks noChangeArrowheads="1"/>
          </p:cNvSpPr>
          <p:nvPr/>
        </p:nvSpPr>
        <p:spPr bwMode="auto">
          <a:xfrm>
            <a:off x="1796191" y="3075806"/>
            <a:ext cx="1855556" cy="1348945"/>
          </a:xfrm>
          <a:prstGeom prst="roundRect">
            <a:avLst>
              <a:gd name="adj" fmla="val 9592"/>
            </a:avLst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замена легально-рациональной легитимации на субстантивно-рациональную</a:t>
            </a:r>
            <a:endParaRPr lang="en-GB" sz="1600" b="1" dirty="0">
              <a:solidFill>
                <a:srgbClr val="50412B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Szövegdoboz 2"/>
          <p:cNvSpPr txBox="1">
            <a:spLocks noChangeArrowheads="1"/>
          </p:cNvSpPr>
          <p:nvPr/>
        </p:nvSpPr>
        <p:spPr bwMode="auto">
          <a:xfrm>
            <a:off x="3816027" y="3075806"/>
            <a:ext cx="1512169" cy="1348945"/>
          </a:xfrm>
          <a:prstGeom prst="roundRect">
            <a:avLst>
              <a:gd name="adj" fmla="val 10505"/>
            </a:avLst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комплекс жертвы (страх, ненависть)</a:t>
            </a:r>
            <a:endParaRPr lang="en-GB" sz="1600" b="1" dirty="0">
              <a:solidFill>
                <a:srgbClr val="50412B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Szövegdoboz 2"/>
          <p:cNvSpPr txBox="1">
            <a:spLocks noChangeArrowheads="1"/>
          </p:cNvSpPr>
          <p:nvPr/>
        </p:nvSpPr>
        <p:spPr bwMode="auto">
          <a:xfrm>
            <a:off x="5496645" y="3075806"/>
            <a:ext cx="1867680" cy="1348945"/>
          </a:xfrm>
          <a:prstGeom prst="roundRect">
            <a:avLst>
              <a:gd name="adj" fmla="val 9565"/>
            </a:avLst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воображаемое сообщество</a:t>
            </a:r>
          </a:p>
          <a:p>
            <a:pPr algn="ctr"/>
            <a:r>
              <a:rPr lang="ru-RU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(народ, нация и т.д.)</a:t>
            </a:r>
          </a:p>
        </p:txBody>
      </p:sp>
      <p:sp>
        <p:nvSpPr>
          <p:cNvPr id="35" name="Szövegdoboz 2"/>
          <p:cNvSpPr txBox="1">
            <a:spLocks noChangeArrowheads="1"/>
          </p:cNvSpPr>
          <p:nvPr/>
        </p:nvSpPr>
        <p:spPr bwMode="auto">
          <a:xfrm>
            <a:off x="7528605" y="3075806"/>
            <a:ext cx="1512169" cy="1348945"/>
          </a:xfrm>
          <a:prstGeom prst="roundRect">
            <a:avLst>
              <a:gd name="adj" fmla="val 11065"/>
            </a:avLst>
          </a:prstGeom>
          <a:solidFill>
            <a:srgbClr val="D1C9BE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50412B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открытое себялюбие</a:t>
            </a:r>
            <a:endParaRPr lang="en-GB" sz="1600" b="1" dirty="0">
              <a:solidFill>
                <a:srgbClr val="50412B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6" name="AutoShape 56"/>
          <p:cNvCxnSpPr>
            <a:cxnSpLocks noChangeShapeType="1"/>
            <a:stCxn id="30" idx="0"/>
            <a:endCxn id="14" idx="2"/>
          </p:cNvCxnSpPr>
          <p:nvPr/>
        </p:nvCxnSpPr>
        <p:spPr bwMode="auto">
          <a:xfrm flipV="1">
            <a:off x="862462" y="2438418"/>
            <a:ext cx="0" cy="640802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56"/>
          <p:cNvCxnSpPr>
            <a:cxnSpLocks noChangeShapeType="1"/>
            <a:stCxn id="31" idx="0"/>
            <a:endCxn id="15" idx="2"/>
          </p:cNvCxnSpPr>
          <p:nvPr/>
        </p:nvCxnSpPr>
        <p:spPr bwMode="auto">
          <a:xfrm flipV="1">
            <a:off x="2723969" y="2438421"/>
            <a:ext cx="0" cy="637385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56"/>
          <p:cNvCxnSpPr>
            <a:cxnSpLocks noChangeShapeType="1"/>
            <a:stCxn id="33" idx="0"/>
            <a:endCxn id="17" idx="2"/>
          </p:cNvCxnSpPr>
          <p:nvPr/>
        </p:nvCxnSpPr>
        <p:spPr bwMode="auto">
          <a:xfrm flipH="1" flipV="1">
            <a:off x="4572111" y="2438421"/>
            <a:ext cx="1" cy="637385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56"/>
          <p:cNvCxnSpPr>
            <a:cxnSpLocks noChangeShapeType="1"/>
            <a:stCxn id="34" idx="0"/>
            <a:endCxn id="28" idx="2"/>
          </p:cNvCxnSpPr>
          <p:nvPr/>
        </p:nvCxnSpPr>
        <p:spPr bwMode="auto">
          <a:xfrm flipV="1">
            <a:off x="6430485" y="2438418"/>
            <a:ext cx="0" cy="637388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56"/>
          <p:cNvCxnSpPr>
            <a:cxnSpLocks noChangeShapeType="1"/>
            <a:endCxn id="29" idx="2"/>
          </p:cNvCxnSpPr>
          <p:nvPr/>
        </p:nvCxnSpPr>
        <p:spPr bwMode="auto">
          <a:xfrm flipH="1" flipV="1">
            <a:off x="8284689" y="2438418"/>
            <a:ext cx="13476" cy="637390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56"/>
          <p:cNvCxnSpPr>
            <a:cxnSpLocks noChangeShapeType="1"/>
            <a:stCxn id="14" idx="3"/>
            <a:endCxn id="15" idx="1"/>
          </p:cNvCxnSpPr>
          <p:nvPr/>
        </p:nvCxnSpPr>
        <p:spPr bwMode="auto">
          <a:xfrm>
            <a:off x="1618546" y="2046634"/>
            <a:ext cx="349338" cy="3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56"/>
          <p:cNvCxnSpPr>
            <a:cxnSpLocks noChangeShapeType="1"/>
          </p:cNvCxnSpPr>
          <p:nvPr/>
        </p:nvCxnSpPr>
        <p:spPr bwMode="auto">
          <a:xfrm>
            <a:off x="3472528" y="2049841"/>
            <a:ext cx="343387" cy="3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56"/>
          <p:cNvCxnSpPr>
            <a:cxnSpLocks noChangeShapeType="1"/>
          </p:cNvCxnSpPr>
          <p:nvPr/>
        </p:nvCxnSpPr>
        <p:spPr bwMode="auto">
          <a:xfrm>
            <a:off x="5338551" y="2045095"/>
            <a:ext cx="343387" cy="3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56"/>
          <p:cNvCxnSpPr>
            <a:cxnSpLocks noChangeShapeType="1"/>
          </p:cNvCxnSpPr>
          <p:nvPr/>
        </p:nvCxnSpPr>
        <p:spPr bwMode="auto">
          <a:xfrm>
            <a:off x="7183864" y="2045095"/>
            <a:ext cx="343387" cy="3"/>
          </a:xfrm>
          <a:prstGeom prst="straightConnector1">
            <a:avLst/>
          </a:prstGeom>
          <a:noFill/>
          <a:ln w="508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5581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7950" y="987425"/>
            <a:ext cx="4458309" cy="503634"/>
          </a:xfrm>
        </p:spPr>
        <p:txBody>
          <a:bodyPr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управляемые</a:t>
            </a:r>
            <a:r>
              <a:rPr lang="hu-H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идеологией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3528" y="1707653"/>
            <a:ext cx="4248472" cy="3312021"/>
          </a:xfrm>
        </p:spPr>
        <p:txBody>
          <a:bodyPr>
            <a:normAutofit fontScale="92500" lnSpcReduction="10000"/>
          </a:bodyPr>
          <a:lstStyle/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ru-RU" sz="2000" dirty="0">
                <a:solidFill>
                  <a:srgbClr val="50412B"/>
                </a:solidFill>
              </a:rPr>
              <a:t>приверженцы идей</a:t>
            </a:r>
            <a:r>
              <a:rPr lang="hu-HU" sz="2000" dirty="0">
                <a:solidFill>
                  <a:srgbClr val="50412B"/>
                </a:solidFill>
              </a:rPr>
              <a:t> </a:t>
            </a:r>
            <a:r>
              <a:rPr lang="hu-HU" sz="2000" b="1" dirty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фанатичные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, </a:t>
            </a: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эмоциональные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ценностная когерентность</a:t>
            </a:r>
            <a:r>
              <a:rPr lang="hu-HU" sz="2000" b="1" dirty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идеологическая согласованность</a:t>
            </a:r>
            <a:endParaRPr lang="en-US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нацеленность на идеологию</a:t>
            </a:r>
            <a:endParaRPr lang="en-US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защищаемая и стигматизируемая группа стабильны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преступления на почве ненависти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355976" y="195486"/>
            <a:ext cx="4680520" cy="720502"/>
          </a:xfrm>
        </p:spPr>
        <p:txBody>
          <a:bodyPr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ru-R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Правящая</a:t>
            </a:r>
            <a:r>
              <a:rPr lang="hu-H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ru-R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доминирующая</a:t>
            </a:r>
            <a:r>
              <a:rPr lang="hu-H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2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партия</a:t>
            </a:r>
            <a:endParaRPr lang="hu-HU" sz="2200" dirty="0">
              <a:solidFill>
                <a:srgbClr val="5041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87578" y="1707654"/>
            <a:ext cx="4320926" cy="3312020"/>
          </a:xfrm>
        </p:spPr>
        <p:txBody>
          <a:bodyPr>
            <a:normAutofit fontScale="92500" lnSpcReduction="10000"/>
          </a:bodyPr>
          <a:lstStyle/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ru-RU" sz="2000" dirty="0">
                <a:solidFill>
                  <a:srgbClr val="50412B"/>
                </a:solidFill>
              </a:rPr>
              <a:t>утилитарный подход</a:t>
            </a:r>
            <a:r>
              <a:rPr lang="hu-HU" sz="2000" dirty="0">
                <a:solidFill>
                  <a:srgbClr val="50412B"/>
                </a:solidFill>
              </a:rPr>
              <a:t> </a:t>
            </a:r>
            <a:r>
              <a:rPr lang="hu-HU" sz="2000" b="1" dirty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циничные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, </a:t>
            </a: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рациональные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функциональная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когерентность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hu-HU" sz="2000" b="1" dirty="0">
                <a:solidFill>
                  <a:srgbClr val="4D7C85"/>
                </a:solidFill>
                <a:sym typeface="Wingdings" pitchFamily="2" charset="2"/>
              </a:rPr>
              <a:t></a:t>
            </a: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 нет идеологической согласованности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нацеленность на</a:t>
            </a:r>
            <a:r>
              <a:rPr lang="hu-HU" sz="2000" dirty="0">
                <a:solidFill>
                  <a:srgbClr val="50412B"/>
                </a:solidFill>
                <a:sym typeface="Wingdings" pitchFamily="2" charset="2"/>
              </a:rPr>
              <a:t> </a:t>
            </a: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практичность</a:t>
            </a:r>
            <a:endParaRPr lang="en-US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защищаемая группа одна и та же</a:t>
            </a:r>
            <a:r>
              <a:rPr lang="en-US" sz="2000" dirty="0">
                <a:solidFill>
                  <a:srgbClr val="50412B"/>
                </a:solidFill>
                <a:sym typeface="Wingdings" pitchFamily="2" charset="2"/>
              </a:rPr>
              <a:t>, </a:t>
            </a: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стигматизируемая группа может меняться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Clr>
                <a:srgbClr val="4D7C85"/>
              </a:buClr>
              <a:buSzPct val="120000"/>
            </a:pPr>
            <a:r>
              <a:rPr lang="ru-RU" sz="2000" dirty="0">
                <a:solidFill>
                  <a:srgbClr val="50412B"/>
                </a:solidFill>
                <a:sym typeface="Wingdings" pitchFamily="2" charset="2"/>
              </a:rPr>
              <a:t>кампании по устрашению</a:t>
            </a:r>
            <a:endParaRPr lang="hu-HU" sz="2000" dirty="0">
              <a:solidFill>
                <a:srgbClr val="50412B"/>
              </a:solidFill>
              <a:sym typeface="Wingdings" pitchFamily="2" charset="2"/>
            </a:endParaRPr>
          </a:p>
          <a:p>
            <a:pPr>
              <a:buClr>
                <a:srgbClr val="4D7C85"/>
              </a:buClr>
              <a:buSzPct val="120000"/>
            </a:pPr>
            <a:endParaRPr lang="en-US" sz="2000" dirty="0">
              <a:solidFill>
                <a:srgbClr val="50412B"/>
              </a:solidFill>
              <a:sym typeface="Wingdings" pitchFamily="2" charset="2"/>
            </a:endParaRPr>
          </a:p>
        </p:txBody>
      </p:sp>
      <p:sp>
        <p:nvSpPr>
          <p:cNvPr id="7" name="Szöveg helye 2"/>
          <p:cNvSpPr txBox="1">
            <a:spLocks/>
          </p:cNvSpPr>
          <p:nvPr/>
        </p:nvSpPr>
        <p:spPr>
          <a:xfrm>
            <a:off x="107950" y="195486"/>
            <a:ext cx="4464050" cy="720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dirty="0">
                <a:solidFill>
                  <a:srgbClr val="5041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Экстремисты</a:t>
            </a:r>
            <a:endParaRPr lang="hu-HU" sz="2000" dirty="0">
              <a:solidFill>
                <a:srgbClr val="5041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zöveg helye 4"/>
          <p:cNvSpPr txBox="1">
            <a:spLocks/>
          </p:cNvSpPr>
          <p:nvPr/>
        </p:nvSpPr>
        <p:spPr>
          <a:xfrm>
            <a:off x="4572000" y="987425"/>
            <a:ext cx="4458309" cy="503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пользующаяся идеологией</a:t>
            </a:r>
            <a:endParaRPr lang="hu-HU" sz="20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5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1926</Words>
  <Application>Microsoft Office PowerPoint</Application>
  <PresentationFormat>On-screen Show (16:9)</PresentationFormat>
  <Paragraphs>385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Wingdings</vt:lpstr>
      <vt:lpstr>Office-téma</vt:lpstr>
      <vt:lpstr>«Народ»: клиентарное общество и популизм как идеологический инструмент</vt:lpstr>
      <vt:lpstr>Общество и идеология в трех режимах полярного типа</vt:lpstr>
      <vt:lpstr>Алёна Леденёва: Типы сетей</vt:lpstr>
      <vt:lpstr>Рост сетей в условиях отсутствия ограничений  и под принуждением</vt:lpstr>
      <vt:lpstr>Типы социальных групп в различных социальных порядках</vt:lpstr>
      <vt:lpstr>Баез-Камарго – Леденёва: Модели неформального управления</vt:lpstr>
      <vt:lpstr>Средства политического увещевания масс  в трех режимах полярного типа</vt:lpstr>
      <vt:lpstr>Популизм:  идеологический инструмент политической программы неограниченного с моральной точки зрения коллективного эгоизма.</vt:lpstr>
      <vt:lpstr>PowerPoint Presentation</vt:lpstr>
      <vt:lpstr>Идеальные типы политических акторов  в соответствии с их отношением к идеологии</vt:lpstr>
      <vt:lpstr>Маскировка: Идеологические аргументы, которые применяются в патрональных автократиях</vt:lpstr>
      <vt:lpstr>Популизм: замена легально-рациональной легитимации  на субстантивно-рациональную</vt:lpstr>
      <vt:lpstr>Характеристики стигматизируемых групп, которые эксплуатируют популисты, пользующиеся идеологией</vt:lpstr>
      <vt:lpstr>Использование идеологии: политические функции идеологических аргументов, которые использует правящая партия</vt:lpstr>
      <vt:lpstr>Процесс апроприации ценностей через их переопределение</vt:lpstr>
      <vt:lpstr>Виды заговорщиков в конспирологических теориях и их связи</vt:lpstr>
      <vt:lpstr>Моральная ловушка популизма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yu.ignatyeva@gmail.com</cp:lastModifiedBy>
  <cp:revision>630</cp:revision>
  <dcterms:created xsi:type="dcterms:W3CDTF">2017-05-01T09:52:15Z</dcterms:created>
  <dcterms:modified xsi:type="dcterms:W3CDTF">2021-03-04T14:57:48Z</dcterms:modified>
</cp:coreProperties>
</file>