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36" r:id="rId3"/>
    <p:sldId id="335" r:id="rId4"/>
    <p:sldId id="334" r:id="rId5"/>
    <p:sldId id="341" r:id="rId6"/>
    <p:sldId id="340" r:id="rId7"/>
    <p:sldId id="339" r:id="rId8"/>
    <p:sldId id="333" r:id="rId9"/>
    <p:sldId id="329" r:id="rId10"/>
    <p:sldId id="337" r:id="rId11"/>
    <p:sldId id="338" r:id="rId12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577" userDrawn="1">
          <p15:clr>
            <a:srgbClr val="A4A3A4"/>
          </p15:clr>
        </p15:guide>
        <p15:guide id="6" orient="horz" pos="622" userDrawn="1">
          <p15:clr>
            <a:srgbClr val="A4A3A4"/>
          </p15:clr>
        </p15:guide>
        <p15:guide id="7" orient="horz" pos="3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5A1"/>
    <a:srgbClr val="CD5F50"/>
    <a:srgbClr val="D1C9BE"/>
    <a:srgbClr val="E9B178"/>
    <a:srgbClr val="B3AA9D"/>
    <a:srgbClr val="50412B"/>
    <a:srgbClr val="EFEAE4"/>
    <a:srgbClr val="4D7C8B"/>
    <a:srgbClr val="8D503B"/>
    <a:srgbClr val="504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903" autoAdjust="0"/>
  </p:normalViewPr>
  <p:slideViewPr>
    <p:cSldViewPr>
      <p:cViewPr varScale="1">
        <p:scale>
          <a:sx n="165" d="100"/>
          <a:sy n="165" d="100"/>
        </p:scale>
        <p:origin x="408" y="96"/>
      </p:cViewPr>
      <p:guideLst>
        <p:guide orient="horz" pos="1620"/>
        <p:guide pos="2880"/>
        <p:guide pos="68"/>
        <p:guide pos="5692"/>
        <p:guide orient="horz" pos="577"/>
        <p:guide orient="horz" pos="622"/>
        <p:guide orient="horz" pos="31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>
              <a:solidFill>
                <a:srgbClr val="4D7C85"/>
              </a:solidFill>
            </a:rPr>
            <a:t>Konzervatív autokrácia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BA212822-8D8E-4DED-88A6-BAFDE55F2799}" type="presOf" srcId="{D75FEE30-628B-4BCD-B8C9-2BF3180BA3C0}" destId="{F9260225-45E3-4E83-A7B5-93BF7662486D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739F1A39-47BA-4BAE-86D1-66789FEA44A1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6D202D70-5269-47ED-B50F-B04C4B3A54CB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3F2C5EC2-7341-4DD8-A904-5521544C29D2}" type="presOf" srcId="{70972A96-F39F-4054-A5D9-CCAC350AB6EA}" destId="{6AFE05B7-991B-44DA-9843-39E3CC396A11}" srcOrd="0" destOrd="0" presId="urn:microsoft.com/office/officeart/2005/8/layout/pyramid2"/>
    <dgm:cxn modelId="{127EF6C5-9B6D-4DF0-B317-B79CEDB85834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7B0E68E9-D129-4D63-87EC-FF85483B2A4D}" type="presOf" srcId="{497908DE-4C30-428A-A555-3A6C2F4ADF7D}" destId="{C15E22B3-3295-4532-9D6A-325D45E50C1C}" srcOrd="0" destOrd="0" presId="urn:microsoft.com/office/officeart/2005/8/layout/pyramid2"/>
    <dgm:cxn modelId="{A2442EEB-9CAF-4A67-9508-A7AA734949CC}" type="presOf" srcId="{3CA4390E-8AEC-4EA2-A3EC-8DD042504D56}" destId="{585EDA03-E1D1-49E2-ABCC-D095A33C60CB}" srcOrd="0" destOrd="0" presId="urn:microsoft.com/office/officeart/2005/8/layout/pyramid2"/>
    <dgm:cxn modelId="{F1B53D0B-6C74-498E-B19F-2049606B355E}" type="presParOf" srcId="{F9260225-45E3-4E83-A7B5-93BF7662486D}" destId="{2CAB7AE0-F53F-477F-8596-08683A702DA4}" srcOrd="0" destOrd="0" presId="urn:microsoft.com/office/officeart/2005/8/layout/pyramid2"/>
    <dgm:cxn modelId="{0B40E22F-3551-498F-A9D6-E1CD6ABA2AB5}" type="presParOf" srcId="{F9260225-45E3-4E83-A7B5-93BF7662486D}" destId="{54982EDE-BA38-419C-8C90-E7DF88B50825}" srcOrd="1" destOrd="0" presId="urn:microsoft.com/office/officeart/2005/8/layout/pyramid2"/>
    <dgm:cxn modelId="{90C5D9B3-C8EF-4EA0-96D8-2FE2A42028DA}" type="presParOf" srcId="{54982EDE-BA38-419C-8C90-E7DF88B50825}" destId="{C15E22B3-3295-4532-9D6A-325D45E50C1C}" srcOrd="0" destOrd="0" presId="urn:microsoft.com/office/officeart/2005/8/layout/pyramid2"/>
    <dgm:cxn modelId="{6232F40A-BC07-4433-BC7C-49C2B7050C53}" type="presParOf" srcId="{54982EDE-BA38-419C-8C90-E7DF88B50825}" destId="{E349127E-BD40-4FFD-98F7-AE53232D3317}" srcOrd="1" destOrd="0" presId="urn:microsoft.com/office/officeart/2005/8/layout/pyramid2"/>
    <dgm:cxn modelId="{2FC4356C-E708-40A7-AF2E-6E8098062BFC}" type="presParOf" srcId="{54982EDE-BA38-419C-8C90-E7DF88B50825}" destId="{585EDA03-E1D1-49E2-ABCC-D095A33C60CB}" srcOrd="2" destOrd="0" presId="urn:microsoft.com/office/officeart/2005/8/layout/pyramid2"/>
    <dgm:cxn modelId="{AA72EE60-648A-4E2A-8CB7-4D42D1ECE579}" type="presParOf" srcId="{54982EDE-BA38-419C-8C90-E7DF88B50825}" destId="{689CAA53-9D6E-44E6-B0D8-615A6D07FB5B}" srcOrd="3" destOrd="0" presId="urn:microsoft.com/office/officeart/2005/8/layout/pyramid2"/>
    <dgm:cxn modelId="{5E114F81-2BFE-4AA0-9F86-543BCF4A096C}" type="presParOf" srcId="{54982EDE-BA38-419C-8C90-E7DF88B50825}" destId="{AA40EDB2-9616-491E-8997-90DC3C7C7F8E}" srcOrd="4" destOrd="0" presId="urn:microsoft.com/office/officeart/2005/8/layout/pyramid2"/>
    <dgm:cxn modelId="{A600ED82-2885-46D5-9F17-9681D4606691}" type="presParOf" srcId="{54982EDE-BA38-419C-8C90-E7DF88B50825}" destId="{9055E23A-F0BC-4AAF-9FF4-F780F02DFD21}" srcOrd="5" destOrd="0" presId="urn:microsoft.com/office/officeart/2005/8/layout/pyramid2"/>
    <dgm:cxn modelId="{C9EAEF20-40E6-408D-B2AF-F3B6BE729F62}" type="presParOf" srcId="{54982EDE-BA38-419C-8C90-E7DF88B50825}" destId="{6AFE05B7-991B-44DA-9843-39E3CC396A11}" srcOrd="6" destOrd="0" presId="urn:microsoft.com/office/officeart/2005/8/layout/pyramid2"/>
    <dgm:cxn modelId="{360DE61C-8591-451E-85D4-CCA8AAB216AF}" type="presParOf" srcId="{54982EDE-BA38-419C-8C90-E7DF88B50825}" destId="{B370853F-B4C8-494E-B10D-01EDE232E07B}" srcOrd="7" destOrd="0" presId="urn:microsoft.com/office/officeart/2005/8/layout/pyramid2"/>
    <dgm:cxn modelId="{1740089F-094C-47B1-B64F-26A58E7EF7DC}" type="presParOf" srcId="{54982EDE-BA38-419C-8C90-E7DF88B50825}" destId="{40A06F75-CF71-4FF0-9476-F881F10B4C59}" srcOrd="8" destOrd="0" presId="urn:microsoft.com/office/officeart/2005/8/layout/pyramid2"/>
    <dgm:cxn modelId="{D53323BC-6064-4873-B104-33FEE5E8385C}" type="presParOf" srcId="{54982EDE-BA38-419C-8C90-E7DF88B50825}" destId="{D5AAC021-0B13-4F18-8DC6-1FA6845FB348}" srcOrd="9" destOrd="0" presId="urn:microsoft.com/office/officeart/2005/8/layout/pyramid2"/>
    <dgm:cxn modelId="{27D84F15-AC0E-4045-A769-60B2E7C88652}" type="presParOf" srcId="{54982EDE-BA38-419C-8C90-E7DF88B50825}" destId="{0E6DB8B2-458A-4F73-AF77-E844E8685CD8}" srcOrd="10" destOrd="0" presId="urn:microsoft.com/office/officeart/2005/8/layout/pyramid2"/>
    <dgm:cxn modelId="{CECC336C-CE35-4F40-B1EE-2DA14FF8955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Konzervatív autokrácia</a:t>
          </a: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92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07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16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789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58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2022. 07. 08.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07950" y="1419622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posztkommunista rendszerek anatómiája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07950" y="300379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Megközelítések. A </a:t>
            </a:r>
            <a:r>
              <a:rPr lang="hu-HU" sz="2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demokratizáció</a:t>
            </a:r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nyelvének csapdájában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23477"/>
            <a:ext cx="8928100" cy="8639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8D503B"/>
                </a:solidFill>
              </a:rPr>
              <a:t>Számonkérés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288" y="987424"/>
            <a:ext cx="8425184" cy="3960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2800" b="1" dirty="0">
                <a:solidFill>
                  <a:srgbClr val="504131"/>
                </a:solidFill>
              </a:rPr>
              <a:t>Aktív órai jelenlét (40%)</a:t>
            </a:r>
          </a:p>
          <a:p>
            <a:pPr marL="849313" lvl="1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2400" b="1" dirty="0">
                <a:solidFill>
                  <a:srgbClr val="504131"/>
                </a:solidFill>
              </a:rPr>
              <a:t>kötelező és ajánlott irodalmak</a:t>
            </a: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2800" b="1" dirty="0">
                <a:solidFill>
                  <a:srgbClr val="504131"/>
                </a:solidFill>
              </a:rPr>
              <a:t>Beadandó dolgozat (60%)</a:t>
            </a:r>
          </a:p>
          <a:p>
            <a:pPr marL="849313" lvl="1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2000" b="1" u="sng" dirty="0">
                <a:solidFill>
                  <a:srgbClr val="504131"/>
                </a:solidFill>
              </a:rPr>
              <a:t>terjedelem:</a:t>
            </a:r>
            <a:r>
              <a:rPr lang="hu-HU" sz="2000" b="1" dirty="0">
                <a:solidFill>
                  <a:srgbClr val="504131"/>
                </a:solidFill>
              </a:rPr>
              <a:t> 3000-5000 szó (kb. 6-10 oldal)</a:t>
            </a:r>
          </a:p>
          <a:p>
            <a:pPr marL="849313" lvl="1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2000" b="1" u="sng" dirty="0">
                <a:solidFill>
                  <a:srgbClr val="504131"/>
                </a:solidFill>
              </a:rPr>
              <a:t>téma:</a:t>
            </a:r>
            <a:r>
              <a:rPr lang="hu-HU" sz="2000" b="1" dirty="0">
                <a:solidFill>
                  <a:srgbClr val="504131"/>
                </a:solidFill>
              </a:rPr>
              <a:t> a kurzus során elsajátított fogalmi keret alapján egy másik paradigmában írt könyv vagy tanulmány elemzése / kritikája</a:t>
            </a:r>
            <a:endParaRPr lang="hu-HU" sz="1900" b="1" i="1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9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  <a:p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Kérdés?</a:t>
            </a:r>
          </a:p>
        </p:txBody>
      </p:sp>
    </p:spTree>
    <p:extLst>
      <p:ext uri="{BB962C8B-B14F-4D97-AF65-F5344CB8AC3E}">
        <p14:creationId xmlns:p14="http://schemas.microsoft.com/office/powerpoint/2010/main" val="169211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-20389"/>
            <a:ext cx="8928100" cy="8639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8D503B"/>
                </a:solidFill>
              </a:rPr>
              <a:t>A…</a:t>
            </a:r>
          </a:p>
        </p:txBody>
      </p:sp>
      <p:graphicFrame>
        <p:nvGraphicFramePr>
          <p:cNvPr id="5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79233"/>
              </p:ext>
            </p:extLst>
          </p:nvPr>
        </p:nvGraphicFramePr>
        <p:xfrm>
          <a:off x="503771" y="771550"/>
          <a:ext cx="2448272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hu-HU" sz="24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posztkommunista</a:t>
                      </a:r>
                      <a:endParaRPr lang="en-GB" sz="24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1989</a:t>
                      </a:r>
                      <a:r>
                        <a:rPr lang="hu-HU" sz="2000" b="1" kern="1200" baseline="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hu-HU" sz="20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1991) után</a:t>
                      </a:r>
                      <a:endParaRPr lang="en-US" sz="20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58837"/>
              </p:ext>
            </p:extLst>
          </p:nvPr>
        </p:nvGraphicFramePr>
        <p:xfrm>
          <a:off x="3347864" y="771550"/>
          <a:ext cx="2448272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hu-HU" sz="24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rendszerek</a:t>
                      </a:r>
                      <a:endParaRPr lang="en-GB" sz="24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nem „országok”</a:t>
                      </a:r>
                      <a:endParaRPr lang="en-US" sz="20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15938"/>
              </p:ext>
            </p:extLst>
          </p:nvPr>
        </p:nvGraphicFramePr>
        <p:xfrm>
          <a:off x="6191957" y="756291"/>
          <a:ext cx="2448272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hu-HU" sz="24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anatómiája</a:t>
                      </a:r>
                      <a:endParaRPr lang="en-GB" sz="24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nem „története”</a:t>
                      </a:r>
                      <a:endParaRPr lang="en-US" sz="20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03" y="2244576"/>
            <a:ext cx="6252994" cy="28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4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771800" y="1059582"/>
            <a:ext cx="611429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dirty="0">
                <a:solidFill>
                  <a:srgbClr val="50412B"/>
                </a:solidFill>
              </a:rPr>
              <a:t>a politikai rezsim 1989 utáni megváltozása utáni egyenes vonalú fejlődés a liberális demokrácia felé;</a:t>
            </a:r>
            <a:endParaRPr lang="hu-HU" sz="1100" b="1" dirty="0">
              <a:solidFill>
                <a:srgbClr val="50412B"/>
              </a:solidFill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200" b="1" dirty="0">
                <a:solidFill>
                  <a:srgbClr val="50412B"/>
                </a:solidFill>
              </a:rPr>
              <a:t>bármilyen rezsim létrehozható a kommunista diktatúra romjain.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73572" y="1774216"/>
            <a:ext cx="2598228" cy="9159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8D50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Illúziók</a:t>
            </a:r>
            <a:endParaRPr lang="en-US" sz="2800" dirty="0">
              <a:solidFill>
                <a:srgbClr val="8D50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3487" y="3714427"/>
            <a:ext cx="5448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>
                <a:solidFill>
                  <a:srgbClr val="4D7C8B"/>
                </a:solidFill>
              </a:rPr>
              <a:t>Átmeneti rendszerek vagy végállomások</a:t>
            </a:r>
            <a:r>
              <a:rPr lang="en-US" sz="2400" b="1" dirty="0">
                <a:solidFill>
                  <a:srgbClr val="4D7C8B"/>
                </a:solidFill>
              </a:rPr>
              <a:t>?</a:t>
            </a:r>
            <a:endParaRPr lang="hu-HU" sz="2400" b="1" dirty="0">
              <a:solidFill>
                <a:srgbClr val="4D7C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4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1"/>
          <p:cNvSpPr txBox="1">
            <a:spLocks/>
          </p:cNvSpPr>
          <p:nvPr/>
        </p:nvSpPr>
        <p:spPr>
          <a:xfrm>
            <a:off x="107950" y="-1"/>
            <a:ext cx="8928100" cy="987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demokrácia-diktatúra tengely</a:t>
            </a:r>
            <a:endParaRPr lang="en-US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églalap 14"/>
          <p:cNvSpPr/>
          <p:nvPr/>
        </p:nvSpPr>
        <p:spPr>
          <a:xfrm>
            <a:off x="467546" y="3435846"/>
            <a:ext cx="8208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hu-HU" sz="1400" b="1" i="1" dirty="0">
                <a:solidFill>
                  <a:srgbClr val="50412B"/>
                </a:solidFill>
              </a:rPr>
              <a:t>Első osztályozás: </a:t>
            </a:r>
            <a:r>
              <a:rPr lang="hu-HU" sz="1400" dirty="0" err="1">
                <a:solidFill>
                  <a:srgbClr val="50412B"/>
                </a:solidFill>
              </a:rPr>
              <a:t>Larry</a:t>
            </a:r>
            <a:r>
              <a:rPr lang="hu-HU" sz="1400" dirty="0">
                <a:solidFill>
                  <a:srgbClr val="50412B"/>
                </a:solidFill>
              </a:rPr>
              <a:t> Diamond, “</a:t>
            </a:r>
            <a:r>
              <a:rPr lang="hu-HU" sz="1400" dirty="0" err="1">
                <a:solidFill>
                  <a:srgbClr val="50412B"/>
                </a:solidFill>
              </a:rPr>
              <a:t>Thinking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About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Hybrid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Regimes</a:t>
            </a:r>
            <a:r>
              <a:rPr lang="hu-HU" sz="1400" dirty="0">
                <a:solidFill>
                  <a:srgbClr val="50412B"/>
                </a:solidFill>
              </a:rPr>
              <a:t>,” </a:t>
            </a:r>
            <a:r>
              <a:rPr lang="hu-HU" sz="1400" i="1" dirty="0">
                <a:solidFill>
                  <a:srgbClr val="50412B"/>
                </a:solidFill>
              </a:rPr>
              <a:t>Journal of </a:t>
            </a:r>
            <a:r>
              <a:rPr lang="hu-HU" sz="1400" i="1" dirty="0" err="1">
                <a:solidFill>
                  <a:srgbClr val="50412B"/>
                </a:solidFill>
              </a:rPr>
              <a:t>Democracy</a:t>
            </a:r>
            <a:r>
              <a:rPr lang="hu-HU" sz="1400" i="1" dirty="0">
                <a:solidFill>
                  <a:srgbClr val="50412B"/>
                </a:solidFill>
              </a:rPr>
              <a:t> </a:t>
            </a:r>
            <a:r>
              <a:rPr lang="hu-HU" sz="1400" dirty="0">
                <a:solidFill>
                  <a:srgbClr val="50412B"/>
                </a:solidFill>
              </a:rPr>
              <a:t>13, sz. 2 (2002. április): 21.</a:t>
            </a: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hu-HU" sz="1400" b="1" i="1" dirty="0">
                <a:solidFill>
                  <a:srgbClr val="50412B"/>
                </a:solidFill>
              </a:rPr>
              <a:t>Második osztályozás:</a:t>
            </a:r>
            <a:r>
              <a:rPr lang="hu-HU" sz="1400" dirty="0">
                <a:solidFill>
                  <a:srgbClr val="50412B"/>
                </a:solidFill>
              </a:rPr>
              <a:t> Marc </a:t>
            </a:r>
            <a:r>
              <a:rPr lang="hu-HU" sz="1400" dirty="0" err="1">
                <a:solidFill>
                  <a:srgbClr val="50412B"/>
                </a:solidFill>
              </a:rPr>
              <a:t>Morjé</a:t>
            </a:r>
            <a:r>
              <a:rPr lang="hu-HU" sz="1400" dirty="0">
                <a:solidFill>
                  <a:srgbClr val="50412B"/>
                </a:solidFill>
              </a:rPr>
              <a:t> Howard és Philip G. </a:t>
            </a:r>
            <a:r>
              <a:rPr lang="hu-HU" sz="1400" dirty="0" err="1">
                <a:solidFill>
                  <a:srgbClr val="50412B"/>
                </a:solidFill>
              </a:rPr>
              <a:t>Roessler</a:t>
            </a:r>
            <a:r>
              <a:rPr lang="hu-HU" sz="1400" dirty="0">
                <a:solidFill>
                  <a:srgbClr val="50412B"/>
                </a:solidFill>
              </a:rPr>
              <a:t>, “</a:t>
            </a:r>
            <a:r>
              <a:rPr lang="hu-HU" sz="1400" dirty="0" err="1">
                <a:solidFill>
                  <a:srgbClr val="50412B"/>
                </a:solidFill>
              </a:rPr>
              <a:t>Liberalizing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Electoral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Outcomes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in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Competitive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Authoritarian</a:t>
            </a:r>
            <a:r>
              <a:rPr lang="hu-HU" sz="1400" dirty="0">
                <a:solidFill>
                  <a:srgbClr val="50412B"/>
                </a:solidFill>
              </a:rPr>
              <a:t> </a:t>
            </a:r>
            <a:r>
              <a:rPr lang="hu-HU" sz="1400" dirty="0" err="1">
                <a:solidFill>
                  <a:srgbClr val="50412B"/>
                </a:solidFill>
              </a:rPr>
              <a:t>Regimes</a:t>
            </a:r>
            <a:r>
              <a:rPr lang="hu-HU" sz="1400" dirty="0">
                <a:solidFill>
                  <a:srgbClr val="50412B"/>
                </a:solidFill>
              </a:rPr>
              <a:t>,” </a:t>
            </a:r>
            <a:r>
              <a:rPr lang="hu-HU" sz="1400" i="1" dirty="0">
                <a:solidFill>
                  <a:srgbClr val="50412B"/>
                </a:solidFill>
              </a:rPr>
              <a:t>American Journal of </a:t>
            </a:r>
            <a:r>
              <a:rPr lang="hu-HU" sz="1400" i="1" dirty="0" err="1">
                <a:solidFill>
                  <a:srgbClr val="50412B"/>
                </a:solidFill>
              </a:rPr>
              <a:t>Political</a:t>
            </a:r>
            <a:r>
              <a:rPr lang="hu-HU" sz="1400" i="1" dirty="0">
                <a:solidFill>
                  <a:srgbClr val="50412B"/>
                </a:solidFill>
              </a:rPr>
              <a:t> Science </a:t>
            </a:r>
            <a:r>
              <a:rPr lang="hu-HU" sz="1400" dirty="0">
                <a:solidFill>
                  <a:srgbClr val="50412B"/>
                </a:solidFill>
              </a:rPr>
              <a:t>50, sz. 2 (2006. április 1): 367.</a:t>
            </a: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hu-HU" sz="1400" b="1" i="1" dirty="0">
                <a:solidFill>
                  <a:srgbClr val="50412B"/>
                </a:solidFill>
              </a:rPr>
              <a:t>Harmadik osztályozás:</a:t>
            </a:r>
            <a:r>
              <a:rPr lang="hu-HU" sz="1400" dirty="0">
                <a:solidFill>
                  <a:srgbClr val="50412B"/>
                </a:solidFill>
              </a:rPr>
              <a:t> Kornai János, „Még egyszer a »rendszerparadigmáról«: Tisztázás és kiegészítések a </a:t>
            </a:r>
            <a:r>
              <a:rPr lang="hu-HU" sz="1400" dirty="0" err="1">
                <a:solidFill>
                  <a:srgbClr val="50412B"/>
                </a:solidFill>
              </a:rPr>
              <a:t>posztszocialista</a:t>
            </a:r>
            <a:r>
              <a:rPr lang="hu-HU" sz="1400" dirty="0">
                <a:solidFill>
                  <a:srgbClr val="50412B"/>
                </a:solidFill>
              </a:rPr>
              <a:t> régió tapasztalatainak fényében”, </a:t>
            </a:r>
            <a:r>
              <a:rPr lang="hu-HU" sz="1400" i="1" dirty="0">
                <a:solidFill>
                  <a:srgbClr val="50412B"/>
                </a:solidFill>
              </a:rPr>
              <a:t>Közgazdasági Szemle </a:t>
            </a:r>
            <a:r>
              <a:rPr lang="hu-HU" sz="1400" dirty="0">
                <a:solidFill>
                  <a:srgbClr val="50412B"/>
                </a:solidFill>
              </a:rPr>
              <a:t>63 (2016): 1074–1119.</a:t>
            </a:r>
          </a:p>
        </p:txBody>
      </p:sp>
      <p:cxnSp>
        <p:nvCxnSpPr>
          <p:cNvPr id="25" name="Egyenes összekötő 20"/>
          <p:cNvCxnSpPr/>
          <p:nvPr/>
        </p:nvCxnSpPr>
        <p:spPr>
          <a:xfrm flipV="1">
            <a:off x="467546" y="1555754"/>
            <a:ext cx="8208910" cy="1"/>
          </a:xfrm>
          <a:prstGeom prst="line">
            <a:avLst/>
          </a:prstGeom>
          <a:ln w="88900">
            <a:solidFill>
              <a:srgbClr val="4D7C84">
                <a:alpha val="8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4945" y="987425"/>
            <a:ext cx="892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4D7C84"/>
                </a:solidFill>
              </a:rPr>
              <a:t>A </a:t>
            </a:r>
            <a:r>
              <a:rPr lang="hu-HU" b="1" dirty="0" err="1">
                <a:solidFill>
                  <a:srgbClr val="4D7C84"/>
                </a:solidFill>
              </a:rPr>
              <a:t>tranzitológiát</a:t>
            </a:r>
            <a:r>
              <a:rPr lang="hu-HU" b="1" dirty="0">
                <a:solidFill>
                  <a:srgbClr val="4D7C84"/>
                </a:solidFill>
              </a:rPr>
              <a:t> felváltotta a hibridológia:</a:t>
            </a:r>
            <a:endParaRPr lang="en-US" b="1" dirty="0">
              <a:solidFill>
                <a:srgbClr val="4D7C84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69250"/>
              </p:ext>
            </p:extLst>
          </p:nvPr>
        </p:nvGraphicFramePr>
        <p:xfrm>
          <a:off x="467546" y="1851670"/>
          <a:ext cx="8208910" cy="151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261">
                  <a:extLst>
                    <a:ext uri="{9D8B030D-6E8A-4147-A177-3AD203B41FA5}">
                      <a16:colId xmlns:a16="http://schemas.microsoft.com/office/drawing/2014/main" val="2503492592"/>
                    </a:ext>
                  </a:extLst>
                </a:gridCol>
                <a:gridCol w="1051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300294304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Liberális</a:t>
                      </a:r>
                      <a:r>
                        <a:rPr lang="hu-HU" sz="1400" b="1" baseline="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demokrácia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Hibrid rezsimek</a:t>
                      </a:r>
                      <a:endParaRPr lang="en-GB" sz="1400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Diktatúra</a:t>
                      </a:r>
                      <a:endParaRPr lang="en-GB" sz="1400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Liberális</a:t>
                      </a:r>
                      <a:r>
                        <a:rPr lang="hu-HU" sz="1300" b="1" baseline="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demokrácia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Választási </a:t>
                      </a:r>
                      <a:r>
                        <a:rPr lang="hu-HU" sz="1300" b="1" baseline="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demokrácia</a:t>
                      </a:r>
                      <a:endParaRPr lang="en-GB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Kompetitív autoritarianizmus</a:t>
                      </a:r>
                      <a:endParaRPr lang="en-GB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Hegemón</a:t>
                      </a:r>
                      <a:r>
                        <a:rPr lang="hu-HU" sz="1300" b="1" baseline="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autoritarianizmus</a:t>
                      </a:r>
                      <a:endParaRPr lang="en-GB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Zárt </a:t>
                      </a:r>
                      <a:r>
                        <a:rPr lang="hu-HU" sz="1300" b="1" baseline="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autoritarianizmus</a:t>
                      </a:r>
                      <a:endParaRPr lang="en-GB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20">
                <a:tc>
                  <a:txBody>
                    <a:bodyPr/>
                    <a:lstStyle/>
                    <a:p>
                      <a:pPr algn="ctr"/>
                      <a:r>
                        <a:rPr lang="hu-HU" sz="1400" b="1" baseline="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Demokrácia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Autokrácia</a:t>
                      </a:r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u="sng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Diktatúra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23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2200" b="1" dirty="0">
                <a:solidFill>
                  <a:srgbClr val="8D503B"/>
                </a:solidFill>
              </a:rPr>
              <a:t>Marc </a:t>
            </a:r>
            <a:r>
              <a:rPr lang="hu-HU" sz="2200" b="1" dirty="0" err="1">
                <a:solidFill>
                  <a:srgbClr val="8D503B"/>
                </a:solidFill>
              </a:rPr>
              <a:t>Morjé</a:t>
            </a:r>
            <a:r>
              <a:rPr lang="hu-HU" sz="2200" b="1" dirty="0">
                <a:solidFill>
                  <a:srgbClr val="8D503B"/>
                </a:solidFill>
              </a:rPr>
              <a:t> Howard – Philip G. </a:t>
            </a:r>
            <a:r>
              <a:rPr lang="hu-HU" sz="2200" b="1" dirty="0" err="1">
                <a:solidFill>
                  <a:srgbClr val="8D503B"/>
                </a:solidFill>
              </a:rPr>
              <a:t>Roessler</a:t>
            </a:r>
            <a:r>
              <a:rPr lang="hu-HU" sz="2200" b="1" dirty="0">
                <a:solidFill>
                  <a:srgbClr val="8D503B"/>
                </a:solidFill>
              </a:rPr>
              <a:t>: </a:t>
            </a:r>
            <a:br>
              <a:rPr lang="en-GB" sz="2200" b="1" dirty="0">
                <a:solidFill>
                  <a:srgbClr val="8D503B"/>
                </a:solidFill>
              </a:rPr>
            </a:br>
            <a:r>
              <a:rPr lang="hu-HU" sz="2200" b="1" dirty="0">
                <a:solidFill>
                  <a:srgbClr val="8D503B"/>
                </a:solidFill>
              </a:rPr>
              <a:t>Rendszerek felbontása a választásosság dimenziója mentén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3476" y="1765057"/>
            <a:ext cx="1168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50412B"/>
                </a:solidFill>
              </a:rPr>
              <a:t>Választások</a:t>
            </a:r>
            <a:endParaRPr lang="en-GB" sz="1600" b="1" dirty="0">
              <a:solidFill>
                <a:srgbClr val="50412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6035" y="2503535"/>
            <a:ext cx="1782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50412B"/>
                </a:solidFill>
              </a:rPr>
              <a:t>Kihívásos választás</a:t>
            </a:r>
            <a:endParaRPr lang="en-GB" sz="1600" b="1" dirty="0">
              <a:solidFill>
                <a:srgbClr val="50412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588" y="3092128"/>
            <a:ext cx="220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50412B"/>
                </a:solidFill>
              </a:rPr>
              <a:t>Szabad és tisztességes választás</a:t>
            </a:r>
            <a:endParaRPr lang="en-GB" sz="1600" b="1" dirty="0">
              <a:solidFill>
                <a:srgbClr val="5041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652" y="3824509"/>
            <a:ext cx="22214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50412B"/>
                </a:solidFill>
              </a:rPr>
              <a:t>Szabadság, </a:t>
            </a:r>
            <a:r>
              <a:rPr lang="hu-HU" sz="1600" b="1" dirty="0" err="1">
                <a:solidFill>
                  <a:srgbClr val="50412B"/>
                </a:solidFill>
              </a:rPr>
              <a:t>pluraliz-mus</a:t>
            </a:r>
            <a:r>
              <a:rPr lang="hu-HU" sz="1600" b="1" dirty="0">
                <a:solidFill>
                  <a:srgbClr val="50412B"/>
                </a:solidFill>
              </a:rPr>
              <a:t>, joguralom</a:t>
            </a:r>
            <a:endParaRPr lang="en-GB" sz="1600" b="1" dirty="0">
              <a:solidFill>
                <a:srgbClr val="50412B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63680" y="1779084"/>
            <a:ext cx="551754" cy="338336"/>
            <a:chOff x="4410591" y="1774254"/>
            <a:chExt cx="551754" cy="33833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0591" y="1775616"/>
              <a:ext cx="551754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hu-HU" sz="1400" b="1" dirty="0">
                  <a:solidFill>
                    <a:srgbClr val="EFEAE4"/>
                  </a:solidFill>
                  <a:latin typeface="+mj-lt"/>
                </a:rPr>
                <a:t>Igen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070911" y="1779084"/>
            <a:ext cx="713494" cy="338336"/>
            <a:chOff x="7257248" y="459481"/>
            <a:chExt cx="713494" cy="33833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57248" y="460843"/>
              <a:ext cx="713494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EFEAE4"/>
                  </a:solidFill>
                  <a:latin typeface="+mj-lt"/>
                </a:rPr>
                <a:t>N</a:t>
              </a:r>
              <a:r>
                <a:rPr lang="hu-HU" sz="1400" b="1" dirty="0" err="1">
                  <a:solidFill>
                    <a:srgbClr val="EFEAE4"/>
                  </a:solidFill>
                  <a:latin typeface="+mj-lt"/>
                </a:rPr>
                <a:t>em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659200" y="2509120"/>
            <a:ext cx="551754" cy="338336"/>
            <a:chOff x="4410167" y="1774254"/>
            <a:chExt cx="551754" cy="33833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10167" y="1775328"/>
              <a:ext cx="551754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hu-HU" sz="1400" b="1" dirty="0">
                  <a:solidFill>
                    <a:srgbClr val="EFEAE4"/>
                  </a:solidFill>
                  <a:latin typeface="+mj-lt"/>
                </a:rPr>
                <a:t>Igen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55438" y="2493841"/>
            <a:ext cx="574165" cy="338336"/>
            <a:chOff x="7345831" y="459481"/>
            <a:chExt cx="574165" cy="338336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45831" y="474760"/>
              <a:ext cx="574165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EFEAE4"/>
                  </a:solidFill>
                  <a:latin typeface="+mj-lt"/>
                </a:rPr>
                <a:t>N</a:t>
              </a:r>
              <a:r>
                <a:rPr lang="hu-HU" sz="1400" b="1" dirty="0" err="1">
                  <a:solidFill>
                    <a:srgbClr val="EFEAE4"/>
                  </a:solidFill>
                  <a:latin typeface="+mj-lt"/>
                </a:rPr>
                <a:t>em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155781" y="3244481"/>
            <a:ext cx="551754" cy="338336"/>
            <a:chOff x="4410804" y="1774254"/>
            <a:chExt cx="551754" cy="33833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10804" y="1789533"/>
              <a:ext cx="551754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hu-HU" sz="1400" b="1" dirty="0">
                  <a:solidFill>
                    <a:srgbClr val="EFEAE4"/>
                  </a:solidFill>
                  <a:latin typeface="+mj-lt"/>
                </a:rPr>
                <a:t>Igen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086429" y="3244481"/>
            <a:ext cx="708919" cy="338336"/>
            <a:chOff x="7280878" y="459481"/>
            <a:chExt cx="708919" cy="338336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80878" y="486308"/>
              <a:ext cx="708919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EFEAE4"/>
                  </a:solidFill>
                  <a:latin typeface="+mj-lt"/>
                </a:rPr>
                <a:t>N</a:t>
              </a:r>
              <a:r>
                <a:rPr lang="hu-HU" sz="1400" b="1" dirty="0" err="1">
                  <a:solidFill>
                    <a:srgbClr val="EFEAE4"/>
                  </a:solidFill>
                  <a:latin typeface="+mj-lt"/>
                </a:rPr>
                <a:t>em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621118" y="3962288"/>
            <a:ext cx="551754" cy="338336"/>
            <a:chOff x="4420912" y="1774254"/>
            <a:chExt cx="551754" cy="338336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438913" y="1774254"/>
              <a:ext cx="504056" cy="338336"/>
            </a:xfrm>
            <a:prstGeom prst="roundRect">
              <a:avLst/>
            </a:prstGeom>
            <a:solidFill>
              <a:srgbClr val="6B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20912" y="1777379"/>
              <a:ext cx="551754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rtlCol="0">
              <a:spAutoFit/>
            </a:bodyPr>
            <a:lstStyle/>
            <a:p>
              <a:r>
                <a:rPr lang="hu-HU" sz="1400" b="1" dirty="0">
                  <a:solidFill>
                    <a:srgbClr val="EFEAE4"/>
                  </a:solidFill>
                  <a:latin typeface="+mj-lt"/>
                </a:rPr>
                <a:t>Igen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525060" y="3962288"/>
            <a:ext cx="716363" cy="338336"/>
            <a:chOff x="7264280" y="459481"/>
            <a:chExt cx="716363" cy="338336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7370049" y="459481"/>
              <a:ext cx="504056" cy="338336"/>
            </a:xfrm>
            <a:prstGeom prst="roundRect">
              <a:avLst/>
            </a:prstGeom>
            <a:solidFill>
              <a:srgbClr val="CD5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264280" y="488391"/>
              <a:ext cx="716363" cy="30777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EFEAE4"/>
                  </a:solidFill>
                  <a:latin typeface="+mj-lt"/>
                </a:rPr>
                <a:t>N</a:t>
              </a:r>
              <a:r>
                <a:rPr lang="hu-HU" sz="1400" b="1" dirty="0" err="1">
                  <a:solidFill>
                    <a:srgbClr val="EFEAE4"/>
                  </a:solidFill>
                  <a:latin typeface="+mj-lt"/>
                </a:rPr>
                <a:t>em</a:t>
              </a:r>
              <a:endParaRPr lang="en-GB" sz="1400" b="1" dirty="0">
                <a:solidFill>
                  <a:srgbClr val="EFEAE4"/>
                </a:solidFill>
                <a:latin typeface="+mj-lt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687767" y="1672109"/>
            <a:ext cx="2904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50412B"/>
                </a:solidFill>
              </a:rPr>
              <a:t>Zárt autoritarianizmus</a:t>
            </a:r>
            <a:endParaRPr lang="en-GB" sz="1600" b="1" dirty="0">
              <a:solidFill>
                <a:srgbClr val="50412B"/>
              </a:solidFill>
            </a:endParaRPr>
          </a:p>
          <a:p>
            <a:r>
              <a:rPr lang="hu-HU" sz="1200" b="1" dirty="0">
                <a:solidFill>
                  <a:srgbClr val="50412B"/>
                </a:solidFill>
              </a:rPr>
              <a:t>Paradigmatikus példák</a:t>
            </a:r>
            <a:r>
              <a:rPr lang="en-GB" sz="1200" b="1" dirty="0">
                <a:solidFill>
                  <a:srgbClr val="50412B"/>
                </a:solidFill>
              </a:rPr>
              <a:t>: </a:t>
            </a:r>
            <a:r>
              <a:rPr lang="hu-HU" sz="1200" b="1" dirty="0">
                <a:solidFill>
                  <a:srgbClr val="50412B"/>
                </a:solidFill>
              </a:rPr>
              <a:t>Kína</a:t>
            </a:r>
            <a:r>
              <a:rPr lang="en-GB" sz="1200" b="1" dirty="0">
                <a:solidFill>
                  <a:srgbClr val="50412B"/>
                </a:solidFill>
              </a:rPr>
              <a:t>, </a:t>
            </a:r>
            <a:r>
              <a:rPr lang="hu-HU" sz="1200" b="1" dirty="0">
                <a:solidFill>
                  <a:srgbClr val="50412B"/>
                </a:solidFill>
              </a:rPr>
              <a:t>Szaúd-Arábia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84559" y="2413794"/>
            <a:ext cx="3037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50412B"/>
                </a:solidFill>
              </a:rPr>
              <a:t>Hegemón autoritarianizmus</a:t>
            </a:r>
            <a:endParaRPr lang="en-GB" sz="1600" b="1" dirty="0">
              <a:solidFill>
                <a:srgbClr val="50412B"/>
              </a:solidFill>
            </a:endParaRPr>
          </a:p>
          <a:p>
            <a:r>
              <a:rPr lang="hu-HU" sz="1200" b="1" dirty="0">
                <a:solidFill>
                  <a:srgbClr val="50412B"/>
                </a:solidFill>
              </a:rPr>
              <a:t>Paradigmatikus példák</a:t>
            </a:r>
            <a:r>
              <a:rPr lang="en-GB" sz="1200" b="1" dirty="0">
                <a:solidFill>
                  <a:srgbClr val="50412B"/>
                </a:solidFill>
              </a:rPr>
              <a:t>: </a:t>
            </a:r>
            <a:r>
              <a:rPr lang="hu-HU" sz="1200" b="1" dirty="0">
                <a:solidFill>
                  <a:srgbClr val="50412B"/>
                </a:solidFill>
              </a:rPr>
              <a:t>Tunézia</a:t>
            </a:r>
            <a:r>
              <a:rPr lang="en-GB" sz="1200" b="1" dirty="0">
                <a:solidFill>
                  <a:srgbClr val="50412B"/>
                </a:solidFill>
              </a:rPr>
              <a:t>, </a:t>
            </a:r>
            <a:r>
              <a:rPr lang="hu-HU" sz="1200" b="1" dirty="0">
                <a:solidFill>
                  <a:srgbClr val="50412B"/>
                </a:solidFill>
              </a:rPr>
              <a:t>Üzbegisztán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79655" y="3159995"/>
            <a:ext cx="2994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50412B"/>
                </a:solidFill>
              </a:rPr>
              <a:t>Kompetitív autoritarianizmus</a:t>
            </a:r>
            <a:endParaRPr lang="en-GB" sz="1600" b="1" dirty="0">
              <a:solidFill>
                <a:srgbClr val="50412B"/>
              </a:solidFill>
            </a:endParaRPr>
          </a:p>
          <a:p>
            <a:r>
              <a:rPr lang="hu-HU" sz="1200" b="1" dirty="0">
                <a:solidFill>
                  <a:srgbClr val="50412B"/>
                </a:solidFill>
              </a:rPr>
              <a:t>Paradigmatikus példák</a:t>
            </a:r>
            <a:r>
              <a:rPr lang="en-GB" sz="1200" b="1" dirty="0">
                <a:solidFill>
                  <a:srgbClr val="50412B"/>
                </a:solidFill>
              </a:rPr>
              <a:t>: Zimbabwe, </a:t>
            </a:r>
            <a:r>
              <a:rPr lang="hu-HU" sz="1200" b="1" dirty="0">
                <a:solidFill>
                  <a:srgbClr val="50412B"/>
                </a:solidFill>
              </a:rPr>
              <a:t>Malajzia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43583" y="3869831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50412B"/>
                </a:solidFill>
              </a:rPr>
              <a:t>Választási</a:t>
            </a:r>
            <a:r>
              <a:rPr lang="en-GB" sz="1600" b="1" dirty="0">
                <a:solidFill>
                  <a:srgbClr val="50412B"/>
                </a:solidFill>
              </a:rPr>
              <a:t> </a:t>
            </a:r>
            <a:r>
              <a:rPr lang="en-GB" sz="1600" b="1" dirty="0" err="1">
                <a:solidFill>
                  <a:srgbClr val="50412B"/>
                </a:solidFill>
              </a:rPr>
              <a:t>demokrácia</a:t>
            </a:r>
            <a:endParaRPr lang="en-GB" sz="1600" b="1" dirty="0">
              <a:solidFill>
                <a:srgbClr val="50412B"/>
              </a:solidFill>
            </a:endParaRPr>
          </a:p>
          <a:p>
            <a:r>
              <a:rPr lang="hu-HU" sz="1200" b="1" dirty="0">
                <a:solidFill>
                  <a:srgbClr val="50412B"/>
                </a:solidFill>
              </a:rPr>
              <a:t>Paradigmatikus példák:</a:t>
            </a:r>
            <a:r>
              <a:rPr lang="en-GB" sz="1200" b="1" dirty="0">
                <a:solidFill>
                  <a:srgbClr val="50412B"/>
                </a:solidFill>
              </a:rPr>
              <a:t> </a:t>
            </a:r>
            <a:r>
              <a:rPr lang="hu-HU" sz="1200" b="1" dirty="0">
                <a:solidFill>
                  <a:srgbClr val="50412B"/>
                </a:solidFill>
              </a:rPr>
              <a:t>Brazília</a:t>
            </a:r>
            <a:r>
              <a:rPr lang="en-GB" sz="1200" b="1" dirty="0">
                <a:solidFill>
                  <a:srgbClr val="50412B"/>
                </a:solidFill>
              </a:rPr>
              <a:t>, </a:t>
            </a:r>
            <a:r>
              <a:rPr lang="hu-HU" sz="1200" b="1" dirty="0" err="1">
                <a:solidFill>
                  <a:srgbClr val="50412B"/>
                </a:solidFill>
              </a:rPr>
              <a:t>Fülöp-Szigetek</a:t>
            </a:r>
            <a:endParaRPr lang="en-GB" sz="1200" b="1" dirty="0">
              <a:solidFill>
                <a:srgbClr val="50412B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81635" y="4492582"/>
            <a:ext cx="2757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50412B"/>
                </a:solidFill>
              </a:rPr>
              <a:t>Liberális </a:t>
            </a:r>
            <a:r>
              <a:rPr lang="en-GB" sz="1600" b="1" dirty="0" err="1">
                <a:solidFill>
                  <a:srgbClr val="50412B"/>
                </a:solidFill>
              </a:rPr>
              <a:t>demokrácia</a:t>
            </a:r>
            <a:endParaRPr lang="en-GB" sz="1600" b="1" dirty="0">
              <a:solidFill>
                <a:srgbClr val="50412B"/>
              </a:solidFill>
            </a:endParaRPr>
          </a:p>
          <a:p>
            <a:r>
              <a:rPr lang="hu-HU" sz="1200" b="1" dirty="0">
                <a:solidFill>
                  <a:srgbClr val="50412B"/>
                </a:solidFill>
              </a:rPr>
              <a:t>Paradigmatikus példák</a:t>
            </a:r>
            <a:r>
              <a:rPr lang="en-GB" sz="1200" b="1" dirty="0">
                <a:solidFill>
                  <a:srgbClr val="50412B"/>
                </a:solidFill>
              </a:rPr>
              <a:t>: </a:t>
            </a:r>
            <a:r>
              <a:rPr lang="hu-HU" sz="1200" b="1" dirty="0">
                <a:solidFill>
                  <a:srgbClr val="50412B"/>
                </a:solidFill>
              </a:rPr>
              <a:t>Svédország</a:t>
            </a:r>
            <a:r>
              <a:rPr lang="en-GB" sz="1200" b="1" dirty="0">
                <a:solidFill>
                  <a:srgbClr val="50412B"/>
                </a:solidFill>
              </a:rPr>
              <a:t>, </a:t>
            </a:r>
            <a:r>
              <a:rPr lang="hu-HU" sz="1200" b="1" dirty="0">
                <a:solidFill>
                  <a:srgbClr val="50412B"/>
                </a:solidFill>
              </a:rPr>
              <a:t>USA</a:t>
            </a:r>
            <a:endParaRPr lang="en-GB" sz="1200" b="1" dirty="0">
              <a:solidFill>
                <a:srgbClr val="50412B"/>
              </a:solidFill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3939974" y="2157472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 flipV="1">
            <a:off x="4568325" y="2157472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3408461" y="2887389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 flipV="1">
            <a:off x="4036812" y="2887389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2906538" y="3618403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3534889" y="3618403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Скругленный прямоугольник 99"/>
          <p:cNvSpPr/>
          <p:nvPr/>
        </p:nvSpPr>
        <p:spPr>
          <a:xfrm>
            <a:off x="4376938" y="1059731"/>
            <a:ext cx="1131166" cy="338336"/>
          </a:xfrm>
          <a:prstGeom prst="round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4320998" y="1046146"/>
            <a:ext cx="1221369" cy="33855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hu-HU" sz="1600" b="1" dirty="0">
                <a:solidFill>
                  <a:srgbClr val="50412B"/>
                </a:solidFill>
              </a:rPr>
              <a:t>Rendszerek</a:t>
            </a:r>
            <a:endParaRPr lang="en-GB" sz="1600" b="1" dirty="0">
              <a:solidFill>
                <a:srgbClr val="50412B"/>
              </a:solidFill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V="1">
            <a:off x="4448470" y="1437437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5029910" y="1437437"/>
            <a:ext cx="407218" cy="308038"/>
          </a:xfrm>
          <a:prstGeom prst="line">
            <a:avLst/>
          </a:prstGeom>
          <a:ln w="28575" cap="rnd">
            <a:solidFill>
              <a:srgbClr val="CD5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 flipV="1">
            <a:off x="2883395" y="4345954"/>
            <a:ext cx="407218" cy="308038"/>
          </a:xfrm>
          <a:prstGeom prst="line">
            <a:avLst/>
          </a:prstGeom>
          <a:ln w="28575" cap="rnd">
            <a:solidFill>
              <a:srgbClr val="6B95A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3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hu-HU" sz="2200" b="1" dirty="0">
                <a:solidFill>
                  <a:srgbClr val="8D503B"/>
                </a:solidFill>
              </a:rPr>
              <a:t>Bozóki András – Hegedűs Dániel: </a:t>
            </a:r>
            <a:br>
              <a:rPr lang="ru-RU" sz="2200" b="1" dirty="0">
                <a:solidFill>
                  <a:srgbClr val="8D503B"/>
                </a:solidFill>
              </a:rPr>
            </a:br>
            <a:r>
              <a:rPr lang="hu-HU" sz="2200" b="1" dirty="0">
                <a:solidFill>
                  <a:srgbClr val="8D503B"/>
                </a:solidFill>
              </a:rPr>
              <a:t>A rezsimkategóriák burjánzása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186232"/>
              </p:ext>
            </p:extLst>
          </p:nvPr>
        </p:nvGraphicFramePr>
        <p:xfrm>
          <a:off x="107504" y="987425"/>
          <a:ext cx="8928993" cy="4032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019">
                <a:tc>
                  <a:txBody>
                    <a:bodyPr/>
                    <a:lstStyle/>
                    <a:p>
                      <a:pPr algn="ctr"/>
                      <a:r>
                        <a:rPr lang="hu-HU" sz="16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Liberális demokrácia</a:t>
                      </a:r>
                      <a:endParaRPr lang="en-US" sz="1600" b="1" i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Hibrid rezsimek</a:t>
                      </a:r>
                      <a:endParaRPr lang="en-US" sz="1600" b="1" i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Diktatúrák</a:t>
                      </a:r>
                      <a:endParaRPr lang="en-US" sz="1600" b="1" i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2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Képviseleti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demokráciák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(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konszenzuális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és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többségi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)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és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további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osztályozások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: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300" b="1" i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Poliarchia</a:t>
                      </a:r>
                      <a:r>
                        <a:rPr lang="hu-HU" sz="13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(Robert Dah</a:t>
                      </a:r>
                      <a:r>
                        <a:rPr lang="hu-HU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l</a:t>
                      </a:r>
                      <a:r>
                        <a:rPr lang="en-US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3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Részvételi demokrácia</a:t>
                      </a:r>
                      <a:r>
                        <a:rPr lang="en-US" sz="1300" b="1" i="0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(Carol </a:t>
                      </a:r>
                      <a:r>
                        <a:rPr lang="en-US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Pateman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300" b="1" i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Deliberatív</a:t>
                      </a:r>
                      <a:r>
                        <a:rPr lang="hu-HU" sz="1300" b="1" i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demokrácia</a:t>
                      </a:r>
                      <a:r>
                        <a:rPr lang="en-US" sz="1300" b="1" i="0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(Jürgen </a:t>
                      </a:r>
                      <a:r>
                        <a:rPr lang="en-US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Habermas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300" b="1" i="0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Elitista demokrácia</a:t>
                      </a:r>
                      <a:r>
                        <a:rPr lang="en-US" sz="1300" b="1" i="0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(John </a:t>
                      </a:r>
                      <a:r>
                        <a:rPr lang="en-US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Higley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  <a:endParaRPr lang="en-US" sz="1300" b="0" i="1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Demokrácia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és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diktatúra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közti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vegyes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hu-HU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rendszerek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: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Democradura</a:t>
                      </a:r>
                      <a:r>
                        <a:rPr lang="en-US" sz="1300" b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hu-HU" sz="1300" b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és </a:t>
                      </a:r>
                      <a:r>
                        <a:rPr lang="en-US" sz="1300" b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dictablanda</a:t>
                      </a:r>
                      <a:r>
                        <a:rPr lang="en-US" sz="1300" b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(Guillermo O’Donnell &amp; Philippe </a:t>
                      </a:r>
                      <a:r>
                        <a:rPr lang="en-US" sz="1300" b="0" i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Schmitter</a:t>
                      </a:r>
                      <a:r>
                        <a:rPr lang="en-US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300" b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Delegatív</a:t>
                      </a: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hu-H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demokrácia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(G. O’Donnell)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Illiberális </a:t>
                      </a:r>
                      <a:r>
                        <a:rPr lang="en-US" sz="1300" b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demokrácia</a:t>
                      </a: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(Fareed </a:t>
                      </a:r>
                      <a:r>
                        <a:rPr lang="en-US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Zakaria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300" b="1" i="0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Irányított</a:t>
                      </a:r>
                      <a:r>
                        <a:rPr lang="en-US" sz="1300" b="1" i="0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i="0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demokrácia</a:t>
                      </a:r>
                      <a:r>
                        <a:rPr lang="en-US" sz="1300" b="1" i="0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(Archie Brown)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Kompetitív</a:t>
                      </a: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autoritarianizmus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(Steven </a:t>
                      </a:r>
                      <a:r>
                        <a:rPr lang="en-US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Levitsky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&amp; Lucan Way)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Választásos</a:t>
                      </a: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hu-H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autoritarianizmus</a:t>
                      </a: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(Andreas Schedler)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300" b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Fél-demokrácia</a:t>
                      </a:r>
                      <a:r>
                        <a:rPr lang="en-US" sz="1300" b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(Larry Diamond)</a:t>
                      </a:r>
                      <a:endParaRPr lang="hu-HU" sz="1300" b="0" i="1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Liber</a:t>
                      </a:r>
                      <a:r>
                        <a:rPr lang="hu-HU" sz="1300" b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ális</a:t>
                      </a: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autokrácia</a:t>
                      </a: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(L</a:t>
                      </a:r>
                      <a:r>
                        <a:rPr lang="hu-H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.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Diamond)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300" b="1" noProof="0" dirty="0">
                          <a:solidFill>
                            <a:srgbClr val="50412C"/>
                          </a:solidFill>
                          <a:latin typeface="+mn-lt"/>
                        </a:rPr>
                        <a:t>Fogyatékos</a:t>
                      </a: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demokrácia</a:t>
                      </a: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(Wolfgang Merkel)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300" b="1" i="0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Kívülről korlátozott hibrid rezsim</a:t>
                      </a:r>
                      <a:r>
                        <a:rPr lang="en-US" sz="1300" b="1" i="0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</a:t>
                      </a:r>
                      <a:r>
                        <a:rPr lang="en-US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Bozóki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hu-H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András és </a:t>
                      </a:r>
                      <a:r>
                        <a:rPr lang="en-US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Hegedűs</a:t>
                      </a:r>
                      <a:r>
                        <a:rPr lang="hu-HU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Dániel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)</a:t>
                      </a:r>
                      <a:endParaRPr lang="en-US" sz="1300" b="0" i="1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Autoritáriánus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és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totalitárius</a:t>
                      </a:r>
                      <a:r>
                        <a:rPr lang="en-US" sz="1300" b="1" noProof="0" dirty="0">
                          <a:solidFill>
                            <a:srgbClr val="4D7C8B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noProof="0" dirty="0" err="1">
                          <a:solidFill>
                            <a:srgbClr val="4D7C8B"/>
                          </a:solidFill>
                          <a:latin typeface="+mn-lt"/>
                        </a:rPr>
                        <a:t>rezsimek</a:t>
                      </a:r>
                      <a:r>
                        <a:rPr lang="en-US" sz="1300" b="1" baseline="0" noProof="0" dirty="0">
                          <a:solidFill>
                            <a:srgbClr val="4D7C8B"/>
                          </a:solidFill>
                          <a:latin typeface="+mn-lt"/>
                        </a:rPr>
                        <a:t>:</a:t>
                      </a: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Kommunista és fasiszta totalitárius diktatúra</a:t>
                      </a: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(Hannah Arendt, Carl Friedrich &amp; </a:t>
                      </a:r>
                      <a:r>
                        <a:rPr lang="en-US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Zbigniew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Brzezinski)</a:t>
                      </a:r>
                      <a:endParaRPr lang="hu-HU" sz="1300" b="0" i="1" baseline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300" b="1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Poszttotalitarianizmus</a:t>
                      </a: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</a:t>
                      </a:r>
                      <a:r>
                        <a:rPr lang="en-US" sz="1300" b="0" i="1" baseline="0" noProof="0" dirty="0" err="1">
                          <a:solidFill>
                            <a:srgbClr val="50412C"/>
                          </a:solidFill>
                          <a:latin typeface="+mn-lt"/>
                        </a:rPr>
                        <a:t>Václav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Havel)</a:t>
                      </a:r>
                      <a:endParaRPr lang="en-US" sz="1300" b="0" i="1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  <a:p>
                      <a:pPr marL="180975" indent="-180975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Autoritarianizmus</a:t>
                      </a:r>
                      <a:r>
                        <a:rPr lang="en-US" sz="1300" b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0" i="1" baseline="0" noProof="0" dirty="0">
                          <a:solidFill>
                            <a:srgbClr val="50412C"/>
                          </a:solidFill>
                          <a:latin typeface="+mn-lt"/>
                        </a:rPr>
                        <a:t>(Juan Linz)</a:t>
                      </a:r>
                      <a:endParaRPr lang="en-US" sz="1300" b="1" baseline="0" noProof="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58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2756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sz="2200" b="1" dirty="0">
                <a:solidFill>
                  <a:srgbClr val="8D503B"/>
                </a:solidFill>
              </a:rPr>
              <a:t>A nyugati terminológiai keret csapdájában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59532" y="1059582"/>
            <a:ext cx="8424936" cy="36090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  <a:buNone/>
            </a:pPr>
            <a:r>
              <a:rPr lang="hu-HU" sz="2000" b="1" dirty="0">
                <a:solidFill>
                  <a:srgbClr val="FF0000"/>
                </a:solidFill>
              </a:rPr>
              <a:t>A rezsimek </a:t>
            </a:r>
            <a:r>
              <a:rPr lang="hu-HU" sz="2000" b="1" i="1" dirty="0">
                <a:solidFill>
                  <a:srgbClr val="FF0000"/>
                </a:solidFill>
              </a:rPr>
              <a:t>címkéit</a:t>
            </a:r>
            <a:r>
              <a:rPr lang="hu-HU" sz="2000" b="1" dirty="0">
                <a:solidFill>
                  <a:srgbClr val="FF0000"/>
                </a:solidFill>
              </a:rPr>
              <a:t> lecserélték, de a rezsimek </a:t>
            </a:r>
            <a:r>
              <a:rPr lang="hu-HU" sz="2000" b="1" i="1" dirty="0">
                <a:solidFill>
                  <a:srgbClr val="FF0000"/>
                </a:solidFill>
              </a:rPr>
              <a:t>elemzései keretét </a:t>
            </a:r>
            <a:r>
              <a:rPr lang="hu-HU" sz="2000" b="1" dirty="0">
                <a:solidFill>
                  <a:srgbClr val="FF0000"/>
                </a:solidFill>
              </a:rPr>
              <a:t>nem.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D7C8B"/>
              </a:buClr>
              <a:buNone/>
            </a:pPr>
            <a:r>
              <a:rPr lang="hu-HU" sz="2000" b="1" dirty="0">
                <a:solidFill>
                  <a:srgbClr val="50412B"/>
                </a:solidFill>
              </a:rPr>
              <a:t>Három kimondatlan előfeltevés (axiómák):</a:t>
            </a:r>
            <a:endParaRPr lang="hu-HU" sz="800" b="1" dirty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000" b="1" dirty="0">
                <a:solidFill>
                  <a:srgbClr val="50412B"/>
                </a:solidFill>
              </a:rPr>
              <a:t>A társadalmi cselekvés szféráinak szétválasztása (politikai, gazdasági és közösségi) végbement.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000" b="1" dirty="0">
                <a:solidFill>
                  <a:srgbClr val="50412B"/>
                </a:solidFill>
              </a:rPr>
              <a:t>A személyek és intézmények </a:t>
            </a:r>
            <a:r>
              <a:rPr lang="hu-HU" sz="2000" b="1" i="1" dirty="0">
                <a:solidFill>
                  <a:srgbClr val="50412B"/>
                </a:solidFill>
              </a:rPr>
              <a:t>de jure </a:t>
            </a:r>
            <a:r>
              <a:rPr lang="hu-HU" sz="2000" b="1" dirty="0">
                <a:solidFill>
                  <a:srgbClr val="50412B"/>
                </a:solidFill>
              </a:rPr>
              <a:t>pozíciója egybeesik a </a:t>
            </a:r>
            <a:r>
              <a:rPr lang="hu-HU" sz="2000" b="1" i="1" dirty="0">
                <a:solidFill>
                  <a:srgbClr val="50412B"/>
                </a:solidFill>
              </a:rPr>
              <a:t>de facto </a:t>
            </a:r>
            <a:r>
              <a:rPr lang="hu-HU" sz="2000" b="1" dirty="0">
                <a:solidFill>
                  <a:srgbClr val="50412B"/>
                </a:solidFill>
              </a:rPr>
              <a:t>pozíciójukkal.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000" b="1" dirty="0">
                <a:solidFill>
                  <a:srgbClr val="50412B"/>
                </a:solidFill>
              </a:rPr>
              <a:t>Az állam célja a közjó szolgálata, a szakpolitikai tévedések és a korrupció pedig csupán devianciák, az állam irányítóinak a szándékaival szembemenő jelenségek (azaz nem rendszer-meghatározó elemek).</a:t>
            </a:r>
          </a:p>
        </p:txBody>
      </p:sp>
    </p:spTree>
    <p:extLst>
      <p:ext uri="{BB962C8B-B14F-4D97-AF65-F5344CB8AC3E}">
        <p14:creationId xmlns:p14="http://schemas.microsoft.com/office/powerpoint/2010/main" val="71124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63564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sz="2400" b="1" dirty="0">
                <a:solidFill>
                  <a:srgbClr val="8D503B"/>
                </a:solidFill>
              </a:rPr>
              <a:t>A posztkommunista jelenségek egy részére reflektáló történelmi analógiák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59200"/>
              </p:ext>
            </p:extLst>
          </p:nvPr>
        </p:nvGraphicFramePr>
        <p:xfrm>
          <a:off x="539552" y="1635646"/>
          <a:ext cx="244827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7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hu-HU" sz="1800" b="1" kern="1200" dirty="0" err="1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neo-feudalizmus</a:t>
                      </a:r>
                      <a:endParaRPr lang="en-GB" sz="18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564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a társadalmi autonómimák felszámolása</a:t>
                      </a:r>
                      <a:endParaRPr lang="en-US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„vazallusok”, „bárók” „kiskirályok” és „szolgák” hierarchikus</a:t>
                      </a:r>
                      <a:r>
                        <a:rPr lang="hu-HU" sz="1600" b="1" kern="1200" baseline="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 hálója</a:t>
                      </a:r>
                      <a:endParaRPr lang="en-US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46973"/>
              </p:ext>
            </p:extLst>
          </p:nvPr>
        </p:nvGraphicFramePr>
        <p:xfrm>
          <a:off x="3347864" y="1635647"/>
          <a:ext cx="244827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0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800" b="1" kern="1200" dirty="0" err="1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neo-fasizmus</a:t>
                      </a:r>
                      <a:endParaRPr lang="en-GB" sz="18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105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idegengyűlölet</a:t>
                      </a:r>
                      <a:endParaRPr lang="en-GB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antiszemitizmus</a:t>
                      </a:r>
                      <a:endParaRPr lang="en-GB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vezérkultusz</a:t>
                      </a:r>
                      <a:endParaRPr lang="en-GB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92996"/>
              </p:ext>
            </p:extLst>
          </p:nvPr>
        </p:nvGraphicFramePr>
        <p:xfrm>
          <a:off x="6156176" y="1635647"/>
          <a:ext cx="244827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rgbClr val="50412C"/>
                          </a:solidFill>
                          <a:latin typeface="+mn-lt"/>
                        </a:rPr>
                        <a:t>neo-</a:t>
                      </a:r>
                      <a:r>
                        <a:rPr lang="hu-HU" sz="1800" dirty="0">
                          <a:solidFill>
                            <a:srgbClr val="50412C"/>
                          </a:solidFill>
                          <a:latin typeface="+mn-lt"/>
                        </a:rPr>
                        <a:t>kommunizmus</a:t>
                      </a:r>
                      <a:endParaRPr lang="en-GB" sz="1800" dirty="0">
                        <a:solidFill>
                          <a:srgbClr val="50412C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A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564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voluntarizmus</a:t>
                      </a:r>
                      <a:endParaRPr lang="ru-RU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a gazdaságba való túlzott</a:t>
                      </a:r>
                      <a:r>
                        <a:rPr lang="hu-HU" sz="1600" b="1" kern="1200" baseline="0" dirty="0">
                          <a:solidFill>
                            <a:srgbClr val="50412C"/>
                          </a:solidFill>
                          <a:latin typeface="+mn-lt"/>
                          <a:ea typeface="+mn-ea"/>
                          <a:cs typeface="+mn-cs"/>
                        </a:rPr>
                        <a:t> állami beavatkozás</a:t>
                      </a:r>
                      <a:endParaRPr lang="en-GB" sz="1600" b="1" kern="1200" dirty="0">
                        <a:solidFill>
                          <a:srgbClr val="50412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50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689353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Oval 12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2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2"/>
          <p:cNvSpPr/>
          <p:nvPr/>
        </p:nvSpPr>
        <p:spPr>
          <a:xfrm>
            <a:off x="3612620" y="265546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2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2"/>
          <p:cNvSpPr/>
          <p:nvPr/>
        </p:nvSpPr>
        <p:spPr>
          <a:xfrm>
            <a:off x="3013951" y="1647481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107949" y="0"/>
            <a:ext cx="8928101" cy="9155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8D503B"/>
                </a:solidFill>
              </a:rPr>
              <a:t>A posztkommunista rezsimek fogalmi tere</a:t>
            </a:r>
            <a:br>
              <a:rPr lang="en-US" sz="2800" b="1" dirty="0">
                <a:solidFill>
                  <a:srgbClr val="8D503B"/>
                </a:solidFill>
              </a:rPr>
            </a:br>
            <a:r>
              <a:rPr lang="en-US" sz="2400" b="1" dirty="0">
                <a:solidFill>
                  <a:srgbClr val="8D503B"/>
                </a:solidFill>
              </a:rPr>
              <a:t>(</a:t>
            </a:r>
            <a:r>
              <a:rPr lang="hu-HU" sz="2400" b="1" dirty="0">
                <a:solidFill>
                  <a:srgbClr val="8D503B"/>
                </a:solidFill>
              </a:rPr>
              <a:t>ideáltípusok</a:t>
            </a:r>
            <a:r>
              <a:rPr lang="en-US" sz="2400" b="1" dirty="0">
                <a:solidFill>
                  <a:srgbClr val="8D503B"/>
                </a:solidFill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24328" y="4835723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8D503B"/>
                </a:solidFill>
              </a:rPr>
              <a:t>(2022-es állapot.)</a:t>
            </a:r>
            <a:endParaRPr lang="en-US" sz="1400" b="1" dirty="0">
              <a:solidFill>
                <a:srgbClr val="8D503B"/>
              </a:solidFill>
            </a:endParaRPr>
          </a:p>
        </p:txBody>
      </p:sp>
      <p:grpSp>
        <p:nvGrpSpPr>
          <p:cNvPr id="43" name="Csoportba foglalás 1043"/>
          <p:cNvGrpSpPr>
            <a:grpSpLocks/>
          </p:cNvGrpSpPr>
          <p:nvPr/>
        </p:nvGrpSpPr>
        <p:grpSpPr bwMode="auto">
          <a:xfrm>
            <a:off x="2758562" y="1398077"/>
            <a:ext cx="2867725" cy="2503977"/>
            <a:chOff x="17350" y="5021"/>
            <a:chExt cx="20853" cy="18205"/>
          </a:xfrm>
        </p:grpSpPr>
        <p:sp>
          <p:nvSpPr>
            <p:cNvPr id="44" name="Szövegdoboz 5"/>
            <p:cNvSpPr txBox="1">
              <a:spLocks noChangeArrowheads="1"/>
            </p:cNvSpPr>
            <p:nvPr/>
          </p:nvSpPr>
          <p:spPr bwMode="auto">
            <a:xfrm>
              <a:off x="33664" y="12072"/>
              <a:ext cx="3874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>
                  <a:solidFill>
                    <a:srgbClr val="385A61"/>
                  </a:solidFill>
                  <a:latin typeface="Calibri" pitchFamily="34" charset="0"/>
                </a:rPr>
                <a:t>Kína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Szövegdoboz 1033"/>
            <p:cNvSpPr txBox="1">
              <a:spLocks noChangeArrowheads="1"/>
            </p:cNvSpPr>
            <p:nvPr/>
          </p:nvSpPr>
          <p:spPr bwMode="auto">
            <a:xfrm>
              <a:off x="24211" y="6379"/>
              <a:ext cx="7811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Lengyelország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Szövegdoboz 1034"/>
            <p:cNvSpPr txBox="1">
              <a:spLocks noChangeArrowheads="1"/>
            </p:cNvSpPr>
            <p:nvPr/>
          </p:nvSpPr>
          <p:spPr bwMode="auto">
            <a:xfrm>
              <a:off x="17350" y="5021"/>
              <a:ext cx="5298" cy="1306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>
                  <a:solidFill>
                    <a:srgbClr val="385A61"/>
                  </a:solidFill>
                  <a:latin typeface="Calibri" pitchFamily="34" charset="0"/>
                </a:rPr>
                <a:t>Észtország</a:t>
              </a:r>
              <a:endParaRPr lang="en-US" sz="1100" b="1" dirty="0">
                <a:solidFill>
                  <a:srgbClr val="385A61"/>
                </a:solidFill>
                <a:latin typeface="Calibri" pitchFamily="34" charset="0"/>
              </a:endParaRPr>
            </a:p>
          </p:txBody>
        </p:sp>
        <p:sp>
          <p:nvSpPr>
            <p:cNvPr id="47" name="Szövegdoboz 1035"/>
            <p:cNvSpPr txBox="1">
              <a:spLocks noChangeArrowheads="1"/>
            </p:cNvSpPr>
            <p:nvPr/>
          </p:nvSpPr>
          <p:spPr bwMode="auto">
            <a:xfrm>
              <a:off x="22125" y="12875"/>
              <a:ext cx="5186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Románia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Szövegdoboz 1036"/>
            <p:cNvSpPr txBox="1">
              <a:spLocks noChangeArrowheads="1"/>
            </p:cNvSpPr>
            <p:nvPr/>
          </p:nvSpPr>
          <p:spPr bwMode="auto">
            <a:xfrm>
              <a:off x="23986" y="13829"/>
              <a:ext cx="9678" cy="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>
                  <a:solidFill>
                    <a:srgbClr val="385A61"/>
                  </a:solidFill>
                  <a:latin typeface="Calibri" pitchFamily="34" charset="0"/>
                </a:rPr>
                <a:t>Észak-Macedónia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Szövegdoboz 1037"/>
            <p:cNvSpPr txBox="1">
              <a:spLocks noChangeArrowheads="1"/>
            </p:cNvSpPr>
            <p:nvPr/>
          </p:nvSpPr>
          <p:spPr bwMode="auto">
            <a:xfrm>
              <a:off x="27526" y="13119"/>
              <a:ext cx="487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>
                  <a:solidFill>
                    <a:srgbClr val="385A61"/>
                  </a:solidFill>
                  <a:latin typeface="Calibri" pitchFamily="34" charset="0"/>
                </a:rPr>
                <a:t>Grúzia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Szövegdoboz 1038"/>
            <p:cNvSpPr txBox="1">
              <a:spLocks noChangeArrowheads="1"/>
            </p:cNvSpPr>
            <p:nvPr/>
          </p:nvSpPr>
          <p:spPr bwMode="auto">
            <a:xfrm>
              <a:off x="25896" y="15078"/>
              <a:ext cx="4907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Ukrajna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Szövegdoboz 1040"/>
            <p:cNvSpPr txBox="1">
              <a:spLocks noChangeArrowheads="1"/>
            </p:cNvSpPr>
            <p:nvPr/>
          </p:nvSpPr>
          <p:spPr bwMode="auto">
            <a:xfrm>
              <a:off x="19513" y="21044"/>
              <a:ext cx="8541" cy="1101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>
                  <a:solidFill>
                    <a:srgbClr val="385A61"/>
                  </a:solidFill>
                  <a:latin typeface="Calibri" pitchFamily="34" charset="0"/>
                </a:rPr>
                <a:t>Magyarország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Szövegdoboz 1041"/>
            <p:cNvSpPr txBox="1">
              <a:spLocks noChangeArrowheads="1"/>
            </p:cNvSpPr>
            <p:nvPr/>
          </p:nvSpPr>
          <p:spPr bwMode="auto">
            <a:xfrm>
              <a:off x="30187" y="22057"/>
              <a:ext cx="6828" cy="1169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>
                  <a:solidFill>
                    <a:srgbClr val="385A61"/>
                  </a:solidFill>
                  <a:latin typeface="Calibri" pitchFamily="34" charset="0"/>
                </a:rPr>
                <a:t>Oroszország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Szövegdoboz 1042"/>
            <p:cNvSpPr txBox="1">
              <a:spLocks noChangeArrowheads="1"/>
            </p:cNvSpPr>
            <p:nvPr/>
          </p:nvSpPr>
          <p:spPr bwMode="auto">
            <a:xfrm>
              <a:off x="32022" y="20075"/>
              <a:ext cx="6181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Kazahsztán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4" name="Szövegdoboz 1033"/>
          <p:cNvSpPr txBox="1">
            <a:spLocks noChangeArrowheads="1"/>
          </p:cNvSpPr>
          <p:nvPr/>
        </p:nvSpPr>
        <p:spPr bwMode="auto">
          <a:xfrm>
            <a:off x="2958479" y="1737026"/>
            <a:ext cx="1077807" cy="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u-HU" sz="1100" b="1" dirty="0">
                <a:solidFill>
                  <a:srgbClr val="385A61"/>
                </a:solidFill>
                <a:latin typeface="Calibri" pitchFamily="34" charset="0"/>
              </a:rPr>
              <a:t>Csehország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12"/>
          <p:cNvSpPr/>
          <p:nvPr/>
        </p:nvSpPr>
        <p:spPr>
          <a:xfrm>
            <a:off x="4684358" y="348329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4446272" y="37580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4167463" y="36092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zövegdoboz 1040"/>
          <p:cNvSpPr txBox="1">
            <a:spLocks noChangeArrowheads="1"/>
          </p:cNvSpPr>
          <p:nvPr/>
        </p:nvSpPr>
        <p:spPr bwMode="auto">
          <a:xfrm>
            <a:off x="3056030" y="2918345"/>
            <a:ext cx="578044" cy="186702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Calibri" pitchFamily="34" charset="0"/>
              </a:rPr>
              <a:t>Moldova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9" name="Oval 12"/>
          <p:cNvSpPr/>
          <p:nvPr/>
        </p:nvSpPr>
        <p:spPr>
          <a:xfrm>
            <a:off x="3525958" y="28312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12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5109</TotalTime>
  <Words>639</Words>
  <Application>Microsoft Office PowerPoint</Application>
  <PresentationFormat>On-screen Show (16:9)</PresentationFormat>
  <Paragraphs>128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Wingdings</vt:lpstr>
      <vt:lpstr>Office-téma</vt:lpstr>
      <vt:lpstr>PowerPoint Presentation</vt:lpstr>
      <vt:lpstr>A…</vt:lpstr>
      <vt:lpstr>PowerPoint Presentation</vt:lpstr>
      <vt:lpstr>PowerPoint Presentation</vt:lpstr>
      <vt:lpstr>Marc Morjé Howard – Philip G. Roessler:  Rendszerek felbontása a választásosság dimenziója mentén</vt:lpstr>
      <vt:lpstr>Bozóki András – Hegedűs Dániel:  A rezsimkategóriák burjánzása</vt:lpstr>
      <vt:lpstr>A nyugati terminológiai keret csapdájában</vt:lpstr>
      <vt:lpstr>A posztkommunista jelenségek egy részére reflektáló történelmi analógiák</vt:lpstr>
      <vt:lpstr>PowerPoint Presentation</vt:lpstr>
      <vt:lpstr>Számonkérés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 Magyar</cp:lastModifiedBy>
  <cp:revision>656</cp:revision>
  <dcterms:created xsi:type="dcterms:W3CDTF">2017-05-01T09:52:15Z</dcterms:created>
  <dcterms:modified xsi:type="dcterms:W3CDTF">2022-07-08T09:49:10Z</dcterms:modified>
</cp:coreProperties>
</file>