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5" r:id="rId3"/>
    <p:sldId id="339" r:id="rId4"/>
    <p:sldId id="351" r:id="rId5"/>
    <p:sldId id="341" r:id="rId6"/>
    <p:sldId id="352" r:id="rId7"/>
    <p:sldId id="340" r:id="rId8"/>
    <p:sldId id="350" r:id="rId9"/>
    <p:sldId id="334" r:id="rId10"/>
    <p:sldId id="360" r:id="rId11"/>
    <p:sldId id="353" r:id="rId12"/>
    <p:sldId id="346" r:id="rId13"/>
    <p:sldId id="335" r:id="rId14"/>
    <p:sldId id="347" r:id="rId15"/>
    <p:sldId id="333" r:id="rId16"/>
    <p:sldId id="349" r:id="rId17"/>
    <p:sldId id="356" r:id="rId18"/>
    <p:sldId id="358" r:id="rId19"/>
    <p:sldId id="357" r:id="rId20"/>
    <p:sldId id="359" r:id="rId21"/>
    <p:sldId id="299" r:id="rId22"/>
    <p:sldId id="355" r:id="rId23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68" userDrawn="1">
          <p15:clr>
            <a:srgbClr val="A4A3A4"/>
          </p15:clr>
        </p15:guide>
        <p15:guide id="4" pos="5692" userDrawn="1">
          <p15:clr>
            <a:srgbClr val="A4A3A4"/>
          </p15:clr>
        </p15:guide>
        <p15:guide id="5" orient="horz" pos="3162" userDrawn="1">
          <p15:clr>
            <a:srgbClr val="A4A3A4"/>
          </p15:clr>
        </p15:guide>
        <p15:guide id="6" orient="horz" pos="577" userDrawn="1">
          <p15:clr>
            <a:srgbClr val="A4A3A4"/>
          </p15:clr>
        </p15:guide>
        <p15:guide id="7" orient="horz" pos="622" userDrawn="1">
          <p15:clr>
            <a:srgbClr val="A4A3A4"/>
          </p15:clr>
        </p15:guide>
        <p15:guide id="8" pos="249" userDrawn="1">
          <p15:clr>
            <a:srgbClr val="A4A3A4"/>
          </p15:clr>
        </p15:guide>
        <p15:guide id="9" pos="5511" userDrawn="1">
          <p15:clr>
            <a:srgbClr val="A4A3A4"/>
          </p15:clr>
        </p15:guide>
        <p15:guide id="10" orient="horz" pos="1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131"/>
    <a:srgbClr val="4D7C84"/>
    <a:srgbClr val="4F56B4"/>
    <a:srgbClr val="38AFD0"/>
    <a:srgbClr val="5CAF51"/>
    <a:srgbClr val="C3C3C3"/>
    <a:srgbClr val="C25000"/>
    <a:srgbClr val="CC9F1A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903" autoAdjust="0"/>
  </p:normalViewPr>
  <p:slideViewPr>
    <p:cSldViewPr>
      <p:cViewPr varScale="1">
        <p:scale>
          <a:sx n="98" d="100"/>
          <a:sy n="98" d="100"/>
        </p:scale>
        <p:origin x="600" y="72"/>
      </p:cViewPr>
      <p:guideLst>
        <p:guide orient="horz" pos="1348"/>
        <p:guide pos="2880"/>
        <p:guide pos="68"/>
        <p:guide pos="5692"/>
        <p:guide orient="horz" pos="3162"/>
        <p:guide orient="horz" pos="577"/>
        <p:guide orient="horz" pos="622"/>
        <p:guide pos="249"/>
        <p:guide pos="5511"/>
        <p:guide orient="horz" pos="17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Liberális demokrácia</a:t>
          </a: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autokrácia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Piackihasználó diktatúra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Patronális demokrácia</a:t>
          </a: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Kommunista diktatúra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300" b="1" dirty="0" smtClean="0">
              <a:solidFill>
                <a:srgbClr val="4D7C85"/>
              </a:solidFill>
            </a:rPr>
            <a:t>Konzervatív autokrácia</a:t>
          </a:r>
          <a:endParaRPr lang="hu-HU" sz="1300" b="1" dirty="0">
            <a:solidFill>
              <a:srgbClr val="4D7C85"/>
            </a:solidFill>
          </a:endParaRP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5964" custScaleY="61566" custLinFactNeighborX="1344" custLinFactNeighborY="-2143"/>
      <dgm:spPr>
        <a:solidFill>
          <a:srgbClr val="EFEAE4"/>
        </a:solidFill>
        <a:ln w="31750">
          <a:solidFill>
            <a:srgbClr val="B3A99D"/>
          </a:solidFill>
        </a:ln>
      </dgm:spPr>
      <dgm:t>
        <a:bodyPr/>
        <a:lstStyle/>
        <a:p>
          <a:endParaRPr lang="hu-HU"/>
        </a:p>
      </dgm:t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46378" custScaleY="37620" custLinFactNeighborX="47933" custLinFactNeighborY="3888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48228" custScaleY="34224" custLinFactX="-43498" custLinFactY="-3058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3482" custLinFactNeighborX="-47933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40395" custLinFactNeighborX="-45566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9988" custScaleY="35761" custLinFactY="-68314" custLinFactNeighborX="33756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9314" custScaleY="33560" custLinFactX="-21680" custLinFactY="-100000" custLinFactNeighborX="-100000" custLinFactNeighborY="-19433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B4ECBD1D-BACF-4546-9B27-FE24E49A4513}" type="presOf" srcId="{EA790760-0B03-448A-9F29-12DB28B7261E}" destId="{40A06F75-CF71-4FF0-9476-F881F10B4C59}" srcOrd="0" destOrd="0" presId="urn:microsoft.com/office/officeart/2005/8/layout/pyramid2"/>
    <dgm:cxn modelId="{76DAB513-58A2-4551-AF09-4B365D6F04B2}" type="presOf" srcId="{94EAB1EC-7FE9-40F9-8691-7534F2D2D13B}" destId="{AA40EDB2-9616-491E-8997-90DC3C7C7F8E}" srcOrd="0" destOrd="0" presId="urn:microsoft.com/office/officeart/2005/8/layout/pyramid2"/>
    <dgm:cxn modelId="{C31DD756-CD9D-4BD6-B286-3309ABDC58DD}" type="presOf" srcId="{3CA4390E-8AEC-4EA2-A3EC-8DD042504D56}" destId="{585EDA03-E1D1-49E2-ABCC-D095A33C60CB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F069A631-531B-4568-AAD0-9A58E60244CE}" type="presOf" srcId="{83210F28-54C2-4E50-BA91-C30C7F5A925A}" destId="{0E6DB8B2-458A-4F73-AF77-E844E8685CD8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845FCF2A-A918-403F-94C1-C71C2346AE79}" type="presOf" srcId="{D75FEE30-628B-4BCD-B8C9-2BF3180BA3C0}" destId="{F9260225-45E3-4E83-A7B5-93BF7662486D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ED0F77B0-234F-4B8A-8A97-DA7DFA014D20}" type="presOf" srcId="{497908DE-4C30-428A-A555-3A6C2F4ADF7D}" destId="{C15E22B3-3295-4532-9D6A-325D45E50C1C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078B9CC4-A266-4107-BC2C-7406DEA27DD7}" type="presOf" srcId="{70972A96-F39F-4054-A5D9-CCAC350AB6EA}" destId="{6AFE05B7-991B-44DA-9843-39E3CC396A11}" srcOrd="0" destOrd="0" presId="urn:microsoft.com/office/officeart/2005/8/layout/pyramid2"/>
    <dgm:cxn modelId="{9EA624A9-1D30-4503-AD0F-4814017356F2}" type="presParOf" srcId="{F9260225-45E3-4E83-A7B5-93BF7662486D}" destId="{2CAB7AE0-F53F-477F-8596-08683A702DA4}" srcOrd="0" destOrd="0" presId="urn:microsoft.com/office/officeart/2005/8/layout/pyramid2"/>
    <dgm:cxn modelId="{72F3DF65-ECAD-4AD3-9B1F-A3AE956336D8}" type="presParOf" srcId="{F9260225-45E3-4E83-A7B5-93BF7662486D}" destId="{54982EDE-BA38-419C-8C90-E7DF88B50825}" srcOrd="1" destOrd="0" presId="urn:microsoft.com/office/officeart/2005/8/layout/pyramid2"/>
    <dgm:cxn modelId="{DA991141-0094-4D03-BF1B-70F82F238207}" type="presParOf" srcId="{54982EDE-BA38-419C-8C90-E7DF88B50825}" destId="{C15E22B3-3295-4532-9D6A-325D45E50C1C}" srcOrd="0" destOrd="0" presId="urn:microsoft.com/office/officeart/2005/8/layout/pyramid2"/>
    <dgm:cxn modelId="{B440B01E-B9F6-4F2F-B733-FEE076DD02DC}" type="presParOf" srcId="{54982EDE-BA38-419C-8C90-E7DF88B50825}" destId="{E349127E-BD40-4FFD-98F7-AE53232D3317}" srcOrd="1" destOrd="0" presId="urn:microsoft.com/office/officeart/2005/8/layout/pyramid2"/>
    <dgm:cxn modelId="{AF92CF9A-61A5-4932-ADF5-EC9287BCD19E}" type="presParOf" srcId="{54982EDE-BA38-419C-8C90-E7DF88B50825}" destId="{585EDA03-E1D1-49E2-ABCC-D095A33C60CB}" srcOrd="2" destOrd="0" presId="urn:microsoft.com/office/officeart/2005/8/layout/pyramid2"/>
    <dgm:cxn modelId="{52CC9FB9-9F15-483B-BECC-45CB787B01F2}" type="presParOf" srcId="{54982EDE-BA38-419C-8C90-E7DF88B50825}" destId="{689CAA53-9D6E-44E6-B0D8-615A6D07FB5B}" srcOrd="3" destOrd="0" presId="urn:microsoft.com/office/officeart/2005/8/layout/pyramid2"/>
    <dgm:cxn modelId="{D40F0BA9-0245-48E3-B119-6522225EF685}" type="presParOf" srcId="{54982EDE-BA38-419C-8C90-E7DF88B50825}" destId="{AA40EDB2-9616-491E-8997-90DC3C7C7F8E}" srcOrd="4" destOrd="0" presId="urn:microsoft.com/office/officeart/2005/8/layout/pyramid2"/>
    <dgm:cxn modelId="{73939C3A-7185-4F72-B474-DFEDB13524F4}" type="presParOf" srcId="{54982EDE-BA38-419C-8C90-E7DF88B50825}" destId="{9055E23A-F0BC-4AAF-9FF4-F780F02DFD21}" srcOrd="5" destOrd="0" presId="urn:microsoft.com/office/officeart/2005/8/layout/pyramid2"/>
    <dgm:cxn modelId="{5462B863-1EE4-4B55-B2F5-B9CE428C28A6}" type="presParOf" srcId="{54982EDE-BA38-419C-8C90-E7DF88B50825}" destId="{6AFE05B7-991B-44DA-9843-39E3CC396A11}" srcOrd="6" destOrd="0" presId="urn:microsoft.com/office/officeart/2005/8/layout/pyramid2"/>
    <dgm:cxn modelId="{04498C43-D3BF-48D6-872E-DAD01879BE2D}" type="presParOf" srcId="{54982EDE-BA38-419C-8C90-E7DF88B50825}" destId="{B370853F-B4C8-494E-B10D-01EDE232E07B}" srcOrd="7" destOrd="0" presId="urn:microsoft.com/office/officeart/2005/8/layout/pyramid2"/>
    <dgm:cxn modelId="{BBC76B5B-9B88-4CBC-9E1F-9C2E3EB44AB1}" type="presParOf" srcId="{54982EDE-BA38-419C-8C90-E7DF88B50825}" destId="{40A06F75-CF71-4FF0-9476-F881F10B4C59}" srcOrd="8" destOrd="0" presId="urn:microsoft.com/office/officeart/2005/8/layout/pyramid2"/>
    <dgm:cxn modelId="{E55C7D3E-6AA4-41DB-96DA-3787661CD0B6}" type="presParOf" srcId="{54982EDE-BA38-419C-8C90-E7DF88B50825}" destId="{D5AAC021-0B13-4F18-8DC6-1FA6845FB348}" srcOrd="9" destOrd="0" presId="urn:microsoft.com/office/officeart/2005/8/layout/pyramid2"/>
    <dgm:cxn modelId="{021156C7-233A-441B-8BE7-78DFFC19DBA3}" type="presParOf" srcId="{54982EDE-BA38-419C-8C90-E7DF88B50825}" destId="{0E6DB8B2-458A-4F73-AF77-E844E8685CD8}" srcOrd="10" destOrd="0" presId="urn:microsoft.com/office/officeart/2005/8/layout/pyramid2"/>
    <dgm:cxn modelId="{8D7B6281-6F49-4E60-8E04-246A48946067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2488230" y="799151"/>
          <a:ext cx="4023562" cy="2881608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6711070" y="533668"/>
          <a:ext cx="1410975" cy="49041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Kommunista diktatúra</a:t>
          </a:r>
        </a:p>
      </dsp:txBody>
      <dsp:txXfrm>
        <a:off x="6735010" y="557608"/>
        <a:ext cx="1363095" cy="442533"/>
      </dsp:txXfrm>
    </dsp:sp>
    <dsp:sp modelId="{585EDA03-E1D1-49E2-ABCC-D095A33C60CB}">
      <dsp:nvSpPr>
        <dsp:cNvPr id="0" name=""/>
        <dsp:cNvSpPr/>
      </dsp:nvSpPr>
      <dsp:spPr>
        <a:xfrm>
          <a:off x="858950" y="561963"/>
          <a:ext cx="1467258" cy="44614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Liberális demokrácia</a:t>
          </a:r>
        </a:p>
      </dsp:txBody>
      <dsp:txXfrm>
        <a:off x="880729" y="583742"/>
        <a:ext cx="1423700" cy="402585"/>
      </dsp:txXfrm>
    </dsp:sp>
    <dsp:sp modelId="{AA40EDB2-9616-491E-8997-90DC3C7C7F8E}">
      <dsp:nvSpPr>
        <dsp:cNvPr id="0" name=""/>
        <dsp:cNvSpPr/>
      </dsp:nvSpPr>
      <dsp:spPr>
        <a:xfrm>
          <a:off x="3764155" y="3798731"/>
          <a:ext cx="1471670" cy="47639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Patronális autokrácia</a:t>
          </a:r>
        </a:p>
      </dsp:txBody>
      <dsp:txXfrm>
        <a:off x="3787411" y="3821987"/>
        <a:ext cx="1425158" cy="429887"/>
      </dsp:txXfrm>
    </dsp:sp>
    <dsp:sp modelId="{6AFE05B7-991B-44DA-9843-39E3CC396A11}">
      <dsp:nvSpPr>
        <dsp:cNvPr id="0" name=""/>
        <dsp:cNvSpPr/>
      </dsp:nvSpPr>
      <dsp:spPr>
        <a:xfrm>
          <a:off x="3817837" y="216027"/>
          <a:ext cx="1508330" cy="44558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Konzervatív autokrácia</a:t>
          </a:r>
          <a:endParaRPr lang="hu-HU" sz="1300" b="1" kern="1200" dirty="0">
            <a:solidFill>
              <a:srgbClr val="4D7C85"/>
            </a:solidFill>
          </a:endParaRPr>
        </a:p>
      </dsp:txBody>
      <dsp:txXfrm>
        <a:off x="3839589" y="237779"/>
        <a:ext cx="1464826" cy="402078"/>
      </dsp:txXfrm>
    </dsp:sp>
    <dsp:sp modelId="{40A06F75-CF71-4FF0-9476-F881F10B4C59}">
      <dsp:nvSpPr>
        <dsp:cNvPr id="0" name=""/>
        <dsp:cNvSpPr/>
      </dsp:nvSpPr>
      <dsp:spPr>
        <a:xfrm>
          <a:off x="6224843" y="1927156"/>
          <a:ext cx="1520803" cy="466179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Piackihasználó diktatúra</a:t>
          </a:r>
        </a:p>
      </dsp:txBody>
      <dsp:txXfrm>
        <a:off x="6247600" y="1949913"/>
        <a:ext cx="1475289" cy="420665"/>
      </dsp:txXfrm>
    </dsp:sp>
    <dsp:sp modelId="{0E6DB8B2-458A-4F73-AF77-E844E8685CD8}">
      <dsp:nvSpPr>
        <dsp:cNvPr id="0" name=""/>
        <dsp:cNvSpPr/>
      </dsp:nvSpPr>
      <dsp:spPr>
        <a:xfrm>
          <a:off x="1506207" y="1989502"/>
          <a:ext cx="1500298" cy="437487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b="1" kern="1200" dirty="0" smtClean="0">
              <a:solidFill>
                <a:srgbClr val="4D7C85"/>
              </a:solidFill>
            </a:rPr>
            <a:t>Patronális demokrácia</a:t>
          </a:r>
        </a:p>
      </dsp:txBody>
      <dsp:txXfrm>
        <a:off x="1527563" y="2010858"/>
        <a:ext cx="1457586" cy="39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2022. 02. 17.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8240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6536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0857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07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54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20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93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7638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5484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596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7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0434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65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2022. 02. 17.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2022. 02. 17.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2022. 02. 17.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2022. 02. 17.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2022. 02. 17.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2022. 02. 17.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2022. 02. 17.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 smtClean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Makacs struktúrák </a:t>
            </a:r>
            <a:r>
              <a:rPr lang="en-GB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posztkommunista </a:t>
            </a:r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rendszerek fejlődésének </a:t>
            </a:r>
            <a:r>
              <a:rPr lang="hu-H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 magyarázata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"/>
            <a:ext cx="8928100" cy="987424"/>
          </a:xfrm>
        </p:spPr>
        <p:txBody>
          <a:bodyPr>
            <a:noAutofit/>
          </a:bodyPr>
          <a:lstStyle/>
          <a:p>
            <a:r>
              <a:rPr lang="hu-HU" sz="2200" b="1" dirty="0" smtClean="0">
                <a:solidFill>
                  <a:srgbClr val="8D503B"/>
                </a:solidFill>
              </a:rPr>
              <a:t>„</a:t>
            </a:r>
            <a:r>
              <a:rPr lang="en-US" sz="2200" b="1" dirty="0" smtClean="0">
                <a:solidFill>
                  <a:srgbClr val="8D503B"/>
                </a:solidFill>
              </a:rPr>
              <a:t>C</a:t>
            </a:r>
            <a:r>
              <a:rPr lang="hu-HU" sz="2200" b="1" dirty="0" smtClean="0">
                <a:solidFill>
                  <a:srgbClr val="8D503B"/>
                </a:solidFill>
              </a:rPr>
              <a:t>” tézis</a:t>
            </a:r>
            <a:r>
              <a:rPr lang="en-US" sz="2200" b="1" dirty="0">
                <a:solidFill>
                  <a:srgbClr val="8D503B"/>
                </a:solidFill>
              </a:rPr>
              <a:t>: A </a:t>
            </a:r>
            <a:r>
              <a:rPr lang="en-US" sz="2200" b="1" dirty="0" err="1">
                <a:solidFill>
                  <a:srgbClr val="8D503B"/>
                </a:solidFill>
              </a:rPr>
              <a:t>kommunista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diktatúrák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megállították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és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visszafordították</a:t>
            </a:r>
            <a:r>
              <a:rPr lang="en-US" sz="2200" b="1" dirty="0">
                <a:solidFill>
                  <a:srgbClr val="8D503B"/>
                </a:solidFill>
              </a:rPr>
              <a:t> a </a:t>
            </a:r>
            <a:r>
              <a:rPr lang="en-US" sz="2200" b="1" dirty="0" err="1">
                <a:solidFill>
                  <a:srgbClr val="8D503B"/>
                </a:solidFill>
              </a:rPr>
              <a:t>szférák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szétválását</a:t>
            </a:r>
            <a:endParaRPr lang="hu-HU" sz="2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289" y="987425"/>
            <a:ext cx="8353176" cy="381000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sz="2200" b="1" dirty="0" smtClean="0">
                <a:solidFill>
                  <a:srgbClr val="4D7C84"/>
                </a:solidFill>
              </a:rPr>
              <a:t>„C” tézis:</a:t>
            </a:r>
            <a:endParaRPr lang="hu-HU" sz="2200" dirty="0" smtClean="0">
              <a:solidFill>
                <a:srgbClr val="4D7C84"/>
              </a:solidFill>
            </a:endParaRP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1900" b="1" dirty="0">
                <a:solidFill>
                  <a:srgbClr val="504131"/>
                </a:solidFill>
              </a:rPr>
              <a:t>a kommunista időkben különböző civilizációjú országok kerültek a diktatúra „politikai fedője” alá;</a:t>
            </a:r>
            <a:endParaRPr lang="hu-HU" sz="1900" b="1" dirty="0" smtClean="0">
              <a:solidFill>
                <a:srgbClr val="504131"/>
              </a:solidFill>
            </a:endParaRP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1900" b="1" dirty="0">
                <a:solidFill>
                  <a:srgbClr val="504131"/>
                </a:solidFill>
              </a:rPr>
              <a:t>ez </a:t>
            </a:r>
            <a:r>
              <a:rPr lang="hu-HU" sz="1900" b="1" dirty="0" smtClean="0">
                <a:solidFill>
                  <a:srgbClr val="504131"/>
                </a:solidFill>
              </a:rPr>
              <a:t>megállította </a:t>
            </a:r>
            <a:r>
              <a:rPr lang="hu-HU" sz="1900" b="1" dirty="0">
                <a:solidFill>
                  <a:srgbClr val="504131"/>
                </a:solidFill>
              </a:rPr>
              <a:t>ezeknek az országoknak a társadalmi fejlődését;</a:t>
            </a:r>
            <a:endParaRPr lang="hu-HU" sz="1900" b="1" dirty="0" smtClean="0">
              <a:solidFill>
                <a:srgbClr val="504131"/>
              </a:solidFill>
            </a:endParaRP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1900" b="1" dirty="0">
                <a:solidFill>
                  <a:srgbClr val="504131"/>
                </a:solidFill>
              </a:rPr>
              <a:t>a kommunista rendszer egy sor saját, egymással kölcsönös kapcsolatban lévő jelenséget is magával hozott, amik a társadalmi cselekvés szférainak összeolvadását képviselték s ezzel tovább erősítették a már korábban meglévő szétválasztási (pontosabban szét nem választási) rendet;</a:t>
            </a:r>
            <a:endParaRPr lang="hu-HU" sz="1900" b="1" dirty="0" smtClean="0">
              <a:solidFill>
                <a:srgbClr val="504131"/>
              </a:solidFill>
            </a:endParaRP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1900" b="1" dirty="0">
                <a:solidFill>
                  <a:srgbClr val="504131"/>
                </a:solidFill>
              </a:rPr>
              <a:t>míg a különböző civilizációkban kialakulhattak a kommunizmusnak különböző formái, az egypártrendszer és az állami tulajdon monopóliuma hasonló társadalmi jelenségeket váltott ki s bizonyos mértékig homogenizálta is ezeket az országokat.</a:t>
            </a:r>
          </a:p>
        </p:txBody>
      </p:sp>
    </p:spTree>
    <p:extLst>
      <p:ext uri="{BB962C8B-B14F-4D97-AF65-F5344CB8AC3E}">
        <p14:creationId xmlns:p14="http://schemas.microsoft.com/office/powerpoint/2010/main" val="381343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39799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8D503B"/>
                </a:solidFill>
              </a:rPr>
              <a:t>Henry Hale: </a:t>
            </a:r>
            <a:r>
              <a:rPr lang="en-US" sz="2200" b="1" dirty="0">
                <a:solidFill>
                  <a:srgbClr val="8D503B"/>
                </a:solidFill>
              </a:rPr>
              <a:t>A </a:t>
            </a:r>
            <a:r>
              <a:rPr lang="en-US" sz="2200" b="1" dirty="0" err="1">
                <a:solidFill>
                  <a:srgbClr val="8D503B"/>
                </a:solidFill>
              </a:rPr>
              <a:t>patronalisztikus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örökség</a:t>
            </a:r>
            <a:r>
              <a:rPr lang="en-US" sz="2200" b="1" dirty="0">
                <a:solidFill>
                  <a:srgbClr val="8D503B"/>
                </a:solidFill>
              </a:rPr>
              <a:t> a </a:t>
            </a:r>
            <a:r>
              <a:rPr lang="en-US" sz="2200" b="1" dirty="0" err="1">
                <a:solidFill>
                  <a:srgbClr val="8D503B"/>
                </a:solidFill>
              </a:rPr>
              <a:t>kommunista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uralom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végén</a:t>
            </a:r>
            <a:endParaRPr lang="hu-HU" sz="2200" dirty="0">
              <a:solidFill>
                <a:srgbClr val="8D503B"/>
              </a:solidFill>
            </a:endParaRPr>
          </a:p>
        </p:txBody>
      </p:sp>
      <p:sp>
        <p:nvSpPr>
          <p:cNvPr id="5" name="Téglalap 14"/>
          <p:cNvSpPr/>
          <p:nvPr/>
        </p:nvSpPr>
        <p:spPr>
          <a:xfrm>
            <a:off x="782766" y="3872263"/>
            <a:ext cx="7555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hu-HU" sz="1400" b="1" i="1" dirty="0" smtClean="0">
                <a:solidFill>
                  <a:srgbClr val="50412B"/>
                </a:solidFill>
              </a:rPr>
              <a:t>Forrás</a:t>
            </a:r>
            <a:r>
              <a:rPr lang="en-GB" sz="1400" b="1" i="1" dirty="0" smtClean="0">
                <a:solidFill>
                  <a:srgbClr val="50412B"/>
                </a:solidFill>
              </a:rPr>
              <a:t>: </a:t>
            </a:r>
            <a:r>
              <a:rPr lang="en-GB" sz="1400" dirty="0">
                <a:solidFill>
                  <a:srgbClr val="50412B"/>
                </a:solidFill>
              </a:rPr>
              <a:t>Henry E. Hale, </a:t>
            </a:r>
            <a:r>
              <a:rPr lang="en-GB" sz="1400" i="1" dirty="0">
                <a:solidFill>
                  <a:srgbClr val="50412B"/>
                </a:solidFill>
              </a:rPr>
              <a:t>Patronal Politics – Eurasian Regime Dynamics in Comparative Perspective</a:t>
            </a:r>
            <a:r>
              <a:rPr lang="en-GB" sz="1400" dirty="0">
                <a:solidFill>
                  <a:srgbClr val="50412B"/>
                </a:solidFill>
              </a:rPr>
              <a:t>, Cambridge University Press, 2015, </a:t>
            </a:r>
            <a:r>
              <a:rPr lang="en-GB" sz="1400" dirty="0" smtClean="0">
                <a:solidFill>
                  <a:srgbClr val="50412B"/>
                </a:solidFill>
              </a:rPr>
              <a:t>60</a:t>
            </a:r>
            <a:r>
              <a:rPr lang="hu-HU" sz="1400" dirty="0" smtClean="0">
                <a:solidFill>
                  <a:srgbClr val="50412B"/>
                </a:solidFill>
              </a:rPr>
              <a:t>. oldal</a:t>
            </a:r>
            <a:endParaRPr lang="en-GB" sz="1400" dirty="0">
              <a:solidFill>
                <a:srgbClr val="50412B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8885"/>
              </p:ext>
            </p:extLst>
          </p:nvPr>
        </p:nvGraphicFramePr>
        <p:xfrm>
          <a:off x="359532" y="1275606"/>
          <a:ext cx="8424936" cy="2389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4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63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Leginkább </a:t>
                      </a:r>
                      <a:r>
                        <a:rPr lang="hu-HU" sz="1600" b="1" kern="1200" dirty="0" err="1">
                          <a:solidFill>
                            <a:srgbClr val="4D7C85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patronalisztikus</a:t>
                      </a:r>
                      <a:endParaRPr lang="hu-HU" sz="1600" b="1" kern="1200" dirty="0">
                        <a:solidFill>
                          <a:srgbClr val="4D7C85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Albánia, Azerbajdzsán, Belarusz, Bulgária, Grúzia, Kazahsztán, Kirgizisztán, Macedónia, Moldova, Oroszország, Örményország, Tádzsikisztán, Türkmenisztán, Ukrajna, Üzbegisztán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1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Mérsékelten </a:t>
                      </a:r>
                      <a:r>
                        <a:rPr lang="hu-HU" sz="1600" b="1" kern="1200" dirty="0" err="1">
                          <a:solidFill>
                            <a:srgbClr val="4D7C85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patronalisztikus</a:t>
                      </a:r>
                      <a:endParaRPr lang="hu-HU" sz="1600" b="1" kern="1200" dirty="0">
                        <a:solidFill>
                          <a:srgbClr val="4D7C85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Észtország, Lettország, Litvánia, Szerbia, Szlovákia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40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Legkevésbé </a:t>
                      </a:r>
                      <a:r>
                        <a:rPr lang="hu-HU" sz="1600" b="1" kern="1200" dirty="0" err="1">
                          <a:solidFill>
                            <a:srgbClr val="4D7C85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patronalisztikus</a:t>
                      </a:r>
                      <a:endParaRPr lang="hu-HU" sz="1600" b="1" kern="1200" dirty="0">
                        <a:solidFill>
                          <a:srgbClr val="4D7C85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500" b="1" kern="1200" dirty="0">
                          <a:solidFill>
                            <a:srgbClr val="50412B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Cseh Köztársaság, Horvátország, Kelet-Németország (NDK), Lengyelország, Magyarország, Szlovénia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5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"/>
            <a:ext cx="8928100" cy="987424"/>
          </a:xfrm>
        </p:spPr>
        <p:txBody>
          <a:bodyPr>
            <a:noAutofit/>
          </a:bodyPr>
          <a:lstStyle/>
          <a:p>
            <a:r>
              <a:rPr lang="hu-HU" sz="2200" b="1" dirty="0" smtClean="0">
                <a:solidFill>
                  <a:srgbClr val="8D503B"/>
                </a:solidFill>
              </a:rPr>
              <a:t>„</a:t>
            </a:r>
            <a:r>
              <a:rPr lang="en-US" sz="2200" b="1" dirty="0" smtClean="0">
                <a:solidFill>
                  <a:srgbClr val="8D503B"/>
                </a:solidFill>
              </a:rPr>
              <a:t>D</a:t>
            </a:r>
            <a:r>
              <a:rPr lang="hu-HU" sz="2200" b="1" dirty="0" smtClean="0">
                <a:solidFill>
                  <a:srgbClr val="8D503B"/>
                </a:solidFill>
              </a:rPr>
              <a:t>” tézis</a:t>
            </a:r>
            <a:r>
              <a:rPr lang="en-US" sz="2200" b="1" dirty="0">
                <a:solidFill>
                  <a:srgbClr val="8D503B"/>
                </a:solidFill>
              </a:rPr>
              <a:t>: a </a:t>
            </a:r>
            <a:r>
              <a:rPr lang="en-US" sz="2200" b="1" dirty="0" err="1">
                <a:solidFill>
                  <a:srgbClr val="8D503B"/>
                </a:solidFill>
              </a:rPr>
              <a:t>demokratizálódás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nem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változtatta</a:t>
            </a:r>
            <a:r>
              <a:rPr lang="en-US" sz="2200" b="1" dirty="0">
                <a:solidFill>
                  <a:srgbClr val="8D503B"/>
                </a:solidFill>
              </a:rPr>
              <a:t> meg a </a:t>
            </a:r>
            <a:r>
              <a:rPr lang="en-US" sz="2200" b="1" dirty="0" err="1">
                <a:solidFill>
                  <a:srgbClr val="8D503B"/>
                </a:solidFill>
              </a:rPr>
              <a:t>szférák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szétválasztottságát</a:t>
            </a:r>
            <a:endParaRPr lang="hu-HU" sz="2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287" y="987425"/>
            <a:ext cx="8353425" cy="40322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sz="2200" b="1" dirty="0" smtClean="0">
                <a:solidFill>
                  <a:srgbClr val="4D7C85"/>
                </a:solidFill>
              </a:rPr>
              <a:t>„D” tézis:</a:t>
            </a:r>
            <a:endParaRPr lang="hu-HU" sz="2200" dirty="0" smtClean="0">
              <a:solidFill>
                <a:srgbClr val="4D7C85"/>
              </a:solidFill>
            </a:endParaRP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hu-HU" sz="1800" b="1" dirty="0">
                <a:solidFill>
                  <a:srgbClr val="504131"/>
                </a:solidFill>
              </a:rPr>
              <a:t>a posztkommunista időkben a rendszerváltások elhozták a formális intézményi rendszer átalakulását, de nem hozták el az aktorok informális felfogásának változását a társadalmi cselevés szféráinak szétválasztásáról;</a:t>
            </a:r>
            <a:endParaRPr lang="hu-HU" sz="1800" b="1" dirty="0" smtClean="0">
              <a:solidFill>
                <a:srgbClr val="504131"/>
              </a:solidFill>
            </a:endParaRP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hu-HU" sz="1800" b="1" dirty="0">
                <a:solidFill>
                  <a:srgbClr val="504131"/>
                </a:solidFill>
              </a:rPr>
              <a:t>a liberális demokrácia csak azokban az országokban jöhetett létre, ahol az aktorok informális felfogása a szférák szétválasztása volt („A” tézis);</a:t>
            </a:r>
            <a:endParaRPr lang="hu-HU" sz="1800" b="1" dirty="0" smtClean="0">
              <a:solidFill>
                <a:srgbClr val="504131"/>
              </a:solidFill>
            </a:endParaRP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hu-HU" sz="1800" b="1" dirty="0">
                <a:solidFill>
                  <a:srgbClr val="504131"/>
                </a:solidFill>
              </a:rPr>
              <a:t>minél több elválasztatlan szférát termelt ki a civilizációs hovatartozás („B” tézis”) és a kommunista rezsim hatása („C” tézis) az aktorok szintjén, annál </a:t>
            </a:r>
            <a:r>
              <a:rPr lang="hu-HU" sz="1800" b="1" dirty="0" err="1">
                <a:solidFill>
                  <a:srgbClr val="504131"/>
                </a:solidFill>
              </a:rPr>
              <a:t>patronálisabb</a:t>
            </a:r>
            <a:r>
              <a:rPr lang="hu-HU" sz="1800" b="1" dirty="0">
                <a:solidFill>
                  <a:srgbClr val="504131"/>
                </a:solidFill>
              </a:rPr>
              <a:t> rezsimek jött létre</a:t>
            </a:r>
            <a:r>
              <a:rPr lang="en-GB" sz="1800" b="1" dirty="0" smtClean="0">
                <a:solidFill>
                  <a:srgbClr val="504131"/>
                </a:solidFill>
              </a:rPr>
              <a:t>;</a:t>
            </a:r>
            <a:endParaRPr lang="en-US" sz="1800" b="1" dirty="0" smtClean="0">
              <a:solidFill>
                <a:srgbClr val="504131"/>
              </a:solidFill>
            </a:endParaRP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5"/>
              </a:buClr>
              <a:buSzPct val="120000"/>
            </a:pPr>
            <a:r>
              <a:rPr lang="hu-HU" sz="1800" b="1" dirty="0">
                <a:solidFill>
                  <a:srgbClr val="504131"/>
                </a:solidFill>
              </a:rPr>
              <a:t>az, hogy a rezsim demokratikus/többpiramisos vagy autokratikus/egypiramisos lett-e, az főleg két tényezőtől függött: (1) az elnöki rendszer hiányától és az arányos választási rendszer jelenlététől, valamint (2) a nyugati kötődéstől és befolyástól.</a:t>
            </a:r>
          </a:p>
        </p:txBody>
      </p:sp>
    </p:spTree>
    <p:extLst>
      <p:ext uri="{BB962C8B-B14F-4D97-AF65-F5344CB8AC3E}">
        <p14:creationId xmlns:p14="http://schemas.microsoft.com/office/powerpoint/2010/main" val="339123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</p:spPr>
        <p:txBody>
          <a:bodyPr>
            <a:normAutofit/>
          </a:bodyPr>
          <a:lstStyle/>
          <a:p>
            <a:r>
              <a:rPr lang="hu-HU" sz="2200" b="1" dirty="0" smtClean="0">
                <a:solidFill>
                  <a:srgbClr val="8D503B"/>
                </a:solidFill>
              </a:rPr>
              <a:t>A makacs struktúrák posztkommunista formája</a:t>
            </a:r>
            <a:endParaRPr lang="en-US" sz="2200" b="1" dirty="0">
              <a:solidFill>
                <a:srgbClr val="8D503B"/>
              </a:solidFill>
            </a:endParaRPr>
          </a:p>
        </p:txBody>
      </p:sp>
      <p:grpSp>
        <p:nvGrpSpPr>
          <p:cNvPr id="19" name="Group 238"/>
          <p:cNvGrpSpPr>
            <a:grpSpLocks/>
          </p:cNvGrpSpPr>
          <p:nvPr/>
        </p:nvGrpSpPr>
        <p:grpSpPr bwMode="auto">
          <a:xfrm>
            <a:off x="115228" y="931630"/>
            <a:ext cx="8920822" cy="4080100"/>
            <a:chOff x="-286" y="5780"/>
            <a:chExt cx="10774" cy="4918"/>
          </a:xfrm>
        </p:grpSpPr>
        <p:grpSp>
          <p:nvGrpSpPr>
            <p:cNvPr id="20" name="Group 101"/>
            <p:cNvGrpSpPr>
              <a:grpSpLocks/>
            </p:cNvGrpSpPr>
            <p:nvPr/>
          </p:nvGrpSpPr>
          <p:grpSpPr bwMode="auto">
            <a:xfrm>
              <a:off x="1792" y="5780"/>
              <a:ext cx="8696" cy="4918"/>
              <a:chOff x="3324" y="-1436"/>
              <a:chExt cx="77324" cy="43749"/>
            </a:xfrm>
          </p:grpSpPr>
          <p:grpSp>
            <p:nvGrpSpPr>
              <p:cNvPr id="25" name="Group 102"/>
              <p:cNvGrpSpPr>
                <a:grpSpLocks/>
              </p:cNvGrpSpPr>
              <p:nvPr/>
            </p:nvGrpSpPr>
            <p:grpSpPr bwMode="auto">
              <a:xfrm>
                <a:off x="3324" y="-1436"/>
                <a:ext cx="77324" cy="43749"/>
                <a:chOff x="3324" y="-1436"/>
                <a:chExt cx="77324" cy="43749"/>
              </a:xfrm>
            </p:grpSpPr>
            <p:sp>
              <p:nvSpPr>
                <p:cNvPr id="28" name="Szövegdoboz 4"/>
                <p:cNvSpPr txBox="1">
                  <a:spLocks noChangeArrowheads="1"/>
                </p:cNvSpPr>
                <p:nvPr/>
              </p:nvSpPr>
              <p:spPr bwMode="auto">
                <a:xfrm>
                  <a:off x="3324" y="-1436"/>
                  <a:ext cx="77324" cy="6476"/>
                </a:xfrm>
                <a:prstGeom prst="roundRect">
                  <a:avLst/>
                </a:prstGeom>
                <a:solidFill>
                  <a:srgbClr val="B3AA9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b="1" kern="1200" dirty="0" smtClean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A társadalmi cselekvés szféráinak szétválasztatlansága (demokratikus környezetben)</a:t>
                  </a:r>
                  <a:endParaRPr lang="hu-HU" dirty="0">
                    <a:solidFill>
                      <a:srgbClr val="50413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9" name="Szövegdoboz 5"/>
                <p:cNvSpPr txBox="1">
                  <a:spLocks noChangeArrowheads="1"/>
                </p:cNvSpPr>
                <p:nvPr/>
              </p:nvSpPr>
              <p:spPr bwMode="auto">
                <a:xfrm>
                  <a:off x="3324" y="10117"/>
                  <a:ext cx="35235" cy="7920"/>
                </a:xfrm>
                <a:prstGeom prst="roundRect">
                  <a:avLst/>
                </a:prstGeom>
                <a:solidFill>
                  <a:srgbClr val="D1C9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b="1" kern="1200" dirty="0" smtClean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Informális hálók</a:t>
                  </a:r>
                  <a:endParaRPr lang="hu-HU" dirty="0">
                    <a:solidFill>
                      <a:srgbClr val="50413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0" name="Szövegdoboz 6"/>
                <p:cNvSpPr txBox="1">
                  <a:spLocks noChangeArrowheads="1"/>
                </p:cNvSpPr>
                <p:nvPr/>
              </p:nvSpPr>
              <p:spPr bwMode="auto">
                <a:xfrm>
                  <a:off x="45405" y="10088"/>
                  <a:ext cx="35243" cy="7920"/>
                </a:xfrm>
                <a:prstGeom prst="roundRect">
                  <a:avLst/>
                </a:prstGeom>
                <a:solidFill>
                  <a:srgbClr val="6B95A1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b="1" kern="1200" dirty="0" smtClean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Hatalom&amp;tulajdon</a:t>
                  </a:r>
                  <a:endParaRPr lang="hu-HU" dirty="0">
                    <a:solidFill>
                      <a:srgbClr val="50413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1" name="Szövegdoboz 7"/>
                <p:cNvSpPr txBox="1">
                  <a:spLocks noChangeArrowheads="1"/>
                </p:cNvSpPr>
                <p:nvPr/>
              </p:nvSpPr>
              <p:spPr bwMode="auto">
                <a:xfrm>
                  <a:off x="3324" y="22839"/>
                  <a:ext cx="35235" cy="7920"/>
                </a:xfrm>
                <a:prstGeom prst="roundRect">
                  <a:avLst/>
                </a:prstGeom>
                <a:solidFill>
                  <a:srgbClr val="D1C9BE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b="1" kern="1200" dirty="0" smtClean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Fogadott politikai családok (informális patronális hálók)</a:t>
                  </a:r>
                  <a:endParaRPr lang="hu-HU" dirty="0">
                    <a:solidFill>
                      <a:srgbClr val="50413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2" name="Szövegdoboz 8"/>
                <p:cNvSpPr txBox="1">
                  <a:spLocks noChangeArrowheads="1"/>
                </p:cNvSpPr>
                <p:nvPr/>
              </p:nvSpPr>
              <p:spPr bwMode="auto">
                <a:xfrm>
                  <a:off x="45405" y="23095"/>
                  <a:ext cx="35243" cy="7920"/>
                </a:xfrm>
                <a:prstGeom prst="roundRect">
                  <a:avLst/>
                </a:prstGeom>
                <a:solidFill>
                  <a:srgbClr val="6B95A1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hu-HU" b="1" kern="1200" dirty="0" smtClean="0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Patrimonializáció</a:t>
                  </a:r>
                  <a:endParaRPr lang="hu-HU" dirty="0">
                    <a:solidFill>
                      <a:srgbClr val="50413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33" name="Szövegdoboz 9"/>
                <p:cNvSpPr txBox="1">
                  <a:spLocks noChangeArrowheads="1"/>
                </p:cNvSpPr>
                <p:nvPr/>
              </p:nvSpPr>
              <p:spPr bwMode="auto">
                <a:xfrm>
                  <a:off x="3324" y="35938"/>
                  <a:ext cx="77324" cy="6375"/>
                </a:xfrm>
                <a:prstGeom prst="roundRect">
                  <a:avLst/>
                </a:prstGeom>
                <a:solidFill>
                  <a:srgbClr val="E9B17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54000" tIns="10800" rIns="54000" bIns="10800" anchor="ctr" anchorCtr="0" upright="1">
                  <a:noAutofit/>
                </a:bodyPr>
                <a:lstStyle>
                  <a:defPPr>
                    <a:defRPr lang="hu-HU"/>
                  </a:defPPr>
                  <a:lvl1pPr algn="ctr">
                    <a:lnSpc>
                      <a:spcPct val="115000"/>
                    </a:lnSpc>
                    <a:spcAft>
                      <a:spcPts val="0"/>
                    </a:spcAft>
                    <a:defRPr b="1">
                      <a:solidFill>
                        <a:srgbClr val="50413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defRPr>
                  </a:lvl1pPr>
                </a:lstStyle>
                <a:p>
                  <a:r>
                    <a:rPr lang="hu-HU" dirty="0" smtClean="0"/>
                    <a:t>A korrupció központosított/monopolizált formái</a:t>
                  </a:r>
                  <a:endParaRPr lang="hu-HU" dirty="0"/>
                </a:p>
              </p:txBody>
            </p:sp>
            <p:sp>
              <p:nvSpPr>
                <p:cNvPr id="34" name="Lefelé nyíl 33"/>
                <p:cNvSpPr>
                  <a:spLocks noChangeArrowheads="1"/>
                </p:cNvSpPr>
                <p:nvPr/>
              </p:nvSpPr>
              <p:spPr bwMode="auto">
                <a:xfrm>
                  <a:off x="18560" y="5040"/>
                  <a:ext cx="4680" cy="5048"/>
                </a:xfrm>
                <a:prstGeom prst="downArrow">
                  <a:avLst>
                    <a:gd name="adj1" fmla="val 50000"/>
                    <a:gd name="adj2" fmla="val 50007"/>
                  </a:avLst>
                </a:prstGeom>
                <a:solidFill>
                  <a:srgbClr val="4D7C85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1500"/>
                </a:p>
              </p:txBody>
            </p:sp>
            <p:sp>
              <p:nvSpPr>
                <p:cNvPr id="35" name="Lefelé nyíl 34"/>
                <p:cNvSpPr>
                  <a:spLocks noChangeArrowheads="1"/>
                </p:cNvSpPr>
                <p:nvPr/>
              </p:nvSpPr>
              <p:spPr bwMode="auto">
                <a:xfrm>
                  <a:off x="60724" y="5059"/>
                  <a:ext cx="4680" cy="5058"/>
                </a:xfrm>
                <a:prstGeom prst="downArrow">
                  <a:avLst>
                    <a:gd name="adj1" fmla="val 50000"/>
                    <a:gd name="adj2" fmla="val 49997"/>
                  </a:avLst>
                </a:prstGeom>
                <a:solidFill>
                  <a:srgbClr val="4D7C85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1500"/>
                </a:p>
              </p:txBody>
            </p:sp>
            <p:sp>
              <p:nvSpPr>
                <p:cNvPr id="36" name="Lefelé nyíl 35"/>
                <p:cNvSpPr>
                  <a:spLocks noChangeArrowheads="1"/>
                </p:cNvSpPr>
                <p:nvPr/>
              </p:nvSpPr>
              <p:spPr bwMode="auto">
                <a:xfrm>
                  <a:off x="18643" y="18036"/>
                  <a:ext cx="4680" cy="4803"/>
                </a:xfrm>
                <a:prstGeom prst="downArrow">
                  <a:avLst>
                    <a:gd name="adj1" fmla="val 50000"/>
                    <a:gd name="adj2" fmla="val 50007"/>
                  </a:avLst>
                </a:prstGeom>
                <a:solidFill>
                  <a:srgbClr val="4D7C85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1500"/>
                </a:p>
              </p:txBody>
            </p:sp>
            <p:sp>
              <p:nvSpPr>
                <p:cNvPr id="37" name="Lefelé nyíl 36"/>
                <p:cNvSpPr>
                  <a:spLocks noChangeArrowheads="1"/>
                </p:cNvSpPr>
                <p:nvPr/>
              </p:nvSpPr>
              <p:spPr bwMode="auto">
                <a:xfrm>
                  <a:off x="60724" y="18008"/>
                  <a:ext cx="4680" cy="5048"/>
                </a:xfrm>
                <a:prstGeom prst="downArrow">
                  <a:avLst>
                    <a:gd name="adj1" fmla="val 50000"/>
                    <a:gd name="adj2" fmla="val 50007"/>
                  </a:avLst>
                </a:prstGeom>
                <a:solidFill>
                  <a:srgbClr val="4D7C85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1500"/>
                </a:p>
              </p:txBody>
            </p:sp>
            <p:sp>
              <p:nvSpPr>
                <p:cNvPr id="38" name="Lefelé nyíl 37"/>
                <p:cNvSpPr>
                  <a:spLocks noChangeArrowheads="1"/>
                </p:cNvSpPr>
                <p:nvPr/>
              </p:nvSpPr>
              <p:spPr bwMode="auto">
                <a:xfrm>
                  <a:off x="18643" y="30758"/>
                  <a:ext cx="4680" cy="5079"/>
                </a:xfrm>
                <a:prstGeom prst="downArrow">
                  <a:avLst>
                    <a:gd name="adj1" fmla="val 50000"/>
                    <a:gd name="adj2" fmla="val 50007"/>
                  </a:avLst>
                </a:prstGeom>
                <a:solidFill>
                  <a:srgbClr val="4D7C85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1500"/>
                </a:p>
              </p:txBody>
            </p:sp>
            <p:sp>
              <p:nvSpPr>
                <p:cNvPr id="39" name="Lefelé nyíl 38"/>
                <p:cNvSpPr>
                  <a:spLocks noChangeArrowheads="1"/>
                </p:cNvSpPr>
                <p:nvPr/>
              </p:nvSpPr>
              <p:spPr bwMode="auto">
                <a:xfrm>
                  <a:off x="60724" y="31015"/>
                  <a:ext cx="4680" cy="4822"/>
                </a:xfrm>
                <a:prstGeom prst="downArrow">
                  <a:avLst>
                    <a:gd name="adj1" fmla="val 50000"/>
                    <a:gd name="adj2" fmla="val 49997"/>
                  </a:avLst>
                </a:prstGeom>
                <a:solidFill>
                  <a:srgbClr val="4D7C85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endParaRPr lang="hu-HU" sz="1500"/>
                </a:p>
              </p:txBody>
            </p:sp>
          </p:grpSp>
          <p:sp>
            <p:nvSpPr>
              <p:cNvPr id="26" name="Balra-jobbra nyíl 25"/>
              <p:cNvSpPr>
                <a:spLocks noChangeArrowheads="1"/>
              </p:cNvSpPr>
              <p:nvPr/>
            </p:nvSpPr>
            <p:spPr bwMode="auto">
              <a:xfrm>
                <a:off x="38559" y="11987"/>
                <a:ext cx="6846" cy="4179"/>
              </a:xfrm>
              <a:prstGeom prst="leftRightArrow">
                <a:avLst>
                  <a:gd name="adj1" fmla="val 50000"/>
                  <a:gd name="adj2" fmla="val 49995"/>
                </a:avLst>
              </a:prstGeom>
              <a:solidFill>
                <a:srgbClr val="4D7C85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hu-HU" sz="1500"/>
              </a:p>
            </p:txBody>
          </p:sp>
          <p:sp>
            <p:nvSpPr>
              <p:cNvPr id="27" name="Balra-jobbra nyíl 26"/>
              <p:cNvSpPr>
                <a:spLocks noChangeArrowheads="1"/>
              </p:cNvSpPr>
              <p:nvPr/>
            </p:nvSpPr>
            <p:spPr bwMode="auto">
              <a:xfrm>
                <a:off x="38559" y="24966"/>
                <a:ext cx="6846" cy="4179"/>
              </a:xfrm>
              <a:prstGeom prst="leftRightArrow">
                <a:avLst>
                  <a:gd name="adj1" fmla="val 50000"/>
                  <a:gd name="adj2" fmla="val 49995"/>
                </a:avLst>
              </a:prstGeom>
              <a:solidFill>
                <a:srgbClr val="4D7C85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hu-HU" sz="1500"/>
              </a:p>
            </p:txBody>
          </p:sp>
        </p:grpSp>
        <p:sp>
          <p:nvSpPr>
            <p:cNvPr id="21" name="Text Box 117"/>
            <p:cNvSpPr txBox="1">
              <a:spLocks noChangeArrowheads="1"/>
            </p:cNvSpPr>
            <p:nvPr/>
          </p:nvSpPr>
          <p:spPr bwMode="auto">
            <a:xfrm>
              <a:off x="-286" y="5780"/>
              <a:ext cx="1904" cy="738"/>
            </a:xfrm>
            <a:prstGeom prst="roundRect">
              <a:avLst/>
            </a:prstGeom>
            <a:solidFill>
              <a:srgbClr val="B2654B"/>
            </a:solidFill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>
              <a:defPPr>
                <a:defRPr lang="hu-HU"/>
              </a:defPPr>
              <a:lvl1pPr algn="ctr">
                <a:spcAft>
                  <a:spcPts val="0"/>
                </a:spcAft>
                <a:defRPr b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hu-HU" dirty="0" smtClean="0">
                  <a:solidFill>
                    <a:srgbClr val="EFEAE4"/>
                  </a:solidFill>
                </a:rPr>
                <a:t>Fő ok</a:t>
              </a:r>
              <a:endParaRPr lang="hu-HU" dirty="0">
                <a:solidFill>
                  <a:srgbClr val="EFEAE4"/>
                </a:solidFill>
              </a:endParaRPr>
            </a:p>
          </p:txBody>
        </p:sp>
        <p:sp>
          <p:nvSpPr>
            <p:cNvPr id="22" name="Text Box 118"/>
            <p:cNvSpPr txBox="1">
              <a:spLocks noChangeArrowheads="1"/>
            </p:cNvSpPr>
            <p:nvPr/>
          </p:nvSpPr>
          <p:spPr bwMode="auto">
            <a:xfrm>
              <a:off x="-286" y="7069"/>
              <a:ext cx="1904" cy="899"/>
            </a:xfrm>
            <a:prstGeom prst="roundRect">
              <a:avLst/>
            </a:prstGeom>
            <a:solidFill>
              <a:srgbClr val="B2654B"/>
            </a:solidFill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>
              <a:defPPr>
                <a:defRPr lang="hu-HU"/>
              </a:defPPr>
              <a:lvl1pPr algn="ctr">
                <a:spcAft>
                  <a:spcPts val="0"/>
                </a:spcAft>
                <a:defRPr b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hu-HU" dirty="0" smtClean="0">
                  <a:solidFill>
                    <a:srgbClr val="EFEAE4"/>
                  </a:solidFill>
                </a:rPr>
                <a:t>Társadalmi struktúrák</a:t>
              </a:r>
              <a:endParaRPr lang="hu-HU" dirty="0">
                <a:solidFill>
                  <a:srgbClr val="EFEAE4"/>
                </a:solidFill>
              </a:endParaRPr>
            </a:p>
          </p:txBody>
        </p:sp>
        <p:sp>
          <p:nvSpPr>
            <p:cNvPr id="23" name="Text Box 119"/>
            <p:cNvSpPr txBox="1">
              <a:spLocks noChangeArrowheads="1"/>
            </p:cNvSpPr>
            <p:nvPr/>
          </p:nvSpPr>
          <p:spPr bwMode="auto">
            <a:xfrm>
              <a:off x="-286" y="8509"/>
              <a:ext cx="1904" cy="891"/>
            </a:xfrm>
            <a:prstGeom prst="roundRect">
              <a:avLst/>
            </a:prstGeom>
            <a:solidFill>
              <a:srgbClr val="B2654B"/>
            </a:solidFill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>
              <a:defPPr>
                <a:defRPr lang="hu-HU"/>
              </a:defPPr>
              <a:lvl1pPr algn="ctr">
                <a:spcAft>
                  <a:spcPts val="0"/>
                </a:spcAft>
                <a:defRPr b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hu-HU" dirty="0" smtClean="0">
                  <a:solidFill>
                    <a:srgbClr val="EFEAE4"/>
                  </a:solidFill>
                </a:rPr>
                <a:t>Uralmi struktúrák</a:t>
              </a:r>
              <a:endParaRPr lang="hu-HU" dirty="0">
                <a:solidFill>
                  <a:srgbClr val="EFEAE4"/>
                </a:solidFill>
              </a:endParaRPr>
            </a:p>
          </p:txBody>
        </p:sp>
        <p:sp>
          <p:nvSpPr>
            <p:cNvPr id="24" name="Text Box 120"/>
            <p:cNvSpPr txBox="1">
              <a:spLocks noChangeArrowheads="1"/>
            </p:cNvSpPr>
            <p:nvPr/>
          </p:nvSpPr>
          <p:spPr bwMode="auto">
            <a:xfrm>
              <a:off x="-286" y="9970"/>
              <a:ext cx="1904" cy="728"/>
            </a:xfrm>
            <a:prstGeom prst="roundRect">
              <a:avLst/>
            </a:prstGeom>
            <a:solidFill>
              <a:srgbClr val="B2654B"/>
            </a:solidFill>
            <a:ln w="190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>
              <a:defPPr>
                <a:defRPr lang="hu-HU"/>
              </a:defPPr>
              <a:lvl1pPr algn="ctr">
                <a:spcAft>
                  <a:spcPts val="0"/>
                </a:spcAft>
                <a:defRPr b="1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hu-HU" dirty="0" err="1" smtClean="0">
                  <a:solidFill>
                    <a:srgbClr val="EFEAE4"/>
                  </a:solidFill>
                </a:rPr>
                <a:t>Rendszersze-rű</a:t>
              </a:r>
              <a:r>
                <a:rPr lang="hu-HU" dirty="0" smtClean="0">
                  <a:solidFill>
                    <a:srgbClr val="EFEAE4"/>
                  </a:solidFill>
                </a:rPr>
                <a:t> torzulás</a:t>
              </a:r>
              <a:endParaRPr lang="hu-HU" dirty="0">
                <a:solidFill>
                  <a:srgbClr val="EFEA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51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ttp://www.worldvaluessurvey.org/images/Cultural_map_WVS4_19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74" y="125535"/>
            <a:ext cx="5184576" cy="4894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107950" y="987574"/>
            <a:ext cx="3743970" cy="3476724"/>
          </a:xfrm>
        </p:spPr>
        <p:txBody>
          <a:bodyPr>
            <a:noAutofit/>
          </a:bodyPr>
          <a:lstStyle/>
          <a:p>
            <a:pPr marL="182563" indent="-182563" fontAlgn="base">
              <a:spcBef>
                <a:spcPts val="500"/>
              </a:spcBef>
              <a:buClr>
                <a:srgbClr val="4D7C84"/>
              </a:buClr>
              <a:buSzPct val="120000"/>
            </a:pPr>
            <a:r>
              <a:rPr lang="hu-HU" sz="1600" b="1" dirty="0" smtClean="0">
                <a:solidFill>
                  <a:srgbClr val="504131"/>
                </a:solidFill>
              </a:rPr>
              <a:t>a „hagyományos értékek” a vallást, az apa-gyermek viszonyt, a tekintéllyel szembeni engedelmességet és a tradicionális családi értékeket hangsúlyozzák;</a:t>
            </a:r>
          </a:p>
          <a:p>
            <a:pPr marL="182563" indent="-182563" fontAlgn="base">
              <a:spcBef>
                <a:spcPts val="500"/>
              </a:spcBef>
              <a:buClr>
                <a:srgbClr val="4D7C84"/>
              </a:buClr>
              <a:buSzPct val="120000"/>
            </a:pPr>
            <a:r>
              <a:rPr lang="hu-HU" sz="1600" b="1" dirty="0" smtClean="0">
                <a:solidFill>
                  <a:srgbClr val="504131"/>
                </a:solidFill>
              </a:rPr>
              <a:t>a „világi-racionális értékek” kevesebb hangsúlyt fektetnek a vallásra, a hagyományos családra és a tekintélyre;</a:t>
            </a:r>
          </a:p>
          <a:p>
            <a:pPr marL="182563" indent="-182563" fontAlgn="base">
              <a:spcBef>
                <a:spcPts val="500"/>
              </a:spcBef>
              <a:buClr>
                <a:srgbClr val="4D7C84"/>
              </a:buClr>
              <a:buSzPct val="120000"/>
            </a:pPr>
            <a:r>
              <a:rPr lang="hu-HU" sz="1600" b="1" dirty="0" smtClean="0">
                <a:solidFill>
                  <a:srgbClr val="504131"/>
                </a:solidFill>
              </a:rPr>
              <a:t>az „önkifejezési értékek” magas helyet adnak a környezetvédelemnek, a toleranciának, és növekszik a gazdasági és politikai döntéshozatali folyamatban való részvétel igénye;</a:t>
            </a:r>
          </a:p>
          <a:p>
            <a:pPr marL="182563" indent="-182563" fontAlgn="base">
              <a:spcBef>
                <a:spcPts val="500"/>
              </a:spcBef>
              <a:buClr>
                <a:srgbClr val="4D7C84"/>
              </a:buClr>
              <a:buSzPct val="120000"/>
            </a:pPr>
            <a:r>
              <a:rPr lang="hu-HU" sz="1600" b="1" dirty="0" smtClean="0">
                <a:solidFill>
                  <a:srgbClr val="504131"/>
                </a:solidFill>
              </a:rPr>
              <a:t>a „túlélési értékek” a gazdasági és fizikai biztonságra helyezik a hangsúlyt.</a:t>
            </a:r>
            <a:endParaRPr lang="hu-HU" sz="1600" dirty="0" smtClean="0">
              <a:solidFill>
                <a:srgbClr val="504131"/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950" y="-1"/>
            <a:ext cx="3743970" cy="1112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hu-HU" sz="2000" b="1" dirty="0" smtClean="0">
                <a:solidFill>
                  <a:srgbClr val="8D503B"/>
                </a:solidFill>
              </a:rPr>
              <a:t>A</a:t>
            </a:r>
            <a:r>
              <a:rPr lang="en-US" sz="2000" b="1" dirty="0" smtClean="0">
                <a:solidFill>
                  <a:srgbClr val="8D503B"/>
                </a:solidFill>
              </a:rPr>
              <a:t> </a:t>
            </a:r>
            <a:r>
              <a:rPr lang="en-US" sz="2000" b="1" dirty="0">
                <a:solidFill>
                  <a:srgbClr val="8D503B"/>
                </a:solidFill>
              </a:rPr>
              <a:t>World Values Survey </a:t>
            </a:r>
            <a:r>
              <a:rPr lang="hu-HU" sz="2000" b="1" dirty="0" smtClean="0">
                <a:solidFill>
                  <a:srgbClr val="8D503B"/>
                </a:solidFill>
              </a:rPr>
              <a:t>kulturális térképe</a:t>
            </a:r>
            <a:r>
              <a:rPr lang="en-US" sz="2000" b="1" dirty="0" smtClean="0">
                <a:solidFill>
                  <a:srgbClr val="8D503B"/>
                </a:solidFill>
              </a:rPr>
              <a:t> (</a:t>
            </a:r>
            <a:r>
              <a:rPr lang="en-US" sz="2000" b="1" dirty="0">
                <a:solidFill>
                  <a:srgbClr val="8D503B"/>
                </a:solidFill>
              </a:rPr>
              <a:t>1996)</a:t>
            </a:r>
          </a:p>
        </p:txBody>
      </p:sp>
    </p:spTree>
    <p:extLst>
      <p:ext uri="{BB962C8B-B14F-4D97-AF65-F5344CB8AC3E}">
        <p14:creationId xmlns:p14="http://schemas.microsoft.com/office/powerpoint/2010/main" val="103547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hu-HU" sz="2200" b="1" dirty="0" smtClean="0">
                <a:solidFill>
                  <a:srgbClr val="8D503B"/>
                </a:solidFill>
                <a:ea typeface="Calibri"/>
                <a:cs typeface="Times New Roman"/>
              </a:rPr>
              <a:t>Kornai János: </a:t>
            </a:r>
            <a:r>
              <a:rPr lang="en-US" sz="2200" b="1" dirty="0" err="1">
                <a:solidFill>
                  <a:srgbClr val="8D503B"/>
                </a:solidFill>
              </a:rPr>
              <a:t>Az</a:t>
            </a:r>
            <a:r>
              <a:rPr lang="en-US" sz="2200" b="1" dirty="0">
                <a:solidFill>
                  <a:srgbClr val="8D503B"/>
                </a:solidFill>
              </a:rPr>
              <a:t> ideáltipikus </a:t>
            </a:r>
            <a:r>
              <a:rPr lang="en-US" sz="2200" b="1" dirty="0" err="1">
                <a:solidFill>
                  <a:srgbClr val="8D503B"/>
                </a:solidFill>
              </a:rPr>
              <a:t>demokrácia</a:t>
            </a:r>
            <a:r>
              <a:rPr lang="en-US" sz="2200" b="1" dirty="0">
                <a:solidFill>
                  <a:srgbClr val="8D503B"/>
                </a:solidFill>
              </a:rPr>
              <a:t>, </a:t>
            </a:r>
            <a:r>
              <a:rPr lang="en-US" sz="2200" b="1" dirty="0" err="1">
                <a:solidFill>
                  <a:srgbClr val="8D503B"/>
                </a:solidFill>
              </a:rPr>
              <a:t>autokrácia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és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diktatúra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elsődleges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vonásai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633780"/>
              </p:ext>
            </p:extLst>
          </p:nvPr>
        </p:nvGraphicFramePr>
        <p:xfrm>
          <a:off x="107949" y="987424"/>
          <a:ext cx="8928102" cy="3816573"/>
        </p:xfrm>
        <a:graphic>
          <a:graphicData uri="http://schemas.openxmlformats.org/drawingml/2006/table">
            <a:tbl>
              <a:tblPr/>
              <a:tblGrid>
                <a:gridCol w="287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80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760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78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9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Demokrácia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Autokrácia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Diktatúra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289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Ő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rgbClr val="8D503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kormány békés, civilizált procedúrával leváltható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kormány békés, civilizált procedúrával nem váltható le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kormány békés, civilizált procedúrával nem váltható le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057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Szilárdak azok az intézmények, amelyek együttesen garantálják a leválthatóságot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Csak formálisan léteznek, vagy gyengék azok az intézmények, amelyek együttesen garantálnák a leválthatóságot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léteznek azok az intézmények, amelyek lehetővé tennék/garantálnák a leválthatóságot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28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Van legális parlamenti ellenzék; a választásokon több párt indul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Van legális parlamenti ellenzék; a választásokon több párt indul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Nincs legális parlamenti ellenzék; a választásokon egy párt indul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601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Nincs terror (tömeges kényszermunkatáborok és kivégzések)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Nincs terror (tömeges kényszermunkatáborok és kivégzések), de szórványosan felhasználnak különböző eszközöket a politikai ellenfelekkel szemben (hamis indokolással börtönbüntetés, esetleg politikai gyilkosság)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3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Terror van (tömeges kényszermunkatáborok és kivégzések)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0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5757513"/>
              </p:ext>
            </p:extLst>
          </p:nvPr>
        </p:nvGraphicFramePr>
        <p:xfrm>
          <a:off x="179510" y="1203598"/>
          <a:ext cx="8856540" cy="3867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200" b="1" kern="1200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Demokráciák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200" b="1" kern="1200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Autokráciák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2200" b="1" kern="1200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Diktatúrák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6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0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Albánia, Bulgária, </a:t>
                      </a:r>
                      <a:r>
                        <a:rPr lang="hu-HU" sz="1800" b="0" i="0" kern="1200" dirty="0" smtClean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Csehország, </a:t>
                      </a:r>
                      <a:r>
                        <a:rPr lang="hu-HU" sz="1800" b="0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Észtország, Grúzia, Horvátország, Kirgizisztán, Lengyelország, Lettország, Litvánia, Macedónia, Moldova, Örményország, Románia, Szerbia, Szlovákia, Szlovénia, Ukrajna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0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Azerbajdzsán, Belarusz, Kazahsztán, Magyarország, Oroszország, Tádzsikisztán, Türkmenisztán, Üzbegisztán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800" b="0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Kína, Vietnám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"/>
            <a:ext cx="8928100" cy="1419621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8D503B"/>
                </a:solidFill>
              </a:rPr>
              <a:t>Kornai </a:t>
            </a:r>
            <a:r>
              <a:rPr lang="en-US" sz="2200" b="1" dirty="0" err="1" smtClean="0">
                <a:solidFill>
                  <a:srgbClr val="8D503B"/>
                </a:solidFill>
              </a:rPr>
              <a:t>János</a:t>
            </a:r>
            <a:r>
              <a:rPr lang="en-US" sz="2200" b="1" dirty="0" smtClean="0">
                <a:solidFill>
                  <a:srgbClr val="8D503B"/>
                </a:solidFill>
              </a:rPr>
              <a:t>: </a:t>
            </a:r>
            <a:r>
              <a:rPr lang="en-US" sz="2200" b="1" dirty="0" err="1">
                <a:solidFill>
                  <a:srgbClr val="8D503B"/>
                </a:solidFill>
              </a:rPr>
              <a:t>Eurázsia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posztkommunista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országai</a:t>
            </a:r>
            <a:r>
              <a:rPr lang="en-US" sz="2200" b="1" dirty="0">
                <a:solidFill>
                  <a:srgbClr val="8D503B"/>
                </a:solidFill>
              </a:rPr>
              <a:t> a </a:t>
            </a:r>
            <a:r>
              <a:rPr lang="en-US" sz="2200" b="1" dirty="0" err="1">
                <a:solidFill>
                  <a:srgbClr val="8D503B"/>
                </a:solidFill>
              </a:rPr>
              <a:t>politikai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intézményrendszerek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 smtClean="0">
                <a:solidFill>
                  <a:srgbClr val="8D503B"/>
                </a:solidFill>
              </a:rPr>
              <a:t>szerint</a:t>
            </a:r>
            <a:endParaRPr lang="hu-HU" sz="2200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773064"/>
              </p:ext>
            </p:extLst>
          </p:nvPr>
        </p:nvGraphicFramePr>
        <p:xfrm>
          <a:off x="0" y="699542"/>
          <a:ext cx="9144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Oval 12"/>
          <p:cNvSpPr/>
          <p:nvPr/>
        </p:nvSpPr>
        <p:spPr>
          <a:xfrm>
            <a:off x="3343176" y="2468742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12"/>
          <p:cNvSpPr/>
          <p:nvPr/>
        </p:nvSpPr>
        <p:spPr>
          <a:xfrm>
            <a:off x="4075831" y="2511894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12"/>
          <p:cNvSpPr/>
          <p:nvPr/>
        </p:nvSpPr>
        <p:spPr>
          <a:xfrm>
            <a:off x="5462858" y="23833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2"/>
          <p:cNvSpPr/>
          <p:nvPr/>
        </p:nvSpPr>
        <p:spPr>
          <a:xfrm>
            <a:off x="3861532" y="2824540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12"/>
          <p:cNvSpPr/>
          <p:nvPr/>
        </p:nvSpPr>
        <p:spPr>
          <a:xfrm>
            <a:off x="3612620" y="2655463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12"/>
          <p:cNvSpPr/>
          <p:nvPr/>
        </p:nvSpPr>
        <p:spPr>
          <a:xfrm>
            <a:off x="3623277" y="15848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12"/>
          <p:cNvSpPr/>
          <p:nvPr/>
        </p:nvSpPr>
        <p:spPr>
          <a:xfrm>
            <a:off x="3013951" y="1647481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ím 1"/>
          <p:cNvSpPr txBox="1">
            <a:spLocks/>
          </p:cNvSpPr>
          <p:nvPr/>
        </p:nvSpPr>
        <p:spPr>
          <a:xfrm>
            <a:off x="107949" y="0"/>
            <a:ext cx="8928101" cy="9155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b="1" dirty="0" smtClean="0">
                <a:solidFill>
                  <a:srgbClr val="8D503B"/>
                </a:solidFill>
              </a:rPr>
              <a:t>A posztkommunista rezsimek fogalmi tere</a:t>
            </a:r>
            <a:r>
              <a:rPr lang="en-US" sz="2200" b="1" dirty="0" smtClean="0">
                <a:solidFill>
                  <a:srgbClr val="8D503B"/>
                </a:solidFill>
              </a:rPr>
              <a:t/>
            </a:r>
            <a:br>
              <a:rPr lang="en-US" sz="2200" b="1" dirty="0" smtClean="0">
                <a:solidFill>
                  <a:srgbClr val="8D503B"/>
                </a:solidFill>
              </a:rPr>
            </a:br>
            <a:r>
              <a:rPr lang="en-US" sz="1800" b="1" dirty="0" smtClean="0">
                <a:solidFill>
                  <a:srgbClr val="8D503B"/>
                </a:solidFill>
              </a:rPr>
              <a:t>(</a:t>
            </a:r>
            <a:r>
              <a:rPr lang="hu-HU" sz="1800" b="1" dirty="0" smtClean="0">
                <a:solidFill>
                  <a:srgbClr val="8D503B"/>
                </a:solidFill>
              </a:rPr>
              <a:t>egyesítve a politikai, gazdasági és szociológiai dimenziókat</a:t>
            </a:r>
            <a:r>
              <a:rPr lang="en-US" sz="1800" b="1" dirty="0" smtClean="0">
                <a:solidFill>
                  <a:srgbClr val="8D503B"/>
                </a:solidFill>
              </a:rPr>
              <a:t>)</a:t>
            </a:r>
            <a:endParaRPr lang="en-US" sz="1800" b="1" dirty="0">
              <a:solidFill>
                <a:srgbClr val="8D503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24328" y="4835723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8D503B"/>
                </a:solidFill>
              </a:rPr>
              <a:t>(2021-es állapot.)</a:t>
            </a:r>
            <a:endParaRPr lang="en-US" sz="1400" b="1" dirty="0">
              <a:solidFill>
                <a:srgbClr val="8D503B"/>
              </a:solidFill>
            </a:endParaRPr>
          </a:p>
        </p:txBody>
      </p:sp>
      <p:grpSp>
        <p:nvGrpSpPr>
          <p:cNvPr id="43" name="Csoportba foglalás 1043"/>
          <p:cNvGrpSpPr>
            <a:grpSpLocks/>
          </p:cNvGrpSpPr>
          <p:nvPr/>
        </p:nvGrpSpPr>
        <p:grpSpPr bwMode="auto">
          <a:xfrm>
            <a:off x="2758562" y="1398077"/>
            <a:ext cx="2867725" cy="2503977"/>
            <a:chOff x="17350" y="5021"/>
            <a:chExt cx="20853" cy="18205"/>
          </a:xfrm>
        </p:grpSpPr>
        <p:sp>
          <p:nvSpPr>
            <p:cNvPr id="44" name="Szövegdoboz 5"/>
            <p:cNvSpPr txBox="1">
              <a:spLocks noChangeArrowheads="1"/>
            </p:cNvSpPr>
            <p:nvPr/>
          </p:nvSpPr>
          <p:spPr bwMode="auto">
            <a:xfrm>
              <a:off x="33664" y="12072"/>
              <a:ext cx="3874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Kína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Szövegdoboz 1033"/>
            <p:cNvSpPr txBox="1">
              <a:spLocks noChangeArrowheads="1"/>
            </p:cNvSpPr>
            <p:nvPr/>
          </p:nvSpPr>
          <p:spPr bwMode="auto">
            <a:xfrm>
              <a:off x="24211" y="6379"/>
              <a:ext cx="7811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Lengyelország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Szövegdoboz 1034"/>
            <p:cNvSpPr txBox="1">
              <a:spLocks noChangeArrowheads="1"/>
            </p:cNvSpPr>
            <p:nvPr/>
          </p:nvSpPr>
          <p:spPr bwMode="auto">
            <a:xfrm>
              <a:off x="17350" y="5021"/>
              <a:ext cx="5298" cy="1306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6000" tIns="45720" rIns="3600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Észtország</a:t>
              </a:r>
              <a:endParaRPr lang="en-US" sz="1100" b="1" dirty="0">
                <a:solidFill>
                  <a:srgbClr val="385A61"/>
                </a:solidFill>
                <a:latin typeface="Calibri" pitchFamily="34" charset="0"/>
              </a:endParaRPr>
            </a:p>
          </p:txBody>
        </p:sp>
        <p:sp>
          <p:nvSpPr>
            <p:cNvPr id="47" name="Szövegdoboz 1035"/>
            <p:cNvSpPr txBox="1">
              <a:spLocks noChangeArrowheads="1"/>
            </p:cNvSpPr>
            <p:nvPr/>
          </p:nvSpPr>
          <p:spPr bwMode="auto">
            <a:xfrm>
              <a:off x="22125" y="12875"/>
              <a:ext cx="5186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Románia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Szövegdoboz 1036"/>
            <p:cNvSpPr txBox="1">
              <a:spLocks noChangeArrowheads="1"/>
            </p:cNvSpPr>
            <p:nvPr/>
          </p:nvSpPr>
          <p:spPr bwMode="auto">
            <a:xfrm>
              <a:off x="23986" y="13829"/>
              <a:ext cx="9678" cy="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Észak-Macedónia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Szövegdoboz 1037"/>
            <p:cNvSpPr txBox="1">
              <a:spLocks noChangeArrowheads="1"/>
            </p:cNvSpPr>
            <p:nvPr/>
          </p:nvSpPr>
          <p:spPr bwMode="auto">
            <a:xfrm>
              <a:off x="27526" y="13119"/>
              <a:ext cx="4870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Grúzia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Szövegdoboz 1038"/>
            <p:cNvSpPr txBox="1">
              <a:spLocks noChangeArrowheads="1"/>
            </p:cNvSpPr>
            <p:nvPr/>
          </p:nvSpPr>
          <p:spPr bwMode="auto">
            <a:xfrm>
              <a:off x="25896" y="15078"/>
              <a:ext cx="4907" cy="1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Ukrajna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Szövegdoboz 1040"/>
            <p:cNvSpPr txBox="1">
              <a:spLocks noChangeArrowheads="1"/>
            </p:cNvSpPr>
            <p:nvPr/>
          </p:nvSpPr>
          <p:spPr bwMode="auto">
            <a:xfrm>
              <a:off x="19513" y="21044"/>
              <a:ext cx="8541" cy="1101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Magyarország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Szövegdoboz 1041"/>
            <p:cNvSpPr txBox="1">
              <a:spLocks noChangeArrowheads="1"/>
            </p:cNvSpPr>
            <p:nvPr/>
          </p:nvSpPr>
          <p:spPr bwMode="auto">
            <a:xfrm>
              <a:off x="30187" y="22057"/>
              <a:ext cx="6828" cy="1169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hu-HU" sz="1100" b="1" dirty="0" smtClean="0">
                  <a:solidFill>
                    <a:srgbClr val="385A61"/>
                  </a:solidFill>
                  <a:latin typeface="Calibri" pitchFamily="34" charset="0"/>
                </a:rPr>
                <a:t>Oroszország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Szövegdoboz 1042"/>
            <p:cNvSpPr txBox="1">
              <a:spLocks noChangeArrowheads="1"/>
            </p:cNvSpPr>
            <p:nvPr/>
          </p:nvSpPr>
          <p:spPr bwMode="auto">
            <a:xfrm>
              <a:off x="32022" y="20075"/>
              <a:ext cx="6181" cy="1113"/>
            </a:xfrm>
            <a:prstGeom prst="rect">
              <a:avLst/>
            </a:prstGeom>
            <a:solidFill>
              <a:srgbClr val="EFEA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1" i="0" u="none" strike="noStrike" cap="none" normalizeH="0" baseline="0" dirty="0" smtClean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rPr>
                <a:t>Kazahsztán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4" name="Szövegdoboz 1033"/>
          <p:cNvSpPr txBox="1">
            <a:spLocks noChangeArrowheads="1"/>
          </p:cNvSpPr>
          <p:nvPr/>
        </p:nvSpPr>
        <p:spPr bwMode="auto">
          <a:xfrm>
            <a:off x="2958479" y="1737026"/>
            <a:ext cx="1077807" cy="21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u-HU" sz="1100" b="1" dirty="0" smtClean="0">
                <a:solidFill>
                  <a:srgbClr val="385A61"/>
                </a:solidFill>
                <a:latin typeface="Calibri" pitchFamily="34" charset="0"/>
              </a:rPr>
              <a:t>Csehország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5" name="Oval 12"/>
          <p:cNvSpPr/>
          <p:nvPr/>
        </p:nvSpPr>
        <p:spPr>
          <a:xfrm>
            <a:off x="4684358" y="348329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12"/>
          <p:cNvSpPr/>
          <p:nvPr/>
        </p:nvSpPr>
        <p:spPr>
          <a:xfrm>
            <a:off x="4446272" y="375804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12"/>
          <p:cNvSpPr/>
          <p:nvPr/>
        </p:nvSpPr>
        <p:spPr>
          <a:xfrm>
            <a:off x="4167463" y="3609286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zövegdoboz 1040"/>
          <p:cNvSpPr txBox="1">
            <a:spLocks noChangeArrowheads="1"/>
          </p:cNvSpPr>
          <p:nvPr/>
        </p:nvSpPr>
        <p:spPr bwMode="auto">
          <a:xfrm>
            <a:off x="3056030" y="2918345"/>
            <a:ext cx="578044" cy="186702"/>
          </a:xfrm>
          <a:prstGeom prst="rect">
            <a:avLst/>
          </a:prstGeom>
          <a:solidFill>
            <a:srgbClr val="EFEAE4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36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385A61"/>
                </a:solidFill>
                <a:effectLst/>
                <a:latin typeface="Calibri" pitchFamily="34" charset="0"/>
              </a:rPr>
              <a:t>Moldova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385A61"/>
              </a:solidFill>
              <a:effectLst/>
              <a:latin typeface="Arial" pitchFamily="34" charset="0"/>
            </a:endParaRPr>
          </a:p>
        </p:txBody>
      </p:sp>
      <p:sp>
        <p:nvSpPr>
          <p:cNvPr id="59" name="Oval 12"/>
          <p:cNvSpPr/>
          <p:nvPr/>
        </p:nvSpPr>
        <p:spPr>
          <a:xfrm>
            <a:off x="3525958" y="2831218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12"/>
          <p:cNvSpPr/>
          <p:nvPr/>
        </p:nvSpPr>
        <p:spPr>
          <a:xfrm>
            <a:off x="2735647" y="1577757"/>
            <a:ext cx="144016" cy="144016"/>
          </a:xfrm>
          <a:prstGeom prst="ellipse">
            <a:avLst/>
          </a:prstGeom>
          <a:solidFill>
            <a:srgbClr val="CD5F50"/>
          </a:solidFill>
          <a:ln>
            <a:solidFill>
              <a:srgbClr val="E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1563638"/>
            <a:ext cx="89281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figyelmet!</a:t>
            </a:r>
          </a:p>
          <a:p>
            <a:r>
              <a:rPr lang="hu-HU" sz="32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Kérdés?</a:t>
            </a:r>
          </a:p>
        </p:txBody>
      </p:sp>
    </p:spTree>
    <p:extLst>
      <p:ext uri="{BB962C8B-B14F-4D97-AF65-F5344CB8AC3E}">
        <p14:creationId xmlns:p14="http://schemas.microsoft.com/office/powerpoint/2010/main" val="4173219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843558"/>
          </a:xfrm>
        </p:spPr>
        <p:txBody>
          <a:bodyPr>
            <a:normAutofit/>
          </a:bodyPr>
          <a:lstStyle/>
          <a:p>
            <a:r>
              <a:rPr lang="hu-HU" sz="2200" b="1" dirty="0" smtClean="0">
                <a:solidFill>
                  <a:srgbClr val="8D503B"/>
                </a:solidFill>
              </a:rPr>
              <a:t>Katzenstein rekonstrukciója</a:t>
            </a:r>
            <a:endParaRPr lang="hu-HU" sz="2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51619" y="1456167"/>
            <a:ext cx="8640762" cy="3519299"/>
          </a:xfrm>
        </p:spPr>
        <p:txBody>
          <a:bodyPr>
            <a:noAutofit/>
          </a:bodyPr>
          <a:lstStyle/>
          <a:p>
            <a:pPr marL="449263" lvl="1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504131"/>
                </a:solidFill>
              </a:rPr>
              <a:t>széleskörű konszenzus van Huntingtonnak afelől a tézise felől, hogy a civilizációk „plurálisak” (azaz többes számúak, több van belőlük a világon), de a civilizációk ugyanakkor „pluralisztikusak” is (nem homogének és egyirányúak)</a:t>
            </a:r>
            <a:endParaRPr lang="en-US" sz="1600" b="1" dirty="0" smtClean="0">
              <a:solidFill>
                <a:srgbClr val="504131"/>
              </a:solidFill>
            </a:endParaRPr>
          </a:p>
          <a:p>
            <a:pPr marL="449263" lvl="1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504131"/>
                </a:solidFill>
              </a:rPr>
              <a:t>egy civilizáció országait mégis összehozza két tényező „az »egység a sokféleségben« jelszava alatt”:</a:t>
            </a:r>
            <a:endParaRPr lang="hu-HU" sz="1600" b="1" dirty="0" smtClean="0">
              <a:solidFill>
                <a:srgbClr val="504131"/>
              </a:solidFill>
            </a:endParaRPr>
          </a:p>
          <a:p>
            <a:pPr marL="808038" lvl="2" indent="-182563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1400" b="1" dirty="0">
                <a:solidFill>
                  <a:srgbClr val="504131"/>
                </a:solidFill>
              </a:rPr>
              <a:t>az elitek szintjén: sajátos típusú interakciók, aláhúzva a civilizációs aktorok (államok, politikai egységek és birodalmak) szerepét, illetve a csendes terjesztés, a társadalmi emuláció, az önérvényesítés és a nyílt export technikáit;</a:t>
            </a:r>
            <a:endParaRPr lang="hu-HU" sz="1400" b="1" dirty="0" smtClean="0">
              <a:solidFill>
                <a:srgbClr val="504131"/>
              </a:solidFill>
            </a:endParaRPr>
          </a:p>
          <a:p>
            <a:pPr marL="808038" lvl="2" indent="-182563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1400" b="1" dirty="0">
                <a:solidFill>
                  <a:srgbClr val="504131"/>
                </a:solidFill>
              </a:rPr>
              <a:t>a nép szintjén: a teremtett civilizációs </a:t>
            </a:r>
            <a:r>
              <a:rPr lang="hu-HU" sz="1400" b="1" dirty="0" smtClean="0">
                <a:solidFill>
                  <a:srgbClr val="504131"/>
                </a:solidFill>
              </a:rPr>
              <a:t>önazonosság, </a:t>
            </a:r>
            <a:r>
              <a:rPr lang="hu-HU" sz="1400" b="1" dirty="0">
                <a:solidFill>
                  <a:srgbClr val="504131"/>
                </a:solidFill>
              </a:rPr>
              <a:t>amely „a valóságnak egy biztosnak elfogadott tudata, amely segít megkülönböztetni az ént a másiktól, és a rosszat a jótól</a:t>
            </a:r>
            <a:r>
              <a:rPr lang="hu-HU" sz="1400" b="1" dirty="0" smtClean="0">
                <a:solidFill>
                  <a:srgbClr val="504131"/>
                </a:solidFill>
              </a:rPr>
              <a:t>”.</a:t>
            </a:r>
          </a:p>
          <a:p>
            <a:pPr marL="449263" lvl="1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504131"/>
                </a:solidFill>
              </a:rPr>
              <a:t>civilizációk </a:t>
            </a:r>
            <a:r>
              <a:rPr lang="hu-HU" sz="1600" b="1" dirty="0">
                <a:solidFill>
                  <a:srgbClr val="504131"/>
                </a:solidFill>
              </a:rPr>
              <a:t>léteznek, és „bizonyos konkrét körülmények között […] politikai koalíciók és szellemi irányzatok teremthetnek alapvető, mélyen fekvő civilizációs kategóriákat, amelyeket egységesnek hisznek, és esetleg még azt is elhitetik róluk, hogy cselekvőképesek”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90" y="843558"/>
            <a:ext cx="8353425" cy="57564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hu-HU" b="1" dirty="0" smtClean="0">
                <a:solidFill>
                  <a:srgbClr val="504131"/>
                </a:solidFill>
              </a:rPr>
              <a:t>Számos kritika és a civilizációs elemzés irodalma alapján Katzenstein védhetőbb formában rekonstruálta Huntington megközelítését</a:t>
            </a:r>
            <a:r>
              <a:rPr lang="en-US" b="1" dirty="0" smtClean="0">
                <a:solidFill>
                  <a:srgbClr val="504131"/>
                </a:solidFill>
              </a:rPr>
              <a:t>:</a:t>
            </a:r>
            <a:endParaRPr lang="en-US" b="1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6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546" cy="987423"/>
          </a:xfrm>
        </p:spPr>
        <p:txBody>
          <a:bodyPr>
            <a:normAutofit fontScale="90000"/>
          </a:bodyPr>
          <a:lstStyle/>
          <a:p>
            <a:pPr>
              <a:spcAft>
                <a:spcPts val="400"/>
              </a:spcAft>
            </a:pPr>
            <a:r>
              <a:rPr lang="hu-HU" sz="3200" b="1" dirty="0" smtClean="0">
                <a:solidFill>
                  <a:srgbClr val="8D503B"/>
                </a:solidFill>
              </a:rPr>
              <a:t>A társadalmi cselekvés szféráinak szétválasztása</a:t>
            </a:r>
            <a:endParaRPr lang="hu-HU" sz="3200" b="1" dirty="0">
              <a:solidFill>
                <a:srgbClr val="4D7C84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07950" y="987423"/>
            <a:ext cx="8856538" cy="4032599"/>
          </a:xfrm>
        </p:spPr>
        <p:txBody>
          <a:bodyPr>
            <a:noAutofit/>
          </a:bodyPr>
          <a:lstStyle/>
          <a:p>
            <a:pPr marL="72000" lvl="2" indent="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  <a:buNone/>
            </a:pPr>
            <a:r>
              <a:rPr lang="hu-HU" sz="1800" b="1" u="sng" dirty="0" smtClean="0">
                <a:solidFill>
                  <a:srgbClr val="504131"/>
                </a:solidFill>
              </a:rPr>
              <a:t>Claus </a:t>
            </a:r>
            <a:r>
              <a:rPr lang="hu-HU" sz="1800" b="1" u="sng" dirty="0" err="1" smtClean="0">
                <a:solidFill>
                  <a:srgbClr val="504131"/>
                </a:solidFill>
              </a:rPr>
              <a:t>Offe</a:t>
            </a:r>
            <a:r>
              <a:rPr lang="hu-HU" sz="1800" b="1" u="sng" dirty="0" smtClean="0">
                <a:solidFill>
                  <a:srgbClr val="504131"/>
                </a:solidFill>
              </a:rPr>
              <a:t> a társadalmi cselekvés három fajtájáról:</a:t>
            </a:r>
          </a:p>
          <a:p>
            <a:pPr marL="72000" lvl="2" indent="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  <a:buNone/>
            </a:pPr>
            <a:r>
              <a:rPr lang="hu-HU" sz="1800" dirty="0" smtClean="0">
                <a:solidFill>
                  <a:srgbClr val="504131"/>
                </a:solidFill>
              </a:rPr>
              <a:t>„</a:t>
            </a:r>
            <a:r>
              <a:rPr lang="hu-HU" sz="1800" b="1" dirty="0" smtClean="0">
                <a:solidFill>
                  <a:srgbClr val="504131"/>
                </a:solidFill>
              </a:rPr>
              <a:t>[</a:t>
            </a:r>
            <a:r>
              <a:rPr lang="hu-HU" sz="1800" b="1" dirty="0">
                <a:solidFill>
                  <a:srgbClr val="504131"/>
                </a:solidFill>
              </a:rPr>
              <a:t>A] politikai tevékenység </a:t>
            </a:r>
            <a:r>
              <a:rPr lang="hu-HU" sz="1800" dirty="0">
                <a:solidFill>
                  <a:srgbClr val="504131"/>
                </a:solidFill>
              </a:rPr>
              <a:t>állami keretek között folyik, jellemzői </a:t>
            </a:r>
            <a:r>
              <a:rPr lang="hu-HU" sz="1800" b="1" dirty="0">
                <a:solidFill>
                  <a:srgbClr val="504131"/>
                </a:solidFill>
              </a:rPr>
              <a:t>a legitim fennhatóság megszerzése és használata,</a:t>
            </a:r>
            <a:r>
              <a:rPr lang="hu-HU" sz="1800" dirty="0">
                <a:solidFill>
                  <a:srgbClr val="504131"/>
                </a:solidFill>
              </a:rPr>
              <a:t> elszámoltathatóság, hierarchia, és szabályokhoz kötött hatalom utasítok adására és az erőforrások felhasználására. A természetes, </a:t>
            </a:r>
            <a:r>
              <a:rPr lang="hu-HU" sz="1800" b="1" dirty="0">
                <a:solidFill>
                  <a:srgbClr val="504131"/>
                </a:solidFill>
              </a:rPr>
              <a:t>belső mérce a </a:t>
            </a:r>
            <a:r>
              <a:rPr lang="hu-HU" sz="1800" b="1" i="1" dirty="0" smtClean="0">
                <a:solidFill>
                  <a:srgbClr val="504131"/>
                </a:solidFill>
              </a:rPr>
              <a:t>törvényesség</a:t>
            </a:r>
            <a:r>
              <a:rPr lang="hu-HU" sz="1800" b="1" dirty="0" smtClean="0">
                <a:solidFill>
                  <a:srgbClr val="504131"/>
                </a:solidFill>
              </a:rPr>
              <a:t>.</a:t>
            </a:r>
            <a:endParaRPr lang="hu-HU" sz="1800" dirty="0">
              <a:solidFill>
                <a:srgbClr val="504131"/>
              </a:solidFill>
            </a:endParaRPr>
          </a:p>
          <a:p>
            <a:pPr marL="72000" lvl="2" indent="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  <a:buNone/>
            </a:pPr>
            <a:r>
              <a:rPr lang="hu-HU" sz="1800" b="1" dirty="0" smtClean="0">
                <a:solidFill>
                  <a:srgbClr val="504131"/>
                </a:solidFill>
              </a:rPr>
              <a:t>A </a:t>
            </a:r>
            <a:r>
              <a:rPr lang="hu-HU" sz="1800" b="1" dirty="0">
                <a:solidFill>
                  <a:srgbClr val="504131"/>
                </a:solidFill>
              </a:rPr>
              <a:t>piaci tevékenység szerződésen alapuló, akvizíciós érdekeket szolgáló tevékenység, </a:t>
            </a:r>
            <a:r>
              <a:rPr lang="hu-HU" sz="1800" dirty="0">
                <a:solidFill>
                  <a:srgbClr val="504131"/>
                </a:solidFill>
              </a:rPr>
              <a:t>ahol törvények szabályozzák többek közt a tulajdonjogokat és azt, hogy mi az, ami »eladható«, és mi nem. </a:t>
            </a:r>
            <a:r>
              <a:rPr lang="hu-HU" sz="1800" b="1" dirty="0">
                <a:solidFill>
                  <a:srgbClr val="504131"/>
                </a:solidFill>
              </a:rPr>
              <a:t>Az általános mérce </a:t>
            </a:r>
            <a:r>
              <a:rPr lang="hu-HU" sz="1800" dirty="0">
                <a:solidFill>
                  <a:srgbClr val="504131"/>
                </a:solidFill>
              </a:rPr>
              <a:t>itt a siker vagy </a:t>
            </a:r>
            <a:r>
              <a:rPr lang="hu-HU" sz="1800" b="1" dirty="0">
                <a:solidFill>
                  <a:srgbClr val="504131"/>
                </a:solidFill>
              </a:rPr>
              <a:t>a </a:t>
            </a:r>
            <a:r>
              <a:rPr lang="hu-HU" sz="1800" b="1" i="1" dirty="0" smtClean="0">
                <a:solidFill>
                  <a:srgbClr val="504131"/>
                </a:solidFill>
              </a:rPr>
              <a:t>profit</a:t>
            </a:r>
            <a:r>
              <a:rPr lang="hu-HU" sz="1800" b="1" dirty="0" smtClean="0">
                <a:solidFill>
                  <a:srgbClr val="504131"/>
                </a:solidFill>
              </a:rPr>
              <a:t>.</a:t>
            </a:r>
          </a:p>
          <a:p>
            <a:pPr marL="72000" lvl="2" indent="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  <a:buNone/>
            </a:pPr>
            <a:r>
              <a:rPr lang="hu-HU" sz="1800" b="1" dirty="0" smtClean="0">
                <a:solidFill>
                  <a:srgbClr val="504131"/>
                </a:solidFill>
              </a:rPr>
              <a:t>[A] </a:t>
            </a:r>
            <a:r>
              <a:rPr lang="hu-HU" sz="1800" b="1" dirty="0">
                <a:solidFill>
                  <a:srgbClr val="504131"/>
                </a:solidFill>
              </a:rPr>
              <a:t>közösségi tevékenység </a:t>
            </a:r>
            <a:r>
              <a:rPr lang="hu-HU" sz="1800" dirty="0">
                <a:solidFill>
                  <a:srgbClr val="504131"/>
                </a:solidFill>
              </a:rPr>
              <a:t>egyfajta </a:t>
            </a:r>
            <a:r>
              <a:rPr lang="hu-HU" sz="1800" b="1" dirty="0">
                <a:solidFill>
                  <a:srgbClr val="504131"/>
                </a:solidFill>
              </a:rPr>
              <a:t>kölcsönös kötelezettségen </a:t>
            </a:r>
            <a:r>
              <a:rPr lang="hu-HU" sz="1800" dirty="0">
                <a:solidFill>
                  <a:srgbClr val="504131"/>
                </a:solidFill>
              </a:rPr>
              <a:t>alapul, </a:t>
            </a:r>
            <a:r>
              <a:rPr lang="hu-HU" sz="1800" b="1" dirty="0">
                <a:solidFill>
                  <a:srgbClr val="504131"/>
                </a:solidFill>
              </a:rPr>
              <a:t>olyan személyek között, akiket identitásuk vagy kulturális hovatartozásuk köt össze,</a:t>
            </a:r>
            <a:r>
              <a:rPr lang="hu-HU" sz="1800" dirty="0">
                <a:solidFill>
                  <a:srgbClr val="504131"/>
                </a:solidFill>
              </a:rPr>
              <a:t> azaz ugyanahhoz a családhoz, vallási közösséghez, lakóhelyhez stb. tartoznak. A közösségi tevékenység </a:t>
            </a:r>
            <a:r>
              <a:rPr lang="hu-HU" sz="1800" b="1" dirty="0">
                <a:solidFill>
                  <a:srgbClr val="504131"/>
                </a:solidFill>
              </a:rPr>
              <a:t>mércéje az </a:t>
            </a:r>
            <a:r>
              <a:rPr lang="hu-HU" sz="1800" b="1" i="1" dirty="0">
                <a:solidFill>
                  <a:srgbClr val="504131"/>
                </a:solidFill>
              </a:rPr>
              <a:t>azonos értékek és erkölcsi normák</a:t>
            </a:r>
            <a:r>
              <a:rPr lang="hu-HU" sz="1800" b="1" dirty="0" smtClean="0">
                <a:solidFill>
                  <a:srgbClr val="504131"/>
                </a:solidFill>
              </a:rPr>
              <a:t>.”</a:t>
            </a:r>
            <a:endParaRPr lang="hu-HU" sz="1800" b="1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1275606"/>
          </a:xfrm>
        </p:spPr>
        <p:txBody>
          <a:bodyPr>
            <a:noAutofit/>
          </a:bodyPr>
          <a:lstStyle/>
          <a:p>
            <a:r>
              <a:rPr lang="hu-HU" sz="2200" b="1" dirty="0" smtClean="0">
                <a:solidFill>
                  <a:srgbClr val="8D503B"/>
                </a:solidFill>
              </a:rPr>
              <a:t>A csúcspatrónus formális pozíciója, a döntéshozó „testület” és a patronális hálózatok típusa Oroszországban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07950" y="1275606"/>
          <a:ext cx="8928099" cy="3079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3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3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37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55576">
                <a:tc>
                  <a:txBody>
                    <a:bodyPr/>
                    <a:lstStyle/>
                    <a:p>
                      <a:pPr indent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Csúcspatrónus formális pozíciója (a végrehajtó hatalom feje)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Az uralkodó „testület” (a döntéshozó központ)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Az uralmi elit a patronális hálók típusa szerint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A patronális állam típusa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612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1917 előtt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cár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udvar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szolgáló nemesség, feudális rendek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feudális 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72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1917-1991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pártfőtitkár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dirty="0" err="1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politbüró</a:t>
                      </a:r>
                      <a:endParaRPr lang="hu-HU" sz="1600" b="1" kern="1200" dirty="0">
                        <a:solidFill>
                          <a:srgbClr val="50413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nómenklatúra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pártállam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372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4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2003 után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elnök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patrónusi udvar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fogadott politikai család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3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maffiaállam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796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hu-HU" sz="2200" b="1" dirty="0">
                <a:solidFill>
                  <a:srgbClr val="8D503B"/>
                </a:solidFill>
                <a:ea typeface="Calibri"/>
                <a:cs typeface="Times New Roman"/>
              </a:rPr>
              <a:t>Kornai </a:t>
            </a:r>
            <a:r>
              <a:rPr lang="hu-HU" sz="2200" b="1" dirty="0" smtClean="0">
                <a:solidFill>
                  <a:srgbClr val="8D503B"/>
                </a:solidFill>
                <a:ea typeface="Calibri"/>
                <a:cs typeface="Times New Roman"/>
              </a:rPr>
              <a:t>János: </a:t>
            </a:r>
            <a:r>
              <a:rPr lang="pt-BR" sz="2200" b="1" dirty="0">
                <a:solidFill>
                  <a:srgbClr val="8D503B"/>
                </a:solidFill>
              </a:rPr>
              <a:t>A demokrácia, autokrácia és diktatúra másodlagos vonásai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85322"/>
              </p:ext>
            </p:extLst>
          </p:nvPr>
        </p:nvGraphicFramePr>
        <p:xfrm>
          <a:off x="117510" y="915990"/>
          <a:ext cx="8918541" cy="4103686"/>
        </p:xfrm>
        <a:graphic>
          <a:graphicData uri="http://schemas.openxmlformats.org/drawingml/2006/table">
            <a:tbl>
              <a:tblPr/>
              <a:tblGrid>
                <a:gridCol w="278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4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728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755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5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05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050" b="1" i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Demokrácia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Autokrácia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Diktatúra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2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Á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 smtClean="0">
                          <a:solidFill>
                            <a:srgbClr val="8D503B"/>
                          </a:solidFill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hu-HU" sz="1400" b="1" i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parlamenti ellenzékkel szemben nem alkalmaznak </a:t>
                      </a:r>
                      <a:r>
                        <a:rPr lang="hu-HU" sz="1200" b="1" i="0" kern="120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represszív</a:t>
                      </a:r>
                      <a:r>
                        <a:rPr lang="hu-HU" sz="12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eszközöket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parlamenti ellenzékkel szemben alkalmaznak represszív eszközöket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Nincs parlamenti ellenzék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42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Aktívak és függetlenek a „fékek és ellensúlyok” intézményei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Gyengék és nem függetlenek a „fékek és ellensúlyok” szerepére hivatott intézmények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Nem működnek olyan intézmények, amelyeket a „fékek és ellensúlyok” szerepére hoztak volna létre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42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Aránylag kevés az uralkodó politikai csoport által kinevezett tisztségviselő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Szinte minden fontos tisztségre az uralkodó csoport a saját embereit nevezi ki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Minden fontos tisztségre az uralkodó csoport a saját embereit nevezi ki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8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kormánnyal szembeni civil ellenállásnak nincs törvényi korlátja, a civil szféra erős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kormánnyal szembeni civil ellenállásnak nincs törvényi korlátja, de a civil szféra gyenge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kormánnyal szembeni civil ellenállást a törvény tiltja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584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Sokféle formában és releváns mértékben részt vesznek az érintettek és azok szervezetei a döntések előkészítésében (érdemleges participáció)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participáció jogi keretei léteznek, de gyakorlatilag nem érvényesülnek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hu-HU" sz="1200" b="1" i="0" kern="1200" dirty="0" err="1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participációt</a:t>
                      </a:r>
                      <a:r>
                        <a:rPr lang="hu-HU" sz="12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 még formálisan sem írják elő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842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hu-HU" sz="1400" b="1" i="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449" marR="29449" marT="3600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sajtószabadságot a törvény garantálja, és valóban érvényesül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sajtószabadságot jogi és gazdasági eszközökkel korlátozzák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0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Nincs sajtószabadság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11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8D503B"/>
                </a:solidFill>
              </a:rPr>
              <a:t>Henry Hale: </a:t>
            </a:r>
            <a:r>
              <a:rPr lang="en-US" sz="2200" b="1" dirty="0" err="1">
                <a:solidFill>
                  <a:srgbClr val="8D503B"/>
                </a:solidFill>
              </a:rPr>
              <a:t>Formális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alkotmányok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és</a:t>
            </a:r>
            <a:r>
              <a:rPr lang="en-US" sz="2200" b="1" dirty="0">
                <a:solidFill>
                  <a:srgbClr val="8D503B"/>
                </a:solidFill>
              </a:rPr>
              <a:t> patronalizmus a </a:t>
            </a:r>
            <a:r>
              <a:rPr lang="en-US" sz="2200" b="1" dirty="0" err="1">
                <a:solidFill>
                  <a:srgbClr val="8D503B"/>
                </a:solidFill>
              </a:rPr>
              <a:t>posztkommunista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országokban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az</a:t>
            </a:r>
            <a:r>
              <a:rPr lang="en-US" sz="2200" b="1" dirty="0">
                <a:solidFill>
                  <a:srgbClr val="8D503B"/>
                </a:solidFill>
              </a:rPr>
              <a:t> 1990-es </a:t>
            </a:r>
            <a:r>
              <a:rPr lang="en-US" sz="2200" b="1" dirty="0" err="1">
                <a:solidFill>
                  <a:srgbClr val="8D503B"/>
                </a:solidFill>
              </a:rPr>
              <a:t>évek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közepe</a:t>
            </a:r>
            <a:r>
              <a:rPr lang="en-US" sz="2200" b="1" dirty="0">
                <a:solidFill>
                  <a:srgbClr val="8D503B"/>
                </a:solidFill>
              </a:rPr>
              <a:t> </a:t>
            </a:r>
            <a:r>
              <a:rPr lang="en-US" sz="2200" b="1" dirty="0" err="1">
                <a:solidFill>
                  <a:srgbClr val="8D503B"/>
                </a:solidFill>
              </a:rPr>
              <a:t>óta</a:t>
            </a:r>
            <a:endParaRPr lang="hu-HU" sz="2200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34653835"/>
              </p:ext>
            </p:extLst>
          </p:nvPr>
        </p:nvGraphicFramePr>
        <p:xfrm>
          <a:off x="107950" y="843149"/>
          <a:ext cx="8928100" cy="3462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8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0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43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243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8881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Patronalizmus foka</a:t>
                      </a:r>
                      <a:endParaRPr lang="hu-HU" sz="1400" b="1" kern="1200" dirty="0">
                        <a:solidFill>
                          <a:srgbClr val="50413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 végrehajtó hatalom típusa</a:t>
                      </a:r>
                      <a:endParaRPr lang="hu-HU" sz="1400" b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hu-HU" sz="1400" b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hu-HU" sz="1400" b="1" kern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</a:tr>
              <a:tr h="45888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Prezidencializmus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Megosztott végrehajtó hatalom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Parlamentarizmus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12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Magas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Azerbajdzsán,* Belarusz,* Kazahsztán,* Kirgizisztán (2010-ig),* Moldova (2000-ig),* Oroszország,* Tádzsikisztán,* Türkmenisztán,* Ukrajna (1991–2006;  2010–2014),* Üzbegisztán*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Kirgizisztán (2010–)*,Moldova (2016–),* Örményország,* Románia,* Ukrajna*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Albánia, Bulgária,* Magyarország (2010–), Macedónia,* Moldova (2000-2016)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9645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Mérsékelt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Észtország, Lettország, Litvánia, Magyarország (1998–2010), Szerbia,* Szlovákia*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250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Alacsony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Horvátország (2000-ig),*</a:t>
                      </a:r>
                      <a:br>
                        <a:rPr lang="hu-HU" sz="1200" b="1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hu-HU" sz="1200" b="1" kern="120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Lengyelország*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Cseh Köztársaság (2012</a:t>
                      </a:r>
                      <a:r>
                        <a:rPr lang="hu-HU" sz="1200" b="1" kern="1200" dirty="0" smtClean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–), Horvátország </a:t>
                      </a:r>
                      <a:r>
                        <a:rPr lang="hu-HU" sz="1200" b="1" kern="1200" dirty="0">
                          <a:solidFill>
                            <a:srgbClr val="504131"/>
                          </a:solidFill>
                          <a:latin typeface="+mn-lt"/>
                          <a:ea typeface="Calibri"/>
                          <a:cs typeface="Times New Roman"/>
                        </a:rPr>
                        <a:t>(2001–),* Magyarország (1998-ig), Szlovénia*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219379" y="4416776"/>
            <a:ext cx="3529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50413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50413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rgbClr val="50413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Közvetlen elnökválasztásos</a:t>
            </a:r>
            <a:r>
              <a:rPr kumimoji="0" lang="hu-HU" sz="1200" b="0" i="0" u="none" strike="noStrike" cap="none" normalizeH="0" dirty="0" smtClean="0">
                <a:ln>
                  <a:noFill/>
                </a:ln>
                <a:solidFill>
                  <a:srgbClr val="50413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országok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églalap 14"/>
          <p:cNvSpPr/>
          <p:nvPr/>
        </p:nvSpPr>
        <p:spPr>
          <a:xfrm>
            <a:off x="107950" y="4528471"/>
            <a:ext cx="4824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D7C8B"/>
              </a:buClr>
              <a:buSzPct val="120000"/>
              <a:buFont typeface="Wingdings" panose="05000000000000000000" pitchFamily="2" charset="2"/>
              <a:buChar char="Ø"/>
            </a:pPr>
            <a:r>
              <a:rPr lang="en-GB" sz="1200" b="1" i="1" dirty="0">
                <a:solidFill>
                  <a:srgbClr val="50412B"/>
                </a:solidFill>
              </a:rPr>
              <a:t> </a:t>
            </a:r>
            <a:r>
              <a:rPr lang="hu-HU" sz="1200" b="1" i="1" dirty="0" smtClean="0">
                <a:solidFill>
                  <a:srgbClr val="50412B"/>
                </a:solidFill>
              </a:rPr>
              <a:t>Forrás</a:t>
            </a:r>
            <a:r>
              <a:rPr lang="en-GB" sz="1200" b="1" i="1" dirty="0" smtClean="0">
                <a:solidFill>
                  <a:srgbClr val="50412B"/>
                </a:solidFill>
              </a:rPr>
              <a:t>: </a:t>
            </a:r>
            <a:r>
              <a:rPr lang="en-GB" sz="1200" dirty="0" smtClean="0">
                <a:solidFill>
                  <a:srgbClr val="50412B"/>
                </a:solidFill>
              </a:rPr>
              <a:t>Henry </a:t>
            </a:r>
            <a:r>
              <a:rPr lang="en-GB" sz="1200" dirty="0">
                <a:solidFill>
                  <a:srgbClr val="50412B"/>
                </a:solidFill>
              </a:rPr>
              <a:t>E. Hale, </a:t>
            </a:r>
            <a:r>
              <a:rPr lang="en-GB" sz="1200" i="1" dirty="0">
                <a:solidFill>
                  <a:srgbClr val="50412B"/>
                </a:solidFill>
              </a:rPr>
              <a:t>Patronal </a:t>
            </a:r>
            <a:r>
              <a:rPr lang="en-GB" sz="1200" i="1" dirty="0" smtClean="0">
                <a:solidFill>
                  <a:srgbClr val="50412B"/>
                </a:solidFill>
              </a:rPr>
              <a:t>Politic</a:t>
            </a:r>
            <a:r>
              <a:rPr lang="hu-HU" sz="1200" i="1" dirty="0" smtClean="0">
                <a:solidFill>
                  <a:srgbClr val="50412B"/>
                </a:solidFill>
              </a:rPr>
              <a:t>s</a:t>
            </a:r>
            <a:r>
              <a:rPr lang="hu-HU" sz="1200" dirty="0">
                <a:solidFill>
                  <a:srgbClr val="50412B"/>
                </a:solidFill>
              </a:rPr>
              <a:t> </a:t>
            </a:r>
            <a:r>
              <a:rPr lang="hu-HU" sz="1200" dirty="0" smtClean="0">
                <a:solidFill>
                  <a:srgbClr val="50412B"/>
                </a:solidFill>
              </a:rPr>
              <a:t>(</a:t>
            </a:r>
            <a:r>
              <a:rPr lang="en-GB" sz="1200" dirty="0" smtClean="0">
                <a:solidFill>
                  <a:srgbClr val="50412B"/>
                </a:solidFill>
              </a:rPr>
              <a:t>459</a:t>
            </a:r>
            <a:r>
              <a:rPr lang="hu-HU" sz="1200" dirty="0" smtClean="0">
                <a:solidFill>
                  <a:srgbClr val="50412B"/>
                </a:solidFill>
              </a:rPr>
              <a:t>. oldal) módosítva, frissítve.</a:t>
            </a:r>
            <a:endParaRPr lang="en-GB" sz="1200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"/>
            <a:ext cx="8928100" cy="987424"/>
          </a:xfrm>
        </p:spPr>
        <p:txBody>
          <a:bodyPr>
            <a:noAutofit/>
          </a:bodyPr>
          <a:lstStyle/>
          <a:p>
            <a:r>
              <a:rPr lang="hu-HU" sz="2200" b="1" dirty="0" smtClean="0">
                <a:solidFill>
                  <a:srgbClr val="8D503B"/>
                </a:solidFill>
              </a:rPr>
              <a:t>„</a:t>
            </a:r>
            <a:r>
              <a:rPr lang="en-US" sz="2200" b="1" dirty="0" smtClean="0">
                <a:solidFill>
                  <a:srgbClr val="8D503B"/>
                </a:solidFill>
              </a:rPr>
              <a:t>A</a:t>
            </a:r>
            <a:r>
              <a:rPr lang="hu-HU" sz="2200" b="1" dirty="0" smtClean="0">
                <a:solidFill>
                  <a:srgbClr val="8D503B"/>
                </a:solidFill>
              </a:rPr>
              <a:t>” tézis</a:t>
            </a:r>
            <a:r>
              <a:rPr lang="en-US" sz="2200" b="1" dirty="0">
                <a:solidFill>
                  <a:srgbClr val="8D503B"/>
                </a:solidFill>
              </a:rPr>
              <a:t>: </a:t>
            </a:r>
            <a:r>
              <a:rPr lang="hu-HU" sz="2200" b="1" dirty="0" smtClean="0">
                <a:solidFill>
                  <a:srgbClr val="8D503B"/>
                </a:solidFill>
              </a:rPr>
              <a:t>A rezsimtípus a társadalmi cselekvés szféráinak szétválasztásától függ</a:t>
            </a:r>
            <a:endParaRPr lang="hu-HU" sz="2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288" y="987424"/>
            <a:ext cx="8353425" cy="396058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sz="2200" b="1" dirty="0" smtClean="0">
                <a:solidFill>
                  <a:srgbClr val="4D7C84"/>
                </a:solidFill>
              </a:rPr>
              <a:t>„</a:t>
            </a:r>
            <a:r>
              <a:rPr lang="en-US" sz="2200" b="1" dirty="0" smtClean="0">
                <a:solidFill>
                  <a:srgbClr val="4D7C84"/>
                </a:solidFill>
              </a:rPr>
              <a:t>A</a:t>
            </a:r>
            <a:r>
              <a:rPr lang="hu-HU" sz="2200" b="1" dirty="0" smtClean="0">
                <a:solidFill>
                  <a:srgbClr val="4D7C84"/>
                </a:solidFill>
              </a:rPr>
              <a:t>” tézis</a:t>
            </a:r>
            <a:r>
              <a:rPr lang="en-US" sz="2200" b="1" dirty="0" smtClean="0">
                <a:solidFill>
                  <a:srgbClr val="4D7C84"/>
                </a:solidFill>
              </a:rPr>
              <a:t>:</a:t>
            </a: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1900" b="1" dirty="0" smtClean="0">
                <a:solidFill>
                  <a:srgbClr val="504131"/>
                </a:solidFill>
              </a:rPr>
              <a:t>a társadalmi cselekvés szférái szétválasztásának szintje egy országban bizonyos rezsimtípusokat lehetségessé tesz, míg másokat kizár</a:t>
            </a:r>
            <a:r>
              <a:rPr lang="en-GB" sz="1900" b="1" dirty="0" smtClean="0">
                <a:solidFill>
                  <a:srgbClr val="504131"/>
                </a:solidFill>
              </a:rPr>
              <a:t>;</a:t>
            </a:r>
            <a:endParaRPr lang="en-US" sz="1900" b="1" dirty="0" smtClean="0">
              <a:solidFill>
                <a:srgbClr val="504131"/>
              </a:solidFill>
            </a:endParaRP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1900" b="1" dirty="0" smtClean="0">
                <a:solidFill>
                  <a:srgbClr val="504131"/>
                </a:solidFill>
              </a:rPr>
              <a:t>a szférák szétválasztása a rezsimet benépesítő aktorok normáinak képében jelenik meg;</a:t>
            </a: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1900" b="1" dirty="0" smtClean="0">
                <a:solidFill>
                  <a:srgbClr val="504131"/>
                </a:solidFill>
              </a:rPr>
              <a:t>azok a rezsimek fenntarthatók, amelyek a szétválasztás ugyanazon szintjét feltételezik, mint az aktoraik / azok a rezsimek, amelyek az aktoraikétól eltérő szétválasztási szintet feltételeznek, fenntarthatatlanok;</a:t>
            </a:r>
          </a:p>
          <a:p>
            <a:pPr marL="449263" indent="-26670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1900" b="1" dirty="0" smtClean="0">
                <a:solidFill>
                  <a:srgbClr val="504131"/>
                </a:solidFill>
              </a:rPr>
              <a:t>ha fenntarthatatlan rezsim jön létre valahol, akkor az (a) vagy gyenge lesz, és hajlamos arra, hogy egy fenntarthatóbb forma felé degenerálódjon, vagy (b) specifikus (hatékony) intézményeket kell életre hívni a degenerálódás elkerülése érdekében.</a:t>
            </a:r>
            <a:endParaRPr lang="hu-HU" sz="1900" b="1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504" y="0"/>
            <a:ext cx="8928546" cy="771550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8D503B"/>
                </a:solidFill>
              </a:rPr>
              <a:t>„</a:t>
            </a:r>
            <a:r>
              <a:rPr lang="en-US" sz="2000" b="1" dirty="0">
                <a:solidFill>
                  <a:srgbClr val="8D503B"/>
                </a:solidFill>
              </a:rPr>
              <a:t>B</a:t>
            </a:r>
            <a:r>
              <a:rPr lang="hu-HU" sz="2000" b="1" dirty="0">
                <a:solidFill>
                  <a:srgbClr val="8D503B"/>
                </a:solidFill>
              </a:rPr>
              <a:t>” tézis</a:t>
            </a:r>
            <a:r>
              <a:rPr lang="en-US" sz="2000" b="1" dirty="0">
                <a:solidFill>
                  <a:srgbClr val="8D503B"/>
                </a:solidFill>
              </a:rPr>
              <a:t>: A </a:t>
            </a:r>
            <a:r>
              <a:rPr lang="en-US" sz="2000" b="1" dirty="0" err="1">
                <a:solidFill>
                  <a:srgbClr val="8D503B"/>
                </a:solidFill>
              </a:rPr>
              <a:t>szférák</a:t>
            </a:r>
            <a:r>
              <a:rPr lang="en-US" sz="2000" b="1" dirty="0">
                <a:solidFill>
                  <a:srgbClr val="8D503B"/>
                </a:solidFill>
              </a:rPr>
              <a:t> </a:t>
            </a:r>
            <a:r>
              <a:rPr lang="en-US" sz="2000" b="1" dirty="0" err="1">
                <a:solidFill>
                  <a:srgbClr val="8D503B"/>
                </a:solidFill>
              </a:rPr>
              <a:t>szétválasztása</a:t>
            </a:r>
            <a:r>
              <a:rPr lang="en-US" sz="2000" b="1" dirty="0">
                <a:solidFill>
                  <a:srgbClr val="8D503B"/>
                </a:solidFill>
              </a:rPr>
              <a:t> </a:t>
            </a:r>
            <a:r>
              <a:rPr lang="en-US" sz="2000" b="1" dirty="0" err="1">
                <a:solidFill>
                  <a:srgbClr val="8D503B"/>
                </a:solidFill>
              </a:rPr>
              <a:t>civilizációs</a:t>
            </a:r>
            <a:r>
              <a:rPr lang="en-US" sz="2000" b="1" dirty="0">
                <a:solidFill>
                  <a:srgbClr val="8D503B"/>
                </a:solidFill>
              </a:rPr>
              <a:t> </a:t>
            </a:r>
            <a:r>
              <a:rPr lang="en-US" sz="2000" b="1" dirty="0" err="1">
                <a:solidFill>
                  <a:srgbClr val="8D503B"/>
                </a:solidFill>
              </a:rPr>
              <a:t>határokat</a:t>
            </a:r>
            <a:r>
              <a:rPr lang="en-US" sz="2000" b="1" dirty="0">
                <a:solidFill>
                  <a:srgbClr val="8D503B"/>
                </a:solidFill>
              </a:rPr>
              <a:t> </a:t>
            </a:r>
            <a:r>
              <a:rPr lang="en-US" sz="2000" b="1" dirty="0" err="1">
                <a:solidFill>
                  <a:srgbClr val="8D503B"/>
                </a:solidFill>
              </a:rPr>
              <a:t>követett</a:t>
            </a:r>
            <a:endParaRPr lang="hu-HU" sz="2200" dirty="0">
              <a:solidFill>
                <a:srgbClr val="8D503B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80324" y="4353366"/>
            <a:ext cx="1944217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hu-HU" sz="1400" b="1" dirty="0" smtClean="0">
                <a:solidFill>
                  <a:srgbClr val="504131"/>
                </a:solidFill>
              </a:rPr>
              <a:t>Nyugati keresztényég</a:t>
            </a:r>
            <a:endParaRPr lang="ru-RU" sz="1400" b="1" dirty="0" smtClean="0">
              <a:solidFill>
                <a:srgbClr val="504131"/>
              </a:solidFill>
            </a:endParaRPr>
          </a:p>
          <a:p>
            <a:r>
              <a:rPr lang="hu-HU" sz="1400" b="1" dirty="0" smtClean="0">
                <a:solidFill>
                  <a:srgbClr val="504131"/>
                </a:solidFill>
              </a:rPr>
              <a:t>Ortodox kereszténység</a:t>
            </a:r>
            <a:endParaRPr lang="ru-RU" sz="1400" b="1" dirty="0" smtClean="0">
              <a:solidFill>
                <a:srgbClr val="504131"/>
              </a:solidFill>
            </a:endParaRPr>
          </a:p>
          <a:p>
            <a:r>
              <a:rPr lang="hu-HU" sz="1400" b="1" dirty="0" smtClean="0">
                <a:solidFill>
                  <a:srgbClr val="504131"/>
                </a:solidFill>
              </a:rPr>
              <a:t>Iszlám</a:t>
            </a:r>
            <a:endParaRPr lang="ru-RU" sz="1400" b="1" dirty="0" smtClean="0">
              <a:solidFill>
                <a:srgbClr val="50413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4835723"/>
            <a:ext cx="233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D503B"/>
                </a:solidFill>
              </a:rPr>
              <a:t>(</a:t>
            </a:r>
            <a:r>
              <a:rPr lang="en-US" sz="1400" b="1" dirty="0" smtClean="0">
                <a:solidFill>
                  <a:srgbClr val="8D503B"/>
                </a:solidFill>
              </a:rPr>
              <a:t>Huntington</a:t>
            </a:r>
            <a:r>
              <a:rPr lang="en-GB" sz="1400" b="1" dirty="0" smtClean="0">
                <a:solidFill>
                  <a:srgbClr val="8D503B"/>
                </a:solidFill>
              </a:rPr>
              <a:t>, </a:t>
            </a:r>
            <a:r>
              <a:rPr lang="hu-HU" sz="1400" b="1" dirty="0" smtClean="0">
                <a:solidFill>
                  <a:srgbClr val="8D503B"/>
                </a:solidFill>
              </a:rPr>
              <a:t>2006 alapján</a:t>
            </a:r>
            <a:r>
              <a:rPr lang="en-US" sz="1400" b="1" dirty="0" smtClean="0">
                <a:solidFill>
                  <a:srgbClr val="8D503B"/>
                </a:solidFill>
              </a:rPr>
              <a:t>)</a:t>
            </a:r>
            <a:endParaRPr lang="hu-HU" sz="1400" dirty="0">
              <a:solidFill>
                <a:srgbClr val="8D503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4580" y="4353366"/>
            <a:ext cx="3963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smtClean="0">
                <a:solidFill>
                  <a:srgbClr val="504131"/>
                </a:solidFill>
              </a:rPr>
              <a:t>Buddhizmus</a:t>
            </a:r>
            <a:endParaRPr lang="ru-RU" sz="1400" b="1" dirty="0">
              <a:solidFill>
                <a:srgbClr val="504131"/>
              </a:solidFill>
            </a:endParaRPr>
          </a:p>
          <a:p>
            <a:r>
              <a:rPr lang="hu-HU" sz="1400" b="1" dirty="0" smtClean="0">
                <a:solidFill>
                  <a:srgbClr val="504131"/>
                </a:solidFill>
              </a:rPr>
              <a:t>Kínai</a:t>
            </a:r>
            <a:endParaRPr lang="ru-RU" sz="1400" b="1" dirty="0">
              <a:solidFill>
                <a:srgbClr val="504131"/>
              </a:solidFill>
            </a:endParaRPr>
          </a:p>
          <a:p>
            <a:r>
              <a:rPr lang="hu-HU" sz="1400" b="1" dirty="0" smtClean="0">
                <a:solidFill>
                  <a:srgbClr val="504131"/>
                </a:solidFill>
              </a:rPr>
              <a:t>az általunk vizsgált posztkommunista régión kívül</a:t>
            </a:r>
            <a:endParaRPr lang="hu-HU" sz="1400" dirty="0">
              <a:solidFill>
                <a:srgbClr val="50413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615" y="4445208"/>
            <a:ext cx="288031" cy="144016"/>
          </a:xfrm>
          <a:prstGeom prst="rect">
            <a:avLst/>
          </a:prstGeom>
          <a:solidFill>
            <a:srgbClr val="4F5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Прямоугольник 7"/>
          <p:cNvSpPr/>
          <p:nvPr/>
        </p:nvSpPr>
        <p:spPr>
          <a:xfrm>
            <a:off x="392615" y="4650690"/>
            <a:ext cx="288031" cy="144016"/>
          </a:xfrm>
          <a:prstGeom prst="rect">
            <a:avLst/>
          </a:prstGeom>
          <a:solidFill>
            <a:srgbClr val="38A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Прямоугольник 8"/>
          <p:cNvSpPr/>
          <p:nvPr/>
        </p:nvSpPr>
        <p:spPr>
          <a:xfrm>
            <a:off x="392292" y="4856172"/>
            <a:ext cx="288031" cy="144016"/>
          </a:xfrm>
          <a:prstGeom prst="rect">
            <a:avLst/>
          </a:prstGeom>
          <a:solidFill>
            <a:srgbClr val="5C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рямоугольник 9"/>
          <p:cNvSpPr/>
          <p:nvPr/>
        </p:nvSpPr>
        <p:spPr>
          <a:xfrm>
            <a:off x="2696872" y="4445208"/>
            <a:ext cx="288031" cy="144016"/>
          </a:xfrm>
          <a:prstGeom prst="rect">
            <a:avLst/>
          </a:prstGeom>
          <a:solidFill>
            <a:srgbClr val="CC9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Прямоугольник 10"/>
          <p:cNvSpPr/>
          <p:nvPr/>
        </p:nvSpPr>
        <p:spPr>
          <a:xfrm>
            <a:off x="2696872" y="4650690"/>
            <a:ext cx="288031" cy="144016"/>
          </a:xfrm>
          <a:prstGeom prst="rect">
            <a:avLst/>
          </a:prstGeom>
          <a:solidFill>
            <a:srgbClr val="C2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рямоугольник 11"/>
          <p:cNvSpPr/>
          <p:nvPr/>
        </p:nvSpPr>
        <p:spPr>
          <a:xfrm>
            <a:off x="2696549" y="4856172"/>
            <a:ext cx="288031" cy="144016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771550"/>
            <a:ext cx="8353425" cy="35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8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483518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8D503B"/>
                </a:solidFill>
              </a:rPr>
              <a:t>Huntington </a:t>
            </a:r>
            <a:r>
              <a:rPr lang="hu-HU" sz="2200" b="1" dirty="0" smtClean="0">
                <a:solidFill>
                  <a:srgbClr val="8D503B"/>
                </a:solidFill>
              </a:rPr>
              <a:t>a nyugati civilizációról</a:t>
            </a:r>
            <a:endParaRPr lang="hu-HU" sz="22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07950" y="483518"/>
            <a:ext cx="8928100" cy="4268316"/>
          </a:xfrm>
        </p:spPr>
        <p:txBody>
          <a:bodyPr lIns="0" tIns="0">
            <a:noAutofit/>
          </a:bodyPr>
          <a:lstStyle/>
          <a:p>
            <a:pPr marL="180975" lvl="0" indent="-180975">
              <a:buClr>
                <a:srgbClr val="4D7C84"/>
              </a:buClr>
              <a:buSzPct val="120000"/>
            </a:pPr>
            <a:r>
              <a:rPr lang="hu-HU" sz="1300" b="1" i="1" dirty="0" smtClean="0">
                <a:solidFill>
                  <a:srgbClr val="4D7C84"/>
                </a:solidFill>
              </a:rPr>
              <a:t>A klasszikus örökség</a:t>
            </a:r>
            <a:r>
              <a:rPr lang="en-US" sz="1300" dirty="0" smtClean="0">
                <a:solidFill>
                  <a:srgbClr val="4D7C84"/>
                </a:solidFill>
              </a:rPr>
              <a:t>: </a:t>
            </a:r>
            <a:r>
              <a:rPr lang="hu-HU" sz="1300" dirty="0" smtClean="0">
                <a:solidFill>
                  <a:srgbClr val="504131"/>
                </a:solidFill>
              </a:rPr>
              <a:t>„a Nyugat sokat örökölt a korábbi civilizációktól,</a:t>
            </a:r>
            <a:r>
              <a:rPr lang="en-US" sz="1300" dirty="0" smtClean="0">
                <a:solidFill>
                  <a:srgbClr val="504131"/>
                </a:solidFill>
              </a:rPr>
              <a:t> </a:t>
            </a:r>
            <a:r>
              <a:rPr lang="en-US" sz="1300" dirty="0">
                <a:solidFill>
                  <a:srgbClr val="504131"/>
                </a:solidFill>
              </a:rPr>
              <a:t>[…] </a:t>
            </a:r>
            <a:r>
              <a:rPr lang="hu-HU" sz="1300" dirty="0" smtClean="0">
                <a:solidFill>
                  <a:srgbClr val="504131"/>
                </a:solidFill>
              </a:rPr>
              <a:t>örökségeként említendő a görög filozófia és racionalizmus, a római jog, a latin nyelv és a keresztény vallás”;</a:t>
            </a:r>
            <a:endParaRPr lang="hu-HU" sz="1300" dirty="0">
              <a:solidFill>
                <a:srgbClr val="504131"/>
              </a:solidFill>
            </a:endParaRPr>
          </a:p>
          <a:p>
            <a:pPr marL="180975" lvl="0" indent="-180975">
              <a:buClr>
                <a:srgbClr val="4D7C84"/>
              </a:buClr>
              <a:buSzPct val="120000"/>
            </a:pPr>
            <a:r>
              <a:rPr lang="hu-HU" sz="1300" b="1" i="1" dirty="0">
                <a:solidFill>
                  <a:srgbClr val="4D7C84"/>
                </a:solidFill>
              </a:rPr>
              <a:t>Katolicizmus és </a:t>
            </a:r>
            <a:r>
              <a:rPr lang="hu-HU" sz="1300" b="1" i="1" dirty="0" smtClean="0">
                <a:solidFill>
                  <a:srgbClr val="4D7C84"/>
                </a:solidFill>
              </a:rPr>
              <a:t>protestantizmus</a:t>
            </a:r>
            <a:r>
              <a:rPr lang="hu-HU" sz="1300" dirty="0" smtClean="0">
                <a:solidFill>
                  <a:srgbClr val="4D7C84"/>
                </a:solidFill>
              </a:rPr>
              <a:t>: </a:t>
            </a:r>
            <a:r>
              <a:rPr lang="hu-HU" sz="1300" dirty="0" smtClean="0">
                <a:solidFill>
                  <a:srgbClr val="504131"/>
                </a:solidFill>
              </a:rPr>
              <a:t>„</a:t>
            </a:r>
            <a:r>
              <a:rPr lang="hu-HU" sz="1300" dirty="0">
                <a:solidFill>
                  <a:srgbClr val="504131"/>
                </a:solidFill>
              </a:rPr>
              <a:t> a nyugati civilizáció történelmileg legfontosabb vonása. […] A reformáció és az ellenreformáció, valamint a nyugati kereszténység kettéválása a protestáns északra és a katolikus délre – ami teljesen hiányzik a keleti ortodoxiából […] – szintén a nyugati történelem megkülönböztető jegyei közé </a:t>
            </a:r>
            <a:r>
              <a:rPr lang="hu-HU" sz="1300" dirty="0" smtClean="0">
                <a:solidFill>
                  <a:srgbClr val="504131"/>
                </a:solidFill>
              </a:rPr>
              <a:t>tartozik”</a:t>
            </a:r>
            <a:r>
              <a:rPr lang="en-US" sz="1300" dirty="0" smtClean="0">
                <a:solidFill>
                  <a:srgbClr val="504131"/>
                </a:solidFill>
              </a:rPr>
              <a:t>;</a:t>
            </a:r>
            <a:endParaRPr lang="hu-HU" sz="1300" dirty="0">
              <a:solidFill>
                <a:srgbClr val="504131"/>
              </a:solidFill>
            </a:endParaRPr>
          </a:p>
          <a:p>
            <a:pPr marL="180975" lvl="0" indent="-180975">
              <a:buClr>
                <a:srgbClr val="4D7C84"/>
              </a:buClr>
              <a:buSzPct val="120000"/>
            </a:pPr>
            <a:r>
              <a:rPr lang="hu-HU" sz="1300" b="1" i="1" dirty="0" smtClean="0">
                <a:solidFill>
                  <a:srgbClr val="4D7C84"/>
                </a:solidFill>
              </a:rPr>
              <a:t>A </a:t>
            </a:r>
            <a:r>
              <a:rPr lang="hu-HU" sz="1300" b="1" i="1" dirty="0">
                <a:solidFill>
                  <a:srgbClr val="4D7C84"/>
                </a:solidFill>
              </a:rPr>
              <a:t>spirituális és a világi tekintély </a:t>
            </a:r>
            <a:r>
              <a:rPr lang="hu-HU" sz="1300" b="1" i="1" dirty="0" smtClean="0">
                <a:solidFill>
                  <a:srgbClr val="4D7C84"/>
                </a:solidFill>
              </a:rPr>
              <a:t>különválasztása</a:t>
            </a:r>
            <a:r>
              <a:rPr lang="hu-HU" sz="1300" dirty="0" smtClean="0">
                <a:solidFill>
                  <a:srgbClr val="4D7C84"/>
                </a:solidFill>
              </a:rPr>
              <a:t>: </a:t>
            </a:r>
            <a:r>
              <a:rPr lang="hu-HU" sz="1300" dirty="0">
                <a:solidFill>
                  <a:srgbClr val="504131"/>
                </a:solidFill>
              </a:rPr>
              <a:t>„[a] nyugati történelem folyamán először az egyház, később pedig az egyházak az államtól függetlenül léteztek. […] A tekintélyek ilyetén különválasztása </a:t>
            </a:r>
            <a:r>
              <a:rPr lang="hu-HU" sz="1300" dirty="0" smtClean="0">
                <a:solidFill>
                  <a:srgbClr val="504131"/>
                </a:solidFill>
              </a:rPr>
              <a:t>jelentős </a:t>
            </a:r>
            <a:r>
              <a:rPr lang="hu-HU" sz="1300" dirty="0">
                <a:solidFill>
                  <a:srgbClr val="504131"/>
                </a:solidFill>
              </a:rPr>
              <a:t>mértékben hozzájárul a szabadságeszme nyugati fejlődéséhez</a:t>
            </a:r>
            <a:r>
              <a:rPr lang="hu-HU" sz="1300" dirty="0" smtClean="0">
                <a:solidFill>
                  <a:srgbClr val="504131"/>
                </a:solidFill>
              </a:rPr>
              <a:t>”;</a:t>
            </a:r>
            <a:endParaRPr lang="hu-HU" sz="1300" dirty="0">
              <a:solidFill>
                <a:srgbClr val="504131"/>
              </a:solidFill>
            </a:endParaRPr>
          </a:p>
          <a:p>
            <a:pPr marL="180975" lvl="0" indent="-180975">
              <a:buClr>
                <a:srgbClr val="4D7C84"/>
              </a:buClr>
              <a:buSzPct val="120000"/>
            </a:pPr>
            <a:r>
              <a:rPr lang="hu-HU" sz="1300" b="1" i="1" dirty="0" smtClean="0">
                <a:solidFill>
                  <a:srgbClr val="4D7C84"/>
                </a:solidFill>
              </a:rPr>
              <a:t>Jogrend</a:t>
            </a:r>
            <a:r>
              <a:rPr lang="hu-HU" sz="1300" dirty="0" smtClean="0">
                <a:solidFill>
                  <a:srgbClr val="4D7C84"/>
                </a:solidFill>
              </a:rPr>
              <a:t>: </a:t>
            </a:r>
            <a:r>
              <a:rPr lang="hu-HU" sz="1300" dirty="0">
                <a:solidFill>
                  <a:srgbClr val="504131"/>
                </a:solidFill>
              </a:rPr>
              <a:t>„római örökség [a] jog uralmának hagyománya[, mely megvetette] az alkotmányosság elvének és az emberi jogok védelmének alapját, beleértve a tulajdonjogot, szemben az önkényes hatalomgyakorlással</a:t>
            </a:r>
            <a:r>
              <a:rPr lang="hu-HU" sz="1300" dirty="0" smtClean="0">
                <a:solidFill>
                  <a:srgbClr val="504131"/>
                </a:solidFill>
              </a:rPr>
              <a:t>”;</a:t>
            </a:r>
            <a:endParaRPr lang="hu-HU" sz="1300" dirty="0">
              <a:solidFill>
                <a:srgbClr val="504131"/>
              </a:solidFill>
            </a:endParaRPr>
          </a:p>
          <a:p>
            <a:pPr marL="180975" lvl="0" indent="-180975">
              <a:buClr>
                <a:srgbClr val="4D7C84"/>
              </a:buClr>
              <a:buSzPct val="120000"/>
            </a:pPr>
            <a:r>
              <a:rPr lang="hu-HU" sz="1300" b="1" i="1" dirty="0">
                <a:solidFill>
                  <a:srgbClr val="4D7C84"/>
                </a:solidFill>
              </a:rPr>
              <a:t>Társadalmi </a:t>
            </a:r>
            <a:r>
              <a:rPr lang="hu-HU" sz="1300" b="1" i="1" dirty="0" smtClean="0">
                <a:solidFill>
                  <a:srgbClr val="4D7C84"/>
                </a:solidFill>
              </a:rPr>
              <a:t>pluralizmus</a:t>
            </a:r>
            <a:r>
              <a:rPr lang="hu-HU" sz="1300" dirty="0" smtClean="0">
                <a:solidFill>
                  <a:srgbClr val="4D7C84"/>
                </a:solidFill>
              </a:rPr>
              <a:t>: </a:t>
            </a:r>
            <a:r>
              <a:rPr lang="hu-HU" sz="1300" dirty="0">
                <a:solidFill>
                  <a:srgbClr val="504131"/>
                </a:solidFill>
              </a:rPr>
              <a:t>„a nyugati társadalom mindig is erősen pluralisztikus volt. […] Az egyesülési pluralizmust kiegészítette az </a:t>
            </a:r>
            <a:r>
              <a:rPr lang="hu-HU" sz="1300" dirty="0" smtClean="0">
                <a:solidFill>
                  <a:srgbClr val="504131"/>
                </a:solidFill>
              </a:rPr>
              <a:t>osztálypluralizmus</a:t>
            </a:r>
            <a:r>
              <a:rPr lang="hu-HU" sz="1300" dirty="0">
                <a:solidFill>
                  <a:srgbClr val="504131"/>
                </a:solidFill>
              </a:rPr>
              <a:t>. A nyugat-európai társadalmak többségében létezett egy viszonylag erős és autonóm arisztokrácia, tekintélyes parasztság, és egy kicsi, ám szintén tekintéllyel bíró kereskedő osztály. A feudális arisztokrácia ereje különösen nagy szerepet játszott akkor, amikor korlátozta az </a:t>
            </a:r>
            <a:r>
              <a:rPr lang="hu-HU" sz="1300" dirty="0" smtClean="0">
                <a:solidFill>
                  <a:srgbClr val="504131"/>
                </a:solidFill>
              </a:rPr>
              <a:t>abszolutizmus </a:t>
            </a:r>
            <a:r>
              <a:rPr lang="hu-HU" sz="1300" dirty="0">
                <a:solidFill>
                  <a:srgbClr val="504131"/>
                </a:solidFill>
              </a:rPr>
              <a:t>befolyását és elterjedését az európai nemzetek többségénél. Ez […] éles ellentétben áll […] a központosított bürokratikus </a:t>
            </a:r>
            <a:r>
              <a:rPr lang="hu-HU" sz="1300" dirty="0" smtClean="0">
                <a:solidFill>
                  <a:srgbClr val="504131"/>
                </a:solidFill>
              </a:rPr>
              <a:t>birodalmak </a:t>
            </a:r>
            <a:r>
              <a:rPr lang="hu-HU" sz="1300" dirty="0">
                <a:solidFill>
                  <a:srgbClr val="504131"/>
                </a:solidFill>
              </a:rPr>
              <a:t>erejével, [mely] Oroszországot, a török fennhatóság alá tartozó területeket és más, nem nyugati társadalmakat [jellemzett</a:t>
            </a:r>
            <a:r>
              <a:rPr lang="hu-HU" sz="1300" dirty="0" smtClean="0">
                <a:solidFill>
                  <a:srgbClr val="504131"/>
                </a:solidFill>
              </a:rPr>
              <a:t>]”;</a:t>
            </a:r>
            <a:endParaRPr lang="hu-HU" sz="1300" dirty="0">
              <a:solidFill>
                <a:srgbClr val="504131"/>
              </a:solidFill>
            </a:endParaRPr>
          </a:p>
          <a:p>
            <a:pPr marL="180975" lvl="0" indent="-180975">
              <a:buClr>
                <a:srgbClr val="4D7C84"/>
              </a:buClr>
              <a:buSzPct val="120000"/>
            </a:pPr>
            <a:r>
              <a:rPr lang="hu-HU" sz="1300" b="1" i="1" dirty="0">
                <a:solidFill>
                  <a:srgbClr val="4D7C84"/>
                </a:solidFill>
              </a:rPr>
              <a:t>Képviseleti </a:t>
            </a:r>
            <a:r>
              <a:rPr lang="hu-HU" sz="1300" b="1" i="1" dirty="0" smtClean="0">
                <a:solidFill>
                  <a:srgbClr val="4D7C84"/>
                </a:solidFill>
              </a:rPr>
              <a:t>testületek</a:t>
            </a:r>
            <a:r>
              <a:rPr lang="hu-HU" sz="1300" dirty="0" smtClean="0">
                <a:solidFill>
                  <a:srgbClr val="4D7C84"/>
                </a:solidFill>
              </a:rPr>
              <a:t>: </a:t>
            </a:r>
            <a:r>
              <a:rPr lang="hu-HU" sz="1300" dirty="0" smtClean="0">
                <a:solidFill>
                  <a:srgbClr val="504131"/>
                </a:solidFill>
              </a:rPr>
              <a:t>„</a:t>
            </a:r>
            <a:r>
              <a:rPr lang="hu-HU" sz="1300" dirty="0">
                <a:solidFill>
                  <a:srgbClr val="504131"/>
                </a:solidFill>
              </a:rPr>
              <a:t> [a] társadalmi pluralizmus révén hamar kialakultak a rendek, a parlamentek és más intézmények az arisztokrácia, a papság, a kereskedők és más csoportok érdekeinek </a:t>
            </a:r>
            <a:r>
              <a:rPr lang="hu-HU" sz="1300" dirty="0" smtClean="0">
                <a:solidFill>
                  <a:srgbClr val="504131"/>
                </a:solidFill>
              </a:rPr>
              <a:t>képviseletére”;</a:t>
            </a:r>
            <a:endParaRPr lang="hu-HU" sz="1300" dirty="0">
              <a:solidFill>
                <a:srgbClr val="504131"/>
              </a:solidFill>
            </a:endParaRPr>
          </a:p>
          <a:p>
            <a:pPr marL="180975" lvl="0" indent="-180975">
              <a:buClr>
                <a:srgbClr val="4D7C84"/>
              </a:buClr>
              <a:buSzPct val="120000"/>
            </a:pPr>
            <a:r>
              <a:rPr lang="hu-HU" sz="1300" b="1" i="1" dirty="0" smtClean="0">
                <a:solidFill>
                  <a:srgbClr val="4D7C84"/>
                </a:solidFill>
              </a:rPr>
              <a:t>Individualizmus</a:t>
            </a:r>
            <a:r>
              <a:rPr lang="hu-HU" sz="1300" dirty="0" smtClean="0">
                <a:solidFill>
                  <a:srgbClr val="4D7C84"/>
                </a:solidFill>
              </a:rPr>
              <a:t>: </a:t>
            </a:r>
            <a:r>
              <a:rPr lang="hu-HU" sz="1300" dirty="0">
                <a:solidFill>
                  <a:srgbClr val="504131"/>
                </a:solidFill>
              </a:rPr>
              <a:t>„a 14-15. században alakult ki, és az egyén szabad választásának elfogadása […] a 17. századra az egész </a:t>
            </a:r>
            <a:r>
              <a:rPr lang="hu-HU" sz="1300" dirty="0" smtClean="0">
                <a:solidFill>
                  <a:srgbClr val="504131"/>
                </a:solidFill>
              </a:rPr>
              <a:t>Nyugaton </a:t>
            </a:r>
            <a:r>
              <a:rPr lang="hu-HU" sz="1300" dirty="0">
                <a:solidFill>
                  <a:srgbClr val="504131"/>
                </a:solidFill>
              </a:rPr>
              <a:t>uralkodóvá vált. Megfogalmazódtak – ha egyetemesen nem is nyertek elfogadást – a minden egyén számára egyenlő jogok, vagyis az az elgondolás, hogy »Anglia legszegényebb emberének éppúgy van joga élni, mint a legvagyonosabbnak</a:t>
            </a:r>
            <a:r>
              <a:rPr lang="hu-HU" sz="1300" dirty="0" smtClean="0">
                <a:solidFill>
                  <a:srgbClr val="504131"/>
                </a:solidFill>
              </a:rPr>
              <a:t>«”.</a:t>
            </a:r>
            <a:endParaRPr lang="hu-HU" sz="1300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"/>
            <a:ext cx="8928100" cy="915988"/>
          </a:xfrm>
        </p:spPr>
        <p:txBody>
          <a:bodyPr>
            <a:noAutofit/>
          </a:bodyPr>
          <a:lstStyle/>
          <a:p>
            <a:r>
              <a:rPr lang="hu-HU" sz="2200" b="1" dirty="0" smtClean="0">
                <a:solidFill>
                  <a:srgbClr val="8D503B"/>
                </a:solidFill>
              </a:rPr>
              <a:t>John </a:t>
            </a:r>
            <a:r>
              <a:rPr lang="hu-HU" sz="2200" b="1" dirty="0" err="1" smtClean="0">
                <a:solidFill>
                  <a:srgbClr val="8D503B"/>
                </a:solidFill>
              </a:rPr>
              <a:t>Madeley</a:t>
            </a:r>
            <a:r>
              <a:rPr lang="hu-HU" sz="2200" b="1" dirty="0" smtClean="0">
                <a:solidFill>
                  <a:srgbClr val="8D503B"/>
                </a:solidFill>
              </a:rPr>
              <a:t>: a nyugati kereszténység és a keleti ortodoxia összehasonlítása</a:t>
            </a:r>
            <a:endParaRPr lang="hu-HU" sz="2200" b="1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09670"/>
              </p:ext>
            </p:extLst>
          </p:nvPr>
        </p:nvGraphicFramePr>
        <p:xfrm>
          <a:off x="395536" y="915419"/>
          <a:ext cx="8352928" cy="2882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553566677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2456190665"/>
                    </a:ext>
                  </a:extLst>
                </a:gridCol>
              </a:tblGrid>
              <a:tr h="3486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Nyugati kereszténység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rgbClr val="4D7C8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Keleti ortodoxia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678374"/>
                  </a:ext>
                </a:extLst>
              </a:tr>
              <a:tr h="50331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Saját külön egyházi jog</a:t>
                      </a:r>
                      <a:r>
                        <a:rPr lang="hu-HU" sz="1400" b="0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teljes egészében a pápa, mint abszolút uralkodó, törvényadó és bíró köré rendezve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egyház törvénye a birodalmi állami jogrendben testesül meg</a:t>
                      </a:r>
                      <a:r>
                        <a:rPr lang="hu-HU" sz="1400" b="0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 birodalmi autoritások hatalma alatt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8643790"/>
                  </a:ext>
                </a:extLst>
              </a:tr>
              <a:tr h="50331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egyház </a:t>
                      </a: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teljesen független uralkodó intézményként </a:t>
                      </a:r>
                      <a:r>
                        <a:rPr lang="hu-HU" sz="1400" b="0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jelent meg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egyház beleépült a birodalmi rendszerbe, amelyben </a:t>
                      </a: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világi hatalom spirituálisan is uralkodott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6053747"/>
                  </a:ext>
                </a:extLst>
              </a:tr>
              <a:tr h="7625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Jóváhagyott háborúk spirituális célok érdekében </a:t>
                      </a:r>
                      <a:r>
                        <a:rPr lang="hu-HU" sz="1400" b="0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(térítő háborúk, pogányok és eretnekek elleni háborúk keresztes háborúk stb.)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Belekapcsolódva a világi hatalom legtöbb politikai és katonai konfliktusába</a:t>
                      </a:r>
                      <a:r>
                        <a:rPr lang="hu-HU" sz="1400" b="0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az egyház gyakran teológiai legitimációt adott a háborúknak, sőt inspirálta őket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2129940"/>
                  </a:ext>
                </a:extLst>
              </a:tr>
              <a:tr h="7625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Domináns társadalmi státus</a:t>
                      </a:r>
                      <a:r>
                        <a:rPr lang="hu-HU" sz="1400" b="0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nőtlen papsággal, amely a nőtlenség révén elkülönült a néptől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papság a püspököket kivéve házas maradt, s így közelebb állt a néphez és </a:t>
                      </a:r>
                      <a:r>
                        <a:rPr lang="hu-HU" sz="1400" b="1" kern="1200" dirty="0">
                          <a:solidFill>
                            <a:srgbClr val="5041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jobban asszimilálódott a társadalom struktúrájába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3382650"/>
                  </a:ext>
                </a:extLst>
              </a:tr>
            </a:tbl>
          </a:graphicData>
        </a:graphic>
      </p:graphicFrame>
      <p:sp>
        <p:nvSpPr>
          <p:cNvPr id="5" name="Tartalom helye 2"/>
          <p:cNvSpPr txBox="1">
            <a:spLocks/>
          </p:cNvSpPr>
          <p:nvPr/>
        </p:nvSpPr>
        <p:spPr>
          <a:xfrm>
            <a:off x="159125" y="3867894"/>
            <a:ext cx="8856538" cy="1276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lvl="2" indent="0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  <a:buNone/>
            </a:pPr>
            <a:r>
              <a:rPr lang="hu-HU" sz="2000" dirty="0" smtClean="0">
                <a:solidFill>
                  <a:srgbClr val="504131"/>
                </a:solidFill>
              </a:rPr>
              <a:t>„</a:t>
            </a:r>
            <a:r>
              <a:rPr lang="hu-HU" sz="2000" b="1" dirty="0" smtClean="0">
                <a:solidFill>
                  <a:srgbClr val="504131"/>
                </a:solidFill>
              </a:rPr>
              <a:t>A </a:t>
            </a:r>
            <a:r>
              <a:rPr lang="hu-HU" sz="2000" b="1" dirty="0">
                <a:solidFill>
                  <a:srgbClr val="504131"/>
                </a:solidFill>
              </a:rPr>
              <a:t>nyugati kettőségben </a:t>
            </a:r>
            <a:r>
              <a:rPr lang="hu-HU" sz="2000" dirty="0">
                <a:solidFill>
                  <a:srgbClr val="504131"/>
                </a:solidFill>
              </a:rPr>
              <a:t>mindig is az </a:t>
            </a:r>
            <a:r>
              <a:rPr lang="hu-HU" sz="2000" b="1" dirty="0">
                <a:solidFill>
                  <a:srgbClr val="504131"/>
                </a:solidFill>
              </a:rPr>
              <a:t>Isten és a császár, az egyház és az állam</a:t>
            </a:r>
            <a:r>
              <a:rPr lang="hu-HU" sz="2000" dirty="0">
                <a:solidFill>
                  <a:srgbClr val="504131"/>
                </a:solidFill>
              </a:rPr>
              <a:t>, a spirituális tekintély és a világi tekintély kettőssége érvényesült. […] </a:t>
            </a:r>
            <a:r>
              <a:rPr lang="hu-HU" sz="2000" b="1" dirty="0">
                <a:solidFill>
                  <a:srgbClr val="504131"/>
                </a:solidFill>
              </a:rPr>
              <a:t>Az iszlámban az isten a császár; Kínában és Japánban a császár isten; az ortodoxoknál isten a császár alárendelt társa</a:t>
            </a:r>
            <a:r>
              <a:rPr lang="hu-HU" sz="2000" b="1" dirty="0" smtClean="0">
                <a:solidFill>
                  <a:srgbClr val="504131"/>
                </a:solidFill>
              </a:rPr>
              <a:t>.”</a:t>
            </a:r>
            <a:endParaRPr lang="hu-HU" sz="2000" b="1" dirty="0">
              <a:solidFill>
                <a:srgbClr val="504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2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1"/>
            <a:ext cx="8928100" cy="987424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8D503B"/>
                </a:solidFill>
              </a:rPr>
              <a:t>„</a:t>
            </a:r>
            <a:r>
              <a:rPr lang="en-US" sz="2400" b="1" dirty="0" smtClean="0">
                <a:solidFill>
                  <a:srgbClr val="8D503B"/>
                </a:solidFill>
              </a:rPr>
              <a:t>B</a:t>
            </a:r>
            <a:r>
              <a:rPr lang="hu-HU" sz="2400" b="1" dirty="0" smtClean="0">
                <a:solidFill>
                  <a:srgbClr val="8D503B"/>
                </a:solidFill>
              </a:rPr>
              <a:t>” tézis</a:t>
            </a:r>
            <a:r>
              <a:rPr lang="en-US" sz="2400" b="1" dirty="0" smtClean="0">
                <a:solidFill>
                  <a:srgbClr val="8D503B"/>
                </a:solidFill>
              </a:rPr>
              <a:t>: </a:t>
            </a:r>
            <a:r>
              <a:rPr lang="en-US" sz="2400" b="1" dirty="0">
                <a:solidFill>
                  <a:srgbClr val="8D503B"/>
                </a:solidFill>
              </a:rPr>
              <a:t>A </a:t>
            </a:r>
            <a:r>
              <a:rPr lang="en-US" sz="2400" b="1" dirty="0" err="1">
                <a:solidFill>
                  <a:srgbClr val="8D503B"/>
                </a:solidFill>
              </a:rPr>
              <a:t>szférák</a:t>
            </a:r>
            <a:r>
              <a:rPr lang="en-US" sz="2400" b="1" dirty="0">
                <a:solidFill>
                  <a:srgbClr val="8D503B"/>
                </a:solidFill>
              </a:rPr>
              <a:t> </a:t>
            </a:r>
            <a:r>
              <a:rPr lang="en-US" sz="2400" b="1" dirty="0" err="1">
                <a:solidFill>
                  <a:srgbClr val="8D503B"/>
                </a:solidFill>
              </a:rPr>
              <a:t>szétválasztása</a:t>
            </a:r>
            <a:r>
              <a:rPr lang="en-US" sz="2400" b="1" dirty="0">
                <a:solidFill>
                  <a:srgbClr val="8D503B"/>
                </a:solidFill>
              </a:rPr>
              <a:t> </a:t>
            </a:r>
            <a:r>
              <a:rPr lang="en-US" sz="2400" b="1" dirty="0" err="1">
                <a:solidFill>
                  <a:srgbClr val="8D503B"/>
                </a:solidFill>
              </a:rPr>
              <a:t>civilizációs</a:t>
            </a:r>
            <a:r>
              <a:rPr lang="en-US" sz="2400" b="1" dirty="0">
                <a:solidFill>
                  <a:srgbClr val="8D503B"/>
                </a:solidFill>
              </a:rPr>
              <a:t> </a:t>
            </a:r>
            <a:r>
              <a:rPr lang="en-US" sz="2400" b="1" dirty="0" err="1">
                <a:solidFill>
                  <a:srgbClr val="8D503B"/>
                </a:solidFill>
              </a:rPr>
              <a:t>határokat</a:t>
            </a:r>
            <a:r>
              <a:rPr lang="en-US" sz="2400" b="1" dirty="0">
                <a:solidFill>
                  <a:srgbClr val="8D503B"/>
                </a:solidFill>
              </a:rPr>
              <a:t> </a:t>
            </a:r>
            <a:r>
              <a:rPr lang="en-US" sz="2400" b="1" dirty="0" err="1">
                <a:solidFill>
                  <a:srgbClr val="8D503B"/>
                </a:solidFill>
              </a:rPr>
              <a:t>követett</a:t>
            </a:r>
            <a:endParaRPr lang="hu-HU" sz="2400" b="1" dirty="0">
              <a:solidFill>
                <a:srgbClr val="8D503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395288" y="987424"/>
            <a:ext cx="8353425" cy="4032251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hu-HU" sz="2200" b="1" dirty="0" smtClean="0">
                <a:solidFill>
                  <a:srgbClr val="4D7C84"/>
                </a:solidFill>
              </a:rPr>
              <a:t>„B” tézis:</a:t>
            </a:r>
          </a:p>
          <a:p>
            <a:pPr marL="449263" indent="-250825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1900" b="1" dirty="0">
                <a:solidFill>
                  <a:srgbClr val="504131"/>
                </a:solidFill>
              </a:rPr>
              <a:t>a prekommunista időkben a társadalmi cselekvés szféráinak szétválasztása civilizációs határokat követett;</a:t>
            </a:r>
            <a:endParaRPr lang="hu-HU" sz="1900" b="1" dirty="0" smtClean="0">
              <a:solidFill>
                <a:srgbClr val="504131"/>
              </a:solidFill>
            </a:endParaRPr>
          </a:p>
          <a:p>
            <a:pPr marL="449263" indent="-250825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1900" b="1" dirty="0">
                <a:solidFill>
                  <a:srgbClr val="504131"/>
                </a:solidFill>
              </a:rPr>
              <a:t>azokban az országokban mutatható ki a legnagyobb mértékű szétválasztás, amelyek a nyugati kereszténységhez tartoztak, náluk kevésbé a keleti ortodox, a legkevésbé pedig az iszlám és kínai civilizációkban;</a:t>
            </a:r>
            <a:endParaRPr lang="hu-HU" sz="1900" b="1" dirty="0" smtClean="0">
              <a:solidFill>
                <a:srgbClr val="504131"/>
              </a:solidFill>
            </a:endParaRPr>
          </a:p>
          <a:p>
            <a:pPr marL="449263" indent="-250825">
              <a:spcBef>
                <a:spcPts val="0"/>
              </a:spcBef>
              <a:spcAft>
                <a:spcPts val="800"/>
              </a:spcAft>
              <a:buClr>
                <a:srgbClr val="4D7C84"/>
              </a:buClr>
              <a:buSzPct val="120000"/>
            </a:pPr>
            <a:r>
              <a:rPr lang="hu-HU" sz="1900" b="1" dirty="0">
                <a:solidFill>
                  <a:srgbClr val="504131"/>
                </a:solidFill>
              </a:rPr>
              <a:t>a szétválasztás hiánya egy sor, egymással kölcsönhatásban lévő jelenségben öltött testet, amelyek különböző erővel voltak jelen a különféle civilizációkban.</a:t>
            </a:r>
          </a:p>
        </p:txBody>
      </p:sp>
    </p:spTree>
    <p:extLst>
      <p:ext uri="{BB962C8B-B14F-4D97-AF65-F5344CB8AC3E}">
        <p14:creationId xmlns:p14="http://schemas.microsoft.com/office/powerpoint/2010/main" val="1031809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03174"/>
          </a:xfrm>
        </p:spPr>
        <p:txBody>
          <a:bodyPr>
            <a:normAutofit/>
          </a:bodyPr>
          <a:lstStyle/>
          <a:p>
            <a:r>
              <a:rPr lang="hu-HU" sz="2200" b="1" dirty="0" smtClean="0">
                <a:solidFill>
                  <a:srgbClr val="8D503B"/>
                </a:solidFill>
              </a:rPr>
              <a:t>A makacs struktúrák prekommunista formája</a:t>
            </a:r>
            <a:endParaRPr lang="en-US" sz="2200" b="1" dirty="0">
              <a:solidFill>
                <a:srgbClr val="8D503B"/>
              </a:solidFill>
            </a:endParaRPr>
          </a:p>
        </p:txBody>
      </p:sp>
      <p:grpSp>
        <p:nvGrpSpPr>
          <p:cNvPr id="19" name="Group 221"/>
          <p:cNvGrpSpPr>
            <a:grpSpLocks/>
          </p:cNvGrpSpPr>
          <p:nvPr/>
        </p:nvGrpSpPr>
        <p:grpSpPr bwMode="auto">
          <a:xfrm>
            <a:off x="108171" y="987425"/>
            <a:ext cx="8937480" cy="3579680"/>
            <a:chOff x="89" y="6255"/>
            <a:chExt cx="10481" cy="3180"/>
          </a:xfrm>
        </p:grpSpPr>
        <p:grpSp>
          <p:nvGrpSpPr>
            <p:cNvPr id="26" name="Group 60"/>
            <p:cNvGrpSpPr>
              <a:grpSpLocks/>
            </p:cNvGrpSpPr>
            <p:nvPr/>
          </p:nvGrpSpPr>
          <p:grpSpPr bwMode="auto">
            <a:xfrm>
              <a:off x="2114" y="6255"/>
              <a:ext cx="8456" cy="3180"/>
              <a:chOff x="2135" y="5961"/>
              <a:chExt cx="8283" cy="3180"/>
            </a:xfrm>
          </p:grpSpPr>
          <p:sp>
            <p:nvSpPr>
              <p:cNvPr id="27" name="Szövegdoboz 4"/>
              <p:cNvSpPr txBox="1">
                <a:spLocks noChangeArrowheads="1"/>
              </p:cNvSpPr>
              <p:nvPr/>
            </p:nvSpPr>
            <p:spPr bwMode="auto">
              <a:xfrm>
                <a:off x="2136" y="5961"/>
                <a:ext cx="8282" cy="530"/>
              </a:xfrm>
              <a:prstGeom prst="roundRect">
                <a:avLst/>
              </a:prstGeom>
              <a:solidFill>
                <a:srgbClr val="B3AA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hu-HU" b="1" dirty="0" smtClean="0">
                    <a:solidFill>
                      <a:srgbClr val="50413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társadalmi cselekvés szférái szétválásának kezdetlegessége vagy hiánya</a:t>
                </a:r>
                <a:r>
                  <a:rPr lang="en-GB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8" name="Szövegdoboz 5"/>
              <p:cNvSpPr txBox="1">
                <a:spLocks noChangeArrowheads="1"/>
              </p:cNvSpPr>
              <p:nvPr/>
            </p:nvSpPr>
            <p:spPr bwMode="auto">
              <a:xfrm>
                <a:off x="2135" y="6983"/>
                <a:ext cx="3552" cy="833"/>
              </a:xfrm>
              <a:prstGeom prst="roundRect">
                <a:avLst/>
              </a:prstGeom>
              <a:solidFill>
                <a:srgbClr val="D1C9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hu-HU" b="1" dirty="0" smtClean="0">
                    <a:solidFill>
                      <a:srgbClr val="50413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Hagyományos (feudális) hálózatok</a:t>
                </a:r>
                <a:endParaRPr lang="en-US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Szövegdoboz 6"/>
              <p:cNvSpPr txBox="1">
                <a:spLocks noChangeArrowheads="1"/>
              </p:cNvSpPr>
              <p:nvPr/>
            </p:nvSpPr>
            <p:spPr bwMode="auto">
              <a:xfrm>
                <a:off x="6520" y="6985"/>
                <a:ext cx="3887" cy="833"/>
              </a:xfrm>
              <a:prstGeom prst="roundRect">
                <a:avLst/>
              </a:prstGeom>
              <a:solidFill>
                <a:srgbClr val="6B95A1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hu-HU" b="1" dirty="0" smtClean="0">
                    <a:solidFill>
                      <a:srgbClr val="50413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hatalom és tulajdon összejátszása</a:t>
                </a:r>
                <a:endParaRPr lang="en-GB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Szövegdoboz 7"/>
              <p:cNvSpPr txBox="1">
                <a:spLocks noChangeArrowheads="1"/>
              </p:cNvSpPr>
              <p:nvPr/>
            </p:nvSpPr>
            <p:spPr bwMode="auto">
              <a:xfrm>
                <a:off x="2135" y="8308"/>
                <a:ext cx="3552" cy="833"/>
              </a:xfrm>
              <a:prstGeom prst="roundRect">
                <a:avLst/>
              </a:prstGeom>
              <a:solidFill>
                <a:srgbClr val="D1C9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hu-HU" b="1" dirty="0" smtClean="0">
                    <a:solidFill>
                      <a:srgbClr val="50413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Patronalizmus</a:t>
                </a:r>
                <a:endParaRPr lang="hu-HU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Szövegdoboz 8"/>
              <p:cNvSpPr txBox="1">
                <a:spLocks noChangeArrowheads="1"/>
              </p:cNvSpPr>
              <p:nvPr/>
            </p:nvSpPr>
            <p:spPr bwMode="auto">
              <a:xfrm>
                <a:off x="6509" y="8308"/>
                <a:ext cx="3898" cy="833"/>
              </a:xfrm>
              <a:prstGeom prst="roundRect">
                <a:avLst/>
              </a:prstGeom>
              <a:solidFill>
                <a:srgbClr val="6B95A1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hu-HU" b="1" dirty="0" smtClean="0">
                    <a:solidFill>
                      <a:srgbClr val="50413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Patrimonializmus</a:t>
                </a:r>
                <a:endParaRPr lang="hu-HU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1" name="Text Box 62"/>
            <p:cNvSpPr txBox="1">
              <a:spLocks noChangeArrowheads="1"/>
            </p:cNvSpPr>
            <p:nvPr/>
          </p:nvSpPr>
          <p:spPr bwMode="auto">
            <a:xfrm>
              <a:off x="89" y="6263"/>
              <a:ext cx="1858" cy="535"/>
            </a:xfrm>
            <a:prstGeom prst="roundRect">
              <a:avLst/>
            </a:prstGeom>
            <a:solidFill>
              <a:srgbClr val="B2654B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54000" tIns="10800" rIns="54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u-HU" b="1" dirty="0" smtClean="0">
                  <a:solidFill>
                    <a:srgbClr val="EFEAE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Fő ok</a:t>
              </a:r>
              <a:endParaRPr lang="hu-HU" dirty="0">
                <a:solidFill>
                  <a:srgbClr val="EFEAE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89" y="7288"/>
              <a:ext cx="1858" cy="830"/>
            </a:xfrm>
            <a:prstGeom prst="roundRect">
              <a:avLst/>
            </a:prstGeom>
            <a:solidFill>
              <a:srgbClr val="B2654B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54000" tIns="10800" rIns="54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u-HU" b="1" dirty="0" smtClean="0">
                  <a:solidFill>
                    <a:srgbClr val="EFEAE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Társadalmi struktúrák</a:t>
              </a:r>
              <a:endParaRPr lang="hu-HU" dirty="0">
                <a:solidFill>
                  <a:srgbClr val="EFEAE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9" y="8608"/>
              <a:ext cx="1858" cy="827"/>
            </a:xfrm>
            <a:prstGeom prst="roundRect">
              <a:avLst/>
            </a:prstGeom>
            <a:solidFill>
              <a:srgbClr val="B2654B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54000" tIns="10800" rIns="54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u-HU" b="1" dirty="0" smtClean="0">
                  <a:solidFill>
                    <a:srgbClr val="EFEAE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Uralmi struktúrák</a:t>
              </a:r>
              <a:endParaRPr lang="hu-HU" dirty="0">
                <a:solidFill>
                  <a:srgbClr val="EFEAE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Lefelé nyíl 33"/>
          <p:cNvSpPr>
            <a:spLocks noChangeArrowheads="1"/>
          </p:cNvSpPr>
          <p:nvPr/>
        </p:nvSpPr>
        <p:spPr bwMode="auto">
          <a:xfrm>
            <a:off x="3163138" y="1584048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37" name="Balra-jobbra nyíl 25"/>
          <p:cNvSpPr>
            <a:spLocks noChangeArrowheads="1"/>
          </p:cNvSpPr>
          <p:nvPr/>
        </p:nvSpPr>
        <p:spPr bwMode="auto">
          <a:xfrm>
            <a:off x="4929907" y="2411854"/>
            <a:ext cx="722371" cy="389740"/>
          </a:xfrm>
          <a:prstGeom prst="leftRightArrow">
            <a:avLst>
              <a:gd name="adj1" fmla="val 50000"/>
              <a:gd name="adj2" fmla="val 49995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39" name="Balra-jobbra nyíl 25"/>
          <p:cNvSpPr>
            <a:spLocks noChangeArrowheads="1"/>
          </p:cNvSpPr>
          <p:nvPr/>
        </p:nvSpPr>
        <p:spPr bwMode="auto">
          <a:xfrm>
            <a:off x="4929907" y="3903387"/>
            <a:ext cx="722371" cy="389740"/>
          </a:xfrm>
          <a:prstGeom prst="leftRightArrow">
            <a:avLst>
              <a:gd name="adj1" fmla="val 50000"/>
              <a:gd name="adj2" fmla="val 49995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40" name="Lefelé nyíl 33"/>
          <p:cNvSpPr>
            <a:spLocks noChangeArrowheads="1"/>
          </p:cNvSpPr>
          <p:nvPr/>
        </p:nvSpPr>
        <p:spPr bwMode="auto">
          <a:xfrm>
            <a:off x="7082221" y="1584038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41" name="Lefelé nyíl 33"/>
          <p:cNvSpPr>
            <a:spLocks noChangeArrowheads="1"/>
          </p:cNvSpPr>
          <p:nvPr/>
        </p:nvSpPr>
        <p:spPr bwMode="auto">
          <a:xfrm>
            <a:off x="3163138" y="3075572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42" name="Lefelé nyíl 33"/>
          <p:cNvSpPr>
            <a:spLocks noChangeArrowheads="1"/>
          </p:cNvSpPr>
          <p:nvPr/>
        </p:nvSpPr>
        <p:spPr bwMode="auto">
          <a:xfrm>
            <a:off x="7082221" y="3071390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</p:spTree>
    <p:extLst>
      <p:ext uri="{BB962C8B-B14F-4D97-AF65-F5344CB8AC3E}">
        <p14:creationId xmlns:p14="http://schemas.microsoft.com/office/powerpoint/2010/main" val="132935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903174"/>
          </a:xfrm>
        </p:spPr>
        <p:txBody>
          <a:bodyPr>
            <a:normAutofit/>
          </a:bodyPr>
          <a:lstStyle/>
          <a:p>
            <a:r>
              <a:rPr lang="hu-HU" sz="2200" b="1" dirty="0" smtClean="0">
                <a:solidFill>
                  <a:srgbClr val="8D503B"/>
                </a:solidFill>
              </a:rPr>
              <a:t>A makacs struktúrák kommunista formája</a:t>
            </a:r>
            <a:endParaRPr lang="en-US" sz="2200" b="1" dirty="0">
              <a:solidFill>
                <a:srgbClr val="8D503B"/>
              </a:solidFill>
            </a:endParaRPr>
          </a:p>
        </p:txBody>
      </p:sp>
      <p:grpSp>
        <p:nvGrpSpPr>
          <p:cNvPr id="19" name="Group 221"/>
          <p:cNvGrpSpPr>
            <a:grpSpLocks/>
          </p:cNvGrpSpPr>
          <p:nvPr/>
        </p:nvGrpSpPr>
        <p:grpSpPr bwMode="auto">
          <a:xfrm>
            <a:off x="108171" y="987425"/>
            <a:ext cx="8937480" cy="3579680"/>
            <a:chOff x="89" y="6255"/>
            <a:chExt cx="10481" cy="3180"/>
          </a:xfrm>
        </p:grpSpPr>
        <p:grpSp>
          <p:nvGrpSpPr>
            <p:cNvPr id="26" name="Group 60"/>
            <p:cNvGrpSpPr>
              <a:grpSpLocks/>
            </p:cNvGrpSpPr>
            <p:nvPr/>
          </p:nvGrpSpPr>
          <p:grpSpPr bwMode="auto">
            <a:xfrm>
              <a:off x="2114" y="6255"/>
              <a:ext cx="8456" cy="3180"/>
              <a:chOff x="2135" y="5961"/>
              <a:chExt cx="8283" cy="3180"/>
            </a:xfrm>
          </p:grpSpPr>
          <p:sp>
            <p:nvSpPr>
              <p:cNvPr id="27" name="Szövegdoboz 4"/>
              <p:cNvSpPr txBox="1">
                <a:spLocks noChangeArrowheads="1"/>
              </p:cNvSpPr>
              <p:nvPr/>
            </p:nvSpPr>
            <p:spPr bwMode="auto">
              <a:xfrm>
                <a:off x="2136" y="5961"/>
                <a:ext cx="8282" cy="530"/>
              </a:xfrm>
              <a:prstGeom prst="roundRect">
                <a:avLst/>
              </a:prstGeom>
              <a:solidFill>
                <a:srgbClr val="B3AA9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hu-HU" b="1" kern="1200" dirty="0" smtClean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Marxista-leninista ideológia vezérelte pártállam</a:t>
                </a:r>
                <a:endParaRPr lang="hu-HU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Szövegdoboz 5"/>
              <p:cNvSpPr txBox="1">
                <a:spLocks noChangeArrowheads="1"/>
              </p:cNvSpPr>
              <p:nvPr/>
            </p:nvSpPr>
            <p:spPr bwMode="auto">
              <a:xfrm>
                <a:off x="2135" y="6983"/>
                <a:ext cx="3552" cy="833"/>
              </a:xfrm>
              <a:prstGeom prst="roundRect">
                <a:avLst/>
              </a:prstGeom>
              <a:solidFill>
                <a:srgbClr val="D1C9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hu-HU" b="1" kern="1200" dirty="0" smtClean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Formális (bürokratikus) hálók</a:t>
                </a:r>
                <a:endParaRPr lang="hu-HU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9" name="Szövegdoboz 6"/>
              <p:cNvSpPr txBox="1">
                <a:spLocks noChangeArrowheads="1"/>
              </p:cNvSpPr>
              <p:nvPr/>
            </p:nvSpPr>
            <p:spPr bwMode="auto">
              <a:xfrm>
                <a:off x="6520" y="6985"/>
                <a:ext cx="3887" cy="833"/>
              </a:xfrm>
              <a:prstGeom prst="roundRect">
                <a:avLst/>
              </a:prstGeom>
              <a:solidFill>
                <a:srgbClr val="6B95A1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hu-HU" b="1" dirty="0" smtClean="0">
                    <a:solidFill>
                      <a:srgbClr val="50413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termelőeszközök állami tulajdonának monopóliuma</a:t>
                </a:r>
                <a:endParaRPr lang="hu-HU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" name="Szövegdoboz 7"/>
              <p:cNvSpPr txBox="1">
                <a:spLocks noChangeArrowheads="1"/>
              </p:cNvSpPr>
              <p:nvPr/>
            </p:nvSpPr>
            <p:spPr bwMode="auto">
              <a:xfrm>
                <a:off x="2135" y="8308"/>
                <a:ext cx="3552" cy="833"/>
              </a:xfrm>
              <a:prstGeom prst="roundRect">
                <a:avLst/>
              </a:prstGeom>
              <a:solidFill>
                <a:srgbClr val="D1C9B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hu-HU" b="1" dirty="0" smtClean="0">
                    <a:solidFill>
                      <a:srgbClr val="50413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Nómenklatúra (bürokratikus patronális háló)</a:t>
                </a:r>
                <a:endParaRPr lang="hu-HU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1" name="Szövegdoboz 8"/>
              <p:cNvSpPr txBox="1">
                <a:spLocks noChangeArrowheads="1"/>
              </p:cNvSpPr>
              <p:nvPr/>
            </p:nvSpPr>
            <p:spPr bwMode="auto">
              <a:xfrm>
                <a:off x="6509" y="8308"/>
                <a:ext cx="3898" cy="833"/>
              </a:xfrm>
              <a:prstGeom prst="roundRect">
                <a:avLst/>
              </a:prstGeom>
              <a:solidFill>
                <a:srgbClr val="6B95A1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hu-HU" b="1" kern="1200" dirty="0" smtClean="0">
                    <a:solidFill>
                      <a:srgbClr val="50413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társadalom pártbirtokként való kezelése</a:t>
                </a:r>
                <a:endParaRPr lang="hu-HU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1" name="Text Box 62"/>
            <p:cNvSpPr txBox="1">
              <a:spLocks noChangeArrowheads="1"/>
            </p:cNvSpPr>
            <p:nvPr/>
          </p:nvSpPr>
          <p:spPr bwMode="auto">
            <a:xfrm>
              <a:off x="89" y="6263"/>
              <a:ext cx="1858" cy="535"/>
            </a:xfrm>
            <a:prstGeom prst="roundRect">
              <a:avLst/>
            </a:prstGeom>
            <a:solidFill>
              <a:srgbClr val="B2654B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54000" tIns="10800" rIns="54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u-HU" b="1" dirty="0" smtClean="0">
                  <a:solidFill>
                    <a:srgbClr val="EFEAE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Fő ok</a:t>
              </a:r>
              <a:endParaRPr lang="hu-HU" dirty="0">
                <a:solidFill>
                  <a:srgbClr val="EFEAE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89" y="7288"/>
              <a:ext cx="1858" cy="830"/>
            </a:xfrm>
            <a:prstGeom prst="roundRect">
              <a:avLst/>
            </a:prstGeom>
            <a:solidFill>
              <a:srgbClr val="B2654B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54000" tIns="10800" rIns="54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u-HU" b="1" dirty="0" smtClean="0">
                  <a:solidFill>
                    <a:srgbClr val="EFEAE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Társadalmi struktúrák</a:t>
              </a:r>
              <a:endParaRPr lang="hu-HU" dirty="0">
                <a:solidFill>
                  <a:srgbClr val="EFEAE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9" y="8608"/>
              <a:ext cx="1858" cy="827"/>
            </a:xfrm>
            <a:prstGeom prst="roundRect">
              <a:avLst/>
            </a:prstGeom>
            <a:solidFill>
              <a:srgbClr val="B2654B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54000" tIns="10800" rIns="54000" bIns="108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u-HU" b="1" dirty="0" smtClean="0">
                  <a:solidFill>
                    <a:srgbClr val="EFEAE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Uralmi struktúrák</a:t>
              </a:r>
              <a:endParaRPr lang="hu-HU" dirty="0">
                <a:solidFill>
                  <a:srgbClr val="EFEAE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Lefelé nyíl 33"/>
          <p:cNvSpPr>
            <a:spLocks noChangeArrowheads="1"/>
          </p:cNvSpPr>
          <p:nvPr/>
        </p:nvSpPr>
        <p:spPr bwMode="auto">
          <a:xfrm>
            <a:off x="3163138" y="1584048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37" name="Balra-jobbra nyíl 25"/>
          <p:cNvSpPr>
            <a:spLocks noChangeArrowheads="1"/>
          </p:cNvSpPr>
          <p:nvPr/>
        </p:nvSpPr>
        <p:spPr bwMode="auto">
          <a:xfrm>
            <a:off x="4929907" y="2411854"/>
            <a:ext cx="722371" cy="389740"/>
          </a:xfrm>
          <a:prstGeom prst="leftRightArrow">
            <a:avLst>
              <a:gd name="adj1" fmla="val 50000"/>
              <a:gd name="adj2" fmla="val 49995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39" name="Balra-jobbra nyíl 25"/>
          <p:cNvSpPr>
            <a:spLocks noChangeArrowheads="1"/>
          </p:cNvSpPr>
          <p:nvPr/>
        </p:nvSpPr>
        <p:spPr bwMode="auto">
          <a:xfrm>
            <a:off x="4929907" y="3903387"/>
            <a:ext cx="722371" cy="389740"/>
          </a:xfrm>
          <a:prstGeom prst="leftRightArrow">
            <a:avLst>
              <a:gd name="adj1" fmla="val 50000"/>
              <a:gd name="adj2" fmla="val 49995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40" name="Lefelé nyíl 33"/>
          <p:cNvSpPr>
            <a:spLocks noChangeArrowheads="1"/>
          </p:cNvSpPr>
          <p:nvPr/>
        </p:nvSpPr>
        <p:spPr bwMode="auto">
          <a:xfrm>
            <a:off x="7082221" y="1584038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41" name="Lefelé nyíl 33"/>
          <p:cNvSpPr>
            <a:spLocks noChangeArrowheads="1"/>
          </p:cNvSpPr>
          <p:nvPr/>
        </p:nvSpPr>
        <p:spPr bwMode="auto">
          <a:xfrm>
            <a:off x="3163138" y="3075572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  <p:sp>
        <p:nvSpPr>
          <p:cNvPr id="42" name="Lefelé nyíl 33"/>
          <p:cNvSpPr>
            <a:spLocks noChangeArrowheads="1"/>
          </p:cNvSpPr>
          <p:nvPr/>
        </p:nvSpPr>
        <p:spPr bwMode="auto">
          <a:xfrm>
            <a:off x="7082221" y="3071390"/>
            <a:ext cx="435792" cy="553828"/>
          </a:xfrm>
          <a:prstGeom prst="downArrow">
            <a:avLst>
              <a:gd name="adj1" fmla="val 50000"/>
              <a:gd name="adj2" fmla="val 50007"/>
            </a:avLst>
          </a:prstGeom>
          <a:solidFill>
            <a:srgbClr val="4D7C85"/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hu-HU" sz="1500"/>
          </a:p>
        </p:txBody>
      </p:sp>
    </p:spTree>
    <p:extLst>
      <p:ext uri="{BB962C8B-B14F-4D97-AF65-F5344CB8AC3E}">
        <p14:creationId xmlns:p14="http://schemas.microsoft.com/office/powerpoint/2010/main" val="7456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2373</Words>
  <Application>Microsoft Office PowerPoint</Application>
  <PresentationFormat>Diavetítés a képernyőre (16:9 oldalarány)</PresentationFormat>
  <Paragraphs>260</Paragraphs>
  <Slides>22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Arial</vt:lpstr>
      <vt:lpstr>Calibri</vt:lpstr>
      <vt:lpstr>Open Sans</vt:lpstr>
      <vt:lpstr>Times New Roman</vt:lpstr>
      <vt:lpstr>Wingdings</vt:lpstr>
      <vt:lpstr>Office-téma</vt:lpstr>
      <vt:lpstr>PowerPoint bemutató</vt:lpstr>
      <vt:lpstr>A társadalmi cselekvés szféráinak szétválasztása</vt:lpstr>
      <vt:lpstr>„A” tézis: A rezsimtípus a társadalmi cselekvés szféráinak szétválasztásától függ</vt:lpstr>
      <vt:lpstr>„B” tézis: A szférák szétválasztása civilizációs határokat követett</vt:lpstr>
      <vt:lpstr>Huntington a nyugati civilizációról</vt:lpstr>
      <vt:lpstr>John Madeley: a nyugati kereszténység és a keleti ortodoxia összehasonlítása</vt:lpstr>
      <vt:lpstr>„B” tézis: A szférák szétválasztása civilizációs határokat követett</vt:lpstr>
      <vt:lpstr>A makacs struktúrák prekommunista formája</vt:lpstr>
      <vt:lpstr>A makacs struktúrák kommunista formája</vt:lpstr>
      <vt:lpstr>„C” tézis: A kommunista diktatúrák megállították és visszafordították a szférák szétválását</vt:lpstr>
      <vt:lpstr>Henry Hale: A patronalisztikus örökség a kommunista uralom végén</vt:lpstr>
      <vt:lpstr>„D” tézis: a demokratizálódás nem változtatta meg a szférák szétválasztottságát</vt:lpstr>
      <vt:lpstr>A makacs struktúrák posztkommunista formája</vt:lpstr>
      <vt:lpstr>PowerPoint bemutató</vt:lpstr>
      <vt:lpstr>Kornai János: Az ideáltipikus demokrácia, autokrácia és diktatúra elsődleges vonásai</vt:lpstr>
      <vt:lpstr>Kornai János: Eurázsia posztkommunista országai a politikai intézményrendszerek szerint</vt:lpstr>
      <vt:lpstr>PowerPoint bemutató</vt:lpstr>
      <vt:lpstr>PowerPoint bemutató</vt:lpstr>
      <vt:lpstr>Katzenstein rekonstrukciója</vt:lpstr>
      <vt:lpstr>A csúcspatrónus formális pozíciója, a döntéshozó „testület” és a patronális hálózatok típusa Oroszországban</vt:lpstr>
      <vt:lpstr>Kornai János: A demokrácia, autokrácia és diktatúra másodlagos vonásai</vt:lpstr>
      <vt:lpstr>Henry Hale: Formális alkotmányok és patronalizmus a posztkommunista országokban az 1990-es évek közepe óta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Bálint</cp:lastModifiedBy>
  <cp:revision>678</cp:revision>
  <dcterms:created xsi:type="dcterms:W3CDTF">2017-05-01T09:52:15Z</dcterms:created>
  <dcterms:modified xsi:type="dcterms:W3CDTF">2022-02-17T06:23:21Z</dcterms:modified>
</cp:coreProperties>
</file>