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31"/>
  </p:notesMasterIdLst>
  <p:sldIdLst>
    <p:sldId id="256" r:id="rId4"/>
    <p:sldId id="358" r:id="rId5"/>
    <p:sldId id="353" r:id="rId6"/>
    <p:sldId id="359" r:id="rId7"/>
    <p:sldId id="366" r:id="rId8"/>
    <p:sldId id="360" r:id="rId9"/>
    <p:sldId id="367" r:id="rId10"/>
    <p:sldId id="368" r:id="rId11"/>
    <p:sldId id="369" r:id="rId12"/>
    <p:sldId id="370" r:id="rId13"/>
    <p:sldId id="373" r:id="rId14"/>
    <p:sldId id="372" r:id="rId15"/>
    <p:sldId id="371" r:id="rId16"/>
    <p:sldId id="374" r:id="rId17"/>
    <p:sldId id="378" r:id="rId18"/>
    <p:sldId id="379" r:id="rId19"/>
    <p:sldId id="377" r:id="rId20"/>
    <p:sldId id="381" r:id="rId21"/>
    <p:sldId id="382" r:id="rId22"/>
    <p:sldId id="361" r:id="rId23"/>
    <p:sldId id="383" r:id="rId24"/>
    <p:sldId id="384" r:id="rId25"/>
    <p:sldId id="385" r:id="rId26"/>
    <p:sldId id="365" r:id="rId27"/>
    <p:sldId id="351" r:id="rId28"/>
    <p:sldId id="386" r:id="rId29"/>
    <p:sldId id="387" r:id="rId30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orient="horz" pos="1711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31"/>
    <a:srgbClr val="CD5F50"/>
    <a:srgbClr val="4D7C85"/>
    <a:srgbClr val="EFEAE4"/>
    <a:srgbClr val="B3A99D"/>
    <a:srgbClr val="6B95A1"/>
    <a:srgbClr val="8D503B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1903" autoAdjust="0"/>
  </p:normalViewPr>
  <p:slideViewPr>
    <p:cSldViewPr>
      <p:cViewPr varScale="1">
        <p:scale>
          <a:sx n="90" d="100"/>
          <a:sy n="90" d="100"/>
        </p:scale>
        <p:origin x="858" y="84"/>
      </p:cViewPr>
      <p:guideLst>
        <p:guide orient="horz" pos="1620"/>
        <p:guide pos="5511"/>
        <p:guide pos="68"/>
        <p:guide pos="5692"/>
        <p:guide orient="horz" pos="3162"/>
        <p:guide orient="horz" pos="577"/>
        <p:guide orient="horz" pos="622"/>
        <p:guide pos="249"/>
        <p:guide orient="horz" pos="17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MSZP-piramis</c:v>
                </c:pt>
              </c:strCache>
            </c:strRef>
          </c:tx>
          <c:spPr>
            <a:ln w="50800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22</c:v>
                </c:pt>
                <c:pt idx="1">
                  <c:v>18</c:v>
                </c:pt>
                <c:pt idx="2">
                  <c:v>19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11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02-444F-83E6-5D923C503BC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Fidesz-piramis</c:v>
                </c:pt>
              </c:strCache>
            </c:strRef>
          </c:tx>
          <c:spPr>
            <a:ln w="50800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21</c:v>
                </c:pt>
                <c:pt idx="5">
                  <c:v>21</c:v>
                </c:pt>
                <c:pt idx="6">
                  <c:v>20</c:v>
                </c:pt>
                <c:pt idx="7">
                  <c:v>19</c:v>
                </c:pt>
                <c:pt idx="8">
                  <c:v>28</c:v>
                </c:pt>
                <c:pt idx="9">
                  <c:v>30</c:v>
                </c:pt>
                <c:pt idx="10">
                  <c:v>28</c:v>
                </c:pt>
                <c:pt idx="11">
                  <c:v>28</c:v>
                </c:pt>
                <c:pt idx="12">
                  <c:v>31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02-444F-83E6-5D923C503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5707768"/>
        <c:axId val="535709728"/>
      </c:lineChart>
      <c:catAx>
        <c:axId val="53570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0412C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709728"/>
        <c:crosses val="autoZero"/>
        <c:auto val="1"/>
        <c:lblAlgn val="ctr"/>
        <c:lblOffset val="100"/>
        <c:noMultiLvlLbl val="0"/>
      </c:catAx>
      <c:valAx>
        <c:axId val="53570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0412C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570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63936156456202"/>
          <c:y val="0.91563063505764319"/>
          <c:w val="0.33048217775438432"/>
          <c:h val="5.7235627665302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50412C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E3181905-5E87-4839-8088-9702A409488C}" type="presOf" srcId="{94EAB1EC-7FE9-40F9-8691-7534F2D2D13B}" destId="{AA40EDB2-9616-491E-8997-90DC3C7C7F8E}" srcOrd="0" destOrd="0" presId="urn:microsoft.com/office/officeart/2005/8/layout/pyramid2"/>
    <dgm:cxn modelId="{1E10EA56-518B-4138-B624-9274F80D29B4}" type="presOf" srcId="{3CA4390E-8AEC-4EA2-A3EC-8DD042504D56}" destId="{585EDA03-E1D1-49E2-ABCC-D095A33C60CB}" srcOrd="0" destOrd="0" presId="urn:microsoft.com/office/officeart/2005/8/layout/pyramid2"/>
    <dgm:cxn modelId="{1E863024-E998-4314-A01C-ECE5CCB7B718}" type="presOf" srcId="{D75FEE30-628B-4BCD-B8C9-2BF3180BA3C0}" destId="{F9260225-45E3-4E83-A7B5-93BF7662486D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D2D97230-FF8D-4F81-809D-067032199AAA}" type="presOf" srcId="{497908DE-4C30-428A-A555-3A6C2F4ADF7D}" destId="{C15E22B3-3295-4532-9D6A-325D45E50C1C}" srcOrd="0" destOrd="0" presId="urn:microsoft.com/office/officeart/2005/8/layout/pyramid2"/>
    <dgm:cxn modelId="{BC773CC5-FCA5-43F1-842E-843CFCE0AC47}" type="presParOf" srcId="{F9260225-45E3-4E83-A7B5-93BF7662486D}" destId="{2CAB7AE0-F53F-477F-8596-08683A702DA4}" srcOrd="0" destOrd="0" presId="urn:microsoft.com/office/officeart/2005/8/layout/pyramid2"/>
    <dgm:cxn modelId="{6D6B29A7-E6D3-4CD8-BDE4-E0DDEFD63797}" type="presParOf" srcId="{F9260225-45E3-4E83-A7B5-93BF7662486D}" destId="{54982EDE-BA38-419C-8C90-E7DF88B50825}" srcOrd="1" destOrd="0" presId="urn:microsoft.com/office/officeart/2005/8/layout/pyramid2"/>
    <dgm:cxn modelId="{0ED02A14-1045-4536-93CF-5B2472B1C4F9}" type="presParOf" srcId="{54982EDE-BA38-419C-8C90-E7DF88B50825}" destId="{C15E22B3-3295-4532-9D6A-325D45E50C1C}" srcOrd="0" destOrd="0" presId="urn:microsoft.com/office/officeart/2005/8/layout/pyramid2"/>
    <dgm:cxn modelId="{A042ACED-3343-4FD3-AF99-6103B4EDDA65}" type="presParOf" srcId="{54982EDE-BA38-419C-8C90-E7DF88B50825}" destId="{E349127E-BD40-4FFD-98F7-AE53232D3317}" srcOrd="1" destOrd="0" presId="urn:microsoft.com/office/officeart/2005/8/layout/pyramid2"/>
    <dgm:cxn modelId="{9032FE20-49B7-4C78-AF4F-8D637359A93C}" type="presParOf" srcId="{54982EDE-BA38-419C-8C90-E7DF88B50825}" destId="{585EDA03-E1D1-49E2-ABCC-D095A33C60CB}" srcOrd="2" destOrd="0" presId="urn:microsoft.com/office/officeart/2005/8/layout/pyramid2"/>
    <dgm:cxn modelId="{CE34CD63-22B6-4586-967C-5D2C0CB14A19}" type="presParOf" srcId="{54982EDE-BA38-419C-8C90-E7DF88B50825}" destId="{689CAA53-9D6E-44E6-B0D8-615A6D07FB5B}" srcOrd="3" destOrd="0" presId="urn:microsoft.com/office/officeart/2005/8/layout/pyramid2"/>
    <dgm:cxn modelId="{F490F982-ACCD-4640-B852-B1525D6B5277}" type="presParOf" srcId="{54982EDE-BA38-419C-8C90-E7DF88B50825}" destId="{AA40EDB2-9616-491E-8997-90DC3C7C7F8E}" srcOrd="4" destOrd="0" presId="urn:microsoft.com/office/officeart/2005/8/layout/pyramid2"/>
    <dgm:cxn modelId="{E043974F-DDF0-4FA8-84DF-C31D497CF6C6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500CBA6A-8CB2-4129-BDCE-01BB1BC4DA66}" type="presOf" srcId="{3CA4390E-8AEC-4EA2-A3EC-8DD042504D56}" destId="{585EDA03-E1D1-49E2-ABCC-D095A33C60CB}" srcOrd="0" destOrd="0" presId="urn:microsoft.com/office/officeart/2005/8/layout/pyramid2"/>
    <dgm:cxn modelId="{1E416E4D-C638-428C-86EA-6E3677A51331}" type="presOf" srcId="{94EAB1EC-7FE9-40F9-8691-7534F2D2D13B}" destId="{AA40EDB2-9616-491E-8997-90DC3C7C7F8E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8CAAE511-BF9E-480F-A6CB-FA22915D92CE}" type="presOf" srcId="{D75FEE30-628B-4BCD-B8C9-2BF3180BA3C0}" destId="{F9260225-45E3-4E83-A7B5-93BF7662486D}" srcOrd="0" destOrd="0" presId="urn:microsoft.com/office/officeart/2005/8/layout/pyramid2"/>
    <dgm:cxn modelId="{CDCD98A2-1660-4C67-921A-627058792CE1}" type="presOf" srcId="{497908DE-4C30-428A-A555-3A6C2F4ADF7D}" destId="{C15E22B3-3295-4532-9D6A-325D45E50C1C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9563603B-9EFE-45F1-8177-289ACC6376A9}" type="presParOf" srcId="{F9260225-45E3-4E83-A7B5-93BF7662486D}" destId="{2CAB7AE0-F53F-477F-8596-08683A702DA4}" srcOrd="0" destOrd="0" presId="urn:microsoft.com/office/officeart/2005/8/layout/pyramid2"/>
    <dgm:cxn modelId="{AF35E884-D8CA-4E88-A1F4-F98EA8DD296C}" type="presParOf" srcId="{F9260225-45E3-4E83-A7B5-93BF7662486D}" destId="{54982EDE-BA38-419C-8C90-E7DF88B50825}" srcOrd="1" destOrd="0" presId="urn:microsoft.com/office/officeart/2005/8/layout/pyramid2"/>
    <dgm:cxn modelId="{788632D8-843B-4D28-A66E-EE2DE02ADFA6}" type="presParOf" srcId="{54982EDE-BA38-419C-8C90-E7DF88B50825}" destId="{C15E22B3-3295-4532-9D6A-325D45E50C1C}" srcOrd="0" destOrd="0" presId="urn:microsoft.com/office/officeart/2005/8/layout/pyramid2"/>
    <dgm:cxn modelId="{F09AE0D1-88D9-4361-949B-7F00477566F2}" type="presParOf" srcId="{54982EDE-BA38-419C-8C90-E7DF88B50825}" destId="{E349127E-BD40-4FFD-98F7-AE53232D3317}" srcOrd="1" destOrd="0" presId="urn:microsoft.com/office/officeart/2005/8/layout/pyramid2"/>
    <dgm:cxn modelId="{5CD4954E-ECAF-40EF-B502-71B1EB5973E9}" type="presParOf" srcId="{54982EDE-BA38-419C-8C90-E7DF88B50825}" destId="{585EDA03-E1D1-49E2-ABCC-D095A33C60CB}" srcOrd="2" destOrd="0" presId="urn:microsoft.com/office/officeart/2005/8/layout/pyramid2"/>
    <dgm:cxn modelId="{3AE1EAD2-EF0F-4F75-8E34-BAB560A319FA}" type="presParOf" srcId="{54982EDE-BA38-419C-8C90-E7DF88B50825}" destId="{689CAA53-9D6E-44E6-B0D8-615A6D07FB5B}" srcOrd="3" destOrd="0" presId="urn:microsoft.com/office/officeart/2005/8/layout/pyramid2"/>
    <dgm:cxn modelId="{57DC31D2-1429-4520-8922-43A91652EF66}" type="presParOf" srcId="{54982EDE-BA38-419C-8C90-E7DF88B50825}" destId="{AA40EDB2-9616-491E-8997-90DC3C7C7F8E}" srcOrd="4" destOrd="0" presId="urn:microsoft.com/office/officeart/2005/8/layout/pyramid2"/>
    <dgm:cxn modelId="{7FC03D83-6E4D-47E5-87EE-14AA11392FD5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C7FDD7E9-1081-4DFF-BCF0-2A56AF06771F}" type="presOf" srcId="{D75FEE30-628B-4BCD-B8C9-2BF3180BA3C0}" destId="{F9260225-45E3-4E83-A7B5-93BF7662486D}" srcOrd="0" destOrd="0" presId="urn:microsoft.com/office/officeart/2005/8/layout/pyramid2"/>
    <dgm:cxn modelId="{63087FB4-3459-4764-B6DF-56525454DFC4}" type="presOf" srcId="{94EAB1EC-7FE9-40F9-8691-7534F2D2D13B}" destId="{AA40EDB2-9616-491E-8997-90DC3C7C7F8E}" srcOrd="0" destOrd="0" presId="urn:microsoft.com/office/officeart/2005/8/layout/pyramid2"/>
    <dgm:cxn modelId="{12CBF409-EF96-445B-9BE9-1333776E3841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3018CAA-2EE7-4DC5-8B77-66FB2B4D18C7}" type="presOf" srcId="{497908DE-4C30-428A-A555-3A6C2F4ADF7D}" destId="{C15E22B3-3295-4532-9D6A-325D45E50C1C}" srcOrd="0" destOrd="0" presId="urn:microsoft.com/office/officeart/2005/8/layout/pyramid2"/>
    <dgm:cxn modelId="{53D9BB5D-3846-4DF8-949F-F287B5D32759}" type="presParOf" srcId="{F9260225-45E3-4E83-A7B5-93BF7662486D}" destId="{2CAB7AE0-F53F-477F-8596-08683A702DA4}" srcOrd="0" destOrd="0" presId="urn:microsoft.com/office/officeart/2005/8/layout/pyramid2"/>
    <dgm:cxn modelId="{52485A0A-FB4E-43B9-A1F5-6B0C50D7C9A5}" type="presParOf" srcId="{F9260225-45E3-4E83-A7B5-93BF7662486D}" destId="{54982EDE-BA38-419C-8C90-E7DF88B50825}" srcOrd="1" destOrd="0" presId="urn:microsoft.com/office/officeart/2005/8/layout/pyramid2"/>
    <dgm:cxn modelId="{C782AF6D-CDCE-486F-BDA9-AB70E94CF8AC}" type="presParOf" srcId="{54982EDE-BA38-419C-8C90-E7DF88B50825}" destId="{C15E22B3-3295-4532-9D6A-325D45E50C1C}" srcOrd="0" destOrd="0" presId="urn:microsoft.com/office/officeart/2005/8/layout/pyramid2"/>
    <dgm:cxn modelId="{DF2534B8-E7E2-49E7-AD92-358F617CDE54}" type="presParOf" srcId="{54982EDE-BA38-419C-8C90-E7DF88B50825}" destId="{E349127E-BD40-4FFD-98F7-AE53232D3317}" srcOrd="1" destOrd="0" presId="urn:microsoft.com/office/officeart/2005/8/layout/pyramid2"/>
    <dgm:cxn modelId="{9A8A0819-9888-4D9F-B1DE-4CF7A9372F35}" type="presParOf" srcId="{54982EDE-BA38-419C-8C90-E7DF88B50825}" destId="{585EDA03-E1D1-49E2-ABCC-D095A33C60CB}" srcOrd="2" destOrd="0" presId="urn:microsoft.com/office/officeart/2005/8/layout/pyramid2"/>
    <dgm:cxn modelId="{F23D06F8-FD0A-436D-83AA-DFFBE3F20E33}" type="presParOf" srcId="{54982EDE-BA38-419C-8C90-E7DF88B50825}" destId="{689CAA53-9D6E-44E6-B0D8-615A6D07FB5B}" srcOrd="3" destOrd="0" presId="urn:microsoft.com/office/officeart/2005/8/layout/pyramid2"/>
    <dgm:cxn modelId="{37F03907-19C9-4DDA-BDD4-FA3314C4A6AF}" type="presParOf" srcId="{54982EDE-BA38-419C-8C90-E7DF88B50825}" destId="{AA40EDB2-9616-491E-8997-90DC3C7C7F8E}" srcOrd="4" destOrd="0" presId="urn:microsoft.com/office/officeart/2005/8/layout/pyramid2"/>
    <dgm:cxn modelId="{BF6A5779-2A03-4ED8-AA59-6329E4F029E0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 smtClean="0">
              <a:solidFill>
                <a:srgbClr val="4D7C85"/>
              </a:solidFill>
            </a:rPr>
            <a:t>Lib. </a:t>
          </a:r>
          <a:r>
            <a:rPr lang="en-GB" sz="1200" b="1" dirty="0" err="1" smtClean="0">
              <a:solidFill>
                <a:srgbClr val="4D7C85"/>
              </a:solidFill>
            </a:rPr>
            <a:t>dem.</a:t>
          </a:r>
          <a:endParaRPr lang="hu-HU" sz="1200" b="1" dirty="0" smtClean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smtClean="0">
              <a:solidFill>
                <a:srgbClr val="4D7C85"/>
              </a:solidFill>
            </a:rPr>
            <a:t>Pat. </a:t>
          </a:r>
          <a:r>
            <a:rPr lang="hu-HU" sz="1200" b="1" dirty="0" err="1" smtClean="0">
              <a:solidFill>
                <a:srgbClr val="4D7C85"/>
              </a:solidFill>
            </a:rPr>
            <a:t>aut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 smtClean="0">
              <a:solidFill>
                <a:srgbClr val="4D7C85"/>
              </a:solidFill>
            </a:rPr>
            <a:t>Kom</a:t>
          </a:r>
          <a:r>
            <a:rPr lang="hu-HU" sz="1200" b="1" dirty="0" smtClean="0">
              <a:solidFill>
                <a:srgbClr val="4D7C85"/>
              </a:solidFill>
            </a:rPr>
            <a:t>. </a:t>
          </a:r>
          <a:r>
            <a:rPr lang="hu-HU" sz="1200" b="1" dirty="0" err="1" smtClean="0">
              <a:solidFill>
                <a:srgbClr val="4D7C85"/>
              </a:solidFill>
            </a:rPr>
            <a:t>dikt</a:t>
          </a:r>
          <a:r>
            <a:rPr lang="hu-HU" sz="1200" b="1" dirty="0" smtClean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3" custAng="0" custScaleX="39248" custScaleY="11764" custLinFactNeighborX="42517" custLinFactNeighborY="-411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3" custScaleX="35098" custScaleY="11774" custLinFactX="-23359" custLinFactY="-1691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3" custScaleX="48373" custScaleY="10560" custLinFactY="9450" custLinFactNeighborX="-40117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</dgm:ptLst>
  <dgm:cxnLst>
    <dgm:cxn modelId="{C927C8D3-C29C-4832-82A0-6657AF3B541A}" type="presOf" srcId="{94EAB1EC-7FE9-40F9-8691-7534F2D2D13B}" destId="{AA40EDB2-9616-491E-8997-90DC3C7C7F8E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21F64F6-C2FE-4465-B53A-BB8F5498D9C2}" type="presOf" srcId="{497908DE-4C30-428A-A555-3A6C2F4ADF7D}" destId="{C15E22B3-3295-4532-9D6A-325D45E50C1C}" srcOrd="0" destOrd="0" presId="urn:microsoft.com/office/officeart/2005/8/layout/pyramid2"/>
    <dgm:cxn modelId="{1BB12FC0-906E-4159-BA85-AFCB481AA0F9}" type="presOf" srcId="{D75FEE30-628B-4BCD-B8C9-2BF3180BA3C0}" destId="{F9260225-45E3-4E83-A7B5-93BF7662486D}" srcOrd="0" destOrd="0" presId="urn:microsoft.com/office/officeart/2005/8/layout/pyramid2"/>
    <dgm:cxn modelId="{8BA266AA-DB95-408E-AF6A-8109E6E3CD77}" type="presOf" srcId="{3CA4390E-8AEC-4EA2-A3EC-8DD042504D56}" destId="{585EDA03-E1D1-49E2-ABCC-D095A33C60CB}" srcOrd="0" destOrd="0" presId="urn:microsoft.com/office/officeart/2005/8/layout/pyramid2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CEFB666A-58B9-41AD-9062-5DE8AD754CBA}" type="presParOf" srcId="{F9260225-45E3-4E83-A7B5-93BF7662486D}" destId="{2CAB7AE0-F53F-477F-8596-08683A702DA4}" srcOrd="0" destOrd="0" presId="urn:microsoft.com/office/officeart/2005/8/layout/pyramid2"/>
    <dgm:cxn modelId="{3E872B62-D428-4755-AD74-512663F4A50B}" type="presParOf" srcId="{F9260225-45E3-4E83-A7B5-93BF7662486D}" destId="{54982EDE-BA38-419C-8C90-E7DF88B50825}" srcOrd="1" destOrd="0" presId="urn:microsoft.com/office/officeart/2005/8/layout/pyramid2"/>
    <dgm:cxn modelId="{035AECBD-8FBB-4AD5-BC56-C77D37BDB1F7}" type="presParOf" srcId="{54982EDE-BA38-419C-8C90-E7DF88B50825}" destId="{C15E22B3-3295-4532-9D6A-325D45E50C1C}" srcOrd="0" destOrd="0" presId="urn:microsoft.com/office/officeart/2005/8/layout/pyramid2"/>
    <dgm:cxn modelId="{C98039EF-10A7-41B5-86F0-6193FC096A0B}" type="presParOf" srcId="{54982EDE-BA38-419C-8C90-E7DF88B50825}" destId="{E349127E-BD40-4FFD-98F7-AE53232D3317}" srcOrd="1" destOrd="0" presId="urn:microsoft.com/office/officeart/2005/8/layout/pyramid2"/>
    <dgm:cxn modelId="{4B6F993D-3385-4DA4-B6DF-B96539C3B516}" type="presParOf" srcId="{54982EDE-BA38-419C-8C90-E7DF88B50825}" destId="{585EDA03-E1D1-49E2-ABCC-D095A33C60CB}" srcOrd="2" destOrd="0" presId="urn:microsoft.com/office/officeart/2005/8/layout/pyramid2"/>
    <dgm:cxn modelId="{4773514A-6DDA-452C-9CC4-CD59A9E1E726}" type="presParOf" srcId="{54982EDE-BA38-419C-8C90-E7DF88B50825}" destId="{689CAA53-9D6E-44E6-B0D8-615A6D07FB5B}" srcOrd="3" destOrd="0" presId="urn:microsoft.com/office/officeart/2005/8/layout/pyramid2"/>
    <dgm:cxn modelId="{8658A053-B2E4-41A2-AAB8-3B06704D160A}" type="presParOf" srcId="{54982EDE-BA38-419C-8C90-E7DF88B50825}" destId="{AA40EDB2-9616-491E-8997-90DC3C7C7F8E}" srcOrd="4" destOrd="0" presId="urn:microsoft.com/office/officeart/2005/8/layout/pyramid2"/>
    <dgm:cxn modelId="{0004D3CC-8542-4974-9A46-4A48A1FF0852}" type="presParOf" srcId="{54982EDE-BA38-419C-8C90-E7DF88B50825}" destId="{9055E23A-F0BC-4AAF-9FF4-F780F02DFD21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9242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755888" y="559171"/>
          <a:ext cx="826983" cy="30507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 smtClean="0">
              <a:solidFill>
                <a:srgbClr val="4D7C85"/>
              </a:solidFill>
            </a:rPr>
            <a:t>Kom</a:t>
          </a:r>
          <a:r>
            <a:rPr lang="hu-HU" sz="1200" b="1" kern="1200" dirty="0" smtClean="0">
              <a:solidFill>
                <a:srgbClr val="4D7C85"/>
              </a:solidFill>
            </a:rPr>
            <a:t>. </a:t>
          </a:r>
          <a:r>
            <a:rPr lang="hu-HU" sz="1200" b="1" kern="1200" dirty="0" err="1" smtClean="0">
              <a:solidFill>
                <a:srgbClr val="4D7C85"/>
              </a:solidFill>
            </a:rPr>
            <a:t>dikt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3770781" y="574064"/>
        <a:ext cx="797197" cy="275292"/>
      </dsp:txXfrm>
    </dsp:sp>
    <dsp:sp modelId="{585EDA03-E1D1-49E2-ABCC-D095A33C60CB}">
      <dsp:nvSpPr>
        <dsp:cNvPr id="0" name=""/>
        <dsp:cNvSpPr/>
      </dsp:nvSpPr>
      <dsp:spPr>
        <a:xfrm>
          <a:off x="304483" y="558912"/>
          <a:ext cx="739540" cy="30533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>
              <a:solidFill>
                <a:srgbClr val="4D7C85"/>
              </a:solidFill>
            </a:rPr>
            <a:t>Lib. </a:t>
          </a:r>
          <a:r>
            <a:rPr lang="en-GB" sz="1200" b="1" kern="1200" dirty="0" err="1" smtClean="0">
              <a:solidFill>
                <a:srgbClr val="4D7C85"/>
              </a:solidFill>
            </a:rPr>
            <a:t>dem.</a:t>
          </a:r>
          <a:endParaRPr lang="hu-HU" sz="1200" b="1" kern="1200" dirty="0" smtClean="0">
            <a:solidFill>
              <a:srgbClr val="4D7C85"/>
            </a:solidFill>
          </a:endParaRPr>
        </a:p>
      </dsp:txBody>
      <dsp:txXfrm>
        <a:off x="319388" y="573817"/>
        <a:ext cx="709730" cy="275527"/>
      </dsp:txXfrm>
    </dsp:sp>
    <dsp:sp modelId="{AA40EDB2-9616-491E-8997-90DC3C7C7F8E}">
      <dsp:nvSpPr>
        <dsp:cNvPr id="0" name=""/>
        <dsp:cNvSpPr/>
      </dsp:nvSpPr>
      <dsp:spPr>
        <a:xfrm>
          <a:off x="1918595" y="2520420"/>
          <a:ext cx="1019253" cy="273854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rgbClr val="4D7C85"/>
              </a:solidFill>
            </a:rPr>
            <a:t>Pat. </a:t>
          </a:r>
          <a:r>
            <a:rPr lang="hu-HU" sz="1200" b="1" kern="1200" dirty="0" err="1" smtClean="0">
              <a:solidFill>
                <a:srgbClr val="4D7C85"/>
              </a:solidFill>
            </a:rPr>
            <a:t>aut</a:t>
          </a:r>
          <a:r>
            <a:rPr lang="hu-HU" sz="1200" b="1" kern="1200" dirty="0" smtClean="0">
              <a:solidFill>
                <a:srgbClr val="4D7C85"/>
              </a:solidFill>
            </a:rPr>
            <a:t>.</a:t>
          </a:r>
        </a:p>
      </dsp:txBody>
      <dsp:txXfrm>
        <a:off x="1931963" y="2533788"/>
        <a:ext cx="992517" cy="247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484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9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19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5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218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27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8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328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alulról jön, eseti, rendszertelen vs. felülről</a:t>
            </a:r>
            <a:r>
              <a:rPr lang="hu-HU" baseline="0" dirty="0" smtClean="0"/>
              <a:t> jön, szervezett, rendszerszerű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20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05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147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52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35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1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391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86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7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13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8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9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6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8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8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86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06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8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936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160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85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5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7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6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75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63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55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33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9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58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76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2022. 02. 23.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8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2022. 02. 23.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Informalitás a posztkommunista rezsimekben</a:t>
            </a:r>
            <a:r>
              <a:rPr lang="en-GB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GB" sz="3600" b="1" dirty="0" smtClean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Oligarchák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poligarchák és strómanok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496" y="1258576"/>
            <a:ext cx="8713414" cy="3685416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792510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MSZP-hez és a Fideszhez köthető oligarchák száma</a:t>
            </a:r>
            <a:r>
              <a:rPr lang="en-US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2005-2018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5" name="Diagram 34"/>
          <p:cNvGraphicFramePr/>
          <p:nvPr>
            <p:extLst/>
          </p:nvPr>
        </p:nvGraphicFramePr>
        <p:xfrm>
          <a:off x="418334" y="1301029"/>
          <a:ext cx="856773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Egyenes összekötő 35"/>
          <p:cNvCxnSpPr/>
          <p:nvPr/>
        </p:nvCxnSpPr>
        <p:spPr>
          <a:xfrm>
            <a:off x="4809992" y="969983"/>
            <a:ext cx="0" cy="3455159"/>
          </a:xfrm>
          <a:prstGeom prst="line">
            <a:avLst/>
          </a:prstGeom>
          <a:ln w="12700" cmpd="sng">
            <a:solidFill>
              <a:srgbClr val="50412C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2"/>
          <p:cNvSpPr txBox="1">
            <a:spLocks noChangeArrowheads="1"/>
          </p:cNvSpPr>
          <p:nvPr/>
        </p:nvSpPr>
        <p:spPr bwMode="auto">
          <a:xfrm>
            <a:off x="4956172" y="902961"/>
            <a:ext cx="4030730" cy="355615"/>
          </a:xfrm>
          <a:prstGeom prst="roundRect">
            <a:avLst/>
          </a:prstGeom>
          <a:solidFill>
            <a:srgbClr val="B3AA9D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400" b="1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Patronális autokrácia (egypiramisos háló)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Szövegdoboz 2"/>
          <p:cNvSpPr txBox="1">
            <a:spLocks noChangeArrowheads="1"/>
          </p:cNvSpPr>
          <p:nvPr/>
        </p:nvSpPr>
        <p:spPr bwMode="auto">
          <a:xfrm>
            <a:off x="539552" y="897553"/>
            <a:ext cx="4127083" cy="366429"/>
          </a:xfrm>
          <a:prstGeom prst="roundRect">
            <a:avLst/>
          </a:prstGeom>
          <a:solidFill>
            <a:srgbClr val="B3AA9D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u-HU" sz="1400" b="1" dirty="0" smtClean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Patronális demokrácia (többpiramisos háló)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652120" y="4839121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b="1" dirty="0" smtClean="0">
                <a:solidFill>
                  <a:srgbClr val="8D503B"/>
                </a:solidFill>
              </a:rPr>
              <a:t>Forrás</a:t>
            </a:r>
            <a:r>
              <a:rPr lang="en-US" sz="1400" b="1" dirty="0" smtClean="0">
                <a:solidFill>
                  <a:srgbClr val="8D503B"/>
                </a:solidFill>
              </a:rPr>
              <a:t>: Scheiring </a:t>
            </a:r>
            <a:r>
              <a:rPr lang="en-US" sz="1400" b="1" dirty="0">
                <a:solidFill>
                  <a:srgbClr val="8D503B"/>
                </a:solidFill>
              </a:rPr>
              <a:t>(2019, </a:t>
            </a:r>
            <a:r>
              <a:rPr lang="en-US" sz="1400" b="1" dirty="0" smtClean="0">
                <a:solidFill>
                  <a:srgbClr val="8D503B"/>
                </a:solidFill>
              </a:rPr>
              <a:t>204</a:t>
            </a:r>
            <a:r>
              <a:rPr lang="hu-HU" sz="1400" b="1" dirty="0" smtClean="0">
                <a:solidFill>
                  <a:srgbClr val="8D503B"/>
                </a:solidFill>
              </a:rPr>
              <a:t>) módosítva</a:t>
            </a:r>
            <a:endParaRPr lang="hu-HU" sz="14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598795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Oligarcha és </a:t>
            </a:r>
            <a:r>
              <a:rPr lang="hu-HU" sz="3200" b="1" dirty="0" smtClean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poligarcha</a:t>
            </a:r>
            <a:endParaRPr lang="hu-HU" sz="3200" b="1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950" y="598795"/>
            <a:ext cx="8928100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rgbClr val="CD5F50"/>
                </a:solidFill>
              </a:rPr>
              <a:t>Oligarcha</a:t>
            </a:r>
            <a:r>
              <a:rPr lang="hu-HU" sz="2400" b="1" dirty="0" smtClean="0">
                <a:solidFill>
                  <a:srgbClr val="50412C"/>
                </a:solidFill>
              </a:rPr>
              <a:t> = formális </a:t>
            </a:r>
            <a:r>
              <a:rPr lang="hu-HU" sz="2400" b="1" dirty="0">
                <a:solidFill>
                  <a:srgbClr val="50412C"/>
                </a:solidFill>
              </a:rPr>
              <a:t>gazdasági </a:t>
            </a:r>
            <a:r>
              <a:rPr lang="hu-HU" sz="2400" b="1" dirty="0" smtClean="0">
                <a:solidFill>
                  <a:srgbClr val="50412C"/>
                </a:solidFill>
              </a:rPr>
              <a:t>+ informális </a:t>
            </a:r>
            <a:r>
              <a:rPr lang="hu-HU" sz="2400" b="1" dirty="0">
                <a:solidFill>
                  <a:srgbClr val="50412C"/>
                </a:solidFill>
              </a:rPr>
              <a:t>politikai </a:t>
            </a:r>
            <a:r>
              <a:rPr lang="hu-HU" sz="2400" b="1" dirty="0" smtClean="0">
                <a:solidFill>
                  <a:srgbClr val="50412C"/>
                </a:solidFill>
              </a:rPr>
              <a:t>hatalom</a:t>
            </a:r>
            <a:endParaRPr lang="hu-HU" sz="2400" b="1" dirty="0">
              <a:solidFill>
                <a:srgbClr val="50412C"/>
              </a:solidFill>
            </a:endParaRPr>
          </a:p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D5F50"/>
                </a:solidFill>
              </a:rPr>
              <a:t>Poligarcha</a:t>
            </a:r>
            <a:r>
              <a:rPr lang="hu-HU" sz="2400" b="1" dirty="0">
                <a:solidFill>
                  <a:srgbClr val="50412C"/>
                </a:solidFill>
              </a:rPr>
              <a:t> </a:t>
            </a:r>
            <a:r>
              <a:rPr lang="hu-HU" sz="2400" b="1" dirty="0" smtClean="0">
                <a:solidFill>
                  <a:srgbClr val="50412C"/>
                </a:solidFill>
              </a:rPr>
              <a:t>= formális politikai + informális gazdasági hatalom</a:t>
            </a:r>
            <a:endParaRPr lang="hu-HU" sz="2400" b="1" dirty="0" smtClean="0">
              <a:solidFill>
                <a:srgbClr val="50412C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77180"/>
              </p:ext>
            </p:extLst>
          </p:nvPr>
        </p:nvGraphicFramePr>
        <p:xfrm>
          <a:off x="107950" y="1707653"/>
          <a:ext cx="8928100" cy="31121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145176193"/>
                    </a:ext>
                  </a:extLst>
                </a:gridCol>
                <a:gridCol w="3311922">
                  <a:extLst>
                    <a:ext uri="{9D8B030D-6E8A-4147-A177-3AD203B41FA5}">
                      <a16:colId xmlns="" xmlns:a16="http://schemas.microsoft.com/office/drawing/2014/main" val="525116599"/>
                    </a:ext>
                  </a:extLst>
                </a:gridCol>
                <a:gridCol w="3959994">
                  <a:extLst>
                    <a:ext uri="{9D8B030D-6E8A-4147-A177-3AD203B41FA5}">
                      <a16:colId xmlns="" xmlns:a16="http://schemas.microsoft.com/office/drawing/2014/main" val="1131458295"/>
                    </a:ext>
                  </a:extLst>
                </a:gridCol>
              </a:tblGrid>
              <a:tr h="4158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Korrupt politikus</a:t>
                      </a:r>
                      <a:endParaRPr lang="hu-HU" sz="18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Poligarcha</a:t>
                      </a:r>
                      <a:endParaRPr lang="hu-HU" sz="18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172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 smtClean="0">
                          <a:solidFill>
                            <a:srgbClr val="4D7C8B"/>
                          </a:solidFill>
                          <a:effectLst/>
                        </a:rPr>
                        <a:t>Korrupciós kereslet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magánszférából</a:t>
                      </a:r>
                      <a:b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6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(alulról</a:t>
                      </a:r>
                      <a:r>
                        <a:rPr lang="hu-HU" sz="1600" b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fölfelé, </a:t>
                      </a:r>
                      <a:r>
                        <a:rPr lang="hu-HU" sz="1600" b="1" i="1" kern="1200" baseline="0" dirty="0" err="1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bottom-up</a:t>
                      </a:r>
                      <a:r>
                        <a:rPr lang="hu-HU" sz="1600" b="1" i="1" kern="1200" baseline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a politikai szférából</a:t>
                      </a:r>
                      <a:b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(fentről</a:t>
                      </a: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 lefelé, </a:t>
                      </a:r>
                      <a:r>
                        <a:rPr lang="hu-HU" sz="1600" b="1" i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top-down</a:t>
                      </a:r>
                      <a:r>
                        <a:rPr lang="hu-HU" sz="1600" b="1" i="0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2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379204"/>
                  </a:ext>
                </a:extLst>
              </a:tr>
              <a:tr h="65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 smtClean="0">
                          <a:solidFill>
                            <a:srgbClr val="4D7C8B"/>
                          </a:solidFill>
                          <a:effectLst/>
                        </a:rPr>
                        <a:t>A politikai szereplő</a:t>
                      </a:r>
                      <a:r>
                        <a:rPr lang="hu-HU" sz="1600" b="1" i="1" baseline="0" noProof="0" dirty="0" smtClean="0">
                          <a:solidFill>
                            <a:srgbClr val="4D7C8B"/>
                          </a:solidFill>
                          <a:effectLst/>
                        </a:rPr>
                        <a:t> nyeresége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kenőpénz (önként</a:t>
                      </a: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vállalkozóktól)</a:t>
                      </a:r>
                      <a:endParaRPr lang="en-US" sz="2400" b="1" i="0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védelmi pénz (kikényszerítve</a:t>
                      </a: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 a háló tagjaitól)</a:t>
                      </a:r>
                      <a:endParaRPr lang="hu-HU" sz="2400" b="1" baseline="0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tulajdon (a kliensein keresztül)</a:t>
                      </a:r>
                      <a:endParaRPr lang="hu-HU" sz="1100" b="1" baseline="0" noProof="0" dirty="0" smtClean="0">
                        <a:solidFill>
                          <a:srgbClr val="50412B"/>
                        </a:solidFill>
                        <a:effectLst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156473"/>
                  </a:ext>
                </a:extLst>
              </a:tr>
              <a:tr h="652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D7C8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gazdasági szereplő nyeresége</a:t>
                      </a:r>
                      <a:endParaRPr kumimoji="0" lang="hu-HU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7C8B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jure</a:t>
                      </a:r>
                      <a:r>
                        <a:rPr lang="hu-HU" sz="1600" b="1" i="1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i="0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 </a:t>
                      </a:r>
                      <a:r>
                        <a:rPr lang="hu-HU" sz="1600" b="1" i="1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facto </a:t>
                      </a: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gazdasági szereplőt erősíti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jure </a:t>
                      </a:r>
                      <a:r>
                        <a:rPr lang="hu-HU" sz="1600" b="1" i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u-HU" sz="1600" b="1" i="0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gazdasági szereplőt erősíti, aki </a:t>
                      </a:r>
                      <a:r>
                        <a:rPr lang="hu-HU" sz="1600" b="1" i="1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facto </a:t>
                      </a:r>
                      <a:r>
                        <a:rPr lang="hu-HU" sz="1600" b="1" i="0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poligarcha alárendeltje</a:t>
                      </a:r>
                      <a:endParaRPr lang="en-US" sz="1600" b="1" i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  <a:tr h="652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dirty="0" smtClean="0">
                          <a:solidFill>
                            <a:srgbClr val="4D7C8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szereplők szociológiai pozíciója</a:t>
                      </a:r>
                      <a:endParaRPr lang="hu-HU" sz="16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politikus nem válik vállalkozóvá, csak korrupt lesz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politikus „vállalkozóvá” is válik, saját </a:t>
                      </a: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érdekeltségeit segíti a gazdasági szférában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1" y="51471"/>
            <a:ext cx="8928100" cy="576064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A </a:t>
            </a:r>
            <a:r>
              <a:rPr lang="hu-HU" sz="2400" b="1" i="1" dirty="0">
                <a:solidFill>
                  <a:srgbClr val="8D503B"/>
                </a:solidFill>
              </a:rPr>
              <a:t>d</a:t>
            </a:r>
            <a:r>
              <a:rPr lang="hu-HU" sz="2400" b="1" i="1" dirty="0" smtClean="0">
                <a:solidFill>
                  <a:srgbClr val="8D503B"/>
                </a:solidFill>
              </a:rPr>
              <a:t>e jure </a:t>
            </a:r>
            <a:r>
              <a:rPr lang="hu-HU" sz="2400" b="1" dirty="0" smtClean="0">
                <a:solidFill>
                  <a:srgbClr val="8D503B"/>
                </a:solidFill>
              </a:rPr>
              <a:t>és </a:t>
            </a:r>
            <a:r>
              <a:rPr lang="hu-HU" sz="2400" b="1" i="1" dirty="0" smtClean="0">
                <a:solidFill>
                  <a:srgbClr val="8D503B"/>
                </a:solidFill>
              </a:rPr>
              <a:t>de facto </a:t>
            </a:r>
            <a:r>
              <a:rPr lang="hu-HU" sz="2400" b="1" dirty="0" smtClean="0">
                <a:solidFill>
                  <a:srgbClr val="8D503B"/>
                </a:solidFill>
              </a:rPr>
              <a:t>tulajdonjogok eltérése egymástól</a:t>
            </a:r>
            <a:endParaRPr lang="en-US" sz="1800" b="1" i="1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260870"/>
              </p:ext>
            </p:extLst>
          </p:nvPr>
        </p:nvGraphicFramePr>
        <p:xfrm>
          <a:off x="107951" y="772116"/>
          <a:ext cx="8928097" cy="4247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04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04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04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04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04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5003">
                <a:tc rowSpan="3"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Liberális demokrácia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Patronális autokrácia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38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b="1" i="1" u="none" noProof="0" dirty="0" smtClean="0">
                          <a:solidFill>
                            <a:srgbClr val="50412B"/>
                          </a:solidFill>
                        </a:rPr>
                        <a:t>De jure </a:t>
                      </a:r>
                      <a:r>
                        <a:rPr lang="hu-HU" sz="1400" b="1" i="0" u="none" noProof="0" dirty="0" smtClean="0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hu-HU" sz="1400" b="1" i="0" u="none" baseline="0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= </a:t>
                      </a:r>
                      <a:r>
                        <a:rPr lang="en-US" sz="1400" b="1" i="1" noProof="0" dirty="0" smtClean="0">
                          <a:solidFill>
                            <a:srgbClr val="50412B"/>
                          </a:solidFill>
                        </a:rPr>
                        <a:t>de facto</a:t>
                      </a:r>
                      <a:r>
                        <a:rPr lang="hu-HU" sz="1400" b="1" i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tulajdon</a:t>
                      </a:r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1" i="1" noProof="0" dirty="0" smtClean="0">
                          <a:solidFill>
                            <a:srgbClr val="50412B"/>
                          </a:solidFill>
                        </a:rPr>
                        <a:t>De jure </a:t>
                      </a:r>
                      <a:r>
                        <a:rPr lang="hu-HU" sz="1400" b="1" i="0" noProof="0" dirty="0" smtClean="0">
                          <a:solidFill>
                            <a:srgbClr val="50412B"/>
                          </a:solidFill>
                        </a:rPr>
                        <a:t>tulajdon </a:t>
                      </a:r>
                      <a:r>
                        <a:rPr lang="en-US" sz="1400" b="1" noProof="0" dirty="0" smtClean="0">
                          <a:solidFill>
                            <a:srgbClr val="50412B"/>
                          </a:solidFill>
                        </a:rPr>
                        <a:t>=/=</a:t>
                      </a:r>
                      <a:r>
                        <a:rPr lang="en-US" sz="1400" b="1" baseline="0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sz="1400" b="1" i="1" baseline="0" noProof="0" dirty="0" smtClean="0">
                          <a:solidFill>
                            <a:srgbClr val="50412B"/>
                          </a:solidFill>
                        </a:rPr>
                        <a:t>de facto</a:t>
                      </a:r>
                      <a:r>
                        <a:rPr lang="hu-HU" sz="1400" b="1" i="1" baseline="0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400" b="1" i="0" baseline="0" noProof="0" dirty="0" smtClean="0">
                          <a:solidFill>
                            <a:srgbClr val="50412B"/>
                          </a:solidFill>
                        </a:rPr>
                        <a:t>tulajdon</a:t>
                      </a:r>
                      <a:endParaRPr lang="en-US" sz="1200" b="1" i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049">
                <a:tc gridSpan="3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 smtClean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Normatív,</a:t>
                      </a:r>
                      <a:r>
                        <a:rPr lang="hu-HU" sz="1200" b="1" baseline="0" noProof="0" dirty="0" smtClean="0">
                          <a:solidFill>
                            <a:srgbClr val="50412B"/>
                          </a:solidFill>
                        </a:rPr>
                        <a:t> tartósan érvényesülő beavatkozás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Diszkrecionális,</a:t>
                      </a:r>
                      <a:r>
                        <a:rPr lang="hu-HU" sz="1200" b="1" baseline="0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hu-HU" sz="1200" b="1" i="1" baseline="0" noProof="0" dirty="0" smtClean="0">
                          <a:solidFill>
                            <a:srgbClr val="50412B"/>
                          </a:solidFill>
                        </a:rPr>
                        <a:t>ad hoc </a:t>
                      </a:r>
                      <a:r>
                        <a:rPr lang="hu-HU" sz="1200" b="1" i="0" baseline="0" noProof="0" dirty="0" smtClean="0">
                          <a:solidFill>
                            <a:srgbClr val="50412B"/>
                          </a:solidFill>
                        </a:rPr>
                        <a:t>beavatkozás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7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Tulajdonjogok</a:t>
                      </a:r>
                      <a:endParaRPr lang="en-US" sz="1400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A jog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Politikus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Vállalkozó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Poligarcha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Oligarcha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Stróman (elit)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37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Használati jogok</a:t>
                      </a:r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Hozzáférés</a:t>
                      </a:r>
                      <a:endParaRPr lang="en-US" sz="12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egy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meghatározott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fizikai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tulajdonba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való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belépés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Kivonás</a:t>
                      </a:r>
                      <a:endParaRPr lang="en-US" sz="12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a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„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termékei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” (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nyeresége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)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megszerzés</a:t>
                      </a:r>
                      <a:r>
                        <a:rPr lang="hu-HU" altLang="hu-HU" sz="1100" b="1" noProof="0" dirty="0" smtClean="0">
                          <a:solidFill>
                            <a:srgbClr val="50412B"/>
                          </a:solidFill>
                        </a:rPr>
                        <a:t>e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806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noProof="0" dirty="0" smtClean="0">
                          <a:solidFill>
                            <a:srgbClr val="50412B"/>
                          </a:solidFill>
                        </a:rPr>
                        <a:t>Ellenőrzési jogok</a:t>
                      </a:r>
                      <a:endParaRPr lang="en-US" sz="14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Igazgatás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a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belső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használati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formák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szabályozásának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a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tulajdon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fejlesztések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útján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való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alakítás</a:t>
                      </a:r>
                      <a:r>
                        <a:rPr lang="hu-HU" altLang="hu-HU" sz="1100" b="1" noProof="0" dirty="0" smtClean="0">
                          <a:solidFill>
                            <a:srgbClr val="50412B"/>
                          </a:solidFill>
                        </a:rPr>
                        <a:t>a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r>
                        <a:rPr lang="en-US" sz="2000" b="0" noProof="0" dirty="0" smtClean="0">
                          <a:solidFill>
                            <a:srgbClr val="50412B"/>
                          </a:solidFill>
                        </a:rPr>
                        <a:t> -</a:t>
                      </a:r>
                      <a:endParaRPr lang="en-US" sz="2000" b="0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8064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Kizárás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annak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meghatározás</a:t>
                      </a:r>
                      <a:r>
                        <a:rPr lang="hu-HU" altLang="hu-HU" sz="1100" b="1" noProof="0" dirty="0" smtClean="0">
                          <a:solidFill>
                            <a:srgbClr val="50412B"/>
                          </a:solidFill>
                        </a:rPr>
                        <a:t>a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hogy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kinek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lehet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hozzáférési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joga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,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hogyan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lehet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ezzel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a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joggal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felruházni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valakit</a:t>
                      </a:r>
                      <a:endParaRPr lang="en-US" sz="11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9379">
                <a:tc v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b="1" noProof="0" dirty="0" smtClean="0">
                          <a:solidFill>
                            <a:srgbClr val="50412B"/>
                          </a:solidFill>
                        </a:rPr>
                        <a:t>Elidegenítés</a:t>
                      </a:r>
                      <a:endParaRPr lang="en-US" sz="12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az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igazgatási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és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kizárási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jog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eladás</a:t>
                      </a:r>
                      <a:r>
                        <a:rPr lang="hu-HU" altLang="hu-HU" sz="1100" b="1" noProof="0" dirty="0" smtClean="0">
                          <a:solidFill>
                            <a:srgbClr val="50412B"/>
                          </a:solidFill>
                        </a:rPr>
                        <a:t>a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vagy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bérbe</a:t>
                      </a:r>
                      <a:r>
                        <a:rPr lang="en-US" altLang="hu-HU" sz="1100" b="1" noProof="0" dirty="0" smtClean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en-US" altLang="hu-HU" sz="1100" b="1" noProof="0" dirty="0" err="1" smtClean="0">
                          <a:solidFill>
                            <a:srgbClr val="50412B"/>
                          </a:solidFill>
                        </a:rPr>
                        <a:t>adás</a:t>
                      </a:r>
                      <a:r>
                        <a:rPr lang="hu-HU" altLang="hu-HU" sz="1100" b="1" noProof="0" dirty="0" smtClean="0">
                          <a:solidFill>
                            <a:srgbClr val="50412B"/>
                          </a:solidFill>
                        </a:rPr>
                        <a:t>a</a:t>
                      </a:r>
                      <a:endParaRPr lang="en-US" sz="1100" b="1" noProof="0" dirty="0" smtClean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  <a:endParaRPr lang="en-US" sz="2000" b="1" noProof="0" dirty="0">
                        <a:solidFill>
                          <a:srgbClr val="50412B"/>
                        </a:solidFill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+ 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>
                          <a:solidFill>
                            <a:srgbClr val="50412B"/>
                          </a:solidFill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5"/>
            <a:ext cx="8928100" cy="72050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Gazdasági strómanok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02684"/>
              </p:ext>
            </p:extLst>
          </p:nvPr>
        </p:nvGraphicFramePr>
        <p:xfrm>
          <a:off x="107951" y="987426"/>
          <a:ext cx="8928097" cy="38729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673">
                  <a:extLst>
                    <a:ext uri="{9D8B030D-6E8A-4147-A177-3AD203B41FA5}">
                      <a16:colId xmlns="" xmlns:a16="http://schemas.microsoft.com/office/drawing/2014/main" val="1213441947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120401748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007681687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406588123"/>
                    </a:ext>
                  </a:extLst>
                </a:gridCol>
                <a:gridCol w="1339366">
                  <a:extLst>
                    <a:ext uri="{9D8B030D-6E8A-4147-A177-3AD203B41FA5}">
                      <a16:colId xmlns="" xmlns:a16="http://schemas.microsoft.com/office/drawing/2014/main" val="3642816858"/>
                    </a:ext>
                  </a:extLst>
                </a:gridCol>
                <a:gridCol w="1756530">
                  <a:extLst>
                    <a:ext uri="{9D8B030D-6E8A-4147-A177-3AD203B41FA5}">
                      <a16:colId xmlns="" xmlns:a16="http://schemas.microsoft.com/office/drawing/2014/main" val="174367259"/>
                    </a:ext>
                  </a:extLst>
                </a:gridCol>
              </a:tblGrid>
              <a:tr h="916322"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rgbClr val="4D7C8B"/>
                          </a:solidFill>
                        </a:rPr>
                        <a:t>Személyes vagyon</a:t>
                      </a:r>
                      <a:endParaRPr lang="hu-HU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rgbClr val="4D7C8B"/>
                          </a:solidFill>
                        </a:rPr>
                        <a:t>Vállalatvezetés</a:t>
                      </a:r>
                      <a:endParaRPr lang="hu-HU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rgbClr val="4D7C8B"/>
                          </a:solidFill>
                        </a:rPr>
                        <a:t>Funkció</a:t>
                      </a:r>
                      <a:endParaRPr lang="hu-HU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rgbClr val="4D7C8B"/>
                          </a:solidFill>
                        </a:rPr>
                        <a:t>Időtáv</a:t>
                      </a:r>
                      <a:endParaRPr lang="hu-HU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i="1" dirty="0" smtClean="0">
                          <a:solidFill>
                            <a:srgbClr val="4D7C8B"/>
                          </a:solidFill>
                        </a:rPr>
                        <a:t>Más szerep a fogadott politikai családban</a:t>
                      </a:r>
                      <a:endParaRPr lang="hu-HU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8882551"/>
                  </a:ext>
                </a:extLst>
              </a:tr>
              <a:tr h="883952">
                <a:tc>
                  <a:txBody>
                    <a:bodyPr/>
                    <a:lstStyle/>
                    <a:p>
                      <a:r>
                        <a:rPr lang="hu-HU" b="1" i="0" dirty="0" smtClean="0">
                          <a:solidFill>
                            <a:srgbClr val="4D7C8B"/>
                          </a:solidFill>
                        </a:rPr>
                        <a:t>Alkalmi</a:t>
                      </a:r>
                      <a:r>
                        <a:rPr lang="hu-HU" b="1" i="0" baseline="0" dirty="0" smtClean="0">
                          <a:solidFill>
                            <a:srgbClr val="4D7C8B"/>
                          </a:solidFill>
                        </a:rPr>
                        <a:t> stróman</a:t>
                      </a:r>
                      <a:endParaRPr lang="hu-HU" b="1" i="0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nem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nem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>
                          <a:solidFill>
                            <a:srgbClr val="50412B"/>
                          </a:solidFill>
                        </a:rPr>
                        <a:t>fantomizálás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rövid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nincs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0379782"/>
                  </a:ext>
                </a:extLst>
              </a:tr>
              <a:tr h="916322">
                <a:tc>
                  <a:txBody>
                    <a:bodyPr/>
                    <a:lstStyle/>
                    <a:p>
                      <a:r>
                        <a:rPr lang="hu-HU" b="1" i="0" dirty="0" smtClean="0">
                          <a:solidFill>
                            <a:srgbClr val="4D7C8B"/>
                          </a:solidFill>
                        </a:rPr>
                        <a:t>Prémium stróman</a:t>
                      </a:r>
                      <a:endParaRPr lang="hu-HU" b="1" i="0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igen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nem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a patrónus vagyonának</a:t>
                      </a:r>
                      <a:r>
                        <a:rPr lang="hu-HU" b="1" baseline="0" dirty="0" smtClean="0">
                          <a:solidFill>
                            <a:srgbClr val="50412B"/>
                          </a:solidFill>
                        </a:rPr>
                        <a:t> nevén tartása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közép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korrupciós bróker / oligarcha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537132"/>
                  </a:ext>
                </a:extLst>
              </a:tr>
              <a:tr h="883952">
                <a:tc>
                  <a:txBody>
                    <a:bodyPr/>
                    <a:lstStyle/>
                    <a:p>
                      <a:r>
                        <a:rPr lang="hu-HU" b="1" i="0" dirty="0" smtClean="0">
                          <a:solidFill>
                            <a:srgbClr val="4D7C8B"/>
                          </a:solidFill>
                        </a:rPr>
                        <a:t>Elit stróman</a:t>
                      </a:r>
                      <a:endParaRPr lang="hu-HU" b="1" i="0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igen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igen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többfunkciós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hosszú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50412B"/>
                          </a:solidFill>
                        </a:rPr>
                        <a:t>oligarcha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62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9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43594"/>
            <a:ext cx="8928100" cy="915988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uralmi elitek fő vonásai a három csúcsbéli rezsimtípusban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395289" y="1347614"/>
          <a:ext cx="8353425" cy="31683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xmlns="" val="1081503462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xmlns="" val="1160723713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xmlns="" val="259189183"/>
                    </a:ext>
                  </a:extLst>
                </a:gridCol>
              </a:tblGrid>
              <a:tr h="9130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politikai elit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(liberális demokráciában)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Fogadott politikai család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(patronális autokráciában)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Nómenklatúra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(kommunista diktatúrában)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569870"/>
                  </a:ext>
                </a:extLst>
              </a:tr>
              <a:tr h="7016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nem-patronális háló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bürokratikus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635070"/>
                  </a:ext>
                </a:extLst>
              </a:tr>
              <a:tr h="6443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többpiramisos rendszer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egypiramisos rendszer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egypiramisos rendszer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426682"/>
                  </a:ext>
                </a:extLst>
              </a:tr>
              <a:tr h="90925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intézmények dominanciája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intézmények dominanciája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intézmények dominanciája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6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8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8D503B"/>
                </a:solidFill>
              </a:rPr>
              <a:t>Elsőszámú vezető</a:t>
            </a:r>
            <a:endParaRPr lang="hu-HU" sz="36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>
            <p:extLst/>
          </p:nvPr>
        </p:nvGraphicFramePr>
        <p:xfrm>
          <a:off x="4788024" y="1203598"/>
          <a:ext cx="4248026" cy="3723210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Elnök / miniszterelnök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Csúcspatrónus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Pártfőtitkár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b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 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</a:t>
                      </a:r>
                      <a:b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korlátozott hatalom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korlátozatlan hatalom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totalitárius hatalom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kormányoz (formális felhatalmazásán belül)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rendelkezik (formális felhatalmazásán túllépve)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parancsol (formális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felhatalmazás-án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belül)</a:t>
                      </a:r>
                      <a:endParaRPr lang="en-US" sz="1600" b="1" dirty="0" smtClean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/>
              <a:t>Elnök / miniszter-elnök</a:t>
            </a:r>
            <a:endParaRPr lang="hu-HU" sz="1200" b="1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/>
              <a:t>Csúcspatrónus</a:t>
            </a:r>
            <a:endParaRPr lang="hu-HU" sz="1200" b="1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 smtClean="0"/>
              <a:t>Pártfőtit-kár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90268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rgbClr val="8D503B"/>
                </a:solidFill>
              </a:rPr>
              <a:t>Döntéshozó testület</a:t>
            </a:r>
            <a:endParaRPr lang="hu-HU" sz="36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>
            <p:extLst/>
          </p:nvPr>
        </p:nvGraphicFramePr>
        <p:xfrm>
          <a:off x="4788024" y="1203598"/>
          <a:ext cx="4248026" cy="3456385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0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Kabinet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Patrónus udvartartása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err="1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Politbüró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tagsága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formális (politikai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szf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tagsága informális (bármely </a:t>
                      </a:r>
                      <a:r>
                        <a:rPr lang="hu-HU" sz="1600" b="1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szf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tagsága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formális (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összeo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szf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autonóm</a:t>
                      </a:r>
                      <a:b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pozíció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 pozíciókat töltenek be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mind töltenek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be formális pozíciókat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 pozíciókat töltenek be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/>
              <a:t>Kabinet</a:t>
            </a:r>
            <a:endParaRPr lang="hu-HU" sz="1200" b="1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/>
              <a:t>Patrónus udvartartása</a:t>
            </a:r>
            <a:endParaRPr lang="hu-HU" sz="1200" b="1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 smtClean="0"/>
              <a:t>Politbüró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8601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i="1" dirty="0" smtClean="0">
                <a:solidFill>
                  <a:srgbClr val="8D503B"/>
                </a:solidFill>
              </a:rPr>
              <a:t>De jure </a:t>
            </a:r>
            <a:r>
              <a:rPr lang="hu-HU" sz="3600" dirty="0" smtClean="0">
                <a:solidFill>
                  <a:srgbClr val="8D503B"/>
                </a:solidFill>
              </a:rPr>
              <a:t>uralkodó párt</a:t>
            </a:r>
            <a:endParaRPr lang="hu-HU" sz="36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200" smtClean="0">
              <a:solidFill>
                <a:prstClr val="black"/>
              </a:solidFill>
              <a:ea typeface="SimSun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prstClr val="black"/>
                </a:solidFill>
                <a:ea typeface="SimSun"/>
                <a:cs typeface="Times New Roman" pitchFamily="18" charset="0"/>
              </a:rPr>
              <a:t> </a:t>
            </a:r>
            <a:endParaRPr lang="hu-HU" sz="1200" smtClean="0">
              <a:solidFill>
                <a:prstClr val="black"/>
              </a:solidFill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prstClr val="black"/>
                </a:solidFill>
                <a:ea typeface="SimSun"/>
                <a:cs typeface="Times New Roman" pitchFamily="18" charset="0"/>
              </a:rPr>
              <a:t> </a:t>
            </a:r>
            <a:endParaRPr lang="hu-HU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>
            <p:extLst/>
          </p:nvPr>
        </p:nvGraphicFramePr>
        <p:xfrm>
          <a:off x="4788024" y="1203598"/>
          <a:ext cx="4248026" cy="3684826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6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Kormányzó</a:t>
                      </a:r>
                      <a:r>
                        <a:rPr lang="hu-HU" sz="1600" b="1" kern="1200" baseline="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 párt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err="1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Transzmissziós-szíj-párt</a:t>
                      </a:r>
                      <a:endParaRPr lang="hu-HU" sz="1600" b="1" i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Állampárt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rezsim központi aktora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a rezsim központi aktora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rezsim központi aktora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formális pártvezetés / tagság irányítja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a formális pártvezetés / tagság irányítja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formális pártvezetés irányítja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belső frakciók és törésvonalak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az elit belső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törésvonalai nem a párton belüli </a:t>
                      </a:r>
                      <a:r>
                        <a:rPr lang="hu-HU" sz="1600" b="1" baseline="0" dirty="0" err="1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törésv.-ak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tiltott a nyílt frakciózás,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informális „szárnyak”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prstClr val="white"/>
                </a:solidFill>
              </a:rPr>
              <a:t>Kormányzó párt</a:t>
            </a:r>
            <a:endParaRPr lang="hu-HU" sz="1200" b="1" dirty="0">
              <a:solidFill>
                <a:prstClr val="white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 smtClean="0">
                <a:solidFill>
                  <a:prstClr val="white"/>
                </a:solidFill>
              </a:rPr>
              <a:t>Transzmissziós-szíj-párt</a:t>
            </a:r>
            <a:endParaRPr lang="hu-HU" sz="1200" b="1" dirty="0">
              <a:solidFill>
                <a:prstClr val="white"/>
              </a:solidFill>
            </a:endParaRPr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>
                <a:solidFill>
                  <a:prstClr val="white"/>
                </a:solidFill>
              </a:rPr>
              <a:t>Állampárt</a:t>
            </a:r>
            <a:endParaRPr lang="hu-H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8D503B"/>
                </a:solidFill>
              </a:rPr>
              <a:t>Adminisztratív / igazgatási </a:t>
            </a:r>
            <a:r>
              <a:rPr lang="hu-HU" sz="3600" dirty="0">
                <a:solidFill>
                  <a:srgbClr val="8D503B"/>
                </a:solidFill>
              </a:rPr>
              <a:t>b</a:t>
            </a:r>
            <a:r>
              <a:rPr lang="hu-HU" sz="3600" dirty="0" smtClean="0">
                <a:solidFill>
                  <a:srgbClr val="8D503B"/>
                </a:solidFill>
              </a:rPr>
              <a:t>ürokrácia</a:t>
            </a:r>
            <a:endParaRPr lang="hu-HU" sz="3600" b="1" dirty="0">
              <a:solidFill>
                <a:srgbClr val="8D503B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-78413" y="987425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Table 64"/>
          <p:cNvGraphicFramePr>
            <a:graphicFrameLocks noGrp="1"/>
          </p:cNvGraphicFramePr>
          <p:nvPr>
            <p:extLst/>
          </p:nvPr>
        </p:nvGraphicFramePr>
        <p:xfrm>
          <a:off x="4788024" y="1203598"/>
          <a:ext cx="4248026" cy="3628342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77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1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Közszolga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Patronális szolga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Adminisztratív</a:t>
                      </a:r>
                      <a:r>
                        <a:rPr lang="hu-HU" sz="1600" b="1" kern="1200" baseline="0" dirty="0" smtClean="0">
                          <a:solidFill>
                            <a:srgbClr val="CD5F50"/>
                          </a:solidFill>
                          <a:latin typeface="+mn-lt"/>
                          <a:ea typeface="Calibri"/>
                          <a:cs typeface="Times New Roman"/>
                        </a:rPr>
                        <a:t> káder</a:t>
                      </a:r>
                      <a:endParaRPr lang="hu-HU" sz="1600" b="1" kern="1200" dirty="0">
                        <a:solidFill>
                          <a:srgbClr val="CD5F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normatív kinevezési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kritériumok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diszkrecionális kinevezési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kritériumok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normatív kinevezési kritériumok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személytelen szabályok szerinti hatáskör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informális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an változó szabályok sz. hatáskör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formálisan változó szabályok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sz. hatáskör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7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szervezeti lojalitás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személyes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lojalitás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szervezeti lojalitás</a:t>
                      </a:r>
                      <a:endParaRPr lang="en-US" sz="16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Lekerekített téglalap 3"/>
          <p:cNvSpPr/>
          <p:nvPr/>
        </p:nvSpPr>
        <p:spPr>
          <a:xfrm>
            <a:off x="179512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/>
              <a:t>Közszolga</a:t>
            </a:r>
            <a:endParaRPr lang="hu-HU" sz="1200" b="1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1852987" y="3795886"/>
            <a:ext cx="990822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smtClean="0"/>
              <a:t>Patronális szolga</a:t>
            </a:r>
            <a:endParaRPr lang="hu-HU" sz="1200" b="1" dirty="0"/>
          </a:p>
        </p:txBody>
      </p:sp>
      <p:sp>
        <p:nvSpPr>
          <p:cNvPr id="27" name="Lekerekített téglalap 26"/>
          <p:cNvSpPr/>
          <p:nvPr/>
        </p:nvSpPr>
        <p:spPr>
          <a:xfrm>
            <a:off x="3707904" y="1851670"/>
            <a:ext cx="792088" cy="648072"/>
          </a:xfrm>
          <a:prstGeom prst="roundRect">
            <a:avLst/>
          </a:prstGeom>
          <a:solidFill>
            <a:srgbClr val="B3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200" b="1" dirty="0" err="1" smtClean="0"/>
              <a:t>Adminisz-tratív</a:t>
            </a:r>
            <a:r>
              <a:rPr lang="hu-HU" sz="1200" b="1" dirty="0" smtClean="0"/>
              <a:t> káder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35144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75606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8D503B"/>
                </a:solidFill>
              </a:rPr>
              <a:t>Az informális háló koordinálása és működtetése:</a:t>
            </a:r>
            <a:br>
              <a:rPr lang="hu-HU" sz="3200" dirty="0" smtClean="0">
                <a:solidFill>
                  <a:srgbClr val="8D503B"/>
                </a:solidFill>
              </a:rPr>
            </a:br>
            <a:r>
              <a:rPr lang="hu-HU" sz="3200" dirty="0" smtClean="0">
                <a:solidFill>
                  <a:srgbClr val="8D503B"/>
                </a:solidFill>
              </a:rPr>
              <a:t>„a patrónus embere” és a korrupciós bróker</a:t>
            </a:r>
            <a:endParaRPr lang="hu-HU" sz="3200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7614"/>
            <a:ext cx="8568952" cy="3600400"/>
          </a:xfrm>
        </p:spPr>
        <p:txBody>
          <a:bodyPr>
            <a:noAutofit/>
          </a:bodyPr>
          <a:lstStyle/>
          <a:p>
            <a:pPr lvl="0"/>
            <a:r>
              <a:rPr lang="hu-HU" sz="2000" b="1" u="sng" dirty="0" smtClean="0">
                <a:solidFill>
                  <a:srgbClr val="50412B"/>
                </a:solidFill>
              </a:rPr>
              <a:t>a patrónus embere:</a:t>
            </a:r>
            <a:r>
              <a:rPr lang="hu-HU" sz="2000" b="1" dirty="0" smtClean="0">
                <a:solidFill>
                  <a:srgbClr val="50412B"/>
                </a:solidFill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</a:rPr>
              <a:t>a háló egyes – formálisan független – intézményeinek működését felügyelik, hogy megfelelnek-e az </a:t>
            </a:r>
            <a:r>
              <a:rPr lang="hu-HU" sz="2000" b="1" dirty="0">
                <a:solidFill>
                  <a:srgbClr val="50412B"/>
                </a:solidFill>
              </a:rPr>
              <a:t>informális </a:t>
            </a:r>
            <a:r>
              <a:rPr lang="hu-HU" sz="2000" b="1" dirty="0" smtClean="0">
                <a:solidFill>
                  <a:srgbClr val="50412B"/>
                </a:solidFill>
              </a:rPr>
              <a:t>normáknak és utasításoknak </a:t>
            </a:r>
            <a:r>
              <a:rPr lang="hu-HU" sz="2000" b="1" dirty="0">
                <a:solidFill>
                  <a:srgbClr val="50412B"/>
                </a:solidFill>
              </a:rPr>
              <a:t>(</a:t>
            </a:r>
            <a:r>
              <a:rPr lang="hu-HU" sz="2000" b="1" i="1" dirty="0" err="1" smtClean="0">
                <a:solidFill>
                  <a:srgbClr val="50412B"/>
                </a:solidFill>
              </a:rPr>
              <a:t>szmotrjascsij</a:t>
            </a:r>
            <a:r>
              <a:rPr lang="hu-HU" sz="2000" b="1" i="1" dirty="0" smtClean="0">
                <a:solidFill>
                  <a:srgbClr val="50412B"/>
                </a:solidFill>
              </a:rPr>
              <a:t>, </a:t>
            </a:r>
            <a:r>
              <a:rPr lang="hu-HU" sz="2000" b="1" dirty="0" smtClean="0">
                <a:solidFill>
                  <a:srgbClr val="50412B"/>
                </a:solidFill>
              </a:rPr>
              <a:t>„ránéző”)</a:t>
            </a:r>
          </a:p>
          <a:p>
            <a:pPr lvl="0"/>
            <a:r>
              <a:rPr lang="hu-HU" sz="2000" b="1" u="sng" dirty="0" smtClean="0">
                <a:solidFill>
                  <a:srgbClr val="50412B"/>
                </a:solidFill>
              </a:rPr>
              <a:t>korrupciós bróker:</a:t>
            </a:r>
            <a:r>
              <a:rPr lang="hu-HU" sz="2000" b="1" dirty="0" smtClean="0">
                <a:solidFill>
                  <a:srgbClr val="50412B"/>
                </a:solidFill>
              </a:rPr>
              <a:t> a formális jog és az informális gyakorlatok közti </a:t>
            </a:r>
            <a:r>
              <a:rPr lang="hu-HU" sz="2000" b="1" i="1" dirty="0" smtClean="0">
                <a:solidFill>
                  <a:srgbClr val="50412B"/>
                </a:solidFill>
              </a:rPr>
              <a:t>strukturális szakadékot</a:t>
            </a:r>
            <a:r>
              <a:rPr lang="hu-HU" sz="2000" b="1" dirty="0" smtClean="0">
                <a:solidFill>
                  <a:srgbClr val="50412B"/>
                </a:solidFill>
              </a:rPr>
              <a:t> hidalják át</a:t>
            </a:r>
          </a:p>
          <a:p>
            <a:pPr lvl="1"/>
            <a:r>
              <a:rPr lang="hu-HU" sz="1800" b="1" dirty="0">
                <a:solidFill>
                  <a:srgbClr val="50412B"/>
                </a:solidFill>
              </a:rPr>
              <a:t>intézményi biztosítók: a közhatalmi/közigazgatási szervezeten belül biztosítják az illegális üzletek hivatali hátterét és védelmét (rendőrfőnök, legfőbb ügyész, közbeszerzési bizottságok tagjai stb.)</a:t>
            </a:r>
          </a:p>
          <a:p>
            <a:pPr lvl="1"/>
            <a:r>
              <a:rPr lang="hu-HU" sz="1800" b="1" dirty="0">
                <a:solidFill>
                  <a:srgbClr val="50412B"/>
                </a:solidFill>
              </a:rPr>
              <a:t>korrupciós </a:t>
            </a:r>
            <a:r>
              <a:rPr lang="hu-HU" sz="1800" b="1" dirty="0" smtClean="0">
                <a:solidFill>
                  <a:srgbClr val="50412B"/>
                </a:solidFill>
              </a:rPr>
              <a:t>tervezők: </a:t>
            </a:r>
            <a:r>
              <a:rPr lang="hu-HU" sz="1800" b="1" dirty="0">
                <a:solidFill>
                  <a:srgbClr val="50412B"/>
                </a:solidFill>
              </a:rPr>
              <a:t>megtalálják a megfelelő jogi-intézményi (de jure) formát a (de facto) korrupt szándékokhoz (jogi irodák, pályázatíró cégek, nemzetközi pénzmosodák stb.)</a:t>
            </a:r>
            <a:endParaRPr lang="hu-HU" sz="18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3200" b="1" dirty="0" smtClean="0">
                <a:solidFill>
                  <a:srgbClr val="8D503B"/>
                </a:solidFill>
              </a:rPr>
              <a:t>A főáramú megközelítés három kimondatlan előfeltevése </a:t>
            </a:r>
            <a:r>
              <a:rPr lang="hu-HU" sz="3200" b="1" dirty="0" smtClean="0">
                <a:solidFill>
                  <a:srgbClr val="8D503B"/>
                </a:solidFill>
              </a:rPr>
              <a:t>(axiómák</a:t>
            </a:r>
            <a:r>
              <a:rPr lang="hu-HU" sz="3200" b="1" dirty="0" smtClean="0">
                <a:solidFill>
                  <a:srgbClr val="8D503B"/>
                </a:solidFill>
              </a:rPr>
              <a:t>)</a:t>
            </a:r>
            <a:endParaRPr lang="hu-HU" sz="3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23528" y="1339008"/>
            <a:ext cx="8424936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 smtClean="0">
                <a:solidFill>
                  <a:srgbClr val="50412B"/>
                </a:solidFill>
              </a:rPr>
              <a:t>A társadalmi cselekvés szféráinak szétválasztása (politikai, gazdasági és közösségi) végbement.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 smtClean="0">
                <a:solidFill>
                  <a:srgbClr val="50412B"/>
                </a:solidFill>
              </a:rPr>
              <a:t>A személyek és intézmények </a:t>
            </a:r>
            <a:r>
              <a:rPr lang="hu-HU" sz="2400" b="1" i="1" dirty="0" smtClean="0">
                <a:solidFill>
                  <a:srgbClr val="50412B"/>
                </a:solidFill>
              </a:rPr>
              <a:t>de jure </a:t>
            </a:r>
            <a:r>
              <a:rPr lang="hu-HU" sz="2400" b="1" dirty="0" smtClean="0">
                <a:solidFill>
                  <a:srgbClr val="50412B"/>
                </a:solidFill>
              </a:rPr>
              <a:t>pozíciója egybeesik a </a:t>
            </a:r>
            <a:r>
              <a:rPr lang="hu-HU" sz="2400" b="1" i="1" dirty="0" smtClean="0">
                <a:solidFill>
                  <a:srgbClr val="50412B"/>
                </a:solidFill>
              </a:rPr>
              <a:t>de facto </a:t>
            </a:r>
            <a:r>
              <a:rPr lang="hu-HU" sz="2400" b="1" dirty="0" smtClean="0">
                <a:solidFill>
                  <a:srgbClr val="50412B"/>
                </a:solidFill>
              </a:rPr>
              <a:t>pozíciójukkal.</a:t>
            </a:r>
            <a:endParaRPr lang="hu-HU" sz="24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400" b="1" dirty="0" smtClean="0">
                <a:solidFill>
                  <a:srgbClr val="50412B"/>
                </a:solidFill>
              </a:rPr>
              <a:t>Az állam célja a közjó szolgálata, a szakpolitikai tévedések és a korrupció pedig csupán devianciák, az állam irányítóinak a szándékaival szembemenő jelenségek (azaz nem rendszer-meghatározó elemek).</a:t>
            </a:r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7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83899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Informalitás a három csúcsbéli rezsimtípusban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4" name="Téglalap 4"/>
          <p:cNvSpPr/>
          <p:nvPr/>
        </p:nvSpPr>
        <p:spPr>
          <a:xfrm>
            <a:off x="395286" y="1016168"/>
            <a:ext cx="8353425" cy="393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dirty="0" smtClean="0">
                <a:solidFill>
                  <a:srgbClr val="50412B"/>
                </a:solidFill>
              </a:rPr>
              <a:t>Informalitás az elitek szintjén nemcsak patronális autokráciában létezik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u="sng" dirty="0" smtClean="0">
                <a:solidFill>
                  <a:srgbClr val="50412B"/>
                </a:solidFill>
              </a:rPr>
              <a:t>Kommunista diktatúrában:</a:t>
            </a:r>
            <a:endParaRPr lang="hu-HU" u="sng" dirty="0">
              <a:solidFill>
                <a:srgbClr val="50412B"/>
              </a:solidFill>
            </a:endParaRPr>
          </a:p>
          <a:p>
            <a:pPr marL="800100" lvl="1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dirty="0" smtClean="0">
                <a:solidFill>
                  <a:srgbClr val="50412B"/>
                </a:solidFill>
              </a:rPr>
              <a:t>informális szóbeli utasítások (ukázok, „telefontörvény”)</a:t>
            </a:r>
          </a:p>
          <a:p>
            <a:pPr marL="800100" lvl="1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dirty="0" smtClean="0">
                <a:solidFill>
                  <a:srgbClr val="50412B"/>
                </a:solidFill>
              </a:rPr>
              <a:t>informális „kézfogásos” egyezségek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u="sng" dirty="0" smtClean="0">
                <a:solidFill>
                  <a:srgbClr val="50412B"/>
                </a:solidFill>
              </a:rPr>
              <a:t>Liberális demokráciában:</a:t>
            </a:r>
          </a:p>
          <a:p>
            <a:pPr marL="800100" lvl="1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dirty="0" smtClean="0">
                <a:solidFill>
                  <a:srgbClr val="50412B"/>
                </a:solidFill>
              </a:rPr>
              <a:t>informális kapcsolatok (ismertség és barátság a politikai és gazdasági szereplők köreiben)</a:t>
            </a:r>
          </a:p>
          <a:p>
            <a:pPr marL="800100" lvl="1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dirty="0" smtClean="0">
                <a:solidFill>
                  <a:srgbClr val="50412B"/>
                </a:solidFill>
              </a:rPr>
              <a:t>informális megegyezések (például parlamenti viták előtt)</a:t>
            </a:r>
          </a:p>
          <a:p>
            <a:pPr marL="800100" lvl="1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b="1" dirty="0" smtClean="0">
                <a:solidFill>
                  <a:srgbClr val="50412B"/>
                </a:solidFill>
              </a:rPr>
              <a:t>informális normák (pl. kölcsönös tolerancia és intézményi önmérséklet)</a:t>
            </a:r>
            <a:endParaRPr lang="en-GB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3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83899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Informalitás </a:t>
            </a:r>
            <a:r>
              <a:rPr lang="hu-HU" sz="2800" b="1" dirty="0" smtClean="0">
                <a:solidFill>
                  <a:srgbClr val="8D503B"/>
                </a:solidFill>
              </a:rPr>
              <a:t>kommunista diktatúrában és patronális autokráciában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26108"/>
              </p:ext>
            </p:extLst>
          </p:nvPr>
        </p:nvGraphicFramePr>
        <p:xfrm>
          <a:off x="107946" y="999887"/>
          <a:ext cx="8928102" cy="38573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64054">
                  <a:extLst>
                    <a:ext uri="{9D8B030D-6E8A-4147-A177-3AD203B41FA5}">
                      <a16:colId xmlns:a16="http://schemas.microsoft.com/office/drawing/2014/main" xmlns="" val="1081503462"/>
                    </a:ext>
                  </a:extLst>
                </a:gridCol>
                <a:gridCol w="4464048">
                  <a:extLst>
                    <a:ext uri="{9D8B030D-6E8A-4147-A177-3AD203B41FA5}">
                      <a16:colId xmlns:a16="http://schemas.microsoft.com/office/drawing/2014/main" xmlns="" val="1160723713"/>
                    </a:ext>
                  </a:extLst>
                </a:gridCol>
              </a:tblGrid>
              <a:tr h="34772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Informalitás…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kommunista diktatúrában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(bürokratikus patronális rendszer)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autokráciában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(informális patronális rendszer)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569870"/>
                  </a:ext>
                </a:extLst>
              </a:tr>
              <a:tr h="890286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informalitás a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intézmények mentén </a:t>
                      </a:r>
                      <a:r>
                        <a:rPr lang="hu-HU" sz="16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létezik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kapcsolatok a nómenklatúra formális tagjai között jönnek létre)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felülírja a formális intézményeket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kapcsolatok formális pozícióval rendelkező és nem rendelkező aktorok között jönnek létre)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635070"/>
                  </a:ext>
                </a:extLst>
              </a:tr>
              <a:tr h="81757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nincsenek informális hatalmi pozíciók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(hatalom csak formális párttagságon keresztül szerezhető meg)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hatalmi pozíciók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(hatalom formális párttagság vagy állami pozíció nélkül is szerezhető)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426682"/>
                  </a:ext>
                </a:extLst>
              </a:tr>
              <a:tr h="1153705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pozíció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hatalmat is jelent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</a:t>
                      </a:r>
                      <a:r>
                        <a:rPr lang="hu-HU" sz="14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politbüró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tagjai döntéshozók)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pozíció nem </a:t>
                      </a:r>
                      <a:r>
                        <a:rPr lang="hu-HU" sz="16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feltétlenül</a:t>
                      </a:r>
                      <a:r>
                        <a:rPr lang="hu-HU" sz="1600" b="1" kern="1200" baseline="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jelent </a:t>
                      </a:r>
                      <a:r>
                        <a:rPr lang="hu-HU" sz="1600" b="1" i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 </a:t>
                      </a:r>
                      <a:r>
                        <a:rPr lang="hu-HU" sz="16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hatalmat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i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 kabinet tagjai lehetnek politikai strómanok)</a:t>
                      </a:r>
                      <a:endParaRPr lang="hu-HU" sz="1600" b="1" i="0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6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98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83899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Informalitás </a:t>
            </a:r>
            <a:r>
              <a:rPr lang="hu-HU" sz="2800" b="1" dirty="0" smtClean="0">
                <a:solidFill>
                  <a:srgbClr val="8D503B"/>
                </a:solidFill>
              </a:rPr>
              <a:t>liberális demokráciában és </a:t>
            </a:r>
            <a:r>
              <a:rPr lang="hu-HU" sz="2800" b="1" dirty="0">
                <a:solidFill>
                  <a:srgbClr val="8D503B"/>
                </a:solidFill>
              </a:rPr>
              <a:t>patronális </a:t>
            </a:r>
            <a:r>
              <a:rPr lang="hu-HU" sz="2800" b="1" dirty="0" smtClean="0">
                <a:solidFill>
                  <a:srgbClr val="8D503B"/>
                </a:solidFill>
              </a:rPr>
              <a:t>autokráciában</a:t>
            </a:r>
            <a:endParaRPr lang="hu-HU" sz="2800" b="1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07084"/>
              </p:ext>
            </p:extLst>
          </p:nvPr>
        </p:nvGraphicFramePr>
        <p:xfrm>
          <a:off x="107946" y="999887"/>
          <a:ext cx="8928102" cy="403111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464054">
                  <a:extLst>
                    <a:ext uri="{9D8B030D-6E8A-4147-A177-3AD203B41FA5}">
                      <a16:colId xmlns:a16="http://schemas.microsoft.com/office/drawing/2014/main" xmlns="" val="1081503462"/>
                    </a:ext>
                  </a:extLst>
                </a:gridCol>
                <a:gridCol w="4464048">
                  <a:extLst>
                    <a:ext uri="{9D8B030D-6E8A-4147-A177-3AD203B41FA5}">
                      <a16:colId xmlns:a16="http://schemas.microsoft.com/office/drawing/2014/main" xmlns="" val="1160723713"/>
                    </a:ext>
                  </a:extLst>
                </a:gridCol>
              </a:tblGrid>
              <a:tr h="347727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Informalitás…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liberális demokráciában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(nem-patronális rendszer)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autokráciában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(informális patronális rendszer)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569870"/>
                  </a:ext>
                </a:extLst>
              </a:tr>
              <a:tr h="8902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nem fosztja meg a formális testületeket a </a:t>
                      </a: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döntéshozó joguktól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(informális egyezségek köttetnek a </a:t>
                      </a:r>
                      <a:r>
                        <a:rPr lang="hu-HU" sz="14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döntéshozók között)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formális döntéshozó testületek transzmissziósszíj-szervezetekké válnak</a:t>
                      </a:r>
                      <a:b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informálisan meghozott döntéseket hajtják végre a de jure döntéshozók)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635070"/>
                  </a:ext>
                </a:extLst>
              </a:tr>
              <a:tr h="8175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célja a titkosság, a formális korlátokat és szerepeket nem felülírva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célja a formális korlátok és szerepek felülírása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426682"/>
                  </a:ext>
                </a:extLst>
              </a:tr>
              <a:tr h="115370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informális normák segítik a formális intézmények működését egy jól bevált gyakorlat </a:t>
                      </a: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rutinizálásával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informális normákat betartják, de azok jellemzően nem kényszerítő erejűek)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informalitás a fogadott politikai család patrónus-kliens viszonyainak a képében jelenik meg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(az informális utasításokat a csúcspatrónus a közhatalom eszközeivel érvényesíti)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6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3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Összefoglalás: a főáramú megközelítés </a:t>
            </a:r>
            <a:r>
              <a:rPr lang="hu-HU" sz="2800" b="1" dirty="0" smtClean="0">
                <a:solidFill>
                  <a:srgbClr val="8D503B"/>
                </a:solidFill>
              </a:rPr>
              <a:t>axiómáinak </a:t>
            </a:r>
            <a:r>
              <a:rPr lang="hu-HU" sz="2800" b="1" dirty="0" smtClean="0">
                <a:solidFill>
                  <a:srgbClr val="8D503B"/>
                </a:solidFill>
              </a:rPr>
              <a:t>megkérdőjelezése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9566" y="1211510"/>
            <a:ext cx="8926483" cy="37530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200" b="1" dirty="0" smtClean="0">
                <a:solidFill>
                  <a:srgbClr val="50412B"/>
                </a:solidFill>
              </a:rPr>
              <a:t>A társadalmi cselekvés szféráinak szétválasztása </a:t>
            </a:r>
            <a:r>
              <a:rPr lang="hu-HU" sz="2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nincs szétválasztás, az autonómiákat korlátozzák vagy felszámolják, patrónus-kliens hálózatok</a:t>
            </a:r>
            <a:endParaRPr lang="hu-HU" sz="2200" b="1" dirty="0" smtClean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200" b="1" dirty="0" smtClean="0">
                <a:solidFill>
                  <a:srgbClr val="50412B"/>
                </a:solidFill>
              </a:rPr>
              <a:t>A személyek és intézmények </a:t>
            </a:r>
            <a:r>
              <a:rPr lang="hu-HU" sz="2200" b="1" i="1" dirty="0" smtClean="0">
                <a:solidFill>
                  <a:srgbClr val="50412B"/>
                </a:solidFill>
              </a:rPr>
              <a:t>de jure </a:t>
            </a:r>
            <a:r>
              <a:rPr lang="hu-HU" sz="2200" b="1" dirty="0" smtClean="0">
                <a:solidFill>
                  <a:srgbClr val="50412B"/>
                </a:solidFill>
              </a:rPr>
              <a:t>pozíciója egybeesik a </a:t>
            </a:r>
            <a:r>
              <a:rPr lang="hu-HU" sz="2200" b="1" i="1" dirty="0" smtClean="0">
                <a:solidFill>
                  <a:srgbClr val="50412B"/>
                </a:solidFill>
              </a:rPr>
              <a:t>de facto </a:t>
            </a:r>
            <a:r>
              <a:rPr lang="hu-HU" sz="2200" b="1" dirty="0" smtClean="0">
                <a:solidFill>
                  <a:srgbClr val="50412B"/>
                </a:solidFill>
              </a:rPr>
              <a:t>pozíciójukkal </a:t>
            </a:r>
            <a:r>
              <a:rPr lang="hu-HU" sz="2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nem esik egybe, informális hálózatok átlépnek a formális rendszeren</a:t>
            </a:r>
            <a:endParaRPr lang="hu-HU" sz="2200" b="1" dirty="0">
              <a:solidFill>
                <a:srgbClr val="50412B"/>
              </a:solidFill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4D7C8B"/>
              </a:buClr>
              <a:buAutoNum type="arabicPeriod"/>
            </a:pPr>
            <a:r>
              <a:rPr lang="hu-HU" sz="2200" b="1" dirty="0" smtClean="0">
                <a:solidFill>
                  <a:srgbClr val="50412B"/>
                </a:solidFill>
              </a:rPr>
              <a:t>Az állam célja a közjó szolgálata, a szakpolitikai tévedések és a korrupció pedig csupán devianciák </a:t>
            </a:r>
            <a:r>
              <a:rPr lang="hu-HU" sz="22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2200" b="1" i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[következő órán]</a:t>
            </a:r>
            <a:endParaRPr lang="hu-HU" sz="2200" b="1" i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2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55497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8" y="0"/>
            <a:ext cx="8928103" cy="623566"/>
          </a:xfrm>
        </p:spPr>
        <p:txBody>
          <a:bodyPr anchor="ctr">
            <a:noAutofit/>
          </a:bodyPr>
          <a:lstStyle/>
          <a:p>
            <a:r>
              <a:rPr lang="hu-HU" b="1" dirty="0" smtClean="0">
                <a:solidFill>
                  <a:srgbClr val="8D503B"/>
                </a:solidFill>
              </a:rPr>
              <a:t>Uralmi elit és állam a három csúcsbéli rezsimtípusban</a:t>
            </a:r>
            <a:endParaRPr lang="hu-HU" b="1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3871"/>
              </p:ext>
            </p:extLst>
          </p:nvPr>
        </p:nvGraphicFramePr>
        <p:xfrm>
          <a:off x="98782" y="555526"/>
          <a:ext cx="8928102" cy="45199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3691">
                  <a:extLst>
                    <a:ext uri="{9D8B030D-6E8A-4147-A177-3AD203B41FA5}">
                      <a16:colId xmlns:a16="http://schemas.microsoft.com/office/drawing/2014/main" xmlns="" val="19898834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705627184"/>
                    </a:ext>
                  </a:extLst>
                </a:gridCol>
                <a:gridCol w="2474375">
                  <a:extLst>
                    <a:ext uri="{9D8B030D-6E8A-4147-A177-3AD203B41FA5}">
                      <a16:colId xmlns:a16="http://schemas.microsoft.com/office/drawing/2014/main" xmlns="" val="273564756"/>
                    </a:ext>
                  </a:extLst>
                </a:gridCol>
                <a:gridCol w="2565740">
                  <a:extLst>
                    <a:ext uri="{9D8B030D-6E8A-4147-A177-3AD203B41FA5}">
                      <a16:colId xmlns:a16="http://schemas.microsoft.com/office/drawing/2014/main" xmlns="" val="3399655603"/>
                    </a:ext>
                  </a:extLst>
                </a:gridCol>
              </a:tblGrid>
              <a:tr h="293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50413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hu-HU" sz="1400" b="1" dirty="0">
                        <a:solidFill>
                          <a:srgbClr val="50413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Liberális demokrácia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Patronális</a:t>
                      </a:r>
                      <a:r>
                        <a:rPr lang="hu-HU" sz="1400" b="1" baseline="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 autokrácia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</a:rPr>
                        <a:t>Kommunista diktatúra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2" marR="60472" marT="8399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55280"/>
                  </a:ext>
                </a:extLst>
              </a:tr>
              <a:tr h="326755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URALMI ELIT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korlátozott politikai elit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fogadott politikai család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nómenklatúra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7685283"/>
                  </a:ext>
                </a:extLst>
              </a:tr>
              <a:tr h="326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bürokratikus 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521594"/>
                  </a:ext>
                </a:extLst>
              </a:tr>
              <a:tr h="326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többpiramisos rendszer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egypiramisos rendszer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egypiramisos </a:t>
                      </a:r>
                      <a:r>
                        <a:rPr lang="hu-HU" sz="12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rendszer</a:t>
                      </a:r>
                      <a:endParaRPr lang="hu-HU" sz="12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6666640"/>
                  </a:ext>
                </a:extLst>
              </a:tr>
              <a:tr h="326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intézmények dominanciája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 intézmények dominanciája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 intézmények dominanciája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4125254"/>
                  </a:ext>
                </a:extLst>
              </a:tr>
              <a:tr h="371577"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ÁLLAMMŰ-KÖDÉS </a:t>
                      </a:r>
                      <a:r>
                        <a:rPr lang="hu-H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társadalmi érdek elvének alárendelt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elitérdek elvének alárendelt állam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ideológiavégrehajtás elvének alárendelt állam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346432"/>
                  </a:ext>
                </a:extLst>
              </a:tr>
              <a:tr h="3715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versengő, vitán alapuló érdekegyeztetés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elitérdek megvalósítása a társadalmi érdek kárára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erővel kikényszerített feltételezett érdek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401456"/>
                  </a:ext>
                </a:extLst>
              </a:tr>
              <a:tr h="55319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transzparens/szabályozott kapcsolatok a köz- és a magánszféra között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hu-HU" sz="12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öz- </a:t>
                      </a: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és magánszféra nem transzparens/informális összejátszása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magánszféra alárendelése a közszférának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1014125"/>
                  </a:ext>
                </a:extLst>
              </a:tr>
              <a:tr h="326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magán- és közérdek konfliktusa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magán- és közérdekek fúziója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magánérdek elfojtása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32250"/>
                  </a:ext>
                </a:extLst>
              </a:tr>
              <a:tr h="553194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ÁLLAMFOGA-LOM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alkotmányos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maffiaállam (klánállam + neopatrimoniális / neoszultanisztikus állam + ragadozó állam + bűnöző állam)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pártállam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5280830"/>
                  </a:ext>
                </a:extLst>
              </a:tr>
              <a:tr h="326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hatalmi ágak szétválasztása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hatalmi ágak összekötése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hatalmi ágak összeolvasztása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641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02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75606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rgbClr val="8D503B"/>
                </a:solidFill>
              </a:rPr>
              <a:t>A weberi professzionális bürokrácia („hivatalnoksereg”)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7614"/>
            <a:ext cx="8568952" cy="3600400"/>
          </a:xfrm>
        </p:spPr>
        <p:txBody>
          <a:bodyPr>
            <a:noAutofit/>
          </a:bodyPr>
          <a:lstStyle/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szabad szerződés alapján történő, szabályozott alkalmazás és a szabályozott előmenetel;</a:t>
            </a: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</a:t>
            </a:r>
            <a:r>
              <a:rPr lang="hu-HU" sz="2400" b="1" dirty="0">
                <a:solidFill>
                  <a:srgbClr val="50412B"/>
                </a:solidFill>
              </a:rPr>
              <a:t>tárgyilag körülhatárolt, szabályokban rögzített </a:t>
            </a:r>
            <a:r>
              <a:rPr lang="hu-HU" sz="2400" b="1" dirty="0" smtClean="0">
                <a:solidFill>
                  <a:srgbClr val="50412B"/>
                </a:solidFill>
              </a:rPr>
              <a:t>illetékesség;</a:t>
            </a:r>
            <a:endParaRPr lang="hu-HU" sz="2400" b="1" dirty="0">
              <a:solidFill>
                <a:srgbClr val="50412B"/>
              </a:solidFill>
            </a:endParaRP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</a:t>
            </a:r>
            <a:r>
              <a:rPr lang="hu-HU" sz="2400" b="1" dirty="0">
                <a:solidFill>
                  <a:srgbClr val="50412B"/>
                </a:solidFill>
              </a:rPr>
              <a:t>világosan rögzített, racionális </a:t>
            </a:r>
            <a:r>
              <a:rPr lang="hu-HU" sz="2400" b="1" dirty="0" smtClean="0">
                <a:solidFill>
                  <a:srgbClr val="50412B"/>
                </a:solidFill>
              </a:rPr>
              <a:t>hierarchia;</a:t>
            </a:r>
            <a:endParaRPr lang="hu-HU" sz="2400" b="1" dirty="0">
              <a:solidFill>
                <a:srgbClr val="50412B"/>
              </a:solidFill>
            </a:endParaRP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a </a:t>
            </a:r>
            <a:r>
              <a:rPr lang="hu-HU" sz="2400" b="1" dirty="0">
                <a:solidFill>
                  <a:srgbClr val="50412B"/>
                </a:solidFill>
              </a:rPr>
              <a:t>szakmai iskolázottság mint </a:t>
            </a:r>
            <a:r>
              <a:rPr lang="hu-HU" sz="2400" b="1" dirty="0" smtClean="0">
                <a:solidFill>
                  <a:srgbClr val="50412B"/>
                </a:solidFill>
              </a:rPr>
              <a:t>norma;</a:t>
            </a:r>
            <a:endParaRPr lang="hu-HU" sz="2400" b="1" dirty="0">
              <a:solidFill>
                <a:srgbClr val="50412B"/>
              </a:solidFill>
            </a:endParaRPr>
          </a:p>
          <a:p>
            <a:r>
              <a:rPr lang="hu-HU" sz="2400" b="1" dirty="0">
                <a:solidFill>
                  <a:srgbClr val="50412B"/>
                </a:solidFill>
              </a:rPr>
              <a:t>a hivatali állást az azt betöltő személy nem sajátíthatja el, nem formálhat rá személyes </a:t>
            </a:r>
            <a:r>
              <a:rPr lang="hu-HU" sz="2400" b="1" dirty="0" smtClean="0">
                <a:solidFill>
                  <a:srgbClr val="50412B"/>
                </a:solidFill>
              </a:rPr>
              <a:t>jogot;</a:t>
            </a:r>
            <a:endParaRPr lang="hu-HU" sz="2400" b="1" dirty="0">
              <a:solidFill>
                <a:srgbClr val="50412B"/>
              </a:solidFill>
            </a:endParaRPr>
          </a:p>
          <a:p>
            <a:pPr lvl="0"/>
            <a:r>
              <a:rPr lang="hu-HU" sz="2400" b="1" dirty="0" smtClean="0">
                <a:solidFill>
                  <a:srgbClr val="50412B"/>
                </a:solidFill>
              </a:rPr>
              <a:t>fix fizetés.</a:t>
            </a:r>
            <a:endParaRPr lang="hu-HU" sz="24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99542"/>
            <a:ext cx="8568952" cy="4248472"/>
          </a:xfrm>
        </p:spPr>
        <p:txBody>
          <a:bodyPr>
            <a:noAutofit/>
          </a:bodyPr>
          <a:lstStyle/>
          <a:p>
            <a:pPr lvl="0"/>
            <a:r>
              <a:rPr lang="hu-HU" sz="1600" b="1" i="1" dirty="0" smtClean="0">
                <a:solidFill>
                  <a:srgbClr val="50412B"/>
                </a:solidFill>
              </a:rPr>
              <a:t>„a szabad </a:t>
            </a:r>
            <a:r>
              <a:rPr lang="hu-HU" sz="1600" b="1" i="1" dirty="0">
                <a:solidFill>
                  <a:srgbClr val="50412B"/>
                </a:solidFill>
              </a:rPr>
              <a:t>szerződés alapján történő, szabályozott alkalmazás és a </a:t>
            </a:r>
            <a:r>
              <a:rPr lang="hu-HU" sz="1600" b="1" i="1" dirty="0" smtClean="0">
                <a:solidFill>
                  <a:srgbClr val="50412B"/>
                </a:solidFill>
              </a:rPr>
              <a:t>szabályozott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i="1" dirty="0" smtClean="0">
                <a:solidFill>
                  <a:srgbClr val="50412B"/>
                </a:solidFill>
              </a:rPr>
              <a:t>előmenetel”</a:t>
            </a:r>
            <a:r>
              <a:rPr lang="hu-HU" sz="1600" b="1" dirty="0" smtClean="0">
                <a:solidFill>
                  <a:srgbClr val="50412B"/>
                </a:solidFill>
              </a:rPr>
              <a:t> </a:t>
            </a:r>
            <a:r>
              <a:rPr lang="hu-HU" sz="1600" b="1" dirty="0" smtClean="0">
                <a:solidFill>
                  <a:srgbClr val="CD5F50"/>
                </a:solidFill>
              </a:rPr>
              <a:t>normatív rendszerét lebontják</a:t>
            </a:r>
            <a:r>
              <a:rPr lang="hu-HU" sz="1600" b="1" dirty="0" smtClean="0">
                <a:solidFill>
                  <a:srgbClr val="50412B"/>
                </a:solidFill>
              </a:rPr>
              <a:t>;</a:t>
            </a:r>
            <a:endParaRPr lang="hu-HU" sz="1600" b="1" dirty="0">
              <a:solidFill>
                <a:srgbClr val="50412B"/>
              </a:solidFill>
            </a:endParaRPr>
          </a:p>
          <a:p>
            <a:pPr lvl="0"/>
            <a:r>
              <a:rPr lang="hu-HU" sz="1600" b="1" i="1" dirty="0" smtClean="0">
                <a:solidFill>
                  <a:srgbClr val="50412B"/>
                </a:solidFill>
              </a:rPr>
              <a:t>„a </a:t>
            </a:r>
            <a:r>
              <a:rPr lang="hu-HU" sz="1600" b="1" i="1" dirty="0">
                <a:solidFill>
                  <a:srgbClr val="50412B"/>
                </a:solidFill>
              </a:rPr>
              <a:t>tárgyilag körülhatárolt, szabályokban rögzített </a:t>
            </a:r>
            <a:r>
              <a:rPr lang="hu-HU" sz="1600" b="1" i="1" dirty="0" smtClean="0">
                <a:solidFill>
                  <a:srgbClr val="50412B"/>
                </a:solidFill>
              </a:rPr>
              <a:t>illetékesség”</a:t>
            </a:r>
            <a:r>
              <a:rPr lang="hu-HU" sz="1600" b="1" dirty="0" smtClean="0">
                <a:solidFill>
                  <a:srgbClr val="50412B"/>
                </a:solidFill>
              </a:rPr>
              <a:t> fellazul; a politikai kinevezettek </a:t>
            </a:r>
            <a:r>
              <a:rPr lang="hu-HU" sz="1600" b="1" dirty="0" smtClean="0">
                <a:solidFill>
                  <a:srgbClr val="CD5F50"/>
                </a:solidFill>
              </a:rPr>
              <a:t>a fogadott politikai család legkülönbözőbb szerepeit látják el az igazgatás legitim szférájában</a:t>
            </a:r>
            <a:r>
              <a:rPr lang="hu-HU" sz="1600" b="1" dirty="0" smtClean="0">
                <a:solidFill>
                  <a:srgbClr val="50412B"/>
                </a:solidFill>
              </a:rPr>
              <a:t>: stróman, helytartó, komisszár, gazdatiszt, pénztárnok stb.;</a:t>
            </a:r>
            <a:endParaRPr lang="hu-HU" sz="1600" b="1" dirty="0">
              <a:solidFill>
                <a:srgbClr val="50412B"/>
              </a:solidFill>
            </a:endParaRP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világosan rögzített, racionális hierarchia”</a:t>
            </a:r>
            <a:r>
              <a:rPr lang="hu-HU" sz="1600" b="1" dirty="0">
                <a:solidFill>
                  <a:srgbClr val="50412B"/>
                </a:solidFill>
              </a:rPr>
              <a:t> megbomlik; a fogadott politikai család bizalmasai </a:t>
            </a:r>
            <a:r>
              <a:rPr lang="hu-HU" sz="1600" b="1" dirty="0">
                <a:solidFill>
                  <a:srgbClr val="CD5F50"/>
                </a:solidFill>
              </a:rPr>
              <a:t>szabadon járnak át a közigazgatás alsó és felső régiói </a:t>
            </a:r>
            <a:r>
              <a:rPr lang="hu-HU" sz="1600" b="1" dirty="0" smtClean="0">
                <a:solidFill>
                  <a:srgbClr val="CD5F50"/>
                </a:solidFill>
              </a:rPr>
              <a:t>között</a:t>
            </a:r>
            <a:r>
              <a:rPr lang="hu-HU" sz="1600" b="1" dirty="0" smtClean="0">
                <a:solidFill>
                  <a:srgbClr val="50412B"/>
                </a:solidFill>
              </a:rPr>
              <a:t>;</a:t>
            </a:r>
          </a:p>
          <a:p>
            <a:pPr lvl="0"/>
            <a:r>
              <a:rPr lang="hu-HU" sz="1600" b="1" i="1" dirty="0" smtClean="0">
                <a:solidFill>
                  <a:srgbClr val="50412B"/>
                </a:solidFill>
              </a:rPr>
              <a:t>„a </a:t>
            </a:r>
            <a:r>
              <a:rPr lang="hu-HU" sz="1600" b="1" i="1" dirty="0">
                <a:solidFill>
                  <a:srgbClr val="50412B"/>
                </a:solidFill>
              </a:rPr>
              <a:t>normatív előmeneteli </a:t>
            </a:r>
            <a:r>
              <a:rPr lang="hu-HU" sz="1600" b="1" i="1" dirty="0" smtClean="0">
                <a:solidFill>
                  <a:srgbClr val="50412B"/>
                </a:solidFill>
              </a:rPr>
              <a:t>rendszert”</a:t>
            </a:r>
            <a:r>
              <a:rPr lang="hu-HU" sz="1600" b="1" dirty="0" smtClean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CD5F50"/>
                </a:solidFill>
              </a:rPr>
              <a:t>diszkrecionális, politikai érdekek vezérelte döntési mechanizmusok </a:t>
            </a:r>
            <a:r>
              <a:rPr lang="hu-HU" sz="1600" b="1" dirty="0">
                <a:solidFill>
                  <a:srgbClr val="50412B"/>
                </a:solidFill>
              </a:rPr>
              <a:t>váltják </a:t>
            </a:r>
            <a:r>
              <a:rPr lang="hu-HU" sz="1600" b="1" dirty="0" smtClean="0">
                <a:solidFill>
                  <a:srgbClr val="50412B"/>
                </a:solidFill>
              </a:rPr>
              <a:t>fel (</a:t>
            </a:r>
            <a:r>
              <a:rPr lang="hu-HU" sz="1600" b="1" dirty="0">
                <a:solidFill>
                  <a:srgbClr val="50412B"/>
                </a:solidFill>
              </a:rPr>
              <a:t>az előmeneteli döntések </a:t>
            </a:r>
            <a:r>
              <a:rPr lang="hu-HU" sz="1600" b="1" dirty="0" smtClean="0">
                <a:solidFill>
                  <a:srgbClr val="50412B"/>
                </a:solidFill>
              </a:rPr>
              <a:t>centralizálása, </a:t>
            </a:r>
            <a:r>
              <a:rPr lang="hu-HU" sz="1600" b="1" dirty="0">
                <a:solidFill>
                  <a:srgbClr val="50412B"/>
                </a:solidFill>
              </a:rPr>
              <a:t>szubjektív </a:t>
            </a:r>
            <a:r>
              <a:rPr lang="hu-HU" sz="1600" b="1" dirty="0" smtClean="0">
                <a:solidFill>
                  <a:srgbClr val="50412B"/>
                </a:solidFill>
              </a:rPr>
              <a:t>elbírálás, szükség esetén személyre szabott törvények);</a:t>
            </a:r>
            <a:endParaRPr lang="hu-HU" sz="1600" b="1" dirty="0">
              <a:solidFill>
                <a:srgbClr val="50412B"/>
              </a:solidFill>
            </a:endParaRP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szakmai iskolázottság mint norma”</a:t>
            </a:r>
            <a:r>
              <a:rPr lang="hu-HU" sz="1600" b="1" dirty="0">
                <a:solidFill>
                  <a:srgbClr val="50412B"/>
                </a:solidFill>
              </a:rPr>
              <a:t> </a:t>
            </a:r>
            <a:r>
              <a:rPr lang="hu-HU" sz="1600" b="1" dirty="0" err="1">
                <a:solidFill>
                  <a:srgbClr val="50412B"/>
                </a:solidFill>
              </a:rPr>
              <a:t>relativizálódik</a:t>
            </a:r>
            <a:r>
              <a:rPr lang="hu-HU" sz="1600" b="1" dirty="0">
                <a:solidFill>
                  <a:srgbClr val="50412B"/>
                </a:solidFill>
              </a:rPr>
              <a:t>; szükség esetén </a:t>
            </a:r>
            <a:r>
              <a:rPr lang="hu-HU" sz="1600" b="1" dirty="0">
                <a:solidFill>
                  <a:srgbClr val="CD5F50"/>
                </a:solidFill>
              </a:rPr>
              <a:t>sajátos mentességek </a:t>
            </a:r>
            <a:r>
              <a:rPr lang="hu-HU" sz="1600" b="1" dirty="0">
                <a:solidFill>
                  <a:srgbClr val="50412B"/>
                </a:solidFill>
              </a:rPr>
              <a:t>nyitják meg az utat a korábban szigorú szakképzettségi előírásokat követelő pozíciók betöltése előtt;</a:t>
            </a:r>
          </a:p>
          <a:p>
            <a:pPr lvl="0"/>
            <a:r>
              <a:rPr lang="hu-HU" sz="1600" b="1" i="1" dirty="0">
                <a:solidFill>
                  <a:srgbClr val="50412B"/>
                </a:solidFill>
              </a:rPr>
              <a:t>„a fix fizetést”</a:t>
            </a:r>
            <a:r>
              <a:rPr lang="hu-HU" sz="1600" b="1" dirty="0">
                <a:solidFill>
                  <a:srgbClr val="50412B"/>
                </a:solidFill>
              </a:rPr>
              <a:t> kísérő folyó javadalmazások és vagyoni jogosultságok, </a:t>
            </a:r>
            <a:r>
              <a:rPr lang="hu-HU" sz="1600" b="1" dirty="0">
                <a:solidFill>
                  <a:srgbClr val="CD5F50"/>
                </a:solidFill>
              </a:rPr>
              <a:t>juttatások a hierarchiában emelkedve egyre nagyobb mértékben haladják meg a legális bevételből származó bevételi forrásokat.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endParaRPr lang="en-US" sz="1600" b="1" dirty="0" smtClean="0">
              <a:solidFill>
                <a:srgbClr val="50412B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0"/>
            <a:ext cx="8928100" cy="699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rgbClr val="8D503B"/>
                </a:solidFill>
              </a:rPr>
              <a:t>A professzionális bürokrácia felbomlása</a:t>
            </a:r>
            <a:endParaRPr lang="hu-HU" sz="3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5486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1. a</a:t>
            </a:r>
            <a:r>
              <a:rPr lang="hu-HU" sz="2800" b="1" dirty="0" smtClean="0">
                <a:solidFill>
                  <a:srgbClr val="8D503B"/>
                </a:solidFill>
              </a:rPr>
              <a:t>xióma: a </a:t>
            </a:r>
            <a:r>
              <a:rPr lang="hu-HU" sz="2800" b="1" dirty="0">
                <a:solidFill>
                  <a:srgbClr val="8D503B"/>
                </a:solidFill>
              </a:rPr>
              <a:t>társadalmi cselekvés szféráinak szétválasztása </a:t>
            </a:r>
            <a:r>
              <a:rPr lang="hu-HU" sz="2800" b="1" dirty="0" smtClean="0">
                <a:solidFill>
                  <a:srgbClr val="8D503B"/>
                </a:solidFill>
              </a:rPr>
              <a:t>végbement?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4" name="Téglalap 4"/>
          <p:cNvSpPr/>
          <p:nvPr/>
        </p:nvSpPr>
        <p:spPr>
          <a:xfrm>
            <a:off x="395287" y="1131590"/>
            <a:ext cx="8353425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50412B"/>
                </a:solidFill>
              </a:rPr>
              <a:t>A szférák szétválasztása = a szférák </a:t>
            </a:r>
            <a:r>
              <a:rPr lang="hu-HU" sz="2400" b="1" dirty="0">
                <a:solidFill>
                  <a:srgbClr val="50412B"/>
                </a:solidFill>
              </a:rPr>
              <a:t>egymással szembeni </a:t>
            </a:r>
            <a:r>
              <a:rPr lang="hu-HU" sz="2400" b="1" dirty="0" smtClean="0">
                <a:solidFill>
                  <a:srgbClr val="50412B"/>
                </a:solidFill>
              </a:rPr>
              <a:t>autonómiája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CD5F50"/>
                </a:solidFill>
              </a:rPr>
              <a:t>Autonómia:</a:t>
            </a:r>
            <a:r>
              <a:rPr lang="hu-HU" sz="2400" b="1" dirty="0" smtClean="0">
                <a:solidFill>
                  <a:srgbClr val="50412B"/>
                </a:solidFill>
              </a:rPr>
              <a:t> önálló célok, saját szempontok követése</a:t>
            </a: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50412B"/>
                </a:solidFill>
              </a:rPr>
              <a:t>Autonóm szereplők önkéntes alkui 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 alávetett szereplők kényszerített hierarchiája</a:t>
            </a:r>
          </a:p>
          <a:p>
            <a:pPr marL="800100" lvl="1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400" b="1" dirty="0" smtClean="0">
                <a:solidFill>
                  <a:srgbClr val="CD5F50"/>
                </a:solidFill>
                <a:sym typeface="Wingdings" panose="05000000000000000000" pitchFamily="2" charset="2"/>
              </a:rPr>
              <a:t>Kényszer </a:t>
            </a:r>
            <a:r>
              <a:rPr lang="hu-HU" sz="2400" b="1" dirty="0">
                <a:solidFill>
                  <a:srgbClr val="50412B"/>
                </a:solidFill>
                <a:sym typeface="Wingdings" panose="05000000000000000000" pitchFamily="2" charset="2"/>
              </a:rPr>
              <a:t>az a cselekvéstípus, amikor egy ember cselekedeteit egy másik ember akaratának érvényesítésére irányítják, nem a saját, hanem a másik céljaira</a:t>
            </a:r>
            <a:r>
              <a:rPr lang="hu-HU" sz="2400" b="1" dirty="0" smtClean="0">
                <a:solidFill>
                  <a:srgbClr val="50412B"/>
                </a:solidFill>
                <a:sym typeface="Wingdings" panose="05000000000000000000" pitchFamily="2" charset="2"/>
              </a:rPr>
              <a:t>.</a:t>
            </a:r>
            <a:endParaRPr lang="hu-HU" sz="2400" b="1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3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215602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Posztkommunista hierarchiák: a </a:t>
            </a:r>
            <a:r>
              <a:rPr lang="hu-HU" sz="2800" b="1" dirty="0" smtClean="0">
                <a:solidFill>
                  <a:srgbClr val="8D503B"/>
                </a:solidFill>
              </a:rPr>
              <a:t>patronalizmus definíciója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4" name="Téglalap 4"/>
          <p:cNvSpPr/>
          <p:nvPr/>
        </p:nvSpPr>
        <p:spPr>
          <a:xfrm>
            <a:off x="395287" y="1347614"/>
            <a:ext cx="83534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>
                <a:solidFill>
                  <a:srgbClr val="50412B"/>
                </a:solidFill>
              </a:rPr>
              <a:t>Patrónus–kliens kapcsolat </a:t>
            </a:r>
            <a:r>
              <a:rPr lang="hu-HU" sz="2000" dirty="0">
                <a:solidFill>
                  <a:srgbClr val="50412B"/>
                </a:solidFill>
              </a:rPr>
              <a:t>(patronális kapcsolat) az a típusú kapcsolat az aktorok között, </a:t>
            </a:r>
            <a:r>
              <a:rPr lang="hu-HU" sz="2000" dirty="0" smtClean="0">
                <a:solidFill>
                  <a:srgbClr val="50412B"/>
                </a:solidFill>
              </a:rPr>
              <a:t>ahol: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dirty="0" smtClean="0">
                <a:solidFill>
                  <a:srgbClr val="50412B"/>
                </a:solidFill>
              </a:rPr>
              <a:t>az </a:t>
            </a:r>
            <a:r>
              <a:rPr lang="hu-HU" sz="2000" dirty="0">
                <a:solidFill>
                  <a:srgbClr val="50412B"/>
                </a:solidFill>
              </a:rPr>
              <a:t>emberek </a:t>
            </a:r>
            <a:r>
              <a:rPr lang="hu-HU" sz="2000" b="1" dirty="0">
                <a:solidFill>
                  <a:srgbClr val="50412B"/>
                </a:solidFill>
              </a:rPr>
              <a:t>vertikális engedelmességi láncon </a:t>
            </a:r>
            <a:r>
              <a:rPr lang="hu-HU" sz="2000" dirty="0">
                <a:solidFill>
                  <a:srgbClr val="50412B"/>
                </a:solidFill>
              </a:rPr>
              <a:t>keresztül kapcsolódnak </a:t>
            </a:r>
            <a:r>
              <a:rPr lang="hu-HU" sz="2000" dirty="0" smtClean="0">
                <a:solidFill>
                  <a:srgbClr val="50412B"/>
                </a:solidFill>
              </a:rPr>
              <a:t>egymáshoz;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dirty="0" smtClean="0">
                <a:solidFill>
                  <a:srgbClr val="50412B"/>
                </a:solidFill>
              </a:rPr>
              <a:t>a </a:t>
            </a:r>
            <a:r>
              <a:rPr lang="hu-HU" sz="2000" b="1" dirty="0">
                <a:solidFill>
                  <a:srgbClr val="50412B"/>
                </a:solidFill>
              </a:rPr>
              <a:t>feltétel nélküliség és a hatalmi egyenlőtlenség </a:t>
            </a:r>
            <a:r>
              <a:rPr lang="hu-HU" sz="2000" dirty="0" smtClean="0">
                <a:solidFill>
                  <a:srgbClr val="50412B"/>
                </a:solidFill>
              </a:rPr>
              <a:t>hangsúlyosan </a:t>
            </a:r>
            <a:r>
              <a:rPr lang="hu-HU" sz="2000" dirty="0">
                <a:solidFill>
                  <a:srgbClr val="50412B"/>
                </a:solidFill>
              </a:rPr>
              <a:t>jelen lévő </a:t>
            </a:r>
            <a:r>
              <a:rPr lang="hu-HU" sz="2000" dirty="0" smtClean="0">
                <a:solidFill>
                  <a:srgbClr val="50412B"/>
                </a:solidFill>
              </a:rPr>
              <a:t>elemek; </a:t>
            </a: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az </a:t>
            </a:r>
            <a:r>
              <a:rPr lang="hu-HU" sz="2000" b="1" dirty="0">
                <a:solidFill>
                  <a:srgbClr val="50412B"/>
                </a:solidFill>
              </a:rPr>
              <a:t>egyik résztvevő, a kliens vazallusa (azaz alárendeltje) a másiknak, a </a:t>
            </a:r>
            <a:r>
              <a:rPr lang="hu-HU" sz="2000" b="1" dirty="0" smtClean="0">
                <a:solidFill>
                  <a:srgbClr val="50412B"/>
                </a:solidFill>
              </a:rPr>
              <a:t>patrónusnak;</a:t>
            </a:r>
            <a:endParaRPr lang="hu-HU" sz="2000" dirty="0">
              <a:solidFill>
                <a:srgbClr val="50412B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50412B"/>
                </a:solidFill>
              </a:rPr>
              <a:t>kényszerített</a:t>
            </a:r>
            <a:r>
              <a:rPr lang="hu-HU" sz="2000" dirty="0" smtClean="0">
                <a:solidFill>
                  <a:srgbClr val="50412B"/>
                </a:solidFill>
              </a:rPr>
              <a:t> </a:t>
            </a:r>
            <a:r>
              <a:rPr lang="hu-HU" sz="2000" dirty="0">
                <a:solidFill>
                  <a:srgbClr val="50412B"/>
                </a:solidFill>
              </a:rPr>
              <a:t>kapcsolat, amelynek estén </a:t>
            </a:r>
            <a:r>
              <a:rPr lang="hu-HU" sz="2000" b="1" dirty="0">
                <a:solidFill>
                  <a:srgbClr val="50412B"/>
                </a:solidFill>
              </a:rPr>
              <a:t>nincs szabad kilépés </a:t>
            </a:r>
            <a:r>
              <a:rPr lang="hu-HU" sz="2000" dirty="0">
                <a:solidFill>
                  <a:srgbClr val="50412B"/>
                </a:solidFill>
              </a:rPr>
              <a:t>a hálózatból (és gyakran szabad belépés sincs a hálózatba</a:t>
            </a:r>
            <a:r>
              <a:rPr lang="hu-HU" sz="2000" dirty="0" smtClean="0">
                <a:solidFill>
                  <a:srgbClr val="50412B"/>
                </a:solidFill>
              </a:rPr>
              <a:t>).</a:t>
            </a:r>
            <a:endParaRPr lang="hu-HU" sz="2000" dirty="0" smtClean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9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418277"/>
            <a:ext cx="8928100" cy="915988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lang="pt-BR" sz="2800" b="1" dirty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A patronális és nem-patronális viszonyok </a:t>
            </a:r>
            <a:r>
              <a:rPr lang="pt-BR" sz="2800" b="1" dirty="0" smtClean="0">
                <a:solidFill>
                  <a:srgbClr val="8D503B"/>
                </a:solidFill>
                <a:ea typeface="Calibri" pitchFamily="34" charset="0"/>
                <a:cs typeface="Times New Roman" pitchFamily="18" charset="0"/>
              </a:rPr>
              <a:t>összehasonlítása</a:t>
            </a:r>
            <a:endParaRPr lang="hu-HU" sz="2800" dirty="0">
              <a:solidFill>
                <a:srgbClr val="8D503B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52779"/>
              </p:ext>
            </p:extLst>
          </p:nvPr>
        </p:nvGraphicFramePr>
        <p:xfrm>
          <a:off x="251520" y="1779662"/>
          <a:ext cx="8497191" cy="24482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0284">
                  <a:extLst>
                    <a:ext uri="{9D8B030D-6E8A-4147-A177-3AD203B41FA5}">
                      <a16:colId xmlns:a16="http://schemas.microsoft.com/office/drawing/2014/main" xmlns="" val="536586449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1081503462"/>
                    </a:ext>
                  </a:extLst>
                </a:gridCol>
                <a:gridCol w="3744539">
                  <a:extLst>
                    <a:ext uri="{9D8B030D-6E8A-4147-A177-3AD203B41FA5}">
                      <a16:colId xmlns:a16="http://schemas.microsoft.com/office/drawing/2014/main" xmlns="" val="116072371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hu-HU" sz="20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 smtClean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Nem-patronális</a:t>
                      </a:r>
                      <a:endParaRPr lang="hu-HU" sz="20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56987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Szabályozás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63507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Felhatalmazás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kollektív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személyes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242668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Irányítás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bürokratikus / intézményi láncolatok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klientelista</a:t>
                      </a:r>
                      <a:r>
                        <a:rPr lang="hu-HU" sz="1600" b="1" kern="1200" baseline="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személyes láncolatok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616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 smtClean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Intézmények</a:t>
                      </a:r>
                      <a:endParaRPr lang="hu-HU" sz="1600" b="1" i="1" kern="1200" dirty="0">
                        <a:solidFill>
                          <a:srgbClr val="50413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formális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informális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84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143594"/>
            <a:ext cx="8928100" cy="915988"/>
          </a:xfrm>
        </p:spPr>
        <p:txBody>
          <a:bodyPr anchor="ctr">
            <a:no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</a:rPr>
              <a:t>2. axióma: a </a:t>
            </a:r>
            <a:r>
              <a:rPr lang="hu-HU" sz="2800" b="1" dirty="0">
                <a:solidFill>
                  <a:srgbClr val="8D503B"/>
                </a:solidFill>
              </a:rPr>
              <a:t>személyek és intézmények </a:t>
            </a:r>
            <a:r>
              <a:rPr lang="hu-HU" sz="2800" b="1" i="1" dirty="0">
                <a:solidFill>
                  <a:srgbClr val="8D503B"/>
                </a:solidFill>
              </a:rPr>
              <a:t>de jure </a:t>
            </a:r>
            <a:r>
              <a:rPr lang="hu-HU" sz="2800" b="1" dirty="0">
                <a:solidFill>
                  <a:srgbClr val="8D503B"/>
                </a:solidFill>
              </a:rPr>
              <a:t>pozíciója egybeesik a </a:t>
            </a:r>
            <a:r>
              <a:rPr lang="hu-HU" sz="2800" b="1" i="1" dirty="0">
                <a:solidFill>
                  <a:srgbClr val="8D503B"/>
                </a:solidFill>
              </a:rPr>
              <a:t>de facto </a:t>
            </a:r>
            <a:r>
              <a:rPr lang="hu-HU" sz="2800" b="1" dirty="0" smtClean="0">
                <a:solidFill>
                  <a:srgbClr val="8D503B"/>
                </a:solidFill>
              </a:rPr>
              <a:t>pozíciójukkal?</a:t>
            </a:r>
            <a:endParaRPr lang="hu-HU" sz="2800" b="1" dirty="0">
              <a:solidFill>
                <a:srgbClr val="8D503B"/>
              </a:solidFill>
            </a:endParaRPr>
          </a:p>
        </p:txBody>
      </p:sp>
      <p:sp>
        <p:nvSpPr>
          <p:cNvPr id="4" name="Téglalap 4"/>
          <p:cNvSpPr/>
          <p:nvPr/>
        </p:nvSpPr>
        <p:spPr>
          <a:xfrm>
            <a:off x="251520" y="1419622"/>
            <a:ext cx="4896794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CD5F50"/>
                </a:solidFill>
              </a:rPr>
              <a:t>formális:</a:t>
            </a:r>
            <a:r>
              <a:rPr lang="hu-HU" sz="2000" dirty="0" smtClean="0">
                <a:solidFill>
                  <a:srgbClr val="CD5F50"/>
                </a:solidFill>
              </a:rPr>
              <a:t> </a:t>
            </a:r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>
                <a:solidFill>
                  <a:srgbClr val="50412B"/>
                </a:solidFill>
              </a:rPr>
              <a:t>formája törvényes és nyíltan </a:t>
            </a:r>
            <a:r>
              <a:rPr lang="hu-HU" sz="2000" b="1" dirty="0" smtClean="0">
                <a:solidFill>
                  <a:srgbClr val="50412B"/>
                </a:solidFill>
              </a:rPr>
              <a:t>elismert, </a:t>
            </a:r>
            <a:r>
              <a:rPr lang="hu-HU" sz="2000" dirty="0" smtClean="0">
                <a:solidFill>
                  <a:srgbClr val="50412B"/>
                </a:solidFill>
              </a:rPr>
              <a:t>és </a:t>
            </a:r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>
                <a:solidFill>
                  <a:srgbClr val="50412B"/>
                </a:solidFill>
              </a:rPr>
              <a:t>szabályai írásban le vannak </a:t>
            </a:r>
            <a:r>
              <a:rPr lang="hu-HU" sz="2000" b="1" dirty="0" smtClean="0">
                <a:solidFill>
                  <a:srgbClr val="50412B"/>
                </a:solidFill>
              </a:rPr>
              <a:t>fektetve </a:t>
            </a:r>
            <a:r>
              <a:rPr lang="hu-HU" sz="2000" dirty="0" smtClean="0">
                <a:solidFill>
                  <a:srgbClr val="50412B"/>
                </a:solidFill>
              </a:rPr>
              <a:t>és </a:t>
            </a:r>
            <a:r>
              <a:rPr lang="hu-HU" sz="2000" dirty="0">
                <a:solidFill>
                  <a:srgbClr val="50412B"/>
                </a:solidFill>
              </a:rPr>
              <a:t>nyíltan elérhetőek a népesség többsége számára.</a:t>
            </a:r>
            <a:endParaRPr lang="hu-HU" sz="2000" dirty="0" smtClean="0">
              <a:solidFill>
                <a:srgbClr val="50412B"/>
              </a:solidFill>
            </a:endParaRPr>
          </a:p>
          <a:p>
            <a:pPr marL="342900" indent="-342900">
              <a:spcAft>
                <a:spcPts val="1500"/>
              </a:spcAft>
              <a:buClr>
                <a:srgbClr val="4D7C8B"/>
              </a:buClr>
              <a:buSzPct val="100000"/>
              <a:buFont typeface="Calibri" panose="020F0502020204030204" pitchFamily="34" charset="0"/>
              <a:buChar char="●"/>
            </a:pPr>
            <a:r>
              <a:rPr lang="hu-HU" sz="2000" b="1" dirty="0" smtClean="0">
                <a:solidFill>
                  <a:srgbClr val="CD5F50"/>
                </a:solidFill>
              </a:rPr>
              <a:t>informális:</a:t>
            </a:r>
            <a:r>
              <a:rPr lang="hu-HU" sz="2000" b="1" dirty="0" smtClean="0">
                <a:solidFill>
                  <a:srgbClr val="50412B"/>
                </a:solidFill>
              </a:rPr>
              <a:t> a </a:t>
            </a:r>
            <a:r>
              <a:rPr lang="hu-HU" sz="2000" b="1" dirty="0">
                <a:solidFill>
                  <a:srgbClr val="50412B"/>
                </a:solidFill>
              </a:rPr>
              <a:t>kapcsolatnak nincs törvényes és nyíltan elismert </a:t>
            </a:r>
            <a:r>
              <a:rPr lang="hu-HU" sz="2000" b="1" dirty="0" smtClean="0">
                <a:solidFill>
                  <a:srgbClr val="50412B"/>
                </a:solidFill>
              </a:rPr>
              <a:t>formája,</a:t>
            </a:r>
            <a:r>
              <a:rPr lang="hu-HU" sz="2000" dirty="0" smtClean="0">
                <a:solidFill>
                  <a:srgbClr val="50412B"/>
                </a:solidFill>
              </a:rPr>
              <a:t> és </a:t>
            </a:r>
            <a:r>
              <a:rPr lang="hu-HU" sz="2000" b="1" dirty="0" smtClean="0">
                <a:solidFill>
                  <a:srgbClr val="50412B"/>
                </a:solidFill>
              </a:rPr>
              <a:t>a </a:t>
            </a:r>
            <a:r>
              <a:rPr lang="hu-HU" sz="2000" b="1" dirty="0">
                <a:solidFill>
                  <a:srgbClr val="50412B"/>
                </a:solidFill>
              </a:rPr>
              <a:t>szabályai nincsenek írásban lefektetve</a:t>
            </a:r>
            <a:r>
              <a:rPr lang="hu-HU" sz="2000" dirty="0">
                <a:solidFill>
                  <a:srgbClr val="50412B"/>
                </a:solidFill>
              </a:rPr>
              <a:t>, és nem teszik őket nyíltan elérhetővé a népesség többsége </a:t>
            </a:r>
            <a:r>
              <a:rPr lang="hu-HU" sz="2000" dirty="0" smtClean="0">
                <a:solidFill>
                  <a:srgbClr val="50412B"/>
                </a:solidFill>
              </a:rPr>
              <a:t>számára.</a:t>
            </a:r>
            <a:endParaRPr lang="en-GB" sz="2000" dirty="0">
              <a:solidFill>
                <a:srgbClr val="50412B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6000019" y="1419623"/>
            <a:ext cx="480193" cy="3096922"/>
            <a:chOff x="7166095" y="1525176"/>
            <a:chExt cx="430241" cy="2774766"/>
          </a:xfrm>
        </p:grpSpPr>
        <p:sp>
          <p:nvSpPr>
            <p:cNvPr id="5" name="Ellipszis 4"/>
            <p:cNvSpPr/>
            <p:nvPr/>
          </p:nvSpPr>
          <p:spPr>
            <a:xfrm>
              <a:off x="7166097" y="1525176"/>
              <a:ext cx="430239" cy="430239"/>
            </a:xfrm>
            <a:prstGeom prst="ellipse">
              <a:avLst/>
            </a:prstGeom>
            <a:solidFill>
              <a:srgbClr val="6B95A1"/>
            </a:solidFill>
            <a:ln>
              <a:solidFill>
                <a:srgbClr val="4D7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Ellipszis 5"/>
            <p:cNvSpPr/>
            <p:nvPr/>
          </p:nvSpPr>
          <p:spPr>
            <a:xfrm>
              <a:off x="7166095" y="3869703"/>
              <a:ext cx="430239" cy="430239"/>
            </a:xfrm>
            <a:prstGeom prst="ellipse">
              <a:avLst/>
            </a:prstGeom>
            <a:solidFill>
              <a:srgbClr val="CD5F50"/>
            </a:solidFill>
            <a:ln>
              <a:solidFill>
                <a:srgbClr val="4D7C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7" name="Egyenes összekötő nyíllal 188"/>
            <p:cNvCxnSpPr/>
            <p:nvPr/>
          </p:nvCxnSpPr>
          <p:spPr>
            <a:xfrm flipV="1">
              <a:off x="7381215" y="1955415"/>
              <a:ext cx="0" cy="1914288"/>
            </a:xfrm>
            <a:prstGeom prst="straightConnector1">
              <a:avLst/>
            </a:prstGeom>
            <a:ln w="76200">
              <a:solidFill>
                <a:srgbClr val="50412B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Egyenes összekötő nyíllal 9"/>
          <p:cNvCxnSpPr/>
          <p:nvPr/>
        </p:nvCxnSpPr>
        <p:spPr>
          <a:xfrm flipH="1">
            <a:off x="6660232" y="1659718"/>
            <a:ext cx="7920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6649230" y="4316687"/>
            <a:ext cx="7920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6649230" y="2886785"/>
            <a:ext cx="79208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4"/>
          <p:cNvSpPr/>
          <p:nvPr/>
        </p:nvSpPr>
        <p:spPr>
          <a:xfrm>
            <a:off x="7564601" y="1127009"/>
            <a:ext cx="12241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D7C8B"/>
              </a:buClr>
              <a:buSzPct val="100000"/>
            </a:pPr>
            <a:r>
              <a:rPr lang="hu-HU" sz="2000" b="1" dirty="0" smtClean="0">
                <a:solidFill>
                  <a:srgbClr val="CD5F50"/>
                </a:solidFill>
              </a:rPr>
              <a:t>patrónus</a:t>
            </a:r>
            <a:endParaRPr lang="hu-HU" sz="2000" dirty="0">
              <a:solidFill>
                <a:srgbClr val="50412B"/>
              </a:solidFill>
            </a:endParaRPr>
          </a:p>
          <a:p>
            <a:pPr>
              <a:buClr>
                <a:srgbClr val="4D7C8B"/>
              </a:buClr>
              <a:buSzPct val="100000"/>
            </a:pPr>
            <a:r>
              <a:rPr lang="hu-HU" b="1" dirty="0" smtClean="0">
                <a:solidFill>
                  <a:srgbClr val="504131"/>
                </a:solidFill>
              </a:rPr>
              <a:t>(</a:t>
            </a:r>
            <a:r>
              <a:rPr lang="hu-HU" b="1" i="1" dirty="0" smtClean="0">
                <a:solidFill>
                  <a:srgbClr val="504131"/>
                </a:solidFill>
              </a:rPr>
              <a:t>de jure</a:t>
            </a:r>
            <a:r>
              <a:rPr lang="hu-HU" b="1" dirty="0" smtClean="0">
                <a:solidFill>
                  <a:srgbClr val="504131"/>
                </a:solidFill>
              </a:rPr>
              <a:t> ≠</a:t>
            </a:r>
            <a:r>
              <a:rPr lang="hu-HU" b="1" i="1" dirty="0" smtClean="0">
                <a:solidFill>
                  <a:srgbClr val="504131"/>
                </a:solidFill>
              </a:rPr>
              <a:t> de facto</a:t>
            </a:r>
            <a:r>
              <a:rPr lang="hu-HU" b="1" dirty="0" smtClean="0">
                <a:solidFill>
                  <a:srgbClr val="504131"/>
                </a:solidFill>
              </a:rPr>
              <a:t>)</a:t>
            </a:r>
            <a:r>
              <a:rPr lang="hu-HU" sz="2000" b="1" dirty="0" smtClean="0">
                <a:solidFill>
                  <a:srgbClr val="504131"/>
                </a:solidFill>
              </a:rPr>
              <a:t> </a:t>
            </a:r>
            <a:endParaRPr lang="hu-HU" b="1" dirty="0" smtClean="0">
              <a:solidFill>
                <a:srgbClr val="504131"/>
              </a:solidFill>
            </a:endParaRPr>
          </a:p>
        </p:txBody>
      </p:sp>
      <p:sp>
        <p:nvSpPr>
          <p:cNvPr id="16" name="Téglalap 4"/>
          <p:cNvSpPr/>
          <p:nvPr/>
        </p:nvSpPr>
        <p:spPr>
          <a:xfrm>
            <a:off x="7572011" y="3839633"/>
            <a:ext cx="1224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4D7C8B"/>
              </a:buClr>
              <a:buSzPct val="100000"/>
            </a:pPr>
            <a:r>
              <a:rPr lang="hu-HU" sz="2000" b="1" dirty="0" smtClean="0">
                <a:solidFill>
                  <a:srgbClr val="CD5F50"/>
                </a:solidFill>
              </a:rPr>
              <a:t>kliens</a:t>
            </a:r>
            <a:endParaRPr lang="hu-HU" b="1" dirty="0" smtClean="0">
              <a:solidFill>
                <a:srgbClr val="CD5F50"/>
              </a:solidFill>
            </a:endParaRPr>
          </a:p>
          <a:p>
            <a:pPr>
              <a:buClr>
                <a:srgbClr val="4D7C8B"/>
              </a:buClr>
              <a:buSzPct val="100000"/>
            </a:pPr>
            <a:r>
              <a:rPr lang="hu-HU" b="1" dirty="0">
                <a:solidFill>
                  <a:srgbClr val="504131"/>
                </a:solidFill>
              </a:rPr>
              <a:t>(</a:t>
            </a:r>
            <a:r>
              <a:rPr lang="hu-HU" b="1" i="1" dirty="0">
                <a:solidFill>
                  <a:srgbClr val="504131"/>
                </a:solidFill>
              </a:rPr>
              <a:t>de jure</a:t>
            </a:r>
            <a:r>
              <a:rPr lang="hu-HU" b="1" dirty="0">
                <a:solidFill>
                  <a:srgbClr val="504131"/>
                </a:solidFill>
              </a:rPr>
              <a:t> ≠</a:t>
            </a:r>
            <a:r>
              <a:rPr lang="hu-HU" b="1" i="1" dirty="0">
                <a:solidFill>
                  <a:srgbClr val="504131"/>
                </a:solidFill>
              </a:rPr>
              <a:t> de facto</a:t>
            </a:r>
            <a:r>
              <a:rPr lang="hu-HU" b="1" dirty="0">
                <a:solidFill>
                  <a:srgbClr val="504131"/>
                </a:solidFill>
              </a:rPr>
              <a:t>) </a:t>
            </a:r>
          </a:p>
        </p:txBody>
      </p:sp>
      <p:sp>
        <p:nvSpPr>
          <p:cNvPr id="17" name="Téglalap 4"/>
          <p:cNvSpPr/>
          <p:nvPr/>
        </p:nvSpPr>
        <p:spPr>
          <a:xfrm>
            <a:off x="7572011" y="2409731"/>
            <a:ext cx="136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  <a:buClr>
                <a:srgbClr val="4D7C8B"/>
              </a:buClr>
              <a:buSzPct val="100000"/>
            </a:pPr>
            <a:r>
              <a:rPr lang="hu-HU" sz="2000" b="1" dirty="0" smtClean="0">
                <a:solidFill>
                  <a:srgbClr val="CD5F50"/>
                </a:solidFill>
              </a:rPr>
              <a:t>viszony </a:t>
            </a:r>
            <a:r>
              <a:rPr lang="hu-HU" b="1" dirty="0" smtClean="0">
                <a:solidFill>
                  <a:srgbClr val="504131"/>
                </a:solidFill>
              </a:rPr>
              <a:t>(formális / informális)</a:t>
            </a:r>
            <a:endParaRPr lang="en-GB" sz="2000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2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928546" cy="720080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Gazdasági szereplők: </a:t>
            </a:r>
            <a:r>
              <a:rPr lang="hu-HU" sz="24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nagyvállalkozók </a:t>
            </a:r>
            <a:r>
              <a:rPr lang="hu-HU" sz="24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 oligarchák</a:t>
            </a:r>
            <a:endParaRPr lang="hu-HU" sz="24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47148"/>
              </p:ext>
            </p:extLst>
          </p:nvPr>
        </p:nvGraphicFramePr>
        <p:xfrm>
          <a:off x="107504" y="699542"/>
          <a:ext cx="8928100" cy="43529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145176193"/>
                    </a:ext>
                  </a:extLst>
                </a:gridCol>
                <a:gridCol w="3645404">
                  <a:extLst>
                    <a:ext uri="{9D8B030D-6E8A-4147-A177-3AD203B41FA5}">
                      <a16:colId xmlns="" xmlns:a16="http://schemas.microsoft.com/office/drawing/2014/main" val="525116599"/>
                    </a:ext>
                  </a:extLst>
                </a:gridCol>
                <a:gridCol w="3626512">
                  <a:extLst>
                    <a:ext uri="{9D8B030D-6E8A-4147-A177-3AD203B41FA5}">
                      <a16:colId xmlns="" xmlns:a16="http://schemas.microsoft.com/office/drawing/2014/main" val="1131458295"/>
                    </a:ext>
                  </a:extLst>
                </a:gridCol>
              </a:tblGrid>
              <a:tr h="357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2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Nagyvállalkozó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Oligarcha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6172000"/>
                  </a:ext>
                </a:extLst>
              </a:tr>
              <a:tr h="1585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 smtClean="0">
                          <a:solidFill>
                            <a:srgbClr val="4D7C8B"/>
                          </a:solidFill>
                          <a:effectLst/>
                        </a:rPr>
                        <a:t>A</a:t>
                      </a:r>
                      <a:r>
                        <a:rPr lang="hu-HU" sz="1600" b="1" i="1" baseline="0" noProof="0" dirty="0" smtClean="0">
                          <a:solidFill>
                            <a:srgbClr val="4D7C8B"/>
                          </a:solidFill>
                          <a:effectLst/>
                        </a:rPr>
                        <a:t> p</a:t>
                      </a:r>
                      <a:r>
                        <a:rPr lang="hu-HU" sz="1600" b="1" i="1" noProof="0" dirty="0" smtClean="0">
                          <a:solidFill>
                            <a:srgbClr val="4D7C8B"/>
                          </a:solidFill>
                          <a:effectLst/>
                        </a:rPr>
                        <a:t>olitikai kapcsolatok jellege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a gazdasági tevékenységét elsősorban formális kapcsolatok befolyásolják 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hu-HU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lobbizás)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  <a:sym typeface="Wingdings" panose="05000000000000000000" pitchFamily="2" charset="2"/>
                        </a:rPr>
                        <a:t>önkéntes kapcsolat mindkét oldalon</a:t>
                      </a:r>
                      <a:endParaRPr lang="en-US" sz="1600" b="1" baseline="0" noProof="0" dirty="0">
                        <a:solidFill>
                          <a:srgbClr val="50412B"/>
                        </a:solidFill>
                        <a:effectLst/>
                        <a:sym typeface="Wingdings" panose="05000000000000000000" pitchFamily="2" charset="2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baseline="0" dirty="0">
                          <a:solidFill>
                            <a:srgbClr val="CD5F50"/>
                          </a:solidFill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u-HU" sz="1600" b="1" dirty="0" smtClean="0">
                          <a:solidFill>
                            <a:srgbClr val="CD5F50"/>
                          </a:solidFill>
                          <a:effectLst/>
                        </a:rPr>
                        <a:t>belül marad a gazdasági szférán</a:t>
                      </a:r>
                      <a:endParaRPr lang="hu-HU" sz="1600" b="1" dirty="0">
                        <a:solidFill>
                          <a:srgbClr val="CD5F50"/>
                        </a:solidFill>
                        <a:effectLst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a gazdasági tevékenységét elsősorban informális kapcsolatok befolyásolják</a:t>
                      </a: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az uralmi elitbe beágyazott</a:t>
                      </a:r>
                      <a:r>
                        <a:rPr lang="en-US" sz="16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en-US" sz="1600" b="1" noProof="0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patronális viszony a vezető politikai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 elittel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CD5F50"/>
                          </a:solidFill>
                          <a:effectLst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u-HU" sz="1600" b="1" dirty="0" smtClean="0">
                          <a:solidFill>
                            <a:srgbClr val="CD5F50"/>
                          </a:solidFill>
                          <a:effectLst/>
                        </a:rPr>
                        <a:t>belép a politikai szférába</a:t>
                      </a:r>
                      <a:endParaRPr lang="hu-HU" sz="2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379204"/>
                  </a:ext>
                </a:extLst>
              </a:tr>
              <a:tr h="5283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 smtClean="0">
                          <a:solidFill>
                            <a:srgbClr val="4D7C8B"/>
                          </a:solidFill>
                          <a:effectLst/>
                        </a:rPr>
                        <a:t>A politikai kegyek jellege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normatív szabályozások, nincs</a:t>
                      </a:r>
                      <a:r>
                        <a:rPr lang="hu-HU" sz="1600" b="1" baseline="0" noProof="0" dirty="0" smtClean="0">
                          <a:solidFill>
                            <a:srgbClr val="50412B"/>
                          </a:solidFill>
                          <a:effectLst/>
                        </a:rPr>
                        <a:t> kizárásos haszon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diszkrecionális szabályozás</a:t>
                      </a:r>
                      <a:r>
                        <a:rPr lang="en-US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, </a:t>
                      </a:r>
                      <a:r>
                        <a:rPr lang="hu-HU" sz="1600" b="1" noProof="0" dirty="0" smtClean="0">
                          <a:solidFill>
                            <a:srgbClr val="50412B"/>
                          </a:solidFill>
                          <a:effectLst/>
                        </a:rPr>
                        <a:t>kizárásos haszon</a:t>
                      </a:r>
                      <a:endParaRPr lang="en-US" sz="2400" b="1" noProof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156473"/>
                  </a:ext>
                </a:extLst>
              </a:tr>
              <a:tr h="1849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noProof="0" dirty="0" smtClean="0">
                          <a:solidFill>
                            <a:srgbClr val="4D7C8B"/>
                          </a:solidFill>
                          <a:effectLst/>
                        </a:rPr>
                        <a:t>A siker jellege</a:t>
                      </a:r>
                      <a:endParaRPr lang="hu-HU" sz="24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 úgy lesznek „nagyok”, hogy valamilyen technológiai/szervezeti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 innovációt hoznak létre (piaci lehetőség)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az, hogy „nagyok” maradnak-e, nem attól függ, hogy szövetségre lépnek-e egy konkrét </a:t>
                      </a:r>
                      <a:r>
                        <a:rPr lang="hu-HU" sz="1600" b="1" i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de jure </a:t>
                      </a:r>
                      <a:r>
                        <a:rPr lang="hu-HU" sz="1600" b="1" i="0" baseline="0" dirty="0" smtClean="0">
                          <a:solidFill>
                            <a:srgbClr val="50412B"/>
                          </a:solidFill>
                          <a:effectLst/>
                        </a:rPr>
                        <a:t>politikai aktorral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 a piaci innovációtól függetlenül válnak oligarchákká (monopolpozíciók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 megszerzése patronális alapon)</a:t>
                      </a:r>
                      <a:endParaRPr lang="hu-HU" sz="16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Both"/>
                      </a:pPr>
                      <a:r>
                        <a:rPr lang="hu-HU" sz="1600" b="1" dirty="0" smtClean="0">
                          <a:solidFill>
                            <a:srgbClr val="50412B"/>
                          </a:solidFill>
                          <a:effectLst/>
                        </a:rPr>
                        <a:t> az, hogy oligarchák maradnak-e, a patronális hovatartozásuktól</a:t>
                      </a:r>
                      <a:r>
                        <a:rPr lang="hu-HU" sz="1600" b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 függ (attól, hogy </a:t>
                      </a:r>
                      <a:r>
                        <a:rPr lang="hu-HU" sz="1600" b="1" i="1" baseline="0" dirty="0" smtClean="0">
                          <a:solidFill>
                            <a:srgbClr val="50412B"/>
                          </a:solidFill>
                          <a:effectLst/>
                        </a:rPr>
                        <a:t>de jure </a:t>
                      </a:r>
                      <a:r>
                        <a:rPr lang="hu-HU" sz="1600" b="1" i="0" baseline="0" dirty="0" smtClean="0">
                          <a:solidFill>
                            <a:srgbClr val="50412B"/>
                          </a:solidFill>
                          <a:effectLst/>
                        </a:rPr>
                        <a:t>politikai aktorok fenntartják-e a privilégiumaikat)</a:t>
                      </a:r>
                      <a:endParaRPr lang="hu-HU" sz="2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6495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58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79251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 oligarchák típusai patronális rezsimekben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107950" y="987424"/>
          <a:ext cx="8928101" cy="398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1296">
                  <a:extLst>
                    <a:ext uri="{9D8B030D-6E8A-4147-A177-3AD203B41FA5}">
                      <a16:colId xmlns:a16="http://schemas.microsoft.com/office/drawing/2014/main" xmlns="" val="108108604"/>
                    </a:ext>
                  </a:extLst>
                </a:gridCol>
                <a:gridCol w="1950626">
                  <a:extLst>
                    <a:ext uri="{9D8B030D-6E8A-4147-A177-3AD203B41FA5}">
                      <a16:colId xmlns:a16="http://schemas.microsoft.com/office/drawing/2014/main" xmlns="" val="74726195"/>
                    </a:ext>
                  </a:extLst>
                </a:gridCol>
                <a:gridCol w="1315331">
                  <a:extLst>
                    <a:ext uri="{9D8B030D-6E8A-4147-A177-3AD203B41FA5}">
                      <a16:colId xmlns:a16="http://schemas.microsoft.com/office/drawing/2014/main" xmlns="" val="943722208"/>
                    </a:ext>
                  </a:extLst>
                </a:gridCol>
                <a:gridCol w="2313625">
                  <a:extLst>
                    <a:ext uri="{9D8B030D-6E8A-4147-A177-3AD203B41FA5}">
                      <a16:colId xmlns:a16="http://schemas.microsoft.com/office/drawing/2014/main" xmlns="" val="4145748284"/>
                    </a:ext>
                  </a:extLst>
                </a:gridCol>
                <a:gridCol w="1987223">
                  <a:extLst>
                    <a:ext uri="{9D8B030D-6E8A-4147-A177-3AD203B41FA5}">
                      <a16:colId xmlns:a16="http://schemas.microsoft.com/office/drawing/2014/main" xmlns="" val="2726277853"/>
                    </a:ext>
                  </a:extLst>
                </a:gridCol>
              </a:tblGrid>
              <a:tr h="71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Gazdagság kezdeti forrása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kapcsolatok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oligarchának a kategória által jelölt vonása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Jelenlét patronális rendszerekben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397753"/>
                  </a:ext>
                </a:extLst>
              </a:tr>
              <a:tr h="7106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Belső körös oligarcha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háló alapítása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 + autokrácia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667663"/>
                  </a:ext>
                </a:extLst>
              </a:tr>
              <a:tr h="9143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Fogadott oligarcha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Magánszektor / patronális 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háló (más, mint a jelenlegi)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már létező hálóba való befogadása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 + autokrácia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934513"/>
                  </a:ext>
                </a:extLst>
              </a:tr>
              <a:tr h="7106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Saját nevelésű oligarcha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háló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patrónus „építette” föl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 + autokrácia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1B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207610"/>
                  </a:ext>
                </a:extLst>
              </a:tr>
              <a:tr h="9143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Autonóm oligarcha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Magánszektor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Nem beágyazott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 patronális kötődése (egyformán jó kapcsolatokat ápol minden hálózattal)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Patronális demokrácia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26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7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8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autonóm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oligarchák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lehetséges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pályái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egypiramisos</a:t>
            </a:r>
            <a:r>
              <a:rPr lang="en-US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patronális </a:t>
            </a:r>
            <a:r>
              <a:rPr lang="en-US" sz="28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hálóban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4303" y="987425"/>
            <a:ext cx="8921929" cy="3809295"/>
            <a:chOff x="443267" y="52002"/>
            <a:chExt cx="9067473" cy="4193570"/>
          </a:xfrm>
        </p:grpSpPr>
        <p:sp>
          <p:nvSpPr>
            <p:cNvPr id="6" name="Szövegdoboz 3"/>
            <p:cNvSpPr txBox="1"/>
            <p:nvPr/>
          </p:nvSpPr>
          <p:spPr>
            <a:xfrm>
              <a:off x="2808314" y="52002"/>
              <a:ext cx="2447965" cy="400750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Autonóm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Egyenes összekötő nyíllal 7"/>
            <p:cNvCxnSpPr>
              <a:stCxn id="6" idx="2"/>
              <a:endCxn id="12" idx="0"/>
            </p:cNvCxnSpPr>
            <p:nvPr/>
          </p:nvCxnSpPr>
          <p:spPr>
            <a:xfrm>
              <a:off x="4032296" y="452752"/>
              <a:ext cx="2264453" cy="3343762"/>
            </a:xfrm>
            <a:prstGeom prst="straightConnector1">
              <a:avLst/>
            </a:prstGeom>
            <a:ln w="34925" cmpd="sng">
              <a:solidFill>
                <a:srgbClr val="6B95A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8"/>
            <p:cNvSpPr txBox="1"/>
            <p:nvPr/>
          </p:nvSpPr>
          <p:spPr>
            <a:xfrm>
              <a:off x="6156684" y="892764"/>
              <a:ext cx="2311381" cy="39394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Habozó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Egyenes összekötő nyíllal 9"/>
            <p:cNvCxnSpPr>
              <a:stCxn id="9" idx="2"/>
              <a:endCxn id="11" idx="0"/>
            </p:cNvCxnSpPr>
            <p:nvPr/>
          </p:nvCxnSpPr>
          <p:spPr>
            <a:xfrm>
              <a:off x="7312374" y="1286710"/>
              <a:ext cx="1199027" cy="2515605"/>
            </a:xfrm>
            <a:prstGeom prst="straightConnector1">
              <a:avLst/>
            </a:prstGeom>
            <a:ln w="34925" cmpd="sng">
              <a:solidFill>
                <a:srgbClr val="4D7C84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1"/>
            <p:cNvSpPr txBox="1"/>
            <p:nvPr/>
          </p:nvSpPr>
          <p:spPr>
            <a:xfrm>
              <a:off x="7512062" y="3802314"/>
              <a:ext cx="1998678" cy="438055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dirty="0" smtClean="0">
                  <a:solidFill>
                    <a:srgbClr val="50412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Társutas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12"/>
            <p:cNvSpPr txBox="1"/>
            <p:nvPr/>
          </p:nvSpPr>
          <p:spPr>
            <a:xfrm>
              <a:off x="5173425" y="3796515"/>
              <a:ext cx="2246650" cy="438054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Fogadott </a:t>
              </a:r>
              <a:r>
                <a:rPr lang="hu-HU" b="1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Egyenes összekötő nyíllal 12"/>
            <p:cNvCxnSpPr>
              <a:stCxn id="9" idx="2"/>
              <a:endCxn id="12" idx="0"/>
            </p:cNvCxnSpPr>
            <p:nvPr/>
          </p:nvCxnSpPr>
          <p:spPr>
            <a:xfrm flipH="1">
              <a:off x="6296749" y="1286710"/>
              <a:ext cx="1015625" cy="2509805"/>
            </a:xfrm>
            <a:prstGeom prst="straightConnector1">
              <a:avLst/>
            </a:prstGeom>
            <a:ln w="34925" cmpd="sng">
              <a:solidFill>
                <a:srgbClr val="6B95A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23"/>
            <p:cNvSpPr txBox="1"/>
            <p:nvPr/>
          </p:nvSpPr>
          <p:spPr>
            <a:xfrm>
              <a:off x="1815586" y="2124633"/>
              <a:ext cx="1804145" cy="39394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Rivális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Egyenes összekötő nyíllal 14"/>
            <p:cNvCxnSpPr>
              <a:stCxn id="9" idx="2"/>
              <a:endCxn id="14" idx="0"/>
            </p:cNvCxnSpPr>
            <p:nvPr/>
          </p:nvCxnSpPr>
          <p:spPr>
            <a:xfrm flipH="1">
              <a:off x="2717658" y="1286710"/>
              <a:ext cx="4594716" cy="837924"/>
            </a:xfrm>
            <a:prstGeom prst="straightConnector1">
              <a:avLst/>
            </a:prstGeom>
            <a:ln w="34925" cmpd="sng">
              <a:solidFill>
                <a:srgbClr val="8B523B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27"/>
            <p:cNvSpPr txBox="1"/>
            <p:nvPr/>
          </p:nvSpPr>
          <p:spPr>
            <a:xfrm>
              <a:off x="2538575" y="3806576"/>
              <a:ext cx="2548160" cy="43899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Behódoltatott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7"/>
            <p:cNvSpPr txBox="1"/>
            <p:nvPr/>
          </p:nvSpPr>
          <p:spPr>
            <a:xfrm rot="3275607">
              <a:off x="5323859" y="2884310"/>
              <a:ext cx="1072889" cy="2412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40"/>
            <p:cNvSpPr txBox="1"/>
            <p:nvPr/>
          </p:nvSpPr>
          <p:spPr>
            <a:xfrm rot="2168397">
              <a:off x="6741687" y="2715185"/>
              <a:ext cx="1456119" cy="283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(sikeres)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41"/>
            <p:cNvSpPr txBox="1"/>
            <p:nvPr/>
          </p:nvSpPr>
          <p:spPr>
            <a:xfrm rot="17699428">
              <a:off x="6017691" y="2726820"/>
              <a:ext cx="961411" cy="2950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42"/>
            <p:cNvSpPr txBox="1"/>
            <p:nvPr/>
          </p:nvSpPr>
          <p:spPr>
            <a:xfrm rot="18343517">
              <a:off x="2831590" y="1116910"/>
              <a:ext cx="946509" cy="2712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43"/>
            <p:cNvSpPr txBox="1"/>
            <p:nvPr/>
          </p:nvSpPr>
          <p:spPr>
            <a:xfrm rot="2764180">
              <a:off x="2909895" y="2930059"/>
              <a:ext cx="932962" cy="2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Vesztes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Szövegdoboz 44"/>
            <p:cNvSpPr txBox="1"/>
            <p:nvPr/>
          </p:nvSpPr>
          <p:spPr>
            <a:xfrm>
              <a:off x="443267" y="3807517"/>
              <a:ext cx="1994721" cy="438055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b="1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Likvidált oligarcha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Egyenes összekötő nyíllal 23"/>
            <p:cNvCxnSpPr>
              <a:stCxn id="14" idx="2"/>
              <a:endCxn id="23" idx="0"/>
            </p:cNvCxnSpPr>
            <p:nvPr/>
          </p:nvCxnSpPr>
          <p:spPr>
            <a:xfrm flipH="1">
              <a:off x="1440628" y="2518579"/>
              <a:ext cx="1277031" cy="1288938"/>
            </a:xfrm>
            <a:prstGeom prst="straightConnector1">
              <a:avLst/>
            </a:prstGeom>
            <a:ln w="34925">
              <a:solidFill>
                <a:srgbClr val="CD5F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zövegdoboz 46"/>
            <p:cNvSpPr txBox="1"/>
            <p:nvPr/>
          </p:nvSpPr>
          <p:spPr>
            <a:xfrm rot="18868163">
              <a:off x="1046689" y="2953122"/>
              <a:ext cx="1558443" cy="3153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Kiszorított (élve vagy halva)</a:t>
              </a:r>
              <a:endParaRPr lang="hu-HU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Egyenes összekötő nyíllal 25"/>
            <p:cNvCxnSpPr>
              <a:stCxn id="6" idx="2"/>
              <a:endCxn id="11" idx="0"/>
            </p:cNvCxnSpPr>
            <p:nvPr/>
          </p:nvCxnSpPr>
          <p:spPr>
            <a:xfrm>
              <a:off x="4032296" y="452752"/>
              <a:ext cx="4479105" cy="3349562"/>
            </a:xfrm>
            <a:prstGeom prst="straightConnector1">
              <a:avLst/>
            </a:prstGeom>
            <a:ln w="34925" cmpd="sng">
              <a:solidFill>
                <a:srgbClr val="4D7C84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övegdoboz 54"/>
            <p:cNvSpPr txBox="1"/>
            <p:nvPr/>
          </p:nvSpPr>
          <p:spPr>
            <a:xfrm rot="393227">
              <a:off x="5327178" y="404881"/>
              <a:ext cx="1057295" cy="3187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dirty="0" smtClean="0">
                  <a:solidFill>
                    <a:srgbClr val="50412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Eldöntetlen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Szövegdoboz 56"/>
            <p:cNvSpPr txBox="1"/>
            <p:nvPr/>
          </p:nvSpPr>
          <p:spPr>
            <a:xfrm rot="3930384">
              <a:off x="7249329" y="2427417"/>
              <a:ext cx="1531033" cy="2372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(sikertelen)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Egyenes összekötő nyíllal 28"/>
            <p:cNvCxnSpPr>
              <a:stCxn id="6" idx="2"/>
              <a:endCxn id="14" idx="0"/>
            </p:cNvCxnSpPr>
            <p:nvPr/>
          </p:nvCxnSpPr>
          <p:spPr>
            <a:xfrm flipH="1">
              <a:off x="2717658" y="452752"/>
              <a:ext cx="1314639" cy="1671881"/>
            </a:xfrm>
            <a:prstGeom prst="straightConnector1">
              <a:avLst/>
            </a:prstGeom>
            <a:ln w="34925" cmpd="sng">
              <a:solidFill>
                <a:srgbClr val="8B523B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63"/>
            <p:cNvSpPr txBox="1"/>
            <p:nvPr/>
          </p:nvSpPr>
          <p:spPr>
            <a:xfrm rot="21001105">
              <a:off x="4662122" y="1433518"/>
              <a:ext cx="874016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Negatív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Egyenes összekötő nyíllal 30"/>
            <p:cNvCxnSpPr>
              <a:stCxn id="6" idx="2"/>
              <a:endCxn id="16" idx="0"/>
            </p:cNvCxnSpPr>
            <p:nvPr/>
          </p:nvCxnSpPr>
          <p:spPr>
            <a:xfrm flipH="1">
              <a:off x="3812656" y="452753"/>
              <a:ext cx="219641" cy="3353823"/>
            </a:xfrm>
            <a:prstGeom prst="straightConnector1">
              <a:avLst/>
            </a:prstGeom>
            <a:ln w="34925" cmpd="sng">
              <a:solidFill>
                <a:srgbClr val="395A6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68"/>
            <p:cNvSpPr txBox="1"/>
            <p:nvPr/>
          </p:nvSpPr>
          <p:spPr>
            <a:xfrm rot="5621256">
              <a:off x="3215134" y="1890613"/>
              <a:ext cx="1637631" cy="3114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(sikertelen)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Egyenes összekötő nyíllal 32"/>
            <p:cNvCxnSpPr>
              <a:stCxn id="9" idx="2"/>
              <a:endCxn id="16" idx="0"/>
            </p:cNvCxnSpPr>
            <p:nvPr/>
          </p:nvCxnSpPr>
          <p:spPr>
            <a:xfrm flipH="1">
              <a:off x="3812656" y="1286710"/>
              <a:ext cx="3499719" cy="2519866"/>
            </a:xfrm>
            <a:prstGeom prst="straightConnector1">
              <a:avLst/>
            </a:prstGeom>
            <a:ln w="34925" cmpd="sng">
              <a:solidFill>
                <a:srgbClr val="395A6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övegdoboz 75"/>
            <p:cNvSpPr txBox="1"/>
            <p:nvPr/>
          </p:nvSpPr>
          <p:spPr>
            <a:xfrm rot="19462102">
              <a:off x="5493891" y="1789724"/>
              <a:ext cx="1508401" cy="2829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50" kern="1200" dirty="0" smtClean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Semleges (sikertelen)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Egyenes összekötő nyíllal 6"/>
            <p:cNvCxnSpPr>
              <a:stCxn id="6" idx="2"/>
              <a:endCxn id="9" idx="0"/>
            </p:cNvCxnSpPr>
            <p:nvPr/>
          </p:nvCxnSpPr>
          <p:spPr>
            <a:xfrm>
              <a:off x="4032297" y="452752"/>
              <a:ext cx="3280078" cy="440011"/>
            </a:xfrm>
            <a:prstGeom prst="straightConnector1">
              <a:avLst/>
            </a:prstGeom>
            <a:ln w="34925" cmpd="sng">
              <a:solidFill>
                <a:srgbClr val="E9B178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>
              <a:stCxn id="14" idx="2"/>
              <a:endCxn id="16" idx="0"/>
            </p:cNvCxnSpPr>
            <p:nvPr/>
          </p:nvCxnSpPr>
          <p:spPr>
            <a:xfrm>
              <a:off x="2717658" y="2518579"/>
              <a:ext cx="1094997" cy="1287997"/>
            </a:xfrm>
            <a:prstGeom prst="straightConnector1">
              <a:avLst/>
            </a:prstGeom>
            <a:ln w="34925">
              <a:solidFill>
                <a:srgbClr val="CD5F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34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2083</Words>
  <Application>Microsoft Office PowerPoint</Application>
  <PresentationFormat>Diavetítés a képernyőre (16:9 oldalarány)</PresentationFormat>
  <Paragraphs>422</Paragraphs>
  <Slides>27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27</vt:i4>
      </vt:variant>
    </vt:vector>
  </HeadingPairs>
  <TitlesOfParts>
    <vt:vector size="36" baseType="lpstr">
      <vt:lpstr>SimSun</vt:lpstr>
      <vt:lpstr>Arial</vt:lpstr>
      <vt:lpstr>Calibri</vt:lpstr>
      <vt:lpstr>Open Sans</vt:lpstr>
      <vt:lpstr>Times New Roman</vt:lpstr>
      <vt:lpstr>Wingdings</vt:lpstr>
      <vt:lpstr>Office-téma</vt:lpstr>
      <vt:lpstr>1_Office-téma</vt:lpstr>
      <vt:lpstr>2_Office-téma</vt:lpstr>
      <vt:lpstr>PowerPoint bemutató</vt:lpstr>
      <vt:lpstr>A főáramú megközelítés három kimondatlan előfeltevése (axiómák)</vt:lpstr>
      <vt:lpstr>1. axióma: a társadalmi cselekvés szféráinak szétválasztása végbement?</vt:lpstr>
      <vt:lpstr>Posztkommunista hierarchiák: a patronalizmus definíciója</vt:lpstr>
      <vt:lpstr>A patronális és nem-patronális viszonyok összehasonlítása</vt:lpstr>
      <vt:lpstr>2. axióma: a személyek és intézmények de jure pozíciója egybeesik a de facto pozíciójukkal?</vt:lpstr>
      <vt:lpstr>Gazdasági szereplők: nagyvállalkozók és oligarchák</vt:lpstr>
      <vt:lpstr>Az oligarchák típusai patronális rezsimekben</vt:lpstr>
      <vt:lpstr>Az autonóm oligarchák lehetséges pályái az egypiramisos patronális hálóban</vt:lpstr>
      <vt:lpstr>Az MSZP-hez és a Fideszhez köthető oligarchák száma, 2005-2018</vt:lpstr>
      <vt:lpstr>Oligarcha és poligarcha</vt:lpstr>
      <vt:lpstr>A de jure és de facto tulajdonjogok eltérése egymástól</vt:lpstr>
      <vt:lpstr>Gazdasági strómanok</vt:lpstr>
      <vt:lpstr>Az uralmi elitek fő vonásai a három csúcsbéli rezsimtípusban</vt:lpstr>
      <vt:lpstr>Elsőszámú vezető</vt:lpstr>
      <vt:lpstr>Döntéshozó testület</vt:lpstr>
      <vt:lpstr>De jure uralkodó párt</vt:lpstr>
      <vt:lpstr>Adminisztratív / igazgatási bürokrácia</vt:lpstr>
      <vt:lpstr>Az informális háló koordinálása és működtetése: „a patrónus embere” és a korrupciós bróker</vt:lpstr>
      <vt:lpstr>Informalitás a három csúcsbéli rezsimtípusban</vt:lpstr>
      <vt:lpstr>Informalitás kommunista diktatúrában és patronális autokráciában</vt:lpstr>
      <vt:lpstr>Informalitás liberális demokráciában és patronális autokráciában</vt:lpstr>
      <vt:lpstr>Összefoglalás: a főáramú megközelítés axiómáinak megkérdőjelezése</vt:lpstr>
      <vt:lpstr>PowerPoint bemutató</vt:lpstr>
      <vt:lpstr>Uralmi elit és állam a három csúcsbéli rezsimtípusban</vt:lpstr>
      <vt:lpstr>A weberi professzionális bürokrácia („hivatalnoksereg”)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708</cp:revision>
  <dcterms:created xsi:type="dcterms:W3CDTF">2017-05-01T09:52:15Z</dcterms:created>
  <dcterms:modified xsi:type="dcterms:W3CDTF">2022-02-23T21:31:03Z</dcterms:modified>
</cp:coreProperties>
</file>