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1" r:id="rId3"/>
    <p:sldId id="292" r:id="rId4"/>
    <p:sldId id="294" r:id="rId5"/>
    <p:sldId id="295" r:id="rId6"/>
    <p:sldId id="278" r:id="rId7"/>
    <p:sldId id="296" r:id="rId8"/>
    <p:sldId id="276" r:id="rId9"/>
    <p:sldId id="262" r:id="rId10"/>
    <p:sldId id="279" r:id="rId11"/>
    <p:sldId id="287" r:id="rId12"/>
    <p:sldId id="281" r:id="rId13"/>
    <p:sldId id="298" r:id="rId14"/>
    <p:sldId id="301" r:id="rId15"/>
    <p:sldId id="299" r:id="rId16"/>
    <p:sldId id="283" r:id="rId17"/>
    <p:sldId id="284" r:id="rId18"/>
    <p:sldId id="286" r:id="rId19"/>
    <p:sldId id="290" r:id="rId20"/>
    <p:sldId id="288" r:id="rId21"/>
    <p:sldId id="289" r:id="rId22"/>
    <p:sldId id="300" r:id="rId23"/>
    <p:sldId id="302" r:id="rId24"/>
    <p:sldId id="303" r:id="rId25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2" pos="5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12B"/>
    <a:srgbClr val="CD5F50"/>
    <a:srgbClr val="8D503B"/>
    <a:srgbClr val="3F656D"/>
    <a:srgbClr val="4D7C85"/>
    <a:srgbClr val="6B95A1"/>
    <a:srgbClr val="EFEAE4"/>
    <a:srgbClr val="B2654A"/>
    <a:srgbClr val="E9B178"/>
    <a:srgbClr val="B3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1850" autoAdjust="0"/>
  </p:normalViewPr>
  <p:slideViewPr>
    <p:cSldViewPr>
      <p:cViewPr varScale="1">
        <p:scale>
          <a:sx n="85" d="100"/>
          <a:sy n="85" d="100"/>
        </p:scale>
        <p:origin x="102" y="168"/>
      </p:cViewPr>
      <p:guideLst>
        <p:guide orient="horz" pos="622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2021. 10. 11.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9263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48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761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51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07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68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FA9-1773-4857-879C-35FAF6B2B48E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949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3138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399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842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2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1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2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2021. 10. 11.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2021. 10. 11.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2021. 10. 11.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950" y="1932006"/>
            <a:ext cx="8928100" cy="1279487"/>
          </a:xfrm>
          <a:noFill/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rgbClr val="8D503B"/>
                </a:solidFill>
              </a:rPr>
              <a:t>A stabilitás politikája: </a:t>
            </a:r>
            <a:r>
              <a:rPr lang="ru-RU" sz="4000" dirty="0" smtClean="0">
                <a:solidFill>
                  <a:srgbClr val="8D503B"/>
                </a:solidFill>
              </a:rPr>
              <a:t/>
            </a:r>
            <a:br>
              <a:rPr lang="ru-RU" sz="4000" dirty="0" smtClean="0">
                <a:solidFill>
                  <a:srgbClr val="8D503B"/>
                </a:solidFill>
              </a:rPr>
            </a:br>
            <a:r>
              <a:rPr lang="hu-HU" sz="3100" dirty="0" smtClean="0">
                <a:solidFill>
                  <a:srgbClr val="8D503B"/>
                </a:solidFill>
              </a:rPr>
              <a:t>A közösségi érdekbeszámítás és semlegesítése</a:t>
            </a:r>
            <a:endParaRPr lang="hu-HU" sz="3100" b="1" dirty="0">
              <a:solidFill>
                <a:srgbClr val="8D503B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58200" y="4266337"/>
            <a:ext cx="55816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15988"/>
          </a:xfrm>
        </p:spPr>
        <p:txBody>
          <a:bodyPr>
            <a:noAutofit/>
          </a:bodyPr>
          <a:lstStyle/>
          <a:p>
            <a:r>
              <a:rPr lang="hu-HU" sz="2400" u="sng" dirty="0" smtClean="0">
                <a:solidFill>
                  <a:srgbClr val="8D503B"/>
                </a:solidFill>
              </a:rPr>
              <a:t>2. Egyesülés:</a:t>
            </a:r>
            <a:r>
              <a:rPr lang="hu-HU" sz="2400" dirty="0" smtClean="0">
                <a:solidFill>
                  <a:srgbClr val="8D503B"/>
                </a:solidFill>
              </a:rPr>
              <a:t> Társadalmi mozgalmak</a:t>
            </a:r>
            <a:br>
              <a:rPr lang="hu-HU" sz="2400" dirty="0" smtClean="0">
                <a:solidFill>
                  <a:srgbClr val="8D503B"/>
                </a:solidFill>
              </a:rPr>
            </a:br>
            <a:r>
              <a:rPr lang="hu-HU" sz="2400" dirty="0" smtClean="0">
                <a:solidFill>
                  <a:srgbClr val="8D503B"/>
                </a:solidFill>
              </a:rPr>
              <a:t>(az </a:t>
            </a:r>
            <a:r>
              <a:rPr lang="hu-HU" sz="2400" dirty="0">
                <a:solidFill>
                  <a:srgbClr val="8D503B"/>
                </a:solidFill>
              </a:rPr>
              <a:t>emberek mobilizáló struktúrái és az állam demobilizáló </a:t>
            </a:r>
            <a:r>
              <a:rPr lang="hu-HU" sz="2400" dirty="0" smtClean="0">
                <a:solidFill>
                  <a:srgbClr val="8D503B"/>
                </a:solidFill>
              </a:rPr>
              <a:t>struktúrái)</a:t>
            </a:r>
            <a:endParaRPr lang="hu-HU" sz="2400" dirty="0">
              <a:solidFill>
                <a:srgbClr val="8D503B"/>
              </a:solidFill>
            </a:endParaRPr>
          </a:p>
        </p:txBody>
      </p:sp>
      <p:graphicFrame>
        <p:nvGraphicFramePr>
          <p:cNvPr id="5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03041"/>
              </p:ext>
            </p:extLst>
          </p:nvPr>
        </p:nvGraphicFramePr>
        <p:xfrm>
          <a:off x="107950" y="987426"/>
          <a:ext cx="8903736" cy="4001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4733">
                  <a:extLst>
                    <a:ext uri="{9D8B030D-6E8A-4147-A177-3AD203B41FA5}">
                      <a16:colId xmlns="" xmlns:a16="http://schemas.microsoft.com/office/drawing/2014/main" val="2339253882"/>
                    </a:ext>
                  </a:extLst>
                </a:gridCol>
                <a:gridCol w="872787">
                  <a:extLst>
                    <a:ext uri="{9D8B030D-6E8A-4147-A177-3AD203B41FA5}">
                      <a16:colId xmlns="" xmlns:a16="http://schemas.microsoft.com/office/drawing/2014/main" val="2903848614"/>
                    </a:ext>
                  </a:extLst>
                </a:gridCol>
                <a:gridCol w="1992072">
                  <a:extLst>
                    <a:ext uri="{9D8B030D-6E8A-4147-A177-3AD203B41FA5}">
                      <a16:colId xmlns="" xmlns:a16="http://schemas.microsoft.com/office/drawing/2014/main" val="3448647261"/>
                    </a:ext>
                  </a:extLst>
                </a:gridCol>
                <a:gridCol w="1992072">
                  <a:extLst>
                    <a:ext uri="{9D8B030D-6E8A-4147-A177-3AD203B41FA5}">
                      <a16:colId xmlns="" xmlns:a16="http://schemas.microsoft.com/office/drawing/2014/main" val="3298729238"/>
                    </a:ext>
                  </a:extLst>
                </a:gridCol>
                <a:gridCol w="1992072">
                  <a:extLst>
                    <a:ext uri="{9D8B030D-6E8A-4147-A177-3AD203B41FA5}">
                      <a16:colId xmlns="" xmlns:a16="http://schemas.microsoft.com/office/drawing/2014/main" val="2644234275"/>
                    </a:ext>
                  </a:extLst>
                </a:gridCol>
              </a:tblGrid>
              <a:tr h="649625"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8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Liberális demokrácia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AC8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autokrácia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Kommunista diktatúra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9754530"/>
                  </a:ext>
                </a:extLst>
              </a:tr>
              <a:tr h="522591"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Mobilizáló struktúrák (a nép részéről)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Formális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344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gyülekezési szabadság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344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gyülekezési szabadság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344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nincs gyülekezési szabadság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6335980"/>
                  </a:ext>
                </a:extLst>
              </a:tr>
              <a:tr h="85340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Informális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344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nagy kapcsolódási képesség + felbátorítás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344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mérsékelt kapcsolódási képesség + felbátorítás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344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alacsony kapcsolódási képesség 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9461128"/>
                  </a:ext>
                </a:extLst>
              </a:tr>
              <a:tr h="967484"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Demobilizáló struktúrák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állam részéről)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Közvetlen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344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engedélyezés </a:t>
                      </a:r>
                      <a:r>
                        <a:rPr lang="hu-HU" sz="1400" b="1" kern="1200" dirty="0" smtClean="0">
                          <a:solidFill>
                            <a:srgbClr val="5344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 (van jogorvoslat)</a:t>
                      </a:r>
                      <a:endParaRPr lang="hu-HU" sz="1400" b="1" kern="1200" dirty="0">
                        <a:solidFill>
                          <a:srgbClr val="53442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344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engedélyezés diszkrecionális (jogorvoslat nincs)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344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nincs engedélyezés (tüntetni törvényellenes)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2934111"/>
                  </a:ext>
                </a:extLst>
              </a:tr>
              <a:tr h="9674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Közvetett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344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tárgyalás / ignorálás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344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ignorálás / becsatornázás / elijesztés / kiszervezett állami represszió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err="1">
                          <a:solidFill>
                            <a:srgbClr val="5344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r>
                        <a:rPr lang="hu-HU" sz="1400" b="1" kern="1200" dirty="0">
                          <a:solidFill>
                            <a:srgbClr val="5344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195" marR="36195" marT="36195" marB="36195"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7385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0"/>
            <a:ext cx="8928100" cy="1203598"/>
          </a:xfrm>
        </p:spPr>
        <p:txBody>
          <a:bodyPr>
            <a:noAutofit/>
          </a:bodyPr>
          <a:lstStyle/>
          <a:p>
            <a:r>
              <a:rPr lang="hu-HU" sz="2800" b="1" u="sng" dirty="0" smtClean="0">
                <a:solidFill>
                  <a:srgbClr val="8D503B"/>
                </a:solidFill>
              </a:rPr>
              <a:t>2. Egyesülés:</a:t>
            </a:r>
            <a:r>
              <a:rPr lang="hu-HU" sz="2800" b="1" dirty="0" smtClean="0">
                <a:solidFill>
                  <a:srgbClr val="8D503B"/>
                </a:solidFill>
              </a:rPr>
              <a:t> Pártok</a:t>
            </a:r>
            <a:br>
              <a:rPr lang="hu-HU" sz="2800" b="1" dirty="0" smtClean="0">
                <a:solidFill>
                  <a:srgbClr val="8D503B"/>
                </a:solidFill>
              </a:rPr>
            </a:br>
            <a:r>
              <a:rPr lang="hu-HU" sz="2800" b="1" dirty="0" smtClean="0">
                <a:solidFill>
                  <a:srgbClr val="8D503B"/>
                </a:solidFill>
              </a:rPr>
              <a:t>(ellenzéki pártok patronális autokráciában)</a:t>
            </a:r>
            <a:endParaRPr lang="hu-HU" sz="2800" b="1" dirty="0">
              <a:solidFill>
                <a:srgbClr val="8D503B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584468"/>
              </p:ext>
            </p:extLst>
          </p:nvPr>
        </p:nvGraphicFramePr>
        <p:xfrm>
          <a:off x="287523" y="1203597"/>
          <a:ext cx="8568953" cy="35283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4614">
                  <a:extLst>
                    <a:ext uri="{9D8B030D-6E8A-4147-A177-3AD203B41FA5}">
                      <a16:colId xmlns="" xmlns:a16="http://schemas.microsoft.com/office/drawing/2014/main" val="901057764"/>
                    </a:ext>
                  </a:extLst>
                </a:gridCol>
                <a:gridCol w="1571571">
                  <a:extLst>
                    <a:ext uri="{9D8B030D-6E8A-4147-A177-3AD203B41FA5}">
                      <a16:colId xmlns="" xmlns:a16="http://schemas.microsoft.com/office/drawing/2014/main" val="719321808"/>
                    </a:ext>
                  </a:extLst>
                </a:gridCol>
                <a:gridCol w="2737951">
                  <a:extLst>
                    <a:ext uri="{9D8B030D-6E8A-4147-A177-3AD203B41FA5}">
                      <a16:colId xmlns="" xmlns:a16="http://schemas.microsoft.com/office/drawing/2014/main" val="738946669"/>
                    </a:ext>
                  </a:extLst>
                </a:gridCol>
                <a:gridCol w="2484817">
                  <a:extLst>
                    <a:ext uri="{9D8B030D-6E8A-4147-A177-3AD203B41FA5}">
                      <a16:colId xmlns="" xmlns:a16="http://schemas.microsoft.com/office/drawing/2014/main" val="2849914859"/>
                    </a:ext>
                  </a:extLst>
                </a:gridCol>
              </a:tblGrid>
              <a:tr h="425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8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 smtClean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jure</a:t>
                      </a:r>
                      <a:r>
                        <a:rPr lang="hu-HU" sz="1800" b="1" i="1" kern="1200" baseline="0" dirty="0" smtClean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dirty="0" smtClean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státus</a:t>
                      </a:r>
                      <a:endParaRPr lang="hu-HU" sz="1800" b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facto</a:t>
                      </a:r>
                      <a:r>
                        <a:rPr lang="hu-HU" sz="18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státus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Funkció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0110091"/>
                  </a:ext>
                </a:extLst>
              </a:tr>
              <a:tr h="6205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err="1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Marginalizált</a:t>
                      </a:r>
                      <a:r>
                        <a:rPr lang="hu-HU" sz="14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párt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ellenzéki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semlegesített ellenzéki (győzelmi esély nélkül)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versenyt tettetni (minimális kontrollal és nyereségekkel)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499686"/>
                  </a:ext>
                </a:extLst>
              </a:tr>
              <a:tr h="6205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Domesztikált párt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ellenzéki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semlegesített ellenzéki (a csúcspatrónusnak alárendelt)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versenyt tettetni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9962815"/>
                  </a:ext>
                </a:extLst>
              </a:tr>
              <a:tr h="6205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Beolvasztott párt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ellenzéki (volt koalíciós partner)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semlegesített ellenzéki (a csúcspatrónus által kiüresített)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versenyt tettetni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4178066"/>
                  </a:ext>
                </a:extLst>
              </a:tr>
              <a:tr h="6205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Likvidált párt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ellenzéki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semlegesített ellenzéki (a csúcspatrónus által felszámolt)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 a.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9636640"/>
                  </a:ext>
                </a:extLst>
              </a:tr>
              <a:tr h="6205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Kamupárt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ellenzéki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látszólag ellenzéki (a csúcspatrónus által kreált)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versenyt tettetni / a valódi ellenzék hátráltatása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200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1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64729"/>
              </p:ext>
            </p:extLst>
          </p:nvPr>
        </p:nvGraphicFramePr>
        <p:xfrm>
          <a:off x="250824" y="987424"/>
          <a:ext cx="8642351" cy="40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4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94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94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70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470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79572">
                <a:tc>
                  <a:txBody>
                    <a:bodyPr/>
                    <a:lstStyle/>
                    <a:p>
                      <a:pPr indent="0"/>
                      <a:endParaRPr lang="hu-HU" sz="14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Választási rendszer bevezetése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Vezetők kampányfinanszírozásának törvényessége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Hozzáférés országos TV-hez a valódi ellenzék számára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Közintézmények semlegessége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21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Tisztességes választások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Konszenzuális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Törvényes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/>
                      <a:r>
                        <a:rPr lang="hu-HU" sz="1400" b="1" dirty="0" smtClean="0">
                          <a:solidFill>
                            <a:srgbClr val="50412B"/>
                          </a:solidFill>
                        </a:rPr>
                        <a:t>Nyílt</a:t>
                      </a:r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hu-HU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r>
                        <a:rPr lang="hu-HU" sz="1400" b="1" noProof="0" dirty="0" smtClean="0">
                          <a:solidFill>
                            <a:srgbClr val="50412B"/>
                          </a:solidFill>
                        </a:rPr>
                        <a:t>Korlátozott</a:t>
                      </a:r>
                      <a:endParaRPr lang="en-US" sz="14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r>
                        <a:rPr lang="hu-HU" sz="1400" b="1" dirty="0" smtClean="0">
                          <a:solidFill>
                            <a:srgbClr val="50412B"/>
                          </a:solidFill>
                        </a:rPr>
                        <a:t>Zárt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/>
                      <a:r>
                        <a:rPr lang="hu-HU" sz="1400" b="1" dirty="0" smtClean="0">
                          <a:solidFill>
                            <a:srgbClr val="50412B"/>
                          </a:solidFill>
                        </a:rPr>
                        <a:t>Semleges</a:t>
                      </a:r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r>
                        <a:rPr lang="hu-HU" sz="1400" b="1" dirty="0" smtClean="0">
                          <a:solidFill>
                            <a:srgbClr val="50412B"/>
                          </a:solidFill>
                        </a:rPr>
                        <a:t>Elfogult</a:t>
                      </a:r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indent="0" algn="ctr"/>
                      <a:r>
                        <a:rPr lang="hu-HU" sz="1400" b="1" dirty="0" smtClean="0">
                          <a:solidFill>
                            <a:srgbClr val="50412B"/>
                          </a:solidFill>
                        </a:rPr>
                        <a:t>Kézivezérelt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538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Nem tisztességes választások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Konszenzuális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Törvényes + törvénytelen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941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Manipulált választások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Egyoldalú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Törvényes + törvénytelen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21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Kihívó nélküli választások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Egyoldalú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Törvényes + 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törvénytelen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Egyenes összekötő nyíllal 4"/>
          <p:cNvCxnSpPr/>
          <p:nvPr/>
        </p:nvCxnSpPr>
        <p:spPr>
          <a:xfrm>
            <a:off x="6156176" y="2355726"/>
            <a:ext cx="0" cy="864096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4"/>
          <p:cNvCxnSpPr/>
          <p:nvPr/>
        </p:nvCxnSpPr>
        <p:spPr>
          <a:xfrm>
            <a:off x="7956376" y="2355726"/>
            <a:ext cx="0" cy="864096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4"/>
          <p:cNvCxnSpPr/>
          <p:nvPr/>
        </p:nvCxnSpPr>
        <p:spPr>
          <a:xfrm>
            <a:off x="7956376" y="3651870"/>
            <a:ext cx="0" cy="864096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4"/>
          <p:cNvCxnSpPr/>
          <p:nvPr/>
        </p:nvCxnSpPr>
        <p:spPr>
          <a:xfrm>
            <a:off x="6156176" y="3651870"/>
            <a:ext cx="0" cy="864096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/>
          <p:cNvSpPr txBox="1">
            <a:spLocks/>
          </p:cNvSpPr>
          <p:nvPr/>
        </p:nvSpPr>
        <p:spPr>
          <a:xfrm>
            <a:off x="107726" y="13011"/>
            <a:ext cx="8928546" cy="922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3200" u="sng" dirty="0" smtClean="0">
                <a:solidFill>
                  <a:srgbClr val="8D503B"/>
                </a:solidFill>
              </a:rPr>
              <a:t>3. Választás</a:t>
            </a:r>
            <a:r>
              <a:rPr lang="hu-HU" sz="3200" dirty="0" smtClean="0">
                <a:solidFill>
                  <a:srgbClr val="8D503B"/>
                </a:solidFill>
              </a:rPr>
              <a:t/>
            </a:r>
            <a:br>
              <a:rPr lang="hu-HU" sz="3200" dirty="0" smtClean="0">
                <a:solidFill>
                  <a:srgbClr val="8D503B"/>
                </a:solidFill>
              </a:rPr>
            </a:br>
            <a:r>
              <a:rPr lang="hu-HU" sz="3200" dirty="0" smtClean="0">
                <a:solidFill>
                  <a:srgbClr val="8D503B"/>
                </a:solidFill>
              </a:rPr>
              <a:t>(a választások tipológiája)</a:t>
            </a:r>
            <a:endParaRPr lang="hu-HU" sz="3200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8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059582"/>
          </a:xfrm>
        </p:spPr>
        <p:txBody>
          <a:bodyPr>
            <a:noAutofit/>
          </a:bodyPr>
          <a:lstStyle/>
          <a:p>
            <a:r>
              <a:rPr lang="hu-HU" sz="3200" u="sng" dirty="0">
                <a:solidFill>
                  <a:srgbClr val="8D503B"/>
                </a:solidFill>
              </a:rPr>
              <a:t>3. Választás</a:t>
            </a:r>
            <a:r>
              <a:rPr lang="hu-HU" sz="3200" dirty="0">
                <a:solidFill>
                  <a:srgbClr val="8D503B"/>
                </a:solidFill>
              </a:rPr>
              <a:t/>
            </a:r>
            <a:br>
              <a:rPr lang="hu-HU" sz="3200" dirty="0">
                <a:solidFill>
                  <a:srgbClr val="8D503B"/>
                </a:solidFill>
              </a:rPr>
            </a:br>
            <a:r>
              <a:rPr lang="hu-HU" sz="3200" dirty="0" smtClean="0">
                <a:solidFill>
                  <a:srgbClr val="8D503B"/>
                </a:solidFill>
              </a:rPr>
              <a:t>(a manipulált választások funkciói)</a:t>
            </a:r>
            <a:endParaRPr lang="hu-HU" sz="3200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31590"/>
            <a:ext cx="8568952" cy="3888432"/>
          </a:xfrm>
        </p:spPr>
        <p:txBody>
          <a:bodyPr>
            <a:noAutofit/>
          </a:bodyPr>
          <a:lstStyle/>
          <a:p>
            <a:pPr lvl="0"/>
            <a:r>
              <a:rPr lang="hu-HU" sz="1800" b="1" dirty="0">
                <a:solidFill>
                  <a:srgbClr val="50412B"/>
                </a:solidFill>
              </a:rPr>
              <a:t>lojalitásdemonstráció:</a:t>
            </a:r>
            <a:r>
              <a:rPr lang="hu-HU" sz="1800" dirty="0">
                <a:solidFill>
                  <a:srgbClr val="50412B"/>
                </a:solidFill>
              </a:rPr>
              <a:t> </a:t>
            </a:r>
            <a:r>
              <a:rPr lang="hu-HU" sz="1800" dirty="0" smtClean="0">
                <a:solidFill>
                  <a:srgbClr val="50412B"/>
                </a:solidFill>
              </a:rPr>
              <a:t>a választás a </a:t>
            </a:r>
            <a:r>
              <a:rPr lang="hu-HU" sz="1800" dirty="0">
                <a:solidFill>
                  <a:srgbClr val="50412B"/>
                </a:solidFill>
              </a:rPr>
              <a:t>patronális hálók és tagjaik behódolásának felmutatása, alkalom a vezetők számára a támogatók mobilizálására;</a:t>
            </a:r>
          </a:p>
          <a:p>
            <a:pPr lvl="0"/>
            <a:r>
              <a:rPr lang="hu-HU" sz="1800" b="1" dirty="0">
                <a:solidFill>
                  <a:srgbClr val="50412B"/>
                </a:solidFill>
              </a:rPr>
              <a:t>a patronális háló formális politikai pozícióinak kontrollált megújítása: </a:t>
            </a:r>
            <a:r>
              <a:rPr lang="hu-HU" sz="1800" dirty="0" smtClean="0">
                <a:solidFill>
                  <a:srgbClr val="50412B"/>
                </a:solidFill>
              </a:rPr>
              <a:t>fontos </a:t>
            </a:r>
            <a:r>
              <a:rPr lang="hu-HU" sz="1800" dirty="0">
                <a:solidFill>
                  <a:srgbClr val="50412B"/>
                </a:solidFill>
              </a:rPr>
              <a:t>elitcsoportok közötti </a:t>
            </a:r>
            <a:r>
              <a:rPr lang="hu-HU" sz="1800" dirty="0" smtClean="0">
                <a:solidFill>
                  <a:srgbClr val="50412B"/>
                </a:solidFill>
              </a:rPr>
              <a:t>hatalommegosztás elősegítése, az </a:t>
            </a:r>
            <a:r>
              <a:rPr lang="hu-HU" sz="1800" dirty="0">
                <a:solidFill>
                  <a:srgbClr val="50412B"/>
                </a:solidFill>
              </a:rPr>
              <a:t>újonnan kooptált </a:t>
            </a:r>
            <a:r>
              <a:rPr lang="hu-HU" sz="1800" dirty="0" smtClean="0">
                <a:solidFill>
                  <a:srgbClr val="50412B"/>
                </a:solidFill>
              </a:rPr>
              <a:t>kliensek minőségének próbára tétele, új kliensek felfedezése;</a:t>
            </a:r>
            <a:endParaRPr lang="hu-HU" sz="1800" dirty="0">
              <a:solidFill>
                <a:srgbClr val="50412B"/>
              </a:solidFill>
            </a:endParaRPr>
          </a:p>
          <a:p>
            <a:pPr lvl="0"/>
            <a:r>
              <a:rPr lang="hu-HU" sz="1800" b="1" dirty="0">
                <a:solidFill>
                  <a:srgbClr val="50412B"/>
                </a:solidFill>
              </a:rPr>
              <a:t>stabilizáció, kockázatminimalizálás: </a:t>
            </a:r>
            <a:r>
              <a:rPr lang="hu-HU" sz="1800" dirty="0" smtClean="0">
                <a:solidFill>
                  <a:srgbClr val="50412B"/>
                </a:solidFill>
              </a:rPr>
              <a:t>választások nélkül fennáll a forradalom veszélye (kiszámíthatatlan kimenetel), a manipulált választással viszont a vezetők a </a:t>
            </a:r>
            <a:r>
              <a:rPr lang="hu-HU" sz="1800" dirty="0">
                <a:solidFill>
                  <a:srgbClr val="50412B"/>
                </a:solidFill>
              </a:rPr>
              <a:t>politikai küzdelmet olyan alapszabályok szerint strukturálják, amelyeket maguk terveznek </a:t>
            </a:r>
            <a:r>
              <a:rPr lang="hu-HU" sz="1800" dirty="0" smtClean="0">
                <a:solidFill>
                  <a:srgbClr val="50412B"/>
                </a:solidFill>
              </a:rPr>
              <a:t>meg (kiszámítható, a hatalomvesztés esélyének csökkentése);</a:t>
            </a:r>
            <a:endParaRPr lang="hu-HU" sz="1800" dirty="0">
              <a:solidFill>
                <a:srgbClr val="50412B"/>
              </a:solidFill>
            </a:endParaRPr>
          </a:p>
          <a:p>
            <a:pPr lvl="0"/>
            <a:r>
              <a:rPr lang="hu-HU" sz="1800" b="1" dirty="0">
                <a:solidFill>
                  <a:srgbClr val="50412B"/>
                </a:solidFill>
              </a:rPr>
              <a:t>legitimáció:</a:t>
            </a:r>
            <a:r>
              <a:rPr lang="hu-HU" sz="1800" dirty="0">
                <a:solidFill>
                  <a:srgbClr val="50412B"/>
                </a:solidFill>
              </a:rPr>
              <a:t> </a:t>
            </a:r>
            <a:r>
              <a:rPr lang="hu-HU" sz="1800" dirty="0" smtClean="0">
                <a:solidFill>
                  <a:srgbClr val="50412B"/>
                </a:solidFill>
              </a:rPr>
              <a:t>a győzelem azt üzeni, hogy a </a:t>
            </a:r>
            <a:r>
              <a:rPr lang="hu-HU" sz="1800" dirty="0">
                <a:solidFill>
                  <a:srgbClr val="50412B"/>
                </a:solidFill>
              </a:rPr>
              <a:t>csúcspatrónus valóságosan rendelkezik azzal a nyers erővel, amellyel választásokat manipulálhat és megszervezheti önnön </a:t>
            </a:r>
            <a:r>
              <a:rPr lang="hu-HU" sz="1800" dirty="0" smtClean="0">
                <a:solidFill>
                  <a:srgbClr val="50412B"/>
                </a:solidFill>
              </a:rPr>
              <a:t>győzelmét (a </a:t>
            </a:r>
            <a:r>
              <a:rPr lang="hu-HU" sz="1800" dirty="0">
                <a:solidFill>
                  <a:srgbClr val="50412B"/>
                </a:solidFill>
              </a:rPr>
              <a:t>győztes informális patronális hálója köré koordinálja a többi társadalmi hálót, ami megszilárdítja az egypiramisos </a:t>
            </a:r>
            <a:r>
              <a:rPr lang="hu-HU" sz="1800" dirty="0" smtClean="0">
                <a:solidFill>
                  <a:srgbClr val="50412B"/>
                </a:solidFill>
              </a:rPr>
              <a:t>berendezkedést).</a:t>
            </a:r>
            <a:endParaRPr lang="hu-HU" sz="1800" dirty="0">
              <a:solidFill>
                <a:srgbClr val="50412B"/>
              </a:solidFill>
            </a:endParaRPr>
          </a:p>
          <a:p>
            <a:pPr lvl="0">
              <a:spcBef>
                <a:spcPts val="0"/>
              </a:spcBef>
            </a:pPr>
            <a:endParaRPr lang="hu-HU" sz="1800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</a:pPr>
            <a:endParaRPr lang="hu-HU" sz="1800" dirty="0" smtClean="0">
              <a:solidFill>
                <a:srgbClr val="50412B"/>
              </a:solidFill>
            </a:endParaRPr>
          </a:p>
          <a:p>
            <a:pPr lvl="2">
              <a:spcBef>
                <a:spcPts val="0"/>
              </a:spcBef>
            </a:pPr>
            <a:endParaRPr lang="hu-HU" sz="1400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059582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8D503B"/>
                </a:solidFill>
              </a:rPr>
              <a:t>4. Törvényalkotás</a:t>
            </a:r>
            <a:br>
              <a:rPr lang="hu-HU" sz="3200" dirty="0" smtClean="0">
                <a:solidFill>
                  <a:srgbClr val="8D503B"/>
                </a:solidFill>
              </a:rPr>
            </a:br>
            <a:r>
              <a:rPr lang="hu-HU" sz="3200" dirty="0" smtClean="0">
                <a:solidFill>
                  <a:srgbClr val="8D503B"/>
                </a:solidFill>
              </a:rPr>
              <a:t>(a jog formái a legitimációs mintákkal összhangban)</a:t>
            </a:r>
            <a:endParaRPr lang="hu-HU" sz="3200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31590"/>
            <a:ext cx="8568952" cy="372387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hu-HU" sz="2000" b="1" dirty="0" smtClean="0">
                <a:solidFill>
                  <a:srgbClr val="50412B"/>
                </a:solidFill>
              </a:rPr>
              <a:t>legális-racionális legitimitás: </a:t>
            </a:r>
            <a:r>
              <a:rPr lang="hu-HU" sz="2000" b="1" dirty="0" smtClean="0">
                <a:solidFill>
                  <a:srgbClr val="CD5F50"/>
                </a:solidFill>
              </a:rPr>
              <a:t>korlátozott törvény</a:t>
            </a:r>
          </a:p>
          <a:p>
            <a:pPr lvl="1">
              <a:spcBef>
                <a:spcPts val="0"/>
              </a:spcBef>
            </a:pPr>
            <a:r>
              <a:rPr lang="hu-HU" sz="1800" dirty="0" smtClean="0">
                <a:solidFill>
                  <a:srgbClr val="50412B"/>
                </a:solidFill>
              </a:rPr>
              <a:t>a legfelső jogforrás az </a:t>
            </a:r>
            <a:r>
              <a:rPr lang="hu-HU" sz="1800" b="1" dirty="0" smtClean="0">
                <a:solidFill>
                  <a:srgbClr val="50412B"/>
                </a:solidFill>
              </a:rPr>
              <a:t>alkotmány</a:t>
            </a:r>
            <a:r>
              <a:rPr lang="hu-HU" sz="1800" dirty="0" smtClean="0">
                <a:solidFill>
                  <a:srgbClr val="50412B"/>
                </a:solidFill>
              </a:rPr>
              <a:t>;</a:t>
            </a:r>
          </a:p>
          <a:p>
            <a:pPr lvl="1">
              <a:spcBef>
                <a:spcPts val="0"/>
              </a:spcBef>
            </a:pPr>
            <a:r>
              <a:rPr lang="hu-HU" sz="1800" b="1" dirty="0" smtClean="0">
                <a:solidFill>
                  <a:srgbClr val="50412B"/>
                </a:solidFill>
              </a:rPr>
              <a:t>az uralmi elit nem tehet meg bármit,</a:t>
            </a:r>
            <a:r>
              <a:rPr lang="hu-HU" sz="1800" dirty="0" smtClean="0">
                <a:solidFill>
                  <a:srgbClr val="50412B"/>
                </a:solidFill>
              </a:rPr>
              <a:t> nem áll a jog felett (</a:t>
            </a:r>
            <a:r>
              <a:rPr lang="hu-HU" sz="1800" b="1" dirty="0" smtClean="0">
                <a:solidFill>
                  <a:srgbClr val="50412B"/>
                </a:solidFill>
              </a:rPr>
              <a:t>a törvény önérték</a:t>
            </a:r>
            <a:r>
              <a:rPr lang="hu-HU" sz="1800" dirty="0" smtClean="0">
                <a:solidFill>
                  <a:srgbClr val="50412B"/>
                </a:solidFill>
              </a:rPr>
              <a:t>);</a:t>
            </a:r>
          </a:p>
          <a:p>
            <a:pPr lvl="0">
              <a:spcBef>
                <a:spcPts val="480"/>
              </a:spcBef>
            </a:pPr>
            <a:r>
              <a:rPr lang="hu-HU" sz="2000" b="1" dirty="0" smtClean="0">
                <a:solidFill>
                  <a:srgbClr val="50412B"/>
                </a:solidFill>
              </a:rPr>
              <a:t>szubsztantív-racionális legitimitás: </a:t>
            </a:r>
            <a:r>
              <a:rPr lang="hu-HU" sz="2000" b="1" dirty="0" smtClean="0">
                <a:solidFill>
                  <a:srgbClr val="CD5F50"/>
                </a:solidFill>
              </a:rPr>
              <a:t>eszközszerű törvény</a:t>
            </a:r>
            <a:endParaRPr lang="hu-HU" sz="2000" dirty="0" smtClean="0">
              <a:solidFill>
                <a:srgbClr val="CD5F50"/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1800" b="1" dirty="0" smtClean="0">
                <a:solidFill>
                  <a:srgbClr val="50412B"/>
                </a:solidFill>
              </a:rPr>
              <a:t>a </a:t>
            </a:r>
            <a:r>
              <a:rPr lang="hu-HU" sz="1800" b="1" dirty="0">
                <a:solidFill>
                  <a:srgbClr val="50412B"/>
                </a:solidFill>
              </a:rPr>
              <a:t>„legfelső jogforrás” a vezető politika elit;</a:t>
            </a:r>
          </a:p>
          <a:p>
            <a:pPr lvl="1">
              <a:spcBef>
                <a:spcPts val="0"/>
              </a:spcBef>
            </a:pPr>
            <a:r>
              <a:rPr lang="hu-HU" sz="1800" dirty="0">
                <a:solidFill>
                  <a:srgbClr val="50412B"/>
                </a:solidFill>
              </a:rPr>
              <a:t>a hivatalos jog csak akkor érvényes, ha összhangban van egy </a:t>
            </a:r>
            <a:r>
              <a:rPr lang="hu-HU" sz="1800" b="1" dirty="0">
                <a:solidFill>
                  <a:srgbClr val="50412B"/>
                </a:solidFill>
              </a:rPr>
              <a:t>informális „árnyéknormával”</a:t>
            </a:r>
            <a:r>
              <a:rPr lang="hu-HU" sz="1800" dirty="0">
                <a:solidFill>
                  <a:srgbClr val="50412B"/>
                </a:solidFill>
              </a:rPr>
              <a:t>;</a:t>
            </a:r>
          </a:p>
          <a:p>
            <a:pPr lvl="1">
              <a:spcBef>
                <a:spcPts val="0"/>
              </a:spcBef>
            </a:pPr>
            <a:r>
              <a:rPr lang="hu-HU" sz="1800" dirty="0">
                <a:solidFill>
                  <a:srgbClr val="50412B"/>
                </a:solidFill>
              </a:rPr>
              <a:t>a törvények előrevetített funkciója fontosabb, mint a törvény maga (nincs pártatlan alkalmazás, </a:t>
            </a:r>
            <a:r>
              <a:rPr lang="hu-HU" sz="1800" b="1" dirty="0">
                <a:solidFill>
                  <a:srgbClr val="50412B"/>
                </a:solidFill>
              </a:rPr>
              <a:t>normatív helyett diszkrecionális</a:t>
            </a:r>
            <a:r>
              <a:rPr lang="hu-HU" sz="1800" dirty="0">
                <a:solidFill>
                  <a:srgbClr val="50412B"/>
                </a:solidFill>
              </a:rPr>
              <a:t>);</a:t>
            </a:r>
          </a:p>
          <a:p>
            <a:pPr lvl="1">
              <a:spcBef>
                <a:spcPts val="0"/>
              </a:spcBef>
            </a:pPr>
            <a:r>
              <a:rPr lang="hu-HU" sz="1800" dirty="0">
                <a:solidFill>
                  <a:srgbClr val="50412B"/>
                </a:solidFill>
              </a:rPr>
              <a:t>a törvény </a:t>
            </a:r>
            <a:r>
              <a:rPr lang="hu-HU" sz="1800" b="1" dirty="0">
                <a:solidFill>
                  <a:srgbClr val="50412B"/>
                </a:solidFill>
              </a:rPr>
              <a:t>könnyen változtatható</a:t>
            </a:r>
            <a:r>
              <a:rPr lang="hu-HU" sz="1800" dirty="0">
                <a:solidFill>
                  <a:srgbClr val="50412B"/>
                </a:solidFill>
              </a:rPr>
              <a:t>, összhangban a vezető politikai elit éppen érvényes érdekeivel;</a:t>
            </a:r>
          </a:p>
          <a:p>
            <a:pPr lvl="1">
              <a:spcBef>
                <a:spcPts val="0"/>
              </a:spcBef>
            </a:pPr>
            <a:r>
              <a:rPr lang="hu-HU" sz="1800" b="1" dirty="0">
                <a:solidFill>
                  <a:srgbClr val="50412B"/>
                </a:solidFill>
              </a:rPr>
              <a:t>az alkotmány puszta díszlet-okmány lesz</a:t>
            </a:r>
            <a:r>
              <a:rPr lang="hu-HU" sz="1800" dirty="0">
                <a:solidFill>
                  <a:srgbClr val="50412B"/>
                </a:solidFill>
              </a:rPr>
              <a:t> (az állam </a:t>
            </a:r>
            <a:r>
              <a:rPr lang="hu-HU" sz="1800" i="1" dirty="0">
                <a:solidFill>
                  <a:srgbClr val="50412B"/>
                </a:solidFill>
              </a:rPr>
              <a:t>de jure</a:t>
            </a:r>
            <a:r>
              <a:rPr lang="hu-HU" sz="1800" dirty="0">
                <a:solidFill>
                  <a:srgbClr val="50412B"/>
                </a:solidFill>
              </a:rPr>
              <a:t> működése =/= a </a:t>
            </a:r>
            <a:r>
              <a:rPr lang="hu-HU" sz="1800" i="1" dirty="0">
                <a:solidFill>
                  <a:srgbClr val="50412B"/>
                </a:solidFill>
              </a:rPr>
              <a:t>de facto </a:t>
            </a:r>
            <a:r>
              <a:rPr lang="hu-HU" sz="1800" dirty="0">
                <a:solidFill>
                  <a:srgbClr val="50412B"/>
                </a:solidFill>
              </a:rPr>
              <a:t>működésével).</a:t>
            </a:r>
          </a:p>
          <a:p>
            <a:pPr lvl="1">
              <a:spcBef>
                <a:spcPts val="0"/>
              </a:spcBef>
            </a:pPr>
            <a:endParaRPr lang="hu-HU" sz="1800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</a:pPr>
            <a:endParaRPr lang="hu-HU" sz="1800" dirty="0" smtClean="0">
              <a:solidFill>
                <a:srgbClr val="50412B"/>
              </a:solidFill>
            </a:endParaRPr>
          </a:p>
          <a:p>
            <a:pPr lvl="2">
              <a:spcBef>
                <a:spcPts val="0"/>
              </a:spcBef>
            </a:pPr>
            <a:endParaRPr lang="hu-HU" sz="1400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059582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8D503B"/>
                </a:solidFill>
              </a:rPr>
              <a:t>4. Törvényalkotás</a:t>
            </a:r>
            <a:br>
              <a:rPr lang="hu-HU" sz="3200" dirty="0" smtClean="0">
                <a:solidFill>
                  <a:srgbClr val="8D503B"/>
                </a:solidFill>
              </a:rPr>
            </a:br>
            <a:r>
              <a:rPr lang="hu-HU" sz="3200" dirty="0" smtClean="0">
                <a:solidFill>
                  <a:srgbClr val="8D503B"/>
                </a:solidFill>
              </a:rPr>
              <a:t>(patronális autokrácia vs. kommunista diktatúra)</a:t>
            </a:r>
            <a:endParaRPr lang="hu-HU" sz="3200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31590"/>
            <a:ext cx="8568952" cy="372387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hu-HU" sz="2000" b="1" dirty="0" smtClean="0">
                <a:solidFill>
                  <a:srgbClr val="50412B"/>
                </a:solidFill>
              </a:rPr>
              <a:t>mindkettő szubsztantív-racionális legitimáción alapul, és mindkettőben eszközszerűek a törvények. Azonban:</a:t>
            </a:r>
          </a:p>
          <a:p>
            <a:pPr lvl="0">
              <a:spcBef>
                <a:spcPts val="480"/>
              </a:spcBef>
            </a:pPr>
            <a:r>
              <a:rPr lang="hu-HU" sz="2000" b="1" u="sng" dirty="0" smtClean="0">
                <a:solidFill>
                  <a:srgbClr val="50412B"/>
                </a:solidFill>
              </a:rPr>
              <a:t>a kommunista diktatúrában: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b="1" dirty="0" smtClean="0">
                <a:solidFill>
                  <a:srgbClr val="50412B"/>
                </a:solidFill>
              </a:rPr>
              <a:t>a szubsztantív legitimitást nyíltan deklarálják az alkotmányban;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b="1" dirty="0" smtClean="0">
                <a:solidFill>
                  <a:srgbClr val="50412B"/>
                </a:solidFill>
              </a:rPr>
              <a:t>a hatalompolitikai célokat nyíltan deklarálják;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b="1" dirty="0" smtClean="0">
                <a:solidFill>
                  <a:srgbClr val="50412B"/>
                </a:solidFill>
              </a:rPr>
              <a:t>a jogi önkényességet törvényerejű rendeleteken keresztül érik el.</a:t>
            </a:r>
          </a:p>
          <a:p>
            <a:pPr>
              <a:spcBef>
                <a:spcPts val="480"/>
              </a:spcBef>
            </a:pPr>
            <a:r>
              <a:rPr lang="hu-HU" sz="2000" b="1" u="sng" dirty="0" smtClean="0">
                <a:solidFill>
                  <a:srgbClr val="50412B"/>
                </a:solidFill>
              </a:rPr>
              <a:t>a patronális autokráciában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b="1" dirty="0" smtClean="0">
                <a:solidFill>
                  <a:srgbClr val="50412B"/>
                </a:solidFill>
              </a:rPr>
              <a:t>az alkotmány legális-racionális legitimációt deklarál, nem a valóságos szubsztantív-racionális legitimációt;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b="1" dirty="0" smtClean="0">
                <a:solidFill>
                  <a:srgbClr val="50412B"/>
                </a:solidFill>
              </a:rPr>
              <a:t>a patronális politika céljait nem deklarálják nyíltan;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b="1" dirty="0" smtClean="0">
                <a:solidFill>
                  <a:srgbClr val="50412B"/>
                </a:solidFill>
              </a:rPr>
              <a:t>a jogi önkényességet testre szabott törvények révén valósítják meg („</a:t>
            </a:r>
            <a:r>
              <a:rPr lang="hu-HU" sz="2000" b="1" dirty="0" err="1" smtClean="0">
                <a:solidFill>
                  <a:srgbClr val="50412B"/>
                </a:solidFill>
              </a:rPr>
              <a:t>lexek</a:t>
            </a:r>
            <a:r>
              <a:rPr lang="hu-HU" sz="2000" b="1" dirty="0" smtClean="0">
                <a:solidFill>
                  <a:srgbClr val="50412B"/>
                </a:solidFill>
              </a:rPr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15554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39407"/>
              </p:ext>
            </p:extLst>
          </p:nvPr>
        </p:nvGraphicFramePr>
        <p:xfrm>
          <a:off x="467544" y="1347615"/>
          <a:ext cx="8064895" cy="34831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24337">
                  <a:extLst>
                    <a:ext uri="{9D8B030D-6E8A-4147-A177-3AD203B41FA5}">
                      <a16:colId xmlns="" xmlns:a16="http://schemas.microsoft.com/office/drawing/2014/main" val="2404454389"/>
                    </a:ext>
                  </a:extLst>
                </a:gridCol>
                <a:gridCol w="2520279">
                  <a:extLst>
                    <a:ext uri="{9D8B030D-6E8A-4147-A177-3AD203B41FA5}">
                      <a16:colId xmlns="" xmlns:a16="http://schemas.microsoft.com/office/drawing/2014/main" val="1593603154"/>
                    </a:ext>
                  </a:extLst>
                </a:gridCol>
                <a:gridCol w="2520279">
                  <a:extLst>
                    <a:ext uri="{9D8B030D-6E8A-4147-A177-3AD203B41FA5}">
                      <a16:colId xmlns="" xmlns:a16="http://schemas.microsoft.com/office/drawing/2014/main" val="847867411"/>
                    </a:ext>
                  </a:extLst>
                </a:gridCol>
              </a:tblGrid>
              <a:tr h="480746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Törvény előtti…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Törvény utáni…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706267"/>
                  </a:ext>
                </a:extLst>
              </a:tr>
              <a:tr h="85970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Joguralom</a:t>
                      </a:r>
                      <a:b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8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(mint liberális </a:t>
                      </a: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demokráciában)</a:t>
                      </a:r>
                      <a:endParaRPr lang="hu-HU" sz="20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egyenlőség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egyenlőség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301889"/>
                  </a:ext>
                </a:extLst>
              </a:tr>
              <a:tr h="85970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Uralom joga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(mint patronális autokráciában)</a:t>
                      </a: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egyenlőség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egyenlőtlenség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9954372"/>
                  </a:ext>
                </a:extLst>
              </a:tr>
              <a:tr h="89617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Jogbizonytalanság</a:t>
                      </a:r>
                      <a:b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(mint kommunista diktatúrában)</a:t>
                      </a:r>
                      <a:endParaRPr lang="hu-HU" sz="20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egyenlőtlenség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egyenlőtlenség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7367729"/>
                  </a:ext>
                </a:extLst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107949" y="51470"/>
            <a:ext cx="8928100" cy="1059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3200" dirty="0">
                <a:solidFill>
                  <a:srgbClr val="8D503B"/>
                </a:solidFill>
              </a:rPr>
              <a:t>5. Törvényalkalmazás</a:t>
            </a:r>
            <a:r>
              <a:rPr lang="hu-HU" sz="3200" dirty="0" smtClean="0">
                <a:solidFill>
                  <a:srgbClr val="8D503B"/>
                </a:solidFill>
              </a:rPr>
              <a:t/>
            </a:r>
            <a:br>
              <a:rPr lang="hu-HU" sz="3200" dirty="0" smtClean="0">
                <a:solidFill>
                  <a:srgbClr val="8D503B"/>
                </a:solidFill>
              </a:rPr>
            </a:br>
            <a:r>
              <a:rPr lang="hu-HU" sz="3200" dirty="0" smtClean="0">
                <a:solidFill>
                  <a:srgbClr val="8D503B"/>
                </a:solidFill>
              </a:rPr>
              <a:t>(a</a:t>
            </a:r>
            <a:r>
              <a:rPr lang="pt-BR" sz="3200" dirty="0" smtClean="0">
                <a:solidFill>
                  <a:srgbClr val="8D503B"/>
                </a:solidFill>
              </a:rPr>
              <a:t> jog státusa a három csúcsbéli rezsimben</a:t>
            </a:r>
            <a:r>
              <a:rPr lang="hu-HU" sz="3200" dirty="0" smtClean="0">
                <a:solidFill>
                  <a:srgbClr val="8D503B"/>
                </a:solidFill>
              </a:rPr>
              <a:t>)</a:t>
            </a:r>
            <a:endParaRPr lang="hu-HU" sz="3200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79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546" cy="91598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hu-HU" sz="2800" b="1" dirty="0" smtClean="0">
                <a:solidFill>
                  <a:srgbClr val="8D503B"/>
                </a:solidFill>
              </a:rPr>
              <a:t>5. Törvényalkalmazás </a:t>
            </a:r>
            <a:br>
              <a:rPr lang="hu-HU" sz="2800" b="1" dirty="0" smtClean="0">
                <a:solidFill>
                  <a:srgbClr val="8D503B"/>
                </a:solidFill>
              </a:rPr>
            </a:br>
            <a:r>
              <a:rPr lang="hu-HU" sz="2800" dirty="0" smtClean="0">
                <a:solidFill>
                  <a:srgbClr val="8D503B"/>
                </a:solidFill>
              </a:rPr>
              <a:t>(igazságszolgáltatás és a kompromat</a:t>
            </a:r>
            <a:r>
              <a:rPr lang="hu-HU" sz="2800" b="1" dirty="0" smtClean="0">
                <a:solidFill>
                  <a:srgbClr val="8D503B"/>
                </a:solidFill>
              </a:rPr>
              <a:t>)</a:t>
            </a:r>
            <a:endParaRPr lang="hu-HU" sz="2800" dirty="0">
              <a:solidFill>
                <a:srgbClr val="8D503B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44207"/>
              </p:ext>
            </p:extLst>
          </p:nvPr>
        </p:nvGraphicFramePr>
        <p:xfrm>
          <a:off x="107950" y="929557"/>
          <a:ext cx="8928100" cy="1844648"/>
        </p:xfrm>
        <a:graphic>
          <a:graphicData uri="http://schemas.openxmlformats.org/drawingml/2006/table">
            <a:tbl>
              <a:tblPr/>
              <a:tblGrid>
                <a:gridCol w="25061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67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5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4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Liberáli</a:t>
                      </a:r>
                      <a:r>
                        <a:rPr lang="hu-HU" sz="1500" b="1" baseline="0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s demokrácia</a:t>
                      </a:r>
                      <a:endParaRPr lang="hu-HU" sz="1500" b="1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Patronális autokrácia</a:t>
                      </a:r>
                      <a:endParaRPr lang="hu-HU" sz="1500" b="1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Kommunista diktatúra</a:t>
                      </a:r>
                      <a:endParaRPr lang="hu-HU" sz="1500" b="1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2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 jogalkalmazás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politikailag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szelektív jogalkalmazás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politikailag szelektív jogalkalmazás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97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pártatlan igazságszolgáltatás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politikailag szelektív igazságszolgáltatás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kirakatper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8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bizonyíték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bűnt elkövetik,</a:t>
                      </a:r>
                      <a:br>
                        <a:rPr lang="hu-HU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eljárás automatikusan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elindul</a:t>
                      </a:r>
                      <a:r>
                        <a:rPr lang="en-US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400" b="1" i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kompromat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bűnt elkövetik</a:t>
                      </a:r>
                      <a:r>
                        <a:rPr lang="en-US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hu-HU" sz="1400" b="1" i="1" kern="120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eljárás politikai döntés alapján indul</a:t>
                      </a:r>
                      <a:r>
                        <a:rPr lang="en-US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400" b="1" i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koholt bizonyíték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bűnt</a:t>
                      </a: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nem követik el,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eljárás politikai döntés alapján indul</a:t>
                      </a:r>
                      <a:r>
                        <a:rPr lang="en-US" sz="1400" b="1" i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400" b="1" i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395536" y="2787774"/>
            <a:ext cx="8568952" cy="235572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hu-HU" sz="2000" b="1" dirty="0" smtClean="0">
                <a:solidFill>
                  <a:srgbClr val="50412B"/>
                </a:solidFill>
              </a:rPr>
              <a:t>kompromat: kompromittáló anyag</a:t>
            </a:r>
            <a:r>
              <a:rPr lang="hu-HU" sz="2000" dirty="0" smtClean="0">
                <a:solidFill>
                  <a:srgbClr val="50412B"/>
                </a:solidFill>
              </a:rPr>
              <a:t> (politikai, gazdasági, bűnügyi, magánéleti)</a:t>
            </a:r>
            <a:endParaRPr lang="hu-HU" sz="2000" dirty="0" smtClean="0">
              <a:solidFill>
                <a:srgbClr val="CD5F50"/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1800" b="1" dirty="0" smtClean="0">
                <a:solidFill>
                  <a:srgbClr val="50412B"/>
                </a:solidFill>
              </a:rPr>
              <a:t>nem koholt</a:t>
            </a:r>
            <a:r>
              <a:rPr lang="hu-HU" sz="1800" dirty="0" smtClean="0">
                <a:solidFill>
                  <a:srgbClr val="50412B"/>
                </a:solidFill>
              </a:rPr>
              <a:t>, hanem összegyűjtött anyag</a:t>
            </a:r>
          </a:p>
          <a:p>
            <a:pPr lvl="1">
              <a:spcBef>
                <a:spcPts val="0"/>
              </a:spcBef>
            </a:pPr>
            <a:r>
              <a:rPr lang="hu-HU" sz="1800" dirty="0" smtClean="0">
                <a:solidFill>
                  <a:srgbClr val="50412B"/>
                </a:solidFill>
              </a:rPr>
              <a:t>nem politikai bűntény, hanem </a:t>
            </a:r>
            <a:r>
              <a:rPr lang="hu-HU" sz="1800" b="1" dirty="0" smtClean="0">
                <a:solidFill>
                  <a:srgbClr val="50412B"/>
                </a:solidFill>
              </a:rPr>
              <a:t>köztörvényes / nem bűntény</a:t>
            </a:r>
          </a:p>
          <a:p>
            <a:pPr lvl="2">
              <a:spcBef>
                <a:spcPts val="0"/>
              </a:spcBef>
            </a:pPr>
            <a:r>
              <a:rPr lang="hu-HU" sz="1800" b="1" dirty="0" smtClean="0">
                <a:solidFill>
                  <a:srgbClr val="50412B"/>
                </a:solidFill>
              </a:rPr>
              <a:t>segít áthidalni a törvény előtti egyenlőség és a törvény utáni egyenlőtlenség közti űrt:</a:t>
            </a:r>
            <a:r>
              <a:rPr lang="hu-HU" sz="1800" dirty="0" smtClean="0">
                <a:solidFill>
                  <a:srgbClr val="50412B"/>
                </a:solidFill>
              </a:rPr>
              <a:t> nincsenek „politikai foglyok”, a politikai ellenfelekből köztörvényeseket kell faragni</a:t>
            </a:r>
          </a:p>
          <a:p>
            <a:pPr lvl="1">
              <a:spcBef>
                <a:spcPts val="0"/>
              </a:spcBef>
            </a:pPr>
            <a:r>
              <a:rPr lang="hu-HU" sz="1800" u="sng" dirty="0" err="1" smtClean="0">
                <a:solidFill>
                  <a:srgbClr val="50412B"/>
                </a:solidFill>
              </a:rPr>
              <a:t>kompromatpiac</a:t>
            </a:r>
            <a:r>
              <a:rPr lang="hu-HU" sz="1800" u="sng" dirty="0" smtClean="0">
                <a:solidFill>
                  <a:srgbClr val="50412B"/>
                </a:solidFill>
              </a:rPr>
              <a:t>:</a:t>
            </a:r>
            <a:r>
              <a:rPr lang="hu-HU" sz="1800" dirty="0" smtClean="0">
                <a:solidFill>
                  <a:srgbClr val="50412B"/>
                </a:solidFill>
              </a:rPr>
              <a:t> (1) médiapluralizmus, (2) nem-kézivezérelt ügyészség </a:t>
            </a:r>
            <a:r>
              <a:rPr lang="hu-HU" sz="1800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ezek felszámolódásával 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a csúcspatrónus válik a kompromat fő használójává</a:t>
            </a:r>
            <a:endParaRPr lang="hu-HU" sz="1800" b="1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</a:pPr>
            <a:endParaRPr lang="hu-HU" sz="1800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</a:pPr>
            <a:endParaRPr lang="hu-HU" sz="1800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</a:pPr>
            <a:endParaRPr lang="hu-HU" sz="1800" dirty="0" smtClean="0">
              <a:solidFill>
                <a:srgbClr val="50412B"/>
              </a:solidFill>
            </a:endParaRPr>
          </a:p>
          <a:p>
            <a:pPr lvl="2">
              <a:spcBef>
                <a:spcPts val="0"/>
              </a:spcBef>
            </a:pPr>
            <a:endParaRPr lang="hu-HU" sz="1400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546" cy="771550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5. Törvényalkalmazás</a:t>
            </a:r>
            <a:r>
              <a:rPr lang="hu-HU" sz="2400" dirty="0" smtClean="0">
                <a:solidFill>
                  <a:srgbClr val="8D503B"/>
                </a:solidFill>
              </a:rPr>
              <a:t/>
            </a:r>
            <a:br>
              <a:rPr lang="hu-HU" sz="2400" dirty="0" smtClean="0">
                <a:solidFill>
                  <a:srgbClr val="8D503B"/>
                </a:solidFill>
              </a:rPr>
            </a:br>
            <a:r>
              <a:rPr lang="hu-HU" sz="2400" dirty="0" smtClean="0">
                <a:solidFill>
                  <a:srgbClr val="8D503B"/>
                </a:solidFill>
              </a:rPr>
              <a:t>(a</a:t>
            </a:r>
            <a:r>
              <a:rPr lang="en-US" sz="2400" dirty="0" smtClean="0">
                <a:solidFill>
                  <a:srgbClr val="8D503B"/>
                </a:solidFill>
              </a:rPr>
              <a:t>z </a:t>
            </a:r>
            <a:r>
              <a:rPr lang="en-US" sz="2400" dirty="0" err="1">
                <a:solidFill>
                  <a:srgbClr val="8D503B"/>
                </a:solidFill>
              </a:rPr>
              <a:t>állami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kényszer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intézményei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és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 smtClean="0">
                <a:solidFill>
                  <a:srgbClr val="8D503B"/>
                </a:solidFill>
              </a:rPr>
              <a:t>funkcióik</a:t>
            </a:r>
            <a:r>
              <a:rPr lang="hu-HU" sz="2400" dirty="0" smtClean="0">
                <a:solidFill>
                  <a:srgbClr val="8D503B"/>
                </a:solidFill>
              </a:rPr>
              <a:t>)</a:t>
            </a:r>
            <a:endParaRPr lang="hu-HU" sz="24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956796"/>
              </p:ext>
            </p:extLst>
          </p:nvPr>
        </p:nvGraphicFramePr>
        <p:xfrm>
          <a:off x="179511" y="804614"/>
          <a:ext cx="8856985" cy="424847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96145">
                  <a:extLst>
                    <a:ext uri="{9D8B030D-6E8A-4147-A177-3AD203B41FA5}">
                      <a16:colId xmlns="" xmlns:a16="http://schemas.microsoft.com/office/drawing/2014/main" val="1861694685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283899077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775032146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3779609551"/>
                    </a:ext>
                  </a:extLst>
                </a:gridCol>
              </a:tblGrid>
              <a:tr h="227141">
                <a:tc rowSpan="2"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</a:pPr>
                      <a:endParaRPr lang="hu-H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Szervezet típusa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Karakterisztikus állami funkció…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215148"/>
                  </a:ext>
                </a:extLst>
              </a:tr>
              <a:tr h="227141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Liberális demokráciában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autokráciában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1565246"/>
                  </a:ext>
                </a:extLst>
              </a:tr>
              <a:tr h="481775"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Törvényesített kényszer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(eleve törvényes erőszak-alkalmazás)</a:t>
                      </a:r>
                      <a:endParaRPr lang="hu-HU" sz="11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568" marR="56568" marT="800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Rendfenntartó szerv (rendőrség, terrorelhárító kommandók stb.)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 törvényalkalmazás erőszak(</a:t>
                      </a:r>
                      <a:r>
                        <a:rPr lang="hu-H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</a:t>
                      </a: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való fenyegetés) által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Zsarolás szelektív törvényalkalmazás révén, a fogadott politikai család védelme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8983797"/>
                  </a:ext>
                </a:extLst>
              </a:tr>
              <a:tr h="4817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Bevételi szerv (adóhivatal, számvevőszék stb.)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Normatívan kiszabott adók behajtása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Zsarolás szelektív vizsgálatok és büntetések révén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1844094"/>
                  </a:ext>
                </a:extLst>
              </a:tr>
              <a:tr h="4817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Hírszerző szolgálat (titkosszolgálat stb.)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Megfigyelés és nemzetbiztonsági veszélyek semlegesítése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Formális és informális ellenzék (pártok, </a:t>
                      </a:r>
                      <a:r>
                        <a:rPr lang="hu-H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NGO-k</a:t>
                      </a: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egyének) megfigyelése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6333661"/>
                  </a:ext>
                </a:extLst>
              </a:tr>
              <a:tr h="481775"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Szürke kényszer (engedélyezés miatt törvényes erőszak-alkalmazás)</a:t>
                      </a:r>
                      <a:endParaRPr lang="hu-HU" sz="11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568" marR="56568" marT="800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Polgárőrség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Országos rendőrség részmunkaidős tartalékosai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Segítség a jogalkalmazó testületeknek a fogadott politikai család szolgálatában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1854976"/>
                  </a:ext>
                </a:extLst>
              </a:tr>
              <a:tr h="63919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 védelmi ügynökségek (titkosszolgálat, magánrendőrség stb.)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Közérdekből fontos személyek és objektumok védelme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érdekből fontos személyek és objektumok védelme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1227398"/>
                  </a:ext>
                </a:extLst>
              </a:tr>
              <a:tr h="409298"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Fizikai kényszer (törvénytelen erőszak-alkalmazás)</a:t>
                      </a:r>
                      <a:endParaRPr lang="hu-HU" sz="11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568" marR="56568" marT="800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Szurkolói klubok (ultrák, kopaszok stb.)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Tüntetések, más ellenzékre irányuló tevékenységek semlegesítése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414593"/>
                  </a:ext>
                </a:extLst>
              </a:tr>
              <a:tr h="40929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Paramilitáris csoportok (milíciák stb.)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Megfélemlítés, ellenzéki tömegrendezvények erőszakos feloszlatása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9884637"/>
                  </a:ext>
                </a:extLst>
              </a:tr>
              <a:tr h="40929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Szervezett alvilág (bűnöző csoportok, klasszikus maffia stb.)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Konkrét célpontok, illetve a fogadott politikai család ellenfeleinek zsarolása és likvidálása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220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5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figyelmet!</a:t>
            </a:r>
          </a:p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Kérdés?</a:t>
            </a:r>
          </a:p>
        </p:txBody>
      </p:sp>
    </p:spTree>
    <p:extLst>
      <p:ext uri="{BB962C8B-B14F-4D97-AF65-F5344CB8AC3E}">
        <p14:creationId xmlns:p14="http://schemas.microsoft.com/office/powerpoint/2010/main" val="199852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275606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rgbClr val="8D503B"/>
                </a:solidFill>
              </a:rPr>
              <a:t>Népi legitimáció mint a modern államok alapja</a:t>
            </a:r>
            <a:endParaRPr lang="hu-HU" sz="3600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31590"/>
            <a:ext cx="8568952" cy="3816424"/>
          </a:xfrm>
        </p:spPr>
        <p:txBody>
          <a:bodyPr>
            <a:noAutofit/>
          </a:bodyPr>
          <a:lstStyle/>
          <a:p>
            <a:pPr lvl="0"/>
            <a:r>
              <a:rPr lang="hu-HU" sz="2400" b="1" dirty="0" smtClean="0">
                <a:solidFill>
                  <a:srgbClr val="CD5F50"/>
                </a:solidFill>
              </a:rPr>
              <a:t>állam</a:t>
            </a:r>
            <a:r>
              <a:rPr lang="hu-HU" sz="2400" b="1" dirty="0">
                <a:solidFill>
                  <a:srgbClr val="CD5F50"/>
                </a:solidFill>
              </a:rPr>
              <a:t>:</a:t>
            </a:r>
            <a:r>
              <a:rPr lang="hu-HU" sz="2400" b="1" dirty="0">
                <a:solidFill>
                  <a:srgbClr val="50412B"/>
                </a:solidFill>
              </a:rPr>
              <a:t> (1) a politikai cselekvés szférájának legfőbb </a:t>
            </a:r>
            <a:r>
              <a:rPr lang="hu-HU" sz="2400" b="1" dirty="0" smtClean="0">
                <a:solidFill>
                  <a:srgbClr val="50412B"/>
                </a:solidFill>
              </a:rPr>
              <a:t>intézménye; (2) a </a:t>
            </a:r>
            <a:r>
              <a:rPr lang="hu-HU" sz="2400" b="1" dirty="0" smtClean="0">
                <a:solidFill>
                  <a:srgbClr val="CD5F50"/>
                </a:solidFill>
              </a:rPr>
              <a:t>legitim </a:t>
            </a:r>
            <a:r>
              <a:rPr lang="hu-HU" sz="2400" b="1" dirty="0" smtClean="0">
                <a:solidFill>
                  <a:srgbClr val="50412B"/>
                </a:solidFill>
              </a:rPr>
              <a:t>erőszak monopolistája</a:t>
            </a:r>
          </a:p>
          <a:p>
            <a:pPr lvl="0"/>
            <a:r>
              <a:rPr lang="hu-HU" sz="2400" b="1" dirty="0" smtClean="0">
                <a:solidFill>
                  <a:srgbClr val="50412B"/>
                </a:solidFill>
              </a:rPr>
              <a:t>népszuverenitás </a:t>
            </a:r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4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népi legitimáció</a:t>
            </a:r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: az uralmi elit fő motívuma a közjó, a nép érdeke</a:t>
            </a:r>
          </a:p>
          <a:p>
            <a:pPr lvl="1"/>
            <a:r>
              <a:rPr lang="hu-HU" sz="2000" b="1" dirty="0">
                <a:solidFill>
                  <a:srgbClr val="CD5F50"/>
                </a:solidFill>
                <a:sym typeface="Wingdings" panose="05000000000000000000" pitchFamily="2" charset="2"/>
              </a:rPr>
              <a:t>liberális demokrácia </a:t>
            </a: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= „alkotmányos demokrácia”</a:t>
            </a:r>
          </a:p>
          <a:p>
            <a:pPr lvl="1"/>
            <a:r>
              <a:rPr lang="hu-HU" sz="2000" b="1" dirty="0">
                <a:solidFill>
                  <a:srgbClr val="CD5F50"/>
                </a:solidFill>
                <a:sym typeface="Wingdings" panose="05000000000000000000" pitchFamily="2" charset="2"/>
              </a:rPr>
              <a:t>patronális autokrácia</a:t>
            </a: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 = „illiberális demokrácia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” (Orbán), </a:t>
            </a: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„szuverén demokrácia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” (Putyin)</a:t>
            </a:r>
            <a:endParaRPr lang="hu-HU" sz="2000" b="1" dirty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pPr lvl="1"/>
            <a:r>
              <a:rPr lang="hu-HU" sz="2000" b="1" dirty="0">
                <a:solidFill>
                  <a:srgbClr val="CD5F50"/>
                </a:solidFill>
                <a:sym typeface="Wingdings" panose="05000000000000000000" pitchFamily="2" charset="2"/>
              </a:rPr>
              <a:t>kommunista diktatúra</a:t>
            </a: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 = „népi demokrácia”</a:t>
            </a:r>
          </a:p>
          <a:p>
            <a:pPr lvl="0"/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DE: ki </a:t>
            </a:r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mondja meg, hogy mi a közjó?</a:t>
            </a:r>
            <a:endParaRPr lang="hu-HU" sz="2400" b="1" dirty="0" smtClean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eltérő narratívák, 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az állami döntéshozatal más-más formáit legitimálják</a:t>
            </a:r>
            <a:endParaRPr lang="hu-HU" sz="2000" b="1" dirty="0" smtClean="0">
              <a:solidFill>
                <a:srgbClr val="CD5F50"/>
              </a:solidFill>
            </a:endParaRPr>
          </a:p>
          <a:p>
            <a:pPr lvl="0"/>
            <a:endParaRPr lang="hu-HU" sz="24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1" cy="915988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rgbClr val="8D503B"/>
                </a:solidFill>
              </a:rPr>
              <a:t>A többpártrendszerek típusai posztkommunista rezsimekben (1)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07504" y="987425"/>
          <a:ext cx="8928990" cy="4095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14634397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372442106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37281208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030533135"/>
                    </a:ext>
                  </a:extLst>
                </a:gridCol>
                <a:gridCol w="1584175">
                  <a:extLst>
                    <a:ext uri="{9D8B030D-6E8A-4147-A177-3AD203B41FA5}">
                      <a16:colId xmlns="" xmlns:a16="http://schemas.microsoft.com/office/drawing/2014/main" val="2191928023"/>
                    </a:ext>
                  </a:extLst>
                </a:gridCol>
                <a:gridCol w="2088231">
                  <a:extLst>
                    <a:ext uri="{9D8B030D-6E8A-4147-A177-3AD203B41FA5}">
                      <a16:colId xmlns="" xmlns:a16="http://schemas.microsoft.com/office/drawing/2014/main" val="654159536"/>
                    </a:ext>
                  </a:extLst>
                </a:gridCol>
              </a:tblGrid>
              <a:tr h="947889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Tipikus rezsimtípus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fő törésvonal típusa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vezetők pártja és az ellenzék közti verseny típusa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ellenzéki pártok közti verseny típusa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verseny fő terepe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3261190"/>
                  </a:ext>
                </a:extLst>
              </a:tr>
              <a:tr h="65202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Kompetitív pártrendszer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Liberális demokrácia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Nem-patronális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Valódi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Valódi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Nincs központ (egyenletesen szórt)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6102505"/>
                  </a:ext>
                </a:extLst>
              </a:tr>
              <a:tr h="73663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Kétpártrendszer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Nem-patronális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Valódi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Valódi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Uralkodó demokratikus párt kontra fő ellenzéki demokratikus párt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1839869"/>
                  </a:ext>
                </a:extLst>
              </a:tr>
              <a:tr h="95942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Demokratikus pártrendszer autokratikus kihívóval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Nem-patronális / patronális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Valódi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Valódi / </a:t>
                      </a:r>
                      <a:r>
                        <a:rPr lang="hu-HU" sz="13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endParaRPr lang="hu-HU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Uralkodó demokratikus párt kontra fő ellenzéki patrónuspárt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6326785"/>
                  </a:ext>
                </a:extLst>
              </a:tr>
              <a:tr h="73663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Többközpontú patronálisháló-rendszer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demokrácia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Valódi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Valódi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Uralkodó patrónuspárt kontra fő ellenzéki patrónuspárt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6001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537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1" cy="915988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8D503B"/>
                </a:solidFill>
              </a:rPr>
              <a:t>A többpártrendszerek típusai posztkommunista rezsimekben </a:t>
            </a:r>
            <a:r>
              <a:rPr lang="hu-HU" dirty="0" smtClean="0">
                <a:solidFill>
                  <a:srgbClr val="8D503B"/>
                </a:solidFill>
              </a:rPr>
              <a:t>(2)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07950" y="987424"/>
          <a:ext cx="8928101" cy="3612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722">
                  <a:extLst>
                    <a:ext uri="{9D8B030D-6E8A-4147-A177-3AD203B41FA5}">
                      <a16:colId xmlns="" xmlns:a16="http://schemas.microsoft.com/office/drawing/2014/main" val="214634397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372442106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37281208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030533135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191928023"/>
                    </a:ext>
                  </a:extLst>
                </a:gridCol>
                <a:gridCol w="2087787">
                  <a:extLst>
                    <a:ext uri="{9D8B030D-6E8A-4147-A177-3AD203B41FA5}">
                      <a16:colId xmlns="" xmlns:a16="http://schemas.microsoft.com/office/drawing/2014/main" val="654159536"/>
                    </a:ext>
                  </a:extLst>
                </a:gridCol>
              </a:tblGrid>
              <a:tr h="936254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Tipikus rezsimtípus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fő törésvonal típusa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vezetők pártja és az ellenzék közti verseny típusa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ellenzéki pártok közti verseny típusa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verseny fő terepe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3261190"/>
                  </a:ext>
                </a:extLst>
              </a:tr>
              <a:tr h="93624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pártrendszer demokratikus kihívóval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demokrácia / Patronális autokrácia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patronális / </a:t>
                      </a:r>
                      <a:r>
                        <a:rPr lang="hu-HU" sz="13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</a:t>
                      </a:r>
                      <a:endParaRPr lang="hu-HU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Valódi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Valódi / n.a.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Uralkodó patrónuspárt kontra ellenzéki demokratikus párt (blokk)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2104206"/>
                  </a:ext>
                </a:extLst>
              </a:tr>
              <a:tr h="93624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Dominánspárt-rendszer kompetitív szegéllyel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autokrácia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Nem-patronális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Valódi / látszat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Valódi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Ellenzéki pártok egymás ellen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9927242"/>
                  </a:ext>
                </a:extLst>
              </a:tr>
              <a:tr h="71246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Dominánspárt-rendszer látszatellenzékkel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n.a.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Látszat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Látszat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844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652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393" y="123478"/>
            <a:ext cx="8928546" cy="922869"/>
          </a:xfrm>
        </p:spPr>
        <p:txBody>
          <a:bodyPr>
            <a:noAutofit/>
          </a:bodyPr>
          <a:lstStyle/>
          <a:p>
            <a:r>
              <a:rPr lang="hu-HU" sz="2800" u="sng" dirty="0" smtClean="0">
                <a:solidFill>
                  <a:srgbClr val="8D503B"/>
                </a:solidFill>
              </a:rPr>
              <a:t>3. Választás</a:t>
            </a:r>
            <a:r>
              <a:rPr lang="hu-HU" sz="2800" dirty="0" smtClean="0">
                <a:solidFill>
                  <a:srgbClr val="8D503B"/>
                </a:solidFill>
              </a:rPr>
              <a:t/>
            </a:r>
            <a:br>
              <a:rPr lang="hu-HU" sz="2800" dirty="0" smtClean="0">
                <a:solidFill>
                  <a:srgbClr val="8D503B"/>
                </a:solidFill>
              </a:rPr>
            </a:br>
            <a:r>
              <a:rPr lang="hu-HU" sz="2800" dirty="0" smtClean="0">
                <a:solidFill>
                  <a:srgbClr val="8D503B"/>
                </a:solidFill>
              </a:rPr>
              <a:t>(</a:t>
            </a:r>
            <a:r>
              <a:rPr lang="hu-HU" sz="2800" dirty="0">
                <a:solidFill>
                  <a:srgbClr val="8D503B"/>
                </a:solidFill>
              </a:rPr>
              <a:t>k</a:t>
            </a:r>
            <a:r>
              <a:rPr lang="en-US" sz="2800" dirty="0" err="1" smtClean="0">
                <a:solidFill>
                  <a:srgbClr val="8D503B"/>
                </a:solidFill>
              </a:rPr>
              <a:t>ampányok</a:t>
            </a:r>
            <a:r>
              <a:rPr lang="en-US" sz="2800" dirty="0" smtClean="0">
                <a:solidFill>
                  <a:srgbClr val="8D503B"/>
                </a:solidFill>
              </a:rPr>
              <a:t> </a:t>
            </a:r>
            <a:r>
              <a:rPr lang="en-US" sz="2800" dirty="0">
                <a:solidFill>
                  <a:srgbClr val="8D503B"/>
                </a:solidFill>
              </a:rPr>
              <a:t>a </a:t>
            </a:r>
            <a:r>
              <a:rPr lang="en-US" sz="2800" dirty="0" err="1">
                <a:solidFill>
                  <a:srgbClr val="8D503B"/>
                </a:solidFill>
              </a:rPr>
              <a:t>három</a:t>
            </a:r>
            <a:r>
              <a:rPr lang="en-US" sz="2800" dirty="0">
                <a:solidFill>
                  <a:srgbClr val="8D503B"/>
                </a:solidFill>
              </a:rPr>
              <a:t> </a:t>
            </a:r>
            <a:r>
              <a:rPr lang="en-US" sz="2800" dirty="0" err="1">
                <a:solidFill>
                  <a:srgbClr val="8D503B"/>
                </a:solidFill>
              </a:rPr>
              <a:t>csúcsbéli</a:t>
            </a:r>
            <a:r>
              <a:rPr lang="en-US" sz="2800" dirty="0">
                <a:solidFill>
                  <a:srgbClr val="8D503B"/>
                </a:solidFill>
              </a:rPr>
              <a:t> </a:t>
            </a:r>
            <a:r>
              <a:rPr lang="en-US" sz="2800" dirty="0" err="1" smtClean="0">
                <a:solidFill>
                  <a:srgbClr val="8D503B"/>
                </a:solidFill>
              </a:rPr>
              <a:t>rezsimtípusban</a:t>
            </a:r>
            <a:r>
              <a:rPr lang="hu-HU" sz="2800" dirty="0" smtClean="0">
                <a:solidFill>
                  <a:srgbClr val="8D503B"/>
                </a:solidFill>
              </a:rPr>
              <a:t>)</a:t>
            </a:r>
            <a:endParaRPr lang="hu-HU" sz="28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07506" y="1275606"/>
          <a:ext cx="8928546" cy="32275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54207">
                  <a:extLst>
                    <a:ext uri="{9D8B030D-6E8A-4147-A177-3AD203B41FA5}">
                      <a16:colId xmlns="" xmlns:a16="http://schemas.microsoft.com/office/drawing/2014/main" val="3160476703"/>
                    </a:ext>
                  </a:extLst>
                </a:gridCol>
                <a:gridCol w="3000577">
                  <a:extLst>
                    <a:ext uri="{9D8B030D-6E8A-4147-A177-3AD203B41FA5}">
                      <a16:colId xmlns="" xmlns:a16="http://schemas.microsoft.com/office/drawing/2014/main" val="727755494"/>
                    </a:ext>
                  </a:extLst>
                </a:gridCol>
                <a:gridCol w="3073762">
                  <a:extLst>
                    <a:ext uri="{9D8B030D-6E8A-4147-A177-3AD203B41FA5}">
                      <a16:colId xmlns="" xmlns:a16="http://schemas.microsoft.com/office/drawing/2014/main" val="3509807152"/>
                    </a:ext>
                  </a:extLst>
                </a:gridCol>
              </a:tblGrid>
              <a:tr h="72022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 kampány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liberális demokráciában domináns)</a:t>
                      </a:r>
                      <a:endParaRPr lang="hu-HU" sz="15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Lojalitás-strukturáló kampány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patronális autokráciában domináns)</a:t>
                      </a:r>
                      <a:endParaRPr lang="hu-HU" sz="15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Jogfelfüggesztő kampány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kommunista diktatúrában domináns)</a:t>
                      </a:r>
                      <a:endParaRPr lang="hu-HU" sz="15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6748048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szabad döntés	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szabad döntés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nincs döntés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2981608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alulról felfelé (nem állam vezérelte)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felülről lefelé (állam vezérelte)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felülről lefelé (pártállam vezérelte)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5082811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periodikus 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alkalmi/állandó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alkalmi/periodikus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1198641"/>
                  </a:ext>
                </a:extLst>
              </a:tr>
              <a:tr h="62817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versengő kampány (az emberek meggyőzésére)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kiszorító kampány (a többi versenyző kiszorítására)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irányítási kampány (az állami cél kikényszerítésére) 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1003665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elutasítást nem szankcionálják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elutasítást nem, vagy csak közvetetten szankcionálják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elutasítást közvetlenül szankcionálják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4550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209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137170"/>
            <a:ext cx="8928100" cy="908720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8D503B"/>
                </a:solidFill>
              </a:rPr>
              <a:t>A testre szabott törvények típusai, általános példákkal a jutalmazó és büntető politikákra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07504" y="639773"/>
          <a:ext cx="8928547" cy="4452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706">
                  <a:extLst>
                    <a:ext uri="{9D8B030D-6E8A-4147-A177-3AD203B41FA5}">
                      <a16:colId xmlns="" xmlns:a16="http://schemas.microsoft.com/office/drawing/2014/main" val="112693456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533050337"/>
                    </a:ext>
                  </a:extLst>
                </a:gridCol>
                <a:gridCol w="2855302">
                  <a:extLst>
                    <a:ext uri="{9D8B030D-6E8A-4147-A177-3AD203B41FA5}">
                      <a16:colId xmlns="" xmlns:a16="http://schemas.microsoft.com/office/drawing/2014/main" val="3779924576"/>
                    </a:ext>
                  </a:extLst>
                </a:gridCol>
                <a:gridCol w="3121363">
                  <a:extLst>
                    <a:ext uri="{9D8B030D-6E8A-4147-A177-3AD203B41FA5}">
                      <a16:colId xmlns="" xmlns:a16="http://schemas.microsoft.com/office/drawing/2014/main" val="751206178"/>
                    </a:ext>
                  </a:extLst>
                </a:gridCol>
              </a:tblGrid>
              <a:tr h="280931"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célpont típusa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politikai cél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Általános példa…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2349772"/>
                  </a:ext>
                </a:extLst>
              </a:tr>
              <a:tr h="28093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jutalmazó intézkedésre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büntető intézkedésre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7391395"/>
                  </a:ext>
                </a:extLst>
              </a:tr>
              <a:tr h="69890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aktor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Rendelkezés közhivatalok betöltése fölött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fogadott politikai család strómanjainak az állami, közhatalmi pozíciókba történő kinevezésének lehetővé tétele olyan esetekben is, amikor azt az összeférhetetlenségi szabályok nem tennének lehetővé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állami, közhatalmi pozíciókból történő önkényes eltávolítás törvényesített lehetővé tétele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4086143"/>
                  </a:ext>
                </a:extLst>
              </a:tr>
              <a:tr h="84660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aktor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(intézmény)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Rendelkezés politikai aktorok javadalmazása fölött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fogadott politikai család politikai strómanjai, az általa uralt civil vagy politikai szervezetek, önkormányzatok javadalmazásának vagy támogatásának növelése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közhatalmi funkcióban lévő politikai opponensek, illetve kritikus civil vagy politikai szervezetek, önkormányzatok javadalmazásának, támogatásának csökkentése 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7213338"/>
                  </a:ext>
                </a:extLst>
              </a:tr>
              <a:tr h="65250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aktor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(intézmény)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Rendelkezés politikai aktorok hatásköre fölött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strómanok vagy intézményeik kompetenciáinak kinevezés utáni kiterjesztése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hatalmat ellenőrző intézmények, önkormányzati vagy szakmai testületek kompetenciáinak csökkentése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4714200"/>
                  </a:ext>
                </a:extLst>
              </a:tr>
              <a:tr h="65250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 aktor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Rendelkezés gazdasági aktorok nyereségessége fölött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lojális gazdasági vállalkozók kedvező helyzetbe hozása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fogadott politikai családba nem betagozott vállalkozások kiszorítása a piacról, kisajátításuk vagy e lehetőség jogi feltételeinek megteremtése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02007"/>
                  </a:ext>
                </a:extLst>
              </a:tr>
              <a:tr h="69890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/ gazdasági / közösségi</a:t>
                      </a:r>
                      <a:endParaRPr lang="hu-HU" sz="11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aktor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haszon elérése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olyan aktorok elítélhetetlenné tétele (akár visszamenőlegesen), akiket a bíróság elítélne, de a fogadott család ezt nem akarja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aktorok elítélhetővé tétele (akár visszamenőlegesen), akiket a bíróság nem ítélt el, de az emberek akarják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984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159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546" cy="915988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5. Törvényalkalmazás</a:t>
            </a:r>
            <a:r>
              <a:rPr lang="hu-HU" sz="2400" dirty="0" smtClean="0">
                <a:solidFill>
                  <a:srgbClr val="8D503B"/>
                </a:solidFill>
              </a:rPr>
              <a:t/>
            </a:r>
            <a:br>
              <a:rPr lang="hu-HU" sz="2400" dirty="0" smtClean="0">
                <a:solidFill>
                  <a:srgbClr val="8D503B"/>
                </a:solidFill>
              </a:rPr>
            </a:br>
            <a:r>
              <a:rPr lang="hu-HU" sz="2800" dirty="0" smtClean="0">
                <a:solidFill>
                  <a:srgbClr val="8D503B"/>
                </a:solidFill>
              </a:rPr>
              <a:t>(demokratikus és autokratikus legalizmus)</a:t>
            </a:r>
            <a:endParaRPr lang="hu-HU" sz="24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251521" y="987425"/>
          <a:ext cx="8640960" cy="36725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3331046954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127099797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1422400104"/>
                    </a:ext>
                  </a:extLst>
                </a:gridCol>
              </a:tblGrid>
              <a:tr h="472250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törvény szelleme…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8653121"/>
                  </a:ext>
                </a:extLst>
              </a:tr>
              <a:tr h="77213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konkrét aktor(ok)</a:t>
                      </a:r>
                      <a:r>
                        <a:rPr lang="hu-HU" sz="1400" b="1" kern="1200" dirty="0" err="1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vonatkozik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törvény endogén szelleme)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alkotmányos rendszerre vonatkozik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törvény exogén szelleme)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3481091"/>
                  </a:ext>
                </a:extLst>
              </a:tr>
              <a:tr h="121408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Demokratikus legalizmus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(alacsonyabb szintű politikai aktorok élnek vissza a másokra vonatkozó törvényekkel)</a:t>
                      </a:r>
                      <a:endParaRPr lang="hu-HU" sz="14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Túlbürokratizáltság (bürokrácia), jogászkodás (bíróságok)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hu-H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konstitucionalizmussal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össze nem egyeztethető törvényalkalmazás, mely a demokrácia önpusztításához vezet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2224105"/>
                  </a:ext>
                </a:extLst>
              </a:tr>
              <a:tr h="121408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Autokratikus legalizmus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(magasabb szintű politikai aktorok élnek vissza a rájuk vonatkozó törvényekkel)</a:t>
                      </a:r>
                      <a:endParaRPr lang="hu-HU" sz="14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demokratikus mandátum felhasználása eszközszerű törvényalkotásra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demokratikus mandátum felhasználása az autokrácia intézményesítésére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148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86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059582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rgbClr val="8D503B"/>
                </a:solidFill>
              </a:rPr>
              <a:t>Népi legitimáció liberális demokráciában: konstitucionalizmus</a:t>
            </a:r>
            <a:endParaRPr lang="hu-HU" sz="3600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31590"/>
            <a:ext cx="8568952" cy="4011910"/>
          </a:xfrm>
        </p:spPr>
        <p:txBody>
          <a:bodyPr>
            <a:noAutofit/>
          </a:bodyPr>
          <a:lstStyle/>
          <a:p>
            <a:pPr lvl="0"/>
            <a:r>
              <a:rPr lang="hu-HU" sz="2000" b="1" u="sng" dirty="0" smtClean="0">
                <a:solidFill>
                  <a:srgbClr val="50412B"/>
                </a:solidFill>
              </a:rPr>
              <a:t>ideológiai panel:</a:t>
            </a:r>
            <a:r>
              <a:rPr lang="hu-HU" sz="2000" b="1" dirty="0" smtClean="0">
                <a:solidFill>
                  <a:srgbClr val="50412B"/>
                </a:solidFill>
              </a:rPr>
              <a:t> az egyén (polgár) emberi méltósága</a:t>
            </a:r>
          </a:p>
          <a:p>
            <a:pPr lvl="1"/>
            <a:r>
              <a:rPr lang="hu-HU" sz="1600" b="1" dirty="0">
                <a:solidFill>
                  <a:srgbClr val="50412B"/>
                </a:solidFill>
              </a:rPr>
              <a:t>mindenki emberi méltóságát védi (univerzalisztikus, humanista alapon);</a:t>
            </a:r>
          </a:p>
          <a:p>
            <a:pPr lvl="1"/>
            <a:r>
              <a:rPr lang="hu-HU" sz="1600" b="1" dirty="0">
                <a:solidFill>
                  <a:srgbClr val="50412B"/>
                </a:solidFill>
              </a:rPr>
              <a:t>minden ember jogait védi (korlátlan erkölcsi kötelezettség);</a:t>
            </a:r>
          </a:p>
          <a:p>
            <a:pPr lvl="1"/>
            <a:r>
              <a:rPr lang="hu-HU" sz="1600" b="1" dirty="0">
                <a:solidFill>
                  <a:srgbClr val="50412B"/>
                </a:solidFill>
              </a:rPr>
              <a:t>olyan közösségi teret biztosítani, ahol senkinek az érdekeit nem nyomják el (pluralizmus).</a:t>
            </a:r>
            <a:endParaRPr lang="hu-HU" sz="1600" b="1" dirty="0" smtClean="0">
              <a:solidFill>
                <a:srgbClr val="50412B"/>
              </a:solidFill>
            </a:endParaRPr>
          </a:p>
          <a:p>
            <a:pPr lvl="0"/>
            <a:r>
              <a:rPr lang="hu-HU" sz="2000" b="1" u="sng" dirty="0" smtClean="0">
                <a:solidFill>
                  <a:srgbClr val="50412B"/>
                </a:solidFill>
              </a:rPr>
              <a:t>amit legitimál:</a:t>
            </a:r>
            <a:r>
              <a:rPr lang="hu-HU" sz="2000" b="1" dirty="0" smtClean="0">
                <a:solidFill>
                  <a:srgbClr val="50412B"/>
                </a:solidFill>
              </a:rPr>
              <a:t> társadalmi érdekbeszámítás. Öt lépcső: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1600" b="1" dirty="0" smtClean="0">
                <a:solidFill>
                  <a:srgbClr val="50412B"/>
                </a:solidFill>
              </a:rPr>
              <a:t>megvitatás (a polgárok kinyilvánítják és ütköztetik az álláspontjaikat);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1600" b="1" dirty="0" smtClean="0">
                <a:solidFill>
                  <a:srgbClr val="50412B"/>
                </a:solidFill>
              </a:rPr>
              <a:t>egyesülés (autonóm politikabefolyásoló szervezetek alakítása);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1600" b="1" dirty="0" smtClean="0">
                <a:solidFill>
                  <a:srgbClr val="50412B"/>
                </a:solidFill>
              </a:rPr>
              <a:t>választás (békés és erőszakmentes versenyben dől el, hogy mely értékek és érdekek nyernek képviseletet);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1600" b="1" dirty="0" smtClean="0">
                <a:solidFill>
                  <a:srgbClr val="50412B"/>
                </a:solidFill>
              </a:rPr>
              <a:t>törvényalkotás (a politikai hatalom használatának meghatározása az uralmi elit által);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1600" b="1" dirty="0" smtClean="0">
                <a:solidFill>
                  <a:srgbClr val="50412B"/>
                </a:solidFill>
              </a:rPr>
              <a:t>törvényalkalmazás (a politikai hatalom érvényesítése a társadalomban).</a:t>
            </a:r>
          </a:p>
          <a:p>
            <a:pPr marL="0" indent="0">
              <a:buNone/>
            </a:pP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000" b="1" dirty="0" smtClean="0">
                <a:solidFill>
                  <a:srgbClr val="50412B"/>
                </a:solidFill>
              </a:rPr>
              <a:t>ciklikusan ismétlődik: </a:t>
            </a:r>
            <a:r>
              <a:rPr lang="hu-HU" sz="2000" b="1" dirty="0" smtClean="0">
                <a:solidFill>
                  <a:srgbClr val="CD5F50"/>
                </a:solidFill>
              </a:rPr>
              <a:t>„intézményesített bizonytalanság”</a:t>
            </a:r>
            <a:r>
              <a:rPr lang="hu-HU" sz="2000" b="1" dirty="0" smtClean="0">
                <a:solidFill>
                  <a:srgbClr val="50412B"/>
                </a:solidFill>
              </a:rPr>
              <a:t> (</a:t>
            </a:r>
            <a:r>
              <a:rPr lang="hu-HU" sz="2000" b="1" dirty="0" err="1" smtClean="0">
                <a:solidFill>
                  <a:srgbClr val="50412B"/>
                </a:solidFill>
              </a:rPr>
              <a:t>Przeworski</a:t>
            </a:r>
            <a:r>
              <a:rPr lang="hu-HU" sz="2000" b="1" dirty="0" smtClean="0">
                <a:solidFill>
                  <a:srgbClr val="50412B"/>
                </a:solidFill>
              </a:rPr>
              <a:t>)</a:t>
            </a:r>
          </a:p>
          <a:p>
            <a:pPr lvl="1"/>
            <a:endParaRPr lang="hu-HU" sz="1600" b="1" dirty="0" smtClean="0">
              <a:solidFill>
                <a:srgbClr val="50412B"/>
              </a:solidFill>
            </a:endParaRPr>
          </a:p>
          <a:p>
            <a:pPr lvl="0"/>
            <a:endParaRPr lang="hu-HU" sz="24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059582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rgbClr val="8D503B"/>
                </a:solidFill>
              </a:rPr>
              <a:t>Népi legitimáció patronális autokráciában: populizmus</a:t>
            </a:r>
            <a:endParaRPr lang="hu-HU" sz="3600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03598"/>
            <a:ext cx="8568952" cy="3939902"/>
          </a:xfrm>
        </p:spPr>
        <p:txBody>
          <a:bodyPr>
            <a:noAutofit/>
          </a:bodyPr>
          <a:lstStyle/>
          <a:p>
            <a:pPr lvl="0"/>
            <a:r>
              <a:rPr lang="hu-HU" sz="2000" b="1" u="sng" dirty="0" smtClean="0">
                <a:solidFill>
                  <a:srgbClr val="50412B"/>
                </a:solidFill>
              </a:rPr>
              <a:t>ideológiai panel:</a:t>
            </a:r>
            <a:r>
              <a:rPr lang="hu-HU" sz="2000" b="1" dirty="0" smtClean="0">
                <a:solidFill>
                  <a:srgbClr val="50412B"/>
                </a:solidFill>
              </a:rPr>
              <a:t> a nép/nemzet érdekének kizárólagos képviselete</a:t>
            </a:r>
          </a:p>
          <a:p>
            <a:pPr lvl="1"/>
            <a:r>
              <a:rPr lang="hu-HU" sz="1800" b="1" dirty="0" smtClean="0">
                <a:solidFill>
                  <a:srgbClr val="50412B"/>
                </a:solidFill>
              </a:rPr>
              <a:t>aki a populista ellen van, a nép/nemzet ellen van: a többi szereplő nem legitim, legyenek belföldi szereplők (pártok és intézmények) vagy külföldi szereplők („nemzeti szuverenitás” védelme);</a:t>
            </a:r>
          </a:p>
          <a:p>
            <a:pPr lvl="1"/>
            <a:r>
              <a:rPr lang="hu-HU" sz="1800" b="1" dirty="0" smtClean="0">
                <a:solidFill>
                  <a:srgbClr val="50412B"/>
                </a:solidFill>
              </a:rPr>
              <a:t>a társadalmi érdekbeszámítás befagyasztása;</a:t>
            </a:r>
          </a:p>
          <a:p>
            <a:pPr lvl="1"/>
            <a:r>
              <a:rPr lang="hu-HU" sz="1800" b="1" dirty="0" smtClean="0">
                <a:solidFill>
                  <a:srgbClr val="50412B"/>
                </a:solidFill>
              </a:rPr>
              <a:t>a közjó </a:t>
            </a:r>
            <a:r>
              <a:rPr lang="hu-HU" sz="1800" b="1" dirty="0">
                <a:solidFill>
                  <a:srgbClr val="50412B"/>
                </a:solidFill>
              </a:rPr>
              <a:t>értelmezésének </a:t>
            </a:r>
            <a:r>
              <a:rPr lang="hu-HU" sz="1800" b="1" dirty="0" smtClean="0">
                <a:solidFill>
                  <a:srgbClr val="50412B"/>
                </a:solidFill>
              </a:rPr>
              <a:t>patronális kisajátítása.</a:t>
            </a:r>
          </a:p>
          <a:p>
            <a:r>
              <a:rPr lang="hu-HU" sz="2000" b="1" u="sng" dirty="0" smtClean="0">
                <a:solidFill>
                  <a:srgbClr val="50412B"/>
                </a:solidFill>
              </a:rPr>
              <a:t>amit legitimál:</a:t>
            </a:r>
            <a:r>
              <a:rPr lang="hu-HU" sz="2000" b="1" dirty="0" smtClean="0">
                <a:solidFill>
                  <a:srgbClr val="50412B"/>
                </a:solidFill>
              </a:rPr>
              <a:t> korlátozatlan hatalomgyakorlás</a:t>
            </a:r>
          </a:p>
          <a:p>
            <a:pPr lvl="1"/>
            <a:r>
              <a:rPr lang="hu-HU" sz="1600" b="1" dirty="0" smtClean="0">
                <a:solidFill>
                  <a:srgbClr val="50412B"/>
                </a:solidFill>
              </a:rPr>
              <a:t>semmilyen, a csúcspatrónust érő kihívás nem legitim;</a:t>
            </a:r>
          </a:p>
          <a:p>
            <a:pPr lvl="1"/>
            <a:r>
              <a:rPr lang="hu-HU" sz="1600" b="1" dirty="0" smtClean="0">
                <a:solidFill>
                  <a:srgbClr val="50412B"/>
                </a:solidFill>
              </a:rPr>
              <a:t>a csúcspatrónus legitimitása átlépheti a formális/alkotmányos korlátokat;</a:t>
            </a:r>
          </a:p>
          <a:p>
            <a:pPr lvl="1"/>
            <a:r>
              <a:rPr lang="hu-HU" sz="1600" b="1" dirty="0" smtClean="0">
                <a:solidFill>
                  <a:srgbClr val="50412B"/>
                </a:solidFill>
              </a:rPr>
              <a:t>a csúcspatrónus szuverén döntése, hogy mikor és milyen okból lépi át ezeket a korlátokat.</a:t>
            </a:r>
            <a:endParaRPr lang="hu-HU" sz="1800" b="1" dirty="0">
              <a:solidFill>
                <a:srgbClr val="50412B"/>
              </a:solidFill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 a felelősségre vonhatatlanság legitimációja</a:t>
            </a:r>
            <a:endParaRPr lang="hu-HU" sz="2000" b="1" dirty="0">
              <a:solidFill>
                <a:srgbClr val="50412B"/>
              </a:solidFill>
            </a:endParaRPr>
          </a:p>
          <a:p>
            <a:pPr marL="457200" lvl="1" indent="0">
              <a:buNone/>
            </a:pPr>
            <a:endParaRPr lang="hu-HU" sz="16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059582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rgbClr val="8D503B"/>
                </a:solidFill>
              </a:rPr>
              <a:t>Népi legitimáció kommunista diktatúrában: marxizmus-leninizmus</a:t>
            </a:r>
            <a:endParaRPr lang="hu-HU" sz="3600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75606"/>
            <a:ext cx="8568952" cy="3867894"/>
          </a:xfrm>
        </p:spPr>
        <p:txBody>
          <a:bodyPr>
            <a:noAutofit/>
          </a:bodyPr>
          <a:lstStyle/>
          <a:p>
            <a:pPr lvl="0"/>
            <a:r>
              <a:rPr lang="hu-HU" sz="2000" b="1" u="sng" dirty="0" smtClean="0">
                <a:solidFill>
                  <a:srgbClr val="50412B"/>
                </a:solidFill>
              </a:rPr>
              <a:t>ideológiai panel:</a:t>
            </a:r>
            <a:r>
              <a:rPr lang="hu-HU" sz="2000" b="1" dirty="0" smtClean="0">
                <a:solidFill>
                  <a:srgbClr val="50412B"/>
                </a:solidFill>
              </a:rPr>
              <a:t> a Párt a munkásosztály „vezető ereje”, „élcsapata”</a:t>
            </a:r>
          </a:p>
          <a:p>
            <a:pPr lvl="1"/>
            <a:r>
              <a:rPr lang="hu-HU" sz="1800" b="1" dirty="0" smtClean="0">
                <a:solidFill>
                  <a:srgbClr val="50412B"/>
                </a:solidFill>
              </a:rPr>
              <a:t>a hatalom nyílt kivétele a nép kezéből, de a népre hivatkozva (a Párt jobban tudja, hogy mit kíván a nép érdeke);</a:t>
            </a:r>
          </a:p>
          <a:p>
            <a:pPr lvl="1"/>
            <a:r>
              <a:rPr lang="hu-HU" sz="1800" b="1" dirty="0" smtClean="0">
                <a:solidFill>
                  <a:srgbClr val="50412B"/>
                </a:solidFill>
              </a:rPr>
              <a:t>a társadalmi érdekbeszámítás nyílt eltörlése (az ellenzékiség betiltása);</a:t>
            </a:r>
          </a:p>
          <a:p>
            <a:pPr lvl="1"/>
            <a:r>
              <a:rPr lang="hu-HU" sz="1800" b="1" dirty="0" smtClean="0">
                <a:solidFill>
                  <a:srgbClr val="50412B"/>
                </a:solidFill>
              </a:rPr>
              <a:t>a közjó értelmezésének bürokratikus kisajátítása.</a:t>
            </a:r>
          </a:p>
          <a:p>
            <a:r>
              <a:rPr lang="hu-HU" sz="2000" b="1" u="sng" dirty="0" smtClean="0">
                <a:solidFill>
                  <a:srgbClr val="50412B"/>
                </a:solidFill>
              </a:rPr>
              <a:t>amit legitimál:</a:t>
            </a:r>
            <a:r>
              <a:rPr lang="hu-HU" sz="2000" b="1" dirty="0" smtClean="0">
                <a:solidFill>
                  <a:srgbClr val="50412B"/>
                </a:solidFill>
              </a:rPr>
              <a:t> formális totalitárius hatalomgyakorlás</a:t>
            </a:r>
          </a:p>
          <a:p>
            <a:pPr lvl="1"/>
            <a:r>
              <a:rPr lang="hu-HU" sz="1800" b="1" i="1" dirty="0" smtClean="0">
                <a:solidFill>
                  <a:srgbClr val="50412B"/>
                </a:solidFill>
              </a:rPr>
              <a:t>szemben a populizmussal,</a:t>
            </a:r>
            <a:r>
              <a:rPr lang="hu-HU" sz="1800" b="1" dirty="0" smtClean="0">
                <a:solidFill>
                  <a:srgbClr val="50412B"/>
                </a:solidFill>
              </a:rPr>
              <a:t> egy </a:t>
            </a:r>
            <a:r>
              <a:rPr lang="hu-HU" sz="1800" b="1" dirty="0">
                <a:solidFill>
                  <a:srgbClr val="50412B"/>
                </a:solidFill>
              </a:rPr>
              <a:t>konkrét politikai programhoz </a:t>
            </a:r>
            <a:r>
              <a:rPr lang="hu-HU" sz="1800" b="1" dirty="0" smtClean="0">
                <a:solidFill>
                  <a:srgbClr val="50412B"/>
                </a:solidFill>
              </a:rPr>
              <a:t>kapcsolódik: a szférák formális ledominálása, kézbe vétele és igazgatása;</a:t>
            </a:r>
          </a:p>
          <a:p>
            <a:pPr lvl="1"/>
            <a:r>
              <a:rPr lang="hu-HU" sz="1800" b="1" i="1" dirty="0" smtClean="0">
                <a:solidFill>
                  <a:srgbClr val="50412B"/>
                </a:solidFill>
              </a:rPr>
              <a:t>szemben a populizmussal</a:t>
            </a:r>
            <a:r>
              <a:rPr lang="hu-HU" sz="1800" b="1" dirty="0" smtClean="0">
                <a:solidFill>
                  <a:srgbClr val="50412B"/>
                </a:solidFill>
              </a:rPr>
              <a:t>, nem-választásos legitimáció alapján működik;</a:t>
            </a:r>
          </a:p>
          <a:p>
            <a:pPr lvl="1"/>
            <a:r>
              <a:rPr lang="hu-HU" sz="1800" b="1" i="1" dirty="0" smtClean="0">
                <a:solidFill>
                  <a:srgbClr val="50412B"/>
                </a:solidFill>
              </a:rPr>
              <a:t>szemben a populizmussal</a:t>
            </a:r>
            <a:r>
              <a:rPr lang="hu-HU" sz="1800" b="1" dirty="0" smtClean="0">
                <a:solidFill>
                  <a:srgbClr val="50412B"/>
                </a:solidFill>
              </a:rPr>
              <a:t>, a nép sokkal kisebb hányada fogadja el (nyílt terror alkalmazása szükséges).</a:t>
            </a:r>
            <a:endParaRPr lang="hu-HU" sz="1800" b="1" i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66545"/>
              </p:ext>
            </p:extLst>
          </p:nvPr>
        </p:nvGraphicFramePr>
        <p:xfrm>
          <a:off x="107947" y="1132016"/>
          <a:ext cx="8928103" cy="362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5819">
                  <a:extLst>
                    <a:ext uri="{9D8B030D-6E8A-4147-A177-3AD203B41FA5}">
                      <a16:colId xmlns="" xmlns:a16="http://schemas.microsoft.com/office/drawing/2014/main" val="33870546"/>
                    </a:ext>
                  </a:extLst>
                </a:gridCol>
                <a:gridCol w="3276142">
                  <a:extLst>
                    <a:ext uri="{9D8B030D-6E8A-4147-A177-3AD203B41FA5}">
                      <a16:colId xmlns="" xmlns:a16="http://schemas.microsoft.com/office/drawing/2014/main" val="4095491387"/>
                    </a:ext>
                  </a:extLst>
                </a:gridCol>
                <a:gridCol w="3276142">
                  <a:extLst>
                    <a:ext uri="{9D8B030D-6E8A-4147-A177-3AD203B41FA5}">
                      <a16:colId xmlns="" xmlns:a16="http://schemas.microsoft.com/office/drawing/2014/main" val="2111487581"/>
                    </a:ext>
                  </a:extLst>
                </a:gridCol>
              </a:tblGrid>
              <a:tr h="792821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Legális-racionális legitimitás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(konstitucionalizmus)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Szubsztantív-racionális legitimitás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(populizmus, marxizmus-leninizmus) 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8965515"/>
                  </a:ext>
                </a:extLst>
              </a:tr>
              <a:tr h="94535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legitimáció hordozója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személytelen intézmények (formális szabályokban jelennek meg)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u="none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személyi aktorok (formális vagy informális szervezetben jelennek meg)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5303083"/>
                  </a:ext>
                </a:extLst>
              </a:tr>
              <a:tr h="94535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uralmi elit státusa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törvénynek alárendelt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törvény által kiszolgált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3332269"/>
                  </a:ext>
                </a:extLst>
              </a:tr>
              <a:tr h="94535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eredményezett eljárás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u="sng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deliberatív</a:t>
                      </a:r>
                      <a:r>
                        <a:rPr lang="hu-HU" sz="16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több aktor érdekeinek egyeztetése (különböző érdekek beszámítása)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u="sng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deklaratív</a:t>
                      </a:r>
                      <a:r>
                        <a:rPr lang="hu-HU" sz="16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egyetlen aktor érdekeinek érvényesítése (más érdekek elnyomása)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3231423"/>
                  </a:ext>
                </a:extLst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1052734" y="51470"/>
            <a:ext cx="7038528" cy="9155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Weberi </a:t>
            </a:r>
            <a:r>
              <a:rPr lang="en-GB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legitimációs</a:t>
            </a:r>
            <a:r>
              <a:rPr lang="en-GB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minták</a:t>
            </a:r>
            <a:r>
              <a:rPr lang="en-GB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</a:t>
            </a:r>
            <a:r>
              <a:rPr lang="en-GB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populizmus</a:t>
            </a:r>
            <a:r>
              <a:rPr lang="en-GB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mint szubsztantív-racionális </a:t>
            </a:r>
            <a:r>
              <a:rPr lang="en-GB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legitimációra</a:t>
            </a:r>
            <a:r>
              <a:rPr lang="en-GB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való</a:t>
            </a:r>
            <a:r>
              <a:rPr lang="en-GB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felhívás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059582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rgbClr val="8D503B"/>
                </a:solidFill>
              </a:rPr>
              <a:t>A különböző legitimációs keretek viszonya a társadalmi érdekbeszámítás intézményeihez</a:t>
            </a:r>
            <a:endParaRPr lang="hu-HU" sz="3600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03598"/>
            <a:ext cx="8568952" cy="3723878"/>
          </a:xfrm>
        </p:spPr>
        <p:txBody>
          <a:bodyPr>
            <a:noAutofit/>
          </a:bodyPr>
          <a:lstStyle/>
          <a:p>
            <a:pPr lvl="0"/>
            <a:r>
              <a:rPr lang="hu-HU" sz="2000" b="1" dirty="0">
                <a:solidFill>
                  <a:srgbClr val="50412B"/>
                </a:solidFill>
              </a:rPr>
              <a:t>liberális </a:t>
            </a:r>
            <a:r>
              <a:rPr lang="hu-HU" sz="2000" b="1" dirty="0" smtClean="0">
                <a:solidFill>
                  <a:srgbClr val="50412B"/>
                </a:solidFill>
              </a:rPr>
              <a:t>demokráciában</a:t>
            </a:r>
            <a:endParaRPr lang="hu-HU" sz="2000" dirty="0">
              <a:solidFill>
                <a:srgbClr val="50412B"/>
              </a:solidFill>
            </a:endParaRPr>
          </a:p>
          <a:p>
            <a:pPr lvl="1"/>
            <a:r>
              <a:rPr lang="hu-HU" sz="1800" dirty="0" smtClean="0">
                <a:solidFill>
                  <a:srgbClr val="50412B"/>
                </a:solidFill>
              </a:rPr>
              <a:t>a </a:t>
            </a:r>
            <a:r>
              <a:rPr lang="hu-HU" sz="1800" dirty="0">
                <a:solidFill>
                  <a:srgbClr val="50412B"/>
                </a:solidFill>
              </a:rPr>
              <a:t>korlátozott politikai </a:t>
            </a:r>
            <a:r>
              <a:rPr lang="hu-HU" sz="1800" dirty="0" smtClean="0">
                <a:solidFill>
                  <a:srgbClr val="50412B"/>
                </a:solidFill>
              </a:rPr>
              <a:t>elit</a:t>
            </a:r>
          </a:p>
          <a:p>
            <a:pPr lvl="1"/>
            <a:r>
              <a:rPr lang="hu-HU" sz="1800" b="1" dirty="0" smtClean="0">
                <a:solidFill>
                  <a:srgbClr val="50412B"/>
                </a:solidFill>
              </a:rPr>
              <a:t>egyetemes </a:t>
            </a:r>
            <a:r>
              <a:rPr lang="hu-HU" sz="1800" b="1" dirty="0">
                <a:solidFill>
                  <a:srgbClr val="50412B"/>
                </a:solidFill>
              </a:rPr>
              <a:t>módon tiszteli és védi</a:t>
            </a:r>
            <a:r>
              <a:rPr lang="hu-HU" sz="1800" dirty="0">
                <a:solidFill>
                  <a:srgbClr val="50412B"/>
                </a:solidFill>
              </a:rPr>
              <a:t> a társadalmi érdekbeszámítás intézményeit;</a:t>
            </a:r>
          </a:p>
          <a:p>
            <a:pPr lvl="0"/>
            <a:r>
              <a:rPr lang="hu-HU" sz="2000" b="1" dirty="0">
                <a:solidFill>
                  <a:srgbClr val="50412B"/>
                </a:solidFill>
              </a:rPr>
              <a:t>kommunista </a:t>
            </a:r>
            <a:r>
              <a:rPr lang="hu-HU" sz="2000" b="1" dirty="0" smtClean="0">
                <a:solidFill>
                  <a:srgbClr val="50412B"/>
                </a:solidFill>
              </a:rPr>
              <a:t>diktatúrában</a:t>
            </a:r>
            <a:endParaRPr lang="hu-HU" sz="2000" dirty="0">
              <a:solidFill>
                <a:srgbClr val="50412B"/>
              </a:solidFill>
            </a:endParaRPr>
          </a:p>
          <a:p>
            <a:pPr lvl="1"/>
            <a:r>
              <a:rPr lang="hu-HU" sz="1800" dirty="0" smtClean="0">
                <a:solidFill>
                  <a:srgbClr val="50412B"/>
                </a:solidFill>
              </a:rPr>
              <a:t>a nómenklatúra</a:t>
            </a:r>
          </a:p>
          <a:p>
            <a:pPr lvl="1"/>
            <a:r>
              <a:rPr lang="hu-HU" sz="1800" b="1" dirty="0" smtClean="0">
                <a:solidFill>
                  <a:srgbClr val="50412B"/>
                </a:solidFill>
              </a:rPr>
              <a:t>doktriner </a:t>
            </a:r>
            <a:r>
              <a:rPr lang="hu-HU" sz="1800" b="1" dirty="0">
                <a:solidFill>
                  <a:srgbClr val="50412B"/>
                </a:solidFill>
              </a:rPr>
              <a:t>módon elnyomja és ellenőrzi</a:t>
            </a:r>
            <a:r>
              <a:rPr lang="hu-HU" sz="1800" dirty="0">
                <a:solidFill>
                  <a:srgbClr val="50412B"/>
                </a:solidFill>
              </a:rPr>
              <a:t> a társadalmi érdekbeszámítás intézményeit;</a:t>
            </a:r>
          </a:p>
          <a:p>
            <a:pPr lvl="0"/>
            <a:r>
              <a:rPr lang="hu-HU" sz="2000" b="1" dirty="0">
                <a:solidFill>
                  <a:srgbClr val="50412B"/>
                </a:solidFill>
              </a:rPr>
              <a:t>patronális </a:t>
            </a:r>
            <a:r>
              <a:rPr lang="hu-HU" sz="2000" b="1" dirty="0" smtClean="0">
                <a:solidFill>
                  <a:srgbClr val="50412B"/>
                </a:solidFill>
              </a:rPr>
              <a:t>autokráciában</a:t>
            </a:r>
            <a:endParaRPr lang="hu-HU" sz="2000" dirty="0">
              <a:solidFill>
                <a:srgbClr val="50412B"/>
              </a:solidFill>
            </a:endParaRPr>
          </a:p>
          <a:p>
            <a:pPr lvl="1"/>
            <a:r>
              <a:rPr lang="hu-HU" sz="1800" dirty="0" smtClean="0">
                <a:solidFill>
                  <a:srgbClr val="50412B"/>
                </a:solidFill>
              </a:rPr>
              <a:t>a </a:t>
            </a:r>
            <a:r>
              <a:rPr lang="hu-HU" sz="1800" dirty="0">
                <a:solidFill>
                  <a:srgbClr val="50412B"/>
                </a:solidFill>
              </a:rPr>
              <a:t>fogadott politikai </a:t>
            </a:r>
            <a:r>
              <a:rPr lang="hu-HU" sz="1800" dirty="0" smtClean="0">
                <a:solidFill>
                  <a:srgbClr val="50412B"/>
                </a:solidFill>
              </a:rPr>
              <a:t>család</a:t>
            </a:r>
          </a:p>
          <a:p>
            <a:pPr lvl="1"/>
            <a:r>
              <a:rPr lang="hu-HU" sz="1800" b="1" dirty="0" smtClean="0">
                <a:solidFill>
                  <a:srgbClr val="50412B"/>
                </a:solidFill>
              </a:rPr>
              <a:t>pragmatikus </a:t>
            </a:r>
            <a:r>
              <a:rPr lang="hu-HU" sz="1800" b="1" dirty="0">
                <a:solidFill>
                  <a:srgbClr val="50412B"/>
                </a:solidFill>
              </a:rPr>
              <a:t>módon semlegesíti és felhasználja</a:t>
            </a:r>
            <a:r>
              <a:rPr lang="hu-HU" sz="1800" dirty="0">
                <a:solidFill>
                  <a:srgbClr val="50412B"/>
                </a:solidFill>
              </a:rPr>
              <a:t> a társadalmi érdekbeszámítás intézményeit.</a:t>
            </a:r>
          </a:p>
        </p:txBody>
      </p:sp>
    </p:spTree>
    <p:extLst>
      <p:ext uri="{BB962C8B-B14F-4D97-AF65-F5344CB8AC3E}">
        <p14:creationId xmlns:p14="http://schemas.microsoft.com/office/powerpoint/2010/main" val="41373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188009"/>
              </p:ext>
            </p:extLst>
          </p:nvPr>
        </p:nvGraphicFramePr>
        <p:xfrm>
          <a:off x="107949" y="986841"/>
          <a:ext cx="8928103" cy="3781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747">
                  <a:extLst>
                    <a:ext uri="{9D8B030D-6E8A-4147-A177-3AD203B41FA5}">
                      <a16:colId xmlns="" xmlns:a16="http://schemas.microsoft.com/office/drawing/2014/main" val="33870546"/>
                    </a:ext>
                  </a:extLst>
                </a:gridCol>
                <a:gridCol w="1800089">
                  <a:extLst>
                    <a:ext uri="{9D8B030D-6E8A-4147-A177-3AD203B41FA5}">
                      <a16:colId xmlns="" xmlns:a16="http://schemas.microsoft.com/office/drawing/2014/main" val="2735785756"/>
                    </a:ext>
                  </a:extLst>
                </a:gridCol>
                <a:gridCol w="1800089">
                  <a:extLst>
                    <a:ext uri="{9D8B030D-6E8A-4147-A177-3AD203B41FA5}">
                      <a16:colId xmlns="" xmlns:a16="http://schemas.microsoft.com/office/drawing/2014/main" val="3825888816"/>
                    </a:ext>
                  </a:extLst>
                </a:gridCol>
                <a:gridCol w="1944438">
                  <a:extLst>
                    <a:ext uri="{9D8B030D-6E8A-4147-A177-3AD203B41FA5}">
                      <a16:colId xmlns="" xmlns:a16="http://schemas.microsoft.com/office/drawing/2014/main" val="4095491387"/>
                    </a:ext>
                  </a:extLst>
                </a:gridCol>
                <a:gridCol w="1655740">
                  <a:extLst>
                    <a:ext uri="{9D8B030D-6E8A-4147-A177-3AD203B41FA5}">
                      <a16:colId xmlns="" xmlns:a16="http://schemas.microsoft.com/office/drawing/2014/main" val="2111487581"/>
                    </a:ext>
                  </a:extLst>
                </a:gridCol>
              </a:tblGrid>
              <a:tr h="648805">
                <a:tc>
                  <a:txBody>
                    <a:bodyPr/>
                    <a:lstStyle/>
                    <a:p>
                      <a:pPr indent="457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ismeret joga </a:t>
                      </a: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(információszerzés)</a:t>
                      </a:r>
                      <a:endParaRPr lang="hu-HU" sz="13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beszéd joga </a:t>
                      </a: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(információ-megosztás)</a:t>
                      </a:r>
                      <a:endParaRPr lang="hu-HU" sz="13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választás </a:t>
                      </a:r>
                      <a:r>
                        <a:rPr lang="hu-HU" sz="13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joga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</a:t>
                      </a: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információs források sokfélesége)</a:t>
                      </a:r>
                      <a:endParaRPr lang="hu-HU" sz="13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kapcsolódás joga </a:t>
                      </a: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(online információ)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8965515"/>
                  </a:ext>
                </a:extLst>
              </a:tr>
              <a:tr h="93275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Nyílt kommunikációs szféra </a:t>
                      </a:r>
                      <a:r>
                        <a:rPr lang="hu-HU" sz="1400" b="0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(médiajogok tiszteletben tartva)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közérdekű információkhoz való hozzáférés engedése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u="none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szabad beszéd</a:t>
                      </a:r>
                      <a:br>
                        <a:rPr lang="hu-HU" sz="1200" b="1" u="none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200" b="1" u="none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állam a tartalmat moderálja)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pártatlan állami média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szabad magán- (ellenzéki) média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szabad internet-hozzáférés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5303083"/>
                  </a:ext>
                </a:extLst>
              </a:tr>
              <a:tr h="93275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Zárt kommunikációs szféra </a:t>
                      </a:r>
                      <a:r>
                        <a:rPr lang="hu-HU" sz="1400" b="0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(médiajogok elnyomva)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u="none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közérdekű információkhoz való hozzáférés megtagadása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cenzúrázott beszéd</a:t>
                      </a:r>
                      <a:br>
                        <a:rPr lang="hu-HU" sz="12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2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állam a tartalmat korlátozza)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irányított állami média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tiltott magán (ellenzéki) média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u="none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korlátozott internet-hozzáférés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3332269"/>
                  </a:ext>
                </a:extLst>
              </a:tr>
              <a:tr h="126709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Uralt kommunikációs szféra </a:t>
                      </a:r>
                      <a:r>
                        <a:rPr lang="hu-HU" sz="1400" b="0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(médiajogok semlegesítve)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u="none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közérdekű információkhoz való hozzáférés akadályozása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u="none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szabad beszéd</a:t>
                      </a:r>
                      <a:br>
                        <a:rPr lang="hu-HU" sz="1200" b="1" u="none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200" b="1" u="none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állam az elérést korlátozza)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elfogult állami média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perifériára szorított és gettósított magán (ellenzéki) média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u="none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megregulázott internet-hozzáférés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3231423"/>
                  </a:ext>
                </a:extLst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899592" y="0"/>
            <a:ext cx="7632848" cy="9155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u="sng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Megvitatás:</a:t>
            </a:r>
            <a:r>
              <a:rPr lang="hu-HU" sz="28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Média</a:t>
            </a:r>
          </a:p>
          <a:p>
            <a:r>
              <a:rPr lang="hu-HU" sz="28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(ideáltipikus kommunikációs szférák)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8153" y="987426"/>
            <a:ext cx="8627694" cy="3989416"/>
          </a:xfrm>
          <a:prstGeom prst="rect">
            <a:avLst/>
          </a:prstGeom>
          <a:solidFill>
            <a:srgbClr val="EFEA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8D503B"/>
                </a:solidFill>
              </a:rPr>
              <a:t>Az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egyes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kormányok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listaáras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költése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érdekcsoportonként</a:t>
            </a:r>
            <a:r>
              <a:rPr lang="en-US" sz="2400" dirty="0">
                <a:solidFill>
                  <a:srgbClr val="8D503B"/>
                </a:solidFill>
              </a:rPr>
              <a:t> (2006-2019</a:t>
            </a:r>
            <a:r>
              <a:rPr lang="en-US" sz="2400" dirty="0" smtClean="0">
                <a:solidFill>
                  <a:srgbClr val="8D503B"/>
                </a:solidFill>
              </a:rPr>
              <a:t>) </a:t>
            </a:r>
            <a:br>
              <a:rPr lang="en-US" sz="2400" dirty="0" smtClean="0">
                <a:solidFill>
                  <a:srgbClr val="8D503B"/>
                </a:solidFill>
              </a:rPr>
            </a:br>
            <a:r>
              <a:rPr lang="hu-HU" sz="1600" dirty="0" smtClean="0">
                <a:solidFill>
                  <a:srgbClr val="8D503B"/>
                </a:solidFill>
              </a:rPr>
              <a:t>ezer forintban</a:t>
            </a:r>
            <a:endParaRPr lang="hu-HU" sz="1600" dirty="0">
              <a:solidFill>
                <a:srgbClr val="8D503B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7426"/>
            <a:ext cx="8627694" cy="39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5324</TotalTime>
  <Words>2187</Words>
  <Application>Microsoft Office PowerPoint</Application>
  <PresentationFormat>Diavetítés a képernyőre (16:9 oldalarány)</PresentationFormat>
  <Paragraphs>417</Paragraphs>
  <Slides>24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Calibri</vt:lpstr>
      <vt:lpstr>Open Sans</vt:lpstr>
      <vt:lpstr>Times New Roman</vt:lpstr>
      <vt:lpstr>Wingdings</vt:lpstr>
      <vt:lpstr>Office-téma</vt:lpstr>
      <vt:lpstr>A stabilitás politikája:  A közösségi érdekbeszámítás és semlegesítése</vt:lpstr>
      <vt:lpstr>Népi legitimáció mint a modern államok alapja</vt:lpstr>
      <vt:lpstr>Népi legitimáció liberális demokráciában: konstitucionalizmus</vt:lpstr>
      <vt:lpstr>Népi legitimáció patronális autokráciában: populizmus</vt:lpstr>
      <vt:lpstr>Népi legitimáció kommunista diktatúrában: marxizmus-leninizmus</vt:lpstr>
      <vt:lpstr>PowerPoint bemutató</vt:lpstr>
      <vt:lpstr>A különböző legitimációs keretek viszonya a társadalmi érdekbeszámítás intézményeihez</vt:lpstr>
      <vt:lpstr>PowerPoint bemutató</vt:lpstr>
      <vt:lpstr>Az egyes kormányok listaáras költése érdekcsoportonként (2006-2019)  ezer forintban</vt:lpstr>
      <vt:lpstr>2. Egyesülés: Társadalmi mozgalmak (az emberek mobilizáló struktúrái és az állam demobilizáló struktúrái)</vt:lpstr>
      <vt:lpstr>2. Egyesülés: Pártok (ellenzéki pártok patronális autokráciában)</vt:lpstr>
      <vt:lpstr>PowerPoint bemutató</vt:lpstr>
      <vt:lpstr>3. Választás (a manipulált választások funkciói)</vt:lpstr>
      <vt:lpstr>4. Törvényalkotás (a jog formái a legitimációs mintákkal összhangban)</vt:lpstr>
      <vt:lpstr>4. Törvényalkotás (patronális autokrácia vs. kommunista diktatúra)</vt:lpstr>
      <vt:lpstr>PowerPoint bemutató</vt:lpstr>
      <vt:lpstr>5. Törvényalkalmazás  (igazságszolgáltatás és a kompromat)</vt:lpstr>
      <vt:lpstr>5. Törvényalkalmazás (az állami kényszer intézményei és funkcióik)</vt:lpstr>
      <vt:lpstr>PowerPoint bemutató</vt:lpstr>
      <vt:lpstr>A többpártrendszerek típusai posztkommunista rezsimekben (1)</vt:lpstr>
      <vt:lpstr>A többpártrendszerek típusai posztkommunista rezsimekben (2)</vt:lpstr>
      <vt:lpstr>3. Választás (kampányok a három csúcsbéli rezsimtípusban)</vt:lpstr>
      <vt:lpstr>A testre szabott törvények típusai, általános példákkal a jutalmazó és büntető politikákra</vt:lpstr>
      <vt:lpstr>5. Törvényalkalmazás (demokratikus és autokratikus legalizmus)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Bálint</cp:lastModifiedBy>
  <cp:revision>728</cp:revision>
  <dcterms:created xsi:type="dcterms:W3CDTF">2017-05-01T09:52:15Z</dcterms:created>
  <dcterms:modified xsi:type="dcterms:W3CDTF">2021-10-11T05:57:23Z</dcterms:modified>
</cp:coreProperties>
</file>