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91" r:id="rId4"/>
    <p:sldId id="290" r:id="rId5"/>
    <p:sldId id="289" r:id="rId6"/>
    <p:sldId id="285" r:id="rId7"/>
    <p:sldId id="293" r:id="rId8"/>
    <p:sldId id="292" r:id="rId9"/>
    <p:sldId id="279" r:id="rId10"/>
    <p:sldId id="294" r:id="rId11"/>
    <p:sldId id="286" r:id="rId12"/>
    <p:sldId id="287" r:id="rId13"/>
    <p:sldId id="295" r:id="rId14"/>
    <p:sldId id="284" r:id="rId15"/>
    <p:sldId id="297" r:id="rId16"/>
    <p:sldId id="288" r:id="rId17"/>
    <p:sldId id="296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849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E53"/>
    <a:srgbClr val="50412B"/>
    <a:srgbClr val="385A61"/>
    <a:srgbClr val="EFEAE4"/>
    <a:srgbClr val="8D503B"/>
    <a:srgbClr val="4D7C85"/>
    <a:srgbClr val="B3A99D"/>
    <a:srgbClr val="6B95A1"/>
    <a:srgbClr val="E9B178"/>
    <a:srgbClr val="BA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4434" autoAdjust="0"/>
  </p:normalViewPr>
  <p:slideViewPr>
    <p:cSldViewPr>
      <p:cViewPr varScale="1">
        <p:scale>
          <a:sx n="93" d="100"/>
          <a:sy n="93" d="100"/>
        </p:scale>
        <p:origin x="636" y="78"/>
      </p:cViewPr>
      <p:guideLst>
        <p:guide orient="horz" pos="577"/>
        <p:guide pos="68"/>
        <p:guide pos="5692"/>
        <p:guide orient="horz" pos="622"/>
        <p:guide orient="horz" pos="3162"/>
        <p:guide orient="horz" pos="8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A5E53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A5E53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A5E53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97C2D664-5C6D-44B3-AB91-8F6EF2767205}" type="presOf" srcId="{3CA4390E-8AEC-4EA2-A3EC-8DD042504D56}" destId="{585EDA03-E1D1-49E2-ABCC-D095A33C60CB}" srcOrd="0" destOrd="0" presId="urn:microsoft.com/office/officeart/2005/8/layout/pyramid2"/>
    <dgm:cxn modelId="{4021D7B9-0128-4D1B-AC23-EFE93DB731C2}" type="presOf" srcId="{497908DE-4C30-428A-A555-3A6C2F4ADF7D}" destId="{C15E22B3-3295-4532-9D6A-325D45E50C1C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59B97E74-0400-41C4-B402-F12AF8811682}" type="presOf" srcId="{94EAB1EC-7FE9-40F9-8691-7534F2D2D13B}" destId="{AA40EDB2-9616-491E-8997-90DC3C7C7F8E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A1A46A1B-4D89-476C-AD90-425306D6A590}" type="presOf" srcId="{EA790760-0B03-448A-9F29-12DB28B7261E}" destId="{40A06F75-CF71-4FF0-9476-F881F10B4C59}" srcOrd="0" destOrd="0" presId="urn:microsoft.com/office/officeart/2005/8/layout/pyramid2"/>
    <dgm:cxn modelId="{B1106496-588D-43BE-ADC5-A3758F8BE06B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7C2A4CDD-5B54-4BDE-B1F5-2D46B8BABDA3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B5D9B97D-E6E9-494C-8ACA-0FE81460BA6D}" type="presOf" srcId="{70972A96-F39F-4054-A5D9-CCAC350AB6EA}" destId="{6AFE05B7-991B-44DA-9843-39E3CC396A11}" srcOrd="0" destOrd="0" presId="urn:microsoft.com/office/officeart/2005/8/layout/pyramid2"/>
    <dgm:cxn modelId="{DB8AEF56-5D6E-403A-9FDB-95F657B9A471}" type="presParOf" srcId="{F9260225-45E3-4E83-A7B5-93BF7662486D}" destId="{2CAB7AE0-F53F-477F-8596-08683A702DA4}" srcOrd="0" destOrd="0" presId="urn:microsoft.com/office/officeart/2005/8/layout/pyramid2"/>
    <dgm:cxn modelId="{A5041217-A6C1-4C3C-A71E-29F262702D3F}" type="presParOf" srcId="{F9260225-45E3-4E83-A7B5-93BF7662486D}" destId="{54982EDE-BA38-419C-8C90-E7DF88B50825}" srcOrd="1" destOrd="0" presId="urn:microsoft.com/office/officeart/2005/8/layout/pyramid2"/>
    <dgm:cxn modelId="{E7998856-15B7-40CD-A0BF-23D6FD4B4C2E}" type="presParOf" srcId="{54982EDE-BA38-419C-8C90-E7DF88B50825}" destId="{C15E22B3-3295-4532-9D6A-325D45E50C1C}" srcOrd="0" destOrd="0" presId="urn:microsoft.com/office/officeart/2005/8/layout/pyramid2"/>
    <dgm:cxn modelId="{86A6AB4A-5A22-444D-A165-5EDE5BC603D8}" type="presParOf" srcId="{54982EDE-BA38-419C-8C90-E7DF88B50825}" destId="{E349127E-BD40-4FFD-98F7-AE53232D3317}" srcOrd="1" destOrd="0" presId="urn:microsoft.com/office/officeart/2005/8/layout/pyramid2"/>
    <dgm:cxn modelId="{FF5F2036-6EE5-41A2-B43A-8922E0DFDBE6}" type="presParOf" srcId="{54982EDE-BA38-419C-8C90-E7DF88B50825}" destId="{585EDA03-E1D1-49E2-ABCC-D095A33C60CB}" srcOrd="2" destOrd="0" presId="urn:microsoft.com/office/officeart/2005/8/layout/pyramid2"/>
    <dgm:cxn modelId="{6D3B89F2-447A-4A75-A4EE-4F1AF48A90EE}" type="presParOf" srcId="{54982EDE-BA38-419C-8C90-E7DF88B50825}" destId="{689CAA53-9D6E-44E6-B0D8-615A6D07FB5B}" srcOrd="3" destOrd="0" presId="urn:microsoft.com/office/officeart/2005/8/layout/pyramid2"/>
    <dgm:cxn modelId="{586A2AD0-1DC8-47D7-BF94-96EF6C34AF21}" type="presParOf" srcId="{54982EDE-BA38-419C-8C90-E7DF88B50825}" destId="{AA40EDB2-9616-491E-8997-90DC3C7C7F8E}" srcOrd="4" destOrd="0" presId="urn:microsoft.com/office/officeart/2005/8/layout/pyramid2"/>
    <dgm:cxn modelId="{01743A94-9E98-40F2-BBF9-4820A0981D4B}" type="presParOf" srcId="{54982EDE-BA38-419C-8C90-E7DF88B50825}" destId="{9055E23A-F0BC-4AAF-9FF4-F780F02DFD21}" srcOrd="5" destOrd="0" presId="urn:microsoft.com/office/officeart/2005/8/layout/pyramid2"/>
    <dgm:cxn modelId="{9D83D7DE-8169-4573-A873-A7A1C4B501C4}" type="presParOf" srcId="{54982EDE-BA38-419C-8C90-E7DF88B50825}" destId="{6AFE05B7-991B-44DA-9843-39E3CC396A11}" srcOrd="6" destOrd="0" presId="urn:microsoft.com/office/officeart/2005/8/layout/pyramid2"/>
    <dgm:cxn modelId="{6F52C3D1-9251-49FA-9962-8448B7FF50E0}" type="presParOf" srcId="{54982EDE-BA38-419C-8C90-E7DF88B50825}" destId="{B370853F-B4C8-494E-B10D-01EDE232E07B}" srcOrd="7" destOrd="0" presId="urn:microsoft.com/office/officeart/2005/8/layout/pyramid2"/>
    <dgm:cxn modelId="{23C63B00-19D6-432D-BE11-E14B47502240}" type="presParOf" srcId="{54982EDE-BA38-419C-8C90-E7DF88B50825}" destId="{40A06F75-CF71-4FF0-9476-F881F10B4C59}" srcOrd="8" destOrd="0" presId="urn:microsoft.com/office/officeart/2005/8/layout/pyramid2"/>
    <dgm:cxn modelId="{6713A02C-E5C5-427D-A1AD-F82350593F74}" type="presParOf" srcId="{54982EDE-BA38-419C-8C90-E7DF88B50825}" destId="{D5AAC021-0B13-4F18-8DC6-1FA6845FB348}" srcOrd="9" destOrd="0" presId="urn:microsoft.com/office/officeart/2005/8/layout/pyramid2"/>
    <dgm:cxn modelId="{2CAE916E-75D2-4103-A6A3-B3B2EBE51EA0}" type="presParOf" srcId="{54982EDE-BA38-419C-8C90-E7DF88B50825}" destId="{0E6DB8B2-458A-4F73-AF77-E844E8685CD8}" srcOrd="10" destOrd="0" presId="urn:microsoft.com/office/officeart/2005/8/layout/pyramid2"/>
    <dgm:cxn modelId="{DF005B3D-6481-41BE-A3AB-633FF3781AC9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A5E53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A5E53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A5E53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57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48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76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0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2022. 03. 23.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112676"/>
            <a:ext cx="8928100" cy="2918147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instabilitás politikája</a:t>
            </a:r>
            <a: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védekező mechanizmusok, színes forradalmak és az autokratikus változás visszafordítása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95486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autokrácia stabilitása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95028"/>
            <a:ext cx="8640960" cy="38369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A rendszer „lényege”:</a:t>
            </a:r>
            <a:r>
              <a:rPr lang="hu-HU" sz="2400" b="1" dirty="0" smtClean="0">
                <a:solidFill>
                  <a:srgbClr val="50412B"/>
                </a:solidFill>
              </a:rPr>
              <a:t> a csúcspatrónus és a fogadott politikai család monopolisztikus uralma (egypiramisos patronális háló)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 hatalmi ágak </a:t>
            </a:r>
            <a:r>
              <a:rPr lang="hu-HU" sz="2000" b="1" i="1" dirty="0" smtClean="0">
                <a:solidFill>
                  <a:srgbClr val="50412B"/>
                </a:solidFill>
              </a:rPr>
              <a:t>de facto </a:t>
            </a:r>
            <a:r>
              <a:rPr lang="hu-HU" sz="2000" b="1" dirty="0" smtClean="0">
                <a:solidFill>
                  <a:srgbClr val="50412B"/>
                </a:solidFill>
              </a:rPr>
              <a:t>összekapcsolása a csúcspatrónus kezében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 rivális patronális hálókat likvidálták, alávetették vagy semlegesítették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leigázott civil társadalom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Kihívás:</a:t>
            </a:r>
            <a:r>
              <a:rPr lang="hu-HU" sz="2400" b="1" dirty="0" smtClean="0">
                <a:solidFill>
                  <a:srgbClr val="50412B"/>
                </a:solidFill>
              </a:rPr>
              <a:t> pluralista tendenciák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a kihívás immár nem a demokrácia letörése, hanem annak újbóli bevezetése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kihívás kívülről (a társadalom részéről) és belülről (a fogadott politikai családból)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2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216024"/>
            <a:ext cx="8928100" cy="771550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Védekezés a külső nyomás ellen: autokratikus stabilizáció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58825"/>
              </p:ext>
            </p:extLst>
          </p:nvPr>
        </p:nvGraphicFramePr>
        <p:xfrm>
          <a:off x="109053" y="411510"/>
          <a:ext cx="8928099" cy="23598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6">
                  <a:extLst>
                    <a:ext uri="{9D8B030D-6E8A-4147-A177-3AD203B41FA5}">
                      <a16:colId xmlns="" xmlns:a16="http://schemas.microsoft.com/office/drawing/2014/main" val="3065786555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383590684"/>
                    </a:ext>
                  </a:extLst>
                </a:gridCol>
                <a:gridCol w="1729624">
                  <a:extLst>
                    <a:ext uri="{9D8B030D-6E8A-4147-A177-3AD203B41FA5}">
                      <a16:colId xmlns="" xmlns:a16="http://schemas.microsoft.com/office/drawing/2014/main" val="1727230140"/>
                    </a:ext>
                  </a:extLst>
                </a:gridCol>
                <a:gridCol w="1487539">
                  <a:extLst>
                    <a:ext uri="{9D8B030D-6E8A-4147-A177-3AD203B41FA5}">
                      <a16:colId xmlns="" xmlns:a16="http://schemas.microsoft.com/office/drawing/2014/main" val="1813815109"/>
                    </a:ext>
                  </a:extLst>
                </a:gridCol>
                <a:gridCol w="1487539">
                  <a:extLst>
                    <a:ext uri="{9D8B030D-6E8A-4147-A177-3AD203B41FA5}">
                      <a16:colId xmlns="" xmlns:a16="http://schemas.microsoft.com/office/drawing/2014/main" val="1268015545"/>
                    </a:ext>
                  </a:extLst>
                </a:gridCol>
                <a:gridCol w="1487539">
                  <a:extLst>
                    <a:ext uri="{9D8B030D-6E8A-4147-A177-3AD203B41FA5}">
                      <a16:colId xmlns="" xmlns:a16="http://schemas.microsoft.com/office/drawing/2014/main" val="2883381273"/>
                    </a:ext>
                  </a:extLst>
                </a:gridCol>
              </a:tblGrid>
              <a:tr h="504056">
                <a:tc rowSpan="2"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Helytelen kormányzati befolyásolás a polgári bíráskodásban (1: tökéletesen beavatkozás-mentes; 0: tökéletesen kézivezérelt)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0565810"/>
                  </a:ext>
                </a:extLst>
              </a:tr>
              <a:tr h="20468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0,73-0,89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0,56-0,72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0,39-0,55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0,22-0,38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15590"/>
                  </a:ext>
                </a:extLst>
              </a:tr>
              <a:tr h="409373">
                <a:tc rowSpan="4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Kormányzati hatalmi jogkörök korlátozottsága </a:t>
                      </a: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(1: tökéletesen korlátozott; 0: tökéletesen korlátozatlan)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0,73-0,89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Észtország, Csehország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0585040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0,56-0,72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Románia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Grúzia, Lengyelország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684901"/>
                  </a:ext>
                </a:extLst>
              </a:tr>
              <a:tr h="5209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0,39-0,55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Észak-Macedónia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Ukrajna, </a:t>
                      </a: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Moldova, 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Kazahsztán, Magyarország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8190164"/>
                  </a:ext>
                </a:extLst>
              </a:tr>
              <a:tr h="2850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0,22-0,38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Oroszország, Kína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892221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6216"/>
              </p:ext>
            </p:extLst>
          </p:nvPr>
        </p:nvGraphicFramePr>
        <p:xfrm>
          <a:off x="107951" y="2859782"/>
          <a:ext cx="8928098" cy="2257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7745">
                  <a:extLst>
                    <a:ext uri="{9D8B030D-6E8A-4147-A177-3AD203B41FA5}">
                      <a16:colId xmlns="" xmlns:a16="http://schemas.microsoft.com/office/drawing/2014/main" val="3543494847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862449335"/>
                    </a:ext>
                  </a:extLst>
                </a:gridCol>
                <a:gridCol w="1727236">
                  <a:extLst>
                    <a:ext uri="{9D8B030D-6E8A-4147-A177-3AD203B41FA5}">
                      <a16:colId xmlns="" xmlns:a16="http://schemas.microsoft.com/office/drawing/2014/main" val="1736005879"/>
                    </a:ext>
                  </a:extLst>
                </a:gridCol>
                <a:gridCol w="1488335">
                  <a:extLst>
                    <a:ext uri="{9D8B030D-6E8A-4147-A177-3AD203B41FA5}">
                      <a16:colId xmlns="" xmlns:a16="http://schemas.microsoft.com/office/drawing/2014/main" val="87140487"/>
                    </a:ext>
                  </a:extLst>
                </a:gridCol>
                <a:gridCol w="1488335">
                  <a:extLst>
                    <a:ext uri="{9D8B030D-6E8A-4147-A177-3AD203B41FA5}">
                      <a16:colId xmlns="" xmlns:a16="http://schemas.microsoft.com/office/drawing/2014/main" val="673464075"/>
                    </a:ext>
                  </a:extLst>
                </a:gridCol>
                <a:gridCol w="1488335">
                  <a:extLst>
                    <a:ext uri="{9D8B030D-6E8A-4147-A177-3AD203B41FA5}">
                      <a16:colId xmlns="" xmlns:a16="http://schemas.microsoft.com/office/drawing/2014/main" val="1316461809"/>
                    </a:ext>
                  </a:extLst>
                </a:gridCol>
              </a:tblGrid>
              <a:tr h="216024">
                <a:tc rowSpan="2" grid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3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Alapvető jogok (1: tökéletesen megvédett; 0: tökéletesen semmibe vett)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4496890"/>
                  </a:ext>
                </a:extLst>
              </a:tr>
              <a:tr h="216024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0,73-0,89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0,56-0,72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0,39-0,55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0,22-0,38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393795"/>
                  </a:ext>
                </a:extLst>
              </a:tr>
              <a:tr h="432048">
                <a:tc rowSpan="4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Kormányzati hatalmi jogkörök korlátozottsága </a:t>
                      </a:r>
                      <a:r>
                        <a:rPr lang="hu-HU" sz="11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(1: tökéletesen korlátozott; 0: tökéletesen korlátozatlan)</a:t>
                      </a:r>
                      <a:endParaRPr lang="hu-HU" sz="12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0,73-0,89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Észtország, Csehország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54225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0,56-0,72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Grúzia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Lengyelország, Románia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457285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0,39-0,55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Észak-Macedónia, Ukrajna, Magyarország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Moldova, </a:t>
                      </a: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Kazahsztán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2730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0,22-0,38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Oroszország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Kína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101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5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Védekezés a belső nyomás ellen: a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hatalmi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erőforrások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szétválasztása</a:t>
            </a:r>
            <a:r>
              <a:rPr lang="en-US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fogadott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politikai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család</a:t>
            </a:r>
            <a:r>
              <a:rPr lang="hu-HU" sz="2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hu-HU" sz="2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belül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72571"/>
              </p:ext>
            </p:extLst>
          </p:nvPr>
        </p:nvGraphicFramePr>
        <p:xfrm>
          <a:off x="107950" y="987425"/>
          <a:ext cx="8928100" cy="4057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7001">
                  <a:extLst>
                    <a:ext uri="{9D8B030D-6E8A-4147-A177-3AD203B41FA5}">
                      <a16:colId xmlns="" xmlns:a16="http://schemas.microsoft.com/office/drawing/2014/main" val="2840615502"/>
                    </a:ext>
                  </a:extLst>
                </a:gridCol>
                <a:gridCol w="1731406">
                  <a:extLst>
                    <a:ext uri="{9D8B030D-6E8A-4147-A177-3AD203B41FA5}">
                      <a16:colId xmlns="" xmlns:a16="http://schemas.microsoft.com/office/drawing/2014/main" val="989130072"/>
                    </a:ext>
                  </a:extLst>
                </a:gridCol>
                <a:gridCol w="1677001">
                  <a:extLst>
                    <a:ext uri="{9D8B030D-6E8A-4147-A177-3AD203B41FA5}">
                      <a16:colId xmlns="" xmlns:a16="http://schemas.microsoft.com/office/drawing/2014/main" val="1912223648"/>
                    </a:ext>
                  </a:extLst>
                </a:gridCol>
                <a:gridCol w="2002476">
                  <a:extLst>
                    <a:ext uri="{9D8B030D-6E8A-4147-A177-3AD203B41FA5}">
                      <a16:colId xmlns="" xmlns:a16="http://schemas.microsoft.com/office/drawing/2014/main" val="1171836992"/>
                    </a:ext>
                  </a:extLst>
                </a:gridCol>
                <a:gridCol w="1840216">
                  <a:extLst>
                    <a:ext uri="{9D8B030D-6E8A-4147-A177-3AD203B41FA5}">
                      <a16:colId xmlns="" xmlns:a16="http://schemas.microsoft.com/office/drawing/2014/main" val="3705829346"/>
                    </a:ext>
                  </a:extLst>
                </a:gridCol>
              </a:tblGrid>
              <a:tr h="963820">
                <a:tc>
                  <a:txBody>
                    <a:bodyPr/>
                    <a:lstStyle/>
                    <a:p>
                      <a:pPr indent="0">
                        <a:lnSpc>
                          <a:spcPct val="115000"/>
                        </a:lnSpc>
                      </a:pP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hatalom (1):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végrehajtó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hatalom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hatalom (2):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pártháttér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hatalom (1):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szintű üzleti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vagy ipari tulajdon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u="sng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hatalom (2):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országos </a:t>
                      </a: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szintű 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tulajdonlása</a:t>
                      </a: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8870984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Csúcspatrónus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769965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 (1)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41098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 (2)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51026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 (1)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0913772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 (2)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 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95A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178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8401315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stróman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8169888"/>
                  </a:ext>
                </a:extLst>
              </a:tr>
              <a:tr h="4383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Gazdasági stróman</a:t>
                      </a: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113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56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Autofit/>
          </a:bodyPr>
          <a:lstStyle/>
          <a:p>
            <a:r>
              <a:rPr lang="hu-HU" sz="30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utódlás problémája: túléli-e a rendszer a vezető távozását?</a:t>
            </a:r>
            <a:endParaRPr lang="hu-HU" sz="30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4176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>
                <a:solidFill>
                  <a:srgbClr val="50412B"/>
                </a:solidFill>
              </a:rPr>
              <a:t>a</a:t>
            </a:r>
            <a:r>
              <a:rPr lang="hu-HU" sz="2400" b="1" dirty="0" smtClean="0">
                <a:solidFill>
                  <a:srgbClr val="50412B"/>
                </a:solidFill>
              </a:rPr>
              <a:t> csúcspatrónus nem uralkodik örökké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nincs egyértelmű utódja (a csúcspatrónusi pozíció „osztatlan jószág”)</a:t>
            </a:r>
            <a:endParaRPr lang="hu-HU" sz="2000" b="1" dirty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túléli-e a rendszer a távozását?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„béna kacsa” szindróma: ahogy érzik, hogy a csúcspatrónus távozni készül, megindul az elpártolás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400" b="1" u="sng" dirty="0" smtClean="0">
                <a:solidFill>
                  <a:srgbClr val="50412B"/>
                </a:solidFill>
                <a:sym typeface="Wingdings" panose="05000000000000000000" pitchFamily="2" charset="2"/>
              </a:rPr>
              <a:t>önbeteljesítő jóslat: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 hatalomcsökkenés víziója miatt csúszik ki a kezéből a hatalom</a:t>
            </a:r>
            <a:endParaRPr lang="hu-HU" sz="2400" b="1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lehetséges megoldások: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fokozatos utódlás az elnöki hatalom felosztásával (Kazahsztán)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örökletes utódlás (Azerbajdzsán)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err="1" smtClean="0">
                <a:solidFill>
                  <a:srgbClr val="50412B"/>
                </a:solidFill>
              </a:rPr>
              <a:t>klánpaktum</a:t>
            </a:r>
            <a:r>
              <a:rPr lang="hu-HU" sz="2000" b="1" dirty="0" smtClean="0">
                <a:solidFill>
                  <a:srgbClr val="50412B"/>
                </a:solidFill>
              </a:rPr>
              <a:t> (Üzbegisztán)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ha osztatlan a végrehajtó hatalom, nagyobb az esély a rendszer túlélésére (prezidenciális rendszerek)</a:t>
            </a:r>
          </a:p>
        </p:txBody>
      </p:sp>
    </p:spTree>
    <p:extLst>
      <p:ext uri="{BB962C8B-B14F-4D97-AF65-F5344CB8AC3E}">
        <p14:creationId xmlns:p14="http://schemas.microsoft.com/office/powerpoint/2010/main" val="284172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8" y="1491630"/>
            <a:ext cx="7709070" cy="2335848"/>
          </a:xfrm>
          <a:prstGeom prst="rect">
            <a:avLst/>
          </a:prstGeom>
        </p:spPr>
      </p:pic>
      <p:sp>
        <p:nvSpPr>
          <p:cNvPr id="29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34778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Ideáltipikus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visszatérések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váltás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különböző</a:t>
            </a:r>
            <a:r>
              <a:rPr lang="en-GB" sz="28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szintjeiről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338549" y="3852744"/>
            <a:ext cx="1406596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kísérlet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522790" y="3852744"/>
            <a:ext cx="1728192" cy="51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áttörés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954595" y="3852744"/>
            <a:ext cx="1641741" cy="5165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Autokratikus stabilizáció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130124" y="3280170"/>
            <a:ext cx="1823447" cy="2852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Választásos korrekció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738349" y="2704528"/>
            <a:ext cx="2048167" cy="5018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Választásos / nem választásos helyreállítás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4788024" y="2283718"/>
            <a:ext cx="2286174" cy="5161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 választásos helyreállítás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0" y="3852744"/>
            <a:ext cx="1480333" cy="57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 smtClean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 nem kérdőjelezett demokrácia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zövegdoboz 2"/>
          <p:cNvSpPr txBox="1">
            <a:spLocks noChangeArrowheads="1"/>
          </p:cNvSpPr>
          <p:nvPr/>
        </p:nvSpPr>
        <p:spPr bwMode="auto">
          <a:xfrm>
            <a:off x="7596336" y="3852744"/>
            <a:ext cx="1547664" cy="5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 smtClean="0">
                <a:solidFill>
                  <a:srgbClr val="385A6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 nem kérdőjelezett autokrácia</a:t>
            </a:r>
            <a:endParaRPr lang="hu-HU" sz="1200" dirty="0">
              <a:solidFill>
                <a:srgbClr val="385A6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28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95486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Kormánykritikai vs. rendszerkritikai paradigma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57816"/>
              </p:ext>
            </p:extLst>
          </p:nvPr>
        </p:nvGraphicFramePr>
        <p:xfrm>
          <a:off x="323528" y="906557"/>
          <a:ext cx="8568506" cy="4041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5868">
                  <a:extLst>
                    <a:ext uri="{9D8B030D-6E8A-4147-A177-3AD203B41FA5}">
                      <a16:colId xmlns="" xmlns:a16="http://schemas.microsoft.com/office/drawing/2014/main" val="2840615502"/>
                    </a:ext>
                  </a:extLst>
                </a:gridCol>
                <a:gridCol w="4352638">
                  <a:extLst>
                    <a:ext uri="{9D8B030D-6E8A-4147-A177-3AD203B41FA5}">
                      <a16:colId xmlns="" xmlns:a16="http://schemas.microsoft.com/office/drawing/2014/main" val="989130072"/>
                    </a:ext>
                  </a:extLst>
                </a:gridCol>
              </a:tblGrid>
              <a:tr h="74508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Kormánykritikai paradigma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Rendszerkritikai paradigma</a:t>
                      </a:r>
                      <a:endParaRPr lang="hu-HU" sz="20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8870984"/>
                  </a:ext>
                </a:extLst>
              </a:tr>
              <a:tr h="58755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kormányt támadja,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nem a rendszert, mint egészet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autokratikus rezsimet támadja,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nem a kormányt önmagában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57699658"/>
                  </a:ext>
                </a:extLst>
              </a:tr>
              <a:tr h="8294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szakpolitikákat vitatja 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úgy, mintha az a deklarált ideológiai célokat akarná követni (a célok tartalmát kritizálja)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a közpolitikák deklarált ideológiai céljait bírálja, hanem azt, ahogy ezek a hatalomkoncentrációt és a vagyonfelhalmozást szolgálják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5410982"/>
                  </a:ext>
                </a:extLst>
              </a:tr>
              <a:tr h="82949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stratégiáját a pártok versenyéhez igazítja,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ellenzéki együttműködés vagy országos mozgalom nélkül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stratégiáját az ellenzéki együttműködéshez igazítja,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és országos mozgalmat generál a „demokratikus ellenzék” kontra „autokratikus rezsim” közti törésvonal mentén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5102672"/>
                  </a:ext>
                </a:extLst>
              </a:tr>
              <a:tr h="104982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nagyjából megtartja a távolságot a politikai pártok és a civil szervezetek, valamit a vállalkozók között,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akik inkább bizonyos szakpolitikákat támogatnak, semmint bizonyos politikai erőket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ráveszi a civil szervezeteket és a vállalkozókat, hogy az ellenzék mellé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álljanak </a:t>
                      </a:r>
                      <a:r>
                        <a:rPr lang="hu-HU" sz="1400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vezető politikai elittel szemben, amely le akarja rombolni a demokráciát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0913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5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1203596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demokratikus változás különböző szintjei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45748"/>
              </p:ext>
            </p:extLst>
          </p:nvPr>
        </p:nvGraphicFramePr>
        <p:xfrm>
          <a:off x="107952" y="915566"/>
          <a:ext cx="8928098" cy="3694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5776">
                  <a:extLst>
                    <a:ext uri="{9D8B030D-6E8A-4147-A177-3AD203B41FA5}">
                      <a16:colId xmlns="" xmlns:a16="http://schemas.microsoft.com/office/drawing/2014/main" val="581712547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4140474082"/>
                    </a:ext>
                  </a:extLst>
                </a:gridCol>
                <a:gridCol w="3455938">
                  <a:extLst>
                    <a:ext uri="{9D8B030D-6E8A-4147-A177-3AD203B41FA5}">
                      <a16:colId xmlns="" xmlns:a16="http://schemas.microsoft.com/office/drawing/2014/main" val="1612994805"/>
                    </a:ext>
                  </a:extLst>
                </a:gridCol>
              </a:tblGrid>
              <a:tr h="558277">
                <a:tc rowSpan="2">
                  <a:txBody>
                    <a:bodyPr/>
                    <a:lstStyle/>
                    <a:p>
                      <a:pPr indent="0"/>
                      <a:endParaRPr lang="hu-HU" sz="2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autokrácia ellenzéke sikerrel helyreállítja…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215293"/>
                  </a:ext>
                </a:extLst>
              </a:tr>
              <a:tr h="10259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első védekező mechanizmust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(hatalmi ágak szétválasztása)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második védekező mechanizmust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(civil társadalom autonómiája)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3701232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Demokratikus kísérlet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5070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Demokratikus áttörés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24034"/>
                  </a:ext>
                </a:extLst>
              </a:tr>
              <a:tr h="55827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Demokratikus stabilizáció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2384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9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21767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Rendszerstabilitás és </a:t>
            </a:r>
            <a:r>
              <a:rPr lang="hu-HU" sz="3200" dirty="0" err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-erózió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27534"/>
            <a:ext cx="8640960" cy="444395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ideáltipikus rendszerek = stabil, önfenntartó rendszerek</a:t>
            </a:r>
          </a:p>
          <a:p>
            <a:pPr lvl="1"/>
            <a:r>
              <a:rPr lang="hu-HU" sz="2000" b="1" dirty="0" smtClean="0">
                <a:solidFill>
                  <a:srgbClr val="CA5E53"/>
                </a:solidFill>
              </a:rPr>
              <a:t>belső stabilitás: </a:t>
            </a:r>
            <a:r>
              <a:rPr lang="hu-HU" sz="2000" b="1" dirty="0" smtClean="0">
                <a:solidFill>
                  <a:srgbClr val="50412B"/>
                </a:solidFill>
              </a:rPr>
              <a:t>van változás és (ki)fejlődés, de ezek az adott rendszer belső logikáját követik, a „lényegén” nem változtatnak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külső (exogén) behatás nélkül a rendszer tudja kezelni a belső (endogén) folyamatait, kihívásait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0"/>
            <a:r>
              <a:rPr lang="hu-HU" sz="2400" b="1" u="sng" dirty="0" smtClean="0">
                <a:solidFill>
                  <a:srgbClr val="50412B"/>
                </a:solidFill>
              </a:rPr>
              <a:t>a rendszerstabilitás alapelvei:</a:t>
            </a:r>
          </a:p>
          <a:p>
            <a:pPr lvl="1"/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rezsim alrendszerei egymással kompatibilis módon működnek,</a:t>
            </a:r>
            <a:r>
              <a:rPr lang="hu-HU" sz="2000" dirty="0">
                <a:solidFill>
                  <a:srgbClr val="50412B"/>
                </a:solidFill>
              </a:rPr>
              <a:t> azaz az egyik alrendszer tevékenysége nem zárja ki, hogy a másik ellássa a rá háramló feladatokat;</a:t>
            </a: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a rezsim alrendszerei kölcsönösen támogatják egymást,</a:t>
            </a:r>
            <a:r>
              <a:rPr lang="hu-HU" sz="2000" dirty="0">
                <a:solidFill>
                  <a:srgbClr val="50412B"/>
                </a:solidFill>
              </a:rPr>
              <a:t> azaz az egyes alrendszerek, miközben a saját feladatukat végzik, egyben kedvező feltéteket is teremtenek más alrendszerek zavarmentes </a:t>
            </a:r>
            <a:r>
              <a:rPr lang="hu-HU" sz="2000" dirty="0" smtClean="0">
                <a:solidFill>
                  <a:srgbClr val="50412B"/>
                </a:solidFill>
              </a:rPr>
              <a:t>működéséhez;</a:t>
            </a:r>
            <a:endParaRPr lang="hu-HU" sz="2000" dirty="0">
              <a:solidFill>
                <a:srgbClr val="50412B"/>
              </a:solidFill>
            </a:endParaRP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a rezsim hatékony védekező mechanizmusokkal rendelkezik, </a:t>
            </a:r>
            <a:r>
              <a:rPr lang="hu-HU" sz="2000" dirty="0">
                <a:solidFill>
                  <a:srgbClr val="50412B"/>
                </a:solidFill>
              </a:rPr>
              <a:t>amelyek megelőzik vagy – ha mégis bekövetkeznek – semlegesítik vagy korrigálják a destruktív tendenciákat, hogy ne vezessenek a rezsim lényegének lerombolásához.</a:t>
            </a:r>
          </a:p>
          <a:p>
            <a:endParaRPr lang="hu-HU" sz="24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000036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Ideáltipikus</a:t>
            </a:r>
            <a:r>
              <a:rPr lang="hu-HU" sz="3200" b="1" dirty="0" smtClean="0">
                <a:solidFill>
                  <a:srgbClr val="8D503B"/>
                </a:solidFill>
              </a:rPr>
              <a:t> </a:t>
            </a:r>
            <a:r>
              <a:rPr lang="hu-HU" sz="3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rendszerek</a:t>
            </a:r>
            <a:endParaRPr lang="en-US" sz="3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483572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(2021-es állapot.)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3977"/>
            <a:chOff x="17350" y="5021"/>
            <a:chExt cx="20853" cy="18205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Kína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7811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Lengyelország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5298" cy="130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Észtország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Románia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9678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Észak-Macedónia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Grúzia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Ukrajna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19513" y="21044"/>
              <a:ext cx="8541" cy="1101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Magyarország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6828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Oroszország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Kazahsztán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smtClean="0">
                <a:solidFill>
                  <a:srgbClr val="385A61"/>
                </a:solidFill>
                <a:latin typeface="Calibri" pitchFamily="34" charset="0"/>
              </a:rPr>
              <a:t>Csehország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liberális demokrácia védekező mechanizmusai (1)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9542"/>
            <a:ext cx="8640960" cy="42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A rendszer „lényege”:</a:t>
            </a:r>
            <a:r>
              <a:rPr lang="hu-HU" sz="2000" b="1" dirty="0" smtClean="0">
                <a:solidFill>
                  <a:srgbClr val="50412B"/>
                </a:solidFill>
              </a:rPr>
              <a:t> (1) az emberi jogok egyetemes védelme, (2) az emberek egyenlő joga, hogy beleszólásuk legyen, hogyan irányítják az életüket</a:t>
            </a:r>
            <a:endParaRPr lang="hu-HU" sz="2000" b="1" u="sng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Kihívás:</a:t>
            </a:r>
            <a:r>
              <a:rPr lang="hu-HU" sz="2000" b="1" dirty="0" smtClean="0">
                <a:solidFill>
                  <a:srgbClr val="50412B"/>
                </a:solidFill>
              </a:rPr>
              <a:t> autokratikus tendenciák mint anomáliák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az ilyen szándékú, így cselekvő aktorok kivételesek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Védekező mechanizmus az (1)</a:t>
            </a:r>
            <a:r>
              <a:rPr lang="hu-HU" sz="2000" b="1" u="sng" dirty="0" err="1" smtClean="0">
                <a:solidFill>
                  <a:srgbClr val="50412B"/>
                </a:solidFill>
              </a:rPr>
              <a:t>-es</a:t>
            </a:r>
            <a:r>
              <a:rPr lang="hu-HU" sz="2000" b="1" u="sng" dirty="0" smtClean="0">
                <a:solidFill>
                  <a:srgbClr val="50412B"/>
                </a:solidFill>
              </a:rPr>
              <a:t> jellemző védelmére:</a:t>
            </a:r>
            <a:r>
              <a:rPr lang="hu-HU" sz="2000" b="1" dirty="0" smtClean="0">
                <a:solidFill>
                  <a:srgbClr val="50412B"/>
                </a:solidFill>
              </a:rPr>
              <a:t> a hatalmi ágak szétválasztása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horizontális (végrehajtó, törvényhozó, bírói ág)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vertikális (központi kormányzat vs. önkormányzatok)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Védekező mechanizmus a (2)</a:t>
            </a:r>
            <a:r>
              <a:rPr lang="hu-HU" sz="2000" b="1" u="sng" dirty="0" err="1" smtClean="0">
                <a:solidFill>
                  <a:srgbClr val="50412B"/>
                </a:solidFill>
              </a:rPr>
              <a:t>-es</a:t>
            </a:r>
            <a:r>
              <a:rPr lang="hu-HU" sz="2000" b="1" u="sng" dirty="0" smtClean="0">
                <a:solidFill>
                  <a:srgbClr val="50412B"/>
                </a:solidFill>
              </a:rPr>
              <a:t> jellemző védelmére:</a:t>
            </a:r>
            <a:r>
              <a:rPr lang="hu-HU" sz="2000" b="1" dirty="0" smtClean="0">
                <a:solidFill>
                  <a:srgbClr val="50412B"/>
                </a:solidFill>
              </a:rPr>
              <a:t> közösségi érdekbeszámítás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nem semlegesített folyamat: a folyamat eredményét a választók, nem pedig a hatalmon lévők határozzák meg</a:t>
            </a:r>
            <a:endParaRPr lang="hu-HU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0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71550"/>
            <a:ext cx="8496944" cy="41044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 smtClean="0">
                <a:solidFill>
                  <a:srgbClr val="50412B"/>
                </a:solidFill>
              </a:rPr>
              <a:t>védekező mechanizmusok „szociológiai oldala</a:t>
            </a:r>
            <a:r>
              <a:rPr lang="hu-HU" sz="2000" b="1" dirty="0" smtClean="0">
                <a:solidFill>
                  <a:srgbClr val="50412B"/>
                </a:solidFill>
              </a:rPr>
              <a:t>”: </a:t>
            </a:r>
            <a:r>
              <a:rPr lang="hu-HU" sz="2000" b="1" dirty="0" smtClean="0">
                <a:solidFill>
                  <a:srgbClr val="CA5E53"/>
                </a:solidFill>
              </a:rPr>
              <a:t>a </a:t>
            </a:r>
            <a:r>
              <a:rPr lang="hu-HU" sz="2000" b="1" dirty="0" smtClean="0">
                <a:solidFill>
                  <a:srgbClr val="CA5E53"/>
                </a:solidFill>
              </a:rPr>
              <a:t>szereplők egymással szembeni </a:t>
            </a:r>
            <a:r>
              <a:rPr lang="hu-HU" sz="2000" b="1" dirty="0" smtClean="0">
                <a:solidFill>
                  <a:srgbClr val="CA5E53"/>
                </a:solidFill>
              </a:rPr>
              <a:t>autonómiája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1800" b="1" dirty="0" smtClean="0">
                <a:solidFill>
                  <a:srgbClr val="50412B"/>
                </a:solidFill>
              </a:rPr>
              <a:t>(</a:t>
            </a:r>
            <a:r>
              <a:rPr lang="hu-HU" sz="1800" b="1" dirty="0" err="1" smtClean="0">
                <a:solidFill>
                  <a:srgbClr val="50412B"/>
                </a:solidFill>
              </a:rPr>
              <a:t>Madison</a:t>
            </a:r>
            <a:r>
              <a:rPr lang="hu-HU" sz="1800" b="1" dirty="0" smtClean="0">
                <a:solidFill>
                  <a:srgbClr val="50412B"/>
                </a:solidFill>
              </a:rPr>
              <a:t>: „becsvággyal becsvágynak kell szembeszegülnie”)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hatalmi ágak szétválasztása: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i="1" dirty="0" smtClean="0">
                <a:solidFill>
                  <a:srgbClr val="50412B"/>
                </a:solidFill>
              </a:rPr>
              <a:t>de facto </a:t>
            </a:r>
            <a:r>
              <a:rPr lang="hu-HU" sz="2000" b="1" dirty="0" smtClean="0">
                <a:solidFill>
                  <a:srgbClr val="50412B"/>
                </a:solidFill>
              </a:rPr>
              <a:t>intézményi függetlenség (pl. önkormányzatok adóbevételei) és egymásra hatás (egymásba átnyúló jogosítványok)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u="sng" dirty="0" smtClean="0">
                <a:solidFill>
                  <a:srgbClr val="50412B"/>
                </a:solidFill>
              </a:rPr>
              <a:t>közösségi érdekbeszámítás:</a:t>
            </a:r>
            <a:r>
              <a:rPr lang="hu-HU" sz="2000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a civil társadalom négy autonómiája</a:t>
            </a:r>
            <a:endParaRPr lang="hu-HU" sz="2000" b="1" u="sng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smtClean="0">
                <a:solidFill>
                  <a:srgbClr val="50412B"/>
                </a:solidFill>
              </a:rPr>
              <a:t>a média autonómiája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smtClean="0">
                <a:solidFill>
                  <a:srgbClr val="50412B"/>
                </a:solidFill>
              </a:rPr>
              <a:t>a vállalkozók autonómiája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smtClean="0">
                <a:solidFill>
                  <a:srgbClr val="50412B"/>
                </a:solidFill>
              </a:rPr>
              <a:t>a civil szervezetek (</a:t>
            </a:r>
            <a:r>
              <a:rPr lang="hu-HU" sz="2000" b="1" dirty="0" err="1" smtClean="0">
                <a:solidFill>
                  <a:srgbClr val="50412B"/>
                </a:solidFill>
              </a:rPr>
              <a:t>NGO-k</a:t>
            </a:r>
            <a:r>
              <a:rPr lang="hu-HU" sz="2000" b="1" dirty="0" smtClean="0">
                <a:solidFill>
                  <a:srgbClr val="50412B"/>
                </a:solidFill>
              </a:rPr>
              <a:t>, „</a:t>
            </a:r>
            <a:r>
              <a:rPr lang="hu-HU" sz="2000" b="1" dirty="0" err="1" smtClean="0">
                <a:solidFill>
                  <a:srgbClr val="50412B"/>
                </a:solidFill>
              </a:rPr>
              <a:t>watchdog</a:t>
            </a:r>
            <a:r>
              <a:rPr lang="hu-HU" sz="2000" b="1" dirty="0" smtClean="0">
                <a:solidFill>
                  <a:srgbClr val="50412B"/>
                </a:solidFill>
              </a:rPr>
              <a:t>” </a:t>
            </a:r>
            <a:r>
              <a:rPr lang="hu-HU" sz="2000" b="1" dirty="0" err="1" smtClean="0">
                <a:solidFill>
                  <a:srgbClr val="50412B"/>
                </a:solidFill>
              </a:rPr>
              <a:t>szervezetek</a:t>
            </a:r>
            <a:r>
              <a:rPr lang="hu-HU" sz="2000" b="1" dirty="0" smtClean="0">
                <a:solidFill>
                  <a:srgbClr val="50412B"/>
                </a:solidFill>
              </a:rPr>
              <a:t>) autonómiája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Font typeface="Calibri" panose="020F0502020204030204" pitchFamily="34" charset="0"/>
              <a:buChar char="–"/>
            </a:pPr>
            <a:r>
              <a:rPr lang="hu-HU" sz="2000" b="1" dirty="0" smtClean="0">
                <a:solidFill>
                  <a:srgbClr val="50412B"/>
                </a:solidFill>
              </a:rPr>
              <a:t>a polgárok autonómiája (polgári szabadságjogok, pénzügyi önállóság)</a:t>
            </a:r>
            <a:endParaRPr lang="hu-HU" sz="2000" dirty="0">
              <a:solidFill>
                <a:srgbClr val="50412B"/>
              </a:solidFill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07950" y="0"/>
            <a:ext cx="89281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liberális demokrácia védekező mechanizmusai (2)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8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699542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autokratikus változás különböző szintjei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4699"/>
              </p:ext>
            </p:extLst>
          </p:nvPr>
        </p:nvGraphicFramePr>
        <p:xfrm>
          <a:off x="107950" y="699542"/>
          <a:ext cx="8928100" cy="2481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9834">
                  <a:extLst>
                    <a:ext uri="{9D8B030D-6E8A-4147-A177-3AD203B41FA5}">
                      <a16:colId xmlns="" xmlns:a16="http://schemas.microsoft.com/office/drawing/2014/main" val="1738400069"/>
                    </a:ext>
                  </a:extLst>
                </a:gridCol>
                <a:gridCol w="3204133">
                  <a:extLst>
                    <a:ext uri="{9D8B030D-6E8A-4147-A177-3AD203B41FA5}">
                      <a16:colId xmlns="" xmlns:a16="http://schemas.microsoft.com/office/drawing/2014/main" val="1669295333"/>
                    </a:ext>
                  </a:extLst>
                </a:gridCol>
                <a:gridCol w="3204133">
                  <a:extLst>
                    <a:ext uri="{9D8B030D-6E8A-4147-A177-3AD203B41FA5}">
                      <a16:colId xmlns="" xmlns:a16="http://schemas.microsoft.com/office/drawing/2014/main" val="1059721366"/>
                    </a:ext>
                  </a:extLst>
                </a:gridCol>
              </a:tblGrid>
              <a:tr h="383188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hatalmon lévők sikeresen deaktiválják…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3766560"/>
                  </a:ext>
                </a:extLst>
              </a:tr>
              <a:tr h="55548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első védekező mechanizmust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(hatalmi ágak szétválasztása)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második védekező mechanizmust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(civil társadalom autonómiája)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3816963"/>
                  </a:ext>
                </a:extLst>
              </a:tr>
              <a:tr h="3831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kísérlet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3740464"/>
                  </a:ext>
                </a:extLst>
              </a:tr>
              <a:tr h="3831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áttörés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6316181"/>
                  </a:ext>
                </a:extLst>
              </a:tr>
              <a:tr h="38318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Autokratikus stabilizáció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X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7001133"/>
                  </a:ext>
                </a:extLst>
              </a:tr>
            </a:tbl>
          </a:graphicData>
        </a:graphic>
      </p:graphicFrame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536" y="3291830"/>
            <a:ext cx="8496944" cy="1584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Alkotmányos </a:t>
            </a:r>
            <a:r>
              <a:rPr lang="hu-HU" sz="2000" b="1" dirty="0">
                <a:solidFill>
                  <a:srgbClr val="50412B"/>
                </a:solidFill>
              </a:rPr>
              <a:t>puccs </a:t>
            </a:r>
            <a:r>
              <a:rPr lang="hu-HU" sz="2000" dirty="0">
                <a:solidFill>
                  <a:srgbClr val="50412B"/>
                </a:solidFill>
              </a:rPr>
              <a:t>egy demokratikus közösség alkotmányának, valamint alapvető </a:t>
            </a:r>
            <a:r>
              <a:rPr lang="hu-HU" sz="2000" i="1" dirty="0">
                <a:solidFill>
                  <a:srgbClr val="50412B"/>
                </a:solidFill>
              </a:rPr>
              <a:t>(de jure) </a:t>
            </a:r>
            <a:r>
              <a:rPr lang="hu-HU" sz="2000" dirty="0">
                <a:solidFill>
                  <a:srgbClr val="50412B"/>
                </a:solidFill>
              </a:rPr>
              <a:t>intézményi keretének egyetlen politikai aktor által végrehajtott megváltoztatása úgy, hogy megerősíti a végrehajtói hatalmat – azaz a saját hatalmát – a többi hatalmi ág kárára, a szubsztantív racionális legitimáció (populizmus) </a:t>
            </a:r>
            <a:r>
              <a:rPr lang="hu-HU" sz="2000" dirty="0" smtClean="0">
                <a:solidFill>
                  <a:srgbClr val="50412B"/>
                </a:solidFill>
              </a:rPr>
              <a:t>nevében.</a:t>
            </a:r>
            <a:endParaRPr lang="hu-HU" sz="20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95486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demokrácia dinamikus egyensúlyi állapota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9582"/>
            <a:ext cx="8640960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A rendszer „lényege”:</a:t>
            </a:r>
            <a:r>
              <a:rPr lang="hu-HU" sz="2400" b="1" dirty="0" smtClean="0">
                <a:solidFill>
                  <a:srgbClr val="50412B"/>
                </a:solidFill>
              </a:rPr>
              <a:t> informális patronális hálók versengő pluralizmusa (többpiramisos patronális háló)</a:t>
            </a:r>
            <a:endParaRPr lang="hu-HU" sz="2400" b="1" u="sng" dirty="0" smtClean="0">
              <a:solidFill>
                <a:srgbClr val="50412B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Kihívás:</a:t>
            </a:r>
            <a:r>
              <a:rPr lang="hu-HU" sz="2400" b="1" dirty="0" smtClean="0">
                <a:solidFill>
                  <a:srgbClr val="50412B"/>
                </a:solidFill>
              </a:rPr>
              <a:t> autokratikus tendenciák mint norma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az ilyen szándékú, így cselekvő aktorok szabályszerűek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harmóniára törekvés: a főpatrónusok hatalma útjában álló akadályokat és az érdekbeszámítást a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hálón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belül felszámolták, ezt akarják országos szinten is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DE: 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érvényesül a </a:t>
            </a:r>
            <a:r>
              <a:rPr lang="hu-HU" sz="2000" b="1" dirty="0" err="1" smtClean="0">
                <a:solidFill>
                  <a:srgbClr val="50412B"/>
                </a:solidFill>
                <a:sym typeface="Wingdings" panose="05000000000000000000" pitchFamily="2" charset="2"/>
              </a:rPr>
              <a:t>madisoni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elv, a becsvágy korlátozza a becsvágyat  </a:t>
            </a:r>
            <a:r>
              <a:rPr lang="hu-HU" sz="2000" b="1" dirty="0" smtClean="0">
                <a:solidFill>
                  <a:srgbClr val="CA5E53"/>
                </a:solidFill>
                <a:sym typeface="Wingdings" panose="05000000000000000000" pitchFamily="2" charset="2"/>
              </a:rPr>
              <a:t>dinamikus egyensúly,</a:t>
            </a:r>
            <a:r>
              <a:rPr lang="hu-HU" sz="20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 demokratikus intézmények (korlátozott, de érdemi) működése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u="sng" dirty="0" smtClean="0">
                <a:solidFill>
                  <a:srgbClr val="50412B"/>
                </a:solidFill>
              </a:rPr>
              <a:t>Védekező mechanizmusok:</a:t>
            </a:r>
            <a:r>
              <a:rPr lang="hu-HU" sz="2400" b="1" dirty="0" smtClean="0">
                <a:solidFill>
                  <a:srgbClr val="50412B"/>
                </a:solidFill>
              </a:rPr>
              <a:t> intézményi </a:t>
            </a:r>
            <a:r>
              <a:rPr lang="hu-HU" sz="2400" b="1" dirty="0">
                <a:solidFill>
                  <a:srgbClr val="50412B"/>
                </a:solidFill>
              </a:rPr>
              <a:t>és </a:t>
            </a:r>
            <a:r>
              <a:rPr lang="hu-HU" sz="2400" b="1" dirty="0" smtClean="0">
                <a:solidFill>
                  <a:srgbClr val="50412B"/>
                </a:solidFill>
              </a:rPr>
              <a:t>társadalmi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6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99542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patronális demokrácia védekező mechanizmusai</a:t>
            </a:r>
            <a:endParaRPr lang="hu-HU" sz="3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9542"/>
            <a:ext cx="8640960" cy="42484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CA5E53"/>
                </a:solidFill>
              </a:rPr>
              <a:t>Intézményi:</a:t>
            </a:r>
            <a:r>
              <a:rPr lang="hu-HU" sz="2000" b="1" dirty="0" smtClean="0">
                <a:solidFill>
                  <a:srgbClr val="50412B"/>
                </a:solidFill>
              </a:rPr>
              <a:t> (1) </a:t>
            </a:r>
            <a:r>
              <a:rPr lang="hu-HU" sz="2000" b="1" dirty="0">
                <a:solidFill>
                  <a:srgbClr val="50412B"/>
                </a:solidFill>
              </a:rPr>
              <a:t>arányos választási </a:t>
            </a:r>
            <a:r>
              <a:rPr lang="hu-HU" sz="2000" b="1" dirty="0" smtClean="0">
                <a:solidFill>
                  <a:srgbClr val="50412B"/>
                </a:solidFill>
              </a:rPr>
              <a:t>rendszer, (2)</a:t>
            </a:r>
            <a:r>
              <a:rPr lang="hu-HU" sz="2000" b="1" dirty="0">
                <a:solidFill>
                  <a:srgbClr val="50412B"/>
                </a:solidFill>
              </a:rPr>
              <a:t> osztott végrehajtó hatalom</a:t>
            </a:r>
            <a:endParaRPr lang="hu-HU" sz="20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u="sng" dirty="0" smtClean="0">
                <a:solidFill>
                  <a:srgbClr val="50412B"/>
                </a:solidFill>
              </a:rPr>
              <a:t>arányos választási rendszer:</a:t>
            </a:r>
            <a:r>
              <a:rPr lang="hu-HU" sz="1800" b="1" dirty="0" smtClean="0">
                <a:solidFill>
                  <a:srgbClr val="50412B"/>
                </a:solidFill>
              </a:rPr>
              <a:t> nehéz alkotmányozó többséghez jutni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u="sng" dirty="0" smtClean="0">
                <a:solidFill>
                  <a:srgbClr val="50412B"/>
                </a:solidFill>
              </a:rPr>
              <a:t>osztott végrehajtó hatalom:</a:t>
            </a:r>
            <a:r>
              <a:rPr lang="hu-HU" sz="1800" b="1" dirty="0" smtClean="0">
                <a:solidFill>
                  <a:srgbClr val="50412B"/>
                </a:solidFill>
              </a:rPr>
              <a:t> nem egy kézben összpontosul a hatalom (kohabitáció)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jelzőhatás: a formális pozíció informális jelzést is küld, hogy ki a főnök, kihez kell igazodni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CA5E53"/>
                </a:solidFill>
              </a:rPr>
              <a:t>Társadalmi:</a:t>
            </a:r>
            <a:r>
              <a:rPr lang="hu-HU" sz="2000" b="1" dirty="0" smtClean="0">
                <a:solidFill>
                  <a:srgbClr val="50412B"/>
                </a:solidFill>
              </a:rPr>
              <a:t> „színes forradalmak” (Grúzia 2003, Kirgizisztán 2005 és 2020, Ukrajna 2004 és 2014, Örményország 2018 stb.)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u="sng" dirty="0" smtClean="0">
                <a:solidFill>
                  <a:srgbClr val="50412B"/>
                </a:solidFill>
              </a:rPr>
              <a:t>nem klasszikus forradalmak:</a:t>
            </a:r>
            <a:r>
              <a:rPr lang="hu-HU" sz="1800" b="1" dirty="0" smtClean="0">
                <a:solidFill>
                  <a:srgbClr val="50412B"/>
                </a:solidFill>
              </a:rPr>
              <a:t> a legitimációs mintázat lecserélése helyett az ezzel szembeni lázadást testesítik meg (joguralom, a </a:t>
            </a:r>
            <a:r>
              <a:rPr lang="hu-HU" sz="1800" b="1" i="1" dirty="0" smtClean="0">
                <a:solidFill>
                  <a:srgbClr val="50412B"/>
                </a:solidFill>
              </a:rPr>
              <a:t>de jure </a:t>
            </a:r>
            <a:r>
              <a:rPr lang="hu-HU" sz="1800" b="1" dirty="0" smtClean="0">
                <a:solidFill>
                  <a:srgbClr val="50412B"/>
                </a:solidFill>
              </a:rPr>
              <a:t>korlátok </a:t>
            </a:r>
            <a:r>
              <a:rPr lang="hu-HU" sz="1800" b="1" i="1" dirty="0" smtClean="0">
                <a:solidFill>
                  <a:srgbClr val="50412B"/>
                </a:solidFill>
              </a:rPr>
              <a:t>de facto </a:t>
            </a:r>
            <a:r>
              <a:rPr lang="hu-HU" sz="1800" b="1" dirty="0" smtClean="0">
                <a:solidFill>
                  <a:srgbClr val="50412B"/>
                </a:solidFill>
              </a:rPr>
              <a:t>ereje)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u="sng" dirty="0" smtClean="0">
                <a:solidFill>
                  <a:srgbClr val="50412B"/>
                </a:solidFill>
              </a:rPr>
              <a:t>tipikus lefolyásuk:</a:t>
            </a:r>
            <a:r>
              <a:rPr lang="hu-HU" sz="1800" b="1" dirty="0" smtClean="0">
                <a:solidFill>
                  <a:srgbClr val="50412B"/>
                </a:solidFill>
              </a:rPr>
              <a:t> 1. választási csalás (vagy ezzel egyenértékű); 2</a:t>
            </a:r>
            <a:r>
              <a:rPr lang="hu-HU" sz="1800" b="1" dirty="0">
                <a:solidFill>
                  <a:srgbClr val="50412B"/>
                </a:solidFill>
              </a:rPr>
              <a:t>.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</a:t>
            </a:r>
            <a:r>
              <a:rPr lang="hu-HU" sz="1800" b="1" dirty="0" smtClean="0">
                <a:solidFill>
                  <a:srgbClr val="50412B"/>
                </a:solidFill>
              </a:rPr>
              <a:t>legitimációt megkérdőjelező tüntetések; 3</a:t>
            </a:r>
            <a:r>
              <a:rPr lang="hu-HU" sz="1800" b="1" dirty="0">
                <a:solidFill>
                  <a:srgbClr val="50412B"/>
                </a:solidFill>
              </a:rPr>
              <a:t>.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külső aktorok támogatása; 4</a:t>
            </a:r>
            <a:r>
              <a:rPr lang="hu-HU" sz="1800" b="1" dirty="0">
                <a:solidFill>
                  <a:srgbClr val="50412B"/>
                </a:solidFill>
                <a:sym typeface="Wingdings" panose="05000000000000000000" pitchFamily="2" charset="2"/>
              </a:rPr>
              <a:t>.</a:t>
            </a:r>
            <a:r>
              <a:rPr lang="hu-HU" sz="18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 a vezetők távozása</a:t>
            </a:r>
            <a:endParaRPr lang="hu-HU" sz="1800" b="1" dirty="0" smtClean="0">
              <a:solidFill>
                <a:srgbClr val="50412B"/>
              </a:solidFill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4D7C85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1800" b="1" dirty="0" smtClean="0">
                <a:solidFill>
                  <a:srgbClr val="50412B"/>
                </a:solidFill>
              </a:rPr>
              <a:t>DE: </a:t>
            </a:r>
            <a:r>
              <a:rPr lang="hu-HU" sz="1800" b="1" u="sng" dirty="0" smtClean="0">
                <a:solidFill>
                  <a:srgbClr val="50412B"/>
                </a:solidFill>
              </a:rPr>
              <a:t>nincs antipatronális átalakulás</a:t>
            </a:r>
            <a:r>
              <a:rPr lang="hu-HU" sz="1800" b="1" dirty="0" smtClean="0">
                <a:solidFill>
                  <a:srgbClr val="50412B"/>
                </a:solidFill>
              </a:rPr>
              <a:t>, mert a demokrácia álcája mögött az elnyomást nem tűrő </a:t>
            </a:r>
            <a:r>
              <a:rPr lang="hu-HU" sz="1800" b="1" dirty="0">
                <a:solidFill>
                  <a:srgbClr val="50412B"/>
                </a:solidFill>
              </a:rPr>
              <a:t>patronális hálók </a:t>
            </a:r>
            <a:r>
              <a:rPr lang="hu-HU" sz="1800" b="1" dirty="0" smtClean="0">
                <a:solidFill>
                  <a:srgbClr val="50412B"/>
                </a:solidFill>
              </a:rPr>
              <a:t>lázadása áll</a:t>
            </a:r>
            <a:endParaRPr lang="hu-HU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1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811908" y="771204"/>
            <a:ext cx="7224141" cy="432082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52" y="922386"/>
            <a:ext cx="6986728" cy="40976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2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kormányzás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demokratikusságának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összehasonlítása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színes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forradalmak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országaiban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(index </a:t>
            </a:r>
            <a:r>
              <a:rPr lang="en-US" sz="2200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adatok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560" y="987574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Ukrajna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1367359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Grúzia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1560" y="1758778"/>
            <a:ext cx="1080120" cy="261610"/>
          </a:xfrm>
          <a:prstGeom prst="rect">
            <a:avLst/>
          </a:prstGeom>
          <a:noFill/>
        </p:spPr>
        <p:txBody>
          <a:bodyPr wrap="square" lIns="72000" rtlCol="0" anchor="ctr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Kirgizisztán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11560" y="2148878"/>
            <a:ext cx="1294191" cy="577081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a többi posztkommunista ország átlaga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395536" y="3277011"/>
            <a:ext cx="167059" cy="144016"/>
          </a:xfrm>
          <a:prstGeom prst="triangle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ombusz 15"/>
          <p:cNvSpPr/>
          <p:nvPr/>
        </p:nvSpPr>
        <p:spPr>
          <a:xfrm>
            <a:off x="395536" y="2823149"/>
            <a:ext cx="165600" cy="165600"/>
          </a:xfrm>
          <a:prstGeom prst="diamond">
            <a:avLst/>
          </a:prstGeom>
          <a:solidFill>
            <a:srgbClr val="CA5E53"/>
          </a:solidFill>
          <a:ln>
            <a:solidFill>
              <a:srgbClr val="CA5E5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CA5E53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11559" y="3239567"/>
            <a:ext cx="1200347" cy="738664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a színes forradalom nyomán létrejött rezsim vége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11560" y="2752497"/>
            <a:ext cx="1197628" cy="41549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050" b="1" dirty="0" smtClean="0">
                <a:solidFill>
                  <a:srgbClr val="50412B"/>
                </a:solidFill>
              </a:rPr>
              <a:t>: </a:t>
            </a:r>
            <a:r>
              <a:rPr lang="hu-HU" sz="1050" b="1" dirty="0" smtClean="0">
                <a:solidFill>
                  <a:srgbClr val="50412B"/>
                </a:solidFill>
              </a:rPr>
              <a:t>a színes forradalom ideje</a:t>
            </a:r>
            <a:endParaRPr lang="hu-HU" sz="1050" b="1" dirty="0">
              <a:solidFill>
                <a:srgbClr val="50412B"/>
              </a:solidFill>
            </a:endParaRPr>
          </a:p>
        </p:txBody>
      </p:sp>
      <p:sp>
        <p:nvSpPr>
          <p:cNvPr id="22" name="Szövegdoboz 12"/>
          <p:cNvSpPr txBox="1"/>
          <p:nvPr/>
        </p:nvSpPr>
        <p:spPr>
          <a:xfrm>
            <a:off x="2116677" y="836841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50412B"/>
                </a:solidFill>
              </a:rPr>
              <a:t>Választási folyamat a választási forradalmak után</a:t>
            </a:r>
            <a:endParaRPr lang="hu-HU" sz="1100" b="1" dirty="0">
              <a:solidFill>
                <a:srgbClr val="50412B"/>
              </a:solidFill>
            </a:endParaRPr>
          </a:p>
        </p:txBody>
      </p:sp>
      <p:sp>
        <p:nvSpPr>
          <p:cNvPr id="23" name="Szövegdoboz 12"/>
          <p:cNvSpPr txBox="1"/>
          <p:nvPr/>
        </p:nvSpPr>
        <p:spPr>
          <a:xfrm>
            <a:off x="2097989" y="3102228"/>
            <a:ext cx="326414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Médiafüggetlenség </a:t>
            </a:r>
            <a:r>
              <a:rPr lang="hu-HU" sz="1100" b="1" dirty="0" smtClean="0">
                <a:solidFill>
                  <a:srgbClr val="50412B"/>
                </a:solidFill>
              </a:rPr>
              <a:t>a </a:t>
            </a:r>
            <a:r>
              <a:rPr lang="hu-HU" sz="1100" b="1" dirty="0">
                <a:solidFill>
                  <a:srgbClr val="50412B"/>
                </a:solidFill>
              </a:rPr>
              <a:t>választási forradalmak után</a:t>
            </a:r>
          </a:p>
        </p:txBody>
      </p:sp>
      <p:sp>
        <p:nvSpPr>
          <p:cNvPr id="24" name="Szövegdoboz 12"/>
          <p:cNvSpPr txBox="1"/>
          <p:nvPr/>
        </p:nvSpPr>
        <p:spPr>
          <a:xfrm>
            <a:off x="5650167" y="3102228"/>
            <a:ext cx="323959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>
                <a:solidFill>
                  <a:srgbClr val="50412B"/>
                </a:solidFill>
              </a:rPr>
              <a:t>Korrupció a választási forradalmak után</a:t>
            </a:r>
          </a:p>
        </p:txBody>
      </p:sp>
      <p:sp>
        <p:nvSpPr>
          <p:cNvPr id="25" name="Szövegdoboz 12"/>
          <p:cNvSpPr txBox="1"/>
          <p:nvPr/>
        </p:nvSpPr>
        <p:spPr>
          <a:xfrm>
            <a:off x="5650167" y="821171"/>
            <a:ext cx="324231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1100" b="1" dirty="0" smtClean="0">
                <a:solidFill>
                  <a:srgbClr val="50412B"/>
                </a:solidFill>
              </a:rPr>
              <a:t>Igazságszolgáltatás a </a:t>
            </a:r>
            <a:r>
              <a:rPr lang="hu-HU" sz="1100" b="1" dirty="0">
                <a:solidFill>
                  <a:srgbClr val="50412B"/>
                </a:solidFill>
              </a:rPr>
              <a:t>választási forradalmak után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6"/>
          <a:stretch/>
        </p:blipFill>
        <p:spPr>
          <a:xfrm>
            <a:off x="107504" y="1016411"/>
            <a:ext cx="516658" cy="13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1408</Words>
  <Application>Microsoft Office PowerPoint</Application>
  <PresentationFormat>Diavetítés a képernyőre (16:9 oldalarány)</PresentationFormat>
  <Paragraphs>245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Az instabilitás politikája:  védekező mechanizmusok, színes forradalmak és az autokratikus változás visszafordítása</vt:lpstr>
      <vt:lpstr>Rendszerstabilitás és -erózió</vt:lpstr>
      <vt:lpstr>PowerPoint bemutató</vt:lpstr>
      <vt:lpstr>A liberális demokrácia védekező mechanizmusai (1)</vt:lpstr>
      <vt:lpstr>PowerPoint bemutató</vt:lpstr>
      <vt:lpstr>Az autokratikus változás különböző szintjei</vt:lpstr>
      <vt:lpstr>A patronális demokrácia dinamikus egyensúlyi állapota</vt:lpstr>
      <vt:lpstr>A patronális demokrácia védekező mechanizmusai</vt:lpstr>
      <vt:lpstr>A kormányzás demokratikusságának összehasonlítása a színes forradalmak országaiban (index adatok)</vt:lpstr>
      <vt:lpstr>A patronális autokrácia stabilitása</vt:lpstr>
      <vt:lpstr>Védekezés a külső nyomás ellen: autokratikus stabilizáció</vt:lpstr>
      <vt:lpstr>Védekezés a belső nyomás ellen: a hatalmi erőforrások szétválasztása a fogadott politikai családon belül</vt:lpstr>
      <vt:lpstr>Az utódlás problémája: túléli-e a rendszer a vezető távozását?</vt:lpstr>
      <vt:lpstr>Ideáltipikus visszatérések az autokratikus váltás különböző szintjeiről</vt:lpstr>
      <vt:lpstr>Kormánykritikai vs. rendszerkritikai paradigma</vt:lpstr>
      <vt:lpstr>A demokratikus változás különböző szintjei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714</cp:revision>
  <dcterms:created xsi:type="dcterms:W3CDTF">2017-05-01T09:52:15Z</dcterms:created>
  <dcterms:modified xsi:type="dcterms:W3CDTF">2022-03-24T06:44:52Z</dcterms:modified>
</cp:coreProperties>
</file>