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5" r:id="rId3"/>
    <p:sldId id="300" r:id="rId4"/>
    <p:sldId id="318" r:id="rId5"/>
    <p:sldId id="260" r:id="rId6"/>
    <p:sldId id="306" r:id="rId7"/>
    <p:sldId id="307" r:id="rId8"/>
    <p:sldId id="331" r:id="rId9"/>
    <p:sldId id="330" r:id="rId10"/>
    <p:sldId id="326" r:id="rId11"/>
    <p:sldId id="327" r:id="rId12"/>
    <p:sldId id="328" r:id="rId13"/>
    <p:sldId id="329" r:id="rId14"/>
    <p:sldId id="332" r:id="rId15"/>
    <p:sldId id="311" r:id="rId16"/>
    <p:sldId id="312" r:id="rId17"/>
    <p:sldId id="333" r:id="rId18"/>
    <p:sldId id="321" r:id="rId19"/>
    <p:sldId id="320" r:id="rId20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  <p15:guide id="5" pos="4105" userDrawn="1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orient="horz" pos="2663" userDrawn="1">
          <p15:clr>
            <a:srgbClr val="A4A3A4"/>
          </p15:clr>
        </p15:guide>
        <p15:guide id="8" orient="horz" pos="21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F50"/>
    <a:srgbClr val="50412B"/>
    <a:srgbClr val="B2654B"/>
    <a:srgbClr val="E9B178"/>
    <a:srgbClr val="6B95A1"/>
    <a:srgbClr val="395A61"/>
    <a:srgbClr val="4D7C84"/>
    <a:srgbClr val="B3AA9D"/>
    <a:srgbClr val="50412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1" autoAdjust="0"/>
    <p:restoredTop sz="91903" autoAdjust="0"/>
  </p:normalViewPr>
  <p:slideViewPr>
    <p:cSldViewPr>
      <p:cViewPr varScale="1">
        <p:scale>
          <a:sx n="98" d="100"/>
          <a:sy n="98" d="100"/>
        </p:scale>
        <p:origin x="336" y="96"/>
      </p:cViewPr>
      <p:guideLst>
        <p:guide orient="horz" pos="758"/>
        <p:guide pos="68"/>
        <p:guide pos="5692"/>
        <p:guide orient="horz" pos="577"/>
        <p:guide pos="4105"/>
        <p:guide orient="horz" pos="3162"/>
        <p:guide orient="horz" pos="2663"/>
        <p:guide orient="horz" pos="2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256484776027914E-2"/>
          <c:y val="1.9569037783680621E-2"/>
          <c:w val="0.75103712665161093"/>
          <c:h val="0.91613103594550105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EU-s forrásból</c:v>
                </c:pt>
              </c:strCache>
            </c:strRef>
          </c:tx>
          <c:spPr>
            <a:ln w="50800">
              <a:solidFill>
                <a:srgbClr val="6B95A1"/>
              </a:solidFill>
            </a:ln>
          </c:spPr>
          <c:marker>
            <c:symbol val="none"/>
          </c:marker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Munka1!$B$2:$B$8</c:f>
              <c:numCache>
                <c:formatCode>General</c:formatCode>
                <c:ptCount val="7"/>
                <c:pt idx="0">
                  <c:v>0.21879999999999999</c:v>
                </c:pt>
                <c:pt idx="1">
                  <c:v>0.25650000000000001</c:v>
                </c:pt>
                <c:pt idx="2">
                  <c:v>0.40079999999999999</c:v>
                </c:pt>
                <c:pt idx="3">
                  <c:v>0.45169999999999999</c:v>
                </c:pt>
                <c:pt idx="4">
                  <c:v>0.4829</c:v>
                </c:pt>
                <c:pt idx="5">
                  <c:v>0.53779999999999994</c:v>
                </c:pt>
                <c:pt idx="6">
                  <c:v>0.52470000000000006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A2-412D-9811-397EC1D35C86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 EU-s forrásból</c:v>
                </c:pt>
              </c:strCache>
            </c:strRef>
          </c:tx>
          <c:spPr>
            <a:ln w="50800">
              <a:solidFill>
                <a:srgbClr val="CD5F50"/>
              </a:solidFill>
            </a:ln>
          </c:spPr>
          <c:marker>
            <c:symbol val="none"/>
          </c:marker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Munka1!$C$2:$C$8</c:f>
              <c:numCache>
                <c:formatCode>General</c:formatCode>
                <c:ptCount val="7"/>
                <c:pt idx="0">
                  <c:v>0.2293</c:v>
                </c:pt>
                <c:pt idx="1">
                  <c:v>0.21560000000000001</c:v>
                </c:pt>
                <c:pt idx="2">
                  <c:v>0.34389999999999998</c:v>
                </c:pt>
                <c:pt idx="3">
                  <c:v>0.35849999999999999</c:v>
                </c:pt>
                <c:pt idx="4">
                  <c:v>0.37619999999999998</c:v>
                </c:pt>
                <c:pt idx="5">
                  <c:v>0.42430000000000001</c:v>
                </c:pt>
                <c:pt idx="6">
                  <c:v>0.42580000000000001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A2-412D-9811-397EC1D35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0821384"/>
        <c:axId val="340820208"/>
      </c:lineChart>
      <c:catAx>
        <c:axId val="340821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>
                <a:solidFill>
                  <a:srgbClr val="50412B"/>
                </a:solidFill>
              </a:defRPr>
            </a:pPr>
            <a:endParaRPr lang="hu-HU"/>
          </a:p>
        </c:txPr>
        <c:crossAx val="340820208"/>
        <c:crosses val="autoZero"/>
        <c:auto val="1"/>
        <c:lblAlgn val="ctr"/>
        <c:lblOffset val="100"/>
        <c:noMultiLvlLbl val="0"/>
      </c:catAx>
      <c:valAx>
        <c:axId val="340820208"/>
        <c:scaling>
          <c:orientation val="minMax"/>
          <c:max val="0.60000000000000064"/>
          <c:min val="0.2"/>
        </c:scaling>
        <c:delete val="0"/>
        <c:axPos val="l"/>
        <c:majorGridlines>
          <c:spPr>
            <a:ln>
              <a:solidFill>
                <a:srgbClr val="B3AA9D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>
                <a:solidFill>
                  <a:srgbClr val="50412B"/>
                </a:solidFill>
              </a:defRPr>
            </a:pPr>
            <a:endParaRPr lang="hu-HU"/>
          </a:p>
        </c:txPr>
        <c:crossAx val="340821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522204181925404"/>
          <c:y val="0.11095669997079054"/>
          <c:w val="0.20477799974457669"/>
          <c:h val="0.40705488578299365"/>
        </c:manualLayout>
      </c:layout>
      <c:overlay val="0"/>
      <c:txPr>
        <a:bodyPr/>
        <a:lstStyle/>
        <a:p>
          <a:pPr>
            <a:defRPr sz="1600" b="1">
              <a:solidFill>
                <a:srgbClr val="50412B"/>
              </a:solidFill>
            </a:defRPr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6B95A1"/>
            </a:solidFill>
          </c:spPr>
          <c:invertIfNegative val="0"/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Munka1!$B$2:$B$8</c:f>
              <c:numCache>
                <c:formatCode>General</c:formatCode>
                <c:ptCount val="7"/>
                <c:pt idx="0">
                  <c:v>18.100000000000001</c:v>
                </c:pt>
                <c:pt idx="1">
                  <c:v>19.2</c:v>
                </c:pt>
                <c:pt idx="2">
                  <c:v>56.2</c:v>
                </c:pt>
                <c:pt idx="3">
                  <c:v>53.4</c:v>
                </c:pt>
                <c:pt idx="4">
                  <c:v>56.5</c:v>
                </c:pt>
                <c:pt idx="5">
                  <c:v>62.7</c:v>
                </c:pt>
                <c:pt idx="6">
                  <c:v>63.2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42-42BE-8C36-F30283BB4D4C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Oszlop1</c:v>
                </c:pt>
              </c:strCache>
            </c:strRef>
          </c:tx>
          <c:invertIfNegative val="0"/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42-42BE-8C36-F30283BB4D4C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Oszlop2</c:v>
                </c:pt>
              </c:strCache>
            </c:strRef>
          </c:tx>
          <c:invertIfNegative val="0"/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42-42BE-8C36-F30283BB4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0820992"/>
        <c:axId val="405996896"/>
      </c:barChart>
      <c:catAx>
        <c:axId val="34082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0412C"/>
            </a:solidFill>
          </a:ln>
        </c:spPr>
        <c:txPr>
          <a:bodyPr/>
          <a:lstStyle/>
          <a:p>
            <a:pPr>
              <a:defRPr sz="1400">
                <a:solidFill>
                  <a:srgbClr val="50412C"/>
                </a:solidFill>
              </a:defRPr>
            </a:pPr>
            <a:endParaRPr lang="hu-HU"/>
          </a:p>
        </c:txPr>
        <c:crossAx val="405996896"/>
        <c:crosses val="autoZero"/>
        <c:auto val="1"/>
        <c:lblAlgn val="ctr"/>
        <c:lblOffset val="100"/>
        <c:noMultiLvlLbl val="0"/>
      </c:catAx>
      <c:valAx>
        <c:axId val="405996896"/>
        <c:scaling>
          <c:orientation val="minMax"/>
        </c:scaling>
        <c:delete val="0"/>
        <c:axPos val="l"/>
        <c:majorGridlines>
          <c:spPr>
            <a:ln>
              <a:solidFill>
                <a:srgbClr val="B3AA9D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50412C"/>
                </a:solidFill>
              </a:defRPr>
            </a:pPr>
            <a:endParaRPr lang="hu-HU"/>
          </a:p>
        </c:txPr>
        <c:crossAx val="34082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87452787913708E-2"/>
          <c:y val="4.9326566595481194E-2"/>
          <c:w val="0.84037473038642463"/>
          <c:h val="0.88518276775831228"/>
        </c:manualLayout>
      </c:layout>
      <c:lineChart>
        <c:grouping val="standard"/>
        <c:varyColors val="0"/>
        <c:ser>
          <c:idx val="0"/>
          <c:order val="0"/>
          <c:tx>
            <c:strRef>
              <c:f>'Munka1'!$B$1</c:f>
              <c:strCache>
                <c:ptCount val="1"/>
                <c:pt idx="0">
                  <c:v>Sorozat 1</c:v>
                </c:pt>
              </c:strCache>
            </c:strRef>
          </c:tx>
          <c:spPr>
            <a:ln w="50800">
              <a:solidFill>
                <a:srgbClr val="6B95A1"/>
              </a:solidFill>
            </a:ln>
          </c:spPr>
          <c:marker>
            <c:symbol val="none"/>
          </c:marker>
          <c:cat>
            <c:numRef>
              <c:f>'Munka1'!$A$2:$A$8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'Munka1'!$B$2:$B$8</c:f>
              <c:numCache>
                <c:formatCode>General</c:formatCode>
                <c:ptCount val="7"/>
                <c:pt idx="0">
                  <c:v>0.14000000000000001</c:v>
                </c:pt>
                <c:pt idx="1">
                  <c:v>0.21000000000000021</c:v>
                </c:pt>
                <c:pt idx="2">
                  <c:v>0.89</c:v>
                </c:pt>
                <c:pt idx="3">
                  <c:v>2.3899999999999997</c:v>
                </c:pt>
                <c:pt idx="4">
                  <c:v>3.48</c:v>
                </c:pt>
                <c:pt idx="5">
                  <c:v>4.8</c:v>
                </c:pt>
                <c:pt idx="6">
                  <c:v>7.25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FB-4695-B13D-4FD84EAC5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994152"/>
        <c:axId val="405997288"/>
      </c:lineChart>
      <c:catAx>
        <c:axId val="405994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 sz="1200" b="1">
                <a:solidFill>
                  <a:srgbClr val="50412B"/>
                </a:solidFill>
              </a:defRPr>
            </a:pPr>
            <a:endParaRPr lang="hu-HU"/>
          </a:p>
        </c:txPr>
        <c:crossAx val="405997288"/>
        <c:crosses val="autoZero"/>
        <c:auto val="1"/>
        <c:lblAlgn val="ctr"/>
        <c:lblOffset val="100"/>
        <c:noMultiLvlLbl val="0"/>
      </c:catAx>
      <c:valAx>
        <c:axId val="405997288"/>
        <c:scaling>
          <c:orientation val="minMax"/>
          <c:max val="8"/>
          <c:min val="0"/>
        </c:scaling>
        <c:delete val="0"/>
        <c:axPos val="l"/>
        <c:majorGridlines>
          <c:spPr>
            <a:ln>
              <a:solidFill>
                <a:srgbClr val="B3AA9D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 sz="1200" b="1">
                <a:solidFill>
                  <a:srgbClr val="50412B"/>
                </a:solidFill>
              </a:defRPr>
            </a:pPr>
            <a:endParaRPr lang="hu-HU"/>
          </a:p>
        </c:txPr>
        <c:crossAx val="405994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Swietelsky</c:v>
                </c:pt>
              </c:strCache>
            </c:strRef>
          </c:tx>
          <c:spPr>
            <a:ln w="47625" cap="rnd">
              <a:solidFill>
                <a:srgbClr val="395A6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123481225927388E-2"/>
                  <c:y val="3.631389831740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22071317114807E-2"/>
                  <c:y val="3.112619855777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753524772031225E-2"/>
                  <c:y val="2.5938498798148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Munka1!$B$2:$B$4</c:f>
              <c:numCache>
                <c:formatCode>0.00</c:formatCode>
                <c:ptCount val="3"/>
                <c:pt idx="0">
                  <c:v>1.37</c:v>
                </c:pt>
                <c:pt idx="1">
                  <c:v>1.99</c:v>
                </c:pt>
                <c:pt idx="2">
                  <c:v>1.49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D3B-473E-B31F-4B0CB0F3D51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Strabag</c:v>
                </c:pt>
              </c:strCache>
            </c:strRef>
          </c:tx>
          <c:spPr>
            <a:ln w="47625" cap="rnd">
              <a:solidFill>
                <a:srgbClr val="E9B17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156198422490677"/>
                  <c:y val="7.7815496394446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835683181354264E-3"/>
                  <c:y val="-2.5938498798148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178266136100454E-2"/>
                  <c:y val="-1.94538740986115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AF5-4513-BA0A-065331EE323C}"/>
                </c:ext>
                <c:ext xmlns:c15="http://schemas.microsoft.com/office/drawing/2012/chart" uri="{CE6537A1-D6FC-4f65-9D91-7224C49458BB}">
                  <c15:layout>
                    <c:manualLayout>
                      <c:w val="8.1553696163731246E-2"/>
                      <c:h val="4.8271546263355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1.84</c:v>
                </c:pt>
                <c:pt idx="1">
                  <c:v>2.8</c:v>
                </c:pt>
                <c:pt idx="2">
                  <c:v>2.84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D3B-473E-B31F-4B0CB0F3D51F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Duna Aszfalt</c:v>
                </c:pt>
              </c:strCache>
            </c:strRef>
          </c:tx>
          <c:spPr>
            <a:ln w="47625" cap="rnd">
              <a:solidFill>
                <a:srgbClr val="CD5F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64414263422964"/>
                  <c:y val="-3.631389831740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112619855777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753524772031225E-2"/>
                  <c:y val="-2.334464891833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Munka1!$D$2:$D$4</c:f>
              <c:numCache>
                <c:formatCode>General</c:formatCode>
                <c:ptCount val="3"/>
                <c:pt idx="0">
                  <c:v>4.8</c:v>
                </c:pt>
                <c:pt idx="1">
                  <c:v>6.65</c:v>
                </c:pt>
                <c:pt idx="2">
                  <c:v>7.45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3B-473E-B31F-4B0CB0F3D51F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Mészáros</c:v>
                </c:pt>
              </c:strCache>
            </c:strRef>
          </c:tx>
          <c:spPr>
            <a:ln w="47625" cap="rnd">
              <a:solidFill>
                <a:srgbClr val="6B95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705499061024229"/>
                  <c:y val="-2.46415738582413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AF5-4513-BA0A-065331EE323C}"/>
                </c:ext>
                <c:ext xmlns:c15="http://schemas.microsoft.com/office/drawing/2012/chart" uri="{CE6537A1-D6FC-4f65-9D91-7224C49458BB}">
                  <c15:layout>
                    <c:manualLayout>
                      <c:w val="7.6786559527460399E-2"/>
                      <c:h val="5.864694578261454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3424891134739929E-2"/>
                  <c:y val="-3.890774819722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452114863218665E-2"/>
                  <c:y val="-2.853234867796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Munka1!$E$2:$E$4</c:f>
              <c:numCache>
                <c:formatCode>0.00</c:formatCode>
                <c:ptCount val="3"/>
                <c:pt idx="0">
                  <c:v>2.5</c:v>
                </c:pt>
                <c:pt idx="1">
                  <c:v>10.5</c:v>
                </c:pt>
                <c:pt idx="2">
                  <c:v>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D3B-473E-B31F-4B0CB0F3D51F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Közgép</c:v>
                </c:pt>
              </c:strCache>
            </c:strRef>
          </c:tx>
          <c:spPr>
            <a:ln w="47625" cap="rnd">
              <a:solidFill>
                <a:srgbClr val="B2654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441127927050047"/>
                  <c:y val="-4.409544795685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156198422490684"/>
                  <c:y val="-3.890774819722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AF5-4513-BA0A-065331EE32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0412B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Munka1!$F$2:$F$4</c:f>
              <c:numCache>
                <c:formatCode>General</c:formatCode>
                <c:ptCount val="3"/>
                <c:pt idx="0">
                  <c:v>9.1300000000000008</c:v>
                </c:pt>
                <c:pt idx="1">
                  <c:v>11.67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3B-473E-B31F-4B0CB0F3D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998072"/>
        <c:axId val="405992584"/>
      </c:lineChart>
      <c:catAx>
        <c:axId val="40599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B3AA9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0412B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5992584"/>
        <c:crosses val="autoZero"/>
        <c:auto val="1"/>
        <c:lblAlgn val="ctr"/>
        <c:lblOffset val="100"/>
        <c:noMultiLvlLbl val="0"/>
      </c:catAx>
      <c:valAx>
        <c:axId val="40599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3AA9D"/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0412B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599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910893207505931E-3"/>
          <c:y val="0.94198150115283352"/>
          <c:w val="0.99534265765239915"/>
          <c:h val="5.2830799087536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0412B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2022. 03. 30.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59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987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15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4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68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52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80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44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73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2022. 03. 30.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544724"/>
            <a:ext cx="8928100" cy="2054051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Kapcsolati </a:t>
            </a:r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gazdaságtan</a:t>
            </a:r>
            <a:r>
              <a:rPr lang="en-US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en-US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hagyományos 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korrupció, bűnöző állam és bűnözői ökoszisztéma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950" y="915988"/>
            <a:ext cx="6336258" cy="4103687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07950" y="934973"/>
          <a:ext cx="7776418" cy="399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16688" y="3363913"/>
            <a:ext cx="2519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i="1" dirty="0">
                <a:solidFill>
                  <a:srgbClr val="50412B"/>
                </a:solidFill>
              </a:rPr>
              <a:t>Korrupciós kockázat: 0 = volt verseny és hirdetmény; 0,5 = az egyik tényező hiányzott; 1 = mindkét tényező hiányzott.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GB" sz="2200" dirty="0" err="1">
                <a:solidFill>
                  <a:srgbClr val="8D503B"/>
                </a:solidFill>
              </a:rPr>
              <a:t>Korrupciós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kockázat</a:t>
            </a:r>
            <a:r>
              <a:rPr lang="en-GB" sz="2200" dirty="0">
                <a:solidFill>
                  <a:srgbClr val="8D503B"/>
                </a:solidFill>
              </a:rPr>
              <a:t> a </a:t>
            </a:r>
            <a:r>
              <a:rPr lang="en-GB" sz="2200" dirty="0" err="1">
                <a:solidFill>
                  <a:srgbClr val="8D503B"/>
                </a:solidFill>
              </a:rPr>
              <a:t>magyarországi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közbeszerzésekben</a:t>
            </a:r>
            <a:r>
              <a:rPr lang="en-GB" sz="2200" dirty="0">
                <a:solidFill>
                  <a:srgbClr val="8D503B"/>
                </a:solidFill>
              </a:rPr>
              <a:t>, 2009–2015</a:t>
            </a:r>
            <a:endParaRPr lang="hu-HU" sz="2200" dirty="0">
              <a:solidFill>
                <a:srgbClr val="8D503B"/>
              </a:solidFill>
            </a:endParaRPr>
          </a:p>
        </p:txBody>
      </p:sp>
      <p:sp>
        <p:nvSpPr>
          <p:cNvPr id="9" name="Téglalap 16"/>
          <p:cNvSpPr/>
          <p:nvPr/>
        </p:nvSpPr>
        <p:spPr>
          <a:xfrm>
            <a:off x="6444208" y="4835723"/>
            <a:ext cx="2697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8D503B"/>
                </a:solidFill>
              </a:rPr>
              <a:t>(N: 118.843; </a:t>
            </a:r>
            <a:r>
              <a:rPr lang="hu-HU" sz="1400" b="1" dirty="0" smtClean="0">
                <a:solidFill>
                  <a:srgbClr val="8D503B"/>
                </a:solidFill>
              </a:rPr>
              <a:t>forrás </a:t>
            </a:r>
            <a:r>
              <a:rPr lang="fr-FR" sz="1400" b="1" dirty="0" smtClean="0">
                <a:solidFill>
                  <a:srgbClr val="8D503B"/>
                </a:solidFill>
              </a:rPr>
              <a:t>CRCB </a:t>
            </a:r>
            <a:r>
              <a:rPr lang="fr-FR" sz="1400" b="1" dirty="0">
                <a:solidFill>
                  <a:srgbClr val="8D503B"/>
                </a:solidFill>
              </a:rPr>
              <a:t>2016)</a:t>
            </a:r>
          </a:p>
        </p:txBody>
      </p:sp>
    </p:spTree>
    <p:extLst>
      <p:ext uri="{BB962C8B-B14F-4D97-AF65-F5344CB8AC3E}">
        <p14:creationId xmlns:p14="http://schemas.microsoft.com/office/powerpoint/2010/main" val="10391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1064538"/>
            <a:ext cx="7776864" cy="3794447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683568" y="1132571"/>
          <a:ext cx="7704856" cy="372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576183" y="4835723"/>
            <a:ext cx="2550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400" b="1" dirty="0">
                <a:solidFill>
                  <a:srgbClr val="8D503B"/>
                </a:solidFill>
              </a:rPr>
              <a:t>(N =121.849; </a:t>
            </a:r>
            <a:r>
              <a:rPr lang="hu-HU" sz="1400" b="1" dirty="0" smtClean="0">
                <a:solidFill>
                  <a:srgbClr val="8D503B"/>
                </a:solidFill>
              </a:rPr>
              <a:t>forrás: </a:t>
            </a:r>
            <a:r>
              <a:rPr lang="hu-HU" sz="1400" b="1" dirty="0">
                <a:solidFill>
                  <a:srgbClr val="8D503B"/>
                </a:solidFill>
              </a:rPr>
              <a:t>CRCB 2016)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1203326"/>
          </a:xfrm>
        </p:spPr>
        <p:txBody>
          <a:bodyPr>
            <a:noAutofit/>
          </a:bodyPr>
          <a:lstStyle/>
          <a:p>
            <a:r>
              <a:rPr lang="en-GB" sz="2200" dirty="0">
                <a:solidFill>
                  <a:srgbClr val="8D503B"/>
                </a:solidFill>
              </a:rPr>
              <a:t>A </a:t>
            </a:r>
            <a:r>
              <a:rPr lang="en-GB" sz="2200" dirty="0" err="1">
                <a:solidFill>
                  <a:srgbClr val="8D503B"/>
                </a:solidFill>
              </a:rPr>
              <a:t>meghirdetett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tenderek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nélkül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lebonyolított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közbeszerzések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aránya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az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összes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magyarországi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közbeszerzés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százalékában</a:t>
            </a:r>
            <a:r>
              <a:rPr lang="en-GB" sz="2200" dirty="0">
                <a:solidFill>
                  <a:srgbClr val="8D503B"/>
                </a:solidFill>
              </a:rPr>
              <a:t>, 2009–2015 </a:t>
            </a:r>
          </a:p>
        </p:txBody>
      </p:sp>
    </p:spTree>
    <p:extLst>
      <p:ext uri="{BB962C8B-B14F-4D97-AF65-F5344CB8AC3E}">
        <p14:creationId xmlns:p14="http://schemas.microsoft.com/office/powerpoint/2010/main" val="7624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987574"/>
            <a:ext cx="6192688" cy="4032100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19430" y="987574"/>
          <a:ext cx="6612810" cy="384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églalap 14"/>
          <p:cNvSpPr/>
          <p:nvPr/>
        </p:nvSpPr>
        <p:spPr>
          <a:xfrm>
            <a:off x="6536560" y="2982911"/>
            <a:ext cx="25194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i="1" dirty="0">
                <a:solidFill>
                  <a:srgbClr val="50412B"/>
                </a:solidFill>
              </a:rPr>
              <a:t>A magyar közbeszerzési árak első számjegyei százalékos arányainak az átlagos négyzetes eltérés összegének (MSE) alakulása a </a:t>
            </a:r>
            <a:r>
              <a:rPr lang="hu-HU" sz="1400" i="1" dirty="0" err="1">
                <a:solidFill>
                  <a:srgbClr val="50412B"/>
                </a:solidFill>
              </a:rPr>
              <a:t>Benford-törvény</a:t>
            </a:r>
            <a:r>
              <a:rPr lang="hu-HU" sz="1400" i="1" dirty="0">
                <a:solidFill>
                  <a:srgbClr val="50412B"/>
                </a:solidFill>
              </a:rPr>
              <a:t> által </a:t>
            </a:r>
            <a:r>
              <a:rPr lang="hu-HU" sz="1400" i="1" dirty="0" err="1">
                <a:solidFill>
                  <a:srgbClr val="50412B"/>
                </a:solidFill>
              </a:rPr>
              <a:t>prediktált</a:t>
            </a:r>
            <a:r>
              <a:rPr lang="hu-HU" sz="1400" i="1" dirty="0">
                <a:solidFill>
                  <a:srgbClr val="50412B"/>
                </a:solidFill>
              </a:rPr>
              <a:t> értékhez </a:t>
            </a:r>
            <a:r>
              <a:rPr lang="hu-HU" sz="1400" i="1" dirty="0" smtClean="0">
                <a:solidFill>
                  <a:srgbClr val="50412B"/>
                </a:solidFill>
              </a:rPr>
              <a:t>képeset.</a:t>
            </a:r>
            <a:endParaRPr lang="hu-HU" sz="1400" dirty="0">
              <a:solidFill>
                <a:srgbClr val="50412B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6444208" y="4835723"/>
            <a:ext cx="2697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8D503B"/>
                </a:solidFill>
              </a:rPr>
              <a:t>(N = 123,224; forrás: CRCB 2016)</a:t>
            </a:r>
            <a:endParaRPr lang="hu-HU" sz="1400" b="1" dirty="0">
              <a:solidFill>
                <a:srgbClr val="8D503B"/>
              </a:solidFill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1203325"/>
          </a:xfrm>
        </p:spPr>
        <p:txBody>
          <a:bodyPr>
            <a:noAutofit/>
          </a:bodyPr>
          <a:lstStyle/>
          <a:p>
            <a:r>
              <a:rPr lang="en-GB" sz="2200" dirty="0" err="1">
                <a:solidFill>
                  <a:srgbClr val="8D503B"/>
                </a:solidFill>
              </a:rPr>
              <a:t>Az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árak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eltorzulása</a:t>
            </a:r>
            <a:r>
              <a:rPr lang="en-GB" sz="2200" dirty="0">
                <a:solidFill>
                  <a:srgbClr val="8D503B"/>
                </a:solidFill>
              </a:rPr>
              <a:t> a </a:t>
            </a:r>
            <a:r>
              <a:rPr lang="en-GB" sz="2200" dirty="0" err="1">
                <a:solidFill>
                  <a:srgbClr val="8D503B"/>
                </a:solidFill>
              </a:rPr>
              <a:t>magyarországi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közbeszerzéseknél</a:t>
            </a:r>
            <a:r>
              <a:rPr lang="en-GB" sz="2200" dirty="0">
                <a:solidFill>
                  <a:srgbClr val="8D503B"/>
                </a:solidFill>
              </a:rPr>
              <a:t>, 2009–2015</a:t>
            </a:r>
          </a:p>
        </p:txBody>
      </p:sp>
    </p:spTree>
    <p:extLst>
      <p:ext uri="{BB962C8B-B14F-4D97-AF65-F5344CB8AC3E}">
        <p14:creationId xmlns:p14="http://schemas.microsoft.com/office/powerpoint/2010/main" val="21396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123478"/>
            <a:ext cx="5328146" cy="4896197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3600400" cy="2067694"/>
          </a:xfrm>
        </p:spPr>
        <p:txBody>
          <a:bodyPr>
            <a:noAutofit/>
          </a:bodyPr>
          <a:lstStyle/>
          <a:p>
            <a:pPr algn="l"/>
            <a:r>
              <a:rPr lang="hu-HU" sz="2200" dirty="0" smtClean="0">
                <a:solidFill>
                  <a:srgbClr val="8D503B"/>
                </a:solidFill>
              </a:rPr>
              <a:t>A magyarországi közbeszerzéseken induló fő építőipari vállalatok </a:t>
            </a:r>
            <a:r>
              <a:rPr lang="hu-HU" sz="2200" dirty="0" err="1" smtClean="0">
                <a:solidFill>
                  <a:srgbClr val="8D503B"/>
                </a:solidFill>
              </a:rPr>
              <a:t>odds-ainak</a:t>
            </a:r>
            <a:r>
              <a:rPr lang="hu-HU" sz="2200" dirty="0" smtClean="0">
                <a:solidFill>
                  <a:srgbClr val="8D503B"/>
                </a:solidFill>
              </a:rPr>
              <a:t> változása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/>
          </p:nvPr>
        </p:nvGraphicFramePr>
        <p:xfrm>
          <a:off x="3707904" y="123478"/>
          <a:ext cx="5328146" cy="489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07504" y="2067694"/>
            <a:ext cx="359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0412B"/>
                </a:solidFill>
              </a:rPr>
              <a:t>odds = </a:t>
            </a:r>
            <a:r>
              <a:rPr lang="hu-HU" sz="1600" b="1" dirty="0" smtClean="0">
                <a:solidFill>
                  <a:srgbClr val="50412B"/>
                </a:solidFill>
              </a:rPr>
              <a:t>a győztes tenderek száma</a:t>
            </a:r>
            <a:r>
              <a:rPr lang="en-US" sz="1600" b="1" dirty="0" smtClean="0">
                <a:solidFill>
                  <a:srgbClr val="50412B"/>
                </a:solidFill>
              </a:rPr>
              <a:t> </a:t>
            </a:r>
            <a:r>
              <a:rPr lang="en-US" sz="1600" b="1" dirty="0">
                <a:solidFill>
                  <a:srgbClr val="50412B"/>
                </a:solidFill>
              </a:rPr>
              <a:t>/ </a:t>
            </a:r>
            <a:r>
              <a:rPr lang="hu-HU" sz="1600" b="1" dirty="0" smtClean="0">
                <a:solidFill>
                  <a:srgbClr val="50412B"/>
                </a:solidFill>
              </a:rPr>
              <a:t>a vesztes tenderek száma</a:t>
            </a:r>
            <a:endParaRPr lang="hu-HU" sz="16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958" y="123478"/>
            <a:ext cx="8928100" cy="69954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A korrupció mérésének problémái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204" y="823019"/>
            <a:ext cx="3613692" cy="4320481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rgbClr val="50412B"/>
                </a:solidFill>
              </a:rPr>
              <a:t>globális korrupciós mutatók: a </a:t>
            </a:r>
            <a:r>
              <a:rPr lang="hu-HU" sz="2000" b="1" dirty="0" smtClean="0">
                <a:solidFill>
                  <a:srgbClr val="CD5F50"/>
                </a:solidFill>
              </a:rPr>
              <a:t>korrupcióérzékelési index (CPI)</a:t>
            </a:r>
          </a:p>
          <a:p>
            <a:pPr lvl="1"/>
            <a:r>
              <a:rPr lang="hu-HU" sz="1600" b="1" dirty="0" smtClean="0">
                <a:solidFill>
                  <a:srgbClr val="50412B"/>
                </a:solidFill>
              </a:rPr>
              <a:t>évről évre publikálja a </a:t>
            </a:r>
            <a:r>
              <a:rPr lang="hu-HU" sz="1600" b="1" dirty="0" err="1" smtClean="0">
                <a:solidFill>
                  <a:srgbClr val="50412B"/>
                </a:solidFill>
              </a:rPr>
              <a:t>Transparency</a:t>
            </a:r>
            <a:r>
              <a:rPr lang="hu-HU" sz="1600" b="1" dirty="0" smtClean="0">
                <a:solidFill>
                  <a:srgbClr val="50412B"/>
                </a:solidFill>
              </a:rPr>
              <a:t> International</a:t>
            </a:r>
          </a:p>
          <a:p>
            <a:pPr lvl="1"/>
            <a:r>
              <a:rPr lang="hu-HU" sz="1600" b="1" dirty="0" smtClean="0">
                <a:solidFill>
                  <a:srgbClr val="50412B"/>
                </a:solidFill>
              </a:rPr>
              <a:t>kérdőíveken alapuló kompozit index a világ országainak zöméről</a:t>
            </a:r>
          </a:p>
          <a:p>
            <a:pPr lvl="1"/>
            <a:r>
              <a:rPr lang="hu-HU" sz="1600" b="1" dirty="0" smtClean="0">
                <a:solidFill>
                  <a:srgbClr val="50412B"/>
                </a:solidFill>
              </a:rPr>
              <a:t>amit vizsgál: (1) korrupció általában; (2) megvesztegetés, állam foglyul ejtése; (3) intézményi garanciák</a:t>
            </a:r>
          </a:p>
          <a:p>
            <a:pPr marL="457200" lvl="1" indent="0">
              <a:buNone/>
            </a:pPr>
            <a:r>
              <a:rPr lang="hu-HU" sz="16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1600" b="1" u="sng" dirty="0" smtClean="0">
                <a:solidFill>
                  <a:srgbClr val="50412B"/>
                </a:solidFill>
                <a:sym typeface="Wingdings" panose="05000000000000000000" pitchFamily="2" charset="2"/>
              </a:rPr>
              <a:t>a korrupció mint deviancia:</a:t>
            </a:r>
            <a:r>
              <a:rPr lang="hu-HU" sz="16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az állam üldözni akarja a korrupciót, legfeljebb nem képes rá</a:t>
            </a:r>
            <a:endParaRPr lang="hu-HU" sz="1600" b="1" dirty="0" smtClean="0">
              <a:solidFill>
                <a:srgbClr val="50412B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843558"/>
            <a:ext cx="5472162" cy="41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7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478"/>
            <a:ext cx="8928100" cy="915988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Bűnözői ökoszisztéma: engedélyezett vs. engedély nélküli törvénytelenség</a:t>
            </a:r>
            <a:endParaRPr lang="hu-HU" sz="28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554552"/>
              </p:ext>
            </p:extLst>
          </p:nvPr>
        </p:nvGraphicFramePr>
        <p:xfrm>
          <a:off x="179958" y="1203598"/>
          <a:ext cx="8856538" cy="3747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9517">
                  <a:extLst>
                    <a:ext uri="{9D8B030D-6E8A-4147-A177-3AD203B41FA5}">
                      <a16:colId xmlns="" xmlns:a16="http://schemas.microsoft.com/office/drawing/2014/main" val="3662640216"/>
                    </a:ext>
                  </a:extLst>
                </a:gridCol>
                <a:gridCol w="2907997">
                  <a:extLst>
                    <a:ext uri="{9D8B030D-6E8A-4147-A177-3AD203B41FA5}">
                      <a16:colId xmlns="" xmlns:a16="http://schemas.microsoft.com/office/drawing/2014/main" val="3213355475"/>
                    </a:ext>
                  </a:extLst>
                </a:gridCol>
                <a:gridCol w="4739024">
                  <a:extLst>
                    <a:ext uri="{9D8B030D-6E8A-4147-A177-3AD203B41FA5}">
                      <a16:colId xmlns="" xmlns:a16="http://schemas.microsoft.com/office/drawing/2014/main" val="1659534735"/>
                    </a:ext>
                  </a:extLst>
                </a:gridCol>
              </a:tblGrid>
              <a:tr h="8581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bűnöző állam lépései az engedély nélküli törvénytelenséggel szemben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egymás mellett élés formája (az állam lépéseinek eredménye)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293826"/>
                  </a:ext>
                </a:extLst>
              </a:tr>
              <a:tr h="6422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Elnyomás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támadás/visszaszorítás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elkülönülés (az engedély nélküli törvénytelenség vagy „magánbanditizmus” felszámolása)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162721"/>
                  </a:ext>
                </a:extLst>
              </a:tr>
              <a:tr h="6422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Tűrés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békén hagyás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elkülönülés (megszűnik a törvénytelen aktorok zaklatása)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9807023"/>
                  </a:ext>
                </a:extLst>
              </a:tr>
              <a:tr h="74345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Könnyítés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rátelepedés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tárgyalásos kapcsolódás (a törvénytelen hálózat kialkudott autonómiája / bűnözők mint erőszakkereskedők felbérlése)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1227037"/>
                  </a:ext>
                </a:extLst>
              </a:tr>
              <a:tr h="6422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Elfoglalás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autonómia megtörése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integrálás (a törvénytelen hálózatot a fogadott politikai család irányítja)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6372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89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727" y="133439"/>
            <a:ext cx="8928546" cy="69954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Korrupció a kommunista diktatúrában</a:t>
            </a:r>
            <a:endParaRPr lang="hu-HU" sz="2800" dirty="0">
              <a:solidFill>
                <a:srgbClr val="8D503B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51520" y="843558"/>
            <a:ext cx="8640960" cy="4032448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rgbClr val="50412B"/>
                </a:solidFill>
              </a:rPr>
              <a:t>állami tulajdon monopóliuma, magánpiaci aktorok hiánya</a:t>
            </a:r>
          </a:p>
          <a:p>
            <a:r>
              <a:rPr lang="hu-HU" sz="2000" b="1" dirty="0" smtClean="0">
                <a:solidFill>
                  <a:srgbClr val="50412B"/>
                </a:solidFill>
              </a:rPr>
              <a:t>DE: </a:t>
            </a:r>
            <a:r>
              <a:rPr lang="hu-HU" sz="2000" b="1" u="sng" dirty="0" smtClean="0">
                <a:solidFill>
                  <a:srgbClr val="50412B"/>
                </a:solidFill>
              </a:rPr>
              <a:t>három gazdaság:</a:t>
            </a:r>
            <a:r>
              <a:rPr lang="hu-HU" sz="2000" b="1" dirty="0" smtClean="0">
                <a:solidFill>
                  <a:srgbClr val="50412B"/>
                </a:solidFill>
              </a:rPr>
              <a:t> első (legális állami), második (megtűrt magán) és harmadik (informális)</a:t>
            </a:r>
          </a:p>
          <a:p>
            <a:r>
              <a:rPr lang="hu-HU" sz="2000" b="1" i="1" dirty="0" err="1" smtClean="0">
                <a:solidFill>
                  <a:srgbClr val="50412B"/>
                </a:solidFill>
              </a:rPr>
              <a:t>blat</a:t>
            </a:r>
            <a:r>
              <a:rPr lang="hu-HU" sz="2000" b="1" dirty="0" smtClean="0">
                <a:solidFill>
                  <a:srgbClr val="50412B"/>
                </a:solidFill>
              </a:rPr>
              <a:t>: „ott működött, ahol a pénz nem” (Ledeneva)</a:t>
            </a:r>
          </a:p>
          <a:p>
            <a:pPr lvl="1"/>
            <a:r>
              <a:rPr lang="hu-HU" sz="1600" b="1" dirty="0" smtClean="0">
                <a:solidFill>
                  <a:srgbClr val="50412B"/>
                </a:solidFill>
              </a:rPr>
              <a:t>az erőforrások központi elosztása nem találkozik a tényleges kereslettel (hiány mint </a:t>
            </a:r>
            <a:r>
              <a:rPr lang="hu-HU" sz="1600" b="1" dirty="0" err="1" smtClean="0">
                <a:solidFill>
                  <a:srgbClr val="50412B"/>
                </a:solidFill>
              </a:rPr>
              <a:t>rendszerspecifikus</a:t>
            </a:r>
            <a:r>
              <a:rPr lang="hu-HU" sz="1600" b="1" dirty="0" smtClean="0">
                <a:solidFill>
                  <a:srgbClr val="50412B"/>
                </a:solidFill>
              </a:rPr>
              <a:t> jellemző; Kornai János)</a:t>
            </a:r>
          </a:p>
          <a:p>
            <a:pPr lvl="1"/>
            <a:r>
              <a:rPr lang="hu-HU" sz="1600" b="1" dirty="0" smtClean="0">
                <a:solidFill>
                  <a:srgbClr val="50412B"/>
                </a:solidFill>
              </a:rPr>
              <a:t>DE: szinte mindenkinek van valamilyen áruba bocsátható jószága, szolgáltatása, diszkrecionális döntési kompetenciája</a:t>
            </a:r>
          </a:p>
          <a:p>
            <a:pPr lvl="1"/>
            <a:r>
              <a:rPr lang="hu-HU" sz="1600" b="1" dirty="0" smtClean="0">
                <a:solidFill>
                  <a:srgbClr val="50412B"/>
                </a:solidFill>
              </a:rPr>
              <a:t>„szívességgazdaság”: barterügyletek sokasága korrigálja a központi elosztást</a:t>
            </a:r>
          </a:p>
          <a:p>
            <a:r>
              <a:rPr lang="hu-HU" sz="2000" b="1" dirty="0" smtClean="0">
                <a:solidFill>
                  <a:srgbClr val="50412B"/>
                </a:solidFill>
              </a:rPr>
              <a:t>nem rendszerromboló vagy </a:t>
            </a:r>
            <a:r>
              <a:rPr lang="hu-HU" sz="2000" b="1" dirty="0" err="1" smtClean="0">
                <a:solidFill>
                  <a:srgbClr val="50412B"/>
                </a:solidFill>
              </a:rPr>
              <a:t>-meghatározó</a:t>
            </a:r>
            <a:r>
              <a:rPr lang="hu-HU" sz="2000" b="1" dirty="0" smtClean="0">
                <a:solidFill>
                  <a:srgbClr val="50412B"/>
                </a:solidFill>
              </a:rPr>
              <a:t>, hanem </a:t>
            </a:r>
            <a:r>
              <a:rPr lang="hu-HU" sz="2000" b="1" dirty="0" smtClean="0">
                <a:solidFill>
                  <a:srgbClr val="CD5F50"/>
                </a:solidFill>
              </a:rPr>
              <a:t>rendszerolajozó korrupció</a:t>
            </a:r>
          </a:p>
          <a:p>
            <a:r>
              <a:rPr lang="hu-HU" sz="2000" b="1" dirty="0" smtClean="0">
                <a:solidFill>
                  <a:srgbClr val="50412B"/>
                </a:solidFill>
              </a:rPr>
              <a:t>„össznépi”, kvázi-egalitárius intézmény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a rendszerváltás során felszámolódik, a korrupcióban is megjelenik az egyenlőtlenség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lvl="1"/>
            <a:endParaRPr lang="hu-HU" sz="1600" b="1" dirty="0" smtClean="0">
              <a:solidFill>
                <a:srgbClr val="50412B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hu-HU" sz="20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80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958" y="144016"/>
            <a:ext cx="8928100" cy="69954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  <a:latin typeface="Open Sans (Címsorok)"/>
                <a:ea typeface="Open Sans" panose="020B0606030504020204" pitchFamily="34" charset="0"/>
                <a:cs typeface="Open Sans" panose="020B0606030504020204" pitchFamily="34" charset="0"/>
              </a:rPr>
              <a:t>A korrupció kulturális mintázatai: </a:t>
            </a:r>
            <a:r>
              <a:rPr lang="hu-HU" sz="2800" i="1" dirty="0" err="1" smtClean="0">
                <a:solidFill>
                  <a:srgbClr val="8D503B"/>
                </a:solidFill>
                <a:latin typeface="Open Sans (Címsorok)"/>
                <a:ea typeface="Open Sans" panose="020B0606030504020204" pitchFamily="34" charset="0"/>
                <a:cs typeface="Open Sans" panose="020B0606030504020204" pitchFamily="34" charset="0"/>
              </a:rPr>
              <a:t>blat</a:t>
            </a:r>
            <a:r>
              <a:rPr lang="hu-HU" sz="2800" i="1" dirty="0" smtClean="0">
                <a:solidFill>
                  <a:srgbClr val="8D503B"/>
                </a:solidFill>
                <a:latin typeface="Open Sans (Címsorok)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800" dirty="0" smtClean="0">
                <a:solidFill>
                  <a:srgbClr val="8D503B"/>
                </a:solidFill>
                <a:latin typeface="Open Sans (Címsorok)"/>
                <a:ea typeface="Open Sans" panose="020B0606030504020204" pitchFamily="34" charset="0"/>
                <a:cs typeface="Open Sans" panose="020B0606030504020204" pitchFamily="34" charset="0"/>
              </a:rPr>
              <a:t>és </a:t>
            </a:r>
            <a:r>
              <a:rPr lang="hu-HU" sz="2800" i="1" dirty="0" smtClean="0">
                <a:solidFill>
                  <a:srgbClr val="8D503B"/>
                </a:solidFill>
                <a:latin typeface="Open Sans (Címsorok)"/>
                <a:ea typeface="Open Sans" panose="020B0606030504020204" pitchFamily="34" charset="0"/>
                <a:cs typeface="Open Sans" panose="020B0606030504020204" pitchFamily="34" charset="0"/>
              </a:rPr>
              <a:t>guanxi</a:t>
            </a:r>
            <a:endParaRPr lang="hu-HU" sz="2800" i="1" dirty="0">
              <a:solidFill>
                <a:srgbClr val="8D503B"/>
              </a:solidFill>
              <a:latin typeface="Open Sans (Címsorok)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43558"/>
            <a:ext cx="8640960" cy="4052986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rgbClr val="50412B"/>
                </a:solidFill>
              </a:rPr>
              <a:t>a </a:t>
            </a:r>
            <a:r>
              <a:rPr lang="hu-HU" sz="2000" b="1" i="1" dirty="0" err="1" smtClean="0">
                <a:solidFill>
                  <a:srgbClr val="50412B"/>
                </a:solidFill>
              </a:rPr>
              <a:t>blat</a:t>
            </a:r>
            <a:r>
              <a:rPr lang="hu-HU" sz="2000" b="1" i="1" dirty="0" smtClean="0">
                <a:solidFill>
                  <a:srgbClr val="50412B"/>
                </a:solidFill>
              </a:rPr>
              <a:t> </a:t>
            </a:r>
            <a:r>
              <a:rPr lang="hu-HU" sz="2000" b="1" dirty="0" smtClean="0">
                <a:solidFill>
                  <a:srgbClr val="50412B"/>
                </a:solidFill>
              </a:rPr>
              <a:t>kínai változata a </a:t>
            </a:r>
            <a:r>
              <a:rPr lang="hu-HU" sz="2000" b="1" i="1" dirty="0" smtClean="0">
                <a:solidFill>
                  <a:srgbClr val="CD5F50"/>
                </a:solidFill>
              </a:rPr>
              <a:t>guanxi </a:t>
            </a:r>
            <a:r>
              <a:rPr lang="hu-HU" sz="2000" b="1" dirty="0" smtClean="0">
                <a:solidFill>
                  <a:srgbClr val="CD5F50"/>
                </a:solidFill>
              </a:rPr>
              <a:t>(</a:t>
            </a:r>
            <a:r>
              <a:rPr lang="hu-HU" sz="2000" b="1" dirty="0" err="1">
                <a:solidFill>
                  <a:srgbClr val="CD5F50"/>
                </a:solidFill>
              </a:rPr>
              <a:t>kuang-hszi</a:t>
            </a:r>
            <a:r>
              <a:rPr lang="hu-HU" sz="2000" b="1" dirty="0">
                <a:solidFill>
                  <a:srgbClr val="CD5F50"/>
                </a:solidFill>
              </a:rPr>
              <a:t>)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000" b="1" dirty="0" smtClean="0">
                <a:solidFill>
                  <a:srgbClr val="50412B"/>
                </a:solidFill>
              </a:rPr>
              <a:t>szó szerint </a:t>
            </a:r>
            <a:r>
              <a:rPr lang="hu-HU" sz="2000" b="1" i="1" dirty="0" smtClean="0">
                <a:solidFill>
                  <a:srgbClr val="50412B"/>
                </a:solidFill>
              </a:rPr>
              <a:t>viszony</a:t>
            </a:r>
            <a:r>
              <a:rPr lang="hu-HU" sz="2000" b="1" dirty="0" smtClean="0">
                <a:solidFill>
                  <a:srgbClr val="50412B"/>
                </a:solidFill>
              </a:rPr>
              <a:t>, </a:t>
            </a:r>
            <a:r>
              <a:rPr lang="hu-HU" sz="2000" b="1" i="1" dirty="0" smtClean="0">
                <a:solidFill>
                  <a:srgbClr val="50412B"/>
                </a:solidFill>
              </a:rPr>
              <a:t>kapcsolat</a:t>
            </a:r>
          </a:p>
          <a:p>
            <a:r>
              <a:rPr lang="hu-HU" sz="2000" b="1" dirty="0" smtClean="0">
                <a:solidFill>
                  <a:srgbClr val="CD5F50"/>
                </a:solidFill>
              </a:rPr>
              <a:t>informális </a:t>
            </a:r>
            <a:r>
              <a:rPr lang="hu-HU" sz="2000" b="1" dirty="0">
                <a:solidFill>
                  <a:srgbClr val="50412B"/>
                </a:solidFill>
              </a:rPr>
              <a:t>társadalmi </a:t>
            </a:r>
            <a:r>
              <a:rPr lang="hu-HU" sz="2000" b="1" dirty="0" smtClean="0">
                <a:solidFill>
                  <a:srgbClr val="50412B"/>
                </a:solidFill>
              </a:rPr>
              <a:t>cserekapcsolat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000" b="1" dirty="0" smtClean="0">
                <a:solidFill>
                  <a:srgbClr val="CD5F50"/>
                </a:solidFill>
              </a:rPr>
              <a:t>reciprocitás</a:t>
            </a:r>
            <a:r>
              <a:rPr lang="hu-HU" sz="2000" b="1" dirty="0">
                <a:solidFill>
                  <a:srgbClr val="CD5F50"/>
                </a:solidFill>
              </a:rPr>
              <a:t>,</a:t>
            </a:r>
            <a:r>
              <a:rPr lang="hu-HU" sz="2000" b="1" dirty="0">
                <a:solidFill>
                  <a:srgbClr val="50412B"/>
                </a:solidFill>
              </a:rPr>
              <a:t> melynek nyomán az emberek társadalmi tőkét halmoznak fel kölcsönös segítségnyújtáson </a:t>
            </a:r>
            <a:r>
              <a:rPr lang="hu-HU" sz="2000" b="1" dirty="0" smtClean="0">
                <a:solidFill>
                  <a:srgbClr val="50412B"/>
                </a:solidFill>
              </a:rPr>
              <a:t>keresztül</a:t>
            </a:r>
          </a:p>
          <a:p>
            <a:r>
              <a:rPr lang="hu-HU" sz="2000" b="1" dirty="0" smtClean="0">
                <a:solidFill>
                  <a:srgbClr val="50412B"/>
                </a:solidFill>
              </a:rPr>
              <a:t>ezzel </a:t>
            </a:r>
            <a:r>
              <a:rPr lang="hu-HU" sz="2000" b="1" dirty="0">
                <a:solidFill>
                  <a:srgbClr val="50412B"/>
                </a:solidFill>
              </a:rPr>
              <a:t>a társadalmi tőkével lehet aztán „dolgokat elintézni”, erőforrásokhoz vagy lehetőségekhez hozzáférni személyes szívességek </a:t>
            </a:r>
            <a:r>
              <a:rPr lang="hu-HU" sz="2000" b="1" dirty="0" smtClean="0">
                <a:solidFill>
                  <a:srgbClr val="50412B"/>
                </a:solidFill>
              </a:rPr>
              <a:t>révén</a:t>
            </a:r>
          </a:p>
          <a:p>
            <a:r>
              <a:rPr lang="hu-HU" sz="2000" b="1" dirty="0" smtClean="0">
                <a:solidFill>
                  <a:srgbClr val="50412B"/>
                </a:solidFill>
              </a:rPr>
              <a:t>a </a:t>
            </a:r>
            <a:r>
              <a:rPr lang="hu-HU" sz="2000" b="1" i="1" dirty="0" smtClean="0">
                <a:solidFill>
                  <a:srgbClr val="50412B"/>
                </a:solidFill>
              </a:rPr>
              <a:t>guanxi </a:t>
            </a:r>
            <a:r>
              <a:rPr lang="hu-HU" sz="2000" b="1" dirty="0" smtClean="0">
                <a:solidFill>
                  <a:srgbClr val="CD5F50"/>
                </a:solidFill>
              </a:rPr>
              <a:t>elválik a korrupció más kulturális mintázataitól:</a:t>
            </a:r>
          </a:p>
          <a:p>
            <a:pPr lvl="1"/>
            <a:r>
              <a:rPr lang="hu-HU" sz="1600" b="1" i="1" u="sng" dirty="0" smtClean="0">
                <a:solidFill>
                  <a:srgbClr val="50412B"/>
                </a:solidFill>
              </a:rPr>
              <a:t>üzleties korrupció: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smtClean="0">
                <a:solidFill>
                  <a:srgbClr val="50412B"/>
                </a:solidFill>
              </a:rPr>
              <a:t>személytelen alku </a:t>
            </a:r>
            <a:r>
              <a:rPr lang="hu-HU" sz="16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</a:t>
            </a:r>
            <a:r>
              <a:rPr lang="hu-HU" sz="1600" b="1" dirty="0" smtClean="0">
                <a:solidFill>
                  <a:srgbClr val="50412B"/>
                </a:solidFill>
              </a:rPr>
              <a:t> morálisan nem elfogadott</a:t>
            </a:r>
          </a:p>
          <a:p>
            <a:pPr lvl="1"/>
            <a:r>
              <a:rPr lang="hu-HU" sz="1600" b="1" i="1" u="sng" dirty="0" smtClean="0">
                <a:solidFill>
                  <a:srgbClr val="50412B"/>
                </a:solidFill>
              </a:rPr>
              <a:t>patronális korrupció:</a:t>
            </a:r>
            <a:r>
              <a:rPr lang="hu-HU" sz="1600" b="1" dirty="0" smtClean="0">
                <a:solidFill>
                  <a:srgbClr val="50412B"/>
                </a:solidFill>
              </a:rPr>
              <a:t> személyes alku </a:t>
            </a:r>
            <a:r>
              <a:rPr lang="hu-HU" sz="16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de morálisan inkább elfogadott (nem magának lop, hanem a klánnak)</a:t>
            </a:r>
          </a:p>
          <a:p>
            <a:pPr lvl="1"/>
            <a:r>
              <a:rPr lang="hu-HU" sz="1600" b="1" i="1" u="sng" dirty="0" smtClean="0">
                <a:solidFill>
                  <a:srgbClr val="50412B"/>
                </a:solidFill>
                <a:sym typeface="Wingdings" panose="05000000000000000000" pitchFamily="2" charset="2"/>
              </a:rPr>
              <a:t>guanxi:</a:t>
            </a:r>
            <a:r>
              <a:rPr lang="hu-HU" sz="1600" b="1" i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6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személyes szívesség  morális kötelesség</a:t>
            </a:r>
          </a:p>
          <a:p>
            <a:pPr marL="457200" lvl="1" indent="0">
              <a:buNone/>
            </a:pP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16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a 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korrupcióval kapcsolatos nyugati morális elképzelések </a:t>
            </a:r>
            <a:r>
              <a:rPr lang="hu-HU" sz="16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itt értelmetlenné válnak</a:t>
            </a:r>
            <a:endParaRPr lang="hu-HU" sz="16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5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Kérdés?</a:t>
            </a:r>
          </a:p>
        </p:txBody>
      </p:sp>
    </p:spTree>
    <p:extLst>
      <p:ext uri="{BB962C8B-B14F-4D97-AF65-F5344CB8AC3E}">
        <p14:creationId xmlns:p14="http://schemas.microsoft.com/office/powerpoint/2010/main" val="3006892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285" y="195486"/>
            <a:ext cx="8928100" cy="574584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Lobbizás vs. patronalizmus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19658"/>
              </p:ext>
            </p:extLst>
          </p:nvPr>
        </p:nvGraphicFramePr>
        <p:xfrm>
          <a:off x="186847" y="1059582"/>
          <a:ext cx="8856538" cy="355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3662640216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3213355475"/>
                    </a:ext>
                  </a:extLst>
                </a:gridCol>
                <a:gridCol w="3671962">
                  <a:extLst>
                    <a:ext uri="{9D8B030D-6E8A-4147-A177-3AD203B41FA5}">
                      <a16:colId xmlns="" xmlns:a16="http://schemas.microsoft.com/office/drawing/2014/main" val="1659534735"/>
                    </a:ext>
                  </a:extLst>
                </a:gridCol>
              </a:tblGrid>
              <a:tr h="406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Liberális demokráciában:</a:t>
                      </a:r>
                      <a:br>
                        <a:rPr lang="hu-HU" sz="18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8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lobbizás</a:t>
                      </a:r>
                      <a:endParaRPr lang="hu-HU" sz="18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autokráciában:</a:t>
                      </a:r>
                      <a:br>
                        <a:rPr lang="hu-HU" sz="18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8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patronalizmus</a:t>
                      </a:r>
                      <a:endParaRPr lang="hu-HU" sz="18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293826"/>
                  </a:ext>
                </a:extLst>
              </a:tr>
              <a:tr h="36966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szereplők…</a:t>
                      </a:r>
                      <a:endParaRPr lang="hu-HU" sz="14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egymással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szemben autonómak (elkülönült szférák)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egymással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szemben nem autonómak</a:t>
                      </a:r>
                      <a:b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(összejátszó szférák)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162721"/>
                  </a:ext>
                </a:extLst>
              </a:tr>
              <a:tr h="21386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u-HU" sz="1400" b="1" i="1" kern="1200" baseline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viszonyuk…</a:t>
                      </a:r>
                      <a:endParaRPr lang="hu-HU" sz="14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önkéntes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(szabad be- és kilépés)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kényszeren alapuló (nincs szabad be- és kilépés)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9807023"/>
                  </a:ext>
                </a:extLst>
              </a:tr>
              <a:tr h="36966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u-HU" sz="1400" b="1" i="1" kern="1200" baseline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politikai szereplő…</a:t>
                      </a:r>
                      <a:endParaRPr lang="hu-HU" sz="14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válik vállalkozóvá,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politikai szférában marad (politikus)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„vállalkozóvá” is válik, belép a gazdasági szférába (poligarcha)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1227037"/>
                  </a:ext>
                </a:extLst>
              </a:tr>
              <a:tr h="36966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u-HU" sz="1400" b="1" i="1" kern="1200" baseline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gazdasági szereplő…</a:t>
                      </a:r>
                      <a:endParaRPr lang="hu-HU" sz="14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válik politikussá, a gazdasági szférában marad (vállalkozó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„politikussá” is válik, belép a politikai szférába (oligarcha)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6372217"/>
                  </a:ext>
                </a:extLst>
              </a:tr>
              <a:tr h="52546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szereplők haszna…</a:t>
                      </a:r>
                      <a:endParaRPr lang="hu-HU" sz="1400" b="1" i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saját szférájukban segíti az elitpozíciójukat (kampánytámogatás a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politikusnak,</a:t>
                      </a:r>
                      <a:b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 szabályozás a vállalkozónak)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elitpozíciót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nyernek a másik szférában is (vállalkozások a </a:t>
                      </a:r>
                      <a:r>
                        <a:rPr lang="hu-HU" sz="1400" b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poligarchának</a:t>
                      </a: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diszkrecionális szabályozás az oligarchának)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28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2756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sz="3200" b="1" dirty="0" smtClean="0">
                <a:solidFill>
                  <a:srgbClr val="8D503B"/>
                </a:solidFill>
              </a:rPr>
              <a:t>Emlékeztető: a főáramú megközelítés három axiómája</a:t>
            </a:r>
            <a:endParaRPr lang="hu-HU" sz="3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23528" y="1339008"/>
            <a:ext cx="8424936" cy="37530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400" b="1" dirty="0" smtClean="0">
                <a:solidFill>
                  <a:srgbClr val="50412B"/>
                </a:solidFill>
              </a:rPr>
              <a:t>A társadalmi cselekvés szféráinak szétválasztása (politikai, gazdasági és közösségi) végbement.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400" b="1" dirty="0" smtClean="0">
                <a:solidFill>
                  <a:srgbClr val="50412B"/>
                </a:solidFill>
              </a:rPr>
              <a:t>A személyek és intézmények </a:t>
            </a:r>
            <a:r>
              <a:rPr lang="hu-HU" sz="2400" b="1" i="1" dirty="0" smtClean="0">
                <a:solidFill>
                  <a:srgbClr val="50412B"/>
                </a:solidFill>
              </a:rPr>
              <a:t>de jure </a:t>
            </a:r>
            <a:r>
              <a:rPr lang="hu-HU" sz="2400" b="1" dirty="0" smtClean="0">
                <a:solidFill>
                  <a:srgbClr val="50412B"/>
                </a:solidFill>
              </a:rPr>
              <a:t>pozíciója egybeesik a </a:t>
            </a:r>
            <a:r>
              <a:rPr lang="hu-HU" sz="2400" b="1" i="1" dirty="0" smtClean="0">
                <a:solidFill>
                  <a:srgbClr val="50412B"/>
                </a:solidFill>
              </a:rPr>
              <a:t>de facto </a:t>
            </a:r>
            <a:r>
              <a:rPr lang="hu-HU" sz="2400" b="1" dirty="0" smtClean="0">
                <a:solidFill>
                  <a:srgbClr val="50412B"/>
                </a:solidFill>
              </a:rPr>
              <a:t>pozíciójukkal.</a:t>
            </a:r>
            <a:endParaRPr lang="hu-HU" sz="2400" b="1" dirty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400" b="1" dirty="0" smtClean="0">
                <a:solidFill>
                  <a:srgbClr val="50412B"/>
                </a:solidFill>
              </a:rPr>
              <a:t>Az állam célja a közjó szolgálata, a szakpolitikai tévedések és a korrupció pedig csupán devianciák, az állam irányítóinak a szándékaival szembemenő jelenségek (azaz nem rendszer-meghatározó elemek).</a:t>
            </a:r>
            <a:endParaRPr lang="hu-HU" sz="24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8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1598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kapcsolati közgazdaságtan mint a neoklasszikus szintézissel szembeni kihívás </a:t>
            </a: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05249" y="2099544"/>
            <a:ext cx="2844866" cy="68823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400" b="1" u="sng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Axióma az aktorokról</a:t>
            </a:r>
            <a:r>
              <a:rPr lang="en-US" sz="1400" b="1" u="sng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hu-HU" sz="1400" b="1" dirty="0">
                <a:solidFill>
                  <a:srgbClr val="50412B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hu-HU" sz="1400" b="1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acionális választások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07950" y="3177705"/>
            <a:ext cx="2842165" cy="72585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400" b="1" u="sng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Kiegészített axióma</a:t>
            </a:r>
            <a:r>
              <a:rPr lang="en-US" sz="1400" b="1" u="sng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hu-HU" sz="1400" b="1" dirty="0" smtClean="0">
                <a:solidFill>
                  <a:srgbClr val="50412B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korlátozott racionalitás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3175119" y="2099544"/>
            <a:ext cx="2807081" cy="68823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400" b="1" u="sng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Axióma a piacról</a:t>
            </a:r>
            <a:r>
              <a:rPr lang="en-US" sz="1400" b="1" u="sng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hu-HU" sz="1400" b="1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kereslet  és kínálat alapján történő csere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3175120" y="3177705"/>
            <a:ext cx="2807080" cy="72585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400" b="1" u="sng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Kiegészített axióma</a:t>
            </a:r>
            <a:r>
              <a:rPr lang="en-US" sz="1400" b="1" u="sng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hu-HU" sz="1400" b="1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formális és informális korlátok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6216192" y="2099544"/>
            <a:ext cx="2819858" cy="68823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400" b="1" u="sng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Axióma az államról</a:t>
            </a:r>
            <a:r>
              <a:rPr lang="en-US" sz="1400" b="1" u="sng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hu-HU" sz="1400" b="1" dirty="0" smtClean="0">
                <a:solidFill>
                  <a:srgbClr val="50412B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 funkciója a piaci kudarcok korrigálása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6216192" y="3177705"/>
            <a:ext cx="2819858" cy="72585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400" b="1" u="sng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Kiegészített axióma</a:t>
            </a:r>
            <a:r>
              <a:rPr lang="en-US" sz="1400" b="1" u="sng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hu-HU" sz="1400" b="1" kern="1200" dirty="0" smtClean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kapcsolódó politikai és gazdasági aktorok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2" name="Lekerekített téglalap 11"/>
          <p:cNvSpPr>
            <a:spLocks noChangeArrowheads="1"/>
          </p:cNvSpPr>
          <p:nvPr/>
        </p:nvSpPr>
        <p:spPr bwMode="auto">
          <a:xfrm>
            <a:off x="105249" y="4293486"/>
            <a:ext cx="2844866" cy="726189"/>
          </a:xfrm>
          <a:prstGeom prst="roundRect">
            <a:avLst>
              <a:gd name="adj" fmla="val 16667"/>
            </a:avLst>
          </a:prstGeom>
          <a:solidFill>
            <a:srgbClr val="6B95A1">
              <a:alpha val="6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2000" b="1" kern="1200" dirty="0" smtClean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Viselkedési közgazdaságtan</a:t>
            </a:r>
            <a:endParaRPr lang="hu-HU" sz="14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Lekerekített téglalap 12"/>
          <p:cNvSpPr>
            <a:spLocks noChangeArrowheads="1"/>
          </p:cNvSpPr>
          <p:nvPr/>
        </p:nvSpPr>
        <p:spPr bwMode="auto">
          <a:xfrm>
            <a:off x="3175119" y="4293485"/>
            <a:ext cx="2807081" cy="726189"/>
          </a:xfrm>
          <a:prstGeom prst="roundRect">
            <a:avLst>
              <a:gd name="adj" fmla="val 16667"/>
            </a:avLst>
          </a:prstGeom>
          <a:solidFill>
            <a:srgbClr val="6B95A1">
              <a:alpha val="6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2000" b="1" kern="1200" dirty="0" smtClean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Intézményi közgazdaságtan</a:t>
            </a:r>
            <a:endParaRPr lang="hu-HU" sz="14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Lekerekített téglalap 13"/>
          <p:cNvSpPr>
            <a:spLocks noChangeArrowheads="1"/>
          </p:cNvSpPr>
          <p:nvPr/>
        </p:nvSpPr>
        <p:spPr bwMode="auto">
          <a:xfrm>
            <a:off x="6216193" y="4293486"/>
            <a:ext cx="2819858" cy="726189"/>
          </a:xfrm>
          <a:prstGeom prst="roundRect">
            <a:avLst>
              <a:gd name="adj" fmla="val 16667"/>
            </a:avLst>
          </a:prstGeom>
          <a:solidFill>
            <a:srgbClr val="6B95A1">
              <a:alpha val="6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2000" b="1" kern="1200" dirty="0" smtClean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Kapcsolati közgazdaságtan</a:t>
            </a:r>
            <a:endParaRPr lang="hu-HU" sz="14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cxnSp>
        <p:nvCxnSpPr>
          <p:cNvPr id="25" name="AutoShape 56"/>
          <p:cNvCxnSpPr>
            <a:cxnSpLocks noChangeShapeType="1"/>
            <a:endCxn id="6" idx="0"/>
          </p:cNvCxnSpPr>
          <p:nvPr/>
        </p:nvCxnSpPr>
        <p:spPr bwMode="auto">
          <a:xfrm flipH="1">
            <a:off x="1527682" y="1604218"/>
            <a:ext cx="308014" cy="495326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56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1527682" y="2787774"/>
            <a:ext cx="1351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56"/>
          <p:cNvCxnSpPr>
            <a:cxnSpLocks noChangeShapeType="1"/>
            <a:stCxn id="7" idx="2"/>
            <a:endCxn id="12" idx="0"/>
          </p:cNvCxnSpPr>
          <p:nvPr/>
        </p:nvCxnSpPr>
        <p:spPr bwMode="auto">
          <a:xfrm flipH="1">
            <a:off x="1527682" y="3903555"/>
            <a:ext cx="1351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56"/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4578660" y="2787774"/>
            <a:ext cx="0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56"/>
          <p:cNvCxnSpPr>
            <a:cxnSpLocks noChangeShapeType="1"/>
            <a:stCxn id="9" idx="2"/>
            <a:endCxn id="13" idx="0"/>
          </p:cNvCxnSpPr>
          <p:nvPr/>
        </p:nvCxnSpPr>
        <p:spPr bwMode="auto">
          <a:xfrm>
            <a:off x="4578660" y="3903555"/>
            <a:ext cx="0" cy="389930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56"/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7626121" y="2787774"/>
            <a:ext cx="0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56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7626121" y="3903555"/>
            <a:ext cx="1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56"/>
          <p:cNvCxnSpPr>
            <a:cxnSpLocks noChangeShapeType="1"/>
            <a:stCxn id="5" idx="2"/>
            <a:endCxn id="8" idx="0"/>
          </p:cNvCxnSpPr>
          <p:nvPr/>
        </p:nvCxnSpPr>
        <p:spPr bwMode="auto">
          <a:xfrm>
            <a:off x="4578659" y="1612407"/>
            <a:ext cx="1" cy="487137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56"/>
          <p:cNvCxnSpPr>
            <a:cxnSpLocks noChangeShapeType="1"/>
            <a:endCxn id="10" idx="0"/>
          </p:cNvCxnSpPr>
          <p:nvPr/>
        </p:nvCxnSpPr>
        <p:spPr bwMode="auto">
          <a:xfrm>
            <a:off x="7308304" y="1604218"/>
            <a:ext cx="317817" cy="495326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Ellipszis 4"/>
          <p:cNvSpPr>
            <a:spLocks noChangeArrowheads="1"/>
          </p:cNvSpPr>
          <p:nvPr/>
        </p:nvSpPr>
        <p:spPr bwMode="auto">
          <a:xfrm>
            <a:off x="1761000" y="999429"/>
            <a:ext cx="5635317" cy="612978"/>
          </a:xfrm>
          <a:prstGeom prst="roundRect">
            <a:avLst/>
          </a:prstGeom>
          <a:solidFill>
            <a:srgbClr val="B3AA9D">
              <a:alpha val="9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2400" b="1" kern="1200" dirty="0" smtClean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Neoklasszikus szintézis</a:t>
            </a:r>
            <a:endParaRPr lang="hu-HU" sz="16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478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478"/>
            <a:ext cx="8928100" cy="574584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lobbizástól a korrupcióig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843558"/>
            <a:ext cx="8640960" cy="403244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u-HU" sz="2000" b="1" u="sng" dirty="0" smtClean="0">
                <a:solidFill>
                  <a:srgbClr val="50412B"/>
                </a:solidFill>
              </a:rPr>
              <a:t>Lobbizás:</a:t>
            </a:r>
            <a:r>
              <a:rPr lang="hu-HU" sz="2000" b="1" dirty="0" smtClean="0">
                <a:solidFill>
                  <a:srgbClr val="50412B"/>
                </a:solidFill>
              </a:rPr>
              <a:t> a kapcsolat liberális demokráciában tipikus fajtája</a:t>
            </a:r>
            <a:endParaRPr lang="hu-HU" sz="2000" b="1" u="sng" dirty="0" smtClean="0">
              <a:solidFill>
                <a:srgbClr val="50412B"/>
              </a:solidFill>
            </a:endParaRPr>
          </a:p>
          <a:p>
            <a:pPr marL="400050" lvl="1" indent="0">
              <a:buNone/>
            </a:pPr>
            <a:r>
              <a:rPr lang="hu-HU" sz="1800" dirty="0" smtClean="0">
                <a:solidFill>
                  <a:srgbClr val="50412B"/>
                </a:solidFill>
              </a:rPr>
              <a:t>„</a:t>
            </a:r>
            <a:r>
              <a:rPr lang="hu-HU" sz="1800" b="1" dirty="0" smtClean="0">
                <a:solidFill>
                  <a:srgbClr val="50412B"/>
                </a:solidFill>
              </a:rPr>
              <a:t>Az </a:t>
            </a:r>
            <a:r>
              <a:rPr lang="hu-HU" sz="1800" b="1" dirty="0">
                <a:solidFill>
                  <a:srgbClr val="50412B"/>
                </a:solidFill>
              </a:rPr>
              <a:t>elitek együttműködnek,</a:t>
            </a:r>
            <a:r>
              <a:rPr lang="hu-HU" sz="1800" dirty="0">
                <a:solidFill>
                  <a:srgbClr val="50412B"/>
                </a:solidFill>
              </a:rPr>
              <a:t> hogy politikai és gazdasági hatalmukat felhasználva </a:t>
            </a:r>
            <a:r>
              <a:rPr lang="hu-HU" sz="1800" b="1" dirty="0">
                <a:solidFill>
                  <a:srgbClr val="50412B"/>
                </a:solidFill>
              </a:rPr>
              <a:t>megtartsák pozícióikat </a:t>
            </a:r>
            <a:r>
              <a:rPr lang="hu-HU" sz="1800" b="1" i="1" dirty="0">
                <a:solidFill>
                  <a:srgbClr val="50412B"/>
                </a:solidFill>
              </a:rPr>
              <a:t>a politikai és a gazdasági hierarchia</a:t>
            </a:r>
            <a:r>
              <a:rPr lang="hu-HU" sz="1800" b="1" dirty="0">
                <a:solidFill>
                  <a:srgbClr val="50412B"/>
                </a:solidFill>
              </a:rPr>
              <a:t> </a:t>
            </a:r>
            <a:r>
              <a:rPr lang="hu-HU" sz="1800" b="1" dirty="0" smtClean="0">
                <a:solidFill>
                  <a:srgbClr val="50412B"/>
                </a:solidFill>
              </a:rPr>
              <a:t>csúcsán.” (Holcombe, </a:t>
            </a:r>
            <a:r>
              <a:rPr lang="hu-HU" sz="1800" b="1" i="1" dirty="0" err="1" smtClean="0">
                <a:solidFill>
                  <a:srgbClr val="50412B"/>
                </a:solidFill>
              </a:rPr>
              <a:t>Political</a:t>
            </a:r>
            <a:r>
              <a:rPr lang="hu-HU" sz="1800" b="1" i="1" dirty="0" smtClean="0">
                <a:solidFill>
                  <a:srgbClr val="50412B"/>
                </a:solidFill>
              </a:rPr>
              <a:t> </a:t>
            </a:r>
            <a:r>
              <a:rPr lang="hu-HU" sz="1800" b="1" i="1" dirty="0" err="1" smtClean="0">
                <a:solidFill>
                  <a:srgbClr val="50412B"/>
                </a:solidFill>
              </a:rPr>
              <a:t>Capitalism</a:t>
            </a:r>
            <a:r>
              <a:rPr lang="hu-HU" sz="1800" b="1" dirty="0">
                <a:solidFill>
                  <a:srgbClr val="50412B"/>
                </a:solidFill>
              </a:rPr>
              <a:t>)</a:t>
            </a:r>
            <a:endParaRPr lang="hu-HU" sz="1800" b="1" dirty="0" smtClean="0">
              <a:solidFill>
                <a:srgbClr val="50412B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hu-HU" sz="1800" b="1" dirty="0" smtClean="0">
                <a:solidFill>
                  <a:srgbClr val="CD5F50"/>
                </a:solidFill>
              </a:rPr>
              <a:t>elkülönült szférák </a:t>
            </a:r>
            <a:r>
              <a:rPr lang="hu-HU" sz="1800" b="1" dirty="0" smtClean="0">
                <a:solidFill>
                  <a:srgbClr val="50412B"/>
                </a:solidFill>
              </a:rPr>
              <a:t>(egymással szemben autonóm szereplők)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sz="1800" b="1" dirty="0" smtClean="0">
                <a:solidFill>
                  <a:srgbClr val="CD5F50"/>
                </a:solidFill>
              </a:rPr>
              <a:t>önkéntes viszony</a:t>
            </a:r>
            <a:r>
              <a:rPr lang="hu-HU" sz="1800" b="1" dirty="0" smtClean="0">
                <a:solidFill>
                  <a:srgbClr val="50412B"/>
                </a:solidFill>
              </a:rPr>
              <a:t> (szabad be- és kilépés)</a:t>
            </a:r>
          </a:p>
          <a:p>
            <a:pPr marL="857250" lvl="1" indent="-457200">
              <a:buFont typeface="+mj-lt"/>
              <a:buAutoNum type="arabicPeriod"/>
            </a:pPr>
            <a:r>
              <a:rPr lang="hu-HU" sz="1800" b="1" dirty="0" smtClean="0">
                <a:solidFill>
                  <a:srgbClr val="CD5F50"/>
                </a:solidFill>
              </a:rPr>
              <a:t>formális kapcsolat</a:t>
            </a:r>
            <a:r>
              <a:rPr lang="hu-HU" sz="1800" b="1" dirty="0" smtClean="0">
                <a:solidFill>
                  <a:srgbClr val="50412B"/>
                </a:solidFill>
              </a:rPr>
              <a:t> (lobbistákon keresztül)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hu-HU" sz="1800" b="1" dirty="0" smtClean="0">
                <a:solidFill>
                  <a:srgbClr val="50412B"/>
                </a:solidFill>
              </a:rPr>
              <a:t>a politikus nem válik vállalkozóvá, a vállalkozó nem válik politikussá</a:t>
            </a:r>
          </a:p>
          <a:p>
            <a:pPr marL="0" indent="0">
              <a:buNone/>
            </a:pPr>
            <a:endParaRPr lang="hu-HU" sz="2000" b="1" u="sng" dirty="0" smtClean="0">
              <a:solidFill>
                <a:srgbClr val="50412B"/>
              </a:solidFill>
            </a:endParaRPr>
          </a:p>
          <a:p>
            <a:pPr marL="0" indent="0">
              <a:buNone/>
            </a:pPr>
            <a:r>
              <a:rPr lang="hu-HU" sz="2000" b="1" u="sng" dirty="0" smtClean="0">
                <a:solidFill>
                  <a:srgbClr val="50412B"/>
                </a:solidFill>
              </a:rPr>
              <a:t>Korrupció és kapcsolat</a:t>
            </a:r>
          </a:p>
          <a:p>
            <a:r>
              <a:rPr lang="hu-HU" sz="2000" b="1" dirty="0" smtClean="0">
                <a:solidFill>
                  <a:srgbClr val="50412B"/>
                </a:solidFill>
              </a:rPr>
              <a:t>definíció: ráruházott </a:t>
            </a:r>
            <a:r>
              <a:rPr lang="hu-HU" sz="2000" b="1" dirty="0">
                <a:solidFill>
                  <a:srgbClr val="50412B"/>
                </a:solidFill>
              </a:rPr>
              <a:t>hatalommal való visszaélés magánnyereség </a:t>
            </a:r>
            <a:r>
              <a:rPr lang="hu-HU" sz="2000" b="1" dirty="0" smtClean="0">
                <a:solidFill>
                  <a:srgbClr val="50412B"/>
                </a:solidFill>
              </a:rPr>
              <a:t>érdekében</a:t>
            </a:r>
          </a:p>
          <a:p>
            <a:r>
              <a:rPr lang="hu-HU" sz="2000" b="1" dirty="0" smtClean="0">
                <a:solidFill>
                  <a:srgbClr val="50412B"/>
                </a:solidFill>
              </a:rPr>
              <a:t>politikai és gazdasági aktorok közös korrupciója: összejátszó korrupció</a:t>
            </a:r>
            <a:endParaRPr lang="hu-HU" sz="18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7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081719"/>
              </p:ext>
            </p:extLst>
          </p:nvPr>
        </p:nvGraphicFramePr>
        <p:xfrm>
          <a:off x="107950" y="123478"/>
          <a:ext cx="8928102" cy="4104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0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80301">
                <a:tc gridSpan="2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Szabadversenyes</a:t>
                      </a:r>
                      <a:r>
                        <a:rPr lang="hu-HU" sz="2000" b="1" baseline="0" dirty="0" smtClean="0">
                          <a:solidFill>
                            <a:srgbClr val="50412B"/>
                          </a:solidFill>
                        </a:rPr>
                        <a:t> korrupció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b="1" baseline="0" dirty="0" smtClean="0">
                          <a:solidFill>
                            <a:srgbClr val="50412B"/>
                          </a:solidFill>
                        </a:rPr>
                        <a:t>Haveri korrupció</a:t>
                      </a:r>
                      <a:endParaRPr lang="hu-HU" sz="3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Kormány-zati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aktorok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Nem-elit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Köztiszt-viselők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Nem-elit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Magán-aktorok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Nem-elit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" name="Ellipszis 54"/>
          <p:cNvSpPr/>
          <p:nvPr/>
        </p:nvSpPr>
        <p:spPr>
          <a:xfrm>
            <a:off x="2348798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0" name="Ellipszis 89"/>
          <p:cNvSpPr/>
          <p:nvPr/>
        </p:nvSpPr>
        <p:spPr>
          <a:xfrm>
            <a:off x="3202166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1" name="Ellipszis 90"/>
          <p:cNvSpPr/>
          <p:nvPr/>
        </p:nvSpPr>
        <p:spPr>
          <a:xfrm>
            <a:off x="4051258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Ellipszis 91"/>
          <p:cNvSpPr/>
          <p:nvPr/>
        </p:nvSpPr>
        <p:spPr>
          <a:xfrm>
            <a:off x="4925206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96"/>
          <p:cNvSpPr/>
          <p:nvPr/>
        </p:nvSpPr>
        <p:spPr>
          <a:xfrm>
            <a:off x="2348798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/>
          <p:cNvSpPr/>
          <p:nvPr/>
        </p:nvSpPr>
        <p:spPr>
          <a:xfrm>
            <a:off x="3202166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/>
          <p:cNvSpPr/>
          <p:nvPr/>
        </p:nvSpPr>
        <p:spPr>
          <a:xfrm>
            <a:off x="4051258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/>
          <p:cNvSpPr/>
          <p:nvPr/>
        </p:nvSpPr>
        <p:spPr>
          <a:xfrm>
            <a:off x="4925206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19"/>
          <p:cNvSpPr/>
          <p:nvPr/>
        </p:nvSpPr>
        <p:spPr>
          <a:xfrm>
            <a:off x="2348798" y="195598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Ellipszis 120"/>
          <p:cNvSpPr/>
          <p:nvPr/>
        </p:nvSpPr>
        <p:spPr>
          <a:xfrm>
            <a:off x="3217169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Ellipszis 121"/>
          <p:cNvSpPr/>
          <p:nvPr/>
        </p:nvSpPr>
        <p:spPr>
          <a:xfrm>
            <a:off x="4066261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Ellipszis 122"/>
          <p:cNvSpPr/>
          <p:nvPr/>
        </p:nvSpPr>
        <p:spPr>
          <a:xfrm>
            <a:off x="4940209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Ellipszis 127"/>
          <p:cNvSpPr/>
          <p:nvPr/>
        </p:nvSpPr>
        <p:spPr>
          <a:xfrm>
            <a:off x="2348798" y="2541842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Ellipszis 128"/>
          <p:cNvSpPr/>
          <p:nvPr/>
        </p:nvSpPr>
        <p:spPr>
          <a:xfrm>
            <a:off x="3220624" y="2541842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Ellipszis 129"/>
          <p:cNvSpPr/>
          <p:nvPr/>
        </p:nvSpPr>
        <p:spPr>
          <a:xfrm>
            <a:off x="4069716" y="2541842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1" name="Ellipszis 130"/>
          <p:cNvSpPr/>
          <p:nvPr/>
        </p:nvSpPr>
        <p:spPr>
          <a:xfrm>
            <a:off x="4943664" y="2541842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Ellipszis 151"/>
          <p:cNvSpPr/>
          <p:nvPr/>
        </p:nvSpPr>
        <p:spPr>
          <a:xfrm>
            <a:off x="2348798" y="3136727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Ellipszis 152"/>
          <p:cNvSpPr/>
          <p:nvPr/>
        </p:nvSpPr>
        <p:spPr>
          <a:xfrm>
            <a:off x="3224900" y="3136727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4" name="Ellipszis 153"/>
          <p:cNvSpPr/>
          <p:nvPr/>
        </p:nvSpPr>
        <p:spPr>
          <a:xfrm>
            <a:off x="4073992" y="3136727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5" name="Ellipszis 154"/>
          <p:cNvSpPr/>
          <p:nvPr/>
        </p:nvSpPr>
        <p:spPr>
          <a:xfrm>
            <a:off x="4947940" y="3136727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0" name="Ellipszis 159"/>
          <p:cNvSpPr/>
          <p:nvPr/>
        </p:nvSpPr>
        <p:spPr>
          <a:xfrm>
            <a:off x="2348798" y="3720853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1" name="Ellipszis 160"/>
          <p:cNvSpPr/>
          <p:nvPr/>
        </p:nvSpPr>
        <p:spPr>
          <a:xfrm>
            <a:off x="3218165" y="3720853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2" name="Ellipszis 161"/>
          <p:cNvSpPr/>
          <p:nvPr/>
        </p:nvSpPr>
        <p:spPr>
          <a:xfrm>
            <a:off x="4067257" y="3720853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3" name="Ellipszis 162"/>
          <p:cNvSpPr/>
          <p:nvPr/>
        </p:nvSpPr>
        <p:spPr>
          <a:xfrm>
            <a:off x="4941205" y="372085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9" name="Egyenes összekötő nyíllal 168"/>
          <p:cNvCxnSpPr>
            <a:stCxn id="128" idx="4"/>
            <a:endCxn id="160" idx="0"/>
          </p:cNvCxnSpPr>
          <p:nvPr/>
        </p:nvCxnSpPr>
        <p:spPr>
          <a:xfrm>
            <a:off x="2563918" y="2972081"/>
            <a:ext cx="0" cy="748772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/>
          <p:cNvCxnSpPr>
            <a:stCxn id="129" idx="4"/>
            <a:endCxn id="161" idx="0"/>
          </p:cNvCxnSpPr>
          <p:nvPr/>
        </p:nvCxnSpPr>
        <p:spPr>
          <a:xfrm flipH="1">
            <a:off x="3433285" y="2972081"/>
            <a:ext cx="2459" cy="748772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gyenes összekötő nyíllal 172"/>
          <p:cNvCxnSpPr>
            <a:stCxn id="154" idx="2"/>
            <a:endCxn id="129" idx="5"/>
          </p:cNvCxnSpPr>
          <p:nvPr/>
        </p:nvCxnSpPr>
        <p:spPr>
          <a:xfrm flipH="1" flipV="1">
            <a:off x="3587856" y="2909074"/>
            <a:ext cx="486136" cy="44277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/>
          <p:cNvCxnSpPr>
            <a:stCxn id="154" idx="6"/>
            <a:endCxn id="131" idx="3"/>
          </p:cNvCxnSpPr>
          <p:nvPr/>
        </p:nvCxnSpPr>
        <p:spPr>
          <a:xfrm flipV="1">
            <a:off x="4504231" y="2909074"/>
            <a:ext cx="502440" cy="44277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zis 64"/>
          <p:cNvSpPr/>
          <p:nvPr/>
        </p:nvSpPr>
        <p:spPr>
          <a:xfrm>
            <a:off x="5791642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Ellipszis 65"/>
          <p:cNvSpPr/>
          <p:nvPr/>
        </p:nvSpPr>
        <p:spPr>
          <a:xfrm>
            <a:off x="6663468" y="791835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Ellipszis 66"/>
          <p:cNvSpPr/>
          <p:nvPr/>
        </p:nvSpPr>
        <p:spPr>
          <a:xfrm>
            <a:off x="7539340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Ellipszis 67"/>
          <p:cNvSpPr/>
          <p:nvPr/>
        </p:nvSpPr>
        <p:spPr>
          <a:xfrm>
            <a:off x="8393255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Ellipszis 68"/>
          <p:cNvSpPr/>
          <p:nvPr/>
        </p:nvSpPr>
        <p:spPr>
          <a:xfrm>
            <a:off x="5791642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Ellipszis 69"/>
          <p:cNvSpPr/>
          <p:nvPr/>
        </p:nvSpPr>
        <p:spPr>
          <a:xfrm>
            <a:off x="6663468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Ellipszis 70"/>
          <p:cNvSpPr/>
          <p:nvPr/>
        </p:nvSpPr>
        <p:spPr>
          <a:xfrm>
            <a:off x="7539340" y="1358906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Ellipszis 71"/>
          <p:cNvSpPr/>
          <p:nvPr/>
        </p:nvSpPr>
        <p:spPr>
          <a:xfrm>
            <a:off x="8393255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Ellipszis 72"/>
          <p:cNvSpPr/>
          <p:nvPr/>
        </p:nvSpPr>
        <p:spPr>
          <a:xfrm>
            <a:off x="5806645" y="1955980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/>
          <p:nvPr/>
        </p:nvSpPr>
        <p:spPr>
          <a:xfrm>
            <a:off x="6678471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/>
          <p:nvPr/>
        </p:nvSpPr>
        <p:spPr>
          <a:xfrm>
            <a:off x="7539340" y="1955980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/>
          <p:nvPr/>
        </p:nvSpPr>
        <p:spPr>
          <a:xfrm>
            <a:off x="8393255" y="195598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/>
          <p:nvPr/>
        </p:nvSpPr>
        <p:spPr>
          <a:xfrm>
            <a:off x="5810100" y="2541842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/>
          <p:nvPr/>
        </p:nvSpPr>
        <p:spPr>
          <a:xfrm>
            <a:off x="6681926" y="2541842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/>
          <p:nvPr/>
        </p:nvSpPr>
        <p:spPr>
          <a:xfrm>
            <a:off x="7539340" y="254184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/>
          <p:nvPr/>
        </p:nvSpPr>
        <p:spPr>
          <a:xfrm>
            <a:off x="8393255" y="254184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/>
          <p:nvPr/>
        </p:nvSpPr>
        <p:spPr>
          <a:xfrm>
            <a:off x="5814376" y="3136727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/>
          <p:nvPr/>
        </p:nvSpPr>
        <p:spPr>
          <a:xfrm>
            <a:off x="6686202" y="3136727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/>
          <p:nvPr/>
        </p:nvSpPr>
        <p:spPr>
          <a:xfrm>
            <a:off x="7539340" y="3136727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/>
          <p:nvPr/>
        </p:nvSpPr>
        <p:spPr>
          <a:xfrm>
            <a:off x="8393255" y="3136727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Ellipszis 84"/>
          <p:cNvSpPr/>
          <p:nvPr/>
        </p:nvSpPr>
        <p:spPr>
          <a:xfrm>
            <a:off x="5807641" y="3720853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85"/>
          <p:cNvSpPr/>
          <p:nvPr/>
        </p:nvSpPr>
        <p:spPr>
          <a:xfrm>
            <a:off x="6679467" y="372085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Ellipszis 86"/>
          <p:cNvSpPr/>
          <p:nvPr/>
        </p:nvSpPr>
        <p:spPr>
          <a:xfrm>
            <a:off x="7539340" y="3720853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Ellipszis 87"/>
          <p:cNvSpPr/>
          <p:nvPr/>
        </p:nvSpPr>
        <p:spPr>
          <a:xfrm>
            <a:off x="8393255" y="3720853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9" name="Egyenes összekötő nyíllal 88"/>
          <p:cNvCxnSpPr>
            <a:stCxn id="82" idx="2"/>
            <a:endCxn id="85" idx="7"/>
          </p:cNvCxnSpPr>
          <p:nvPr/>
        </p:nvCxnSpPr>
        <p:spPr>
          <a:xfrm flipH="1">
            <a:off x="6174873" y="3351847"/>
            <a:ext cx="511329" cy="43201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nyíllal 105"/>
          <p:cNvCxnSpPr>
            <a:stCxn id="66" idx="4"/>
            <a:endCxn id="82" idx="0"/>
          </p:cNvCxnSpPr>
          <p:nvPr/>
        </p:nvCxnSpPr>
        <p:spPr>
          <a:xfrm>
            <a:off x="6878588" y="1222074"/>
            <a:ext cx="22734" cy="191465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nyíllal 107"/>
          <p:cNvCxnSpPr>
            <a:stCxn id="82" idx="6"/>
            <a:endCxn id="87" idx="1"/>
          </p:cNvCxnSpPr>
          <p:nvPr/>
        </p:nvCxnSpPr>
        <p:spPr>
          <a:xfrm>
            <a:off x="7116441" y="3351847"/>
            <a:ext cx="485906" cy="43201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nyíllal 108"/>
          <p:cNvCxnSpPr>
            <a:stCxn id="73" idx="5"/>
            <a:endCxn id="78" idx="1"/>
          </p:cNvCxnSpPr>
          <p:nvPr/>
        </p:nvCxnSpPr>
        <p:spPr>
          <a:xfrm>
            <a:off x="6173877" y="2323212"/>
            <a:ext cx="571056" cy="281637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nyíllal 115"/>
          <p:cNvCxnSpPr>
            <a:stCxn id="75" idx="5"/>
            <a:endCxn id="84" idx="1"/>
          </p:cNvCxnSpPr>
          <p:nvPr/>
        </p:nvCxnSpPr>
        <p:spPr>
          <a:xfrm>
            <a:off x="7906572" y="2323212"/>
            <a:ext cx="549690" cy="876522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nyíllal 92"/>
          <p:cNvCxnSpPr>
            <a:stCxn id="66" idx="3"/>
            <a:endCxn id="73" idx="7"/>
          </p:cNvCxnSpPr>
          <p:nvPr/>
        </p:nvCxnSpPr>
        <p:spPr>
          <a:xfrm flipH="1">
            <a:off x="6173877" y="1159067"/>
            <a:ext cx="552598" cy="859920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Szövegdoboz 63"/>
          <p:cNvSpPr txBox="1"/>
          <p:nvPr/>
        </p:nvSpPr>
        <p:spPr>
          <a:xfrm>
            <a:off x="1459309" y="4264901"/>
            <a:ext cx="3022188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1300" b="1" u="sng" dirty="0" smtClean="0">
                <a:solidFill>
                  <a:srgbClr val="50412B"/>
                </a:solidFill>
              </a:rPr>
              <a:t>Folyamatos vonal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 smtClean="0">
                <a:solidFill>
                  <a:srgbClr val="50412B"/>
                </a:solidFill>
              </a:rPr>
              <a:t>rendszeres tranzakció</a:t>
            </a:r>
            <a:r>
              <a:rPr lang="en-US" sz="1300" dirty="0" smtClean="0">
                <a:solidFill>
                  <a:srgbClr val="50412B"/>
                </a:solidFill>
              </a:rPr>
              <a:t>; </a:t>
            </a:r>
          </a:p>
          <a:p>
            <a:r>
              <a:rPr lang="hu-HU" sz="1300" b="1" u="dashHeavy" dirty="0" smtClean="0">
                <a:solidFill>
                  <a:srgbClr val="50412B"/>
                </a:solidFill>
              </a:rPr>
              <a:t>Szaggatott vonal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>
                <a:solidFill>
                  <a:srgbClr val="50412B"/>
                </a:solidFill>
              </a:rPr>
              <a:t>alkalmi tranzakció</a:t>
            </a:r>
            <a:r>
              <a:rPr lang="en-US" sz="1300" dirty="0" smtClean="0">
                <a:solidFill>
                  <a:srgbClr val="50412B"/>
                </a:solidFill>
              </a:rPr>
              <a:t>;</a:t>
            </a:r>
            <a:r>
              <a:rPr lang="hu-HU" sz="1300" dirty="0" smtClean="0">
                <a:solidFill>
                  <a:srgbClr val="50412B"/>
                </a:solidFill>
              </a:rPr>
              <a:t/>
            </a:r>
            <a:br>
              <a:rPr lang="hu-HU" sz="1300" dirty="0" smtClean="0">
                <a:solidFill>
                  <a:srgbClr val="50412B"/>
                </a:solidFill>
              </a:rPr>
            </a:br>
            <a:r>
              <a:rPr lang="hu-HU" sz="1300" b="1" dirty="0" smtClean="0">
                <a:solidFill>
                  <a:srgbClr val="50412B"/>
                </a:solidFill>
              </a:rPr>
              <a:t>Kettős nyíl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>
                <a:solidFill>
                  <a:srgbClr val="50412B"/>
                </a:solidFill>
              </a:rPr>
              <a:t>önkéntes tranzakció</a:t>
            </a:r>
            <a:r>
              <a:rPr lang="en-US" sz="1300" dirty="0" smtClean="0">
                <a:solidFill>
                  <a:srgbClr val="50412B"/>
                </a:solidFill>
              </a:rPr>
              <a:t>; </a:t>
            </a:r>
          </a:p>
          <a:p>
            <a:r>
              <a:rPr lang="hu-HU" sz="1300" b="1" dirty="0" smtClean="0">
                <a:solidFill>
                  <a:srgbClr val="50412B"/>
                </a:solidFill>
              </a:rPr>
              <a:t>Sima nyíl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 smtClean="0">
                <a:solidFill>
                  <a:srgbClr val="50412B"/>
                </a:solidFill>
              </a:rPr>
              <a:t>alávetés</a:t>
            </a:r>
          </a:p>
        </p:txBody>
      </p:sp>
      <p:sp>
        <p:nvSpPr>
          <p:cNvPr id="125" name="Ellipszis 74"/>
          <p:cNvSpPr/>
          <p:nvPr/>
        </p:nvSpPr>
        <p:spPr>
          <a:xfrm>
            <a:off x="4481496" y="4379115"/>
            <a:ext cx="288032" cy="288032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Ellipszis 76"/>
          <p:cNvSpPr/>
          <p:nvPr/>
        </p:nvSpPr>
        <p:spPr>
          <a:xfrm>
            <a:off x="6535011" y="4358870"/>
            <a:ext cx="288032" cy="288032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Ellipszis 93"/>
          <p:cNvSpPr/>
          <p:nvPr/>
        </p:nvSpPr>
        <p:spPr>
          <a:xfrm>
            <a:off x="4469106" y="4769865"/>
            <a:ext cx="288032" cy="288032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Прямоугольник 131"/>
          <p:cNvSpPr/>
          <p:nvPr/>
        </p:nvSpPr>
        <p:spPr>
          <a:xfrm>
            <a:off x="4769528" y="4376937"/>
            <a:ext cx="754053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</a:t>
            </a:r>
            <a:r>
              <a:rPr lang="hu-HU" sz="1300" dirty="0" smtClean="0">
                <a:solidFill>
                  <a:srgbClr val="50412B"/>
                </a:solidFill>
              </a:rPr>
              <a:t>igénylő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823043" y="4356692"/>
            <a:ext cx="917046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</a:t>
            </a:r>
            <a:r>
              <a:rPr lang="hu-HU" sz="1300" dirty="0" smtClean="0">
                <a:solidFill>
                  <a:srgbClr val="50412B"/>
                </a:solidFill>
              </a:rPr>
              <a:t>kiszolgáló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769528" y="4767687"/>
            <a:ext cx="649601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hu-HU" sz="1300" dirty="0" smtClean="0">
                <a:solidFill>
                  <a:srgbClr val="50412B"/>
                </a:solidFill>
              </a:rPr>
              <a:t>: ellátó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89418" y="4493013"/>
            <a:ext cx="136989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hu-HU" sz="1400" b="1" u="sng" dirty="0" smtClean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Jelmagyarázat</a:t>
            </a:r>
            <a:r>
              <a:rPr lang="en-US" sz="1400" b="1" u="sng" dirty="0" smtClean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3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331634"/>
              </p:ext>
            </p:extLst>
          </p:nvPr>
        </p:nvGraphicFramePr>
        <p:xfrm>
          <a:off x="107950" y="123478"/>
          <a:ext cx="8928102" cy="4104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0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80301">
                <a:tc gridSpan="2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Államszervezeti</a:t>
                      </a:r>
                      <a:r>
                        <a:rPr lang="hu-HU" sz="2000" b="1" baseline="0" dirty="0" smtClean="0">
                          <a:solidFill>
                            <a:srgbClr val="50412B"/>
                          </a:solidFill>
                        </a:rPr>
                        <a:t> összejátszás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Alulról ind. </a:t>
                      </a:r>
                      <a:r>
                        <a:rPr lang="hu-HU" sz="2000" b="1" baseline="0" dirty="0" smtClean="0">
                          <a:solidFill>
                            <a:srgbClr val="50412B"/>
                          </a:solidFill>
                        </a:rPr>
                        <a:t>állam-foglyulejtés</a:t>
                      </a:r>
                      <a:endParaRPr lang="hu-HU" sz="2000" b="1" dirty="0" smtClean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Kormány-zati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aktorok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Nem-elit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Köztiszt-viselők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Nem-elit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Magán-aktorok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Nem-elit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4" name="Ellipszis 93"/>
          <p:cNvSpPr/>
          <p:nvPr/>
        </p:nvSpPr>
        <p:spPr>
          <a:xfrm>
            <a:off x="6649469" y="789023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Ellipszis 92"/>
          <p:cNvSpPr/>
          <p:nvPr/>
        </p:nvSpPr>
        <p:spPr>
          <a:xfrm>
            <a:off x="5786461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Ellipszis 94"/>
          <p:cNvSpPr/>
          <p:nvPr/>
        </p:nvSpPr>
        <p:spPr>
          <a:xfrm>
            <a:off x="7512477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Ellipszis 95"/>
          <p:cNvSpPr/>
          <p:nvPr/>
        </p:nvSpPr>
        <p:spPr>
          <a:xfrm>
            <a:off x="8375485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Ellipszis 100"/>
          <p:cNvSpPr/>
          <p:nvPr/>
        </p:nvSpPr>
        <p:spPr>
          <a:xfrm>
            <a:off x="5786461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Ellipszis 101"/>
          <p:cNvSpPr/>
          <p:nvPr/>
        </p:nvSpPr>
        <p:spPr>
          <a:xfrm>
            <a:off x="6649469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4" name="Ellipszis 102"/>
          <p:cNvSpPr/>
          <p:nvPr/>
        </p:nvSpPr>
        <p:spPr>
          <a:xfrm>
            <a:off x="7512477" y="1373493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5" name="Ellipszis 103"/>
          <p:cNvSpPr/>
          <p:nvPr/>
        </p:nvSpPr>
        <p:spPr>
          <a:xfrm>
            <a:off x="8375485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Ellipszis 123"/>
          <p:cNvSpPr/>
          <p:nvPr/>
        </p:nvSpPr>
        <p:spPr>
          <a:xfrm>
            <a:off x="6649469" y="1972621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Ellipszis 124"/>
          <p:cNvSpPr/>
          <p:nvPr/>
        </p:nvSpPr>
        <p:spPr>
          <a:xfrm>
            <a:off x="5786461" y="197262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1" name="Ellipszis 125"/>
          <p:cNvSpPr/>
          <p:nvPr/>
        </p:nvSpPr>
        <p:spPr>
          <a:xfrm>
            <a:off x="7512477" y="1972621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" name="Ellipszis 126"/>
          <p:cNvSpPr/>
          <p:nvPr/>
        </p:nvSpPr>
        <p:spPr>
          <a:xfrm>
            <a:off x="8375485" y="1972621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3" name="Ellipszis 131"/>
          <p:cNvSpPr/>
          <p:nvPr/>
        </p:nvSpPr>
        <p:spPr>
          <a:xfrm>
            <a:off x="6649469" y="2543224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Ellipszis 132"/>
          <p:cNvSpPr/>
          <p:nvPr/>
        </p:nvSpPr>
        <p:spPr>
          <a:xfrm>
            <a:off x="5786461" y="2543224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5" name="Ellipszis 133"/>
          <p:cNvSpPr/>
          <p:nvPr/>
        </p:nvSpPr>
        <p:spPr>
          <a:xfrm>
            <a:off x="7512477" y="2543224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Ellipszis 134"/>
          <p:cNvSpPr/>
          <p:nvPr/>
        </p:nvSpPr>
        <p:spPr>
          <a:xfrm>
            <a:off x="8375485" y="2543224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Ellipszis 155"/>
          <p:cNvSpPr/>
          <p:nvPr/>
        </p:nvSpPr>
        <p:spPr>
          <a:xfrm>
            <a:off x="6649469" y="3133550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Ellipszis 156"/>
          <p:cNvSpPr/>
          <p:nvPr/>
        </p:nvSpPr>
        <p:spPr>
          <a:xfrm>
            <a:off x="5786461" y="313355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6" name="Ellipszis 157"/>
          <p:cNvSpPr/>
          <p:nvPr/>
        </p:nvSpPr>
        <p:spPr>
          <a:xfrm>
            <a:off x="7512477" y="313355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Ellipszis 158"/>
          <p:cNvSpPr/>
          <p:nvPr/>
        </p:nvSpPr>
        <p:spPr>
          <a:xfrm>
            <a:off x="8375485" y="3133550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8" name="Ellipszis 163"/>
          <p:cNvSpPr/>
          <p:nvPr/>
        </p:nvSpPr>
        <p:spPr>
          <a:xfrm>
            <a:off x="6649469" y="3733916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9" name="Ellipszis 164"/>
          <p:cNvSpPr/>
          <p:nvPr/>
        </p:nvSpPr>
        <p:spPr>
          <a:xfrm>
            <a:off x="5786461" y="3733916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Ellipszis 165"/>
          <p:cNvSpPr/>
          <p:nvPr/>
        </p:nvSpPr>
        <p:spPr>
          <a:xfrm>
            <a:off x="7512477" y="3733916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Ellipszis 166"/>
          <p:cNvSpPr/>
          <p:nvPr/>
        </p:nvSpPr>
        <p:spPr>
          <a:xfrm>
            <a:off x="8375485" y="3733916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2" name="Egyenes összekötő nyíllal 179"/>
          <p:cNvCxnSpPr>
            <a:stCxn id="118" idx="2"/>
            <a:endCxn id="139" idx="7"/>
          </p:cNvCxnSpPr>
          <p:nvPr/>
        </p:nvCxnSpPr>
        <p:spPr>
          <a:xfrm flipH="1">
            <a:off x="6153693" y="3348670"/>
            <a:ext cx="495776" cy="448253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gyenes összekötő nyíllal 181"/>
          <p:cNvCxnSpPr>
            <a:stCxn id="118" idx="6"/>
            <a:endCxn id="140" idx="1"/>
          </p:cNvCxnSpPr>
          <p:nvPr/>
        </p:nvCxnSpPr>
        <p:spPr>
          <a:xfrm>
            <a:off x="7079708" y="3348670"/>
            <a:ext cx="495776" cy="448253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gyenes összekötő nyíllal 188"/>
          <p:cNvCxnSpPr>
            <a:stCxn id="118" idx="0"/>
            <a:endCxn id="94" idx="4"/>
          </p:cNvCxnSpPr>
          <p:nvPr/>
        </p:nvCxnSpPr>
        <p:spPr>
          <a:xfrm flipV="1">
            <a:off x="6864589" y="1219262"/>
            <a:ext cx="0" cy="1914288"/>
          </a:xfrm>
          <a:prstGeom prst="straightConnector1">
            <a:avLst/>
          </a:prstGeom>
          <a:ln w="28575">
            <a:solidFill>
              <a:srgbClr val="50412B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gyenes összekötő nyíllal 190"/>
          <p:cNvCxnSpPr>
            <a:stCxn id="111" idx="5"/>
            <a:endCxn id="137" idx="1"/>
          </p:cNvCxnSpPr>
          <p:nvPr/>
        </p:nvCxnSpPr>
        <p:spPr>
          <a:xfrm>
            <a:off x="7879709" y="2339853"/>
            <a:ext cx="558783" cy="856704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nyíllal 192"/>
          <p:cNvCxnSpPr>
            <a:stCxn id="94" idx="3"/>
            <a:endCxn id="110" idx="7"/>
          </p:cNvCxnSpPr>
          <p:nvPr/>
        </p:nvCxnSpPr>
        <p:spPr>
          <a:xfrm flipH="1">
            <a:off x="6153693" y="1156255"/>
            <a:ext cx="558783" cy="879373"/>
          </a:xfrm>
          <a:prstGeom prst="straightConnector1">
            <a:avLst/>
          </a:prstGeom>
          <a:ln w="28575">
            <a:solidFill>
              <a:srgbClr val="50412B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gyenes összekötő nyíllal 2"/>
          <p:cNvCxnSpPr>
            <a:stCxn id="110" idx="5"/>
            <a:endCxn id="113" idx="1"/>
          </p:cNvCxnSpPr>
          <p:nvPr/>
        </p:nvCxnSpPr>
        <p:spPr>
          <a:xfrm>
            <a:off x="6153693" y="2339853"/>
            <a:ext cx="558783" cy="266378"/>
          </a:xfrm>
          <a:prstGeom prst="straightConnector1">
            <a:avLst/>
          </a:prstGeom>
          <a:ln w="28575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Ellipszis 64"/>
          <p:cNvSpPr/>
          <p:nvPr/>
        </p:nvSpPr>
        <p:spPr>
          <a:xfrm>
            <a:off x="3175293" y="789023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9" name="Ellipszis 65"/>
          <p:cNvSpPr/>
          <p:nvPr/>
        </p:nvSpPr>
        <p:spPr>
          <a:xfrm>
            <a:off x="2318515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0" name="Ellipszis 66"/>
          <p:cNvSpPr/>
          <p:nvPr/>
        </p:nvSpPr>
        <p:spPr>
          <a:xfrm>
            <a:off x="4064183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Ellipszis 67"/>
          <p:cNvSpPr/>
          <p:nvPr/>
        </p:nvSpPr>
        <p:spPr>
          <a:xfrm>
            <a:off x="4893157" y="78902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6" name="Ellipszis 68"/>
          <p:cNvSpPr/>
          <p:nvPr/>
        </p:nvSpPr>
        <p:spPr>
          <a:xfrm>
            <a:off x="2318515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7" name="Ellipszis 69"/>
          <p:cNvSpPr/>
          <p:nvPr/>
        </p:nvSpPr>
        <p:spPr>
          <a:xfrm>
            <a:off x="3175293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8" name="Ellipszis 70"/>
          <p:cNvSpPr/>
          <p:nvPr/>
        </p:nvSpPr>
        <p:spPr>
          <a:xfrm>
            <a:off x="4064183" y="1373493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9" name="Ellipszis 71"/>
          <p:cNvSpPr/>
          <p:nvPr/>
        </p:nvSpPr>
        <p:spPr>
          <a:xfrm>
            <a:off x="4893157" y="137349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4" name="Ellipszis 72"/>
          <p:cNvSpPr/>
          <p:nvPr/>
        </p:nvSpPr>
        <p:spPr>
          <a:xfrm>
            <a:off x="3175293" y="1972621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5" name="Ellipszis 73"/>
          <p:cNvSpPr/>
          <p:nvPr/>
        </p:nvSpPr>
        <p:spPr>
          <a:xfrm>
            <a:off x="2318515" y="1972621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6" name="Ellipszis 74"/>
          <p:cNvSpPr/>
          <p:nvPr/>
        </p:nvSpPr>
        <p:spPr>
          <a:xfrm>
            <a:off x="4064183" y="1972621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7" name="Ellipszis 75"/>
          <p:cNvSpPr/>
          <p:nvPr/>
        </p:nvSpPr>
        <p:spPr>
          <a:xfrm>
            <a:off x="4893157" y="1972621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8" name="Ellipszis 76"/>
          <p:cNvSpPr/>
          <p:nvPr/>
        </p:nvSpPr>
        <p:spPr>
          <a:xfrm>
            <a:off x="3175293" y="2543224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0" name="Ellipszis 77"/>
          <p:cNvSpPr/>
          <p:nvPr/>
        </p:nvSpPr>
        <p:spPr>
          <a:xfrm>
            <a:off x="2318515" y="2543224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2" name="Ellipszis 78"/>
          <p:cNvSpPr/>
          <p:nvPr/>
        </p:nvSpPr>
        <p:spPr>
          <a:xfrm>
            <a:off x="4064183" y="2543224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4" name="Ellipszis 79"/>
          <p:cNvSpPr/>
          <p:nvPr/>
        </p:nvSpPr>
        <p:spPr>
          <a:xfrm>
            <a:off x="4893157" y="2543224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5" name="Ellipszis 80"/>
          <p:cNvSpPr/>
          <p:nvPr/>
        </p:nvSpPr>
        <p:spPr>
          <a:xfrm>
            <a:off x="3175293" y="313355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7" name="Ellipszis 81"/>
          <p:cNvSpPr/>
          <p:nvPr/>
        </p:nvSpPr>
        <p:spPr>
          <a:xfrm>
            <a:off x="2318515" y="313355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8" name="Ellipszis 82"/>
          <p:cNvSpPr/>
          <p:nvPr/>
        </p:nvSpPr>
        <p:spPr>
          <a:xfrm>
            <a:off x="4064183" y="3133550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9" name="Ellipszis 83"/>
          <p:cNvSpPr/>
          <p:nvPr/>
        </p:nvSpPr>
        <p:spPr>
          <a:xfrm>
            <a:off x="4893157" y="313355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0" name="Ellipszis 84"/>
          <p:cNvSpPr/>
          <p:nvPr/>
        </p:nvSpPr>
        <p:spPr>
          <a:xfrm>
            <a:off x="3175293" y="3733916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1" name="Ellipszis 85"/>
          <p:cNvSpPr/>
          <p:nvPr/>
        </p:nvSpPr>
        <p:spPr>
          <a:xfrm>
            <a:off x="2318515" y="3733916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2" name="Ellipszis 86"/>
          <p:cNvSpPr/>
          <p:nvPr/>
        </p:nvSpPr>
        <p:spPr>
          <a:xfrm>
            <a:off x="4064183" y="3733916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3" name="Ellipszis 87"/>
          <p:cNvSpPr/>
          <p:nvPr/>
        </p:nvSpPr>
        <p:spPr>
          <a:xfrm>
            <a:off x="4893157" y="3733916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4" name="Egyenes összekötő nyíllal 88"/>
          <p:cNvCxnSpPr>
            <a:stCxn id="166" idx="3"/>
            <a:endCxn id="180" idx="7"/>
          </p:cNvCxnSpPr>
          <p:nvPr/>
        </p:nvCxnSpPr>
        <p:spPr>
          <a:xfrm flipH="1">
            <a:off x="3542525" y="2339853"/>
            <a:ext cx="584665" cy="145707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05"/>
          <p:cNvCxnSpPr>
            <a:stCxn id="183" idx="1"/>
            <a:endCxn id="166" idx="5"/>
          </p:cNvCxnSpPr>
          <p:nvPr/>
        </p:nvCxnSpPr>
        <p:spPr>
          <a:xfrm flipH="1" flipV="1">
            <a:off x="4431415" y="2339853"/>
            <a:ext cx="524749" cy="145707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gyenes összekötő nyíllal 109"/>
          <p:cNvCxnSpPr>
            <a:stCxn id="166" idx="2"/>
            <a:endCxn id="168" idx="7"/>
          </p:cNvCxnSpPr>
          <p:nvPr/>
        </p:nvCxnSpPr>
        <p:spPr>
          <a:xfrm flipH="1">
            <a:off x="3542525" y="2187741"/>
            <a:ext cx="521658" cy="41849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gyenes összekötő nyíllal 111"/>
          <p:cNvCxnSpPr>
            <a:stCxn id="166" idx="6"/>
            <a:endCxn id="174" idx="1"/>
          </p:cNvCxnSpPr>
          <p:nvPr/>
        </p:nvCxnSpPr>
        <p:spPr>
          <a:xfrm>
            <a:off x="4494422" y="2187741"/>
            <a:ext cx="461742" cy="41849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gyenes összekötő nyíllal 89"/>
          <p:cNvCxnSpPr/>
          <p:nvPr/>
        </p:nvCxnSpPr>
        <p:spPr>
          <a:xfrm flipV="1">
            <a:off x="4279302" y="2402860"/>
            <a:ext cx="0" cy="730690"/>
          </a:xfrm>
          <a:prstGeom prst="straightConnector1">
            <a:avLst/>
          </a:prstGeom>
          <a:ln w="28575">
            <a:solidFill>
              <a:srgbClr val="50412B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zövegdoboz 63"/>
          <p:cNvSpPr txBox="1"/>
          <p:nvPr/>
        </p:nvSpPr>
        <p:spPr>
          <a:xfrm>
            <a:off x="1459309" y="4264901"/>
            <a:ext cx="3022188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1300" b="1" u="sng" dirty="0" smtClean="0">
                <a:solidFill>
                  <a:srgbClr val="50412B"/>
                </a:solidFill>
              </a:rPr>
              <a:t>Folyamatos vonal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 smtClean="0">
                <a:solidFill>
                  <a:srgbClr val="50412B"/>
                </a:solidFill>
              </a:rPr>
              <a:t>rendszeres tranzakció</a:t>
            </a:r>
            <a:r>
              <a:rPr lang="en-US" sz="1300" dirty="0" smtClean="0">
                <a:solidFill>
                  <a:srgbClr val="50412B"/>
                </a:solidFill>
              </a:rPr>
              <a:t>; </a:t>
            </a:r>
          </a:p>
          <a:p>
            <a:r>
              <a:rPr lang="hu-HU" sz="1300" b="1" u="dashHeavy" dirty="0" smtClean="0">
                <a:solidFill>
                  <a:srgbClr val="50412B"/>
                </a:solidFill>
              </a:rPr>
              <a:t>Szaggatott vonal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>
                <a:solidFill>
                  <a:srgbClr val="50412B"/>
                </a:solidFill>
              </a:rPr>
              <a:t>alkalmi tranzakció</a:t>
            </a:r>
            <a:r>
              <a:rPr lang="en-US" sz="1300" dirty="0" smtClean="0">
                <a:solidFill>
                  <a:srgbClr val="50412B"/>
                </a:solidFill>
              </a:rPr>
              <a:t>;</a:t>
            </a:r>
            <a:r>
              <a:rPr lang="hu-HU" sz="1300" dirty="0" smtClean="0">
                <a:solidFill>
                  <a:srgbClr val="50412B"/>
                </a:solidFill>
              </a:rPr>
              <a:t/>
            </a:r>
            <a:br>
              <a:rPr lang="hu-HU" sz="1300" dirty="0" smtClean="0">
                <a:solidFill>
                  <a:srgbClr val="50412B"/>
                </a:solidFill>
              </a:rPr>
            </a:br>
            <a:r>
              <a:rPr lang="hu-HU" sz="1300" b="1" dirty="0" smtClean="0">
                <a:solidFill>
                  <a:srgbClr val="50412B"/>
                </a:solidFill>
              </a:rPr>
              <a:t>Kettős nyíl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>
                <a:solidFill>
                  <a:srgbClr val="50412B"/>
                </a:solidFill>
              </a:rPr>
              <a:t>önkéntes tranzakció</a:t>
            </a:r>
            <a:r>
              <a:rPr lang="en-US" sz="1300" dirty="0" smtClean="0">
                <a:solidFill>
                  <a:srgbClr val="50412B"/>
                </a:solidFill>
              </a:rPr>
              <a:t>; </a:t>
            </a:r>
          </a:p>
          <a:p>
            <a:r>
              <a:rPr lang="hu-HU" sz="1300" b="1" dirty="0" smtClean="0">
                <a:solidFill>
                  <a:srgbClr val="50412B"/>
                </a:solidFill>
              </a:rPr>
              <a:t>Sima nyíl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 smtClean="0">
                <a:solidFill>
                  <a:srgbClr val="50412B"/>
                </a:solidFill>
              </a:rPr>
              <a:t>alávetés</a:t>
            </a:r>
          </a:p>
        </p:txBody>
      </p:sp>
      <p:sp>
        <p:nvSpPr>
          <p:cNvPr id="71" name="Ellipszis 74"/>
          <p:cNvSpPr/>
          <p:nvPr/>
        </p:nvSpPr>
        <p:spPr>
          <a:xfrm>
            <a:off x="4481496" y="4379115"/>
            <a:ext cx="288032" cy="288032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Ellipszis 76"/>
          <p:cNvSpPr/>
          <p:nvPr/>
        </p:nvSpPr>
        <p:spPr>
          <a:xfrm>
            <a:off x="6535011" y="4358870"/>
            <a:ext cx="288032" cy="288032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Ellipszis 93"/>
          <p:cNvSpPr/>
          <p:nvPr/>
        </p:nvSpPr>
        <p:spPr>
          <a:xfrm>
            <a:off x="4469106" y="4769865"/>
            <a:ext cx="288032" cy="288032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Прямоугольник 131"/>
          <p:cNvSpPr/>
          <p:nvPr/>
        </p:nvSpPr>
        <p:spPr>
          <a:xfrm>
            <a:off x="4769528" y="4376937"/>
            <a:ext cx="754053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</a:t>
            </a:r>
            <a:r>
              <a:rPr lang="hu-HU" sz="1300" dirty="0" smtClean="0">
                <a:solidFill>
                  <a:srgbClr val="50412B"/>
                </a:solidFill>
              </a:rPr>
              <a:t>igénylő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75" name="Прямоугольник 132"/>
          <p:cNvSpPr/>
          <p:nvPr/>
        </p:nvSpPr>
        <p:spPr>
          <a:xfrm>
            <a:off x="6823043" y="4356692"/>
            <a:ext cx="917046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</a:t>
            </a:r>
            <a:r>
              <a:rPr lang="hu-HU" sz="1300" dirty="0" smtClean="0">
                <a:solidFill>
                  <a:srgbClr val="50412B"/>
                </a:solidFill>
              </a:rPr>
              <a:t>kiszolgáló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76" name="Прямоугольник 133"/>
          <p:cNvSpPr/>
          <p:nvPr/>
        </p:nvSpPr>
        <p:spPr>
          <a:xfrm>
            <a:off x="4769528" y="4767687"/>
            <a:ext cx="649601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hu-HU" sz="1300" dirty="0" smtClean="0">
                <a:solidFill>
                  <a:srgbClr val="50412B"/>
                </a:solidFill>
              </a:rPr>
              <a:t>: ellátó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77" name="Прямоугольник 134"/>
          <p:cNvSpPr/>
          <p:nvPr/>
        </p:nvSpPr>
        <p:spPr>
          <a:xfrm>
            <a:off x="89418" y="4493013"/>
            <a:ext cx="136989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hu-HU" sz="1400" b="1" u="sng" dirty="0" smtClean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Jelmagyarázat</a:t>
            </a:r>
            <a:r>
              <a:rPr lang="en-US" sz="1400" b="1" u="sng" dirty="0" smtClean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3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31997"/>
              </p:ext>
            </p:extLst>
          </p:nvPr>
        </p:nvGraphicFramePr>
        <p:xfrm>
          <a:off x="107950" y="123478"/>
          <a:ext cx="8928102" cy="4104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3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0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62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80301">
                <a:tc gridSpan="2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Felülről ind. </a:t>
                      </a:r>
                      <a:r>
                        <a:rPr lang="hu-HU" sz="2000" b="1" baseline="0" dirty="0" smtClean="0">
                          <a:solidFill>
                            <a:srgbClr val="50412B"/>
                          </a:solidFill>
                        </a:rPr>
                        <a:t>állam-foglyulejtés</a:t>
                      </a:r>
                      <a:endParaRPr lang="hu-HU" sz="2000" b="1" dirty="0" smtClean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50412B"/>
                          </a:solidFill>
                        </a:rPr>
                        <a:t>Bűnözőállam-séma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Kormány-zati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</a:rPr>
                        <a:t> aktorok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Nem-elit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Köztiszt-viselők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Nem-elit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</a:rPr>
                        <a:t>Magán-aktorok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 smtClean="0">
                          <a:solidFill>
                            <a:srgbClr val="50412B"/>
                          </a:solidFill>
                        </a:rPr>
                        <a:t>Nem-elit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0" name="Ellipszis 54"/>
          <p:cNvSpPr/>
          <p:nvPr/>
        </p:nvSpPr>
        <p:spPr>
          <a:xfrm>
            <a:off x="3194361" y="790441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Ellipszis 90"/>
          <p:cNvSpPr/>
          <p:nvPr/>
        </p:nvSpPr>
        <p:spPr>
          <a:xfrm>
            <a:off x="4051939" y="79044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Ellipszis 91"/>
          <p:cNvSpPr/>
          <p:nvPr/>
        </p:nvSpPr>
        <p:spPr>
          <a:xfrm>
            <a:off x="4896026" y="79044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Ellipszis 93"/>
          <p:cNvSpPr/>
          <p:nvPr/>
        </p:nvSpPr>
        <p:spPr>
          <a:xfrm>
            <a:off x="7094741" y="790441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96"/>
          <p:cNvSpPr/>
          <p:nvPr/>
        </p:nvSpPr>
        <p:spPr>
          <a:xfrm>
            <a:off x="2339035" y="136239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97"/>
          <p:cNvSpPr/>
          <p:nvPr/>
        </p:nvSpPr>
        <p:spPr>
          <a:xfrm>
            <a:off x="3194361" y="136239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98"/>
          <p:cNvSpPr/>
          <p:nvPr/>
        </p:nvSpPr>
        <p:spPr>
          <a:xfrm>
            <a:off x="4051939" y="1362392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99"/>
          <p:cNvSpPr/>
          <p:nvPr/>
        </p:nvSpPr>
        <p:spPr>
          <a:xfrm>
            <a:off x="4896026" y="1362392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101"/>
          <p:cNvSpPr/>
          <p:nvPr/>
        </p:nvSpPr>
        <p:spPr>
          <a:xfrm>
            <a:off x="6208095" y="1362392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102"/>
          <p:cNvSpPr/>
          <p:nvPr/>
        </p:nvSpPr>
        <p:spPr>
          <a:xfrm>
            <a:off x="7959060" y="1362392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119"/>
          <p:cNvSpPr/>
          <p:nvPr/>
        </p:nvSpPr>
        <p:spPr>
          <a:xfrm>
            <a:off x="2339035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120"/>
          <p:cNvSpPr/>
          <p:nvPr/>
        </p:nvSpPr>
        <p:spPr>
          <a:xfrm>
            <a:off x="3194361" y="1959481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121"/>
          <p:cNvSpPr/>
          <p:nvPr/>
        </p:nvSpPr>
        <p:spPr>
          <a:xfrm>
            <a:off x="4051939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122"/>
          <p:cNvSpPr/>
          <p:nvPr/>
        </p:nvSpPr>
        <p:spPr>
          <a:xfrm>
            <a:off x="4896026" y="195948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123"/>
          <p:cNvSpPr/>
          <p:nvPr/>
        </p:nvSpPr>
        <p:spPr>
          <a:xfrm>
            <a:off x="6668629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Ellipszis 124"/>
          <p:cNvSpPr/>
          <p:nvPr/>
        </p:nvSpPr>
        <p:spPr>
          <a:xfrm>
            <a:off x="5765708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125"/>
          <p:cNvSpPr/>
          <p:nvPr/>
        </p:nvSpPr>
        <p:spPr>
          <a:xfrm>
            <a:off x="7524980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Ellipszis 126"/>
          <p:cNvSpPr/>
          <p:nvPr/>
        </p:nvSpPr>
        <p:spPr>
          <a:xfrm>
            <a:off x="8393142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Ellipszis 127"/>
          <p:cNvSpPr/>
          <p:nvPr/>
        </p:nvSpPr>
        <p:spPr>
          <a:xfrm>
            <a:off x="2339035" y="254395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9" name="Ellipszis 128"/>
          <p:cNvSpPr/>
          <p:nvPr/>
        </p:nvSpPr>
        <p:spPr>
          <a:xfrm>
            <a:off x="3194361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0" name="Ellipszis 129"/>
          <p:cNvSpPr/>
          <p:nvPr/>
        </p:nvSpPr>
        <p:spPr>
          <a:xfrm>
            <a:off x="4051939" y="2543951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1" name="Ellipszis 130"/>
          <p:cNvSpPr/>
          <p:nvPr/>
        </p:nvSpPr>
        <p:spPr>
          <a:xfrm>
            <a:off x="4896026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Ellipszis 131"/>
          <p:cNvSpPr/>
          <p:nvPr/>
        </p:nvSpPr>
        <p:spPr>
          <a:xfrm>
            <a:off x="6668629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3" name="Ellipszis 132"/>
          <p:cNvSpPr/>
          <p:nvPr/>
        </p:nvSpPr>
        <p:spPr>
          <a:xfrm>
            <a:off x="5765708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133"/>
          <p:cNvSpPr/>
          <p:nvPr/>
        </p:nvSpPr>
        <p:spPr>
          <a:xfrm>
            <a:off x="7524980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134"/>
          <p:cNvSpPr/>
          <p:nvPr/>
        </p:nvSpPr>
        <p:spPr>
          <a:xfrm>
            <a:off x="8393142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151"/>
          <p:cNvSpPr/>
          <p:nvPr/>
        </p:nvSpPr>
        <p:spPr>
          <a:xfrm>
            <a:off x="2339035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152"/>
          <p:cNvSpPr/>
          <p:nvPr/>
        </p:nvSpPr>
        <p:spPr>
          <a:xfrm>
            <a:off x="3194361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6" name="Ellipszis 153"/>
          <p:cNvSpPr/>
          <p:nvPr/>
        </p:nvSpPr>
        <p:spPr>
          <a:xfrm>
            <a:off x="4051939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Ellipszis 154"/>
          <p:cNvSpPr/>
          <p:nvPr/>
        </p:nvSpPr>
        <p:spPr>
          <a:xfrm>
            <a:off x="4896026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Ellipszis 155"/>
          <p:cNvSpPr/>
          <p:nvPr/>
        </p:nvSpPr>
        <p:spPr>
          <a:xfrm>
            <a:off x="6668629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Ellipszis 156"/>
          <p:cNvSpPr/>
          <p:nvPr/>
        </p:nvSpPr>
        <p:spPr>
          <a:xfrm>
            <a:off x="5765708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57"/>
          <p:cNvSpPr/>
          <p:nvPr/>
        </p:nvSpPr>
        <p:spPr>
          <a:xfrm>
            <a:off x="7524980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Ellipszis 158"/>
          <p:cNvSpPr/>
          <p:nvPr/>
        </p:nvSpPr>
        <p:spPr>
          <a:xfrm>
            <a:off x="8393142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Ellipszis 159"/>
          <p:cNvSpPr/>
          <p:nvPr/>
        </p:nvSpPr>
        <p:spPr>
          <a:xfrm>
            <a:off x="2339034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Ellipszis 160"/>
          <p:cNvSpPr/>
          <p:nvPr/>
        </p:nvSpPr>
        <p:spPr>
          <a:xfrm>
            <a:off x="3194360" y="373278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Ellipszis 161"/>
          <p:cNvSpPr/>
          <p:nvPr/>
        </p:nvSpPr>
        <p:spPr>
          <a:xfrm>
            <a:off x="4051938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Ellipszis 162"/>
          <p:cNvSpPr/>
          <p:nvPr/>
        </p:nvSpPr>
        <p:spPr>
          <a:xfrm>
            <a:off x="4896025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Ellipszis 163"/>
          <p:cNvSpPr/>
          <p:nvPr/>
        </p:nvSpPr>
        <p:spPr>
          <a:xfrm>
            <a:off x="6668628" y="3732785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1" name="Ellipszis 164"/>
          <p:cNvSpPr/>
          <p:nvPr/>
        </p:nvSpPr>
        <p:spPr>
          <a:xfrm>
            <a:off x="5765707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Ellipszis 165"/>
          <p:cNvSpPr/>
          <p:nvPr/>
        </p:nvSpPr>
        <p:spPr>
          <a:xfrm>
            <a:off x="7524979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Ellipszis 166"/>
          <p:cNvSpPr/>
          <p:nvPr/>
        </p:nvSpPr>
        <p:spPr>
          <a:xfrm>
            <a:off x="8393141" y="373278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4" name="Egyenes összekötő nyíllal 179"/>
          <p:cNvCxnSpPr>
            <a:stCxn id="109" idx="3"/>
            <a:endCxn id="131" idx="7"/>
          </p:cNvCxnSpPr>
          <p:nvPr/>
        </p:nvCxnSpPr>
        <p:spPr>
          <a:xfrm flipH="1">
            <a:off x="6132939" y="3505600"/>
            <a:ext cx="598697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gyenes összekötő nyíllal 181"/>
          <p:cNvCxnSpPr>
            <a:stCxn id="109" idx="5"/>
            <a:endCxn id="152" idx="1"/>
          </p:cNvCxnSpPr>
          <p:nvPr/>
        </p:nvCxnSpPr>
        <p:spPr>
          <a:xfrm>
            <a:off x="7035861" y="3505600"/>
            <a:ext cx="552125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gyenes összekötő nyíllal 184"/>
          <p:cNvCxnSpPr>
            <a:stCxn id="121" idx="3"/>
            <a:endCxn id="152" idx="7"/>
          </p:cNvCxnSpPr>
          <p:nvPr/>
        </p:nvCxnSpPr>
        <p:spPr>
          <a:xfrm flipH="1">
            <a:off x="7892211" y="3505600"/>
            <a:ext cx="563938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gyenes összekötő nyíllal 192"/>
          <p:cNvCxnSpPr>
            <a:stCxn id="73" idx="2"/>
            <a:endCxn id="78" idx="0"/>
          </p:cNvCxnSpPr>
          <p:nvPr/>
        </p:nvCxnSpPr>
        <p:spPr>
          <a:xfrm flipH="1">
            <a:off x="6423215" y="1005561"/>
            <a:ext cx="671526" cy="3568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gyenes összekötő nyíllal 199"/>
          <p:cNvCxnSpPr>
            <a:stCxn id="79" idx="5"/>
            <a:endCxn id="87" idx="0"/>
          </p:cNvCxnSpPr>
          <p:nvPr/>
        </p:nvCxnSpPr>
        <p:spPr>
          <a:xfrm>
            <a:off x="8326292" y="1729624"/>
            <a:ext cx="281970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gyenes összekötő nyíllal 8"/>
          <p:cNvCxnSpPr>
            <a:stCxn id="70" idx="3"/>
            <a:endCxn id="80" idx="0"/>
          </p:cNvCxnSpPr>
          <p:nvPr/>
        </p:nvCxnSpPr>
        <p:spPr>
          <a:xfrm flipH="1">
            <a:off x="2554155" y="1157673"/>
            <a:ext cx="703213" cy="801808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gyenes összekötő nyíllal 10"/>
          <p:cNvCxnSpPr>
            <a:stCxn id="80" idx="5"/>
            <a:endCxn id="89" idx="2"/>
          </p:cNvCxnSpPr>
          <p:nvPr/>
        </p:nvCxnSpPr>
        <p:spPr>
          <a:xfrm>
            <a:off x="2706267" y="2326713"/>
            <a:ext cx="488094" cy="432358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25"/>
          <p:cNvCxnSpPr>
            <a:stCxn id="106" idx="5"/>
            <a:endCxn id="129" idx="1"/>
          </p:cNvCxnSpPr>
          <p:nvPr/>
        </p:nvCxnSpPr>
        <p:spPr>
          <a:xfrm>
            <a:off x="4419171" y="3505600"/>
            <a:ext cx="539861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gyenes összekötő nyíllal 29"/>
          <p:cNvCxnSpPr>
            <a:stCxn id="89" idx="5"/>
            <a:endCxn id="128" idx="1"/>
          </p:cNvCxnSpPr>
          <p:nvPr/>
        </p:nvCxnSpPr>
        <p:spPr>
          <a:xfrm>
            <a:off x="3561593" y="2911183"/>
            <a:ext cx="553352" cy="884609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31"/>
          <p:cNvCxnSpPr>
            <a:stCxn id="100" idx="3"/>
            <a:endCxn id="122" idx="7"/>
          </p:cNvCxnSpPr>
          <p:nvPr/>
        </p:nvCxnSpPr>
        <p:spPr>
          <a:xfrm flipH="1">
            <a:off x="2706266" y="3505600"/>
            <a:ext cx="551102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gyenes összekötő nyíllal 104"/>
          <p:cNvCxnSpPr>
            <a:stCxn id="73" idx="6"/>
            <a:endCxn id="79" idx="0"/>
          </p:cNvCxnSpPr>
          <p:nvPr/>
        </p:nvCxnSpPr>
        <p:spPr>
          <a:xfrm>
            <a:off x="7524980" y="1005561"/>
            <a:ext cx="649200" cy="3568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gyenes összekötő nyíllal 106"/>
          <p:cNvCxnSpPr>
            <a:stCxn id="78" idx="3"/>
            <a:endCxn id="85" idx="0"/>
          </p:cNvCxnSpPr>
          <p:nvPr/>
        </p:nvCxnSpPr>
        <p:spPr>
          <a:xfrm flipH="1">
            <a:off x="5980828" y="1729624"/>
            <a:ext cx="290274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Egyenes összekötő nyíllal 48"/>
          <p:cNvCxnSpPr>
            <a:stCxn id="78" idx="5"/>
            <a:endCxn id="84" idx="0"/>
          </p:cNvCxnSpPr>
          <p:nvPr/>
        </p:nvCxnSpPr>
        <p:spPr>
          <a:xfrm>
            <a:off x="6575327" y="1729624"/>
            <a:ext cx="308422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gyenes összekötő nyíllal 110"/>
          <p:cNvCxnSpPr>
            <a:stCxn id="79" idx="3"/>
            <a:endCxn id="86" idx="0"/>
          </p:cNvCxnSpPr>
          <p:nvPr/>
        </p:nvCxnSpPr>
        <p:spPr>
          <a:xfrm flipH="1">
            <a:off x="7740100" y="1729624"/>
            <a:ext cx="281967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Egyenes összekötő nyíllal 63"/>
          <p:cNvCxnSpPr>
            <a:stCxn id="85" idx="4"/>
            <a:endCxn id="93" idx="0"/>
          </p:cNvCxnSpPr>
          <p:nvPr/>
        </p:nvCxnSpPr>
        <p:spPr>
          <a:xfrm>
            <a:off x="5980828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Egyenes összekötő nyíllal 135"/>
          <p:cNvCxnSpPr>
            <a:stCxn id="84" idx="4"/>
            <a:endCxn id="92" idx="0"/>
          </p:cNvCxnSpPr>
          <p:nvPr/>
        </p:nvCxnSpPr>
        <p:spPr>
          <a:xfrm>
            <a:off x="6883749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gyenes összekötő nyíllal 137"/>
          <p:cNvCxnSpPr>
            <a:stCxn id="86" idx="4"/>
            <a:endCxn id="97" idx="0"/>
          </p:cNvCxnSpPr>
          <p:nvPr/>
        </p:nvCxnSpPr>
        <p:spPr>
          <a:xfrm>
            <a:off x="7740100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gyenes összekötő nyíllal 138"/>
          <p:cNvCxnSpPr>
            <a:stCxn id="87" idx="4"/>
            <a:endCxn id="98" idx="0"/>
          </p:cNvCxnSpPr>
          <p:nvPr/>
        </p:nvCxnSpPr>
        <p:spPr>
          <a:xfrm>
            <a:off x="8608262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gyenes összekötő nyíllal 66"/>
          <p:cNvCxnSpPr>
            <a:stCxn id="93" idx="5"/>
            <a:endCxn id="109" idx="1"/>
          </p:cNvCxnSpPr>
          <p:nvPr/>
        </p:nvCxnSpPr>
        <p:spPr>
          <a:xfrm>
            <a:off x="6132940" y="2911183"/>
            <a:ext cx="598696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gyenes összekötő nyíllal 68"/>
          <p:cNvCxnSpPr>
            <a:stCxn id="97" idx="5"/>
            <a:endCxn id="121" idx="1"/>
          </p:cNvCxnSpPr>
          <p:nvPr/>
        </p:nvCxnSpPr>
        <p:spPr>
          <a:xfrm>
            <a:off x="7892212" y="2911183"/>
            <a:ext cx="563937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gyenes összekötő nyíllal 2"/>
          <p:cNvCxnSpPr>
            <a:stCxn id="76" idx="4"/>
            <a:endCxn id="82" idx="0"/>
          </p:cNvCxnSpPr>
          <p:nvPr/>
        </p:nvCxnSpPr>
        <p:spPr>
          <a:xfrm>
            <a:off x="4267059" y="1792631"/>
            <a:ext cx="0" cy="166850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gyenes összekötő nyíllal 4"/>
          <p:cNvCxnSpPr>
            <a:stCxn id="82" idx="5"/>
            <a:endCxn id="91" idx="1"/>
          </p:cNvCxnSpPr>
          <p:nvPr/>
        </p:nvCxnSpPr>
        <p:spPr>
          <a:xfrm>
            <a:off x="4419171" y="2326713"/>
            <a:ext cx="539862" cy="280245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Egyenes összekötő nyíllal 72"/>
          <p:cNvCxnSpPr>
            <a:stCxn id="91" idx="3"/>
            <a:endCxn id="106" idx="7"/>
          </p:cNvCxnSpPr>
          <p:nvPr/>
        </p:nvCxnSpPr>
        <p:spPr>
          <a:xfrm flipH="1">
            <a:off x="4419171" y="2911183"/>
            <a:ext cx="539862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gyenes összekötő nyíllal 73"/>
          <p:cNvCxnSpPr>
            <a:stCxn id="89" idx="4"/>
            <a:endCxn id="100" idx="0"/>
          </p:cNvCxnSpPr>
          <p:nvPr/>
        </p:nvCxnSpPr>
        <p:spPr>
          <a:xfrm>
            <a:off x="3409481" y="2974190"/>
            <a:ext cx="0" cy="164178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Ellipszis 78"/>
          <p:cNvSpPr/>
          <p:nvPr/>
        </p:nvSpPr>
        <p:spPr>
          <a:xfrm>
            <a:off x="2339035" y="790441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4" name="Szövegdoboz 63"/>
          <p:cNvSpPr txBox="1"/>
          <p:nvPr/>
        </p:nvSpPr>
        <p:spPr>
          <a:xfrm>
            <a:off x="1459309" y="4264901"/>
            <a:ext cx="3022188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1300" b="1" u="sng" dirty="0" smtClean="0">
                <a:solidFill>
                  <a:srgbClr val="50412B"/>
                </a:solidFill>
              </a:rPr>
              <a:t>Folyamatos vonal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 smtClean="0">
                <a:solidFill>
                  <a:srgbClr val="50412B"/>
                </a:solidFill>
              </a:rPr>
              <a:t>rendszeres tranzakció</a:t>
            </a:r>
            <a:r>
              <a:rPr lang="en-US" sz="1300" dirty="0" smtClean="0">
                <a:solidFill>
                  <a:srgbClr val="50412B"/>
                </a:solidFill>
              </a:rPr>
              <a:t>; </a:t>
            </a:r>
          </a:p>
          <a:p>
            <a:r>
              <a:rPr lang="hu-HU" sz="1300" b="1" u="dashHeavy" dirty="0" smtClean="0">
                <a:solidFill>
                  <a:srgbClr val="50412B"/>
                </a:solidFill>
              </a:rPr>
              <a:t>Szaggatott vonal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>
                <a:solidFill>
                  <a:srgbClr val="50412B"/>
                </a:solidFill>
              </a:rPr>
              <a:t>alkalmi tranzakció</a:t>
            </a:r>
            <a:r>
              <a:rPr lang="en-US" sz="1300" dirty="0" smtClean="0">
                <a:solidFill>
                  <a:srgbClr val="50412B"/>
                </a:solidFill>
              </a:rPr>
              <a:t>;</a:t>
            </a:r>
            <a:r>
              <a:rPr lang="hu-HU" sz="1300" dirty="0" smtClean="0">
                <a:solidFill>
                  <a:srgbClr val="50412B"/>
                </a:solidFill>
              </a:rPr>
              <a:t/>
            </a:r>
            <a:br>
              <a:rPr lang="hu-HU" sz="1300" dirty="0" smtClean="0">
                <a:solidFill>
                  <a:srgbClr val="50412B"/>
                </a:solidFill>
              </a:rPr>
            </a:br>
            <a:r>
              <a:rPr lang="hu-HU" sz="1300" b="1" dirty="0" smtClean="0">
                <a:solidFill>
                  <a:srgbClr val="50412B"/>
                </a:solidFill>
              </a:rPr>
              <a:t>Kettős nyíl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>
                <a:solidFill>
                  <a:srgbClr val="50412B"/>
                </a:solidFill>
              </a:rPr>
              <a:t>önkéntes tranzakció</a:t>
            </a:r>
            <a:r>
              <a:rPr lang="en-US" sz="1300" dirty="0" smtClean="0">
                <a:solidFill>
                  <a:srgbClr val="50412B"/>
                </a:solidFill>
              </a:rPr>
              <a:t>; </a:t>
            </a:r>
          </a:p>
          <a:p>
            <a:r>
              <a:rPr lang="hu-HU" sz="1300" b="1" dirty="0" smtClean="0">
                <a:solidFill>
                  <a:srgbClr val="50412B"/>
                </a:solidFill>
              </a:rPr>
              <a:t>Sima nyíl</a:t>
            </a:r>
            <a:r>
              <a:rPr lang="en-US" sz="1300" b="1" dirty="0" smtClean="0">
                <a:solidFill>
                  <a:srgbClr val="50412B"/>
                </a:solidFill>
              </a:rPr>
              <a:t>: </a:t>
            </a:r>
            <a:r>
              <a:rPr lang="hu-HU" sz="1300" dirty="0" smtClean="0">
                <a:solidFill>
                  <a:srgbClr val="50412B"/>
                </a:solidFill>
              </a:rPr>
              <a:t>alávetés</a:t>
            </a:r>
          </a:p>
        </p:txBody>
      </p:sp>
      <p:sp>
        <p:nvSpPr>
          <p:cNvPr id="95" name="Ellipszis 74"/>
          <p:cNvSpPr/>
          <p:nvPr/>
        </p:nvSpPr>
        <p:spPr>
          <a:xfrm>
            <a:off x="4481496" y="4379115"/>
            <a:ext cx="288032" cy="288032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Ellipszis 76"/>
          <p:cNvSpPr/>
          <p:nvPr/>
        </p:nvSpPr>
        <p:spPr>
          <a:xfrm>
            <a:off x="6535011" y="4358870"/>
            <a:ext cx="288032" cy="288032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Ellipszis 93"/>
          <p:cNvSpPr/>
          <p:nvPr/>
        </p:nvSpPr>
        <p:spPr>
          <a:xfrm>
            <a:off x="4469106" y="4769865"/>
            <a:ext cx="288032" cy="288032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Прямоугольник 131"/>
          <p:cNvSpPr/>
          <p:nvPr/>
        </p:nvSpPr>
        <p:spPr>
          <a:xfrm>
            <a:off x="4769528" y="4376937"/>
            <a:ext cx="754053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</a:t>
            </a:r>
            <a:r>
              <a:rPr lang="hu-HU" sz="1300" dirty="0" smtClean="0">
                <a:solidFill>
                  <a:srgbClr val="50412B"/>
                </a:solidFill>
              </a:rPr>
              <a:t>igénylő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03" name="Прямоугольник 132"/>
          <p:cNvSpPr/>
          <p:nvPr/>
        </p:nvSpPr>
        <p:spPr>
          <a:xfrm>
            <a:off x="6823043" y="4356692"/>
            <a:ext cx="917046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 smtClean="0">
                <a:solidFill>
                  <a:srgbClr val="50412B"/>
                </a:solidFill>
              </a:rPr>
              <a:t>: </a:t>
            </a:r>
            <a:r>
              <a:rPr lang="hu-HU" sz="1300" dirty="0" smtClean="0">
                <a:solidFill>
                  <a:srgbClr val="50412B"/>
                </a:solidFill>
              </a:rPr>
              <a:t>kiszolgáló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04" name="Прямоугольник 133"/>
          <p:cNvSpPr/>
          <p:nvPr/>
        </p:nvSpPr>
        <p:spPr>
          <a:xfrm>
            <a:off x="4769528" y="4767687"/>
            <a:ext cx="649601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hu-HU" sz="1300" dirty="0" smtClean="0">
                <a:solidFill>
                  <a:srgbClr val="50412B"/>
                </a:solidFill>
              </a:rPr>
              <a:t>: ellátó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05" name="Прямоугольник 134"/>
          <p:cNvSpPr/>
          <p:nvPr/>
        </p:nvSpPr>
        <p:spPr>
          <a:xfrm>
            <a:off x="89418" y="4493013"/>
            <a:ext cx="136989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hu-HU" sz="1400" b="1" u="sng" dirty="0" smtClean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Jelmagyarázat</a:t>
            </a:r>
            <a:r>
              <a:rPr lang="en-US" sz="1400" b="1" u="sng" dirty="0" smtClean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3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958" y="160889"/>
            <a:ext cx="8928100" cy="69954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Az összejátszó korrupció további </a:t>
            </a:r>
            <a:r>
              <a:rPr lang="hu-HU" sz="2800" dirty="0" smtClean="0">
                <a:solidFill>
                  <a:srgbClr val="8D503B"/>
                </a:solidFill>
              </a:rPr>
              <a:t>elemzési dimenziói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9582"/>
            <a:ext cx="8640960" cy="3888432"/>
          </a:xfrm>
        </p:spPr>
        <p:txBody>
          <a:bodyPr>
            <a:normAutofit lnSpcReduction="10000"/>
          </a:bodyPr>
          <a:lstStyle/>
          <a:p>
            <a:r>
              <a:rPr lang="hu-HU" sz="2000" b="1" i="1" u="sng" dirty="0" smtClean="0">
                <a:solidFill>
                  <a:srgbClr val="50412B"/>
                </a:solidFill>
              </a:rPr>
              <a:t>eddigi dimenziók:</a:t>
            </a:r>
            <a:r>
              <a:rPr lang="hu-HU" sz="2000" b="1" i="1" dirty="0" smtClean="0">
                <a:solidFill>
                  <a:srgbClr val="50412B"/>
                </a:solidFill>
              </a:rPr>
              <a:t> résztvevők szintje (elit vs. nem elit), formalitás vs. informalitás, önkéntes vs. kényszerített, alulról vs. felülről indított</a:t>
            </a:r>
          </a:p>
          <a:p>
            <a:r>
              <a:rPr lang="hu-HU" sz="2000" b="1" dirty="0" smtClean="0">
                <a:solidFill>
                  <a:srgbClr val="CD5F50"/>
                </a:solidFill>
              </a:rPr>
              <a:t>lokalitása: </a:t>
            </a:r>
            <a:r>
              <a:rPr lang="hu-HU" sz="2000" b="1" dirty="0" smtClean="0">
                <a:solidFill>
                  <a:srgbClr val="50412B"/>
                </a:solidFill>
              </a:rPr>
              <a:t>helyi (pl. önkormányzati, minisztériumi) vs. országos</a:t>
            </a:r>
            <a:endParaRPr lang="hu-HU" sz="2000" b="1" dirty="0" smtClean="0">
              <a:solidFill>
                <a:srgbClr val="CD5F50"/>
              </a:solidFill>
            </a:endParaRPr>
          </a:p>
          <a:p>
            <a:r>
              <a:rPr lang="hu-HU" sz="2000" b="1" dirty="0" smtClean="0">
                <a:solidFill>
                  <a:srgbClr val="CD5F50"/>
                </a:solidFill>
              </a:rPr>
              <a:t>szervezettsége</a:t>
            </a:r>
            <a:r>
              <a:rPr lang="hu-HU" sz="2000" b="1" dirty="0">
                <a:solidFill>
                  <a:srgbClr val="CD5F50"/>
                </a:solidFill>
              </a:rPr>
              <a:t>:</a:t>
            </a:r>
            <a:r>
              <a:rPr lang="hu-HU" sz="2000" b="1" dirty="0">
                <a:solidFill>
                  <a:srgbClr val="50412B"/>
                </a:solidFill>
              </a:rPr>
              <a:t> járványszerű (a korrupció norma) vs. rendszerszerű (a korrupció séma)</a:t>
            </a:r>
          </a:p>
          <a:p>
            <a:pPr lvl="1"/>
            <a:r>
              <a:rPr lang="hu-HU" sz="1800" b="1" dirty="0">
                <a:solidFill>
                  <a:srgbClr val="50412B"/>
                </a:solidFill>
              </a:rPr>
              <a:t>hálapénz vs. bűnöző </a:t>
            </a:r>
            <a:r>
              <a:rPr lang="hu-HU" sz="1800" b="1" dirty="0" smtClean="0">
                <a:solidFill>
                  <a:srgbClr val="50412B"/>
                </a:solidFill>
              </a:rPr>
              <a:t>állam</a:t>
            </a:r>
          </a:p>
          <a:p>
            <a:r>
              <a:rPr lang="hu-HU" sz="2000" b="1" dirty="0">
                <a:solidFill>
                  <a:srgbClr val="CD5F50"/>
                </a:solidFill>
              </a:rPr>
              <a:t>csereeszköze:</a:t>
            </a:r>
            <a:r>
              <a:rPr lang="hu-HU" sz="2000" b="1" dirty="0">
                <a:solidFill>
                  <a:srgbClr val="50412B"/>
                </a:solidFill>
              </a:rPr>
              <a:t> kenőpénz vs. védelmi pénz</a:t>
            </a:r>
          </a:p>
          <a:p>
            <a:pPr lvl="1"/>
            <a:r>
              <a:rPr lang="hu-HU" sz="1800" b="1" dirty="0">
                <a:solidFill>
                  <a:srgbClr val="50412B"/>
                </a:solidFill>
              </a:rPr>
              <a:t>pénzbeli tranzakciók önként vs. utasítás végrehajtása kényszerhelyzetben</a:t>
            </a:r>
          </a:p>
          <a:p>
            <a:r>
              <a:rPr lang="hu-HU" sz="2000" b="1" dirty="0" smtClean="0">
                <a:solidFill>
                  <a:srgbClr val="CD5F50"/>
                </a:solidFill>
              </a:rPr>
              <a:t>függőség:</a:t>
            </a:r>
            <a:r>
              <a:rPr lang="hu-HU" sz="2000" b="1" dirty="0" smtClean="0">
                <a:solidFill>
                  <a:srgbClr val="50412B"/>
                </a:solidFill>
              </a:rPr>
              <a:t> eseti és önkéntes cserék vs. tartós vazallusi </a:t>
            </a:r>
            <a:r>
              <a:rPr lang="hu-HU" sz="2000" b="1" dirty="0" smtClean="0">
                <a:solidFill>
                  <a:srgbClr val="50412B"/>
                </a:solidFill>
              </a:rPr>
              <a:t>láncok (patronális viszonyok)</a:t>
            </a:r>
            <a:endParaRPr lang="hu-HU" sz="1800" b="1" dirty="0" smtClean="0">
              <a:solidFill>
                <a:srgbClr val="50412B"/>
              </a:solidFill>
            </a:endParaRPr>
          </a:p>
          <a:p>
            <a:r>
              <a:rPr lang="hu-HU" sz="2000" b="1" dirty="0" smtClean="0">
                <a:solidFill>
                  <a:srgbClr val="CD5F50"/>
                </a:solidFill>
              </a:rPr>
              <a:t>létrehozója</a:t>
            </a:r>
            <a:r>
              <a:rPr lang="hu-HU" sz="2000" b="1" dirty="0">
                <a:solidFill>
                  <a:srgbClr val="CD5F50"/>
                </a:solidFill>
              </a:rPr>
              <a:t>:</a:t>
            </a:r>
            <a:r>
              <a:rPr lang="hu-HU" sz="2000" b="1" dirty="0">
                <a:solidFill>
                  <a:srgbClr val="50412B"/>
                </a:solidFill>
              </a:rPr>
              <a:t> szabadúszó korrupciós bróker vs. intézményi biztosító</a:t>
            </a:r>
          </a:p>
          <a:p>
            <a:pPr lvl="1"/>
            <a:r>
              <a:rPr lang="hu-HU" sz="1800" b="1" dirty="0">
                <a:solidFill>
                  <a:srgbClr val="50412B"/>
                </a:solidFill>
              </a:rPr>
              <a:t>„strukturális szakadék” (Ronald </a:t>
            </a:r>
            <a:r>
              <a:rPr lang="hu-HU" sz="1800" b="1" dirty="0" err="1">
                <a:solidFill>
                  <a:srgbClr val="50412B"/>
                </a:solidFill>
              </a:rPr>
              <a:t>Burt</a:t>
            </a:r>
            <a:r>
              <a:rPr lang="hu-HU" sz="1800" b="1" dirty="0">
                <a:solidFill>
                  <a:srgbClr val="50412B"/>
                </a:solidFill>
              </a:rPr>
              <a:t>), a büntetlenség </a:t>
            </a:r>
            <a:r>
              <a:rPr lang="hu-HU" sz="1800" b="1" dirty="0" smtClean="0">
                <a:solidFill>
                  <a:srgbClr val="50412B"/>
                </a:solidFill>
              </a:rPr>
              <a:t>biztosítása</a:t>
            </a:r>
            <a:endParaRPr lang="hu-HU" sz="18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0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958" y="123478"/>
            <a:ext cx="8928100" cy="69954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503B"/>
                </a:solidFill>
              </a:rPr>
              <a:t>Példa: a magyar közbeszerzési piac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15566"/>
            <a:ext cx="8640960" cy="4104456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rgbClr val="CD5F50"/>
                </a:solidFill>
              </a:rPr>
              <a:t>a nyilvános tendereztetés</a:t>
            </a:r>
            <a:r>
              <a:rPr lang="hu-HU" sz="2000" b="1" dirty="0" smtClean="0">
                <a:solidFill>
                  <a:srgbClr val="50412B"/>
                </a:solidFill>
              </a:rPr>
              <a:t> három szakasza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600" b="1" dirty="0" smtClean="0">
                <a:solidFill>
                  <a:srgbClr val="50412B"/>
                </a:solidFill>
              </a:rPr>
              <a:t>licitálás előtti szakasz, ebbe tartozik az igények tervezése (közpolitikai tervezés és a projekt megtervezése);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600" b="1" dirty="0" smtClean="0">
                <a:solidFill>
                  <a:srgbClr val="50412B"/>
                </a:solidFill>
              </a:rPr>
              <a:t>a licitálás szakasza, ebbe tartozik a tender kiírása, az ajánlattétel és a szerződés odaítélése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600" b="1" dirty="0" smtClean="0">
                <a:solidFill>
                  <a:srgbClr val="50412B"/>
                </a:solidFill>
              </a:rPr>
              <a:t>a licitálás utáni szakasz, ebbe tartoznak a helyi közbeszerzési bizottságnál vagy a bíróságon benyújtott fellebbezések és olykor a kormányzati ellenőrző intézmények vizsgálatai (Kormányzati Ellenőrzési Hivatal, Állami Számvevőszék, Ügyészség)</a:t>
            </a:r>
          </a:p>
          <a:p>
            <a:r>
              <a:rPr lang="hu-HU" sz="2000" b="1" dirty="0" smtClean="0">
                <a:solidFill>
                  <a:srgbClr val="CD5F50"/>
                </a:solidFill>
              </a:rPr>
              <a:t>a túlárazás </a:t>
            </a:r>
            <a:r>
              <a:rPr lang="hu-HU" sz="2000" b="1" dirty="0" smtClean="0">
                <a:solidFill>
                  <a:srgbClr val="50412B"/>
                </a:solidFill>
              </a:rPr>
              <a:t>fokozatai:</a:t>
            </a:r>
          </a:p>
          <a:p>
            <a:pPr lvl="1"/>
            <a:r>
              <a:rPr lang="hu-HU" sz="1600" b="1" i="1" u="sng" dirty="0" smtClean="0">
                <a:solidFill>
                  <a:srgbClr val="50412B"/>
                </a:solidFill>
              </a:rPr>
              <a:t>szabadversenyes korrupció:</a:t>
            </a:r>
            <a:r>
              <a:rPr lang="hu-HU" sz="1600" b="1" i="1" dirty="0" smtClean="0">
                <a:solidFill>
                  <a:srgbClr val="50412B"/>
                </a:solidFill>
              </a:rPr>
              <a:t> </a:t>
            </a:r>
            <a:r>
              <a:rPr lang="hu-HU" sz="1600" b="1" dirty="0" smtClean="0">
                <a:solidFill>
                  <a:srgbClr val="50412B"/>
                </a:solidFill>
              </a:rPr>
              <a:t>(1) főleg a licitálási szakaszban; (2) a verseny és a jogorvoslat lehetőségei korlátozzák a túlárazás mértékét</a:t>
            </a:r>
          </a:p>
          <a:p>
            <a:pPr lvl="1"/>
            <a:r>
              <a:rPr lang="hu-HU" sz="1600" b="1" i="1" u="sng" dirty="0" smtClean="0">
                <a:solidFill>
                  <a:srgbClr val="50412B"/>
                </a:solidFill>
              </a:rPr>
              <a:t>haveri korrupció / állam foglyul ejtése:</a:t>
            </a:r>
            <a:r>
              <a:rPr lang="hu-HU" sz="1600" b="1" i="1" dirty="0" smtClean="0">
                <a:solidFill>
                  <a:srgbClr val="50412B"/>
                </a:solidFill>
              </a:rPr>
              <a:t> </a:t>
            </a:r>
            <a:r>
              <a:rPr lang="hu-HU" sz="1600" b="1" dirty="0" smtClean="0">
                <a:solidFill>
                  <a:srgbClr val="50412B"/>
                </a:solidFill>
              </a:rPr>
              <a:t>(1) már a licitálás előtti szakaszban is; (2) a szélesebb önkényességi amplitúdó növeli, de a jogorvoslat lehetősége továbbra is kordában tartja a túlázatást</a:t>
            </a:r>
          </a:p>
          <a:p>
            <a:pPr lvl="1"/>
            <a:r>
              <a:rPr lang="hu-HU" sz="1600" b="1" i="1" u="sng" dirty="0" smtClean="0">
                <a:solidFill>
                  <a:srgbClr val="50412B"/>
                </a:solidFill>
              </a:rPr>
              <a:t>bűnöző állam</a:t>
            </a:r>
            <a:r>
              <a:rPr lang="hu-HU" sz="1600" b="1" u="sng" dirty="0" smtClean="0">
                <a:solidFill>
                  <a:srgbClr val="50412B"/>
                </a:solidFill>
              </a:rPr>
              <a:t>:</a:t>
            </a:r>
            <a:r>
              <a:rPr lang="hu-HU" sz="1600" b="1" dirty="0" smtClean="0">
                <a:solidFill>
                  <a:srgbClr val="50412B"/>
                </a:solidFill>
              </a:rPr>
              <a:t> (1) mindhárom szakaszban; (2) a túlárazás elszabadulása</a:t>
            </a:r>
            <a:endParaRPr lang="hu-HU" sz="1600" b="1" i="1" dirty="0" smtClean="0">
              <a:solidFill>
                <a:srgbClr val="50412B"/>
              </a:solidFill>
            </a:endParaRPr>
          </a:p>
          <a:p>
            <a:pPr lvl="1"/>
            <a:endParaRPr lang="hu-HU" sz="1600" b="1" i="1" dirty="0" smtClean="0">
              <a:solidFill>
                <a:srgbClr val="50412B"/>
              </a:solidFill>
            </a:endParaRPr>
          </a:p>
          <a:p>
            <a:endParaRPr lang="hu-HU" sz="20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08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1255</Words>
  <Application>Microsoft Office PowerPoint</Application>
  <PresentationFormat>Diavetítés a képernyőre (16:9 oldalarány)</PresentationFormat>
  <Paragraphs>199</Paragraphs>
  <Slides>19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SimSun</vt:lpstr>
      <vt:lpstr>Arial</vt:lpstr>
      <vt:lpstr>Calibri</vt:lpstr>
      <vt:lpstr>Open Sans</vt:lpstr>
      <vt:lpstr>Open Sans (Címsorok)</vt:lpstr>
      <vt:lpstr>Times New Roman</vt:lpstr>
      <vt:lpstr>Wingdings</vt:lpstr>
      <vt:lpstr>Office-téma</vt:lpstr>
      <vt:lpstr>Kapcsolati gazdaságtan:  hagyományos korrupció, bűnöző állam és bűnözői ökoszisztéma</vt:lpstr>
      <vt:lpstr>Emlékeztető: a főáramú megközelítés három axiómája</vt:lpstr>
      <vt:lpstr>A kapcsolati közgazdaságtan mint a neoklasszikus szintézissel szembeni kihívás </vt:lpstr>
      <vt:lpstr>A lobbizástól a korrupcióig</vt:lpstr>
      <vt:lpstr>PowerPoint bemutató</vt:lpstr>
      <vt:lpstr>PowerPoint bemutató</vt:lpstr>
      <vt:lpstr>PowerPoint bemutató</vt:lpstr>
      <vt:lpstr>Az összejátszó korrupció további elemzési dimenziói</vt:lpstr>
      <vt:lpstr>Példa: a magyar közbeszerzési piac</vt:lpstr>
      <vt:lpstr>Korrupciós kockázat a magyarországi közbeszerzésekben, 2009–2015</vt:lpstr>
      <vt:lpstr>A meghirdetett tenderek nélkül lebonyolított közbeszerzések aránya az összes magyarországi közbeszerzés százalékában, 2009–2015 </vt:lpstr>
      <vt:lpstr>Az árak eltorzulása a magyarországi közbeszerzéseknél, 2009–2015</vt:lpstr>
      <vt:lpstr>A magyarországi közbeszerzéseken induló fő építőipari vállalatok odds-ainak változása</vt:lpstr>
      <vt:lpstr>A korrupció mérésének problémái</vt:lpstr>
      <vt:lpstr>Bűnözői ökoszisztéma: engedélyezett vs. engedély nélküli törvénytelenség</vt:lpstr>
      <vt:lpstr>Korrupció a kommunista diktatúrában</vt:lpstr>
      <vt:lpstr>A korrupció kulturális mintázatai: blat és guanxi</vt:lpstr>
      <vt:lpstr>PowerPoint bemutató</vt:lpstr>
      <vt:lpstr>Lobbizás vs. patronalizmus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776</cp:revision>
  <dcterms:created xsi:type="dcterms:W3CDTF">2017-05-01T09:52:15Z</dcterms:created>
  <dcterms:modified xsi:type="dcterms:W3CDTF">2022-03-30T19:19:25Z</dcterms:modified>
</cp:coreProperties>
</file>