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48" r:id="rId3"/>
    <p:sldId id="360" r:id="rId4"/>
    <p:sldId id="350" r:id="rId5"/>
    <p:sldId id="349" r:id="rId6"/>
    <p:sldId id="351" r:id="rId7"/>
    <p:sldId id="352" r:id="rId8"/>
    <p:sldId id="353" r:id="rId9"/>
    <p:sldId id="355" r:id="rId10"/>
    <p:sldId id="356" r:id="rId11"/>
    <p:sldId id="358" r:id="rId12"/>
    <p:sldId id="286" r:id="rId13"/>
    <p:sldId id="287" r:id="rId14"/>
    <p:sldId id="300" r:id="rId15"/>
    <p:sldId id="327" r:id="rId16"/>
    <p:sldId id="359" r:id="rId17"/>
    <p:sldId id="313" r:id="rId18"/>
    <p:sldId id="357" r:id="rId19"/>
    <p:sldId id="328" r:id="rId20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5692" userDrawn="1">
          <p15:clr>
            <a:srgbClr val="A4A3A4"/>
          </p15:clr>
        </p15:guide>
        <p15:guide id="4" orient="horz" pos="622" userDrawn="1">
          <p15:clr>
            <a:srgbClr val="A4A3A4"/>
          </p15:clr>
        </p15:guide>
        <p15:guide id="6" orient="horz" pos="1620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A9D"/>
    <a:srgbClr val="CD5F50"/>
    <a:srgbClr val="50412B"/>
    <a:srgbClr val="504131"/>
    <a:srgbClr val="D1C9BE"/>
    <a:srgbClr val="996633"/>
    <a:srgbClr val="EFEAE4"/>
    <a:srgbClr val="4D7C85"/>
    <a:srgbClr val="395A61"/>
    <a:srgbClr val="B3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2511" autoAdjust="0"/>
  </p:normalViewPr>
  <p:slideViewPr>
    <p:cSldViewPr>
      <p:cViewPr varScale="1">
        <p:scale>
          <a:sx n="91" d="100"/>
          <a:sy n="91" d="100"/>
        </p:scale>
        <p:origin x="654" y="78"/>
      </p:cViewPr>
      <p:guideLst>
        <p:guide orient="horz" pos="3162"/>
        <p:guide pos="68"/>
        <p:guide pos="5692"/>
        <p:guide orient="horz" pos="622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2022. 04. 20.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576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464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606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137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97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11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2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2022. 04. 20.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2022. 04. 20.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8D503B"/>
                </a:solidFill>
              </a:rPr>
              <a:t>Járadék- és </a:t>
            </a:r>
            <a:r>
              <a:rPr lang="hu-HU" sz="3600" b="1" dirty="0" smtClean="0">
                <a:solidFill>
                  <a:srgbClr val="8D503B"/>
                </a:solidFill>
              </a:rPr>
              <a:t>prédavadászat</a:t>
            </a:r>
          </a:p>
          <a:p>
            <a:r>
              <a:rPr lang="hu-HU" sz="2400" b="1" dirty="0">
                <a:solidFill>
                  <a:srgbClr val="8D503B"/>
                </a:solidFill>
              </a:rPr>
              <a:t>A</a:t>
            </a:r>
            <a:r>
              <a:rPr lang="hu-HU" sz="2400" b="1" dirty="0" smtClean="0">
                <a:solidFill>
                  <a:srgbClr val="8D503B"/>
                </a:solidFill>
              </a:rPr>
              <a:t>z </a:t>
            </a:r>
            <a:r>
              <a:rPr lang="hu-HU" sz="2400" b="1" dirty="0">
                <a:solidFill>
                  <a:srgbClr val="8D503B"/>
                </a:solidFill>
              </a:rPr>
              <a:t>állami beavatkozás normatív és diszkrecionális formái</a:t>
            </a:r>
            <a:endParaRPr lang="hu-HU" sz="1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987425"/>
          </a:xfrm>
        </p:spPr>
        <p:txBody>
          <a:bodyPr>
            <a:noAutofit/>
          </a:bodyPr>
          <a:lstStyle/>
          <a:p>
            <a:r>
              <a:rPr lang="hu-HU" sz="2200" dirty="0" smtClean="0">
                <a:solidFill>
                  <a:srgbClr val="8D503B"/>
                </a:solidFill>
              </a:rPr>
              <a:t>Költségvetési beavatkozás: költekezés</a:t>
            </a:r>
            <a:endParaRPr lang="hu-HU" sz="1600" dirty="0">
              <a:solidFill>
                <a:srgbClr val="50412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533961"/>
              </p:ext>
            </p:extLst>
          </p:nvPr>
        </p:nvGraphicFramePr>
        <p:xfrm>
          <a:off x="107950" y="831591"/>
          <a:ext cx="8928101" cy="3714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3731">
                  <a:extLst>
                    <a:ext uri="{9D8B030D-6E8A-4147-A177-3AD203B41FA5}">
                      <a16:colId xmlns="" xmlns:a16="http://schemas.microsoft.com/office/drawing/2014/main" val="702051365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42862291"/>
                    </a:ext>
                  </a:extLst>
                </a:gridCol>
                <a:gridCol w="2736081">
                  <a:extLst>
                    <a:ext uri="{9D8B030D-6E8A-4147-A177-3AD203B41FA5}">
                      <a16:colId xmlns="" xmlns:a16="http://schemas.microsoft.com/office/drawing/2014/main" val="3557919303"/>
                    </a:ext>
                  </a:extLst>
                </a:gridCol>
                <a:gridCol w="2592065">
                  <a:extLst>
                    <a:ext uri="{9D8B030D-6E8A-4147-A177-3AD203B41FA5}">
                      <a16:colId xmlns="" xmlns:a16="http://schemas.microsoft.com/office/drawing/2014/main" val="1644381983"/>
                    </a:ext>
                  </a:extLst>
                </a:gridCol>
              </a:tblGrid>
              <a:tr h="439752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Kedvezményezettek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állami kiadás formája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9440889"/>
                  </a:ext>
                </a:extLst>
              </a:tr>
              <a:tr h="4397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Transzferek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Közszolgáltatások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4924155"/>
                  </a:ext>
                </a:extLst>
              </a:tr>
              <a:tr h="6709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Egalitárius mód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szegények (a közepes jövedelműek alsó rétegéig és lejjebb)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közvetlen kifizetés (pl. támogatás a szegényeknek)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Redisztributív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célokat </a:t>
                      </a:r>
                      <a:r>
                        <a:rPr lang="hu-HU" sz="1400" b="1" i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szolgál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(esélyegyenlőség)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3443952"/>
                  </a:ext>
                </a:extLst>
              </a:tr>
              <a:tr h="9310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Elitista mód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gazdagok (a közepes jövedelműek felső rétegéig és feljebb)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közvetlen kifizetés (pl. támogatás nagyvállalkozóknak),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közvetett kifizetés (pl. adókedvezmények)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Redisztributív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célokat </a:t>
                      </a:r>
                      <a:r>
                        <a:rPr lang="hu-HU" sz="1400" b="1" i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pervertál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(növekvő egyenlőtlenségek)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4561314"/>
                  </a:ext>
                </a:extLst>
              </a:tr>
              <a:tr h="11910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Fejőstehén-mód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vezető politikai elit (szubrezsim- vagy rezsimszinten)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közvetlen kifizetés (pl. támogatások a vezető politikai elit tagjainak, túlárazás),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közvetett kifizetés (pl. adómentesség)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Redisztributív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célokat </a:t>
                      </a:r>
                      <a:r>
                        <a:rPr lang="hu-HU" sz="1400" b="1" i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negligál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 tevékenységek </a:t>
                      </a:r>
                      <a:r>
                        <a:rPr lang="hu-HU" sz="1400" b="1" i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facto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transzfer-kifizetésekké válnak) 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780443"/>
                  </a:ext>
                </a:extLst>
              </a:tr>
            </a:tbl>
          </a:graphicData>
        </a:graphic>
      </p:graphicFrame>
      <p:sp>
        <p:nvSpPr>
          <p:cNvPr id="5" name="Szövegdoboz 85"/>
          <p:cNvSpPr txBox="1">
            <a:spLocks/>
          </p:cNvSpPr>
          <p:nvPr/>
        </p:nvSpPr>
        <p:spPr bwMode="auto">
          <a:xfrm>
            <a:off x="107950" y="4659982"/>
            <a:ext cx="8928101" cy="35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r>
              <a:rPr kumimoji="0" lang="hu-HU" altLang="hu-HU" sz="1600" b="1" i="0" u="sng" strike="noStrike" cap="none" normalizeH="0" baseline="0" dirty="0" smtClean="0">
                <a:ln>
                  <a:noFill/>
                </a:ln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Jelmagyarázat:</a:t>
            </a:r>
            <a:r>
              <a:rPr lang="hu-HU" altLang="hu-HU" sz="1600" dirty="0">
                <a:solidFill>
                  <a:srgbClr val="50412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altLang="hu-HU" sz="1600" b="1" dirty="0" smtClean="0">
                <a:solidFill>
                  <a:srgbClr val="50412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sötét háttér a diszkrecionális módra utal.</a:t>
            </a:r>
            <a:endParaRPr lang="en-GB" altLang="hu-HU" sz="1600" b="1" dirty="0">
              <a:solidFill>
                <a:srgbClr val="50412B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0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2035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A tulajdonfosztó beavatkozás fajtái</a:t>
            </a:r>
            <a:endParaRPr lang="hu-HU" sz="28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412105"/>
              </p:ext>
            </p:extLst>
          </p:nvPr>
        </p:nvGraphicFramePr>
        <p:xfrm>
          <a:off x="107949" y="1203598"/>
          <a:ext cx="8928102" cy="3528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1454">
                  <a:extLst>
                    <a:ext uri="{9D8B030D-6E8A-4147-A177-3AD203B41FA5}">
                      <a16:colId xmlns="" xmlns:a16="http://schemas.microsoft.com/office/drawing/2014/main" val="490010920"/>
                    </a:ext>
                  </a:extLst>
                </a:gridCol>
                <a:gridCol w="3544685">
                  <a:extLst>
                    <a:ext uri="{9D8B030D-6E8A-4147-A177-3AD203B41FA5}">
                      <a16:colId xmlns="" xmlns:a16="http://schemas.microsoft.com/office/drawing/2014/main" val="2843578138"/>
                    </a:ext>
                  </a:extLst>
                </a:gridCol>
                <a:gridCol w="3671963">
                  <a:extLst>
                    <a:ext uri="{9D8B030D-6E8A-4147-A177-3AD203B41FA5}">
                      <a16:colId xmlns="" xmlns:a16="http://schemas.microsoft.com/office/drawing/2014/main" val="2033333998"/>
                    </a:ext>
                  </a:extLst>
                </a:gridCol>
              </a:tblGrid>
              <a:tr h="7047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u-HU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Köznyereségre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Magánnyereségre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3163539"/>
                  </a:ext>
                </a:extLst>
              </a:tr>
              <a:tr h="16067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 célpontok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1746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u-HU" sz="20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kisajátítás</a:t>
                      </a:r>
                      <a:r>
                        <a:rPr lang="hu-HU" sz="2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(egy ágazaté/piacé vagy diszkriminált csoport eszközeié)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1746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u-HU" sz="20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prédavadászat</a:t>
                      </a:r>
                      <a:r>
                        <a:rPr lang="hu-HU" sz="2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(egy ágazatra/piacra vagy diszkriminált csoport eszközeire)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2082906"/>
                  </a:ext>
                </a:extLst>
              </a:tr>
              <a:tr h="12168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Diszkrecionális célpontok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1746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u-HU" sz="20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kisajátítás</a:t>
                      </a:r>
                      <a:r>
                        <a:rPr lang="hu-HU" sz="2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(konkrét eszközöké)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lvl="0" indent="-1746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4D7C8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u-HU" sz="20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prédavadászat</a:t>
                      </a:r>
                      <a:r>
                        <a:rPr lang="hu-HU" sz="20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(konkrét eszközökre</a:t>
                      </a:r>
                      <a:r>
                        <a:rPr lang="hu-HU" sz="20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hu-HU" sz="20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0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hu-HU" sz="2000" b="1" kern="1200" baseline="0" dirty="0" smtClean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„</a:t>
                      </a:r>
                      <a:r>
                        <a:rPr lang="hu-HU" sz="2000" b="1" kern="1200" baseline="0" dirty="0" err="1" smtClean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reigyersztvo</a:t>
                      </a:r>
                      <a:r>
                        <a:rPr lang="hu-HU" sz="2000" b="1" kern="1200" baseline="0" dirty="0" smtClean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”</a:t>
                      </a:r>
                      <a:endParaRPr lang="hu-HU" sz="2000" b="1" kern="1200" dirty="0">
                        <a:solidFill>
                          <a:srgbClr val="CD5F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A9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856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80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09083"/>
              </p:ext>
            </p:extLst>
          </p:nvPr>
        </p:nvGraphicFramePr>
        <p:xfrm>
          <a:off x="107950" y="787016"/>
          <a:ext cx="8928101" cy="4377022"/>
        </p:xfrm>
        <a:graphic>
          <a:graphicData uri="http://schemas.openxmlformats.org/drawingml/2006/table">
            <a:tbl>
              <a:tblPr/>
              <a:tblGrid>
                <a:gridCol w="1270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59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86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06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06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221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Az állam ereje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 céglerablás </a:t>
                      </a:r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törvényes-sége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 cégrablás kezdeményezője / kedvezményezettje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820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Szervezett felvilág:</a:t>
                      </a:r>
                      <a:r>
                        <a:rPr lang="hu-HU" sz="1200" b="1" i="1" baseline="0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csúcspatrónus (a közhatalom legtetején)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Alsó, közép- és felső</a:t>
                      </a:r>
                      <a:r>
                        <a:rPr lang="hu-HU" sz="1200" b="1" i="1" baseline="0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szintű közhatalom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Rivális vállalkozók vagy oligarchák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Szervezett alvilág</a:t>
                      </a:r>
                      <a:r>
                        <a:rPr lang="en-US" sz="1200" b="1" i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hu-HU" sz="1200" b="1" i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bűnözői</a:t>
                      </a:r>
                      <a:r>
                        <a:rPr lang="hu-HU" sz="1200" b="1" i="1" baseline="0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csoportok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548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Erős állam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GB" sz="1600" b="1" baseline="0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GB" sz="16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Gyenge állam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 smtClean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Törvényes-ített</a:t>
                      </a:r>
                      <a:r>
                        <a:rPr lang="hu-HU" sz="1600" b="1" baseline="0" dirty="0" smtClean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 lerablás</a:t>
                      </a:r>
                      <a:endParaRPr lang="hu-HU" sz="16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XXXXXXXXXXXXXXXXXXXXXXXXXXX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27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Szürke lerablás</a:t>
                      </a:r>
                      <a:endParaRPr lang="hu-HU" sz="16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XXXXXXXXXXXXXXX</a:t>
                      </a: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111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Erőszakos</a:t>
                      </a:r>
                      <a:r>
                        <a:rPr lang="hu-HU" sz="1600" b="1" baseline="0" dirty="0" smtClean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 lerablás</a:t>
                      </a:r>
                      <a:endParaRPr lang="hu-HU" sz="16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349">
                <a:tc rowSpan="4"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4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hu-HU" sz="1400" b="1" baseline="0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céglerabló cselekmény intézményi környezete és jellegzetességei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Bűnöző állam</a:t>
                      </a:r>
                      <a:endParaRPr lang="hu-HU" sz="1400" b="1" i="0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Korrupt/foglyul</a:t>
                      </a:r>
                      <a:r>
                        <a:rPr lang="hu-HU" sz="1400" b="1" baseline="0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ejtett állam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Bukott állam</a:t>
                      </a:r>
                      <a:endParaRPr lang="hu-HU" sz="1400" b="1" i="0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8698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Egypiramisos hatalmi háló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Többpiramisos hatalmi háló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4349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Monopolizált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Oligarchikus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Versengő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4349"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Oligarchák foglyul ejtése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Állam foglyul ejtése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n.a</a:t>
                      </a:r>
                      <a:r>
                        <a:rPr lang="en-US" sz="14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107949" y="-92546"/>
            <a:ext cx="8928101" cy="84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A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posztkommunista</a:t>
            </a: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rezsimekben</a:t>
            </a: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végrehajtott</a:t>
            </a: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céglerablás</a:t>
            </a: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típusai</a:t>
            </a: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és</a:t>
            </a: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fő</a:t>
            </a: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karakterjegyei</a:t>
            </a:r>
            <a:endParaRPr kumimoji="0" lang="en-US" sz="2200" b="0" u="none" strike="noStrike" cap="none" normalizeH="0" baseline="0" dirty="0" smtClean="0">
              <a:ln>
                <a:noFill/>
              </a:ln>
              <a:solidFill>
                <a:srgbClr val="8D503B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rgbClr val="8D503B"/>
                </a:solidFill>
              </a:rPr>
              <a:t>Exogén tulajdonjogok megsértése (1): direkt államosítás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76120"/>
              </p:ext>
            </p:extLst>
          </p:nvPr>
        </p:nvGraphicFramePr>
        <p:xfrm>
          <a:off x="107058" y="890605"/>
          <a:ext cx="8928992" cy="4057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366048767"/>
                    </a:ext>
                  </a:extLst>
                </a:gridCol>
                <a:gridCol w="1800646">
                  <a:extLst>
                    <a:ext uri="{9D8B030D-6E8A-4147-A177-3AD203B41FA5}">
                      <a16:colId xmlns="" xmlns:a16="http://schemas.microsoft.com/office/drawing/2014/main" val="4047209294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3374447067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1512160226"/>
                    </a:ext>
                  </a:extLst>
                </a:gridCol>
                <a:gridCol w="2159794">
                  <a:extLst>
                    <a:ext uri="{9D8B030D-6E8A-4147-A177-3AD203B41FA5}">
                      <a16:colId xmlns="" xmlns:a16="http://schemas.microsoft.com/office/drawing/2014/main" val="4238489597"/>
                    </a:ext>
                  </a:extLst>
                </a:gridCol>
              </a:tblGrid>
              <a:tr h="7922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Megsértett exogén jog (az államosítás típusa)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Átruházás előtti tulajdonforma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Átruházás közbeni tulajdonforma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Átruházás utáni tulajdonforma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3314988"/>
                  </a:ext>
                </a:extLst>
              </a:tr>
              <a:tr h="7906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Újraállamosítás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Jog a biztonsághoz és a tulajdon védelméhez (direkt államosítás)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Magáncég (korábban privatizálva)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Állami vállalat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5447011"/>
                  </a:ext>
                </a:extLst>
              </a:tr>
              <a:tr h="8113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Deprivatizáció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Magánrészvények magáncégekben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Állami részvények magáncégekben és állami vezetésű holdingstruktúrákban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5876498"/>
                  </a:ext>
                </a:extLst>
              </a:tr>
              <a:tr h="8113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Kifosztó államosítás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Magántulajdon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Magántulajdon mint állami fenyegetés vagy félrevezetés tárgya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Állami tulajdon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1934014"/>
                  </a:ext>
                </a:extLst>
              </a:tr>
              <a:tr h="5847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Tranzitállamosítás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Magáncég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Állami vállalat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Magáncég (patronális)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0465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8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rgbClr val="8D503B"/>
                </a:solidFill>
              </a:rPr>
              <a:t>Exogén tulajdonjogok megsértése (2): monopolizáló és indirekt államosítás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711"/>
              </p:ext>
            </p:extLst>
          </p:nvPr>
        </p:nvGraphicFramePr>
        <p:xfrm>
          <a:off x="107504" y="918557"/>
          <a:ext cx="8928992" cy="4103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374">
                  <a:extLst>
                    <a:ext uri="{9D8B030D-6E8A-4147-A177-3AD203B41FA5}">
                      <a16:colId xmlns="" xmlns:a16="http://schemas.microsoft.com/office/drawing/2014/main" val="366048767"/>
                    </a:ext>
                  </a:extLst>
                </a:gridCol>
                <a:gridCol w="1759723">
                  <a:extLst>
                    <a:ext uri="{9D8B030D-6E8A-4147-A177-3AD203B41FA5}">
                      <a16:colId xmlns="" xmlns:a16="http://schemas.microsoft.com/office/drawing/2014/main" val="4047209294"/>
                    </a:ext>
                  </a:extLst>
                </a:gridCol>
                <a:gridCol w="1634660">
                  <a:extLst>
                    <a:ext uri="{9D8B030D-6E8A-4147-A177-3AD203B41FA5}">
                      <a16:colId xmlns="" xmlns:a16="http://schemas.microsoft.com/office/drawing/2014/main" val="3374447067"/>
                    </a:ext>
                  </a:extLst>
                </a:gridCol>
                <a:gridCol w="1759723">
                  <a:extLst>
                    <a:ext uri="{9D8B030D-6E8A-4147-A177-3AD203B41FA5}">
                      <a16:colId xmlns="" xmlns:a16="http://schemas.microsoft.com/office/drawing/2014/main" val="1512160226"/>
                    </a:ext>
                  </a:extLst>
                </a:gridCol>
                <a:gridCol w="2263512">
                  <a:extLst>
                    <a:ext uri="{9D8B030D-6E8A-4147-A177-3AD203B41FA5}">
                      <a16:colId xmlns="" xmlns:a16="http://schemas.microsoft.com/office/drawing/2014/main" val="4238489597"/>
                    </a:ext>
                  </a:extLst>
                </a:gridCol>
              </a:tblGrid>
              <a:tr h="820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Megsértett exogén jog (az államosítás típusa)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Átruházás előtti tulajdonforma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Átruházás közbeni tulajdonforma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Átruházás utáni tulajdonforma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3314988"/>
                  </a:ext>
                </a:extLst>
              </a:tr>
              <a:tr h="6626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Piacrablás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Jog a gazdasági tevékenység végzéséhez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(monopolizáló államosítás)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Magántevékenység normatív engedéllyel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Magántevékenység diszkrecionális engedéllyel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8677438"/>
                  </a:ext>
                </a:extLst>
              </a:tr>
              <a:tr h="6626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Piacfoglaló államosítás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Magánpiac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Állami monopólium (franchise)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3326345"/>
                  </a:ext>
                </a:extLst>
              </a:tr>
              <a:tr h="9432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Hatáskörfoglaló államosítás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Magántevékenység helyhatósági megbízásából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Magántevékenység a központi állam megbízásából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2054748"/>
                  </a:ext>
                </a:extLst>
              </a:tr>
              <a:tr h="9432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Indirekt 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államosítás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(„hideg államosítás”)</a:t>
                      </a:r>
                      <a:endParaRPr lang="hu-HU" sz="1400" b="1" kern="1200" dirty="0">
                        <a:solidFill>
                          <a:srgbClr val="CD5F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Jog a méltányos bánásmódhoz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(indirekt államosítás)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Magáncég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Magáncég fojtogató gazdasági környezetben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Magáncég (patronális)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640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Préda-vadászat és gazdasági dinamika: becserkészési, vadászati és zsákmányérték</a:t>
            </a:r>
            <a:endParaRPr lang="hu-HU" sz="2800" dirty="0">
              <a:solidFill>
                <a:srgbClr val="8D503B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503547" y="1203598"/>
            <a:ext cx="8136905" cy="3761438"/>
            <a:chOff x="124429" y="90025"/>
            <a:chExt cx="5834969" cy="2312728"/>
          </a:xfrm>
        </p:grpSpPr>
        <p:sp>
          <p:nvSpPr>
            <p:cNvPr id="9" name="Szövegdoboz 2"/>
            <p:cNvSpPr txBox="1">
              <a:spLocks noChangeArrowheads="1"/>
            </p:cNvSpPr>
            <p:nvPr/>
          </p:nvSpPr>
          <p:spPr bwMode="auto">
            <a:xfrm>
              <a:off x="3881432" y="2071083"/>
              <a:ext cx="1250598" cy="25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b="1" kern="1200" dirty="0" smtClean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Elfogyasztási szakasz</a:t>
              </a:r>
              <a:endParaRPr lang="hu-HU" sz="28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Szövegdoboz 2"/>
            <p:cNvSpPr txBox="1">
              <a:spLocks noChangeArrowheads="1"/>
            </p:cNvSpPr>
            <p:nvPr/>
          </p:nvSpPr>
          <p:spPr bwMode="auto">
            <a:xfrm>
              <a:off x="1029956" y="1379413"/>
              <a:ext cx="626109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unmolested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Szövegdoboz 2"/>
            <p:cNvSpPr txBox="1">
              <a:spLocks noChangeArrowheads="1"/>
            </p:cNvSpPr>
            <p:nvPr/>
          </p:nvSpPr>
          <p:spPr bwMode="auto">
            <a:xfrm>
              <a:off x="4048833" y="1227456"/>
              <a:ext cx="1083197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relational</a:t>
              </a: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booty</a:t>
              </a: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Szövegdoboz 2"/>
            <p:cNvSpPr txBox="1">
              <a:spLocks noChangeArrowheads="1"/>
            </p:cNvSpPr>
            <p:nvPr/>
          </p:nvSpPr>
          <p:spPr bwMode="auto">
            <a:xfrm>
              <a:off x="2367046" y="865673"/>
              <a:ext cx="1301951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forecasted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Bal oldali kapcsos zárójel 13"/>
            <p:cNvSpPr/>
            <p:nvPr/>
          </p:nvSpPr>
          <p:spPr>
            <a:xfrm>
              <a:off x="2476985" y="1115837"/>
              <a:ext cx="304801" cy="485633"/>
            </a:xfrm>
            <a:prstGeom prst="leftBrace">
              <a:avLst>
                <a:gd name="adj1" fmla="val 46456"/>
                <a:gd name="adj2" fmla="val 50000"/>
              </a:avLst>
            </a:prstGeom>
            <a:ln w="25400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3600"/>
            </a:p>
          </p:txBody>
        </p:sp>
        <p:sp>
          <p:nvSpPr>
            <p:cNvPr id="15" name="Szövegdoboz 2"/>
            <p:cNvSpPr txBox="1">
              <a:spLocks noChangeArrowheads="1"/>
            </p:cNvSpPr>
            <p:nvPr/>
          </p:nvSpPr>
          <p:spPr bwMode="auto">
            <a:xfrm>
              <a:off x="1639472" y="1068417"/>
              <a:ext cx="841983" cy="53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200" b="1" dirty="0" err="1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Az</a:t>
              </a:r>
              <a:r>
                <a:rPr lang="en-US" sz="1200" b="1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önkényességi</a:t>
              </a:r>
              <a:r>
                <a:rPr lang="en-US" sz="1200" b="1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amplitúdótól</a:t>
              </a:r>
              <a:r>
                <a:rPr lang="en-US" sz="1200" b="1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függ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Bal oldali kapcsos zárójel 15"/>
            <p:cNvSpPr/>
            <p:nvPr/>
          </p:nvSpPr>
          <p:spPr>
            <a:xfrm>
              <a:off x="2481505" y="1601187"/>
              <a:ext cx="304801" cy="366788"/>
            </a:xfrm>
            <a:prstGeom prst="leftBrace">
              <a:avLst>
                <a:gd name="adj1" fmla="val 35087"/>
                <a:gd name="adj2" fmla="val 50000"/>
              </a:avLst>
            </a:prstGeom>
            <a:ln w="25400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3600"/>
            </a:p>
          </p:txBody>
        </p:sp>
        <p:sp>
          <p:nvSpPr>
            <p:cNvPr id="17" name="Szövegdoboz 2"/>
            <p:cNvSpPr txBox="1">
              <a:spLocks noChangeArrowheads="1"/>
            </p:cNvSpPr>
            <p:nvPr/>
          </p:nvSpPr>
          <p:spPr bwMode="auto">
            <a:xfrm>
              <a:off x="1645187" y="1601187"/>
              <a:ext cx="831670" cy="447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200" b="1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1200" b="1" dirty="0" err="1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sebezhetőségi</a:t>
              </a:r>
              <a:r>
                <a:rPr lang="en-US" sz="1200" b="1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amplitúdótól</a:t>
              </a:r>
              <a:r>
                <a:rPr lang="en-US" sz="1200" b="1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függ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" name="Egyenes összekötő 17"/>
            <p:cNvCxnSpPr/>
            <p:nvPr/>
          </p:nvCxnSpPr>
          <p:spPr>
            <a:xfrm>
              <a:off x="3332288" y="2002902"/>
              <a:ext cx="0" cy="150188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>
              <a:cxnSpLocks/>
            </p:cNvCxnSpPr>
            <p:nvPr/>
          </p:nvCxnSpPr>
          <p:spPr>
            <a:xfrm>
              <a:off x="2775944" y="1968822"/>
              <a:ext cx="570974" cy="0"/>
            </a:xfrm>
            <a:prstGeom prst="line">
              <a:avLst/>
            </a:prstGeom>
            <a:ln w="12700">
              <a:solidFill>
                <a:srgbClr val="504131"/>
              </a:solidFill>
              <a:prstDash val="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Csoportba foglalás 19"/>
            <p:cNvGrpSpPr/>
            <p:nvPr/>
          </p:nvGrpSpPr>
          <p:grpSpPr>
            <a:xfrm>
              <a:off x="124429" y="90025"/>
              <a:ext cx="5834969" cy="2312728"/>
              <a:chOff x="124429" y="90025"/>
              <a:chExt cx="5834969" cy="2312728"/>
            </a:xfrm>
          </p:grpSpPr>
          <p:grpSp>
            <p:nvGrpSpPr>
              <p:cNvPr id="22" name="Csoportba foglalás 21"/>
              <p:cNvGrpSpPr/>
              <p:nvPr/>
            </p:nvGrpSpPr>
            <p:grpSpPr>
              <a:xfrm>
                <a:off x="124429" y="90025"/>
                <a:ext cx="5834969" cy="2312728"/>
                <a:chOff x="124429" y="90025"/>
                <a:chExt cx="5834969" cy="2312728"/>
              </a:xfrm>
            </p:grpSpPr>
            <p:grpSp>
              <p:nvGrpSpPr>
                <p:cNvPr id="27" name="Csoportba foglalás 26"/>
                <p:cNvGrpSpPr>
                  <a:grpSpLocks/>
                </p:cNvGrpSpPr>
                <p:nvPr/>
              </p:nvGrpSpPr>
              <p:grpSpPr>
                <a:xfrm>
                  <a:off x="124429" y="90025"/>
                  <a:ext cx="5834969" cy="2312728"/>
                  <a:chOff x="58273" y="198013"/>
                  <a:chExt cx="2732635" cy="2312728"/>
                </a:xfrm>
              </p:grpSpPr>
              <p:cxnSp>
                <p:nvCxnSpPr>
                  <p:cNvPr id="30" name="Egyenes összekötő 29"/>
                  <p:cNvCxnSpPr>
                    <a:cxnSpLocks/>
                  </p:cNvCxnSpPr>
                  <p:nvPr/>
                </p:nvCxnSpPr>
                <p:spPr>
                  <a:xfrm>
                    <a:off x="485775" y="1709653"/>
                    <a:ext cx="819150" cy="0"/>
                  </a:xfrm>
                  <a:prstGeom prst="line">
                    <a:avLst/>
                  </a:prstGeom>
                  <a:ln w="15875">
                    <a:solidFill>
                      <a:srgbClr val="4D7C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Egyenes összekötő 30"/>
                  <p:cNvCxnSpPr>
                    <a:cxnSpLocks/>
                  </p:cNvCxnSpPr>
                  <p:nvPr/>
                </p:nvCxnSpPr>
                <p:spPr>
                  <a:xfrm>
                    <a:off x="1304925" y="1709653"/>
                    <a:ext cx="259080" cy="371475"/>
                  </a:xfrm>
                  <a:prstGeom prst="line">
                    <a:avLst/>
                  </a:prstGeom>
                  <a:ln w="12700">
                    <a:solidFill>
                      <a:srgbClr val="4D7C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" name="Csoportba foglalás 31"/>
                  <p:cNvGrpSpPr/>
                  <p:nvPr/>
                </p:nvGrpSpPr>
                <p:grpSpPr>
                  <a:xfrm>
                    <a:off x="58273" y="198013"/>
                    <a:ext cx="2732635" cy="2312728"/>
                    <a:chOff x="58273" y="198013"/>
                    <a:chExt cx="2732635" cy="2312728"/>
                  </a:xfrm>
                </p:grpSpPr>
                <p:cxnSp>
                  <p:nvCxnSpPr>
                    <p:cNvPr id="33" name="Egyenes összekötő 32"/>
                    <p:cNvCxnSpPr>
                      <a:cxnSpLocks/>
                    </p:cNvCxnSpPr>
                    <p:nvPr/>
                  </p:nvCxnSpPr>
                  <p:spPr>
                    <a:xfrm>
                      <a:off x="1304925" y="1220800"/>
                      <a:ext cx="619715" cy="1"/>
                    </a:xfrm>
                    <a:prstGeom prst="line">
                      <a:avLst/>
                    </a:prstGeom>
                    <a:ln w="12700">
                      <a:solidFill>
                        <a:srgbClr val="504131"/>
                      </a:solidFill>
                      <a:prstDash val="dash"/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4" name="Csoportba foglalás 33"/>
                    <p:cNvGrpSpPr/>
                    <p:nvPr/>
                  </p:nvGrpSpPr>
                  <p:grpSpPr>
                    <a:xfrm>
                      <a:off x="58273" y="198013"/>
                      <a:ext cx="2732635" cy="2312728"/>
                      <a:chOff x="58273" y="198013"/>
                      <a:chExt cx="2732635" cy="2312728"/>
                    </a:xfrm>
                  </p:grpSpPr>
                  <p:cxnSp>
                    <p:nvCxnSpPr>
                      <p:cNvPr id="35" name="Egyenes összekötő 34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485775" y="214228"/>
                        <a:ext cx="0" cy="2046850"/>
                      </a:xfrm>
                      <a:prstGeom prst="line">
                        <a:avLst/>
                      </a:prstGeom>
                      <a:ln w="28575">
                        <a:solidFill>
                          <a:srgbClr val="4D7C85"/>
                        </a:solidFill>
                        <a:head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Egyenes összekötő 35"/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421012" y="2157132"/>
                        <a:ext cx="2306607" cy="196"/>
                      </a:xfrm>
                      <a:prstGeom prst="line">
                        <a:avLst/>
                      </a:prstGeom>
                      <a:ln w="28575">
                        <a:solidFill>
                          <a:srgbClr val="4D7C85"/>
                        </a:solidFill>
                        <a:head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273" y="198013"/>
                        <a:ext cx="394430" cy="2053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>
                        <a:noAutofit/>
                      </a:bodyPr>
                      <a:lstStyle/>
                      <a:p>
                        <a:pPr algn="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1400" b="1" kern="1200" dirty="0" smtClean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Piaci érték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8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99798" y="2179071"/>
                        <a:ext cx="191110" cy="2660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1400" b="1" kern="1200" dirty="0" smtClean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Idő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9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9215" y="2179071"/>
                        <a:ext cx="532921" cy="2660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1400" b="1" kern="1200" dirty="0" smtClean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Becserkészési szakasz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0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92086" y="2179071"/>
                        <a:ext cx="282229" cy="3316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1000"/>
                          </a:spcAft>
                        </a:pPr>
                        <a:r>
                          <a:rPr lang="hu-HU" sz="1400" b="1" kern="1200" dirty="0" err="1" smtClean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Leva-dászási</a:t>
                        </a:r>
                        <a:r>
                          <a:rPr lang="hu-HU" sz="1400" b="1" kern="1200" dirty="0" smtClean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szakasz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41" name="Egyenes összekötő 40"/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562101" y="1220800"/>
                        <a:ext cx="360362" cy="855882"/>
                      </a:xfrm>
                      <a:prstGeom prst="line">
                        <a:avLst/>
                      </a:prstGeom>
                      <a:ln w="12700">
                        <a:solidFill>
                          <a:srgbClr val="4D7C85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cxnSp>
              <p:nvCxnSpPr>
                <p:cNvPr id="28" name="Egyenes összekötő 27"/>
                <p:cNvCxnSpPr/>
                <p:nvPr/>
              </p:nvCxnSpPr>
              <p:spPr>
                <a:xfrm>
                  <a:off x="2783143" y="1996730"/>
                  <a:ext cx="0" cy="150188"/>
                </a:xfrm>
                <a:prstGeom prst="line">
                  <a:avLst/>
                </a:prstGeom>
                <a:ln w="1905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Egyenes összekötő 28"/>
                <p:cNvCxnSpPr/>
                <p:nvPr/>
              </p:nvCxnSpPr>
              <p:spPr>
                <a:xfrm>
                  <a:off x="4105013" y="1115973"/>
                  <a:ext cx="1151572" cy="0"/>
                </a:xfrm>
                <a:prstGeom prst="line">
                  <a:avLst/>
                </a:prstGeom>
                <a:ln w="1270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Egyenes összekötő nyíllal 22"/>
              <p:cNvCxnSpPr/>
              <p:nvPr/>
            </p:nvCxnSpPr>
            <p:spPr>
              <a:xfrm flipH="1">
                <a:off x="2222920" y="671294"/>
                <a:ext cx="999974" cy="0"/>
              </a:xfrm>
              <a:prstGeom prst="straightConnector1">
                <a:avLst/>
              </a:prstGeom>
              <a:ln w="28575">
                <a:solidFill>
                  <a:srgbClr val="4D7C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nyíllal 23"/>
              <p:cNvCxnSpPr/>
              <p:nvPr/>
            </p:nvCxnSpPr>
            <p:spPr>
              <a:xfrm>
                <a:off x="3222643" y="671294"/>
                <a:ext cx="997237" cy="0"/>
              </a:xfrm>
              <a:prstGeom prst="straightConnector1">
                <a:avLst/>
              </a:prstGeom>
              <a:ln w="28575">
                <a:solidFill>
                  <a:srgbClr val="4D7C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Szövegdoboz 2"/>
              <p:cNvSpPr txBox="1">
                <a:spLocks noChangeArrowheads="1"/>
              </p:cNvSpPr>
              <p:nvPr/>
            </p:nvSpPr>
            <p:spPr bwMode="auto">
              <a:xfrm>
                <a:off x="1802629" y="151490"/>
                <a:ext cx="1420014" cy="441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Az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értéktárgy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vadász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tulajdoni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körén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kívül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van (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versenypiaci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érték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hu-HU" sz="2400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Szövegdoboz 2"/>
              <p:cNvSpPr txBox="1">
                <a:spLocks noChangeArrowheads="1"/>
              </p:cNvSpPr>
              <p:nvPr/>
            </p:nvSpPr>
            <p:spPr bwMode="auto">
              <a:xfrm>
                <a:off x="3222644" y="151490"/>
                <a:ext cx="1471651" cy="441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Az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értéktárgy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vadász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tulajdoni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körén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belül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van (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kapcsolati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piaci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érték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hu-HU" sz="2400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21" name="Egyenes összekötő 20"/>
            <p:cNvCxnSpPr>
              <a:cxnSpLocks/>
            </p:cNvCxnSpPr>
            <p:nvPr/>
          </p:nvCxnSpPr>
          <p:spPr>
            <a:xfrm>
              <a:off x="2781637" y="1115355"/>
              <a:ext cx="4707" cy="852859"/>
            </a:xfrm>
            <a:prstGeom prst="line">
              <a:avLst/>
            </a:prstGeom>
            <a:ln w="12700">
              <a:solidFill>
                <a:srgbClr val="504131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2"/>
            <p:cNvSpPr txBox="1">
              <a:spLocks noChangeArrowheads="1"/>
            </p:cNvSpPr>
            <p:nvPr/>
          </p:nvSpPr>
          <p:spPr bwMode="auto">
            <a:xfrm>
              <a:off x="2862182" y="1705871"/>
              <a:ext cx="425888" cy="158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1400" b="1" kern="1200" baseline="-25000" dirty="0" err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molested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7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hu-HU" b="1" dirty="0" smtClean="0">
                <a:solidFill>
                  <a:srgbClr val="8D503B"/>
                </a:solidFill>
              </a:rPr>
              <a:t>A kapcsolati gazdaságok (politikai kapitalizmusok) tipológiája</a:t>
            </a:r>
            <a:endParaRPr lang="en-US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07950" y="838878"/>
          <a:ext cx="8928100" cy="4253152"/>
        </p:xfrm>
        <a:graphic>
          <a:graphicData uri="http://schemas.openxmlformats.org/drawingml/2006/table">
            <a:tbl>
              <a:tblPr/>
              <a:tblGrid>
                <a:gridCol w="14397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5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90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38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38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763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544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hu-HU" sz="1600" b="1" i="1" kern="1200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hu-HU" sz="1600" b="1" i="0" kern="1200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politikai kapitalizmus </a:t>
                      </a:r>
                      <a:r>
                        <a:rPr lang="hu-HU" sz="1600" b="1" i="1" kern="1200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típusa</a:t>
                      </a:r>
                      <a:endParaRPr lang="hu-HU" sz="1600" b="1" i="1" kern="1200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korrupció domináns formája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Kezdeményező aktorok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A foglyul ejtés típusai 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Az állam típusa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Korrupciós piac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3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Haveri kapitalizmus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Haveri korrupció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Haverok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Piacok foglyul ejtése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Járadékvadász állam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400" b="1" kern="1200" dirty="0" smtClean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200" b="1" kern="1200" dirty="0" smtClean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200" b="1" kern="1200" dirty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Kleptokratikus állam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400" b="1" kern="1200" dirty="0" smtClean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b="1" kern="1200" dirty="0" smtClean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b="1" kern="1200" dirty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Ragadozó állam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Szabad verseny</a:t>
                      </a:r>
                      <a:b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(szabad belépés / szabad kilépés)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hu-HU" sz="1400" b="1" kern="1200" dirty="0" smtClean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b="1" kern="1200" dirty="0" smtClean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b="1" kern="1200" dirty="0" smtClean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b="1" kern="1200" dirty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Monopólium</a:t>
                      </a:r>
                      <a:b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(befogadás / kitagadás)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3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Oligarchikus kapitalizmus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Alulról indított állam-foglyulejtés 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Oligarchák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Piac + állam foglyul ejtése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3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Patronális kapitalizmus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Felülről indított állam-foglyulejtés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Poligarchák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82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Maffiakapitalizmus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Bűnöző állam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Fogadott politikai család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Piac + állam + oligarchák foglyul ejtése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Egyenes összekötő nyíllal 4"/>
          <p:cNvCxnSpPr/>
          <p:nvPr/>
        </p:nvCxnSpPr>
        <p:spPr>
          <a:xfrm>
            <a:off x="8244408" y="2571750"/>
            <a:ext cx="0" cy="162933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4"/>
          <p:cNvCxnSpPr/>
          <p:nvPr/>
        </p:nvCxnSpPr>
        <p:spPr>
          <a:xfrm>
            <a:off x="6732240" y="3678723"/>
            <a:ext cx="0" cy="90925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4"/>
          <p:cNvCxnSpPr/>
          <p:nvPr/>
        </p:nvCxnSpPr>
        <p:spPr>
          <a:xfrm>
            <a:off x="6732240" y="2230760"/>
            <a:ext cx="0" cy="90925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figyelmet!</a:t>
            </a:r>
          </a:p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Kérdés?</a:t>
            </a:r>
          </a:p>
        </p:txBody>
      </p:sp>
    </p:spTree>
    <p:extLst>
      <p:ext uri="{BB962C8B-B14F-4D97-AF65-F5344CB8AC3E}">
        <p14:creationId xmlns:p14="http://schemas.microsoft.com/office/powerpoint/2010/main" val="3721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546" cy="915988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8D503B"/>
                </a:solidFill>
              </a:rPr>
              <a:t>Az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üzleti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csoportok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és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az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informális</a:t>
            </a:r>
            <a:r>
              <a:rPr lang="en-US" sz="2400" dirty="0">
                <a:solidFill>
                  <a:srgbClr val="8D503B"/>
                </a:solidFill>
              </a:rPr>
              <a:t> patronális </a:t>
            </a:r>
            <a:r>
              <a:rPr lang="en-US" sz="2400" dirty="0" err="1">
                <a:solidFill>
                  <a:srgbClr val="8D503B"/>
                </a:solidFill>
              </a:rPr>
              <a:t>hálók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főbb</a:t>
            </a:r>
            <a:r>
              <a:rPr lang="en-US" sz="2400" dirty="0">
                <a:solidFill>
                  <a:srgbClr val="8D503B"/>
                </a:solidFill>
              </a:rPr>
              <a:t> </a:t>
            </a:r>
            <a:r>
              <a:rPr lang="en-US" sz="2400" dirty="0" err="1">
                <a:solidFill>
                  <a:srgbClr val="8D503B"/>
                </a:solidFill>
              </a:rPr>
              <a:t>jellemzői</a:t>
            </a:r>
            <a:endParaRPr lang="hu-HU" sz="24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07950" y="987426"/>
          <a:ext cx="8928546" cy="40322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64273">
                  <a:extLst>
                    <a:ext uri="{9D8B030D-6E8A-4147-A177-3AD203B41FA5}">
                      <a16:colId xmlns="" xmlns:a16="http://schemas.microsoft.com/office/drawing/2014/main" val="101596240"/>
                    </a:ext>
                  </a:extLst>
                </a:gridCol>
                <a:gridCol w="4464273">
                  <a:extLst>
                    <a:ext uri="{9D8B030D-6E8A-4147-A177-3AD203B41FA5}">
                      <a16:colId xmlns="" xmlns:a16="http://schemas.microsoft.com/office/drawing/2014/main" val="2751753856"/>
                    </a:ext>
                  </a:extLst>
                </a:gridCol>
              </a:tblGrid>
              <a:tr h="4115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0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Üzleti csoport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0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Informális patronális háló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3722625"/>
                  </a:ext>
                </a:extLst>
              </a:tr>
              <a:tr h="6674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 elkülönült szféra aktoraiból áll (a piaci cselekvés szféráját vállalkozók képviselik)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több összejátszó szféra aktoraiból áll (oligarchákból és poligarchákból)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241590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résztvevők tevékenysége homogén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résztvevők tevékenysége heterogén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5429143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szektorspecifikus</a:t>
                      </a:r>
                      <a:endParaRPr lang="hu-HU" sz="1500" b="1" i="0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szektorsemleges („mindenevő”)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1570956"/>
                  </a:ext>
                </a:extLst>
              </a:tr>
              <a:tr h="6674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lobbistákat alkalmaz érdekképviseletre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korrupciós brókereket alkalmaz érdek-összejátszás céljából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3586788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vonatkozó állami szabályozás normatív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vonatkozó állami szabályozás diszkrecionális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377864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haszon és a veszteség tekintetében nincs kizárás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haszon és a veszteség tekintetében van kizárás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3001507"/>
                  </a:ext>
                </a:extLst>
              </a:tr>
              <a:tr h="6674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csoportkohézió a szektorspecifikus tevékenységből és haszonból fakad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csoportkohézió az egyazon vazallusi lánchoz tartozásból fakad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1697593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autonóm aktorok horizontális szövetsége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i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függő aktorok vertikális patrónus–kliens viszonya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607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54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77155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8D503B"/>
                </a:solidFill>
              </a:rPr>
              <a:t>Központilag vezérelt céglerablás és piacfoglalás</a:t>
            </a:r>
            <a:br>
              <a:rPr lang="hu-HU" sz="2400" b="1" dirty="0" smtClean="0">
                <a:solidFill>
                  <a:srgbClr val="8D503B"/>
                </a:solidFill>
              </a:rPr>
            </a:br>
            <a:r>
              <a:rPr lang="hu-HU" sz="1800" b="1" dirty="0" smtClean="0">
                <a:solidFill>
                  <a:srgbClr val="8D503B"/>
                </a:solidFill>
              </a:rPr>
              <a:t>(magyarországi esetek)</a:t>
            </a:r>
            <a:endParaRPr lang="hu-HU" sz="18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107949" y="773480"/>
          <a:ext cx="8928101" cy="4341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32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20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20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968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8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A bűnszervezeti cselekmény…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ESMA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Földbérletek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i="1" dirty="0" err="1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Játékautomaták</a:t>
                      </a:r>
                      <a:r>
                        <a:rPr lang="hu-HU" sz="1400" b="1" i="1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hu-HU" sz="1400" b="1" i="1" baseline="0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 kaszinók, online fogadás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i="1" dirty="0" smtClean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Trafikkoncessziók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károsultja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magánszféra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magánszféra +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közszféra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magánszféra + közszféra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magánszféra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láncolatossága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soklépcsős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soklépcsős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soklépcsős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soklépcsős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2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intézményi tere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intézményközi (horizontális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és vertikális)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intézményközi (horizontális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és vertikális)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intézményközi (horizontális és vertikális)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intézményközi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(horizontális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és vertikális</a:t>
                      </a:r>
                      <a:r>
                        <a:rPr lang="en-US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közreműködő intézményei autoritásának kiterjedése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országos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országos és helyi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országos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országos és helyi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7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közreműködő intézményeinek típusa hatalmi ágak szerint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végrehajtó hatalom (minisztérium, adóhivatal), törvényhozás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törvényhozás, végrehajtó hatalom (minisztérium, Nemzeti Földalapkezelő Szervezet)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törvényhozás, végrehajtó hatalom (minisztérium)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törvényhozás, végrehajtó hatalom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3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i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büntetőjogi</a:t>
                      </a:r>
                      <a:r>
                        <a:rPr lang="hu-HU" sz="1200" b="1" i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tényállása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zsarolás, hivatali</a:t>
                      </a: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visszaélés, közfeladati helyzettel visszaélés, befolyás vásárlása, hivatali vesztegetés (aktív és passzív)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befolyás vásárlása, befolyással üzérkedés, hivatali vesztegetés (aktív és passzív)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befolyás vásárlása, befolyással üzérkedés, hivatali vesztegetés (aktív és passzív)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hivatali visszaélés, közfeladati helyzettel visszaélés, befolyással üzérkedés, hivatali vesztegetés (aktív és passzív)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5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727" y="51470"/>
            <a:ext cx="8928546" cy="69954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Állami beavatkozás</a:t>
            </a:r>
            <a:r>
              <a:rPr lang="hu-HU" sz="2800" dirty="0" smtClean="0">
                <a:solidFill>
                  <a:srgbClr val="8D503B"/>
                </a:solidFill>
              </a:rPr>
              <a:t>: definíció és tipológia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51520" y="699542"/>
            <a:ext cx="8640960" cy="44439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400" b="1" dirty="0">
                <a:solidFill>
                  <a:srgbClr val="50412B"/>
                </a:solidFill>
              </a:rPr>
              <a:t>Állami beavatkozás </a:t>
            </a:r>
            <a:r>
              <a:rPr lang="hu-HU" sz="2400" dirty="0">
                <a:solidFill>
                  <a:srgbClr val="50412B"/>
                </a:solidFill>
              </a:rPr>
              <a:t>az az állami cselekedet a magánpiacon, ami állami kényszert alkalmaz (a) nem önkéntes megállapodások előidézésére vagy (b) önkéntes megállapodások megakadályozására</a:t>
            </a:r>
            <a:r>
              <a:rPr lang="hu-HU" sz="2400" dirty="0" smtClean="0">
                <a:solidFill>
                  <a:srgbClr val="50412B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hu-HU" sz="2400" b="1" u="sng" dirty="0" smtClean="0">
                <a:solidFill>
                  <a:srgbClr val="50412B"/>
                </a:solidFill>
              </a:rPr>
              <a:t>Fajtái:</a:t>
            </a:r>
          </a:p>
          <a:p>
            <a:pPr lvl="1">
              <a:spcBef>
                <a:spcPts val="0"/>
              </a:spcBef>
            </a:pPr>
            <a:r>
              <a:rPr lang="hu-HU" sz="2200" b="1" dirty="0">
                <a:solidFill>
                  <a:srgbClr val="50412B"/>
                </a:solidFill>
              </a:rPr>
              <a:t>szabályozói </a:t>
            </a:r>
            <a:r>
              <a:rPr lang="hu-HU" sz="2200" b="1" dirty="0" smtClean="0">
                <a:solidFill>
                  <a:srgbClr val="50412B"/>
                </a:solidFill>
              </a:rPr>
              <a:t>beavatkozás </a:t>
            </a:r>
            <a:r>
              <a:rPr lang="hu-HU" sz="2200" dirty="0" smtClean="0">
                <a:solidFill>
                  <a:srgbClr val="50412B"/>
                </a:solidFill>
              </a:rPr>
              <a:t>(árszabályozás</a:t>
            </a:r>
            <a:r>
              <a:rPr lang="hu-HU" sz="2200" dirty="0">
                <a:solidFill>
                  <a:srgbClr val="50412B"/>
                </a:solidFill>
              </a:rPr>
              <a:t>, </a:t>
            </a:r>
            <a:r>
              <a:rPr lang="hu-HU" sz="2200" dirty="0" smtClean="0">
                <a:solidFill>
                  <a:srgbClr val="50412B"/>
                </a:solidFill>
              </a:rPr>
              <a:t>monopolizálás stb.);</a:t>
            </a:r>
            <a:endParaRPr lang="hu-HU" sz="2200" dirty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2200" b="1" dirty="0">
                <a:solidFill>
                  <a:srgbClr val="50412B"/>
                </a:solidFill>
              </a:rPr>
              <a:t>költségvetési </a:t>
            </a:r>
            <a:r>
              <a:rPr lang="hu-HU" sz="2200" b="1" dirty="0" smtClean="0">
                <a:solidFill>
                  <a:srgbClr val="50412B"/>
                </a:solidFill>
              </a:rPr>
              <a:t>beavatkozás </a:t>
            </a:r>
            <a:r>
              <a:rPr lang="hu-HU" sz="2200" dirty="0" smtClean="0">
                <a:solidFill>
                  <a:srgbClr val="50412B"/>
                </a:solidFill>
              </a:rPr>
              <a:t>(újraelosztási folyamat: adóztatás </a:t>
            </a:r>
            <a:r>
              <a:rPr lang="hu-HU" sz="2200" dirty="0">
                <a:solidFill>
                  <a:srgbClr val="50412B"/>
                </a:solidFill>
              </a:rPr>
              <a:t>és </a:t>
            </a:r>
            <a:r>
              <a:rPr lang="hu-HU" sz="2200" dirty="0" smtClean="0">
                <a:solidFill>
                  <a:srgbClr val="50412B"/>
                </a:solidFill>
              </a:rPr>
              <a:t>kormányzati kiadások);</a:t>
            </a:r>
            <a:endParaRPr lang="hu-HU" sz="2200" dirty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2200" b="1" dirty="0">
                <a:solidFill>
                  <a:srgbClr val="50412B"/>
                </a:solidFill>
              </a:rPr>
              <a:t>tulajdonfosztó </a:t>
            </a:r>
            <a:r>
              <a:rPr lang="hu-HU" sz="2200" b="1" dirty="0" smtClean="0">
                <a:solidFill>
                  <a:srgbClr val="50412B"/>
                </a:solidFill>
              </a:rPr>
              <a:t>beavatkozás</a:t>
            </a:r>
            <a:r>
              <a:rPr lang="hu-HU" sz="2200" dirty="0" smtClean="0">
                <a:solidFill>
                  <a:srgbClr val="50412B"/>
                </a:solidFill>
              </a:rPr>
              <a:t> (államosítás stb.);</a:t>
            </a:r>
            <a:endParaRPr lang="hu-HU" sz="2200" dirty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</a:pPr>
            <a:r>
              <a:rPr lang="hu-HU" sz="2200" b="1" dirty="0">
                <a:solidFill>
                  <a:srgbClr val="50412B"/>
                </a:solidFill>
              </a:rPr>
              <a:t>felügyeleti </a:t>
            </a:r>
            <a:r>
              <a:rPr lang="hu-HU" sz="2200" b="1" dirty="0" smtClean="0">
                <a:solidFill>
                  <a:srgbClr val="50412B"/>
                </a:solidFill>
              </a:rPr>
              <a:t>beavatkozás </a:t>
            </a:r>
            <a:r>
              <a:rPr lang="hu-HU" sz="2200" dirty="0" smtClean="0">
                <a:solidFill>
                  <a:srgbClr val="50412B"/>
                </a:solidFill>
              </a:rPr>
              <a:t>(a </a:t>
            </a:r>
            <a:r>
              <a:rPr lang="hu-HU" sz="2200" dirty="0">
                <a:solidFill>
                  <a:srgbClr val="50412B"/>
                </a:solidFill>
              </a:rPr>
              <a:t>különféle </a:t>
            </a:r>
            <a:r>
              <a:rPr lang="hu-HU" sz="2200" dirty="0" smtClean="0">
                <a:solidFill>
                  <a:srgbClr val="50412B"/>
                </a:solidFill>
              </a:rPr>
              <a:t>ellenőrző hatóságok – rendőrség, adóhivatal, egészségbiztosítási felügyelet stb. – tevékenysége).</a:t>
            </a:r>
            <a:endParaRPr lang="hu-HU" sz="2200" dirty="0" smtClean="0">
              <a:solidFill>
                <a:srgbClr val="50412B"/>
              </a:solidFill>
            </a:endParaRPr>
          </a:p>
          <a:p>
            <a:pPr lvl="1"/>
            <a:endParaRPr lang="hu-HU" sz="22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5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727" y="133439"/>
            <a:ext cx="8928546" cy="69954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Normatív és diszkrecionális beavatkozás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888432"/>
          </a:xfrm>
        </p:spPr>
        <p:txBody>
          <a:bodyPr>
            <a:noAutofit/>
          </a:bodyPr>
          <a:lstStyle/>
          <a:p>
            <a:r>
              <a:rPr lang="hu-HU" sz="2800" b="1" u="sng" dirty="0" smtClean="0">
                <a:solidFill>
                  <a:srgbClr val="50412B"/>
                </a:solidFill>
              </a:rPr>
              <a:t>Normatív beavatkozás:</a:t>
            </a:r>
          </a:p>
          <a:p>
            <a:pPr lvl="1"/>
            <a:r>
              <a:rPr lang="hu-HU" sz="2200" dirty="0" smtClean="0">
                <a:solidFill>
                  <a:srgbClr val="50412B"/>
                </a:solidFill>
              </a:rPr>
              <a:t>a </a:t>
            </a:r>
            <a:r>
              <a:rPr lang="hu-HU" sz="2200" dirty="0" smtClean="0">
                <a:solidFill>
                  <a:srgbClr val="50412B"/>
                </a:solidFill>
              </a:rPr>
              <a:t>hatásai </a:t>
            </a:r>
            <a:r>
              <a:rPr lang="hu-HU" sz="2200" b="1" dirty="0">
                <a:solidFill>
                  <a:srgbClr val="50412B"/>
                </a:solidFill>
              </a:rPr>
              <a:t>objektív és formális </a:t>
            </a:r>
            <a:r>
              <a:rPr lang="hu-HU" sz="2200" b="1" dirty="0" smtClean="0">
                <a:solidFill>
                  <a:srgbClr val="50412B"/>
                </a:solidFill>
              </a:rPr>
              <a:t>kritériumoktól </a:t>
            </a:r>
            <a:r>
              <a:rPr lang="hu-HU" sz="2200" dirty="0" smtClean="0">
                <a:solidFill>
                  <a:srgbClr val="50412B"/>
                </a:solidFill>
              </a:rPr>
              <a:t>függenek</a:t>
            </a:r>
          </a:p>
          <a:p>
            <a:pPr lvl="1"/>
            <a:r>
              <a:rPr lang="hu-HU" sz="2200" dirty="0" smtClean="0">
                <a:solidFill>
                  <a:srgbClr val="50412B"/>
                </a:solidFill>
              </a:rPr>
              <a:t>nincs </a:t>
            </a:r>
            <a:r>
              <a:rPr lang="hu-HU" sz="2200" dirty="0">
                <a:solidFill>
                  <a:srgbClr val="50412B"/>
                </a:solidFill>
              </a:rPr>
              <a:t>lehetőség arra, hogy az embereket identitásuk alapján különbözőképpen kezeljék </a:t>
            </a:r>
            <a:r>
              <a:rPr lang="hu-HU" sz="2200" b="1" dirty="0">
                <a:solidFill>
                  <a:srgbClr val="50412B"/>
                </a:solidFill>
              </a:rPr>
              <a:t>(személytelen, nincs kettős </a:t>
            </a:r>
            <a:r>
              <a:rPr lang="hu-HU" sz="2200" b="1" dirty="0" smtClean="0">
                <a:solidFill>
                  <a:srgbClr val="50412B"/>
                </a:solidFill>
              </a:rPr>
              <a:t>mérce)</a:t>
            </a:r>
            <a:endParaRPr lang="hu-HU" sz="2200" b="1" dirty="0">
              <a:solidFill>
                <a:srgbClr val="50412B"/>
              </a:solidFill>
            </a:endParaRPr>
          </a:p>
          <a:p>
            <a:r>
              <a:rPr lang="hu-HU" sz="2600" b="1" u="sng" dirty="0" smtClean="0">
                <a:solidFill>
                  <a:srgbClr val="50412B"/>
                </a:solidFill>
              </a:rPr>
              <a:t>D</a:t>
            </a:r>
            <a:r>
              <a:rPr lang="hu-HU" sz="2600" b="1" u="sng" dirty="0" smtClean="0">
                <a:solidFill>
                  <a:srgbClr val="50412B"/>
                </a:solidFill>
              </a:rPr>
              <a:t>iszkrecionális beavatkozás:</a:t>
            </a:r>
          </a:p>
          <a:p>
            <a:pPr lvl="1"/>
            <a:r>
              <a:rPr lang="hu-HU" sz="2200" dirty="0" smtClean="0">
                <a:solidFill>
                  <a:srgbClr val="50412B"/>
                </a:solidFill>
              </a:rPr>
              <a:t>a </a:t>
            </a:r>
            <a:r>
              <a:rPr lang="hu-HU" sz="2200" dirty="0" smtClean="0">
                <a:solidFill>
                  <a:srgbClr val="50412B"/>
                </a:solidFill>
              </a:rPr>
              <a:t>hatásai </a:t>
            </a:r>
            <a:r>
              <a:rPr lang="hu-HU" sz="2200" b="1" dirty="0" smtClean="0">
                <a:solidFill>
                  <a:srgbClr val="50412B"/>
                </a:solidFill>
              </a:rPr>
              <a:t>szubjektív </a:t>
            </a:r>
            <a:r>
              <a:rPr lang="hu-HU" sz="2200" b="1" dirty="0">
                <a:solidFill>
                  <a:srgbClr val="50412B"/>
                </a:solidFill>
              </a:rPr>
              <a:t>és informális </a:t>
            </a:r>
            <a:r>
              <a:rPr lang="hu-HU" sz="2200" b="1" dirty="0" smtClean="0">
                <a:solidFill>
                  <a:srgbClr val="50412B"/>
                </a:solidFill>
              </a:rPr>
              <a:t>kritériumoktól</a:t>
            </a:r>
            <a:r>
              <a:rPr lang="hu-HU" sz="2200" dirty="0" smtClean="0">
                <a:solidFill>
                  <a:srgbClr val="50412B"/>
                </a:solidFill>
              </a:rPr>
              <a:t> </a:t>
            </a:r>
            <a:r>
              <a:rPr lang="hu-HU" sz="2200" dirty="0" smtClean="0">
                <a:solidFill>
                  <a:srgbClr val="50412B"/>
                </a:solidFill>
              </a:rPr>
              <a:t>függenek</a:t>
            </a:r>
          </a:p>
          <a:p>
            <a:pPr lvl="1"/>
            <a:r>
              <a:rPr lang="hu-HU" sz="2200" dirty="0" smtClean="0">
                <a:solidFill>
                  <a:srgbClr val="50412B"/>
                </a:solidFill>
              </a:rPr>
              <a:t>lehetőség </a:t>
            </a:r>
            <a:r>
              <a:rPr lang="hu-HU" sz="2200" dirty="0">
                <a:solidFill>
                  <a:srgbClr val="50412B"/>
                </a:solidFill>
              </a:rPr>
              <a:t>van arra, hogy az embereket identitásuk alapján különbözőképpen kezeljék </a:t>
            </a:r>
            <a:r>
              <a:rPr lang="hu-HU" sz="2200" b="1" dirty="0">
                <a:solidFill>
                  <a:srgbClr val="50412B"/>
                </a:solidFill>
              </a:rPr>
              <a:t>(személyes, kettős mérce</a:t>
            </a:r>
            <a:r>
              <a:rPr lang="hu-HU" sz="2200" b="1" dirty="0" smtClean="0">
                <a:solidFill>
                  <a:srgbClr val="50412B"/>
                </a:solidFill>
              </a:rPr>
              <a:t>)</a:t>
            </a:r>
            <a:endParaRPr lang="hu-HU" sz="2200" b="1" dirty="0" smtClean="0">
              <a:solidFill>
                <a:srgbClr val="50412B"/>
              </a:solidFill>
            </a:endParaRPr>
          </a:p>
          <a:p>
            <a:r>
              <a:rPr lang="hu-HU" sz="2600" b="1" dirty="0" smtClean="0">
                <a:solidFill>
                  <a:srgbClr val="50412B"/>
                </a:solidFill>
              </a:rPr>
              <a:t>normatívnál: cél</a:t>
            </a:r>
            <a:r>
              <a:rPr lang="hu-HU" sz="2600" b="1" i="1" dirty="0" smtClean="0">
                <a:solidFill>
                  <a:srgbClr val="50412B"/>
                </a:solidFill>
              </a:rPr>
              <a:t>csoport</a:t>
            </a:r>
            <a:r>
              <a:rPr lang="hu-HU" sz="2600" b="1" dirty="0" smtClean="0">
                <a:solidFill>
                  <a:srgbClr val="50412B"/>
                </a:solidFill>
              </a:rPr>
              <a:t>; diszkrecionálisnál: </a:t>
            </a:r>
            <a:r>
              <a:rPr lang="hu-HU" sz="2600" b="1" dirty="0" smtClean="0">
                <a:solidFill>
                  <a:srgbClr val="50412B"/>
                </a:solidFill>
              </a:rPr>
              <a:t>cél</a:t>
            </a:r>
            <a:r>
              <a:rPr lang="hu-HU" sz="2600" b="1" i="1" dirty="0" smtClean="0">
                <a:solidFill>
                  <a:srgbClr val="50412B"/>
                </a:solidFill>
              </a:rPr>
              <a:t>személy</a:t>
            </a:r>
            <a:endParaRPr lang="hu-HU" sz="2600" b="1" i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1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694809" y="4307104"/>
            <a:ext cx="7740692" cy="712918"/>
          </a:xfrm>
          <a:prstGeom prst="roundRect">
            <a:avLst>
              <a:gd name="adj" fmla="val 5023"/>
            </a:avLst>
          </a:prstGeom>
          <a:solidFill>
            <a:srgbClr val="B3A99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919361"/>
          </a:xfrm>
        </p:spPr>
        <p:txBody>
          <a:bodyPr anchor="ctr"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</a:rPr>
              <a:t>Az önkényességi amplitúdó</a:t>
            </a:r>
            <a:endParaRPr lang="hu-HU" sz="2800" b="1" dirty="0">
              <a:solidFill>
                <a:srgbClr val="8D503B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760778" y="871041"/>
            <a:ext cx="7758207" cy="3644925"/>
            <a:chOff x="107968" y="193166"/>
            <a:chExt cx="7344860" cy="2721247"/>
          </a:xfrm>
        </p:grpSpPr>
        <p:sp>
          <p:nvSpPr>
            <p:cNvPr id="32" name="Téglalap 31"/>
            <p:cNvSpPr/>
            <p:nvPr/>
          </p:nvSpPr>
          <p:spPr>
            <a:xfrm>
              <a:off x="2188362" y="1474276"/>
              <a:ext cx="3041183" cy="90198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33" name="Téglalap 32"/>
            <p:cNvSpPr/>
            <p:nvPr/>
          </p:nvSpPr>
          <p:spPr>
            <a:xfrm>
              <a:off x="1412789" y="1049969"/>
              <a:ext cx="4579723" cy="1330064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34" name="Téglalap 33"/>
            <p:cNvSpPr/>
            <p:nvPr/>
          </p:nvSpPr>
          <p:spPr>
            <a:xfrm>
              <a:off x="2952412" y="1944216"/>
              <a:ext cx="1512000" cy="43204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cxnSp>
          <p:nvCxnSpPr>
            <p:cNvPr id="9" name="Egyenes összekötő 8"/>
            <p:cNvCxnSpPr/>
            <p:nvPr/>
          </p:nvCxnSpPr>
          <p:spPr>
            <a:xfrm>
              <a:off x="1412790" y="2232248"/>
              <a:ext cx="0" cy="288031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2188361" y="2239831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2952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4464351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5229545" y="223913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5992513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3708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33"/>
            <p:cNvSpPr txBox="1"/>
            <p:nvPr/>
          </p:nvSpPr>
          <p:spPr>
            <a:xfrm>
              <a:off x="2321614" y="2519973"/>
              <a:ext cx="1278669" cy="3944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Szövegdoboz 34"/>
            <p:cNvSpPr txBox="1"/>
            <p:nvPr/>
          </p:nvSpPr>
          <p:spPr>
            <a:xfrm>
              <a:off x="1728096" y="2527600"/>
              <a:ext cx="972175" cy="3003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Szövegdoboz 35"/>
            <p:cNvSpPr txBox="1"/>
            <p:nvPr/>
          </p:nvSpPr>
          <p:spPr>
            <a:xfrm>
              <a:off x="1107491" y="2524048"/>
              <a:ext cx="648083" cy="2353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Szövegdoboz 36"/>
            <p:cNvSpPr txBox="1"/>
            <p:nvPr/>
          </p:nvSpPr>
          <p:spPr>
            <a:xfrm>
              <a:off x="3881223" y="2510721"/>
              <a:ext cx="1230938" cy="4036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Szövegdoboz 37"/>
            <p:cNvSpPr txBox="1"/>
            <p:nvPr/>
          </p:nvSpPr>
          <p:spPr>
            <a:xfrm>
              <a:off x="4832266" y="2512094"/>
              <a:ext cx="857626" cy="4023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Szövegdoboz 38"/>
            <p:cNvSpPr txBox="1"/>
            <p:nvPr/>
          </p:nvSpPr>
          <p:spPr>
            <a:xfrm>
              <a:off x="5472232" y="2505206"/>
              <a:ext cx="1107105" cy="4092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Szövegdoboz 50"/>
            <p:cNvSpPr txBox="1"/>
            <p:nvPr/>
          </p:nvSpPr>
          <p:spPr>
            <a:xfrm>
              <a:off x="3060340" y="252028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" name="Egyenes összekötő 22"/>
            <p:cNvCxnSpPr/>
            <p:nvPr/>
          </p:nvCxnSpPr>
          <p:spPr>
            <a:xfrm flipH="1" flipV="1">
              <a:off x="540060" y="532423"/>
              <a:ext cx="3168352" cy="1843825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>
            <a:xfrm flipV="1">
              <a:off x="3708412" y="532423"/>
              <a:ext cx="3168352" cy="1843842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>
              <a:off x="3564396" y="1944216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3564396" y="147755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>
              <a:off x="3564396" y="105107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zövegdoboz 75"/>
            <p:cNvSpPr txBox="1"/>
            <p:nvPr/>
          </p:nvSpPr>
          <p:spPr>
            <a:xfrm>
              <a:off x="2862827" y="1508098"/>
              <a:ext cx="838226" cy="1818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50" b="1" kern="1200" dirty="0" smtClean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foglyul ejtett állam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Szövegdoboz 76"/>
            <p:cNvSpPr txBox="1"/>
            <p:nvPr/>
          </p:nvSpPr>
          <p:spPr>
            <a:xfrm>
              <a:off x="3214666" y="2348824"/>
              <a:ext cx="484078" cy="2099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hu-HU" sz="1050" b="1" kern="1200" dirty="0" smtClean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állam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Szövegdoboz 77"/>
            <p:cNvSpPr txBox="1"/>
            <p:nvPr/>
          </p:nvSpPr>
          <p:spPr>
            <a:xfrm>
              <a:off x="2862827" y="1056061"/>
              <a:ext cx="894584" cy="11785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50" b="1" kern="1200" dirty="0" smtClean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bűnöző állam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Szövegdoboz 78"/>
            <p:cNvSpPr txBox="1"/>
            <p:nvPr/>
          </p:nvSpPr>
          <p:spPr>
            <a:xfrm>
              <a:off x="3021559" y="1979172"/>
              <a:ext cx="758861" cy="129386"/>
            </a:xfrm>
            <a:prstGeom prst="rect">
              <a:avLst/>
            </a:prstGeom>
            <a:solidFill>
              <a:srgbClr val="EFEAE4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50" b="1" kern="1200" dirty="0" smtClean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korrupt állam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Szövegdoboz 92"/>
            <p:cNvSpPr txBox="1"/>
            <p:nvPr/>
          </p:nvSpPr>
          <p:spPr>
            <a:xfrm>
              <a:off x="3792752" y="193166"/>
              <a:ext cx="1162801" cy="3134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hu-HU" sz="1100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hu-HU" sz="1100" b="1" kern="1200" dirty="0" smtClean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korrupció szintje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Szövegdoboz 93"/>
            <p:cNvSpPr txBox="1"/>
            <p:nvPr/>
          </p:nvSpPr>
          <p:spPr>
            <a:xfrm>
              <a:off x="6228433" y="2441424"/>
              <a:ext cx="1194851" cy="3287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0"/>
                </a:spcAft>
              </a:pPr>
              <a:r>
                <a:rPr lang="hu-HU" sz="1050" b="1" kern="1200" dirty="0" smtClean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az állami beavatkozás jellege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Szövegdoboz 94"/>
            <p:cNvSpPr txBox="1"/>
            <p:nvPr/>
          </p:nvSpPr>
          <p:spPr>
            <a:xfrm>
              <a:off x="6755480" y="2105798"/>
              <a:ext cx="691521" cy="253916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hu-HU" sz="1100" b="1" kern="1200" dirty="0" smtClean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pozitív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Szövegdoboz 95"/>
            <p:cNvSpPr txBox="1"/>
            <p:nvPr/>
          </p:nvSpPr>
          <p:spPr>
            <a:xfrm>
              <a:off x="107968" y="2105798"/>
              <a:ext cx="737052" cy="236350"/>
            </a:xfrm>
            <a:prstGeom prst="rect">
              <a:avLst/>
            </a:prstGeom>
            <a:noFill/>
          </p:spPr>
          <p:txBody>
            <a:bodyPr wrap="square" lIns="7200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100" b="1" kern="1200" dirty="0" smtClean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negatív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Szövegdoboz 39"/>
            <p:cNvSpPr txBox="1"/>
            <p:nvPr/>
          </p:nvSpPr>
          <p:spPr>
            <a:xfrm>
              <a:off x="107968" y="2441424"/>
              <a:ext cx="1206361" cy="311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hu-HU" sz="1050" b="1" kern="1200" dirty="0" smtClean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az állami beavatkozás jellege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Bal oldali kapcsos zárójel 39"/>
            <p:cNvSpPr/>
            <p:nvPr/>
          </p:nvSpPr>
          <p:spPr>
            <a:xfrm rot="5400000">
              <a:off x="3509969" y="-1430337"/>
              <a:ext cx="385365" cy="4579723"/>
            </a:xfrm>
            <a:prstGeom prst="leftBrace">
              <a:avLst>
                <a:gd name="adj1" fmla="val 58327"/>
                <a:gd name="adj2" fmla="val 72863"/>
              </a:avLst>
            </a:prstGeom>
            <a:ln w="22225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41" name="Szövegdoboz 42"/>
            <p:cNvSpPr txBox="1"/>
            <p:nvPr/>
          </p:nvSpPr>
          <p:spPr>
            <a:xfrm>
              <a:off x="1851081" y="374947"/>
              <a:ext cx="1619701" cy="2647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hu-HU" sz="1100" b="1" kern="1200" dirty="0" smtClean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maximális  önkényességi amplitúdó</a:t>
              </a:r>
            </a:p>
          </p:txBody>
        </p:sp>
        <p:cxnSp>
          <p:nvCxnSpPr>
            <p:cNvPr id="7" name="Egyenes összekötő nyíllal 6"/>
            <p:cNvCxnSpPr/>
            <p:nvPr/>
          </p:nvCxnSpPr>
          <p:spPr>
            <a:xfrm>
              <a:off x="108012" y="2376264"/>
              <a:ext cx="7344816" cy="0"/>
            </a:xfrm>
            <a:prstGeom prst="straightConnector1">
              <a:avLst/>
            </a:prstGeom>
            <a:ln w="34925">
              <a:solidFill>
                <a:srgbClr val="4D7C85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nyíllal 7"/>
            <p:cNvCxnSpPr/>
            <p:nvPr/>
          </p:nvCxnSpPr>
          <p:spPr>
            <a:xfrm flipV="1">
              <a:off x="3708412" y="216024"/>
              <a:ext cx="0" cy="2160240"/>
            </a:xfrm>
            <a:prstGeom prst="straightConnector1">
              <a:avLst/>
            </a:prstGeom>
            <a:ln w="34925">
              <a:solidFill>
                <a:srgbClr val="4D7C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08499" y="4299209"/>
          <a:ext cx="7727002" cy="7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3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4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b="1" u="sng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Jelmagyarázat</a:t>
                      </a:r>
                      <a:r>
                        <a:rPr lang="en-US" sz="1050" b="1" u="sng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hu-HU" sz="1050" b="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hu-HU" sz="1050" b="1" kern="1200" noProof="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normatív cselekvés</a:t>
                      </a:r>
                    </a:p>
                    <a:p>
                      <a:r>
                        <a:rPr lang="hu-HU" sz="1050" b="1" kern="1200" noProof="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D1: diszkrecionális, mint strukturális deviancia</a:t>
                      </a:r>
                    </a:p>
                    <a:p>
                      <a:r>
                        <a:rPr lang="hu-HU" sz="1050" b="1" i="1" kern="1200" noProof="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Megj.: a szaggatott vonal csak az áttekinthetőséget szolgálja.</a:t>
                      </a:r>
                      <a:endParaRPr lang="hu-HU" sz="1050" i="1" noProof="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050" b="1" kern="1200" noProof="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D2: diszkrecionális, mint nem strukturális deviancia</a:t>
                      </a:r>
                    </a:p>
                    <a:p>
                      <a:r>
                        <a:rPr lang="hu-HU" sz="1050" b="1" kern="1200" noProof="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D3: diszkrecionális, mint rendszeralkotó elem</a:t>
                      </a:r>
                      <a:endParaRPr lang="hu-HU" sz="1050" noProof="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3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rgbClr val="8D503B"/>
                </a:solidFill>
              </a:rPr>
              <a:t>A korrupció szerepe a különböző jogi státusú államokban</a:t>
            </a:r>
            <a:endParaRPr lang="hu-HU" sz="24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34205" y="843558"/>
          <a:ext cx="8928991" cy="4087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3650">
                  <a:extLst>
                    <a:ext uri="{9D8B030D-6E8A-4147-A177-3AD203B41FA5}">
                      <a16:colId xmlns="" xmlns:a16="http://schemas.microsoft.com/office/drawing/2014/main" val="2078886633"/>
                    </a:ext>
                  </a:extLst>
                </a:gridCol>
                <a:gridCol w="1440606">
                  <a:extLst>
                    <a:ext uri="{9D8B030D-6E8A-4147-A177-3AD203B41FA5}">
                      <a16:colId xmlns="" xmlns:a16="http://schemas.microsoft.com/office/drawing/2014/main" val="289992840"/>
                    </a:ext>
                  </a:extLst>
                </a:gridCol>
                <a:gridCol w="1439714">
                  <a:extLst>
                    <a:ext uri="{9D8B030D-6E8A-4147-A177-3AD203B41FA5}">
                      <a16:colId xmlns="" xmlns:a16="http://schemas.microsoft.com/office/drawing/2014/main" val="275231273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45831436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1337207918"/>
                    </a:ext>
                  </a:extLst>
                </a:gridCol>
                <a:gridCol w="2520725">
                  <a:extLst>
                    <a:ext uri="{9D8B030D-6E8A-4147-A177-3AD203B41FA5}">
                      <a16:colId xmlns="" xmlns:a16="http://schemas.microsoft.com/office/drawing/2014/main" val="1035951285"/>
                    </a:ext>
                  </a:extLst>
                </a:gridCol>
              </a:tblGrid>
              <a:tr h="6179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rezsim (államtípus)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összejátszó korrupció uralkodó formája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szabályozó szándéka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domináns intézmény szándéka (forma)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Milyen szándéknak felel meg a korrupcióból eredő diszkrecionális bánásmód?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8638085"/>
                  </a:ext>
                </a:extLst>
              </a:tr>
              <a:tr h="6179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liberális demokrácia</a:t>
                      </a:r>
                      <a:b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(alkotmányos állam)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200" b="1" kern="120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b="1" kern="120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b="1" kern="120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b="1" kern="120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autokrácia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(maffiaállam)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szabadversenyes korrupció (szórványos)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 (formális </a:t>
                      </a: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állami törvények)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a szabályozóénak, sem a domináns intézményének (nem-strukturális elhajlás)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6006326"/>
                  </a:ext>
                </a:extLst>
              </a:tr>
              <a:tr h="6294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Korrupt állam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szabadversenyes korrupció (járványszerű)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 (formális </a:t>
                      </a: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állami törvények)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a szabályozóénak, sem a domináns intézményének (nem-strukturális elhajlás)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1417215"/>
                  </a:ext>
                </a:extLst>
              </a:tr>
              <a:tr h="14656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Foglyul ejtett állam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államszervezeti összejátszás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haveri korrupció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állam-foglyulejtés alulról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állam-foglyulejtés felülről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diszkrecionális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 (formális </a:t>
                      </a: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állami törvények)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szabályozóénak igen, de a domináns intézményének nem (strukturális elfajulás)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699862"/>
                  </a:ext>
                </a:extLst>
              </a:tr>
              <a:tr h="7507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Bűnöző állam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bűnöző állam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diszkrecionális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diszkrecionális (informális patronális döntések)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 a szabályozóénak, mind a domináns intézményének (norma / rendszeralkotó elem)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Egyenes összekötő nyíllal 4"/>
          <p:cNvCxnSpPr/>
          <p:nvPr/>
        </p:nvCxnSpPr>
        <p:spPr>
          <a:xfrm>
            <a:off x="1691680" y="1992297"/>
            <a:ext cx="0" cy="2379653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>
            <a:grpSpLocks/>
          </p:cNvGrpSpPr>
          <p:nvPr/>
        </p:nvGrpSpPr>
        <p:grpSpPr>
          <a:xfrm>
            <a:off x="755576" y="175784"/>
            <a:ext cx="7814814" cy="3914574"/>
            <a:chOff x="73507" y="71312"/>
            <a:chExt cx="6439002" cy="3914574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73507" y="71312"/>
              <a:ext cx="6439002" cy="3914574"/>
              <a:chOff x="73507" y="71312"/>
              <a:chExt cx="6439002" cy="3914574"/>
            </a:xfrm>
          </p:grpSpPr>
          <p:grpSp>
            <p:nvGrpSpPr>
              <p:cNvPr id="9" name="Csoportba foglalás 8"/>
              <p:cNvGrpSpPr/>
              <p:nvPr/>
            </p:nvGrpSpPr>
            <p:grpSpPr>
              <a:xfrm>
                <a:off x="73507" y="71312"/>
                <a:ext cx="6439002" cy="3914574"/>
                <a:chOff x="142900" y="81427"/>
                <a:chExt cx="7345932" cy="4469806"/>
              </a:xfrm>
            </p:grpSpPr>
            <p:sp>
              <p:nvSpPr>
                <p:cNvPr id="30" name="Téglalap 29"/>
                <p:cNvSpPr/>
                <p:nvPr/>
              </p:nvSpPr>
              <p:spPr>
                <a:xfrm>
                  <a:off x="2312058" y="2304256"/>
                  <a:ext cx="2874941" cy="849288"/>
                </a:xfrm>
                <a:prstGeom prst="rect">
                  <a:avLst/>
                </a:prstGeom>
                <a:noFill/>
                <a:ln w="12700">
                  <a:solidFill>
                    <a:srgbClr val="50412B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32" name="Téglalap 31"/>
                <p:cNvSpPr/>
                <p:nvPr/>
              </p:nvSpPr>
              <p:spPr>
                <a:xfrm>
                  <a:off x="3022042" y="2304256"/>
                  <a:ext cx="1437470" cy="411061"/>
                </a:xfrm>
                <a:prstGeom prst="rect">
                  <a:avLst/>
                </a:prstGeom>
                <a:noFill/>
                <a:ln w="12700">
                  <a:solidFill>
                    <a:srgbClr val="50412B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31" name="Téglalap 30"/>
                <p:cNvSpPr/>
                <p:nvPr/>
              </p:nvSpPr>
              <p:spPr>
                <a:xfrm>
                  <a:off x="1585484" y="2304256"/>
                  <a:ext cx="4312411" cy="1267912"/>
                </a:xfrm>
                <a:prstGeom prst="rect">
                  <a:avLst/>
                </a:prstGeom>
                <a:noFill/>
                <a:ln w="12700">
                  <a:solidFill>
                    <a:srgbClr val="50412B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11" name="Téglalap 10"/>
                <p:cNvSpPr/>
                <p:nvPr/>
              </p:nvSpPr>
              <p:spPr>
                <a:xfrm>
                  <a:off x="1585483" y="931300"/>
                  <a:ext cx="4312411" cy="1382881"/>
                </a:xfrm>
                <a:prstGeom prst="rect">
                  <a:avLst/>
                </a:prstGeom>
                <a:solidFill>
                  <a:srgbClr val="A6BFC6"/>
                </a:solidFill>
                <a:ln w="19050">
                  <a:solidFill>
                    <a:srgbClr val="4D7C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12" name="Téglalap 11"/>
                <p:cNvSpPr/>
                <p:nvPr/>
              </p:nvSpPr>
              <p:spPr>
                <a:xfrm>
                  <a:off x="2312058" y="1440161"/>
                  <a:ext cx="2874941" cy="864095"/>
                </a:xfrm>
                <a:prstGeom prst="rect">
                  <a:avLst/>
                </a:prstGeom>
                <a:solidFill>
                  <a:srgbClr val="A6BFC6"/>
                </a:solidFill>
                <a:ln w="19050">
                  <a:solidFill>
                    <a:srgbClr val="4D7C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cxnSp>
              <p:nvCxnSpPr>
                <p:cNvPr id="13" name="Egyenes összekötő 12"/>
                <p:cNvCxnSpPr/>
                <p:nvPr/>
              </p:nvCxnSpPr>
              <p:spPr>
                <a:xfrm flipH="1">
                  <a:off x="1368152" y="2304256"/>
                  <a:ext cx="2376264" cy="1382881"/>
                </a:xfrm>
                <a:prstGeom prst="line">
                  <a:avLst/>
                </a:prstGeom>
                <a:ln w="1905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3744416" y="2304256"/>
                  <a:ext cx="2376264" cy="1382881"/>
                </a:xfrm>
                <a:prstGeom prst="line">
                  <a:avLst/>
                </a:prstGeom>
                <a:ln w="1905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Szövegdoboz 16"/>
                <p:cNvSpPr txBox="1"/>
                <p:nvPr/>
              </p:nvSpPr>
              <p:spPr>
                <a:xfrm>
                  <a:off x="3346842" y="2336065"/>
                  <a:ext cx="936027" cy="337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hu-HU" sz="200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" name="Szövegdoboz 17"/>
                <p:cNvSpPr txBox="1"/>
                <p:nvPr/>
              </p:nvSpPr>
              <p:spPr>
                <a:xfrm>
                  <a:off x="2304256" y="2304256"/>
                  <a:ext cx="1082083" cy="2332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1</a:t>
                  </a:r>
                  <a:endParaRPr lang="hu-HU" sz="200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hu-HU" sz="2000">
                      <a:solidFill>
                        <a:srgbClr val="CD5F5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17" name="Szövegdoboz 18"/>
                <p:cNvSpPr txBox="1"/>
                <p:nvPr/>
              </p:nvSpPr>
              <p:spPr>
                <a:xfrm>
                  <a:off x="1698471" y="2310611"/>
                  <a:ext cx="968413" cy="373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 dirty="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 dirty="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2</a:t>
                  </a:r>
                  <a:endParaRPr lang="hu-HU" sz="2000" dirty="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" name="Szövegdoboz 21"/>
                <p:cNvSpPr txBox="1"/>
                <p:nvPr/>
              </p:nvSpPr>
              <p:spPr>
                <a:xfrm>
                  <a:off x="2191364" y="1136811"/>
                  <a:ext cx="1398717" cy="34281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hu-HU" sz="1100" b="1" kern="1200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foglyul ejtett állam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0" name="Szövegdoboz 23"/>
                <p:cNvSpPr txBox="1"/>
                <p:nvPr/>
              </p:nvSpPr>
              <p:spPr>
                <a:xfrm>
                  <a:off x="1446801" y="589268"/>
                  <a:ext cx="1341766" cy="335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hu-HU" sz="1100" b="1" kern="1200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bűnöző állam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1" name="Szövegdoboz 25"/>
                <p:cNvSpPr txBox="1"/>
                <p:nvPr/>
              </p:nvSpPr>
              <p:spPr>
                <a:xfrm>
                  <a:off x="2868240" y="1584199"/>
                  <a:ext cx="948184" cy="288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hu-HU" sz="1100" b="1" kern="1200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korrupt állam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22" name="Egyenes összekötő 21"/>
                <p:cNvCxnSpPr/>
                <p:nvPr/>
              </p:nvCxnSpPr>
              <p:spPr>
                <a:xfrm>
                  <a:off x="3600400" y="3157476"/>
                  <a:ext cx="288033" cy="0"/>
                </a:xfrm>
                <a:prstGeom prst="line">
                  <a:avLst/>
                </a:prstGeom>
                <a:ln w="22225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Egyenes összekötő 22"/>
                <p:cNvCxnSpPr/>
                <p:nvPr/>
              </p:nvCxnSpPr>
              <p:spPr>
                <a:xfrm>
                  <a:off x="3600400" y="3567734"/>
                  <a:ext cx="288033" cy="0"/>
                </a:xfrm>
                <a:prstGeom prst="line">
                  <a:avLst/>
                </a:prstGeom>
                <a:ln w="22225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Szövegdoboz 38"/>
                <p:cNvSpPr txBox="1"/>
                <p:nvPr/>
              </p:nvSpPr>
              <p:spPr>
                <a:xfrm>
                  <a:off x="3693945" y="3153544"/>
                  <a:ext cx="1455305" cy="42763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hu-HU" sz="1100" b="1" kern="1200" dirty="0" err="1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szubrezsim-szintű</a:t>
                  </a:r>
                  <a:r>
                    <a:rPr lang="hu-HU" sz="1100" b="1" kern="1200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kontrollok </a:t>
                  </a:r>
                  <a:r>
                    <a:rPr lang="hu-HU" sz="1100" b="1" kern="1200" dirty="0" err="1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kikapcs</a:t>
                  </a:r>
                  <a:r>
                    <a:rPr lang="hu-HU" sz="1100" b="1" kern="1200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5" name="Szövegdoboz 39"/>
                <p:cNvSpPr txBox="1"/>
                <p:nvPr/>
              </p:nvSpPr>
              <p:spPr>
                <a:xfrm>
                  <a:off x="3708570" y="3574990"/>
                  <a:ext cx="1656184" cy="4541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hu-HU" sz="1100" b="1" kern="1200" dirty="0" err="1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rezsimjszintű</a:t>
                  </a:r>
                  <a:r>
                    <a:rPr lang="hu-HU" sz="1100" b="1" kern="1200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kontrollok </a:t>
                  </a:r>
                  <a:r>
                    <a:rPr lang="hu-HU" sz="1100" b="1" kern="1200" dirty="0" err="1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kikapcs</a:t>
                  </a:r>
                  <a:r>
                    <a:rPr lang="hu-HU" sz="1100" b="1" kern="1200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6" name="Szövegdoboz 41"/>
                <p:cNvSpPr txBox="1"/>
                <p:nvPr/>
              </p:nvSpPr>
              <p:spPr>
                <a:xfrm>
                  <a:off x="4056301" y="2294964"/>
                  <a:ext cx="1082083" cy="231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1</a:t>
                  </a:r>
                  <a:endParaRPr lang="hu-HU" sz="200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7" name="Szövegdoboz 42"/>
                <p:cNvSpPr txBox="1"/>
                <p:nvPr/>
              </p:nvSpPr>
              <p:spPr>
                <a:xfrm>
                  <a:off x="4863636" y="2290093"/>
                  <a:ext cx="900465" cy="406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2</a:t>
                  </a: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hu-HU" sz="200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hu-HU" sz="2000">
                      <a:solidFill>
                        <a:srgbClr val="CD5F5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28" name="Szövegdoboz 43"/>
                <p:cNvSpPr txBox="1"/>
                <p:nvPr/>
              </p:nvSpPr>
              <p:spPr>
                <a:xfrm>
                  <a:off x="1193364" y="2294174"/>
                  <a:ext cx="403599" cy="379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3</a:t>
                  </a:r>
                  <a:endParaRPr lang="hu-HU" sz="200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hu-HU" sz="2000">
                      <a:solidFill>
                        <a:srgbClr val="CD5F5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29" name="Szövegdoboz 44"/>
                <p:cNvSpPr txBox="1"/>
                <p:nvPr/>
              </p:nvSpPr>
              <p:spPr>
                <a:xfrm>
                  <a:off x="5924692" y="2306389"/>
                  <a:ext cx="414043" cy="3672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200" b="1" kern="1200" dirty="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hu-HU" sz="1200" b="1" kern="1200" baseline="-25000" dirty="0">
                      <a:solidFill>
                        <a:srgbClr val="CD5F5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3</a:t>
                  </a:r>
                  <a:endParaRPr lang="hu-HU" sz="2000" dirty="0">
                    <a:solidFill>
                      <a:srgbClr val="CD5F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3" name="Téglalap 32"/>
                <p:cNvSpPr/>
                <p:nvPr/>
              </p:nvSpPr>
              <p:spPr>
                <a:xfrm>
                  <a:off x="3022042" y="1868959"/>
                  <a:ext cx="1437470" cy="432048"/>
                </a:xfrm>
                <a:prstGeom prst="rect">
                  <a:avLst/>
                </a:prstGeom>
                <a:solidFill>
                  <a:srgbClr val="A6BFC6"/>
                </a:solidFill>
                <a:ln w="19050">
                  <a:solidFill>
                    <a:srgbClr val="4D7C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34" name="Szövegdoboz 68"/>
                <p:cNvSpPr txBox="1"/>
                <p:nvPr/>
              </p:nvSpPr>
              <p:spPr>
                <a:xfrm>
                  <a:off x="6441801" y="2436868"/>
                  <a:ext cx="1031161" cy="43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hu-HU" sz="1100" b="1" dirty="0">
                      <a:solidFill>
                        <a:srgbClr val="50412B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az állami beavatkozás jellege</a:t>
                  </a:r>
                  <a:endParaRPr lang="hu-HU" sz="1100" dirty="0">
                    <a:solidFill>
                      <a:srgbClr val="50412B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5" name="Szövegdoboz 69"/>
                <p:cNvSpPr txBox="1"/>
                <p:nvPr/>
              </p:nvSpPr>
              <p:spPr>
                <a:xfrm>
                  <a:off x="3816423" y="81427"/>
                  <a:ext cx="1150131" cy="295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hu-HU" sz="1100" b="1" kern="1200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az összejátszó korrupció szintje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6" name="Szövegdoboz 70"/>
                <p:cNvSpPr txBox="1"/>
                <p:nvPr/>
              </p:nvSpPr>
              <p:spPr>
                <a:xfrm>
                  <a:off x="6843053" y="1901977"/>
                  <a:ext cx="629909" cy="287108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hu-HU" sz="1100" b="1" kern="1200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pozitív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7" name="Szövegdoboz 71"/>
                <p:cNvSpPr txBox="1"/>
                <p:nvPr/>
              </p:nvSpPr>
              <p:spPr>
                <a:xfrm>
                  <a:off x="142900" y="1890298"/>
                  <a:ext cx="1189248" cy="298787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hu-HU" sz="1100" b="1" kern="1200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negatív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8" name="Szövegdoboz 31"/>
                <p:cNvSpPr txBox="1"/>
                <p:nvPr/>
              </p:nvSpPr>
              <p:spPr>
                <a:xfrm>
                  <a:off x="3816422" y="4233371"/>
                  <a:ext cx="1551871" cy="17667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hu-HU" sz="1100" b="1" kern="1200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 kontrollok kikapcsolása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9" name="Szövegdoboz 32"/>
                <p:cNvSpPr txBox="1"/>
                <p:nvPr/>
              </p:nvSpPr>
              <p:spPr>
                <a:xfrm>
                  <a:off x="142901" y="2444906"/>
                  <a:ext cx="1017119" cy="406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hu-HU" sz="1100" b="1" kern="1200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az állami beavatkozás jellege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0" name="Bal oldali kapcsos zárójel 39"/>
                <p:cNvSpPr/>
                <p:nvPr/>
              </p:nvSpPr>
              <p:spPr>
                <a:xfrm rot="16200000" flipV="1">
                  <a:off x="3516461" y="1656996"/>
                  <a:ext cx="450457" cy="4312411"/>
                </a:xfrm>
                <a:prstGeom prst="leftBrace">
                  <a:avLst>
                    <a:gd name="adj1" fmla="val 70143"/>
                    <a:gd name="adj2" fmla="val 72863"/>
                  </a:avLst>
                </a:prstGeom>
                <a:ln w="19050">
                  <a:solidFill>
                    <a:srgbClr val="CD5F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hu-HU" sz="2800"/>
                </a:p>
              </p:txBody>
            </p:sp>
            <p:sp>
              <p:nvSpPr>
                <p:cNvPr id="41" name="Szövegdoboz 37"/>
                <p:cNvSpPr txBox="1"/>
                <p:nvPr/>
              </p:nvSpPr>
              <p:spPr>
                <a:xfrm>
                  <a:off x="2041948" y="4002943"/>
                  <a:ext cx="1443838" cy="548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100" b="1" kern="1200" dirty="0" smtClean="0">
                      <a:solidFill>
                        <a:srgbClr val="50412B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maximális sebezhetőségi amplitúdó</a:t>
                  </a:r>
                  <a:endParaRPr lang="hu-HU" dirty="0">
                    <a:solidFill>
                      <a:srgbClr val="50412B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42" name="Egyenes összekötő nyíllal 41"/>
                <p:cNvCxnSpPr/>
                <p:nvPr/>
              </p:nvCxnSpPr>
              <p:spPr>
                <a:xfrm>
                  <a:off x="144016" y="2304256"/>
                  <a:ext cx="7344816" cy="0"/>
                </a:xfrm>
                <a:prstGeom prst="straightConnector1">
                  <a:avLst/>
                </a:prstGeom>
                <a:ln w="34925">
                  <a:solidFill>
                    <a:srgbClr val="4D7C85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nyíllal 42"/>
                <p:cNvCxnSpPr/>
                <p:nvPr/>
              </p:nvCxnSpPr>
              <p:spPr>
                <a:xfrm>
                  <a:off x="3744416" y="144016"/>
                  <a:ext cx="0" cy="4248472"/>
                </a:xfrm>
                <a:prstGeom prst="straightConnector1">
                  <a:avLst/>
                </a:prstGeom>
                <a:ln w="34925">
                  <a:solidFill>
                    <a:srgbClr val="4D7C85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Szövegdoboz 25"/>
              <p:cNvSpPr txBox="1"/>
              <p:nvPr/>
            </p:nvSpPr>
            <p:spPr>
              <a:xfrm>
                <a:off x="2843964" y="1773687"/>
                <a:ext cx="814162" cy="2522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u-HU" sz="1100" b="1" kern="1200" dirty="0" smtClean="0">
                    <a:solidFill>
                      <a:srgbClr val="50412B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állam</a:t>
                </a:r>
                <a:endParaRPr lang="hu-HU" dirty="0">
                  <a:solidFill>
                    <a:srgbClr val="50412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6" name="Egyenes összekötő 5"/>
            <p:cNvCxnSpPr/>
            <p:nvPr/>
          </p:nvCxnSpPr>
          <p:spPr>
            <a:xfrm>
              <a:off x="3113189" y="2380590"/>
              <a:ext cx="252472" cy="0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Скругленный прямоугольник 43"/>
          <p:cNvSpPr/>
          <p:nvPr/>
        </p:nvSpPr>
        <p:spPr>
          <a:xfrm>
            <a:off x="107953" y="4149992"/>
            <a:ext cx="8928099" cy="879751"/>
          </a:xfrm>
          <a:prstGeom prst="roundRect">
            <a:avLst>
              <a:gd name="adj" fmla="val 5023"/>
            </a:avLst>
          </a:prstGeom>
          <a:solidFill>
            <a:srgbClr val="B3A99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/>
          </p:nvPr>
        </p:nvGraphicFramePr>
        <p:xfrm>
          <a:off x="107950" y="4142097"/>
          <a:ext cx="8928102" cy="864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520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4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b="1" u="sng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Jelmagyarázat</a:t>
                      </a:r>
                      <a:r>
                        <a:rPr lang="en-US" sz="1050" b="1" u="sng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hu-HU" sz="1050" b="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N: </a:t>
                      </a:r>
                      <a:r>
                        <a:rPr lang="hu-HU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normatív költségvetési/szabályozói/tulajdonfosztó</a:t>
                      </a:r>
                      <a:r>
                        <a:rPr lang="hu-HU" sz="1050" b="1" kern="1200" baseline="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beavatkozás</a:t>
                      </a:r>
                      <a:endParaRPr lang="en-US" sz="1050" b="1" kern="120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hu-HU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diszkrecionális végrehajtása a</a:t>
                      </a:r>
                      <a:r>
                        <a:rPr lang="hu-HU" sz="1050" b="1" kern="1200" baseline="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beavatkozásnak</a:t>
                      </a:r>
                      <a:endParaRPr lang="en-US" sz="1050" b="1" kern="120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hu-HU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diszkrecionális </a:t>
                      </a:r>
                      <a:r>
                        <a:rPr lang="hu-HU" sz="1050" b="1" kern="1200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szubrezsim-szintű</a:t>
                      </a:r>
                      <a:r>
                        <a:rPr lang="hu-HU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költségvetési/szabályozói/tulajdonfosztó</a:t>
                      </a:r>
                      <a:r>
                        <a:rPr lang="hu-HU" sz="1050" b="1" kern="1200" baseline="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050" b="1" kern="1200" baseline="0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beav</a:t>
                      </a:r>
                      <a:r>
                        <a:rPr lang="hu-HU" sz="1050" b="1" kern="1200" baseline="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050" b="1" kern="120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050" b="1" kern="1200" baseline="-250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hu-HU" sz="1050" b="1" kern="120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diszkrecionális rezsimszintű költségvetési/szabályozói/tulajdonfosztó</a:t>
                      </a:r>
                      <a:r>
                        <a:rPr lang="hu-HU" sz="1050" b="1" kern="1200" baseline="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050" b="1" kern="1200" baseline="0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beav</a:t>
                      </a:r>
                      <a:r>
                        <a:rPr lang="hu-HU" sz="1050" b="1" kern="1200" baseline="0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hu-HU" sz="105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9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1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Megj</a:t>
                      </a:r>
                      <a:r>
                        <a:rPr lang="en-GB" sz="1050" b="1" i="1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.: a </a:t>
                      </a:r>
                      <a:r>
                        <a:rPr lang="en-GB" sz="1050" b="1" i="1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szaggatott</a:t>
                      </a:r>
                      <a:r>
                        <a:rPr lang="en-GB" sz="1050" b="1" i="1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50" b="1" i="1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vonal</a:t>
                      </a:r>
                      <a:r>
                        <a:rPr lang="en-GB" sz="1050" b="1" i="1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50" b="1" i="1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csak</a:t>
                      </a:r>
                      <a:r>
                        <a:rPr lang="en-GB" sz="1050" b="1" i="1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50" b="1" i="1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az</a:t>
                      </a:r>
                      <a:r>
                        <a:rPr lang="en-GB" sz="1050" b="1" i="1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50" b="1" i="1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áttekinthetőséget</a:t>
                      </a:r>
                      <a:r>
                        <a:rPr lang="en-GB" sz="1050" b="1" i="1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50" b="1" i="1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szolgálja</a:t>
                      </a:r>
                      <a:r>
                        <a:rPr lang="en-GB" sz="1050" b="1" i="1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. Mind a </a:t>
                      </a:r>
                      <a:r>
                        <a:rPr lang="en-GB" sz="1050" b="1" i="1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négy</a:t>
                      </a:r>
                      <a:r>
                        <a:rPr lang="en-GB" sz="1050" b="1" i="1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50" b="1" i="1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pontba</a:t>
                      </a:r>
                      <a:r>
                        <a:rPr lang="en-GB" sz="1050" b="1" i="1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50" b="1" i="1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beleértendő</a:t>
                      </a:r>
                      <a:r>
                        <a:rPr lang="en-GB" sz="1050" b="1" i="1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 a </a:t>
                      </a:r>
                      <a:r>
                        <a:rPr lang="en-GB" sz="1050" b="1" i="1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felügyeleti</a:t>
                      </a:r>
                      <a:r>
                        <a:rPr lang="en-GB" sz="1050" b="1" i="1" dirty="0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50" b="1" i="1" dirty="0" err="1" smtClean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</a:rPr>
                        <a:t>beavatkozás</a:t>
                      </a:r>
                      <a:endParaRPr lang="hu-HU" sz="1050" b="1" i="1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050" dirty="0" smtClean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Szövegdoboz 39"/>
          <p:cNvSpPr txBox="1"/>
          <p:nvPr/>
        </p:nvSpPr>
        <p:spPr>
          <a:xfrm>
            <a:off x="4548838" y="2455081"/>
            <a:ext cx="1761896" cy="3977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hu-HU" sz="1100" b="1" kern="1200" dirty="0" smtClean="0"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lokális kontrollok </a:t>
            </a:r>
            <a:r>
              <a:rPr lang="hu-HU" sz="1100" b="1" kern="1200" dirty="0" err="1" smtClean="0"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kikapcs</a:t>
            </a:r>
            <a:r>
              <a:rPr lang="hu-HU" sz="1100" b="1" kern="1200" dirty="0" smtClean="0">
                <a:solidFill>
                  <a:srgbClr val="50412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3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727" y="133439"/>
            <a:ext cx="8928546" cy="69954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Szabályozói beavatkozás: járadékgenerálás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51520" y="843558"/>
            <a:ext cx="8640960" cy="4032448"/>
          </a:xfrm>
        </p:spPr>
        <p:txBody>
          <a:bodyPr>
            <a:normAutofit/>
          </a:bodyPr>
          <a:lstStyle/>
          <a:p>
            <a:r>
              <a:rPr lang="hu-HU" sz="2400" b="1" u="sng" dirty="0" smtClean="0">
                <a:solidFill>
                  <a:srgbClr val="50412B"/>
                </a:solidFill>
              </a:rPr>
              <a:t>szabályozói beavatkozás:</a:t>
            </a:r>
            <a:r>
              <a:rPr lang="hu-HU" sz="2400" b="1" dirty="0" smtClean="0">
                <a:solidFill>
                  <a:srgbClr val="50412B"/>
                </a:solidFill>
              </a:rPr>
              <a:t> állami kényszer alkalmazása emberek közötti csere megtiltására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árkontroll (pl. minimálbér)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termékkontroll: teljes vs. részleges tilalom (engedélyhez kötés)</a:t>
            </a:r>
          </a:p>
          <a:p>
            <a:r>
              <a:rPr lang="hu-HU" sz="2400" b="1" dirty="0" smtClean="0">
                <a:solidFill>
                  <a:srgbClr val="50412B"/>
                </a:solidFill>
              </a:rPr>
              <a:t>nyílt piacból zárt piac</a:t>
            </a:r>
          </a:p>
          <a:p>
            <a:pPr lvl="1"/>
            <a:r>
              <a:rPr lang="hu-HU" sz="1800" b="1" u="sng" dirty="0" smtClean="0">
                <a:solidFill>
                  <a:srgbClr val="50412B"/>
                </a:solidFill>
              </a:rPr>
              <a:t>Weber:</a:t>
            </a:r>
            <a:r>
              <a:rPr lang="hu-HU" sz="1800" b="1" dirty="0" smtClean="0">
                <a:solidFill>
                  <a:srgbClr val="50412B"/>
                </a:solidFill>
              </a:rPr>
              <a:t> nyílt és zárt társadalmi kapcsolat</a:t>
            </a:r>
          </a:p>
          <a:p>
            <a:pPr lvl="1"/>
            <a:r>
              <a:rPr lang="hu-HU" sz="1800" b="1" dirty="0" smtClean="0">
                <a:solidFill>
                  <a:srgbClr val="50412B"/>
                </a:solidFill>
              </a:rPr>
              <a:t>nyílt piac: a belépés nem függ az állam vagy a már piacon lévők döntésétől</a:t>
            </a:r>
          </a:p>
          <a:p>
            <a:pPr lvl="1"/>
            <a:r>
              <a:rPr lang="hu-HU" sz="1800" b="1" dirty="0" smtClean="0">
                <a:solidFill>
                  <a:srgbClr val="50412B"/>
                </a:solidFill>
              </a:rPr>
              <a:t>zárt piac: a belépés az államtól vagy a már piacon lévők döntésétől függ</a:t>
            </a:r>
          </a:p>
          <a:p>
            <a:r>
              <a:rPr lang="hu-HU" sz="2400" b="1" dirty="0" smtClean="0">
                <a:solidFill>
                  <a:srgbClr val="CD5F50"/>
                </a:solidFill>
              </a:rPr>
              <a:t>járadék = a verseny hiányából fakadó profit, </a:t>
            </a:r>
            <a:r>
              <a:rPr lang="hu-HU" sz="2400" b="1" dirty="0" smtClean="0">
                <a:solidFill>
                  <a:srgbClr val="50412B"/>
                </a:solidFill>
              </a:rPr>
              <a:t>a zárt piacon lévők többlethaszna (járadékvadászat, </a:t>
            </a:r>
            <a:r>
              <a:rPr lang="hu-HU" sz="2400" b="1" i="1" dirty="0" err="1" smtClean="0">
                <a:solidFill>
                  <a:srgbClr val="50412B"/>
                </a:solidFill>
              </a:rPr>
              <a:t>rent-seeking</a:t>
            </a:r>
            <a:r>
              <a:rPr lang="hu-HU" sz="2400" b="1" dirty="0">
                <a:solidFill>
                  <a:srgbClr val="50412B"/>
                </a:solidFill>
              </a:rPr>
              <a:t>)</a:t>
            </a:r>
            <a:endParaRPr lang="hu-HU" sz="24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6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Normatívan és diszkrecionálisan zárt piacok</a:t>
            </a:r>
            <a:endParaRPr lang="hu-HU" sz="28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33700"/>
              </p:ext>
            </p:extLst>
          </p:nvPr>
        </p:nvGraphicFramePr>
        <p:xfrm>
          <a:off x="107951" y="843558"/>
          <a:ext cx="8928099" cy="4103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9340">
                  <a:extLst>
                    <a:ext uri="{9D8B030D-6E8A-4147-A177-3AD203B41FA5}">
                      <a16:colId xmlns="" xmlns:a16="http://schemas.microsoft.com/office/drawing/2014/main" val="443597539"/>
                    </a:ext>
                  </a:extLst>
                </a:gridCol>
                <a:gridCol w="3297557">
                  <a:extLst>
                    <a:ext uri="{9D8B030D-6E8A-4147-A177-3AD203B41FA5}">
                      <a16:colId xmlns="" xmlns:a16="http://schemas.microsoft.com/office/drawing/2014/main" val="3711585305"/>
                    </a:ext>
                  </a:extLst>
                </a:gridCol>
                <a:gridCol w="3431202">
                  <a:extLst>
                    <a:ext uri="{9D8B030D-6E8A-4147-A177-3AD203B41FA5}">
                      <a16:colId xmlns="" xmlns:a16="http://schemas.microsoft.com/office/drawing/2014/main" val="1560512196"/>
                    </a:ext>
                  </a:extLst>
                </a:gridCol>
              </a:tblGrid>
              <a:tr h="543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u-HU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Normatívan zárt piac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Diszkrecionálisan zárt piac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6247455"/>
                  </a:ext>
                </a:extLst>
              </a:tr>
              <a:tr h="5676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Döntés a belépésről vagy kizárásról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diszkrecionális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3337502"/>
                  </a:ext>
                </a:extLst>
              </a:tr>
              <a:tr h="4764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szabályozás formalitása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formális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formális/informális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1943142"/>
                  </a:ext>
                </a:extLst>
              </a:tr>
              <a:tr h="5676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</a:t>
                      </a:r>
                      <a:r>
                        <a:rPr lang="hu-H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inkumbensek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haszna és vesztesége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 (szektorális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nincs kizárás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diszkrecionális (egyéni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lehetséges kizárás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2782560"/>
                  </a:ext>
                </a:extLst>
              </a:tr>
              <a:tr h="5676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Fizetség a belépésért (ki nem zárásért)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 díj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személyes haszon (kenőpénz / védelmi pénz)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 haszon (tulajdonjogok)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haszon (lojalitás)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0637037"/>
                  </a:ext>
                </a:extLst>
              </a:tr>
              <a:tr h="81300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Fizetség a járadék létrehozásáért (és fenntartásáért)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haszon (pl. kampánytámogatás)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személyes haszon (pl. kenőpénz)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4203334"/>
                  </a:ext>
                </a:extLst>
              </a:tr>
              <a:tr h="5676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járadékvadászat jellege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kompetitív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járadékvadászat (alulról felfelé, </a:t>
                      </a:r>
                      <a:r>
                        <a:rPr lang="hu-HU" sz="1400" b="1" kern="1200" baseline="0" dirty="0" smtClean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kliens-kliens kapcsolat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disztributív járadékvadászat (fentről lefelé, </a:t>
                      </a:r>
                      <a:r>
                        <a:rPr lang="hu-HU" sz="1400" b="1" kern="1200" dirty="0" smtClean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patrónus-kliens kapcsolat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220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66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92189"/>
          </a:xfrm>
        </p:spPr>
        <p:txBody>
          <a:bodyPr>
            <a:normAutofit/>
          </a:bodyPr>
          <a:lstStyle/>
          <a:p>
            <a:r>
              <a:rPr lang="hu-HU" sz="2200" dirty="0" smtClean="0">
                <a:solidFill>
                  <a:srgbClr val="8D503B"/>
                </a:solidFill>
              </a:rPr>
              <a:t>Költségvetési beavatkozás: adóztatás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107950" y="891658"/>
          <a:ext cx="8928101" cy="33616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5739">
                  <a:extLst>
                    <a:ext uri="{9D8B030D-6E8A-4147-A177-3AD203B41FA5}">
                      <a16:colId xmlns="" xmlns:a16="http://schemas.microsoft.com/office/drawing/2014/main" val="847060599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1195839120"/>
                    </a:ext>
                  </a:extLst>
                </a:gridCol>
                <a:gridCol w="1620180">
                  <a:extLst>
                    <a:ext uri="{9D8B030D-6E8A-4147-A177-3AD203B41FA5}">
                      <a16:colId xmlns="" xmlns:a16="http://schemas.microsoft.com/office/drawing/2014/main" val="1359224553"/>
                    </a:ext>
                  </a:extLst>
                </a:gridCol>
                <a:gridCol w="1620180">
                  <a:extLst>
                    <a:ext uri="{9D8B030D-6E8A-4147-A177-3AD203B41FA5}">
                      <a16:colId xmlns="" xmlns:a16="http://schemas.microsoft.com/office/drawing/2014/main" val="55711146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823719210"/>
                    </a:ext>
                  </a:extLst>
                </a:gridCol>
                <a:gridCol w="1439714">
                  <a:extLst>
                    <a:ext uri="{9D8B030D-6E8A-4147-A177-3AD203B41FA5}">
                      <a16:colId xmlns="" xmlns:a16="http://schemas.microsoft.com/office/drawing/2014/main" val="1545948471"/>
                    </a:ext>
                  </a:extLst>
                </a:gridCol>
              </a:tblGrid>
              <a:tr h="9362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u-HU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Bevétel generálása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Szektorok közötti diszkrimináció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Szektoron belüli diszkrimináció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Piacfoglalás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büntetés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524231"/>
                  </a:ext>
                </a:extLst>
              </a:tr>
              <a:tr h="68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Általános </a:t>
                      </a:r>
                      <a:r>
                        <a:rPr lang="hu-HU" sz="18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adó (pl. SZJA)</a:t>
                      </a:r>
                      <a:endParaRPr lang="hu-HU" sz="18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6880076"/>
                  </a:ext>
                </a:extLst>
              </a:tr>
              <a:tr h="68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Szektorális </a:t>
                      </a:r>
                      <a:r>
                        <a:rPr lang="hu-HU" sz="18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adó (pl. bankadó)</a:t>
                      </a:r>
                      <a:endParaRPr lang="hu-HU" sz="18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­-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3346991"/>
                  </a:ext>
                </a:extLst>
              </a:tr>
              <a:tr h="68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Diszkrecionális </a:t>
                      </a:r>
                      <a:r>
                        <a:rPr lang="hu-HU" sz="18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adó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(pl. reklámadó)</a:t>
                      </a:r>
                      <a:endParaRPr lang="hu-HU" sz="18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7615699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0200" y="2276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Szövegdoboz 85"/>
          <p:cNvSpPr txBox="1">
            <a:spLocks/>
          </p:cNvSpPr>
          <p:nvPr/>
        </p:nvSpPr>
        <p:spPr bwMode="auto">
          <a:xfrm>
            <a:off x="83062" y="4289394"/>
            <a:ext cx="8928101" cy="78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1400" b="1" u="sng" dirty="0">
                <a:solidFill>
                  <a:srgbClr val="50412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Jelmagyarázat</a:t>
            </a:r>
            <a:r>
              <a:rPr lang="hu-HU" sz="1400" b="1" dirty="0">
                <a:solidFill>
                  <a:srgbClr val="50412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+++: elsődleges funkció; ++: másodlagos funkció; +: harmadlagos funkció</a:t>
            </a:r>
          </a:p>
          <a:p>
            <a:r>
              <a:rPr lang="hu-HU" sz="1400" b="1" dirty="0">
                <a:solidFill>
                  <a:srgbClr val="50412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fehér háttér a normatív, a szürke pedig a diszkrecionális funkciókra </a:t>
            </a:r>
            <a:r>
              <a:rPr lang="hu-HU" sz="1400" b="1" dirty="0" smtClean="0">
                <a:solidFill>
                  <a:srgbClr val="50412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utal.</a:t>
            </a:r>
            <a:endParaRPr lang="en-US" altLang="hu-HU" sz="1400" b="1" dirty="0">
              <a:solidFill>
                <a:srgbClr val="50412B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00200" y="28098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0378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3929</TotalTime>
  <Words>1607</Words>
  <Application>Microsoft Office PowerPoint</Application>
  <PresentationFormat>Diavetítés a képernyőre (16:9 oldalarány)</PresentationFormat>
  <Paragraphs>430</Paragraphs>
  <Slides>19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Arial</vt:lpstr>
      <vt:lpstr>Calibri</vt:lpstr>
      <vt:lpstr>Open Sans</vt:lpstr>
      <vt:lpstr>Symbol</vt:lpstr>
      <vt:lpstr>Times New Roman</vt:lpstr>
      <vt:lpstr>Wingdings</vt:lpstr>
      <vt:lpstr>Office-téma</vt:lpstr>
      <vt:lpstr>PowerPoint bemutató</vt:lpstr>
      <vt:lpstr>Állami beavatkozás: definíció és tipológia</vt:lpstr>
      <vt:lpstr>Normatív és diszkrecionális beavatkozás</vt:lpstr>
      <vt:lpstr>Az önkényességi amplitúdó</vt:lpstr>
      <vt:lpstr>A korrupció szerepe a különböző jogi státusú államokban</vt:lpstr>
      <vt:lpstr>PowerPoint bemutató</vt:lpstr>
      <vt:lpstr>Szabályozói beavatkozás: járadékgenerálás</vt:lpstr>
      <vt:lpstr>Normatívan és diszkrecionálisan zárt piacok</vt:lpstr>
      <vt:lpstr>Költségvetési beavatkozás: adóztatás</vt:lpstr>
      <vt:lpstr>Költségvetési beavatkozás: költekezés</vt:lpstr>
      <vt:lpstr>A tulajdonfosztó beavatkozás fajtái</vt:lpstr>
      <vt:lpstr>PowerPoint bemutató</vt:lpstr>
      <vt:lpstr>Exogén tulajdonjogok megsértése (1): direkt államosítás</vt:lpstr>
      <vt:lpstr>Exogén tulajdonjogok megsértése (2): monopolizáló és indirekt államosítás</vt:lpstr>
      <vt:lpstr>Préda-vadászat és gazdasági dinamika: becserkészési, vadászati és zsákmányérték</vt:lpstr>
      <vt:lpstr>A kapcsolati gazdaságok (politikai kapitalizmusok) tipológiája</vt:lpstr>
      <vt:lpstr>PowerPoint bemutató</vt:lpstr>
      <vt:lpstr>Az üzleti csoportok és az informális patronális hálók főbb jellemzői</vt:lpstr>
      <vt:lpstr>Központilag vezérelt céglerablás és piacfoglalás (magyarországi esetek)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Bálint</cp:lastModifiedBy>
  <cp:revision>731</cp:revision>
  <dcterms:created xsi:type="dcterms:W3CDTF">2017-05-01T09:52:15Z</dcterms:created>
  <dcterms:modified xsi:type="dcterms:W3CDTF">2022-04-20T15:37:51Z</dcterms:modified>
</cp:coreProperties>
</file>