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1" r:id="rId3"/>
    <p:sldId id="348" r:id="rId4"/>
    <p:sldId id="349" r:id="rId5"/>
    <p:sldId id="350" r:id="rId6"/>
    <p:sldId id="340" r:id="rId7"/>
    <p:sldId id="335" r:id="rId8"/>
    <p:sldId id="336" r:id="rId9"/>
    <p:sldId id="337" r:id="rId10"/>
    <p:sldId id="351" r:id="rId11"/>
    <p:sldId id="341" r:id="rId12"/>
    <p:sldId id="353" r:id="rId13"/>
    <p:sldId id="354" r:id="rId14"/>
    <p:sldId id="355" r:id="rId15"/>
    <p:sldId id="344" r:id="rId16"/>
    <p:sldId id="346" r:id="rId17"/>
    <p:sldId id="352" r:id="rId18"/>
    <p:sldId id="347" r:id="rId19"/>
    <p:sldId id="311" r:id="rId20"/>
    <p:sldId id="313" r:id="rId21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6" orient="horz" pos="1620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50412B"/>
    <a:srgbClr val="4D7C85"/>
    <a:srgbClr val="504131"/>
    <a:srgbClr val="D1C9BE"/>
    <a:srgbClr val="996633"/>
    <a:srgbClr val="EFEAE4"/>
    <a:srgbClr val="395A61"/>
    <a:srgbClr val="B3A99D"/>
    <a:srgbClr val="8D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2511" autoAdjust="0"/>
  </p:normalViewPr>
  <p:slideViewPr>
    <p:cSldViewPr>
      <p:cViewPr varScale="1">
        <p:scale>
          <a:sx n="91" d="100"/>
          <a:sy n="91" d="100"/>
        </p:scale>
        <p:origin x="654" y="66"/>
      </p:cViewPr>
      <p:guideLst>
        <p:guide orient="horz" pos="3162"/>
        <p:guide pos="68"/>
        <p:guide pos="5692"/>
        <p:guide orient="horz" pos="622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8811560-25CD-4B13-ADBA-3E46B2CC776B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E258162-E424-4F65-8CCC-416CC3DFDB7F}" type="presOf" srcId="{3CA4390E-8AEC-4EA2-A3EC-8DD042504D56}" destId="{585EDA03-E1D1-49E2-ABCC-D095A33C60CB}" srcOrd="0" destOrd="0" presId="urn:microsoft.com/office/officeart/2005/8/layout/pyramid2"/>
    <dgm:cxn modelId="{18FE77F2-6D1D-43B7-8604-240316032D30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C4F841A4-8FF9-4995-8537-9C24814E9C10}" type="presOf" srcId="{D75FEE30-628B-4BCD-B8C9-2BF3180BA3C0}" destId="{F9260225-45E3-4E83-A7B5-93BF7662486D}" srcOrd="0" destOrd="0" presId="urn:microsoft.com/office/officeart/2005/8/layout/pyramid2"/>
    <dgm:cxn modelId="{0F0EB38B-B167-4834-80D9-514A67592F08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3F496BD-5810-47DF-AAF5-A33EFA321F2E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938D933-BE65-46BC-AD8B-8741584ED80F}" type="presOf" srcId="{94EAB1EC-7FE9-40F9-8691-7534F2D2D13B}" destId="{AA40EDB2-9616-491E-8997-90DC3C7C7F8E}" srcOrd="0" destOrd="0" presId="urn:microsoft.com/office/officeart/2005/8/layout/pyramid2"/>
    <dgm:cxn modelId="{6537D532-7515-43B8-924E-0852F1BDC554}" type="presParOf" srcId="{F9260225-45E3-4E83-A7B5-93BF7662486D}" destId="{2CAB7AE0-F53F-477F-8596-08683A702DA4}" srcOrd="0" destOrd="0" presId="urn:microsoft.com/office/officeart/2005/8/layout/pyramid2"/>
    <dgm:cxn modelId="{1BD5F992-6332-4E70-A303-266F3DAA94C7}" type="presParOf" srcId="{F9260225-45E3-4E83-A7B5-93BF7662486D}" destId="{54982EDE-BA38-419C-8C90-E7DF88B50825}" srcOrd="1" destOrd="0" presId="urn:microsoft.com/office/officeart/2005/8/layout/pyramid2"/>
    <dgm:cxn modelId="{5D1762AB-F552-4FE3-ABEE-95B0631B1A23}" type="presParOf" srcId="{54982EDE-BA38-419C-8C90-E7DF88B50825}" destId="{C15E22B3-3295-4532-9D6A-325D45E50C1C}" srcOrd="0" destOrd="0" presId="urn:microsoft.com/office/officeart/2005/8/layout/pyramid2"/>
    <dgm:cxn modelId="{AEDC7FC0-34AA-4587-BD6F-A8A1973E5486}" type="presParOf" srcId="{54982EDE-BA38-419C-8C90-E7DF88B50825}" destId="{E349127E-BD40-4FFD-98F7-AE53232D3317}" srcOrd="1" destOrd="0" presId="urn:microsoft.com/office/officeart/2005/8/layout/pyramid2"/>
    <dgm:cxn modelId="{8B3072B8-0F55-488D-B368-11B8FF21754E}" type="presParOf" srcId="{54982EDE-BA38-419C-8C90-E7DF88B50825}" destId="{585EDA03-E1D1-49E2-ABCC-D095A33C60CB}" srcOrd="2" destOrd="0" presId="urn:microsoft.com/office/officeart/2005/8/layout/pyramid2"/>
    <dgm:cxn modelId="{9FF10334-B666-4CB3-A4B2-C531174899A5}" type="presParOf" srcId="{54982EDE-BA38-419C-8C90-E7DF88B50825}" destId="{689CAA53-9D6E-44E6-B0D8-615A6D07FB5B}" srcOrd="3" destOrd="0" presId="urn:microsoft.com/office/officeart/2005/8/layout/pyramid2"/>
    <dgm:cxn modelId="{8B915CD0-1B34-418C-A65D-AEF1E8AC46D8}" type="presParOf" srcId="{54982EDE-BA38-419C-8C90-E7DF88B50825}" destId="{AA40EDB2-9616-491E-8997-90DC3C7C7F8E}" srcOrd="4" destOrd="0" presId="urn:microsoft.com/office/officeart/2005/8/layout/pyramid2"/>
    <dgm:cxn modelId="{5F8C93DE-0875-41D8-A1CC-8358AD46522B}" type="presParOf" srcId="{54982EDE-BA38-419C-8C90-E7DF88B50825}" destId="{9055E23A-F0BC-4AAF-9FF4-F780F02DFD21}" srcOrd="5" destOrd="0" presId="urn:microsoft.com/office/officeart/2005/8/layout/pyramid2"/>
    <dgm:cxn modelId="{A554F2D6-3213-4A8C-9830-9408F0FBFB0A}" type="presParOf" srcId="{54982EDE-BA38-419C-8C90-E7DF88B50825}" destId="{6AFE05B7-991B-44DA-9843-39E3CC396A11}" srcOrd="6" destOrd="0" presId="urn:microsoft.com/office/officeart/2005/8/layout/pyramid2"/>
    <dgm:cxn modelId="{E15F1D0A-8ED6-4C1D-AAF6-228E7CD0A3CE}" type="presParOf" srcId="{54982EDE-BA38-419C-8C90-E7DF88B50825}" destId="{B370853F-B4C8-494E-B10D-01EDE232E07B}" srcOrd="7" destOrd="0" presId="urn:microsoft.com/office/officeart/2005/8/layout/pyramid2"/>
    <dgm:cxn modelId="{C6DAF3DB-E9D0-47CF-904B-380FA55D4A27}" type="presParOf" srcId="{54982EDE-BA38-419C-8C90-E7DF88B50825}" destId="{40A06F75-CF71-4FF0-9476-F881F10B4C59}" srcOrd="8" destOrd="0" presId="urn:microsoft.com/office/officeart/2005/8/layout/pyramid2"/>
    <dgm:cxn modelId="{4D6B5C62-CAFE-474E-B1D6-AA6406771F61}" type="presParOf" srcId="{54982EDE-BA38-419C-8C90-E7DF88B50825}" destId="{D5AAC021-0B13-4F18-8DC6-1FA6845FB348}" srcOrd="9" destOrd="0" presId="urn:microsoft.com/office/officeart/2005/8/layout/pyramid2"/>
    <dgm:cxn modelId="{A6AAE1E4-CB1B-41F0-9A33-E58FD681937D}" type="presParOf" srcId="{54982EDE-BA38-419C-8C90-E7DF88B50825}" destId="{0E6DB8B2-458A-4F73-AF77-E844E8685CD8}" srcOrd="10" destOrd="0" presId="urn:microsoft.com/office/officeart/2005/8/layout/pyramid2"/>
    <dgm:cxn modelId="{7E94A06D-F12A-4055-9087-7B3E69BC93BD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14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76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429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92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1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04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41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65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7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</a:rPr>
              <a:t>Összehasonlító </a:t>
            </a:r>
            <a:r>
              <a:rPr lang="hu-HU" sz="3600" b="1" dirty="0" smtClean="0">
                <a:solidFill>
                  <a:srgbClr val="8D503B"/>
                </a:solidFill>
              </a:rPr>
              <a:t>gazdaságtan:</a:t>
            </a:r>
          </a:p>
          <a:p>
            <a:r>
              <a:rPr lang="hu-HU" sz="2800" b="1" dirty="0" smtClean="0">
                <a:solidFill>
                  <a:srgbClr val="8D503B"/>
                </a:solidFill>
              </a:rPr>
              <a:t>Privatizáció, kapcsolati gazdaság, és Kína mint piackihasználó diktatúra</a:t>
            </a:r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396" y="195486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A gazdaság integrációs mechanizmusai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966" y="895028"/>
            <a:ext cx="8640960" cy="4104456"/>
          </a:xfrm>
        </p:spPr>
        <p:txBody>
          <a:bodyPr>
            <a:normAutofit/>
          </a:bodyPr>
          <a:lstStyle/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privatizációs folyamat = államiból magántulajdon lesz </a:t>
            </a:r>
            <a:r>
              <a:rPr lang="hu-HU" sz="2400" b="1" dirty="0" smtClean="0">
                <a:solidFill>
                  <a:srgbClr val="CD5F50"/>
                </a:solidFill>
              </a:rPr>
              <a:t>+ új magántulajdonosok jelennek meg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még </a:t>
            </a:r>
            <a:r>
              <a:rPr lang="hu-HU" sz="2000" b="1" u="sng" dirty="0" smtClean="0">
                <a:solidFill>
                  <a:srgbClr val="50412B"/>
                </a:solidFill>
              </a:rPr>
              <a:t>Oroszországban</a:t>
            </a:r>
            <a:r>
              <a:rPr lang="hu-HU" sz="2000" b="1" dirty="0" smtClean="0">
                <a:solidFill>
                  <a:srgbClr val="50412B"/>
                </a:solidFill>
              </a:rPr>
              <a:t> is: 1992-94 között </a:t>
            </a:r>
            <a:r>
              <a:rPr lang="hu-HU" sz="2000" b="1" u="sng" dirty="0" smtClean="0">
                <a:solidFill>
                  <a:srgbClr val="50412B"/>
                </a:solidFill>
              </a:rPr>
              <a:t>több tízmillió új tulajdonos</a:t>
            </a:r>
            <a:r>
              <a:rPr lang="hu-HU" sz="2000" b="1" dirty="0" smtClean="0">
                <a:solidFill>
                  <a:srgbClr val="50412B"/>
                </a:solidFill>
              </a:rPr>
              <a:t> jelent meg az oligarchikus anarchia viszonyai között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4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„vegyes gazdaság”: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különféle mechanizmusok, különféle logikák szerint működő gazdasági szektorok élnek egymás mellett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Polányi („integrációs formák”):</a:t>
            </a:r>
            <a:r>
              <a:rPr lang="hu-HU" sz="2000" b="1" dirty="0" smtClean="0">
                <a:solidFill>
                  <a:srgbClr val="50412B"/>
                </a:solidFill>
              </a:rPr>
              <a:t> árucsere, reciprocitás</a:t>
            </a:r>
            <a:r>
              <a:rPr lang="hu-HU" sz="2000" b="1" dirty="0">
                <a:solidFill>
                  <a:srgbClr val="50412B"/>
                </a:solidFill>
              </a:rPr>
              <a:t>, </a:t>
            </a:r>
            <a:r>
              <a:rPr lang="hu-HU" sz="2000" b="1" dirty="0" smtClean="0">
                <a:solidFill>
                  <a:srgbClr val="50412B"/>
                </a:solidFill>
              </a:rPr>
              <a:t>redisztribúció</a:t>
            </a:r>
            <a:endParaRPr lang="hu-HU" sz="2000" b="1" dirty="0">
              <a:solidFill>
                <a:srgbClr val="50412B"/>
              </a:solidFill>
            </a:endParaRP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Kornai („koordinációs mechanizmusok”): bürokratikus, piaci, önkormányzati, etikai, családi koordináció</a:t>
            </a: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egyiket sem lehet felszámolni a másik javára, DE a dominánshoz igazodik a többi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/>
            <a:endParaRPr lang="hu-HU" sz="20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100" cy="627533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8D503B"/>
                </a:solidFill>
              </a:rPr>
              <a:t>Piacgazdaság, kapcsolati gazdaság, tervgazdaság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291794"/>
              </p:ext>
            </p:extLst>
          </p:nvPr>
        </p:nvGraphicFramePr>
        <p:xfrm>
          <a:off x="107950" y="699541"/>
          <a:ext cx="8928100" cy="4320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0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5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783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Kapitalizmus</a:t>
                      </a:r>
                      <a:r>
                        <a:rPr lang="hu-HU" sz="1800" b="1" kern="1200" baseline="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800" b="1" kern="1200" baseline="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600" b="1" i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magántulajdon dominanciája)</a:t>
                      </a:r>
                      <a:endParaRPr lang="hu-HU" sz="18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Szocializmus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(állami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tulajdon dominanciája)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Piacgazdaság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kumimoji="0" lang="hu-H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magántulajdon)</a:t>
                      </a:r>
                      <a:endParaRPr kumimoji="0" lang="hu-H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Kapcsolati </a:t>
                      </a:r>
                      <a:r>
                        <a:rPr kumimoji="0" lang="hu-H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gazdaság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kumimoji="0" lang="hu-H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hatalom&amp;tulajdon)</a:t>
                      </a:r>
                      <a:endParaRPr kumimoji="0" lang="hu-H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Tervgazdaság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domináns gazdasági mechanizmus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D5F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5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Szabályozott piaci koordináció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Kapcsolati piac-redisztribúció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Bürokratikus erőforrás-redisztribúció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0710"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szabályozott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személytelen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  <a:endParaRPr kumimoji="0" lang="hu-H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versenypiacok</a:t>
                      </a: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dominanciája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nem </a:t>
                      </a: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formalizált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személyes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diszkrecionális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kapcsolati </a:t>
                      </a:r>
                      <a:r>
                        <a:rPr kumimoji="0" lang="hu-HU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piacok </a:t>
                      </a: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dominanciája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formalizált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személytelen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  <a:endParaRPr kumimoji="0" lang="hu-H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adminisztratív piacok</a:t>
                      </a: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dominanciája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8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Személytelen piaci erők </a:t>
                      </a:r>
                      <a:r>
                        <a:rPr lang="hu-HU" sz="1400" b="1" kern="1200" dirty="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láthatatlan keze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patrónus </a:t>
                      </a:r>
                      <a:r>
                        <a:rPr lang="hu-HU" sz="1400" b="1" kern="1200" dirty="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látható keze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, beavatkozva a piaci erők működésébe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Központi tervezés 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nómenklatúra által, megkerülve a piaci erőket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5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Horizontális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Vertikális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Vertikális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8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dirty="0" err="1">
                <a:solidFill>
                  <a:srgbClr val="8D503B"/>
                </a:solidFill>
              </a:rPr>
              <a:t>Korrigáló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mechanizmusok</a:t>
            </a:r>
            <a:r>
              <a:rPr lang="en-US" dirty="0">
                <a:solidFill>
                  <a:srgbClr val="8D503B"/>
                </a:solidFill>
              </a:rPr>
              <a:t> a </a:t>
            </a:r>
            <a:r>
              <a:rPr lang="en-US" dirty="0" err="1">
                <a:solidFill>
                  <a:srgbClr val="8D503B"/>
                </a:solidFill>
              </a:rPr>
              <a:t>szocialista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piacokon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49" y="843755"/>
          <a:ext cx="8928101" cy="4032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731">
                  <a:extLst>
                    <a:ext uri="{9D8B030D-6E8A-4147-A177-3AD203B41FA5}">
                      <a16:colId xmlns="" xmlns:a16="http://schemas.microsoft.com/office/drawing/2014/main" val="3919923139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677729045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3666448246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234813177"/>
                    </a:ext>
                  </a:extLst>
                </a:gridCol>
                <a:gridCol w="3383930">
                  <a:extLst>
                    <a:ext uri="{9D8B030D-6E8A-4147-A177-3AD203B41FA5}">
                      <a16:colId xmlns="" xmlns:a16="http://schemas.microsoft.com/office/drawing/2014/main" val="343861687"/>
                    </a:ext>
                  </a:extLst>
                </a:gridCol>
              </a:tblGrid>
              <a:tr h="4253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Módosító mechanizmusok a szocialista piacokon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mechanizmus lényege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7840079"/>
                  </a:ext>
                </a:extLst>
              </a:tr>
              <a:tr h="750973">
                <a:tc row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Korrigáló mechanizmusok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bürokratikus erőforrás-redisztribúció javítva)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Felülről indított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kampányok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közigazgatási apparátus jogszerű működése révén megvalósíthatatlan központi célok keresztülvitele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1132548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Alulról indított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Kínálati oldalról</a:t>
                      </a:r>
                      <a:b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(közép- és alsószintű nómenklatúra)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Tervalku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többleterőforrások kizsarolása kétoldalú tárgyalásokon (alkukban)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807024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Alultervezés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többleterőforrások kizsarolása egyoldalú „rejtett módszerekkel” (csalás, hamis jelentések)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5882232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javak önkéntes cseréje azonos státusú gazdasági egységek között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3513241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Keresleti oldalról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(hétköznapi alattvalók)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Sorbanállás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várólisták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fogyasztás elhalasztása (fogyasztói preferenciák megváltoztatása)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176531"/>
                  </a:ext>
                </a:extLst>
              </a:tr>
              <a:tr h="7113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javak és szolgáltatások illegális és/vagy informális megszerzése reciprokatív szívességek vagy extra fizetség fejében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09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7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8D503B"/>
                </a:solidFill>
              </a:rPr>
              <a:t>Torzító </a:t>
            </a:r>
            <a:r>
              <a:rPr lang="hu-HU" dirty="0" smtClean="0">
                <a:solidFill>
                  <a:srgbClr val="8D503B"/>
                </a:solidFill>
              </a:rPr>
              <a:t>mechanizmusok a kapitalista piacokon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14587"/>
              </p:ext>
            </p:extLst>
          </p:nvPr>
        </p:nvGraphicFramePr>
        <p:xfrm>
          <a:off x="107951" y="843558"/>
          <a:ext cx="8928098" cy="4045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899">
                  <a:extLst>
                    <a:ext uri="{9D8B030D-6E8A-4147-A177-3AD203B41FA5}">
                      <a16:colId xmlns="" xmlns:a16="http://schemas.microsoft.com/office/drawing/2014/main" val="3890321265"/>
                    </a:ext>
                  </a:extLst>
                </a:gridCol>
                <a:gridCol w="1093974">
                  <a:extLst>
                    <a:ext uri="{9D8B030D-6E8A-4147-A177-3AD203B41FA5}">
                      <a16:colId xmlns="" xmlns:a16="http://schemas.microsoft.com/office/drawing/2014/main" val="124792351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4227268328"/>
                    </a:ext>
                  </a:extLst>
                </a:gridCol>
                <a:gridCol w="3887985">
                  <a:extLst>
                    <a:ext uri="{9D8B030D-6E8A-4147-A177-3AD203B41FA5}">
                      <a16:colId xmlns="" xmlns:a16="http://schemas.microsoft.com/office/drawing/2014/main" val="225670113"/>
                    </a:ext>
                  </a:extLst>
                </a:gridCol>
              </a:tblGrid>
              <a:tr h="56446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Módosító mechanizmusok a kapitalista piacokon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mechanizmus lényege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8144731"/>
                  </a:ext>
                </a:extLst>
              </a:tr>
              <a:tr h="815318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Torzító mechanizmusok</a:t>
                      </a:r>
                      <a:b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szabályozott koordinációt módosítva)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Felülről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Költségvetési beavatkozás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anyagi erőforrások kényszerrel történő újraosztása (normatív)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9227015"/>
                  </a:ext>
                </a:extLst>
              </a:tr>
              <a:tr h="8153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Tulajdonfosztó beavatkozás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anyagi erőforrások kényszerrel történő átvétele (államosítása)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4265286"/>
                  </a:ext>
                </a:extLst>
              </a:tr>
              <a:tr h="47501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Alulról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Lobbizás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köz- és magánszereplők legális kooperációja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685374"/>
                  </a:ext>
                </a:extLst>
              </a:tr>
              <a:tr h="8153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Árnyékgazdaság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szereplők illegális kooperációja (adóelkerülés, törvénytelen foglalkoztatás stb.)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2699030"/>
                  </a:ext>
                </a:extLst>
              </a:tr>
              <a:tr h="47501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Önkéntes korrupció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és közszereplők illegális összejátszása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54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8D503B"/>
                </a:solidFill>
              </a:rPr>
              <a:t>Annektáló </a:t>
            </a:r>
            <a:r>
              <a:rPr lang="hu-HU" dirty="0" smtClean="0">
                <a:solidFill>
                  <a:srgbClr val="8D503B"/>
                </a:solidFill>
              </a:rPr>
              <a:t>mechanizmusok a kapitalista piacokon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37350"/>
              </p:ext>
            </p:extLst>
          </p:nvPr>
        </p:nvGraphicFramePr>
        <p:xfrm>
          <a:off x="107951" y="843559"/>
          <a:ext cx="8928098" cy="4032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899">
                  <a:extLst>
                    <a:ext uri="{9D8B030D-6E8A-4147-A177-3AD203B41FA5}">
                      <a16:colId xmlns="" xmlns:a16="http://schemas.microsoft.com/office/drawing/2014/main" val="3890321265"/>
                    </a:ext>
                  </a:extLst>
                </a:gridCol>
                <a:gridCol w="1093974">
                  <a:extLst>
                    <a:ext uri="{9D8B030D-6E8A-4147-A177-3AD203B41FA5}">
                      <a16:colId xmlns="" xmlns:a16="http://schemas.microsoft.com/office/drawing/2014/main" val="124792351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4227268328"/>
                    </a:ext>
                  </a:extLst>
                </a:gridCol>
                <a:gridCol w="3887985">
                  <a:extLst>
                    <a:ext uri="{9D8B030D-6E8A-4147-A177-3AD203B41FA5}">
                      <a16:colId xmlns="" xmlns:a16="http://schemas.microsoft.com/office/drawing/2014/main" val="225670113"/>
                    </a:ext>
                  </a:extLst>
                </a:gridCol>
              </a:tblGrid>
              <a:tr h="64262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Módosító mechanizmusok a kapitalista piacokon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mechanizmus lényege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8144731"/>
                  </a:ext>
                </a:extLst>
              </a:tr>
              <a:tr h="605161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Annektáló </a:t>
                      </a:r>
                      <a:r>
                        <a:rPr lang="hu-HU" sz="20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mechanizmusok</a:t>
                      </a:r>
                      <a:br>
                        <a:rPr lang="hu-HU" sz="20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</a:t>
                      </a: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kapcsolati piac-redisztribúció javára)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6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Alulról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Állam-foglyulejtés alulról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közszereplők illegális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7128679"/>
                  </a:ext>
                </a:extLst>
              </a:tr>
              <a:tr h="9282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Felülről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patronalizáció + patrimonializáció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intézmények és aktorok patronális betagozása és vazallizálása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203471"/>
                  </a:ext>
                </a:extLst>
              </a:tr>
              <a:tr h="9282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patronalizáció + patrimonializáció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egységek és aktorok patronális betagozása és </a:t>
                      </a:r>
                      <a:r>
                        <a:rPr lang="hu-HU" sz="16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vazallizálása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7167932"/>
                  </a:ext>
                </a:extLst>
              </a:tr>
              <a:tr h="92822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Társadalmi patronalizáció (indirekt patronalizáció)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társadalmi intézmények és aktorok patronális betagozása és (indirekt) </a:t>
                      </a:r>
                      <a:r>
                        <a:rPr lang="hu-HU" sz="16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vazallizálása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0961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A domináns gazdasági mechanizmus összefüggése a rezsimtípusokkal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60509"/>
              </p:ext>
            </p:extLst>
          </p:nvPr>
        </p:nvGraphicFramePr>
        <p:xfrm>
          <a:off x="4715570" y="1347615"/>
          <a:ext cx="4320480" cy="2912285"/>
        </p:xfrm>
        <a:graphic>
          <a:graphicData uri="http://schemas.openxmlformats.org/drawingml/2006/table">
            <a:tbl>
              <a:tblPr/>
              <a:tblGrid>
                <a:gridCol w="1152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5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</a:rPr>
                        <a:t>Az uralmi elit domináns aktor a tulajdonosi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 struktúra kialakításában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</a:rPr>
                        <a:t>Az uralmi elit domináns aktor a termelési 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struktúra kialakításában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</a:rPr>
                        <a:t>Piaci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</a:rPr>
                        <a:t>koordináció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Kapcsolati</a:t>
                      </a:r>
                      <a:r>
                        <a:rPr lang="hu-HU" sz="1200" b="1" i="1" baseline="0" dirty="0" smtClean="0">
                          <a:solidFill>
                            <a:srgbClr val="4D7C84"/>
                          </a:solidFill>
                          <a:latin typeface="+mn-lt"/>
                        </a:rPr>
                        <a:t> piac-redisztribúció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Bürokratikus erőforrás-redisztribúció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9" name="Csoportba foglalás 209"/>
          <p:cNvGrpSpPr>
            <a:grpSpLocks/>
          </p:cNvGrpSpPr>
          <p:nvPr/>
        </p:nvGrpSpPr>
        <p:grpSpPr bwMode="auto">
          <a:xfrm>
            <a:off x="1304617" y="1952886"/>
            <a:ext cx="2584256" cy="1378448"/>
            <a:chOff x="20207" y="14916"/>
            <a:chExt cx="23553" cy="13639"/>
          </a:xfrm>
        </p:grpSpPr>
        <p:sp>
          <p:nvSpPr>
            <p:cNvPr id="211" name="Szabadkézi sokszög 211"/>
            <p:cNvSpPr>
              <a:spLocks/>
            </p:cNvSpPr>
            <p:nvPr/>
          </p:nvSpPr>
          <p:spPr bwMode="auto">
            <a:xfrm>
              <a:off x="23735" y="24277"/>
              <a:ext cx="11908" cy="452"/>
            </a:xfrm>
            <a:custGeom>
              <a:avLst/>
              <a:gdLst>
                <a:gd name="T0" fmla="*/ 0 w 662940"/>
                <a:gd name="T1" fmla="*/ 49943 h 1028700"/>
                <a:gd name="T2" fmla="*/ 847728 w 662940"/>
                <a:gd name="T3" fmla="*/ 24972 h 1028700"/>
                <a:gd name="T4" fmla="*/ 126072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2" name="Szabadkézi sokszög 212"/>
            <p:cNvSpPr>
              <a:spLocks/>
            </p:cNvSpPr>
            <p:nvPr/>
          </p:nvSpPr>
          <p:spPr bwMode="auto">
            <a:xfrm flipH="1">
              <a:off x="33123" y="14916"/>
              <a:ext cx="3029" cy="8281"/>
            </a:xfrm>
            <a:custGeom>
              <a:avLst/>
              <a:gdLst>
                <a:gd name="T0" fmla="*/ 0 w 662940"/>
                <a:gd name="T1" fmla="*/ 828091 h 1028700"/>
                <a:gd name="T2" fmla="*/ 203674 w 662940"/>
                <a:gd name="T3" fmla="*/ 414046 h 1028700"/>
                <a:gd name="T4" fmla="*/ 302900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3" name="Szövegdoboz 20"/>
            <p:cNvSpPr txBox="1">
              <a:spLocks noChangeArrowheads="1"/>
            </p:cNvSpPr>
            <p:nvPr/>
          </p:nvSpPr>
          <p:spPr bwMode="auto">
            <a:xfrm>
              <a:off x="20207" y="16662"/>
              <a:ext cx="14240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Piaci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en-US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koordináció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/ magántulajdon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4" name="Szövegdoboz 21"/>
            <p:cNvSpPr txBox="1">
              <a:spLocks noChangeArrowheads="1"/>
            </p:cNvSpPr>
            <p:nvPr/>
          </p:nvSpPr>
          <p:spPr bwMode="auto">
            <a:xfrm>
              <a:off x="32953" y="14921"/>
              <a:ext cx="10807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Bür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erőf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redisztr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/ állami tulajdon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5" name="Szövegdoboz 22"/>
            <p:cNvSpPr txBox="1">
              <a:spLocks noChangeArrowheads="1"/>
            </p:cNvSpPr>
            <p:nvPr/>
          </p:nvSpPr>
          <p:spPr bwMode="auto">
            <a:xfrm>
              <a:off x="25047" y="24901"/>
              <a:ext cx="11985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Kapcs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piac-red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./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Hatalom&amp;tualdjon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3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72008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D503B"/>
                </a:solidFill>
              </a:rPr>
              <a:t>A </a:t>
            </a:r>
            <a:r>
              <a:rPr lang="hu-HU" sz="3200" dirty="0" smtClean="0">
                <a:solidFill>
                  <a:srgbClr val="8D503B"/>
                </a:solidFill>
              </a:rPr>
              <a:t>piackihasználó diktatúra: Kína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20080"/>
            <a:ext cx="8640960" cy="4299942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három integrációs mechanizmus metszéspontjában</a:t>
            </a: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Csanádi </a:t>
            </a:r>
            <a:r>
              <a:rPr lang="hu-HU" sz="2400" b="1" dirty="0" smtClean="0">
                <a:solidFill>
                  <a:srgbClr val="50412B"/>
                </a:solidFill>
              </a:rPr>
              <a:t>Mária: </a:t>
            </a:r>
            <a:r>
              <a:rPr lang="hu-HU" sz="2400" b="1" dirty="0" smtClean="0">
                <a:solidFill>
                  <a:srgbClr val="CD5F50"/>
                </a:solidFill>
              </a:rPr>
              <a:t>interaktív pártállami modell </a:t>
            </a:r>
            <a:r>
              <a:rPr lang="hu-HU" sz="2400" b="1" dirty="0" smtClean="0">
                <a:solidFill>
                  <a:srgbClr val="50412B"/>
                </a:solidFill>
              </a:rPr>
              <a:t>(</a:t>
            </a:r>
            <a:r>
              <a:rPr lang="hu-HU" sz="2400" b="1" dirty="0" err="1" smtClean="0">
                <a:solidFill>
                  <a:srgbClr val="50412B"/>
                </a:solidFill>
              </a:rPr>
              <a:t>IPS-modell</a:t>
            </a:r>
            <a:r>
              <a:rPr lang="hu-HU" sz="2400" b="1" dirty="0" smtClean="0">
                <a:solidFill>
                  <a:srgbClr val="50412B"/>
                </a:solidFill>
              </a:rPr>
              <a:t>)</a:t>
            </a:r>
          </a:p>
          <a:p>
            <a:pPr lvl="1"/>
            <a:r>
              <a:rPr lang="hu-HU" sz="2000" b="1" u="sng" dirty="0" smtClean="0">
                <a:solidFill>
                  <a:srgbClr val="50412B"/>
                </a:solidFill>
              </a:rPr>
              <a:t>önkizsaroló mintázat:</a:t>
            </a:r>
            <a:r>
              <a:rPr lang="hu-HU" sz="2000" b="1" dirty="0" smtClean="0">
                <a:solidFill>
                  <a:srgbClr val="50412B"/>
                </a:solidFill>
              </a:rPr>
              <a:t> hatalmi centralizáció (központi tervezés) + zárt totalitárius termelési struktúra</a:t>
            </a:r>
          </a:p>
          <a:p>
            <a:pPr lvl="2"/>
            <a:r>
              <a:rPr lang="hu-HU" sz="1800" b="1" dirty="0" smtClean="0">
                <a:solidFill>
                  <a:srgbClr val="50412B"/>
                </a:solidFill>
              </a:rPr>
              <a:t>kevés visszacsatolás a legfelső vezetés felé; </a:t>
            </a:r>
            <a:r>
              <a:rPr lang="hu-HU" sz="1800" b="1" dirty="0">
                <a:solidFill>
                  <a:srgbClr val="50412B"/>
                </a:solidFill>
              </a:rPr>
              <a:t>szigorú központi </a:t>
            </a:r>
            <a:r>
              <a:rPr lang="hu-HU" sz="1800" b="1" dirty="0" smtClean="0">
                <a:solidFill>
                  <a:srgbClr val="50412B"/>
                </a:solidFill>
              </a:rPr>
              <a:t>tervezés, azon felül nem engedélyezett a további termelés vagy csere</a:t>
            </a:r>
          </a:p>
          <a:p>
            <a:pPr lvl="1"/>
            <a:r>
              <a:rPr lang="hu-HU" sz="2000" b="1" u="sng" dirty="0" smtClean="0">
                <a:solidFill>
                  <a:srgbClr val="50412B"/>
                </a:solidFill>
              </a:rPr>
              <a:t>önzsugorító mintázat:</a:t>
            </a:r>
            <a:r>
              <a:rPr lang="hu-HU" sz="2000" b="1" dirty="0" smtClean="0">
                <a:solidFill>
                  <a:srgbClr val="50412B"/>
                </a:solidFill>
              </a:rPr>
              <a:t> hatalmi decentralizáció (helyi tervezés) + kinyíló termelési struktúra</a:t>
            </a:r>
          </a:p>
          <a:p>
            <a:pPr lvl="2"/>
            <a:r>
              <a:rPr lang="hu-HU" sz="1800" b="1" dirty="0" smtClean="0">
                <a:solidFill>
                  <a:srgbClr val="50412B"/>
                </a:solidFill>
              </a:rPr>
              <a:t>a magángazdaságot nem privatizációval hozzák létre, hanem a piac „elengedésével</a:t>
            </a:r>
            <a:r>
              <a:rPr lang="hu-HU" sz="1800" b="1" dirty="0" smtClean="0">
                <a:solidFill>
                  <a:srgbClr val="50412B"/>
                </a:solidFill>
              </a:rPr>
              <a:t>”</a:t>
            </a:r>
          </a:p>
          <a:p>
            <a:pPr lvl="2"/>
            <a:r>
              <a:rPr lang="hu-HU" sz="1800" b="1" dirty="0" smtClean="0">
                <a:solidFill>
                  <a:srgbClr val="50412B"/>
                </a:solidFill>
              </a:rPr>
              <a:t>csökkenő kötelező termelés, kettős árrendszer, vállalkozás engedélyezése stb.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 a bürokratikus erőforrás-redisztribúció vegyül a szabályozott piaci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koordinációval, </a:t>
            </a:r>
            <a:r>
              <a:rPr lang="hu-HU" sz="24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dinamikus egyensúlyt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hozva létre</a:t>
            </a:r>
            <a:endParaRPr lang="hu-HU" sz="24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8D503B"/>
                </a:solidFill>
              </a:rPr>
              <a:t>Beruházási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ciklusok</a:t>
            </a:r>
            <a:r>
              <a:rPr lang="en-US" sz="2400" dirty="0">
                <a:solidFill>
                  <a:srgbClr val="8D503B"/>
                </a:solidFill>
              </a:rPr>
              <a:t> a </a:t>
            </a:r>
            <a:r>
              <a:rPr lang="en-US" sz="2400" dirty="0" err="1">
                <a:solidFill>
                  <a:srgbClr val="8D503B"/>
                </a:solidFill>
              </a:rPr>
              <a:t>kínai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piackihasználó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 smtClean="0">
                <a:solidFill>
                  <a:srgbClr val="8D503B"/>
                </a:solidFill>
              </a:rPr>
              <a:t>diktatúrában</a:t>
            </a:r>
            <a:endParaRPr lang="hu-HU" sz="2400" dirty="0">
              <a:solidFill>
                <a:srgbClr val="8D503B"/>
              </a:solidFill>
            </a:endParaRPr>
          </a:p>
        </p:txBody>
      </p:sp>
      <p:grpSp>
        <p:nvGrpSpPr>
          <p:cNvPr id="60" name="Csoportba foglalás 59"/>
          <p:cNvGrpSpPr>
            <a:grpSpLocks/>
          </p:cNvGrpSpPr>
          <p:nvPr/>
        </p:nvGrpSpPr>
        <p:grpSpPr bwMode="auto">
          <a:xfrm>
            <a:off x="107887" y="987574"/>
            <a:ext cx="8856600" cy="4032122"/>
            <a:chOff x="-2325" y="0"/>
            <a:chExt cx="71586" cy="28575"/>
          </a:xfrm>
        </p:grpSpPr>
        <p:grpSp>
          <p:nvGrpSpPr>
            <p:cNvPr id="61" name="Csoportba foglalás 60"/>
            <p:cNvGrpSpPr>
              <a:grpSpLocks/>
            </p:cNvGrpSpPr>
            <p:nvPr/>
          </p:nvGrpSpPr>
          <p:grpSpPr bwMode="auto">
            <a:xfrm>
              <a:off x="-2325" y="0"/>
              <a:ext cx="71586" cy="28575"/>
              <a:chOff x="-2325" y="0"/>
              <a:chExt cx="71586" cy="28575"/>
            </a:xfrm>
          </p:grpSpPr>
          <p:grpSp>
            <p:nvGrpSpPr>
              <p:cNvPr id="66" name="Group 446"/>
              <p:cNvGrpSpPr>
                <a:grpSpLocks/>
              </p:cNvGrpSpPr>
              <p:nvPr/>
            </p:nvGrpSpPr>
            <p:grpSpPr bwMode="auto">
              <a:xfrm>
                <a:off x="-2325" y="0"/>
                <a:ext cx="71586" cy="28575"/>
                <a:chOff x="750" y="3558"/>
                <a:chExt cx="11273" cy="4500"/>
              </a:xfrm>
            </p:grpSpPr>
            <p:sp>
              <p:nvSpPr>
                <p:cNvPr id="71" name="AutoShape 422"/>
                <p:cNvSpPr>
                  <a:spLocks noChangeArrowheads="1"/>
                </p:cNvSpPr>
                <p:nvPr/>
              </p:nvSpPr>
              <p:spPr bwMode="auto">
                <a:xfrm>
                  <a:off x="3541" y="3558"/>
                  <a:ext cx="150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000"/>
                    </a:spcAft>
                  </a:pP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Pártállami háló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AutoShape 425"/>
                <p:cNvSpPr>
                  <a:spLocks noChangeArrowheads="1"/>
                </p:cNvSpPr>
                <p:nvPr/>
              </p:nvSpPr>
              <p:spPr bwMode="auto">
                <a:xfrm>
                  <a:off x="7251" y="5143"/>
                  <a:ext cx="1465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 </a:t>
                  </a: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hullám</a:t>
                  </a:r>
                  <a:r>
                    <a:rPr lang="en-US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az állami </a:t>
                  </a:r>
                  <a:r>
                    <a:rPr lang="hu-HU" sz="1200" b="1" dirty="0" err="1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tulajd</a:t>
                  </a: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vállalatok decentralizálása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AutoShape 426"/>
                <p:cNvSpPr>
                  <a:spLocks noChangeArrowheads="1"/>
                </p:cNvSpPr>
                <p:nvPr/>
              </p:nvSpPr>
              <p:spPr bwMode="auto">
                <a:xfrm>
                  <a:off x="9058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3. </a:t>
                  </a: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hullám</a:t>
                  </a:r>
                  <a:r>
                    <a:rPr lang="en-US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magán-befektetések</a:t>
                  </a:r>
                  <a:r>
                    <a:rPr lang="en-US" sz="105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6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AutoShape 427"/>
                <p:cNvSpPr>
                  <a:spLocks noChangeArrowheads="1"/>
                </p:cNvSpPr>
                <p:nvPr/>
              </p:nvSpPr>
              <p:spPr bwMode="auto">
                <a:xfrm>
                  <a:off x="10709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4. </a:t>
                  </a: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hullám</a:t>
                  </a:r>
                  <a:r>
                    <a:rPr lang="en-US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helyi vállalatok privatizációja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AutoShape 428"/>
                <p:cNvSpPr>
                  <a:spLocks noChangeArrowheads="1"/>
                </p:cNvSpPr>
                <p:nvPr/>
              </p:nvSpPr>
              <p:spPr bwMode="auto">
                <a:xfrm>
                  <a:off x="750" y="5149"/>
                  <a:ext cx="227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helyi és központi befektetések visszafogása, a terjeszkedő magánpiac adóztatása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AutoShape 429"/>
                <p:cNvSpPr>
                  <a:spLocks noChangeArrowheads="1"/>
                </p:cNvSpPr>
                <p:nvPr/>
              </p:nvSpPr>
              <p:spPr bwMode="auto">
                <a:xfrm>
                  <a:off x="3541" y="6987"/>
                  <a:ext cx="150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beruházási túlfűtöttség (a hálón kívül)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Arc 431"/>
                <p:cNvSpPr>
                  <a:spLocks/>
                </p:cNvSpPr>
                <p:nvPr/>
              </p:nvSpPr>
              <p:spPr bwMode="auto">
                <a:xfrm>
                  <a:off x="5223" y="4106"/>
                  <a:ext cx="840" cy="8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78" name="Arc 432"/>
                <p:cNvSpPr>
                  <a:spLocks/>
                </p:cNvSpPr>
                <p:nvPr/>
              </p:nvSpPr>
              <p:spPr bwMode="auto">
                <a:xfrm rot="5400000">
                  <a:off x="5223" y="6336"/>
                  <a:ext cx="839" cy="9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79" name="Arc 433"/>
                <p:cNvSpPr>
                  <a:spLocks/>
                </p:cNvSpPr>
                <p:nvPr/>
              </p:nvSpPr>
              <p:spPr bwMode="auto">
                <a:xfrm rot="10800000">
                  <a:off x="2216" y="6348"/>
                  <a:ext cx="1209" cy="11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0" name="Arc 434"/>
                <p:cNvSpPr>
                  <a:spLocks/>
                </p:cNvSpPr>
                <p:nvPr/>
              </p:nvSpPr>
              <p:spPr bwMode="auto">
                <a:xfrm rot="16200000">
                  <a:off x="2347" y="3976"/>
                  <a:ext cx="948" cy="12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1" name="Arc 435"/>
                <p:cNvSpPr>
                  <a:spLocks/>
                </p:cNvSpPr>
                <p:nvPr/>
              </p:nvSpPr>
              <p:spPr bwMode="auto">
                <a:xfrm>
                  <a:off x="5223" y="4018"/>
                  <a:ext cx="2542" cy="9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2" name="Arc 437"/>
                <p:cNvSpPr>
                  <a:spLocks/>
                </p:cNvSpPr>
                <p:nvPr/>
              </p:nvSpPr>
              <p:spPr bwMode="auto">
                <a:xfrm>
                  <a:off x="5223" y="3919"/>
                  <a:ext cx="4492" cy="107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3" name="Arc 440"/>
                <p:cNvSpPr>
                  <a:spLocks/>
                </p:cNvSpPr>
                <p:nvPr/>
              </p:nvSpPr>
              <p:spPr bwMode="auto">
                <a:xfrm rot="5400000">
                  <a:off x="5956" y="5616"/>
                  <a:ext cx="1016" cy="260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4" name="Arc 441"/>
                <p:cNvSpPr>
                  <a:spLocks/>
                </p:cNvSpPr>
                <p:nvPr/>
              </p:nvSpPr>
              <p:spPr bwMode="auto">
                <a:xfrm rot="5400000">
                  <a:off x="6859" y="4701"/>
                  <a:ext cx="1186" cy="46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5" name="AutoShape 443"/>
                <p:cNvSpPr>
                  <a:spLocks noChangeArrowheads="1"/>
                </p:cNvSpPr>
                <p:nvPr/>
              </p:nvSpPr>
              <p:spPr bwMode="auto">
                <a:xfrm>
                  <a:off x="5504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1. </a:t>
                  </a: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hullám</a:t>
                  </a:r>
                  <a:r>
                    <a:rPr lang="en-US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 </a:t>
                  </a:r>
                  <a:r>
                    <a:rPr lang="hu-HU" sz="1200" b="1" dirty="0" err="1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mezőgazd</a:t>
                  </a:r>
                  <a:r>
                    <a:rPr lang="hu-HU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kommunák felszámolása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rc 444"/>
                <p:cNvSpPr>
                  <a:spLocks/>
                </p:cNvSpPr>
                <p:nvPr/>
              </p:nvSpPr>
              <p:spPr bwMode="auto">
                <a:xfrm>
                  <a:off x="5223" y="3788"/>
                  <a:ext cx="6076" cy="12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7" name="Arc 445"/>
                <p:cNvSpPr>
                  <a:spLocks/>
                </p:cNvSpPr>
                <p:nvPr/>
              </p:nvSpPr>
              <p:spPr bwMode="auto">
                <a:xfrm rot="5400000">
                  <a:off x="7551" y="4027"/>
                  <a:ext cx="1360" cy="61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</p:grpSp>
          <p:sp>
            <p:nvSpPr>
              <p:cNvPr id="67" name="AutoShape 446"/>
              <p:cNvSpPr>
                <a:spLocks noChangeArrowheads="1"/>
              </p:cNvSpPr>
              <p:nvPr/>
            </p:nvSpPr>
            <p:spPr bwMode="auto">
              <a:xfrm>
                <a:off x="41600" y="6477"/>
                <a:ext cx="13692" cy="244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termelési struktúra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AutoShape 447"/>
              <p:cNvSpPr>
                <a:spLocks noChangeArrowheads="1"/>
              </p:cNvSpPr>
              <p:nvPr/>
            </p:nvSpPr>
            <p:spPr bwMode="auto">
              <a:xfrm>
                <a:off x="42222" y="17775"/>
                <a:ext cx="23664" cy="339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r>
                  <a:rPr lang="hu-HU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háló allokációs prioritásaihoz való alkalmazkodás</a:t>
                </a:r>
                <a:endParaRPr lang="hu-HU" sz="12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AutoShape 448"/>
              <p:cNvSpPr>
                <a:spLocks noChangeArrowheads="1"/>
              </p:cNvSpPr>
              <p:nvPr/>
            </p:nvSpPr>
            <p:spPr bwMode="auto">
              <a:xfrm>
                <a:off x="9467" y="18110"/>
                <a:ext cx="13814" cy="347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hu-HU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központi reakció szükségessége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AutoShape 449"/>
              <p:cNvSpPr>
                <a:spLocks noChangeArrowheads="1"/>
              </p:cNvSpPr>
              <p:nvPr/>
            </p:nvSpPr>
            <p:spPr bwMode="auto">
              <a:xfrm>
                <a:off x="-612" y="2868"/>
                <a:ext cx="10405" cy="366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hu-HU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bővített reprodukció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AutoShape 443"/>
            <p:cNvSpPr>
              <a:spLocks noChangeArrowheads="1"/>
            </p:cNvSpPr>
            <p:nvPr/>
          </p:nvSpPr>
          <p:spPr bwMode="auto">
            <a:xfrm>
              <a:off x="15438" y="10100"/>
              <a:ext cx="9562" cy="6801"/>
            </a:xfrm>
            <a:prstGeom prst="roundRect">
              <a:avLst>
                <a:gd name="adj" fmla="val 16667"/>
              </a:avLst>
            </a:prstGeom>
            <a:solidFill>
              <a:srgbClr val="D1C9BE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hu-HU" sz="1200" b="1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beruházási túlfűtöttség (a hálón belül)</a:t>
              </a:r>
              <a:endParaRPr lang="hu-HU" sz="20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Egyenes összekötő nyíllal 62"/>
            <p:cNvCxnSpPr>
              <a:cxnSpLocks noChangeShapeType="1"/>
            </p:cNvCxnSpPr>
            <p:nvPr/>
          </p:nvCxnSpPr>
          <p:spPr bwMode="auto">
            <a:xfrm>
              <a:off x="19882" y="7017"/>
              <a:ext cx="0" cy="2788"/>
            </a:xfrm>
            <a:prstGeom prst="straightConnector1">
              <a:avLst/>
            </a:prstGeom>
            <a:noFill/>
            <a:ln w="381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gyenes összekötő nyíllal 63"/>
            <p:cNvCxnSpPr>
              <a:cxnSpLocks noChangeShapeType="1"/>
            </p:cNvCxnSpPr>
            <p:nvPr/>
          </p:nvCxnSpPr>
          <p:spPr bwMode="auto">
            <a:xfrm flipH="1">
              <a:off x="12223" y="13609"/>
              <a:ext cx="2851" cy="0"/>
            </a:xfrm>
            <a:prstGeom prst="straightConnector1">
              <a:avLst/>
            </a:prstGeom>
            <a:noFill/>
            <a:ln w="381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AutoShape 447"/>
            <p:cNvSpPr>
              <a:spLocks noChangeArrowheads="1"/>
            </p:cNvSpPr>
            <p:nvPr/>
          </p:nvSpPr>
          <p:spPr bwMode="auto">
            <a:xfrm>
              <a:off x="20098" y="6911"/>
              <a:ext cx="10960" cy="259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 b="1" dirty="0" smtClean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túlzott befektetés</a:t>
              </a:r>
              <a:endParaRPr lang="hu-HU" sz="2000" dirty="0">
                <a:solidFill>
                  <a:srgbClr val="395A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AutoShape 446"/>
          <p:cNvSpPr>
            <a:spLocks noChangeArrowheads="1"/>
          </p:cNvSpPr>
          <p:nvPr/>
        </p:nvSpPr>
        <p:spPr bwMode="auto">
          <a:xfrm>
            <a:off x="7155366" y="1901522"/>
            <a:ext cx="877170" cy="3664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solidFill>
                  <a:srgbClr val="395A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kinyitása</a:t>
            </a:r>
            <a:endParaRPr lang="hu-HU" sz="1200" dirty="0">
              <a:solidFill>
                <a:srgbClr val="395A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1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</a:rPr>
              <a:t>A veszély: a kínai pártállam „</a:t>
            </a:r>
            <a:r>
              <a:rPr lang="hu-HU" sz="3200" dirty="0" err="1" smtClean="0">
                <a:solidFill>
                  <a:srgbClr val="8D503B"/>
                </a:solidFill>
              </a:rPr>
              <a:t>elmaffiásodása</a:t>
            </a:r>
            <a:r>
              <a:rPr lang="hu-HU" sz="3200" dirty="0" smtClean="0">
                <a:solidFill>
                  <a:srgbClr val="8D503B"/>
                </a:solidFill>
              </a:rPr>
              <a:t>”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27534"/>
            <a:ext cx="8856538" cy="4443958"/>
          </a:xfrm>
        </p:spPr>
        <p:txBody>
          <a:bodyPr>
            <a:normAutofit/>
          </a:bodyPr>
          <a:lstStyle/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piacok kinyitása + diszkrecionális tervezési jogkörök decentralizációja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hu-HU" sz="2400" b="1" dirty="0" smtClean="0">
                <a:solidFill>
                  <a:srgbClr val="50412B"/>
                </a:solidFill>
              </a:rPr>
              <a:t> </a:t>
            </a:r>
            <a:r>
              <a:rPr lang="hu-HU" sz="2400" b="1" dirty="0" smtClean="0">
                <a:solidFill>
                  <a:srgbClr val="CD5F50"/>
                </a:solidFill>
              </a:rPr>
              <a:t>felülről indított állam-foglyulejtés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alárendelt szuverenitású maffiaállamok megjelenése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kapcsolati </a:t>
            </a:r>
            <a:r>
              <a:rPr lang="hu-HU" sz="2000" b="1" dirty="0" smtClean="0">
                <a:solidFill>
                  <a:srgbClr val="50412B"/>
                </a:solidFill>
              </a:rPr>
              <a:t>piac-redisztribúció megjelenése helyi (provinciális) szinten</a:t>
            </a:r>
          </a:p>
          <a:p>
            <a:r>
              <a:rPr lang="hu-HU" sz="2400" b="1" u="sng" dirty="0" smtClean="0">
                <a:solidFill>
                  <a:srgbClr val="50412B"/>
                </a:solidFill>
              </a:rPr>
              <a:t>kétirányú tendencia:</a:t>
            </a:r>
            <a:r>
              <a:rPr lang="hu-HU" sz="2400" b="1" dirty="0" smtClean="0">
                <a:solidFill>
                  <a:srgbClr val="50412B"/>
                </a:solidFill>
              </a:rPr>
              <a:t> (1) a helyi vezetők felfelé haladnak a pártban, a patronális hálójuk bővítésére használják az új hatásköreiket (pl. </a:t>
            </a:r>
            <a:r>
              <a:rPr lang="hu-HU" sz="2400" b="1" dirty="0" err="1" smtClean="0">
                <a:solidFill>
                  <a:srgbClr val="50412B"/>
                </a:solidFill>
              </a:rPr>
              <a:t>Csou</a:t>
            </a:r>
            <a:r>
              <a:rPr lang="hu-HU" sz="2400" b="1" dirty="0" smtClean="0">
                <a:solidFill>
                  <a:srgbClr val="50412B"/>
                </a:solidFill>
              </a:rPr>
              <a:t> </a:t>
            </a:r>
            <a:r>
              <a:rPr lang="hu-HU" sz="2400" b="1" dirty="0" err="1" smtClean="0">
                <a:solidFill>
                  <a:srgbClr val="50412B"/>
                </a:solidFill>
              </a:rPr>
              <a:t>Jung-kang</a:t>
            </a:r>
            <a:r>
              <a:rPr lang="hu-HU" sz="2400" b="1" dirty="0" smtClean="0">
                <a:solidFill>
                  <a:srgbClr val="50412B"/>
                </a:solidFill>
              </a:rPr>
              <a:t>), (2) magas szintű nómenklatúra-tagok saját hálókat hoznak létre </a:t>
            </a:r>
            <a:r>
              <a:rPr lang="hu-HU" sz="2400" b="1" dirty="0">
                <a:solidFill>
                  <a:srgbClr val="50412B"/>
                </a:solidFill>
              </a:rPr>
              <a:t>(„kis hercegek”, </a:t>
            </a:r>
            <a:r>
              <a:rPr lang="hu-HU" sz="2400" b="1" i="1" dirty="0" err="1">
                <a:solidFill>
                  <a:srgbClr val="50412B"/>
                </a:solidFill>
              </a:rPr>
              <a:t>taizi</a:t>
            </a:r>
            <a:r>
              <a:rPr lang="hu-HU" sz="2400" b="1" dirty="0">
                <a:solidFill>
                  <a:srgbClr val="50412B"/>
                </a:solidFill>
              </a:rPr>
              <a:t>)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4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elmaffiásodás, lefelé tartó mozgás a háromszögben</a:t>
            </a:r>
            <a:endParaRPr lang="hu-HU" sz="2400" b="1" dirty="0" smtClean="0">
              <a:solidFill>
                <a:srgbClr val="CD5F50"/>
              </a:solidFill>
            </a:endParaRPr>
          </a:p>
          <a:p>
            <a:r>
              <a:rPr lang="hu-HU" sz="2400" b="1" dirty="0" smtClean="0">
                <a:solidFill>
                  <a:srgbClr val="50412B"/>
                </a:solidFill>
              </a:rPr>
              <a:t>DE: a központi hatalom vissza tud vágni (</a:t>
            </a:r>
            <a:r>
              <a:rPr lang="hu-HU" sz="2400" b="1" dirty="0" err="1" smtClean="0">
                <a:solidFill>
                  <a:srgbClr val="50412B"/>
                </a:solidFill>
              </a:rPr>
              <a:t>Hszi</a:t>
            </a:r>
            <a:r>
              <a:rPr lang="hu-HU" sz="2400" b="1" dirty="0" smtClean="0">
                <a:solidFill>
                  <a:srgbClr val="50412B"/>
                </a:solidFill>
              </a:rPr>
              <a:t> </a:t>
            </a:r>
            <a:r>
              <a:rPr lang="hu-HU" sz="2400" b="1" dirty="0" err="1" smtClean="0">
                <a:solidFill>
                  <a:srgbClr val="50412B"/>
                </a:solidFill>
              </a:rPr>
              <a:t>Csin-ping</a:t>
            </a:r>
            <a:r>
              <a:rPr lang="hu-HU" sz="2400" b="1" dirty="0" smtClean="0">
                <a:solidFill>
                  <a:srgbClr val="50412B"/>
                </a:solidFill>
              </a:rPr>
              <a:t> korrupció-ellenes kampányai: rövid- és hosszú távú hatalompolitika)</a:t>
            </a:r>
            <a:endParaRPr lang="hu-HU" sz="20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srgbClr val="8D503B"/>
                </a:solidFill>
              </a:rPr>
              <a:t>A kapcsolati gazdaságok (politikai kapitalizmusok) tipológiája</a:t>
            </a:r>
            <a:endParaRPr lang="en-US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0583"/>
              </p:ext>
            </p:extLst>
          </p:nvPr>
        </p:nvGraphicFramePr>
        <p:xfrm>
          <a:off x="107950" y="838878"/>
          <a:ext cx="8928100" cy="4253152"/>
        </p:xfrm>
        <a:graphic>
          <a:graphicData uri="http://schemas.openxmlformats.org/drawingml/2006/table">
            <a:tbl>
              <a:tblPr/>
              <a:tblGrid>
                <a:gridCol w="1439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9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63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44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hu-HU" sz="1600" b="1" i="0" kern="120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politikai kapitalizmus </a:t>
                      </a: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típusa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domináns formája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Kezdeményező aktorok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foglyul ejtés típusai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Az állam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Korrupciós piac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korrupció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Piacok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Járadékvadász állam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Kleptokratikus állam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Ragadozó állam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Szabad verseny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(szabad belépés / szabad kilépés)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Monopólium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(befogadás / kitagadás)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3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Oligarchikus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Alulról indított állam-foglyulejtés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 + állam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Patronális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Felülről indított állam-foglyulejtés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Poligarchák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82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Maffiakapitalizmus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Bűnöző állam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Fogadott politikai család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 + állam + oligarchák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8" name="Egyenes összekötő nyíllal 4"/>
          <p:cNvCxnSpPr/>
          <p:nvPr/>
        </p:nvCxnSpPr>
        <p:spPr>
          <a:xfrm>
            <a:off x="8244408" y="2571750"/>
            <a:ext cx="0" cy="162933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4"/>
          <p:cNvCxnSpPr/>
          <p:nvPr/>
        </p:nvCxnSpPr>
        <p:spPr>
          <a:xfrm>
            <a:off x="6732240" y="3678723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4"/>
          <p:cNvCxnSpPr/>
          <p:nvPr/>
        </p:nvCxnSpPr>
        <p:spPr>
          <a:xfrm>
            <a:off x="6732240" y="2230760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92546"/>
            <a:ext cx="8928100" cy="9159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A </a:t>
            </a:r>
            <a:r>
              <a:rPr lang="en-US" dirty="0" err="1">
                <a:solidFill>
                  <a:srgbClr val="8D503B"/>
                </a:solidFill>
              </a:rPr>
              <a:t>tulajdonosi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szerkezet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politikai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átrendezésének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három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típusa</a:t>
            </a:r>
            <a:r>
              <a:rPr lang="en-US" dirty="0">
                <a:solidFill>
                  <a:srgbClr val="8D503B"/>
                </a:solidFill>
              </a:rPr>
              <a:t> a </a:t>
            </a:r>
            <a:r>
              <a:rPr lang="en-US" dirty="0" err="1">
                <a:solidFill>
                  <a:srgbClr val="8D503B"/>
                </a:solidFill>
              </a:rPr>
              <a:t>posztkommunista</a:t>
            </a:r>
            <a:r>
              <a:rPr lang="en-US" dirty="0">
                <a:solidFill>
                  <a:srgbClr val="8D503B"/>
                </a:solidFill>
              </a:rPr>
              <a:t> </a:t>
            </a:r>
            <a:r>
              <a:rPr lang="en-US" dirty="0" err="1">
                <a:solidFill>
                  <a:srgbClr val="8D503B"/>
                </a:solidFill>
              </a:rPr>
              <a:t>térségben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20751"/>
              </p:ext>
            </p:extLst>
          </p:nvPr>
        </p:nvGraphicFramePr>
        <p:xfrm>
          <a:off x="107951" y="879629"/>
          <a:ext cx="8928099" cy="3944027"/>
        </p:xfrm>
        <a:graphic>
          <a:graphicData uri="http://schemas.openxmlformats.org/drawingml/2006/table">
            <a:tbl>
              <a:tblPr/>
              <a:tblGrid>
                <a:gridCol w="2735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5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22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Kommunista államosítás</a:t>
                      </a:r>
                      <a:b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(a magántulajdon felszámolása)</a:t>
                      </a:r>
                      <a:endParaRPr lang="hu-HU" sz="18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Rendszerváltó privatizáció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(a magántulajdon visszaállítása)</a:t>
                      </a:r>
                      <a:endParaRPr lang="hu-HU" sz="18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Posztkommunista tulajdon-újraosztás</a:t>
                      </a:r>
                      <a:b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(a magántulajdon patronalizálása)</a:t>
                      </a:r>
                      <a:endParaRPr lang="hu-HU" sz="18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egypiramisos bürokratikus patronális háló kialakítása (a szférák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összeolvadása)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 többpiramisos rendszer létrehozása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(a szférák – formális – szétválasztása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az egypiramisos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informális patronális háló kialakítása (a szférák összejátszása)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4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tulajdon típusának átalakítása (magántulajdonból állami tulajdon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FORMÁLIS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tulajdon típusának átalakítása (állami tulajdonból magántulajdon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kern="1200" dirty="0" smtClean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FORMÁLIS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magántulajdon átruházása (autonóm/rivális tulajdonból patronális tulajdonba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INFORMÁLIS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7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államosítás,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kollektivizálás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(Magyarországon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1945 után)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privatizáció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(Magyarországon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1988 után)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prédavadászat /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befogadás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(Magyarországon 2010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után)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3721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122448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A privatizációs profil megrajzolása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931790"/>
            <a:ext cx="7632848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50412B"/>
                </a:solidFill>
              </a:rPr>
              <a:t>Nem technokrata indítékok</a:t>
            </a:r>
            <a:endParaRPr lang="en-US" sz="24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ideológiai </a:t>
            </a:r>
            <a:r>
              <a:rPr lang="en-US" sz="2000" b="1" dirty="0" smtClean="0">
                <a:solidFill>
                  <a:srgbClr val="50412B"/>
                </a:solidFill>
              </a:rPr>
              <a:t>/ </a:t>
            </a:r>
            <a:r>
              <a:rPr lang="hu-HU" sz="2000" b="1" dirty="0" smtClean="0">
                <a:solidFill>
                  <a:srgbClr val="50412B"/>
                </a:solidFill>
              </a:rPr>
              <a:t>igazságtétel</a:t>
            </a:r>
            <a:endParaRPr lang="en-US" sz="20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politikai </a:t>
            </a:r>
            <a:r>
              <a:rPr lang="en-US" sz="2000" b="1" dirty="0" smtClean="0">
                <a:solidFill>
                  <a:srgbClr val="50412B"/>
                </a:solidFill>
              </a:rPr>
              <a:t>/ </a:t>
            </a:r>
            <a:r>
              <a:rPr lang="hu-HU" sz="2000" b="1" dirty="0" smtClean="0">
                <a:solidFill>
                  <a:srgbClr val="50412B"/>
                </a:solidFill>
              </a:rPr>
              <a:t>a nómenklatúra hatalomátmentése</a:t>
            </a:r>
            <a:endParaRPr lang="en-US" sz="2000" b="1" dirty="0" smtClean="0">
              <a:solidFill>
                <a:srgbClr val="50412B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55576" y="1317839"/>
            <a:ext cx="7632848" cy="194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50412B"/>
                </a:solidFill>
              </a:rPr>
              <a:t>Technokrata dimenziók</a:t>
            </a:r>
            <a:endParaRPr lang="en-US" sz="24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a privatizációs piac nyitottsága</a:t>
            </a:r>
            <a:endParaRPr lang="en-US" sz="20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a privatizáció tárgya</a:t>
            </a:r>
            <a:endParaRPr lang="en-US" sz="18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A privatizációs profil megrajzolása</a:t>
            </a:r>
            <a:r>
              <a:rPr lang="en-US" dirty="0">
                <a:solidFill>
                  <a:srgbClr val="8D503B"/>
                </a:solidFill>
              </a:rPr>
              <a:t>: </a:t>
            </a:r>
            <a:r>
              <a:rPr lang="ru-RU" dirty="0">
                <a:solidFill>
                  <a:srgbClr val="8D503B"/>
                </a:solidFill>
              </a:rPr>
              <a:t/>
            </a:r>
            <a:br>
              <a:rPr lang="ru-RU" dirty="0">
                <a:solidFill>
                  <a:srgbClr val="8D503B"/>
                </a:solidFill>
              </a:rPr>
            </a:br>
            <a:r>
              <a:rPr lang="hu-HU" dirty="0">
                <a:solidFill>
                  <a:srgbClr val="8D503B"/>
                </a:solidFill>
              </a:rPr>
              <a:t>technokrata </a:t>
            </a:r>
            <a:r>
              <a:rPr lang="hu-HU" dirty="0" smtClean="0">
                <a:solidFill>
                  <a:srgbClr val="8D503B"/>
                </a:solidFill>
              </a:rPr>
              <a:t>dimenziók </a:t>
            </a:r>
            <a:r>
              <a:rPr lang="en-US" b="1" dirty="0" smtClean="0">
                <a:solidFill>
                  <a:srgbClr val="8D503B"/>
                </a:solidFill>
              </a:rPr>
              <a:t>(</a:t>
            </a:r>
            <a:r>
              <a:rPr lang="hu-HU" b="1" dirty="0" smtClean="0">
                <a:solidFill>
                  <a:srgbClr val="8D503B"/>
                </a:solidFill>
              </a:rPr>
              <a:t>a privatizációs piac nyitottsága</a:t>
            </a:r>
            <a:r>
              <a:rPr lang="en-US" b="1" dirty="0" smtClean="0">
                <a:solidFill>
                  <a:srgbClr val="8D503B"/>
                </a:solidFill>
              </a:rPr>
              <a:t>)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55475"/>
              </p:ext>
            </p:extLst>
          </p:nvPr>
        </p:nvGraphicFramePr>
        <p:xfrm>
          <a:off x="107950" y="905703"/>
          <a:ext cx="8928099" cy="4186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4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5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1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belépés korlátai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Nyitottság kívülállók számára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Korrumpálhatósági potenciál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Résztulajdonosi privatizáció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Minimális anyagi követelmények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</a:rPr>
                        <a:t>Nyitott</a:t>
                      </a: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</a:rPr>
                        <a:t>Zárt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</a:rPr>
                        <a:t>Alacsony</a:t>
                      </a: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</a:rPr>
                        <a:t>Magas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3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Nyilvános aukció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Nagy tőke mint követelmény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Nyilvános tender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Döntés több kritérium alapján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40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Korlátozott aukció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Meghívás kell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7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Tárgyalásos értékesítés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vezető politikai elit kinevezésére van szükség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>
            <a:off x="6012160" y="2283718"/>
            <a:ext cx="0" cy="216024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4"/>
          <p:cNvCxnSpPr/>
          <p:nvPr/>
        </p:nvCxnSpPr>
        <p:spPr>
          <a:xfrm>
            <a:off x="8028384" y="2283718"/>
            <a:ext cx="0" cy="216024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 privatizációs profil megrajzolása</a:t>
            </a:r>
            <a:r>
              <a:rPr lang="en-US" b="1" dirty="0" smtClean="0">
                <a:solidFill>
                  <a:srgbClr val="8D503B"/>
                </a:solidFill>
              </a:rPr>
              <a:t>: </a:t>
            </a:r>
            <a:r>
              <a:rPr lang="ru-RU" b="1" dirty="0" smtClean="0">
                <a:solidFill>
                  <a:srgbClr val="8D503B"/>
                </a:solidFill>
              </a:rPr>
              <a:t/>
            </a:r>
            <a:br>
              <a:rPr lang="ru-RU" b="1" dirty="0" smtClean="0">
                <a:solidFill>
                  <a:srgbClr val="8D503B"/>
                </a:solidFill>
              </a:rPr>
            </a:br>
            <a:r>
              <a:rPr lang="hu-HU" b="1" dirty="0" smtClean="0">
                <a:solidFill>
                  <a:srgbClr val="8D503B"/>
                </a:solidFill>
              </a:rPr>
              <a:t>technokrata dimenziók </a:t>
            </a:r>
            <a:r>
              <a:rPr lang="en-US" b="1" dirty="0" smtClean="0">
                <a:solidFill>
                  <a:srgbClr val="8D503B"/>
                </a:solidFill>
              </a:rPr>
              <a:t>(</a:t>
            </a:r>
            <a:r>
              <a:rPr lang="hu-HU" b="1" dirty="0" smtClean="0">
                <a:solidFill>
                  <a:srgbClr val="8D503B"/>
                </a:solidFill>
              </a:rPr>
              <a:t>a privatizáció tárgya</a:t>
            </a:r>
            <a:r>
              <a:rPr lang="en-US" b="1" dirty="0" smtClean="0">
                <a:solidFill>
                  <a:srgbClr val="8D503B"/>
                </a:solidFill>
              </a:rPr>
              <a:t>)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1131590"/>
          <a:ext cx="8928100" cy="3885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98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5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1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Mi az, amit privatizálnak?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Az állam privatizáció utáni sajátos viszonya a vállalkozáshoz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Privatizáció utáni gazdasági 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5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Szerződéses kihelyezés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Tevékenység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Vevő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Mesterséges monopólium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5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Franchise-eladás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Koncesszió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Szabályozó ágens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Mesterséges monopólium (oligopólium)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08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Közvetlen privatizáció (részleges)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Vállalat (+ eszközök)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Üzlettárs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Versenyben részt vevő cég (a vezetésében potenciális állami beleszólással)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08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Közvetlen privatizáció (teljes)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Vállalat + eszközök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Versenyben részt vevő cég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3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D503B"/>
                </a:solidFill>
              </a:rPr>
              <a:t>A privatizációs folyamat indítékai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090" y="699542"/>
            <a:ext cx="8640960" cy="4443958"/>
          </a:xfrm>
        </p:spPr>
        <p:txBody>
          <a:bodyPr>
            <a:normAutofit fontScale="92500"/>
          </a:bodyPr>
          <a:lstStyle/>
          <a:p>
            <a:pPr lvl="0"/>
            <a:r>
              <a:rPr lang="hu-HU" sz="2400" b="1" dirty="0" smtClean="0">
                <a:solidFill>
                  <a:srgbClr val="CD5F50"/>
                </a:solidFill>
              </a:rPr>
              <a:t>technokrata indítékok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az ösztönzési rendszer megváltoztatása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az államháztartási bevételek növelése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 gazdasági növekedés újraindítása</a:t>
            </a: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a cél: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eladni annak, aki a leginkább piacképesen tudja utána működtetni, megfelelő szabályozói környezet kialakításával (gazdasági hatékonyság)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technokrata szempontok gyakran keresztülvihetetlenek voltak: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hiányzott a megfelelő jogi környezet;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az állami kontrollfunkciók leépültek;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nem volt fizetőképes belső kereslet;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az állami vállalatok piaci értékét sokszor lehetetlen volt meghatározni.</a:t>
            </a: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nem technokrata indítékok: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20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igazságtétel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és </a:t>
            </a:r>
            <a:r>
              <a:rPr lang="hu-HU" sz="20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hatalomátmentés</a:t>
            </a:r>
            <a:endParaRPr lang="hu-HU" sz="2000" b="1" u="sng" dirty="0" smtClean="0">
              <a:solidFill>
                <a:srgbClr val="50412B"/>
              </a:solidFill>
            </a:endParaRPr>
          </a:p>
          <a:p>
            <a:endParaRPr lang="hu-HU" sz="24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"/>
            <a:ext cx="8928546" cy="915566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A privatizációs profil </a:t>
            </a:r>
            <a:r>
              <a:rPr lang="hu-HU" dirty="0" smtClean="0">
                <a:solidFill>
                  <a:srgbClr val="8D503B"/>
                </a:solidFill>
              </a:rPr>
              <a:t>megrajzolása: nem technokrata indítékok </a:t>
            </a:r>
            <a:r>
              <a:rPr lang="en-US" b="1" dirty="0" smtClean="0">
                <a:solidFill>
                  <a:srgbClr val="8D503B"/>
                </a:solidFill>
              </a:rPr>
              <a:t>(</a:t>
            </a:r>
            <a:r>
              <a:rPr lang="hu-HU" b="1" dirty="0" smtClean="0">
                <a:solidFill>
                  <a:srgbClr val="8D503B"/>
                </a:solidFill>
              </a:rPr>
              <a:t>ideológiai </a:t>
            </a:r>
            <a:r>
              <a:rPr lang="en-US" b="1" dirty="0" smtClean="0">
                <a:solidFill>
                  <a:srgbClr val="8D503B"/>
                </a:solidFill>
              </a:rPr>
              <a:t>/ </a:t>
            </a:r>
            <a:r>
              <a:rPr lang="hu-HU" b="1" dirty="0" smtClean="0">
                <a:solidFill>
                  <a:srgbClr val="8D503B"/>
                </a:solidFill>
              </a:rPr>
              <a:t>igazságtétel</a:t>
            </a:r>
            <a:r>
              <a:rPr lang="en-US" b="1" dirty="0" smtClean="0">
                <a:solidFill>
                  <a:srgbClr val="8D503B"/>
                </a:solidFill>
              </a:rPr>
              <a:t>) 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78543"/>
              </p:ext>
            </p:extLst>
          </p:nvPr>
        </p:nvGraphicFramePr>
        <p:xfrm>
          <a:off x="107503" y="843558"/>
          <a:ext cx="8928547" cy="4243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3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1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6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Az igazságtétel időbeli dimenziója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privatizációs tulajdon legitimációs alapja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privatizált tulajdon kiterjedése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Reprivatizáció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Államosítás/kollektivizálás előtti korszak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Egykori tulajdonosok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Egykori tulajdon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Kárpótlás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Államosítás/kollektivizálás előtti korszak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Egykori tulajdonosok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Opcionális tulajdon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Bennfentes privatizáció (vezetői és munkavállalói kivásárlás, MEBO)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Rendszerváltás előtti korszak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vagyontárgyak működtetői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Működtetett tulajdon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Az állampolgárok közötti ingyenes szétosztás (kuponos privatizáció)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Rendszerváltás előtti korszak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Állampolgárok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Opcionális tulajdon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3159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A privatizációs profil megrajzolása: nem technokrata indítékok</a:t>
            </a:r>
            <a:r>
              <a:rPr lang="en-US" b="1" dirty="0" smtClean="0">
                <a:solidFill>
                  <a:srgbClr val="8D503B"/>
                </a:solidFill>
              </a:rPr>
              <a:t> </a:t>
            </a:r>
            <a:br>
              <a:rPr lang="en-US" b="1" dirty="0" smtClean="0">
                <a:solidFill>
                  <a:srgbClr val="8D503B"/>
                </a:solidFill>
              </a:rPr>
            </a:br>
            <a:r>
              <a:rPr lang="en-US" b="1" dirty="0" smtClean="0">
                <a:solidFill>
                  <a:srgbClr val="8D503B"/>
                </a:solidFill>
              </a:rPr>
              <a:t>(</a:t>
            </a:r>
            <a:r>
              <a:rPr lang="hu-HU" b="1" dirty="0" smtClean="0">
                <a:solidFill>
                  <a:srgbClr val="8D503B"/>
                </a:solidFill>
              </a:rPr>
              <a:t>politikai </a:t>
            </a:r>
            <a:r>
              <a:rPr lang="en-US" b="1" dirty="0" smtClean="0">
                <a:solidFill>
                  <a:srgbClr val="8D503B"/>
                </a:solidFill>
              </a:rPr>
              <a:t>/ </a:t>
            </a:r>
            <a:r>
              <a:rPr lang="hu-HU" b="1" dirty="0" smtClean="0">
                <a:solidFill>
                  <a:srgbClr val="8D503B"/>
                </a:solidFill>
              </a:rPr>
              <a:t>a nómenklatúra hatalomátmentése</a:t>
            </a:r>
            <a:r>
              <a:rPr lang="en-US" b="1" dirty="0" smtClean="0">
                <a:solidFill>
                  <a:srgbClr val="8D503B"/>
                </a:solidFill>
              </a:rPr>
              <a:t>)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1059582"/>
          <a:ext cx="8928546" cy="4002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4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7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9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1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korrumpálás módja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korrumpálás fokozatossága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Nyertesek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Alulról indított hatalomátmentés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társadalmi és tudástőke fölényének kihasználása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Egylépcsős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Kívülállók nagy számban (+ nómenklatúra)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Horizontális hatalomátmentés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tulajdonkoncentráció elősegítése a másodlagos privatizció során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Többlépcsős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Nómenklatúra nagy számban (+ kívülállók)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1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Felülről indított hatalomátmentés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Közvetlen átalakítás („az állam saját magát privatizálja”)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Egylépcsős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Nómenklatúra kis számban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131591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 smtClean="0">
                <a:solidFill>
                  <a:srgbClr val="8D503B"/>
                </a:solidFill>
              </a:rPr>
              <a:t>A régi gazdasági nómenklatúra sorsa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22725"/>
              </p:ext>
            </p:extLst>
          </p:nvPr>
        </p:nvGraphicFramePr>
        <p:xfrm>
          <a:off x="503771" y="1128523"/>
          <a:ext cx="8136457" cy="3483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5128">
                  <a:extLst>
                    <a:ext uri="{9D8B030D-6E8A-4147-A177-3AD203B41FA5}">
                      <a16:colId xmlns:a16="http://schemas.microsoft.com/office/drawing/2014/main" xmlns="" val="1413600066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xmlns="" val="820420687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xmlns="" val="2642299071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xmlns="" val="2521361515"/>
                    </a:ext>
                  </a:extLst>
                </a:gridCol>
              </a:tblGrid>
              <a:tr h="1008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  <a:effectLst/>
                        </a:rPr>
                        <a:t>Az 1988-as gazdasági nómenklatúra társadalmi állása 1993-ban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Oroszország</a:t>
                      </a: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n</a:t>
                      </a:r>
                      <a:r>
                        <a:rPr lang="en-US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= 60)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Lengyelország</a:t>
                      </a: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n</a:t>
                      </a:r>
                      <a:r>
                        <a:rPr lang="en-US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= 263)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Magyarország</a:t>
                      </a: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n</a:t>
                      </a:r>
                      <a:r>
                        <a:rPr lang="en-US" sz="1800" b="1" dirty="0" smtClean="0">
                          <a:solidFill>
                            <a:srgbClr val="4D7C85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= 82)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474676"/>
                  </a:ext>
                </a:extLst>
              </a:tr>
              <a:tr h="41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  <a:effectLst/>
                        </a:rPr>
                        <a:t>elit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81.1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56.6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29.2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312138"/>
                  </a:ext>
                </a:extLst>
              </a:tr>
              <a:tr h="81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  <a:effectLst/>
                        </a:rPr>
                        <a:t>nem-elit, beosztottakkal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13.2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12.6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18.3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831836"/>
                  </a:ext>
                </a:extLst>
              </a:tr>
              <a:tr h="83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  <a:effectLst/>
                        </a:rPr>
                        <a:t>nem-elit, beosztottak</a:t>
                      </a:r>
                      <a:r>
                        <a:rPr lang="hu-HU" sz="1800" b="1" i="1" baseline="0" dirty="0" smtClean="0">
                          <a:solidFill>
                            <a:srgbClr val="4D7C85"/>
                          </a:solidFill>
                          <a:effectLst/>
                        </a:rPr>
                        <a:t> nélkül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1.7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7.2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4.9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28968"/>
                  </a:ext>
                </a:extLst>
              </a:tr>
              <a:tr h="41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 smtClean="0">
                          <a:solidFill>
                            <a:srgbClr val="4D7C85"/>
                          </a:solidFill>
                          <a:effectLst/>
                        </a:rPr>
                        <a:t>nyugdíjas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3.3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23.6</a:t>
                      </a:r>
                      <a:endParaRPr lang="hu-HU" sz="2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47.6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564260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 flipH="1">
            <a:off x="5940152" y="4835723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Forrás</a:t>
            </a:r>
            <a:r>
              <a:rPr lang="en-US" sz="1400" b="1" dirty="0" smtClean="0">
                <a:solidFill>
                  <a:srgbClr val="8D503B"/>
                </a:solidFill>
              </a:rPr>
              <a:t>: </a:t>
            </a:r>
            <a:r>
              <a:rPr lang="en-US" sz="1400" b="1" dirty="0" err="1">
                <a:solidFill>
                  <a:srgbClr val="8D503B"/>
                </a:solidFill>
              </a:rPr>
              <a:t>Szelényi</a:t>
            </a:r>
            <a:r>
              <a:rPr lang="en-US" sz="1400" b="1" dirty="0">
                <a:solidFill>
                  <a:srgbClr val="8D503B"/>
                </a:solidFill>
              </a:rPr>
              <a:t> </a:t>
            </a:r>
            <a:r>
              <a:rPr lang="hu-HU" sz="1400" b="1" dirty="0" smtClean="0">
                <a:solidFill>
                  <a:srgbClr val="8D503B"/>
                </a:solidFill>
              </a:rPr>
              <a:t>és </a:t>
            </a:r>
            <a:r>
              <a:rPr lang="en-US" sz="1400" b="1" dirty="0" err="1" smtClean="0">
                <a:solidFill>
                  <a:srgbClr val="8D503B"/>
                </a:solidFill>
              </a:rPr>
              <a:t>Szelényi</a:t>
            </a:r>
            <a:r>
              <a:rPr lang="en-US" sz="1400" b="1" dirty="0" smtClean="0">
                <a:solidFill>
                  <a:srgbClr val="8D503B"/>
                </a:solidFill>
              </a:rPr>
              <a:t> </a:t>
            </a:r>
            <a:r>
              <a:rPr lang="en-US" sz="1400" b="1" dirty="0">
                <a:solidFill>
                  <a:srgbClr val="8D503B"/>
                </a:solidFill>
              </a:rPr>
              <a:t>(</a:t>
            </a:r>
            <a:r>
              <a:rPr lang="en-US" sz="1400" b="1" dirty="0" smtClean="0">
                <a:solidFill>
                  <a:srgbClr val="8D503B"/>
                </a:solidFill>
              </a:rPr>
              <a:t>199</a:t>
            </a:r>
            <a:r>
              <a:rPr lang="hu-HU" sz="1400" b="1" dirty="0" smtClean="0">
                <a:solidFill>
                  <a:srgbClr val="8D503B"/>
                </a:solidFill>
              </a:rPr>
              <a:t>6</a:t>
            </a:r>
            <a:r>
              <a:rPr lang="en-US" sz="1400" b="1" dirty="0" smtClean="0">
                <a:solidFill>
                  <a:srgbClr val="8D503B"/>
                </a:solidFill>
              </a:rPr>
              <a:t>, </a:t>
            </a:r>
            <a:r>
              <a:rPr lang="hu-HU" sz="1400" b="1" dirty="0" smtClean="0">
                <a:solidFill>
                  <a:srgbClr val="8D503B"/>
                </a:solidFill>
              </a:rPr>
              <a:t>499.</a:t>
            </a:r>
            <a:r>
              <a:rPr lang="en-US" sz="1400" b="1" dirty="0" smtClean="0">
                <a:solidFill>
                  <a:srgbClr val="8D503B"/>
                </a:solidFill>
              </a:rPr>
              <a:t>)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1371</Words>
  <Application>Microsoft Office PowerPoint</Application>
  <PresentationFormat>Diavetítés a képernyőre (16:9 oldalarány)</PresentationFormat>
  <Paragraphs>367</Paragraphs>
  <Slides>20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Open Sans</vt:lpstr>
      <vt:lpstr>Times New Roman</vt:lpstr>
      <vt:lpstr>Wingdings</vt:lpstr>
      <vt:lpstr>Office-téma</vt:lpstr>
      <vt:lpstr>PowerPoint bemutató</vt:lpstr>
      <vt:lpstr>A tulajdonosi szerkezet politikai átrendezésének három típusa a posztkommunista térségben</vt:lpstr>
      <vt:lpstr>A privatizációs profil megrajzolása</vt:lpstr>
      <vt:lpstr>A privatizációs profil megrajzolása:  technokrata dimenziók (a privatizációs piac nyitottsága)</vt:lpstr>
      <vt:lpstr>A privatizációs profil megrajzolása:  technokrata dimenziók (a privatizáció tárgya)</vt:lpstr>
      <vt:lpstr>A privatizációs folyamat indítékai</vt:lpstr>
      <vt:lpstr>A privatizációs profil megrajzolása: nem technokrata indítékok (ideológiai / igazságtétel) </vt:lpstr>
      <vt:lpstr>A privatizációs profil megrajzolása: nem technokrata indítékok  (politikai / a nómenklatúra hatalomátmentése)</vt:lpstr>
      <vt:lpstr>A régi gazdasági nómenklatúra sorsa</vt:lpstr>
      <vt:lpstr>A gazdaság integrációs mechanizmusai</vt:lpstr>
      <vt:lpstr>Piacgazdaság, kapcsolati gazdaság, tervgazdaság</vt:lpstr>
      <vt:lpstr>Korrigáló mechanizmusok a szocialista piacokon</vt:lpstr>
      <vt:lpstr>Torzító mechanizmusok a kapitalista piacokon</vt:lpstr>
      <vt:lpstr>Annektáló mechanizmusok a kapitalista piacokon</vt:lpstr>
      <vt:lpstr>A domináns gazdasági mechanizmus összefüggése a rezsimtípusokkal</vt:lpstr>
      <vt:lpstr>A piackihasználó diktatúra: Kína</vt:lpstr>
      <vt:lpstr>Beruházási ciklusok a kínai piackihasználó diktatúrában</vt:lpstr>
      <vt:lpstr>A veszély: a kínai pártállam „elmaffiásodása”</vt:lpstr>
      <vt:lpstr>A kapcsolati gazdaságok (politikai kapitalizmusok) tipológiája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741</cp:revision>
  <dcterms:created xsi:type="dcterms:W3CDTF">2017-05-01T09:52:15Z</dcterms:created>
  <dcterms:modified xsi:type="dcterms:W3CDTF">2022-04-27T19:02:55Z</dcterms:modified>
</cp:coreProperties>
</file>