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5"/>
  </p:notesMasterIdLst>
  <p:sldIdLst>
    <p:sldId id="256" r:id="rId2"/>
    <p:sldId id="288" r:id="rId3"/>
    <p:sldId id="285" r:id="rId4"/>
    <p:sldId id="290" r:id="rId5"/>
    <p:sldId id="286" r:id="rId6"/>
    <p:sldId id="291" r:id="rId7"/>
    <p:sldId id="310" r:id="rId8"/>
    <p:sldId id="315" r:id="rId9"/>
    <p:sldId id="311" r:id="rId10"/>
    <p:sldId id="296" r:id="rId11"/>
    <p:sldId id="295" r:id="rId12"/>
    <p:sldId id="316" r:id="rId13"/>
    <p:sldId id="314" r:id="rId14"/>
    <p:sldId id="317" r:id="rId15"/>
    <p:sldId id="313" r:id="rId16"/>
    <p:sldId id="289" r:id="rId17"/>
    <p:sldId id="307" r:id="rId18"/>
    <p:sldId id="312" r:id="rId19"/>
    <p:sldId id="300" r:id="rId20"/>
    <p:sldId id="301" r:id="rId21"/>
    <p:sldId id="302" r:id="rId22"/>
    <p:sldId id="297" r:id="rId23"/>
    <p:sldId id="287" r:id="rId24"/>
  </p:sldIdLst>
  <p:sldSz cx="9144000" cy="5143500" type="screen16x9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2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68" userDrawn="1">
          <p15:clr>
            <a:srgbClr val="A4A3A4"/>
          </p15:clr>
        </p15:guide>
        <p15:guide id="4" pos="5692" userDrawn="1">
          <p15:clr>
            <a:srgbClr val="A4A3A4"/>
          </p15:clr>
        </p15:guide>
        <p15:guide id="5" orient="horz" pos="622" userDrawn="1">
          <p15:clr>
            <a:srgbClr val="A4A3A4"/>
          </p15:clr>
        </p15:guide>
        <p15:guide id="6" orient="horz" pos="57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5F50"/>
    <a:srgbClr val="8D503B"/>
    <a:srgbClr val="50412B"/>
    <a:srgbClr val="D7D0C6"/>
    <a:srgbClr val="D5CEC4"/>
    <a:srgbClr val="D6CFC5"/>
    <a:srgbClr val="4D7C85"/>
    <a:srgbClr val="B3AA9D"/>
    <a:srgbClr val="EFEAE4"/>
    <a:srgbClr val="6B95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Világos stíl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85" autoAdjust="0"/>
    <p:restoredTop sz="87074" autoAdjust="0"/>
  </p:normalViewPr>
  <p:slideViewPr>
    <p:cSldViewPr>
      <p:cViewPr varScale="1">
        <p:scale>
          <a:sx n="85" d="100"/>
          <a:sy n="85" d="100"/>
        </p:scale>
        <p:origin x="804" y="90"/>
      </p:cViewPr>
      <p:guideLst>
        <p:guide orient="horz" pos="3162"/>
        <p:guide pos="2880"/>
        <p:guide pos="68"/>
        <p:guide pos="5692"/>
        <p:guide orient="horz" pos="622"/>
        <p:guide orient="horz" pos="5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B617AF-AEEC-4340-81B9-4BAE17EE4D28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1388249F-E2FD-41F8-B600-C4F1E8F2030F}">
      <dgm:prSet phldrT="[Szöveg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>
            <a:lumMod val="75000"/>
          </a:schemeClr>
        </a:solidFill>
      </dgm:spPr>
      <dgm:t>
        <a:bodyPr/>
        <a:lstStyle/>
        <a:p>
          <a:pPr marL="0" algn="ctr" defTabSz="914400" rtl="0" eaLnBrk="1" latinLnBrk="0" hangingPunct="1"/>
          <a:r>
            <a:rPr lang="hu-HU" sz="1400" b="1" kern="1200" dirty="0" smtClean="0">
              <a:solidFill>
                <a:srgbClr val="CD5F5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rPr>
            <a:t>Ideológiai eszköz</a:t>
          </a:r>
          <a:endParaRPr lang="hu-HU" sz="1400" b="1" kern="1200" dirty="0">
            <a:solidFill>
              <a:srgbClr val="CD5F50"/>
            </a:solidFill>
            <a:latin typeface="Calibri" panose="020F0502020204030204" pitchFamily="34" charset="0"/>
            <a:ea typeface="SimSun" panose="02010600030101010101" pitchFamily="2" charset="-122"/>
            <a:cs typeface="Times New Roman" panose="02020603050405020304" pitchFamily="18" charset="0"/>
          </a:endParaRPr>
        </a:p>
      </dgm:t>
    </dgm:pt>
    <dgm:pt modelId="{992E54DA-9AB3-4EF5-B2F7-BD75AD0ACBDC}" type="parTrans" cxnId="{E0F9F1F3-7584-4E15-942A-E8BF13D4DD8F}">
      <dgm:prSet/>
      <dgm:spPr/>
      <dgm:t>
        <a:bodyPr/>
        <a:lstStyle/>
        <a:p>
          <a:endParaRPr lang="hu-HU" sz="9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E8DB82-BBA8-4EC9-B4CF-CCCC6A61C9F6}" type="sibTrans" cxnId="{E0F9F1F3-7584-4E15-942A-E8BF13D4DD8F}">
      <dgm:prSet/>
      <dgm:spPr/>
      <dgm:t>
        <a:bodyPr/>
        <a:lstStyle/>
        <a:p>
          <a:endParaRPr lang="hu-HU" sz="9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A213E8-2CE3-4501-85CF-4883BF4B6C44}">
      <dgm:prSet phldrT="[Szöveg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>
            <a:lumMod val="90000"/>
          </a:schemeClr>
        </a:solidFill>
      </dgm:spPr>
      <dgm:t>
        <a:bodyPr/>
        <a:lstStyle/>
        <a:p>
          <a:pPr marL="0" algn="ctr" defTabSz="914400" rtl="0" eaLnBrk="1" latinLnBrk="0" hangingPunct="1"/>
          <a:r>
            <a:rPr lang="hu-HU" sz="1400" b="1" kern="1200" dirty="0" smtClean="0">
              <a:solidFill>
                <a:srgbClr val="CD5F5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rPr>
            <a:t>Morális korlátok nélküli</a:t>
          </a:r>
          <a:endParaRPr lang="hu-HU" sz="1400" b="1" kern="1200" dirty="0">
            <a:solidFill>
              <a:srgbClr val="CD5F50"/>
            </a:solidFill>
            <a:latin typeface="Calibri" panose="020F0502020204030204" pitchFamily="34" charset="0"/>
            <a:ea typeface="SimSun" panose="02010600030101010101" pitchFamily="2" charset="-122"/>
            <a:cs typeface="Times New Roman" panose="02020603050405020304" pitchFamily="18" charset="0"/>
          </a:endParaRPr>
        </a:p>
      </dgm:t>
    </dgm:pt>
    <dgm:pt modelId="{4FA78177-4A97-4CB6-A57B-8B9675BF349D}" type="parTrans" cxnId="{CC1AD260-0B28-4234-8818-6E11C6D43C1C}">
      <dgm:prSet/>
      <dgm:spPr/>
      <dgm:t>
        <a:bodyPr/>
        <a:lstStyle/>
        <a:p>
          <a:endParaRPr lang="hu-HU" sz="9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CF512D-3043-4B0A-988E-34B262352DB9}" type="sibTrans" cxnId="{CC1AD260-0B28-4234-8818-6E11C6D43C1C}">
      <dgm:prSet/>
      <dgm:spPr/>
      <dgm:t>
        <a:bodyPr/>
        <a:lstStyle/>
        <a:p>
          <a:endParaRPr lang="hu-HU" sz="9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9FB5B6-5115-4764-B059-581A8D29165F}">
      <dgm:prSet phldrT="[Szöveg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hu-HU" sz="1400" b="1" kern="1200" dirty="0">
              <a:solidFill>
                <a:srgbClr val="CD5F5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rPr>
            <a:t>Kollektív</a:t>
          </a:r>
        </a:p>
      </dgm:t>
    </dgm:pt>
    <dgm:pt modelId="{EA7EA054-8FDC-4774-B466-5A56AEF01C24}" type="parTrans" cxnId="{862FCF20-B908-4A20-BBD1-1C26A46899D4}">
      <dgm:prSet/>
      <dgm:spPr/>
      <dgm:t>
        <a:bodyPr/>
        <a:lstStyle/>
        <a:p>
          <a:endParaRPr lang="hu-HU" sz="9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CFE38A-D78D-46F6-81CB-B550023D8E91}" type="sibTrans" cxnId="{862FCF20-B908-4A20-BBD1-1C26A46899D4}">
      <dgm:prSet/>
      <dgm:spPr/>
      <dgm:t>
        <a:bodyPr/>
        <a:lstStyle/>
        <a:p>
          <a:endParaRPr lang="hu-HU" sz="9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B19939-C92D-4159-AFE4-9503ECB245CF}">
      <dgm:prSet phldrT="[Szöveg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hu-HU" sz="1400" b="1" kern="1200" dirty="0">
              <a:solidFill>
                <a:srgbClr val="CD5F5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rPr>
            <a:t>Egoizmus</a:t>
          </a:r>
        </a:p>
      </dgm:t>
    </dgm:pt>
    <dgm:pt modelId="{15107EE3-E8A0-4654-9400-402A63B60CF1}" type="parTrans" cxnId="{A06C6060-894E-41C7-980A-010E028443BB}">
      <dgm:prSet/>
      <dgm:spPr/>
      <dgm:t>
        <a:bodyPr/>
        <a:lstStyle/>
        <a:p>
          <a:endParaRPr lang="hu-HU" sz="9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8838F9-B5F8-4009-AB56-4928D0DB21E4}" type="sibTrans" cxnId="{A06C6060-894E-41C7-980A-010E028443BB}">
      <dgm:prSet/>
      <dgm:spPr/>
      <dgm:t>
        <a:bodyPr/>
        <a:lstStyle/>
        <a:p>
          <a:endParaRPr lang="hu-HU" sz="9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2FF7E8-2A5D-45F8-B756-E5F5E149865D}">
      <dgm:prSet phldrT="[Szöveg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>
            <a:lumMod val="75000"/>
          </a:schemeClr>
        </a:solidFill>
      </dgm:spPr>
      <dgm:t>
        <a:bodyPr/>
        <a:lstStyle/>
        <a:p>
          <a:pPr marL="0" algn="ctr" defTabSz="914400" rtl="0" eaLnBrk="1" latinLnBrk="0" hangingPunct="1"/>
          <a:r>
            <a:rPr lang="hu-HU" sz="1400" b="1" kern="1200" dirty="0" smtClean="0">
              <a:solidFill>
                <a:srgbClr val="CD5F5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rPr>
            <a:t>Politikai program</a:t>
          </a:r>
          <a:endParaRPr lang="hu-HU" sz="1400" b="1" kern="1200" dirty="0">
            <a:solidFill>
              <a:srgbClr val="CD5F50"/>
            </a:solidFill>
            <a:latin typeface="Calibri" panose="020F0502020204030204" pitchFamily="34" charset="0"/>
            <a:ea typeface="SimSun" panose="02010600030101010101" pitchFamily="2" charset="-122"/>
            <a:cs typeface="Times New Roman" panose="02020603050405020304" pitchFamily="18" charset="0"/>
          </a:endParaRPr>
        </a:p>
      </dgm:t>
    </dgm:pt>
    <dgm:pt modelId="{E1DD1299-8BC6-458A-8D93-2C52D3B3FC66}" type="parTrans" cxnId="{C50B546B-72B8-4E61-8825-3177DE006CA5}">
      <dgm:prSet/>
      <dgm:spPr/>
      <dgm:t>
        <a:bodyPr/>
        <a:lstStyle/>
        <a:p>
          <a:endParaRPr lang="hu-HU" sz="9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6C6AD2-0A8E-4BDF-9410-E508A2381FAE}" type="sibTrans" cxnId="{C50B546B-72B8-4E61-8825-3177DE006CA5}">
      <dgm:prSet/>
      <dgm:spPr/>
      <dgm:t>
        <a:bodyPr/>
        <a:lstStyle/>
        <a:p>
          <a:endParaRPr lang="hu-HU" sz="9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00CBBC-C145-400B-9174-4E47D326337D}" type="pres">
      <dgm:prSet presAssocID="{7AB617AF-AEEC-4340-81B9-4BAE17EE4D28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C8C16190-22DE-41FD-9D3A-9A92030FEA50}" type="pres">
      <dgm:prSet presAssocID="{7AB617AF-AEEC-4340-81B9-4BAE17EE4D28}" presName="comp1" presStyleCnt="0"/>
      <dgm:spPr/>
    </dgm:pt>
    <dgm:pt modelId="{5F5E83B3-E61D-4532-8FA3-25DBE9982447}" type="pres">
      <dgm:prSet presAssocID="{7AB617AF-AEEC-4340-81B9-4BAE17EE4D28}" presName="circle1" presStyleLbl="node1" presStyleIdx="0" presStyleCnt="5"/>
      <dgm:spPr/>
      <dgm:t>
        <a:bodyPr/>
        <a:lstStyle/>
        <a:p>
          <a:endParaRPr lang="hu-HU"/>
        </a:p>
      </dgm:t>
    </dgm:pt>
    <dgm:pt modelId="{A88FF903-8880-4D33-8294-F6CFBDC52934}" type="pres">
      <dgm:prSet presAssocID="{7AB617AF-AEEC-4340-81B9-4BAE17EE4D28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07D985D-2EF0-45B6-BD13-5619960891FD}" type="pres">
      <dgm:prSet presAssocID="{7AB617AF-AEEC-4340-81B9-4BAE17EE4D28}" presName="comp2" presStyleCnt="0"/>
      <dgm:spPr/>
    </dgm:pt>
    <dgm:pt modelId="{3EBA19A3-525D-40E6-A90B-506248713F8C}" type="pres">
      <dgm:prSet presAssocID="{7AB617AF-AEEC-4340-81B9-4BAE17EE4D28}" presName="circle2" presStyleLbl="node1" presStyleIdx="1" presStyleCnt="5"/>
      <dgm:spPr/>
      <dgm:t>
        <a:bodyPr/>
        <a:lstStyle/>
        <a:p>
          <a:endParaRPr lang="hu-HU"/>
        </a:p>
      </dgm:t>
    </dgm:pt>
    <dgm:pt modelId="{55A82100-7D5B-4A82-8EB8-09B580BD1D7B}" type="pres">
      <dgm:prSet presAssocID="{7AB617AF-AEEC-4340-81B9-4BAE17EE4D28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E07F1C9-F7AF-4336-8B43-CA447A2C2421}" type="pres">
      <dgm:prSet presAssocID="{7AB617AF-AEEC-4340-81B9-4BAE17EE4D28}" presName="comp3" presStyleCnt="0"/>
      <dgm:spPr/>
    </dgm:pt>
    <dgm:pt modelId="{23871EAA-2E7B-4C82-92AD-6A6FC08545ED}" type="pres">
      <dgm:prSet presAssocID="{7AB617AF-AEEC-4340-81B9-4BAE17EE4D28}" presName="circle3" presStyleLbl="node1" presStyleIdx="2" presStyleCnt="5"/>
      <dgm:spPr/>
      <dgm:t>
        <a:bodyPr/>
        <a:lstStyle/>
        <a:p>
          <a:endParaRPr lang="hu-HU"/>
        </a:p>
      </dgm:t>
    </dgm:pt>
    <dgm:pt modelId="{63F65AD6-6D3C-4DF9-AE24-69586AC36213}" type="pres">
      <dgm:prSet presAssocID="{7AB617AF-AEEC-4340-81B9-4BAE17EE4D28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D5B9C4A-D824-431B-926E-0463EC2143C9}" type="pres">
      <dgm:prSet presAssocID="{7AB617AF-AEEC-4340-81B9-4BAE17EE4D28}" presName="comp4" presStyleCnt="0"/>
      <dgm:spPr/>
    </dgm:pt>
    <dgm:pt modelId="{6FED503A-07DA-43AF-A8A2-9EB081B4B289}" type="pres">
      <dgm:prSet presAssocID="{7AB617AF-AEEC-4340-81B9-4BAE17EE4D28}" presName="circle4" presStyleLbl="node1" presStyleIdx="3" presStyleCnt="5"/>
      <dgm:spPr/>
      <dgm:t>
        <a:bodyPr/>
        <a:lstStyle/>
        <a:p>
          <a:endParaRPr lang="hu-HU"/>
        </a:p>
      </dgm:t>
    </dgm:pt>
    <dgm:pt modelId="{B66EAC8C-70EF-4C8F-931F-7327A6A7F5FF}" type="pres">
      <dgm:prSet presAssocID="{7AB617AF-AEEC-4340-81B9-4BAE17EE4D28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0AF64ED-5FCE-4EAC-B26A-02B960E945F6}" type="pres">
      <dgm:prSet presAssocID="{7AB617AF-AEEC-4340-81B9-4BAE17EE4D28}" presName="comp5" presStyleCnt="0"/>
      <dgm:spPr/>
    </dgm:pt>
    <dgm:pt modelId="{06E7282B-8D5F-40D1-B035-5D5093C2FC61}" type="pres">
      <dgm:prSet presAssocID="{7AB617AF-AEEC-4340-81B9-4BAE17EE4D28}" presName="circle5" presStyleLbl="node1" presStyleIdx="4" presStyleCnt="5"/>
      <dgm:spPr/>
      <dgm:t>
        <a:bodyPr/>
        <a:lstStyle/>
        <a:p>
          <a:endParaRPr lang="hu-HU"/>
        </a:p>
      </dgm:t>
    </dgm:pt>
    <dgm:pt modelId="{150AF0D0-5833-4055-80B6-9FE0CB8D45EC}" type="pres">
      <dgm:prSet presAssocID="{7AB617AF-AEEC-4340-81B9-4BAE17EE4D28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A06C6060-894E-41C7-980A-010E028443BB}" srcId="{7AB617AF-AEEC-4340-81B9-4BAE17EE4D28}" destId="{C6B19939-C92D-4159-AFE4-9503ECB245CF}" srcOrd="4" destOrd="0" parTransId="{15107EE3-E8A0-4654-9400-402A63B60CF1}" sibTransId="{F18838F9-B5F8-4009-AB56-4928D0DB21E4}"/>
    <dgm:cxn modelId="{C09C4C78-8750-464C-837A-3F410713A437}" type="presOf" srcId="{122FF7E8-2A5D-45F8-B756-E5F5E149865D}" destId="{55A82100-7D5B-4A82-8EB8-09B580BD1D7B}" srcOrd="1" destOrd="0" presId="urn:microsoft.com/office/officeart/2005/8/layout/venn2"/>
    <dgm:cxn modelId="{2F4119DB-FC4D-416D-80B2-6A4E81D459E1}" type="presOf" srcId="{C6B19939-C92D-4159-AFE4-9503ECB245CF}" destId="{06E7282B-8D5F-40D1-B035-5D5093C2FC61}" srcOrd="0" destOrd="0" presId="urn:microsoft.com/office/officeart/2005/8/layout/venn2"/>
    <dgm:cxn modelId="{C5306CEB-06DC-48CA-9757-3BC8267559D2}" type="presOf" srcId="{AFA213E8-2CE3-4501-85CF-4883BF4B6C44}" destId="{23871EAA-2E7B-4C82-92AD-6A6FC08545ED}" srcOrd="0" destOrd="0" presId="urn:microsoft.com/office/officeart/2005/8/layout/venn2"/>
    <dgm:cxn modelId="{25528620-0A18-44D1-83A0-D843F73F8A02}" type="presOf" srcId="{AFA213E8-2CE3-4501-85CF-4883BF4B6C44}" destId="{63F65AD6-6D3C-4DF9-AE24-69586AC36213}" srcOrd="1" destOrd="0" presId="urn:microsoft.com/office/officeart/2005/8/layout/venn2"/>
    <dgm:cxn modelId="{056D16B1-64F2-4BA5-8153-87F909E7C8A4}" type="presOf" srcId="{C6B19939-C92D-4159-AFE4-9503ECB245CF}" destId="{150AF0D0-5833-4055-80B6-9FE0CB8D45EC}" srcOrd="1" destOrd="0" presId="urn:microsoft.com/office/officeart/2005/8/layout/venn2"/>
    <dgm:cxn modelId="{CB958946-8DE0-45D0-ADAC-5F88E7A83791}" type="presOf" srcId="{1388249F-E2FD-41F8-B600-C4F1E8F2030F}" destId="{5F5E83B3-E61D-4532-8FA3-25DBE9982447}" srcOrd="0" destOrd="0" presId="urn:microsoft.com/office/officeart/2005/8/layout/venn2"/>
    <dgm:cxn modelId="{A0159B6C-34DE-414A-AD6E-95CA64726F6E}" type="presOf" srcId="{5F9FB5B6-5115-4764-B059-581A8D29165F}" destId="{B66EAC8C-70EF-4C8F-931F-7327A6A7F5FF}" srcOrd="1" destOrd="0" presId="urn:microsoft.com/office/officeart/2005/8/layout/venn2"/>
    <dgm:cxn modelId="{862FCF20-B908-4A20-BBD1-1C26A46899D4}" srcId="{7AB617AF-AEEC-4340-81B9-4BAE17EE4D28}" destId="{5F9FB5B6-5115-4764-B059-581A8D29165F}" srcOrd="3" destOrd="0" parTransId="{EA7EA054-8FDC-4774-B466-5A56AEF01C24}" sibTransId="{B6CFE38A-D78D-46F6-81CB-B550023D8E91}"/>
    <dgm:cxn modelId="{339D0F62-45EF-4A6D-81CD-398A8C6E839A}" type="presOf" srcId="{7AB617AF-AEEC-4340-81B9-4BAE17EE4D28}" destId="{DE00CBBC-C145-400B-9174-4E47D326337D}" srcOrd="0" destOrd="0" presId="urn:microsoft.com/office/officeart/2005/8/layout/venn2"/>
    <dgm:cxn modelId="{CC1AD260-0B28-4234-8818-6E11C6D43C1C}" srcId="{7AB617AF-AEEC-4340-81B9-4BAE17EE4D28}" destId="{AFA213E8-2CE3-4501-85CF-4883BF4B6C44}" srcOrd="2" destOrd="0" parTransId="{4FA78177-4A97-4CB6-A57B-8B9675BF349D}" sibTransId="{7FCF512D-3043-4B0A-988E-34B262352DB9}"/>
    <dgm:cxn modelId="{9F14F3D5-0DAD-46D2-A599-DF81ECBE4D17}" type="presOf" srcId="{5F9FB5B6-5115-4764-B059-581A8D29165F}" destId="{6FED503A-07DA-43AF-A8A2-9EB081B4B289}" srcOrd="0" destOrd="0" presId="urn:microsoft.com/office/officeart/2005/8/layout/venn2"/>
    <dgm:cxn modelId="{E0F9F1F3-7584-4E15-942A-E8BF13D4DD8F}" srcId="{7AB617AF-AEEC-4340-81B9-4BAE17EE4D28}" destId="{1388249F-E2FD-41F8-B600-C4F1E8F2030F}" srcOrd="0" destOrd="0" parTransId="{992E54DA-9AB3-4EF5-B2F7-BD75AD0ACBDC}" sibTransId="{1DE8DB82-BBA8-4EC9-B4CF-CCCC6A61C9F6}"/>
    <dgm:cxn modelId="{A437D68D-11A2-416B-8CB3-6C94CE020D94}" type="presOf" srcId="{1388249F-E2FD-41F8-B600-C4F1E8F2030F}" destId="{A88FF903-8880-4D33-8294-F6CFBDC52934}" srcOrd="1" destOrd="0" presId="urn:microsoft.com/office/officeart/2005/8/layout/venn2"/>
    <dgm:cxn modelId="{C50B546B-72B8-4E61-8825-3177DE006CA5}" srcId="{7AB617AF-AEEC-4340-81B9-4BAE17EE4D28}" destId="{122FF7E8-2A5D-45F8-B756-E5F5E149865D}" srcOrd="1" destOrd="0" parTransId="{E1DD1299-8BC6-458A-8D93-2C52D3B3FC66}" sibTransId="{606C6AD2-0A8E-4BDF-9410-E508A2381FAE}"/>
    <dgm:cxn modelId="{598C4EDD-FBE5-407E-A7D9-C6F7ECA57A6F}" type="presOf" srcId="{122FF7E8-2A5D-45F8-B756-E5F5E149865D}" destId="{3EBA19A3-525D-40E6-A90B-506248713F8C}" srcOrd="0" destOrd="0" presId="urn:microsoft.com/office/officeart/2005/8/layout/venn2"/>
    <dgm:cxn modelId="{4CB0AC02-CF69-4B4E-99D5-27DF2A96EB98}" type="presParOf" srcId="{DE00CBBC-C145-400B-9174-4E47D326337D}" destId="{C8C16190-22DE-41FD-9D3A-9A92030FEA50}" srcOrd="0" destOrd="0" presId="urn:microsoft.com/office/officeart/2005/8/layout/venn2"/>
    <dgm:cxn modelId="{E8C65779-8119-4B78-A534-363554E986D7}" type="presParOf" srcId="{C8C16190-22DE-41FD-9D3A-9A92030FEA50}" destId="{5F5E83B3-E61D-4532-8FA3-25DBE9982447}" srcOrd="0" destOrd="0" presId="urn:microsoft.com/office/officeart/2005/8/layout/venn2"/>
    <dgm:cxn modelId="{F829974E-F22A-4F6A-9769-08B4F7216177}" type="presParOf" srcId="{C8C16190-22DE-41FD-9D3A-9A92030FEA50}" destId="{A88FF903-8880-4D33-8294-F6CFBDC52934}" srcOrd="1" destOrd="0" presId="urn:microsoft.com/office/officeart/2005/8/layout/venn2"/>
    <dgm:cxn modelId="{881528AC-8ECA-458D-A6CB-C584AE7A147C}" type="presParOf" srcId="{DE00CBBC-C145-400B-9174-4E47D326337D}" destId="{807D985D-2EF0-45B6-BD13-5619960891FD}" srcOrd="1" destOrd="0" presId="urn:microsoft.com/office/officeart/2005/8/layout/venn2"/>
    <dgm:cxn modelId="{FF5FB749-8BA3-4DBB-8EAD-5D2E7088B89F}" type="presParOf" srcId="{807D985D-2EF0-45B6-BD13-5619960891FD}" destId="{3EBA19A3-525D-40E6-A90B-506248713F8C}" srcOrd="0" destOrd="0" presId="urn:microsoft.com/office/officeart/2005/8/layout/venn2"/>
    <dgm:cxn modelId="{0353D0FE-F781-4DE8-974E-31F47368F342}" type="presParOf" srcId="{807D985D-2EF0-45B6-BD13-5619960891FD}" destId="{55A82100-7D5B-4A82-8EB8-09B580BD1D7B}" srcOrd="1" destOrd="0" presId="urn:microsoft.com/office/officeart/2005/8/layout/venn2"/>
    <dgm:cxn modelId="{2D61D5A4-2ADE-41BF-89E1-78AA4A6828B4}" type="presParOf" srcId="{DE00CBBC-C145-400B-9174-4E47D326337D}" destId="{CE07F1C9-F7AF-4336-8B43-CA447A2C2421}" srcOrd="2" destOrd="0" presId="urn:microsoft.com/office/officeart/2005/8/layout/venn2"/>
    <dgm:cxn modelId="{4B3BC65F-A79F-402B-8ACD-451230970EE3}" type="presParOf" srcId="{CE07F1C9-F7AF-4336-8B43-CA447A2C2421}" destId="{23871EAA-2E7B-4C82-92AD-6A6FC08545ED}" srcOrd="0" destOrd="0" presId="urn:microsoft.com/office/officeart/2005/8/layout/venn2"/>
    <dgm:cxn modelId="{0F6A7B5B-9DE9-4691-8554-B59FA9BCDA67}" type="presParOf" srcId="{CE07F1C9-F7AF-4336-8B43-CA447A2C2421}" destId="{63F65AD6-6D3C-4DF9-AE24-69586AC36213}" srcOrd="1" destOrd="0" presId="urn:microsoft.com/office/officeart/2005/8/layout/venn2"/>
    <dgm:cxn modelId="{DF2C135D-FDE1-4234-BB96-DF63B51827E4}" type="presParOf" srcId="{DE00CBBC-C145-400B-9174-4E47D326337D}" destId="{6D5B9C4A-D824-431B-926E-0463EC2143C9}" srcOrd="3" destOrd="0" presId="urn:microsoft.com/office/officeart/2005/8/layout/venn2"/>
    <dgm:cxn modelId="{903B1D60-7AF7-4169-8B09-FFA5F71E5C4B}" type="presParOf" srcId="{6D5B9C4A-D824-431B-926E-0463EC2143C9}" destId="{6FED503A-07DA-43AF-A8A2-9EB081B4B289}" srcOrd="0" destOrd="0" presId="urn:microsoft.com/office/officeart/2005/8/layout/venn2"/>
    <dgm:cxn modelId="{431B3D89-2F7B-4476-9315-96A0E6B37BFD}" type="presParOf" srcId="{6D5B9C4A-D824-431B-926E-0463EC2143C9}" destId="{B66EAC8C-70EF-4C8F-931F-7327A6A7F5FF}" srcOrd="1" destOrd="0" presId="urn:microsoft.com/office/officeart/2005/8/layout/venn2"/>
    <dgm:cxn modelId="{05F933A8-8725-47BA-A150-E15F47FEE7C0}" type="presParOf" srcId="{DE00CBBC-C145-400B-9174-4E47D326337D}" destId="{80AF64ED-5FCE-4EAC-B26A-02B960E945F6}" srcOrd="4" destOrd="0" presId="urn:microsoft.com/office/officeart/2005/8/layout/venn2"/>
    <dgm:cxn modelId="{04A49CF0-64E4-452B-99E1-74EB57D3CED7}" type="presParOf" srcId="{80AF64ED-5FCE-4EAC-B26A-02B960E945F6}" destId="{06E7282B-8D5F-40D1-B035-5D5093C2FC61}" srcOrd="0" destOrd="0" presId="urn:microsoft.com/office/officeart/2005/8/layout/venn2"/>
    <dgm:cxn modelId="{A07CEA8E-8F1B-4561-A00D-8812F56BA98B}" type="presParOf" srcId="{80AF64ED-5FCE-4EAC-B26A-02B960E945F6}" destId="{150AF0D0-5833-4055-80B6-9FE0CB8D45E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B617AF-AEEC-4340-81B9-4BAE17EE4D28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1388249F-E2FD-41F8-B600-C4F1E8F2030F}">
      <dgm:prSet phldrT="[Szöveg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>
            <a:lumMod val="75000"/>
          </a:schemeClr>
        </a:solidFill>
      </dgm:spPr>
      <dgm:t>
        <a:bodyPr/>
        <a:lstStyle/>
        <a:p>
          <a:pPr marL="0" algn="ctr" defTabSz="914400" rtl="0" eaLnBrk="1" latinLnBrk="0" hangingPunct="1"/>
          <a:r>
            <a:rPr lang="hu-HU" sz="1400" b="1" kern="1200" dirty="0" smtClean="0">
              <a:solidFill>
                <a:srgbClr val="CD5F5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rPr>
            <a:t>Ideológiai eszköz</a:t>
          </a:r>
          <a:endParaRPr lang="hu-HU" sz="1400" b="1" kern="1200" dirty="0">
            <a:solidFill>
              <a:srgbClr val="CD5F50"/>
            </a:solidFill>
            <a:latin typeface="Calibri" panose="020F0502020204030204" pitchFamily="34" charset="0"/>
            <a:ea typeface="SimSun" panose="02010600030101010101" pitchFamily="2" charset="-122"/>
            <a:cs typeface="Times New Roman" panose="02020603050405020304" pitchFamily="18" charset="0"/>
          </a:endParaRPr>
        </a:p>
      </dgm:t>
    </dgm:pt>
    <dgm:pt modelId="{992E54DA-9AB3-4EF5-B2F7-BD75AD0ACBDC}" type="parTrans" cxnId="{E0F9F1F3-7584-4E15-942A-E8BF13D4DD8F}">
      <dgm:prSet/>
      <dgm:spPr/>
      <dgm:t>
        <a:bodyPr/>
        <a:lstStyle/>
        <a:p>
          <a:endParaRPr lang="hu-HU" sz="9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E8DB82-BBA8-4EC9-B4CF-CCCC6A61C9F6}" type="sibTrans" cxnId="{E0F9F1F3-7584-4E15-942A-E8BF13D4DD8F}">
      <dgm:prSet/>
      <dgm:spPr/>
      <dgm:t>
        <a:bodyPr/>
        <a:lstStyle/>
        <a:p>
          <a:endParaRPr lang="hu-HU" sz="9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A213E8-2CE3-4501-85CF-4883BF4B6C44}">
      <dgm:prSet phldrT="[Szöveg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>
            <a:lumMod val="90000"/>
          </a:schemeClr>
        </a:solidFill>
      </dgm:spPr>
      <dgm:t>
        <a:bodyPr/>
        <a:lstStyle/>
        <a:p>
          <a:pPr marL="0" algn="ctr" defTabSz="914400" rtl="0" eaLnBrk="1" latinLnBrk="0" hangingPunct="1"/>
          <a:r>
            <a:rPr lang="hu-HU" sz="1400" b="1" kern="1200" dirty="0" smtClean="0">
              <a:solidFill>
                <a:srgbClr val="CD5F5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rPr>
            <a:t>Morális korlátok nélküli</a:t>
          </a:r>
          <a:endParaRPr lang="hu-HU" sz="1400" b="1" kern="1200" dirty="0">
            <a:solidFill>
              <a:srgbClr val="CD5F50"/>
            </a:solidFill>
            <a:latin typeface="Calibri" panose="020F0502020204030204" pitchFamily="34" charset="0"/>
            <a:ea typeface="SimSun" panose="02010600030101010101" pitchFamily="2" charset="-122"/>
            <a:cs typeface="Times New Roman" panose="02020603050405020304" pitchFamily="18" charset="0"/>
          </a:endParaRPr>
        </a:p>
      </dgm:t>
    </dgm:pt>
    <dgm:pt modelId="{4FA78177-4A97-4CB6-A57B-8B9675BF349D}" type="parTrans" cxnId="{CC1AD260-0B28-4234-8818-6E11C6D43C1C}">
      <dgm:prSet/>
      <dgm:spPr/>
      <dgm:t>
        <a:bodyPr/>
        <a:lstStyle/>
        <a:p>
          <a:endParaRPr lang="hu-HU" sz="9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CF512D-3043-4B0A-988E-34B262352DB9}" type="sibTrans" cxnId="{CC1AD260-0B28-4234-8818-6E11C6D43C1C}">
      <dgm:prSet/>
      <dgm:spPr/>
      <dgm:t>
        <a:bodyPr/>
        <a:lstStyle/>
        <a:p>
          <a:endParaRPr lang="hu-HU" sz="9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9FB5B6-5115-4764-B059-581A8D29165F}">
      <dgm:prSet phldrT="[Szöveg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hu-HU" sz="1400" b="1" kern="1200" dirty="0">
              <a:solidFill>
                <a:srgbClr val="CD5F5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rPr>
            <a:t>Kollektív</a:t>
          </a:r>
        </a:p>
      </dgm:t>
    </dgm:pt>
    <dgm:pt modelId="{EA7EA054-8FDC-4774-B466-5A56AEF01C24}" type="parTrans" cxnId="{862FCF20-B908-4A20-BBD1-1C26A46899D4}">
      <dgm:prSet/>
      <dgm:spPr/>
      <dgm:t>
        <a:bodyPr/>
        <a:lstStyle/>
        <a:p>
          <a:endParaRPr lang="hu-HU" sz="9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CFE38A-D78D-46F6-81CB-B550023D8E91}" type="sibTrans" cxnId="{862FCF20-B908-4A20-BBD1-1C26A46899D4}">
      <dgm:prSet/>
      <dgm:spPr/>
      <dgm:t>
        <a:bodyPr/>
        <a:lstStyle/>
        <a:p>
          <a:endParaRPr lang="hu-HU" sz="9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B19939-C92D-4159-AFE4-9503ECB245CF}">
      <dgm:prSet phldrT="[Szöveg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hu-HU" sz="1400" b="1" kern="1200" dirty="0">
              <a:solidFill>
                <a:srgbClr val="CD5F5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rPr>
            <a:t>Egoizmus</a:t>
          </a:r>
        </a:p>
      </dgm:t>
    </dgm:pt>
    <dgm:pt modelId="{15107EE3-E8A0-4654-9400-402A63B60CF1}" type="parTrans" cxnId="{A06C6060-894E-41C7-980A-010E028443BB}">
      <dgm:prSet/>
      <dgm:spPr/>
      <dgm:t>
        <a:bodyPr/>
        <a:lstStyle/>
        <a:p>
          <a:endParaRPr lang="hu-HU" sz="9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8838F9-B5F8-4009-AB56-4928D0DB21E4}" type="sibTrans" cxnId="{A06C6060-894E-41C7-980A-010E028443BB}">
      <dgm:prSet/>
      <dgm:spPr/>
      <dgm:t>
        <a:bodyPr/>
        <a:lstStyle/>
        <a:p>
          <a:endParaRPr lang="hu-HU" sz="9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2FF7E8-2A5D-45F8-B756-E5F5E149865D}">
      <dgm:prSet phldrT="[Szöveg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>
            <a:lumMod val="75000"/>
          </a:schemeClr>
        </a:solidFill>
      </dgm:spPr>
      <dgm:t>
        <a:bodyPr/>
        <a:lstStyle/>
        <a:p>
          <a:pPr marL="0" algn="ctr" defTabSz="914400" rtl="0" eaLnBrk="1" latinLnBrk="0" hangingPunct="1"/>
          <a:r>
            <a:rPr lang="hu-HU" sz="1400" b="1" kern="1200" dirty="0" smtClean="0">
              <a:solidFill>
                <a:srgbClr val="CD5F5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rPr>
            <a:t>Politikai program</a:t>
          </a:r>
          <a:endParaRPr lang="hu-HU" sz="1400" b="1" kern="1200" dirty="0">
            <a:solidFill>
              <a:srgbClr val="CD5F50"/>
            </a:solidFill>
            <a:latin typeface="Calibri" panose="020F0502020204030204" pitchFamily="34" charset="0"/>
            <a:ea typeface="SimSun" panose="02010600030101010101" pitchFamily="2" charset="-122"/>
            <a:cs typeface="Times New Roman" panose="02020603050405020304" pitchFamily="18" charset="0"/>
          </a:endParaRPr>
        </a:p>
      </dgm:t>
    </dgm:pt>
    <dgm:pt modelId="{E1DD1299-8BC6-458A-8D93-2C52D3B3FC66}" type="parTrans" cxnId="{C50B546B-72B8-4E61-8825-3177DE006CA5}">
      <dgm:prSet/>
      <dgm:spPr/>
      <dgm:t>
        <a:bodyPr/>
        <a:lstStyle/>
        <a:p>
          <a:endParaRPr lang="hu-HU" sz="9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6C6AD2-0A8E-4BDF-9410-E508A2381FAE}" type="sibTrans" cxnId="{C50B546B-72B8-4E61-8825-3177DE006CA5}">
      <dgm:prSet/>
      <dgm:spPr/>
      <dgm:t>
        <a:bodyPr/>
        <a:lstStyle/>
        <a:p>
          <a:endParaRPr lang="hu-HU" sz="9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00CBBC-C145-400B-9174-4E47D326337D}" type="pres">
      <dgm:prSet presAssocID="{7AB617AF-AEEC-4340-81B9-4BAE17EE4D28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C8C16190-22DE-41FD-9D3A-9A92030FEA50}" type="pres">
      <dgm:prSet presAssocID="{7AB617AF-AEEC-4340-81B9-4BAE17EE4D28}" presName="comp1" presStyleCnt="0"/>
      <dgm:spPr/>
    </dgm:pt>
    <dgm:pt modelId="{5F5E83B3-E61D-4532-8FA3-25DBE9982447}" type="pres">
      <dgm:prSet presAssocID="{7AB617AF-AEEC-4340-81B9-4BAE17EE4D28}" presName="circle1" presStyleLbl="node1" presStyleIdx="0" presStyleCnt="5"/>
      <dgm:spPr/>
      <dgm:t>
        <a:bodyPr/>
        <a:lstStyle/>
        <a:p>
          <a:endParaRPr lang="hu-HU"/>
        </a:p>
      </dgm:t>
    </dgm:pt>
    <dgm:pt modelId="{A88FF903-8880-4D33-8294-F6CFBDC52934}" type="pres">
      <dgm:prSet presAssocID="{7AB617AF-AEEC-4340-81B9-4BAE17EE4D28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07D985D-2EF0-45B6-BD13-5619960891FD}" type="pres">
      <dgm:prSet presAssocID="{7AB617AF-AEEC-4340-81B9-4BAE17EE4D28}" presName="comp2" presStyleCnt="0"/>
      <dgm:spPr/>
    </dgm:pt>
    <dgm:pt modelId="{3EBA19A3-525D-40E6-A90B-506248713F8C}" type="pres">
      <dgm:prSet presAssocID="{7AB617AF-AEEC-4340-81B9-4BAE17EE4D28}" presName="circle2" presStyleLbl="node1" presStyleIdx="1" presStyleCnt="5"/>
      <dgm:spPr/>
      <dgm:t>
        <a:bodyPr/>
        <a:lstStyle/>
        <a:p>
          <a:endParaRPr lang="hu-HU"/>
        </a:p>
      </dgm:t>
    </dgm:pt>
    <dgm:pt modelId="{55A82100-7D5B-4A82-8EB8-09B580BD1D7B}" type="pres">
      <dgm:prSet presAssocID="{7AB617AF-AEEC-4340-81B9-4BAE17EE4D28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E07F1C9-F7AF-4336-8B43-CA447A2C2421}" type="pres">
      <dgm:prSet presAssocID="{7AB617AF-AEEC-4340-81B9-4BAE17EE4D28}" presName="comp3" presStyleCnt="0"/>
      <dgm:spPr/>
    </dgm:pt>
    <dgm:pt modelId="{23871EAA-2E7B-4C82-92AD-6A6FC08545ED}" type="pres">
      <dgm:prSet presAssocID="{7AB617AF-AEEC-4340-81B9-4BAE17EE4D28}" presName="circle3" presStyleLbl="node1" presStyleIdx="2" presStyleCnt="5"/>
      <dgm:spPr/>
      <dgm:t>
        <a:bodyPr/>
        <a:lstStyle/>
        <a:p>
          <a:endParaRPr lang="hu-HU"/>
        </a:p>
      </dgm:t>
    </dgm:pt>
    <dgm:pt modelId="{63F65AD6-6D3C-4DF9-AE24-69586AC36213}" type="pres">
      <dgm:prSet presAssocID="{7AB617AF-AEEC-4340-81B9-4BAE17EE4D28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D5B9C4A-D824-431B-926E-0463EC2143C9}" type="pres">
      <dgm:prSet presAssocID="{7AB617AF-AEEC-4340-81B9-4BAE17EE4D28}" presName="comp4" presStyleCnt="0"/>
      <dgm:spPr/>
    </dgm:pt>
    <dgm:pt modelId="{6FED503A-07DA-43AF-A8A2-9EB081B4B289}" type="pres">
      <dgm:prSet presAssocID="{7AB617AF-AEEC-4340-81B9-4BAE17EE4D28}" presName="circle4" presStyleLbl="node1" presStyleIdx="3" presStyleCnt="5"/>
      <dgm:spPr/>
      <dgm:t>
        <a:bodyPr/>
        <a:lstStyle/>
        <a:p>
          <a:endParaRPr lang="hu-HU"/>
        </a:p>
      </dgm:t>
    </dgm:pt>
    <dgm:pt modelId="{B66EAC8C-70EF-4C8F-931F-7327A6A7F5FF}" type="pres">
      <dgm:prSet presAssocID="{7AB617AF-AEEC-4340-81B9-4BAE17EE4D28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0AF64ED-5FCE-4EAC-B26A-02B960E945F6}" type="pres">
      <dgm:prSet presAssocID="{7AB617AF-AEEC-4340-81B9-4BAE17EE4D28}" presName="comp5" presStyleCnt="0"/>
      <dgm:spPr/>
    </dgm:pt>
    <dgm:pt modelId="{06E7282B-8D5F-40D1-B035-5D5093C2FC61}" type="pres">
      <dgm:prSet presAssocID="{7AB617AF-AEEC-4340-81B9-4BAE17EE4D28}" presName="circle5" presStyleLbl="node1" presStyleIdx="4" presStyleCnt="5"/>
      <dgm:spPr/>
      <dgm:t>
        <a:bodyPr/>
        <a:lstStyle/>
        <a:p>
          <a:endParaRPr lang="hu-HU"/>
        </a:p>
      </dgm:t>
    </dgm:pt>
    <dgm:pt modelId="{150AF0D0-5833-4055-80B6-9FE0CB8D45EC}" type="pres">
      <dgm:prSet presAssocID="{7AB617AF-AEEC-4340-81B9-4BAE17EE4D28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A06C6060-894E-41C7-980A-010E028443BB}" srcId="{7AB617AF-AEEC-4340-81B9-4BAE17EE4D28}" destId="{C6B19939-C92D-4159-AFE4-9503ECB245CF}" srcOrd="4" destOrd="0" parTransId="{15107EE3-E8A0-4654-9400-402A63B60CF1}" sibTransId="{F18838F9-B5F8-4009-AB56-4928D0DB21E4}"/>
    <dgm:cxn modelId="{6C26620D-F30B-4EAE-B29A-096F10F155F0}" type="presOf" srcId="{7AB617AF-AEEC-4340-81B9-4BAE17EE4D28}" destId="{DE00CBBC-C145-400B-9174-4E47D326337D}" srcOrd="0" destOrd="0" presId="urn:microsoft.com/office/officeart/2005/8/layout/venn2"/>
    <dgm:cxn modelId="{185231E6-AC37-4220-A2F1-D967FCA6B017}" type="presOf" srcId="{1388249F-E2FD-41F8-B600-C4F1E8F2030F}" destId="{A88FF903-8880-4D33-8294-F6CFBDC52934}" srcOrd="1" destOrd="0" presId="urn:microsoft.com/office/officeart/2005/8/layout/venn2"/>
    <dgm:cxn modelId="{0D01B65E-B787-49A0-84F0-C27844B566EE}" type="presOf" srcId="{AFA213E8-2CE3-4501-85CF-4883BF4B6C44}" destId="{23871EAA-2E7B-4C82-92AD-6A6FC08545ED}" srcOrd="0" destOrd="0" presId="urn:microsoft.com/office/officeart/2005/8/layout/venn2"/>
    <dgm:cxn modelId="{1CBD4B17-AF73-41D6-B3FB-B0988C27A9F3}" type="presOf" srcId="{C6B19939-C92D-4159-AFE4-9503ECB245CF}" destId="{06E7282B-8D5F-40D1-B035-5D5093C2FC61}" srcOrd="0" destOrd="0" presId="urn:microsoft.com/office/officeart/2005/8/layout/venn2"/>
    <dgm:cxn modelId="{599AB1D6-1DD0-402E-9A65-56CD912E2214}" type="presOf" srcId="{1388249F-E2FD-41F8-B600-C4F1E8F2030F}" destId="{5F5E83B3-E61D-4532-8FA3-25DBE9982447}" srcOrd="0" destOrd="0" presId="urn:microsoft.com/office/officeart/2005/8/layout/venn2"/>
    <dgm:cxn modelId="{862FCF20-B908-4A20-BBD1-1C26A46899D4}" srcId="{7AB617AF-AEEC-4340-81B9-4BAE17EE4D28}" destId="{5F9FB5B6-5115-4764-B059-581A8D29165F}" srcOrd="3" destOrd="0" parTransId="{EA7EA054-8FDC-4774-B466-5A56AEF01C24}" sibTransId="{B6CFE38A-D78D-46F6-81CB-B550023D8E91}"/>
    <dgm:cxn modelId="{C1C94C39-3A93-4FBB-8AEE-B92ACFC8D74B}" type="presOf" srcId="{AFA213E8-2CE3-4501-85CF-4883BF4B6C44}" destId="{63F65AD6-6D3C-4DF9-AE24-69586AC36213}" srcOrd="1" destOrd="0" presId="urn:microsoft.com/office/officeart/2005/8/layout/venn2"/>
    <dgm:cxn modelId="{48DA5470-E4C1-429F-A8FD-4F2AA3D7390D}" type="presOf" srcId="{5F9FB5B6-5115-4764-B059-581A8D29165F}" destId="{B66EAC8C-70EF-4C8F-931F-7327A6A7F5FF}" srcOrd="1" destOrd="0" presId="urn:microsoft.com/office/officeart/2005/8/layout/venn2"/>
    <dgm:cxn modelId="{070F156C-AD6F-4E81-AEA4-008C2514C437}" type="presOf" srcId="{5F9FB5B6-5115-4764-B059-581A8D29165F}" destId="{6FED503A-07DA-43AF-A8A2-9EB081B4B289}" srcOrd="0" destOrd="0" presId="urn:microsoft.com/office/officeart/2005/8/layout/venn2"/>
    <dgm:cxn modelId="{2AAD8A24-4C28-47AF-A1BF-7587F4D84D84}" type="presOf" srcId="{122FF7E8-2A5D-45F8-B756-E5F5E149865D}" destId="{3EBA19A3-525D-40E6-A90B-506248713F8C}" srcOrd="0" destOrd="0" presId="urn:microsoft.com/office/officeart/2005/8/layout/venn2"/>
    <dgm:cxn modelId="{F5CB3CE1-0C8E-427C-B82A-E9754BF6ABED}" type="presOf" srcId="{C6B19939-C92D-4159-AFE4-9503ECB245CF}" destId="{150AF0D0-5833-4055-80B6-9FE0CB8D45EC}" srcOrd="1" destOrd="0" presId="urn:microsoft.com/office/officeart/2005/8/layout/venn2"/>
    <dgm:cxn modelId="{1CBF5DF2-F3C3-4F12-BD4B-5495CCA21BB4}" type="presOf" srcId="{122FF7E8-2A5D-45F8-B756-E5F5E149865D}" destId="{55A82100-7D5B-4A82-8EB8-09B580BD1D7B}" srcOrd="1" destOrd="0" presId="urn:microsoft.com/office/officeart/2005/8/layout/venn2"/>
    <dgm:cxn modelId="{CC1AD260-0B28-4234-8818-6E11C6D43C1C}" srcId="{7AB617AF-AEEC-4340-81B9-4BAE17EE4D28}" destId="{AFA213E8-2CE3-4501-85CF-4883BF4B6C44}" srcOrd="2" destOrd="0" parTransId="{4FA78177-4A97-4CB6-A57B-8B9675BF349D}" sibTransId="{7FCF512D-3043-4B0A-988E-34B262352DB9}"/>
    <dgm:cxn modelId="{E0F9F1F3-7584-4E15-942A-E8BF13D4DD8F}" srcId="{7AB617AF-AEEC-4340-81B9-4BAE17EE4D28}" destId="{1388249F-E2FD-41F8-B600-C4F1E8F2030F}" srcOrd="0" destOrd="0" parTransId="{992E54DA-9AB3-4EF5-B2F7-BD75AD0ACBDC}" sibTransId="{1DE8DB82-BBA8-4EC9-B4CF-CCCC6A61C9F6}"/>
    <dgm:cxn modelId="{C50B546B-72B8-4E61-8825-3177DE006CA5}" srcId="{7AB617AF-AEEC-4340-81B9-4BAE17EE4D28}" destId="{122FF7E8-2A5D-45F8-B756-E5F5E149865D}" srcOrd="1" destOrd="0" parTransId="{E1DD1299-8BC6-458A-8D93-2C52D3B3FC66}" sibTransId="{606C6AD2-0A8E-4BDF-9410-E508A2381FAE}"/>
    <dgm:cxn modelId="{BDC029D7-DFB3-4CDB-8694-2811101182D4}" type="presParOf" srcId="{DE00CBBC-C145-400B-9174-4E47D326337D}" destId="{C8C16190-22DE-41FD-9D3A-9A92030FEA50}" srcOrd="0" destOrd="0" presId="urn:microsoft.com/office/officeart/2005/8/layout/venn2"/>
    <dgm:cxn modelId="{B330D1AD-E62A-4A60-AB3B-ED0ED079A54F}" type="presParOf" srcId="{C8C16190-22DE-41FD-9D3A-9A92030FEA50}" destId="{5F5E83B3-E61D-4532-8FA3-25DBE9982447}" srcOrd="0" destOrd="0" presId="urn:microsoft.com/office/officeart/2005/8/layout/venn2"/>
    <dgm:cxn modelId="{D795FF75-2761-470A-B4B4-129BEEEC7737}" type="presParOf" srcId="{C8C16190-22DE-41FD-9D3A-9A92030FEA50}" destId="{A88FF903-8880-4D33-8294-F6CFBDC52934}" srcOrd="1" destOrd="0" presId="urn:microsoft.com/office/officeart/2005/8/layout/venn2"/>
    <dgm:cxn modelId="{DD2C0456-DDB0-4AA9-AC68-3C1D19A0B669}" type="presParOf" srcId="{DE00CBBC-C145-400B-9174-4E47D326337D}" destId="{807D985D-2EF0-45B6-BD13-5619960891FD}" srcOrd="1" destOrd="0" presId="urn:microsoft.com/office/officeart/2005/8/layout/venn2"/>
    <dgm:cxn modelId="{00E888CB-E7D5-4110-B4D5-1B7A027B0BB1}" type="presParOf" srcId="{807D985D-2EF0-45B6-BD13-5619960891FD}" destId="{3EBA19A3-525D-40E6-A90B-506248713F8C}" srcOrd="0" destOrd="0" presId="urn:microsoft.com/office/officeart/2005/8/layout/venn2"/>
    <dgm:cxn modelId="{7AC47DB5-C9A2-4064-A869-35966E7D7FA7}" type="presParOf" srcId="{807D985D-2EF0-45B6-BD13-5619960891FD}" destId="{55A82100-7D5B-4A82-8EB8-09B580BD1D7B}" srcOrd="1" destOrd="0" presId="urn:microsoft.com/office/officeart/2005/8/layout/venn2"/>
    <dgm:cxn modelId="{F0903E3B-77B8-443A-BA94-B56A6B01F10F}" type="presParOf" srcId="{DE00CBBC-C145-400B-9174-4E47D326337D}" destId="{CE07F1C9-F7AF-4336-8B43-CA447A2C2421}" srcOrd="2" destOrd="0" presId="urn:microsoft.com/office/officeart/2005/8/layout/venn2"/>
    <dgm:cxn modelId="{7A891807-7346-42E8-ACD1-34025B0BB7F8}" type="presParOf" srcId="{CE07F1C9-F7AF-4336-8B43-CA447A2C2421}" destId="{23871EAA-2E7B-4C82-92AD-6A6FC08545ED}" srcOrd="0" destOrd="0" presId="urn:microsoft.com/office/officeart/2005/8/layout/venn2"/>
    <dgm:cxn modelId="{B3C240A0-CFEB-4D0C-9605-D5BFE7D4445C}" type="presParOf" srcId="{CE07F1C9-F7AF-4336-8B43-CA447A2C2421}" destId="{63F65AD6-6D3C-4DF9-AE24-69586AC36213}" srcOrd="1" destOrd="0" presId="urn:microsoft.com/office/officeart/2005/8/layout/venn2"/>
    <dgm:cxn modelId="{7F220A44-0183-4F24-976C-A512E1BA4756}" type="presParOf" srcId="{DE00CBBC-C145-400B-9174-4E47D326337D}" destId="{6D5B9C4A-D824-431B-926E-0463EC2143C9}" srcOrd="3" destOrd="0" presId="urn:microsoft.com/office/officeart/2005/8/layout/venn2"/>
    <dgm:cxn modelId="{E7C115D8-9EE6-4DD7-AAA9-074AF2374401}" type="presParOf" srcId="{6D5B9C4A-D824-431B-926E-0463EC2143C9}" destId="{6FED503A-07DA-43AF-A8A2-9EB081B4B289}" srcOrd="0" destOrd="0" presId="urn:microsoft.com/office/officeart/2005/8/layout/venn2"/>
    <dgm:cxn modelId="{F39BC5C2-494E-40D0-BE41-019F96B90D80}" type="presParOf" srcId="{6D5B9C4A-D824-431B-926E-0463EC2143C9}" destId="{B66EAC8C-70EF-4C8F-931F-7327A6A7F5FF}" srcOrd="1" destOrd="0" presId="urn:microsoft.com/office/officeart/2005/8/layout/venn2"/>
    <dgm:cxn modelId="{FA350A0D-37CB-45CD-8883-288A55481D78}" type="presParOf" srcId="{DE00CBBC-C145-400B-9174-4E47D326337D}" destId="{80AF64ED-5FCE-4EAC-B26A-02B960E945F6}" srcOrd="4" destOrd="0" presId="urn:microsoft.com/office/officeart/2005/8/layout/venn2"/>
    <dgm:cxn modelId="{85C904B1-2069-4676-A46F-9C4BC8192ABC}" type="presParOf" srcId="{80AF64ED-5FCE-4EAC-B26A-02B960E945F6}" destId="{06E7282B-8D5F-40D1-B035-5D5093C2FC61}" srcOrd="0" destOrd="0" presId="urn:microsoft.com/office/officeart/2005/8/layout/venn2"/>
    <dgm:cxn modelId="{4644BCC3-D34C-4830-8F49-CBA3863C1C49}" type="presParOf" srcId="{80AF64ED-5FCE-4EAC-B26A-02B960E945F6}" destId="{150AF0D0-5833-4055-80B6-9FE0CB8D45E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5E83B3-E61D-4532-8FA3-25DBE9982447}">
      <dsp:nvSpPr>
        <dsp:cNvPr id="0" name=""/>
        <dsp:cNvSpPr/>
      </dsp:nvSpPr>
      <dsp:spPr>
        <a:xfrm>
          <a:off x="123086" y="0"/>
          <a:ext cx="3731443" cy="3731443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rgbClr val="CD5F5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rPr>
            <a:t>Ideológiai eszköz</a:t>
          </a:r>
          <a:endParaRPr lang="hu-HU" sz="1400" b="1" kern="1200" dirty="0">
            <a:solidFill>
              <a:srgbClr val="CD5F50"/>
            </a:solidFill>
            <a:latin typeface="Calibri" panose="020F0502020204030204" pitchFamily="34" charset="0"/>
            <a:ea typeface="SimSun" panose="02010600030101010101" pitchFamily="2" charset="-122"/>
            <a:cs typeface="Times New Roman" panose="02020603050405020304" pitchFamily="18" charset="0"/>
          </a:endParaRPr>
        </a:p>
      </dsp:txBody>
      <dsp:txXfrm>
        <a:off x="1289161" y="186572"/>
        <a:ext cx="1399291" cy="373144"/>
      </dsp:txXfrm>
    </dsp:sp>
    <dsp:sp modelId="{3EBA19A3-525D-40E6-A90B-506248713F8C}">
      <dsp:nvSpPr>
        <dsp:cNvPr id="0" name=""/>
        <dsp:cNvSpPr/>
      </dsp:nvSpPr>
      <dsp:spPr>
        <a:xfrm>
          <a:off x="402944" y="559716"/>
          <a:ext cx="3171726" cy="3171726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rgbClr val="CD5F5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rPr>
            <a:t>Politikai program</a:t>
          </a:r>
          <a:endParaRPr lang="hu-HU" sz="1400" b="1" kern="1200" dirty="0">
            <a:solidFill>
              <a:srgbClr val="CD5F50"/>
            </a:solidFill>
            <a:latin typeface="Calibri" panose="020F0502020204030204" pitchFamily="34" charset="0"/>
            <a:ea typeface="SimSun" panose="02010600030101010101" pitchFamily="2" charset="-122"/>
            <a:cs typeface="Times New Roman" panose="02020603050405020304" pitchFamily="18" charset="0"/>
          </a:endParaRPr>
        </a:p>
      </dsp:txBody>
      <dsp:txXfrm>
        <a:off x="1304903" y="742090"/>
        <a:ext cx="1367807" cy="364748"/>
      </dsp:txXfrm>
    </dsp:sp>
    <dsp:sp modelId="{23871EAA-2E7B-4C82-92AD-6A6FC08545ED}">
      <dsp:nvSpPr>
        <dsp:cNvPr id="0" name=""/>
        <dsp:cNvSpPr/>
      </dsp:nvSpPr>
      <dsp:spPr>
        <a:xfrm>
          <a:off x="682802" y="1119432"/>
          <a:ext cx="2612010" cy="2612010"/>
        </a:xfrm>
        <a:prstGeom prst="ellipse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rgbClr val="CD5F5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rPr>
            <a:t>Morális korlátok nélküli</a:t>
          </a:r>
          <a:endParaRPr lang="hu-HU" sz="1400" b="1" kern="1200" dirty="0">
            <a:solidFill>
              <a:srgbClr val="CD5F50"/>
            </a:solidFill>
            <a:latin typeface="Calibri" panose="020F0502020204030204" pitchFamily="34" charset="0"/>
            <a:ea typeface="SimSun" panose="02010600030101010101" pitchFamily="2" charset="-122"/>
            <a:cs typeface="Times New Roman" panose="02020603050405020304" pitchFamily="18" charset="0"/>
          </a:endParaRPr>
        </a:p>
      </dsp:txBody>
      <dsp:txXfrm>
        <a:off x="1312949" y="1299661"/>
        <a:ext cx="1351715" cy="360457"/>
      </dsp:txXfrm>
    </dsp:sp>
    <dsp:sp modelId="{6FED503A-07DA-43AF-A8A2-9EB081B4B289}">
      <dsp:nvSpPr>
        <dsp:cNvPr id="0" name=""/>
        <dsp:cNvSpPr/>
      </dsp:nvSpPr>
      <dsp:spPr>
        <a:xfrm>
          <a:off x="962660" y="1679149"/>
          <a:ext cx="2052293" cy="2052293"/>
        </a:xfrm>
        <a:prstGeom prst="ellipse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>
              <a:solidFill>
                <a:srgbClr val="CD5F5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rPr>
            <a:t>Kollektív</a:t>
          </a:r>
        </a:p>
      </dsp:txBody>
      <dsp:txXfrm>
        <a:off x="1434688" y="1863855"/>
        <a:ext cx="1108238" cy="369412"/>
      </dsp:txXfrm>
    </dsp:sp>
    <dsp:sp modelId="{06E7282B-8D5F-40D1-B035-5D5093C2FC61}">
      <dsp:nvSpPr>
        <dsp:cNvPr id="0" name=""/>
        <dsp:cNvSpPr/>
      </dsp:nvSpPr>
      <dsp:spPr>
        <a:xfrm>
          <a:off x="1242518" y="2238865"/>
          <a:ext cx="1492577" cy="1492577"/>
        </a:xfrm>
        <a:prstGeom prst="ellipse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>
              <a:solidFill>
                <a:srgbClr val="CD5F5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rPr>
            <a:t>Egoizmus</a:t>
          </a:r>
        </a:p>
      </dsp:txBody>
      <dsp:txXfrm>
        <a:off x="1461101" y="2612010"/>
        <a:ext cx="1055411" cy="7462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5E83B3-E61D-4532-8FA3-25DBE9982447}">
      <dsp:nvSpPr>
        <dsp:cNvPr id="0" name=""/>
        <dsp:cNvSpPr/>
      </dsp:nvSpPr>
      <dsp:spPr>
        <a:xfrm>
          <a:off x="123086" y="0"/>
          <a:ext cx="3731443" cy="3731443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rgbClr val="CD5F5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rPr>
            <a:t>Ideológiai eszköz</a:t>
          </a:r>
          <a:endParaRPr lang="hu-HU" sz="1400" b="1" kern="1200" dirty="0">
            <a:solidFill>
              <a:srgbClr val="CD5F50"/>
            </a:solidFill>
            <a:latin typeface="Calibri" panose="020F0502020204030204" pitchFamily="34" charset="0"/>
            <a:ea typeface="SimSun" panose="02010600030101010101" pitchFamily="2" charset="-122"/>
            <a:cs typeface="Times New Roman" panose="02020603050405020304" pitchFamily="18" charset="0"/>
          </a:endParaRPr>
        </a:p>
      </dsp:txBody>
      <dsp:txXfrm>
        <a:off x="1289161" y="186572"/>
        <a:ext cx="1399291" cy="373144"/>
      </dsp:txXfrm>
    </dsp:sp>
    <dsp:sp modelId="{3EBA19A3-525D-40E6-A90B-506248713F8C}">
      <dsp:nvSpPr>
        <dsp:cNvPr id="0" name=""/>
        <dsp:cNvSpPr/>
      </dsp:nvSpPr>
      <dsp:spPr>
        <a:xfrm>
          <a:off x="402944" y="559716"/>
          <a:ext cx="3171726" cy="3171726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rgbClr val="CD5F5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rPr>
            <a:t>Politikai program</a:t>
          </a:r>
          <a:endParaRPr lang="hu-HU" sz="1400" b="1" kern="1200" dirty="0">
            <a:solidFill>
              <a:srgbClr val="CD5F50"/>
            </a:solidFill>
            <a:latin typeface="Calibri" panose="020F0502020204030204" pitchFamily="34" charset="0"/>
            <a:ea typeface="SimSun" panose="02010600030101010101" pitchFamily="2" charset="-122"/>
            <a:cs typeface="Times New Roman" panose="02020603050405020304" pitchFamily="18" charset="0"/>
          </a:endParaRPr>
        </a:p>
      </dsp:txBody>
      <dsp:txXfrm>
        <a:off x="1304903" y="742090"/>
        <a:ext cx="1367807" cy="364748"/>
      </dsp:txXfrm>
    </dsp:sp>
    <dsp:sp modelId="{23871EAA-2E7B-4C82-92AD-6A6FC08545ED}">
      <dsp:nvSpPr>
        <dsp:cNvPr id="0" name=""/>
        <dsp:cNvSpPr/>
      </dsp:nvSpPr>
      <dsp:spPr>
        <a:xfrm>
          <a:off x="682802" y="1119432"/>
          <a:ext cx="2612010" cy="2612010"/>
        </a:xfrm>
        <a:prstGeom prst="ellipse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rgbClr val="CD5F5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rPr>
            <a:t>Morális korlátok nélküli</a:t>
          </a:r>
          <a:endParaRPr lang="hu-HU" sz="1400" b="1" kern="1200" dirty="0">
            <a:solidFill>
              <a:srgbClr val="CD5F50"/>
            </a:solidFill>
            <a:latin typeface="Calibri" panose="020F0502020204030204" pitchFamily="34" charset="0"/>
            <a:ea typeface="SimSun" panose="02010600030101010101" pitchFamily="2" charset="-122"/>
            <a:cs typeface="Times New Roman" panose="02020603050405020304" pitchFamily="18" charset="0"/>
          </a:endParaRPr>
        </a:p>
      </dsp:txBody>
      <dsp:txXfrm>
        <a:off x="1312949" y="1299661"/>
        <a:ext cx="1351715" cy="360457"/>
      </dsp:txXfrm>
    </dsp:sp>
    <dsp:sp modelId="{6FED503A-07DA-43AF-A8A2-9EB081B4B289}">
      <dsp:nvSpPr>
        <dsp:cNvPr id="0" name=""/>
        <dsp:cNvSpPr/>
      </dsp:nvSpPr>
      <dsp:spPr>
        <a:xfrm>
          <a:off x="962660" y="1679149"/>
          <a:ext cx="2052293" cy="2052293"/>
        </a:xfrm>
        <a:prstGeom prst="ellipse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>
              <a:solidFill>
                <a:srgbClr val="CD5F5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rPr>
            <a:t>Kollektív</a:t>
          </a:r>
        </a:p>
      </dsp:txBody>
      <dsp:txXfrm>
        <a:off x="1434688" y="1863855"/>
        <a:ext cx="1108238" cy="369412"/>
      </dsp:txXfrm>
    </dsp:sp>
    <dsp:sp modelId="{06E7282B-8D5F-40D1-B035-5D5093C2FC61}">
      <dsp:nvSpPr>
        <dsp:cNvPr id="0" name=""/>
        <dsp:cNvSpPr/>
      </dsp:nvSpPr>
      <dsp:spPr>
        <a:xfrm>
          <a:off x="1242518" y="2238865"/>
          <a:ext cx="1492577" cy="1492577"/>
        </a:xfrm>
        <a:prstGeom prst="ellipse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>
              <a:solidFill>
                <a:srgbClr val="CD5F5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rPr>
            <a:t>Egoizmus</a:t>
          </a:r>
        </a:p>
      </dsp:txBody>
      <dsp:txXfrm>
        <a:off x="1461101" y="2612010"/>
        <a:ext cx="1055411" cy="746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F1B6C-BCD4-42B0-88F5-C5E258B8D2BC}" type="datetimeFigureOut">
              <a:rPr lang="hu-HU" smtClean="0"/>
              <a:pPr/>
              <a:t>2022. 05. 04.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4A179-5995-42C8-A8DD-75973595F13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707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5C795-E472-4B2C-ACCC-0A75640C7768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829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5C795-E472-4B2C-ACCC-0A75640C7768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3936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5C795-E472-4B2C-ACCC-0A75640C7768}" type="slidenum">
              <a:rPr lang="hu-HU" smtClean="0"/>
              <a:pPr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8691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2732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5C795-E472-4B2C-ACCC-0A75640C7768}" type="slidenum">
              <a:rPr lang="hu-HU" smtClean="0"/>
              <a:pPr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8465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23FA9-1773-4857-879C-35FAF6B2B48E}" type="slidenum">
              <a:rPr lang="hu-HU" smtClean="0"/>
              <a:pPr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6914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2022. 05. 04.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2022. 05. 04.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2022. 05. 04.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9295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7343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2022. 05. 04.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2022. 05. 04.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2022. 05. 04.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2022. 05. 04.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2022. 05. 04.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2022. 05. 04.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2022. 05. 04.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9A9B-E3FB-4FD3-A5B2-9BF015E5B4AB}" type="datetimeFigureOut">
              <a:rPr lang="hu-HU" smtClean="0"/>
              <a:pPr/>
              <a:t>2022. 05. 04.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-2032000" ty="-444500" sx="35000" sy="3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idx="4294967295"/>
          </p:nvPr>
        </p:nvSpPr>
        <p:spPr>
          <a:xfrm>
            <a:off x="107950" y="1472716"/>
            <a:ext cx="8928100" cy="2198067"/>
          </a:xfrm>
        </p:spPr>
        <p:txBody>
          <a:bodyPr>
            <a:normAutofit/>
          </a:bodyPr>
          <a:lstStyle/>
          <a:p>
            <a:r>
              <a:rPr lang="hu-HU" sz="36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Társadalmi szerkezet:</a:t>
            </a:r>
            <a:r>
              <a:rPr lang="en-US" sz="36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en-US" sz="36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28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klientúratársadalom és az ideológia szerepe</a:t>
            </a:r>
            <a:endParaRPr lang="hu-HU" sz="28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88424" y="4371950"/>
            <a:ext cx="647626" cy="662010"/>
          </a:xfrm>
          <a:prstGeom prst="rect">
            <a:avLst/>
          </a:prstGeom>
          <a:solidFill>
            <a:srgbClr val="D1C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8280920" y="4266337"/>
            <a:ext cx="82758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100" b="1" dirty="0" smtClean="0">
                <a:solidFill>
                  <a:srgbClr val="EFEAE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</a:t>
            </a:r>
            <a:endParaRPr lang="en-GB" sz="5100" b="1" dirty="0">
              <a:solidFill>
                <a:srgbClr val="EFEAE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8928100" cy="915988"/>
          </a:xfrm>
        </p:spPr>
        <p:txBody>
          <a:bodyPr>
            <a:noAutofit/>
          </a:bodyPr>
          <a:lstStyle/>
          <a:p>
            <a:r>
              <a:rPr lang="hu-HU" sz="2800" b="1" dirty="0" smtClean="0">
                <a:solidFill>
                  <a:srgbClr val="CD5F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„Morális korlátok nélküli”</a:t>
            </a:r>
            <a:r>
              <a:rPr lang="hu-HU" sz="2800" b="1" dirty="0" smtClean="0">
                <a:solidFill>
                  <a:srgbClr val="CD5F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hu-HU" sz="28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stigmatizálás politikai gazdaságtana</a:t>
            </a:r>
            <a:endParaRPr lang="hu-HU" sz="28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107504" y="874249"/>
          <a:ext cx="8928994" cy="36417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12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58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631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21301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37927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615708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195" marR="36195" marT="36195" marB="36195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A törésvonal dimenziója (a „mi” és az „ők” megkülönböztetésének lehetősége)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Félelemkeltő potenciál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Megszólalási képesség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B178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Ideológiai panel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012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Etnikum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Vallás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Nyelv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Szexuális irányultság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Kulturális hagyomány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Társadalmi státus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967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200" b="1" i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Szociálisan hátrányos helyzetűek  / </a:t>
                      </a:r>
                      <a:r>
                        <a:rPr lang="hu-HU" sz="1200" b="1" i="1" kern="1200" dirty="0" err="1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depriváltak</a:t>
                      </a:r>
                      <a:endParaRPr lang="hu-HU" sz="1200" b="1" i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B17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A szolidaritás hiánya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608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200" b="1" i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LMBT emberek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XX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XX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B17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Homofóbia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608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200" b="1" i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Vallási kisebbségek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XXX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XXX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B17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Antiszemitizmus stb.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165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200" b="1" i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Etnika / faji kisebbségek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XXXX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XXX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B17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Rasszizmus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165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200" b="1" i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Menekültek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XXXXX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B17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Idegengyűlölet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2008" y="4758288"/>
            <a:ext cx="11156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u="sng" dirty="0" smtClean="0">
                <a:solidFill>
                  <a:srgbClr val="50412B"/>
                </a:solidFill>
              </a:rPr>
              <a:t>Jelmagyarázat:</a:t>
            </a:r>
            <a:endParaRPr lang="en-US" sz="1100" b="1" u="sng" dirty="0">
              <a:solidFill>
                <a:srgbClr val="50412B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84228" y="4838914"/>
            <a:ext cx="288032" cy="143669"/>
          </a:xfrm>
          <a:prstGeom prst="rect">
            <a:avLst/>
          </a:prstGeom>
          <a:solidFill>
            <a:srgbClr val="6B95A1">
              <a:alpha val="50000"/>
            </a:srgbClr>
          </a:solidFill>
          <a:ln w="12700">
            <a:solidFill>
              <a:srgbClr val="B3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99792" y="4823948"/>
            <a:ext cx="288032" cy="143669"/>
          </a:xfrm>
          <a:prstGeom prst="rect">
            <a:avLst/>
          </a:prstGeom>
          <a:solidFill>
            <a:srgbClr val="E9B178">
              <a:alpha val="50000"/>
            </a:srgbClr>
          </a:solidFill>
          <a:ln w="12700">
            <a:solidFill>
              <a:srgbClr val="B3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41472" y="4823947"/>
            <a:ext cx="288032" cy="143669"/>
          </a:xfrm>
          <a:prstGeom prst="rect">
            <a:avLst/>
          </a:prstGeom>
          <a:solidFill>
            <a:srgbClr val="B3AA9D">
              <a:alpha val="50000"/>
            </a:srgbClr>
          </a:solidFill>
          <a:ln w="12700">
            <a:solidFill>
              <a:srgbClr val="B3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72260" y="4762710"/>
            <a:ext cx="13715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50412B"/>
                </a:solidFill>
              </a:rPr>
              <a:t>: könnyítő tényező</a:t>
            </a:r>
            <a:endParaRPr lang="en-US" sz="1100" b="1" dirty="0">
              <a:solidFill>
                <a:srgbClr val="50412B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74337" y="4758288"/>
            <a:ext cx="15256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50412B"/>
                </a:solidFill>
              </a:rPr>
              <a:t>: akadályozó tényező</a:t>
            </a:r>
            <a:endParaRPr lang="en-US" sz="1100" b="1" dirty="0">
              <a:solidFill>
                <a:srgbClr val="50412B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9505" y="4764977"/>
            <a:ext cx="13546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50412B"/>
                </a:solidFill>
              </a:rPr>
              <a:t>: ideológiai hordozó</a:t>
            </a:r>
            <a:endParaRPr lang="en-US" sz="1100" b="1" dirty="0">
              <a:solidFill>
                <a:srgbClr val="504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9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20093" y="0"/>
            <a:ext cx="8928100" cy="520960"/>
          </a:xfrm>
        </p:spPr>
        <p:txBody>
          <a:bodyPr>
            <a:normAutofit/>
          </a:bodyPr>
          <a:lstStyle/>
          <a:p>
            <a:r>
              <a:rPr lang="hu-HU" sz="2800" b="1" dirty="0" smtClean="0">
                <a:solidFill>
                  <a:srgbClr val="CD5F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„Kollektív”:</a:t>
            </a:r>
            <a:r>
              <a:rPr lang="hu-HU" sz="28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újradefiniálással </a:t>
            </a:r>
            <a:r>
              <a:rPr lang="hu-HU" sz="28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történő </a:t>
            </a:r>
            <a:r>
              <a:rPr lang="hu-HU" sz="28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kisajátítás</a:t>
            </a:r>
            <a:endParaRPr lang="hu-HU" sz="28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" name="Csoportba foglalás 2"/>
          <p:cNvGrpSpPr/>
          <p:nvPr/>
        </p:nvGrpSpPr>
        <p:grpSpPr>
          <a:xfrm>
            <a:off x="251173" y="555526"/>
            <a:ext cx="8641308" cy="1440160"/>
            <a:chOff x="250825" y="1131590"/>
            <a:chExt cx="8642350" cy="3461912"/>
          </a:xfrm>
        </p:grpSpPr>
        <p:sp>
          <p:nvSpPr>
            <p:cNvPr id="10" name="Szabadkézi sokszög 9"/>
            <p:cNvSpPr/>
            <p:nvPr/>
          </p:nvSpPr>
          <p:spPr>
            <a:xfrm>
              <a:off x="1115616" y="1837551"/>
              <a:ext cx="504056" cy="640056"/>
            </a:xfrm>
            <a:custGeom>
              <a:avLst/>
              <a:gdLst>
                <a:gd name="connsiteX0" fmla="*/ 0 w 299923"/>
                <a:gd name="connsiteY0" fmla="*/ 0 h 270663"/>
                <a:gd name="connsiteX1" fmla="*/ 299923 w 299923"/>
                <a:gd name="connsiteY1" fmla="*/ 270663 h 270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9923" h="270663">
                  <a:moveTo>
                    <a:pt x="0" y="0"/>
                  </a:moveTo>
                  <a:cubicBezTo>
                    <a:pt x="123748" y="115214"/>
                    <a:pt x="247497" y="230429"/>
                    <a:pt x="299923" y="270663"/>
                  </a:cubicBezTo>
                </a:path>
              </a:pathLst>
            </a:custGeom>
            <a:noFill/>
            <a:ln w="63500">
              <a:solidFill>
                <a:srgbClr val="4D7C85"/>
              </a:solidFill>
              <a:prstDash val="sysDash"/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sz="3200"/>
            </a:p>
          </p:txBody>
        </p:sp>
        <p:sp>
          <p:nvSpPr>
            <p:cNvPr id="11" name="Szabadkézi sokszög 10"/>
            <p:cNvSpPr/>
            <p:nvPr/>
          </p:nvSpPr>
          <p:spPr>
            <a:xfrm>
              <a:off x="2051721" y="3363839"/>
              <a:ext cx="1498472" cy="709696"/>
            </a:xfrm>
            <a:custGeom>
              <a:avLst/>
              <a:gdLst>
                <a:gd name="connsiteX0" fmla="*/ 0 w 1148487"/>
                <a:gd name="connsiteY0" fmla="*/ 0 h 373075"/>
                <a:gd name="connsiteX1" fmla="*/ 577901 w 1148487"/>
                <a:gd name="connsiteY1" fmla="*/ 248716 h 373075"/>
                <a:gd name="connsiteX2" fmla="*/ 1148487 w 1148487"/>
                <a:gd name="connsiteY2" fmla="*/ 373075 h 373075"/>
                <a:gd name="connsiteX3" fmla="*/ 1148487 w 1148487"/>
                <a:gd name="connsiteY3" fmla="*/ 373075 h 37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8487" h="373075">
                  <a:moveTo>
                    <a:pt x="0" y="0"/>
                  </a:moveTo>
                  <a:cubicBezTo>
                    <a:pt x="193243" y="93268"/>
                    <a:pt x="386487" y="186537"/>
                    <a:pt x="577901" y="248716"/>
                  </a:cubicBezTo>
                  <a:cubicBezTo>
                    <a:pt x="769315" y="310895"/>
                    <a:pt x="1148487" y="373075"/>
                    <a:pt x="1148487" y="373075"/>
                  </a:cubicBezTo>
                  <a:lnTo>
                    <a:pt x="1148487" y="373075"/>
                  </a:lnTo>
                </a:path>
              </a:pathLst>
            </a:custGeom>
            <a:noFill/>
            <a:ln w="63500">
              <a:solidFill>
                <a:srgbClr val="4D7C85"/>
              </a:solidFill>
              <a:prstDash val="sysDash"/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sz="3200"/>
            </a:p>
          </p:txBody>
        </p:sp>
        <p:sp>
          <p:nvSpPr>
            <p:cNvPr id="12" name="Szabadkézi sokszög 11"/>
            <p:cNvSpPr/>
            <p:nvPr/>
          </p:nvSpPr>
          <p:spPr>
            <a:xfrm flipH="1">
              <a:off x="5292077" y="3511086"/>
              <a:ext cx="1656187" cy="562451"/>
            </a:xfrm>
            <a:custGeom>
              <a:avLst/>
              <a:gdLst>
                <a:gd name="connsiteX0" fmla="*/ 0 w 1148487"/>
                <a:gd name="connsiteY0" fmla="*/ 0 h 373075"/>
                <a:gd name="connsiteX1" fmla="*/ 577901 w 1148487"/>
                <a:gd name="connsiteY1" fmla="*/ 248716 h 373075"/>
                <a:gd name="connsiteX2" fmla="*/ 1148487 w 1148487"/>
                <a:gd name="connsiteY2" fmla="*/ 373075 h 373075"/>
                <a:gd name="connsiteX3" fmla="*/ 1148487 w 1148487"/>
                <a:gd name="connsiteY3" fmla="*/ 373075 h 37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8487" h="373075">
                  <a:moveTo>
                    <a:pt x="0" y="0"/>
                  </a:moveTo>
                  <a:cubicBezTo>
                    <a:pt x="193243" y="93268"/>
                    <a:pt x="386487" y="186537"/>
                    <a:pt x="577901" y="248716"/>
                  </a:cubicBezTo>
                  <a:cubicBezTo>
                    <a:pt x="769315" y="310895"/>
                    <a:pt x="1148487" y="373075"/>
                    <a:pt x="1148487" y="373075"/>
                  </a:cubicBezTo>
                  <a:lnTo>
                    <a:pt x="1148487" y="373075"/>
                  </a:lnTo>
                </a:path>
              </a:pathLst>
            </a:custGeom>
            <a:noFill/>
            <a:ln w="63500">
              <a:solidFill>
                <a:srgbClr val="4D7C85"/>
              </a:solidFill>
              <a:prstDash val="sysDash"/>
              <a:head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sz="3200"/>
            </a:p>
          </p:txBody>
        </p:sp>
        <p:sp>
          <p:nvSpPr>
            <p:cNvPr id="13" name="Szabadkézi sokszög 12"/>
            <p:cNvSpPr/>
            <p:nvPr/>
          </p:nvSpPr>
          <p:spPr>
            <a:xfrm flipH="1">
              <a:off x="7531676" y="1914787"/>
              <a:ext cx="424700" cy="656963"/>
            </a:xfrm>
            <a:custGeom>
              <a:avLst/>
              <a:gdLst>
                <a:gd name="connsiteX0" fmla="*/ 0 w 299923"/>
                <a:gd name="connsiteY0" fmla="*/ 0 h 270663"/>
                <a:gd name="connsiteX1" fmla="*/ 299923 w 299923"/>
                <a:gd name="connsiteY1" fmla="*/ 270663 h 270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9923" h="270663">
                  <a:moveTo>
                    <a:pt x="0" y="0"/>
                  </a:moveTo>
                  <a:cubicBezTo>
                    <a:pt x="123748" y="115214"/>
                    <a:pt x="247497" y="230429"/>
                    <a:pt x="299923" y="270663"/>
                  </a:cubicBezTo>
                </a:path>
              </a:pathLst>
            </a:custGeom>
            <a:noFill/>
            <a:ln w="63500">
              <a:solidFill>
                <a:srgbClr val="4D7C85"/>
              </a:solidFill>
              <a:prstDash val="sysDash"/>
              <a:head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sz="3200"/>
            </a:p>
          </p:txBody>
        </p:sp>
        <p:sp>
          <p:nvSpPr>
            <p:cNvPr id="5" name="Szövegdoboz 2"/>
            <p:cNvSpPr txBox="1">
              <a:spLocks noChangeArrowheads="1"/>
            </p:cNvSpPr>
            <p:nvPr/>
          </p:nvSpPr>
          <p:spPr bwMode="auto">
            <a:xfrm>
              <a:off x="250825" y="1131590"/>
              <a:ext cx="2088927" cy="783569"/>
            </a:xfrm>
            <a:prstGeom prst="roundRect">
              <a:avLst/>
            </a:prstGeom>
            <a:solidFill>
              <a:srgbClr val="D1C9BE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hu-HU" b="1" dirty="0" smtClean="0">
                  <a:solidFill>
                    <a:srgbClr val="50412B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Definíció</a:t>
              </a:r>
              <a:endParaRPr lang="hu-HU" sz="2400" dirty="0">
                <a:solidFill>
                  <a:srgbClr val="50412B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" name="Szövegdoboz 2"/>
            <p:cNvSpPr txBox="1">
              <a:spLocks noChangeArrowheads="1"/>
            </p:cNvSpPr>
            <p:nvPr/>
          </p:nvSpPr>
          <p:spPr bwMode="auto">
            <a:xfrm>
              <a:off x="6804248" y="1131590"/>
              <a:ext cx="2088927" cy="783197"/>
            </a:xfrm>
            <a:prstGeom prst="roundRect">
              <a:avLst/>
            </a:prstGeom>
            <a:solidFill>
              <a:srgbClr val="D1C9BE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hu-HU" b="1" dirty="0" smtClean="0">
                  <a:solidFill>
                    <a:srgbClr val="50412B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Újradefiniálás</a:t>
              </a:r>
              <a:endParaRPr lang="hu-HU" sz="2400" dirty="0">
                <a:solidFill>
                  <a:srgbClr val="50412B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" name="Ellipszis 6"/>
            <p:cNvSpPr/>
            <p:nvPr/>
          </p:nvSpPr>
          <p:spPr>
            <a:xfrm>
              <a:off x="812921" y="2477607"/>
              <a:ext cx="2110664" cy="1033479"/>
            </a:xfrm>
            <a:prstGeom prst="ellipse">
              <a:avLst/>
            </a:prstGeom>
            <a:solidFill>
              <a:srgbClr val="D1C9BE"/>
            </a:solidFill>
            <a:ln w="6350">
              <a:noFill/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hu-HU" b="1" dirty="0" smtClean="0">
                  <a:solidFill>
                    <a:srgbClr val="50412B"/>
                  </a:solidFill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Kiválogatás</a:t>
              </a:r>
              <a:endParaRPr lang="hu-HU" sz="2800" dirty="0">
                <a:solidFill>
                  <a:srgbClr val="50412B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Ellipszis 7"/>
            <p:cNvSpPr/>
            <p:nvPr/>
          </p:nvSpPr>
          <p:spPr>
            <a:xfrm>
              <a:off x="3462374" y="3560023"/>
              <a:ext cx="2189746" cy="1033479"/>
            </a:xfrm>
            <a:prstGeom prst="ellipse">
              <a:avLst/>
            </a:prstGeom>
            <a:solidFill>
              <a:srgbClr val="D1C9BE"/>
            </a:solidFill>
            <a:ln w="6350">
              <a:noFill/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hu-HU" b="1" dirty="0" smtClean="0">
                  <a:solidFill>
                    <a:srgbClr val="50412B"/>
                  </a:solidFill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Kiszelektálás</a:t>
              </a:r>
              <a:endParaRPr lang="hu-HU" sz="2800" dirty="0">
                <a:solidFill>
                  <a:srgbClr val="50412B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" name="Ellipszis 8"/>
            <p:cNvSpPr/>
            <p:nvPr/>
          </p:nvSpPr>
          <p:spPr>
            <a:xfrm>
              <a:off x="6227763" y="2467514"/>
              <a:ext cx="2058314" cy="1053665"/>
            </a:xfrm>
            <a:prstGeom prst="ellipse">
              <a:avLst/>
            </a:prstGeom>
            <a:solidFill>
              <a:srgbClr val="D1C9BE"/>
            </a:solidFill>
            <a:ln w="6350">
              <a:noFill/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hu-HU" b="1" dirty="0" smtClean="0">
                  <a:solidFill>
                    <a:srgbClr val="50412B"/>
                  </a:solidFill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Átkeretezés</a:t>
              </a:r>
              <a:endParaRPr lang="hu-HU" sz="2800" dirty="0">
                <a:solidFill>
                  <a:srgbClr val="50412B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4" name="Egyenes összekötő nyíllal 13"/>
            <p:cNvCxnSpPr>
              <a:stCxn id="5" idx="3"/>
              <a:endCxn id="6" idx="1"/>
            </p:cNvCxnSpPr>
            <p:nvPr/>
          </p:nvCxnSpPr>
          <p:spPr>
            <a:xfrm flipV="1">
              <a:off x="2339752" y="1523189"/>
              <a:ext cx="4464496" cy="186"/>
            </a:xfrm>
            <a:prstGeom prst="straightConnector1">
              <a:avLst/>
            </a:prstGeom>
            <a:ln w="63500">
              <a:solidFill>
                <a:srgbClr val="4D7C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" name="Tartalom hely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476781"/>
              </p:ext>
            </p:extLst>
          </p:nvPr>
        </p:nvGraphicFramePr>
        <p:xfrm>
          <a:off x="120093" y="2089750"/>
          <a:ext cx="8928101" cy="3002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79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899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683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9184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3163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hu-HU" sz="1050" b="1" i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2000" b="1" i="0" kern="1200" dirty="0" smtClean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Isten</a:t>
                      </a:r>
                      <a:endParaRPr lang="hu-HU" sz="2000" b="1" i="0" kern="1200" dirty="0">
                        <a:solidFill>
                          <a:srgbClr val="4D7C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2000" b="1" i="0" kern="1200" dirty="0" smtClean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Haza</a:t>
                      </a:r>
                      <a:endParaRPr lang="hu-HU" sz="2000" b="1" i="0" kern="1200" dirty="0">
                        <a:solidFill>
                          <a:srgbClr val="4D7C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2000" b="1" i="0" kern="1200" dirty="0" smtClean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Család</a:t>
                      </a:r>
                      <a:endParaRPr lang="hu-HU" sz="2000" b="1" i="0" kern="1200" dirty="0">
                        <a:solidFill>
                          <a:srgbClr val="4D7C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752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600" b="1" i="1" u="none" kern="1200" dirty="0" smtClean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Amit kiválogat</a:t>
                      </a:r>
                      <a:endParaRPr lang="hu-HU" sz="1600" b="1" i="1" u="none" kern="1200" dirty="0">
                        <a:solidFill>
                          <a:srgbClr val="4D7C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400" b="1" kern="1200" dirty="0" smtClean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hu-HU" sz="1400" b="1" kern="1200" baseline="0" dirty="0" smtClean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 racionalitás elvetése „az örök törvény” nevében + vallási szimbólumok</a:t>
                      </a:r>
                      <a:endParaRPr lang="hu-HU" sz="1400" b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400" b="1" kern="1200" dirty="0" smtClean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a „nemzeti érdek” mint közjó </a:t>
                      </a:r>
                      <a:r>
                        <a:rPr lang="hu-HU" sz="1400" b="1" kern="1200" baseline="0" dirty="0" smtClean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+ érzelmi kötést létrehozó közösség, aminek a nevében áldozatot lehet kérni</a:t>
                      </a:r>
                      <a:endParaRPr lang="hu-HU" sz="1400" b="1" kern="1200" dirty="0">
                        <a:solidFill>
                          <a:srgbClr val="8D503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400" b="1" kern="1200" dirty="0" smtClean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hagyományos családmodell (heteroszexuális</a:t>
                      </a:r>
                      <a:r>
                        <a:rPr lang="hu-HU" sz="1400" b="1" kern="1200" baseline="0" dirty="0" smtClean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 partnerek alkotta nukleáris család)</a:t>
                      </a:r>
                      <a:endParaRPr lang="hu-HU" sz="1400" b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393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600" b="1" i="1" u="none" kern="1200" dirty="0" smtClean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Amit kiszelektál</a:t>
                      </a:r>
                      <a:endParaRPr lang="hu-HU" sz="1600" b="1" i="1" u="none" kern="1200" dirty="0">
                        <a:solidFill>
                          <a:srgbClr val="4D7C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400" b="1" kern="1200" baseline="0" dirty="0" smtClean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szolidaritás, könyörület, mértékletesség</a:t>
                      </a:r>
                      <a:endParaRPr lang="hu-HU" sz="1400" b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az állampolgárság</a:t>
                      </a:r>
                      <a:r>
                        <a:rPr lang="hu-HU" sz="1400" b="1" kern="1200" baseline="0" dirty="0" smtClean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 eleme (közös alap más nemzetekkel szemben definiálva)</a:t>
                      </a:r>
                      <a:endParaRPr lang="hu-HU" sz="1400" b="1" kern="1200" dirty="0" smtClean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400" b="1" kern="1200" dirty="0" smtClean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progresszív</a:t>
                      </a:r>
                      <a:r>
                        <a:rPr lang="hu-HU" sz="1400" b="1" kern="1200" baseline="0" dirty="0" smtClean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 elemek (azonos nemű párok, „szinglik” stb.)</a:t>
                      </a:r>
                      <a:endParaRPr lang="hu-HU" sz="1400" b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3059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600" b="1" i="1" u="none" kern="1200" dirty="0" smtClean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Ahogy átkeretezi</a:t>
                      </a:r>
                      <a:endParaRPr lang="hu-HU" sz="1600" b="1" i="1" u="none" kern="1200" dirty="0">
                        <a:solidFill>
                          <a:srgbClr val="4D7C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400" b="1" kern="1200" dirty="0" smtClean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(i) Megfosztja az ellenfeleket morális elfogadhatóságuktól</a:t>
                      </a:r>
                      <a:br>
                        <a:rPr lang="hu-HU" sz="1400" b="1" kern="1200" dirty="0" smtClean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hu-HU" sz="1400" b="1" kern="1200" dirty="0" smtClean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hu-HU" sz="1400" b="1" kern="1200" dirty="0" err="1" smtClean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r>
                        <a:rPr lang="hu-HU" sz="1400" b="1" kern="1200" dirty="0" smtClean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) Megkérdőjelezhetetlen</a:t>
                      </a:r>
                      <a:r>
                        <a:rPr lang="hu-HU" sz="1400" b="1" kern="1200" baseline="0" dirty="0" smtClean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 morális státusz magának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400" b="1" kern="1200" baseline="0" dirty="0" smtClean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hu-HU" sz="1400" b="1" kern="1200" baseline="0" dirty="0" err="1" smtClean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iii</a:t>
                      </a:r>
                      <a:r>
                        <a:rPr lang="hu-HU" sz="1400" b="1" kern="1200" baseline="0" dirty="0" smtClean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) Az alapértékek védőjeként lép fel</a:t>
                      </a:r>
                      <a:endParaRPr lang="hu-HU" sz="1400" b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(i) Kizárja az ellenzéket a nemzetből </a:t>
                      </a:r>
                      <a:br>
                        <a:rPr lang="hu-HU" sz="1400" b="1" kern="1200" dirty="0" smtClean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hu-HU" sz="1400" b="1" kern="1200" dirty="0" smtClean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hu-HU" sz="1400" b="1" kern="1200" dirty="0" err="1" smtClean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r>
                        <a:rPr lang="hu-HU" sz="1400" b="1" kern="1200" dirty="0" smtClean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) Megszünteti a kormányzók elszámoltathatóságát</a:t>
                      </a:r>
                      <a:br>
                        <a:rPr lang="hu-HU" sz="1400" b="1" kern="1200" dirty="0" smtClean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hu-HU" sz="1400" b="1" kern="1200" dirty="0" smtClean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hu-HU" sz="1400" b="1" kern="1200" dirty="0" err="1" smtClean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iii</a:t>
                      </a:r>
                      <a:r>
                        <a:rPr lang="hu-HU" sz="1400" b="1" kern="1200" dirty="0" smtClean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) Nemzet</a:t>
                      </a:r>
                      <a:r>
                        <a:rPr lang="hu-HU" sz="1400" b="1" kern="1200" baseline="0" dirty="0" smtClean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 = fogadott politikai család, aki ezen belül van, azt megvédjük</a:t>
                      </a:r>
                      <a:endParaRPr lang="hu-HU" sz="1400" b="1" kern="1200" dirty="0" smtClean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400" b="1" kern="1200" dirty="0" smtClean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(i) </a:t>
                      </a:r>
                      <a:r>
                        <a:rPr lang="hu-HU" sz="1400" b="1" kern="1200" dirty="0" err="1" smtClean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Stigmatizálja</a:t>
                      </a:r>
                      <a:r>
                        <a:rPr lang="hu-HU" sz="1400" b="1" kern="1200" dirty="0" smtClean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 az alternatív életmódokat</a:t>
                      </a:r>
                      <a:br>
                        <a:rPr lang="hu-HU" sz="1400" b="1" kern="1200" dirty="0" smtClean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hu-HU" sz="1400" b="1" kern="1200" dirty="0" smtClean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hu-HU" sz="1400" b="1" kern="1200" dirty="0" err="1" smtClean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r>
                        <a:rPr lang="hu-HU" sz="1400" b="1" kern="1200" dirty="0" smtClean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) Kiterjeszti a nemzetre a patriarchális dominancia kulturális modelljét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400" b="1" kern="1200" dirty="0" smtClean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hu-HU" sz="1400" b="1" kern="1200" dirty="0" err="1" smtClean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iii</a:t>
                      </a:r>
                      <a:r>
                        <a:rPr lang="hu-HU" sz="1400" b="1" kern="1200" dirty="0" smtClean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hu-HU" sz="1400" b="1" kern="1200" baseline="0" dirty="0" smtClean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 Nyugat mint elrettentő példa</a:t>
                      </a:r>
                      <a:endParaRPr lang="hu-HU" sz="1400" b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660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699542"/>
          </a:xfrm>
        </p:spPr>
        <p:txBody>
          <a:bodyPr>
            <a:noAutofit/>
          </a:bodyPr>
          <a:lstStyle/>
          <a:p>
            <a:r>
              <a:rPr lang="hu-HU" sz="3200" dirty="0">
                <a:solidFill>
                  <a:srgbClr val="CD5F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„Egoizmus”:</a:t>
            </a:r>
            <a:r>
              <a:rPr lang="hu-HU" sz="32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populizmus szociálpszichológiája</a:t>
            </a:r>
            <a:endParaRPr lang="hu-HU" sz="32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627535"/>
            <a:ext cx="8784530" cy="4392488"/>
          </a:xfrm>
        </p:spPr>
        <p:txBody>
          <a:bodyPr>
            <a:normAutofit/>
          </a:bodyPr>
          <a:lstStyle/>
          <a:p>
            <a:pPr lvl="0"/>
            <a:r>
              <a:rPr lang="hu-HU" sz="2400" b="1" u="sng" dirty="0" smtClean="0">
                <a:solidFill>
                  <a:srgbClr val="50412B"/>
                </a:solidFill>
              </a:rPr>
              <a:t>a funkcionalitás-koherencia kétoldalú:</a:t>
            </a:r>
            <a:r>
              <a:rPr lang="hu-HU" sz="2400" b="1" dirty="0" smtClean="0">
                <a:solidFill>
                  <a:srgbClr val="50412B"/>
                </a:solidFill>
              </a:rPr>
              <a:t> </a:t>
            </a:r>
            <a:r>
              <a:rPr lang="hu-HU" sz="2400" b="1" dirty="0" smtClean="0">
                <a:solidFill>
                  <a:srgbClr val="50412B"/>
                </a:solidFill>
              </a:rPr>
              <a:t>az emberek a társadalmi / gazdasági státusuk megőrzéséhez keresnek legitimáló </a:t>
            </a:r>
            <a:r>
              <a:rPr lang="hu-HU" sz="2400" b="1" dirty="0" smtClean="0">
                <a:solidFill>
                  <a:srgbClr val="50412B"/>
                </a:solidFill>
              </a:rPr>
              <a:t>ideológiát</a:t>
            </a:r>
          </a:p>
          <a:p>
            <a:pPr lvl="0"/>
            <a:r>
              <a:rPr lang="hu-HU" sz="2400" b="1" dirty="0" smtClean="0">
                <a:solidFill>
                  <a:srgbClr val="50412B"/>
                </a:solidFill>
              </a:rPr>
              <a:t>megrendülő </a:t>
            </a:r>
            <a:r>
              <a:rPr lang="hu-HU" sz="2400" b="1" dirty="0" smtClean="0">
                <a:solidFill>
                  <a:srgbClr val="CD5F50"/>
                </a:solidFill>
              </a:rPr>
              <a:t>ontológiai biztonság</a:t>
            </a:r>
            <a:endParaRPr lang="hu-HU" sz="2400" b="1" dirty="0" smtClean="0">
              <a:solidFill>
                <a:srgbClr val="CD5F50"/>
              </a:solidFill>
            </a:endParaRPr>
          </a:p>
          <a:p>
            <a:pPr lvl="1"/>
            <a:r>
              <a:rPr lang="hu-HU" sz="2000" b="1" u="sng" dirty="0" smtClean="0">
                <a:solidFill>
                  <a:srgbClr val="50412B"/>
                </a:solidFill>
              </a:rPr>
              <a:t>Nyugaton:</a:t>
            </a:r>
            <a:r>
              <a:rPr lang="hu-HU" sz="2000" b="1" dirty="0" smtClean="0">
                <a:solidFill>
                  <a:srgbClr val="50412B"/>
                </a:solidFill>
              </a:rPr>
              <a:t> </a:t>
            </a:r>
            <a:r>
              <a:rPr lang="hu-HU" sz="2000" b="1" dirty="0" smtClean="0">
                <a:solidFill>
                  <a:srgbClr val="50412B"/>
                </a:solidFill>
              </a:rPr>
              <a:t>materiális ok (globalizáció, 2008-as válság stb.) + </a:t>
            </a:r>
            <a:r>
              <a:rPr lang="hu-HU" sz="2000" b="1" dirty="0" err="1" smtClean="0">
                <a:solidFill>
                  <a:srgbClr val="50412B"/>
                </a:solidFill>
              </a:rPr>
              <a:t>indentitáspolitikai</a:t>
            </a:r>
            <a:r>
              <a:rPr lang="hu-HU" sz="2000" b="1" dirty="0" smtClean="0">
                <a:solidFill>
                  <a:srgbClr val="50412B"/>
                </a:solidFill>
              </a:rPr>
              <a:t> ok (identitáscsoportok, „politikai korrektség” stb.)</a:t>
            </a:r>
            <a:endParaRPr lang="hu-HU" sz="2000" b="1" dirty="0" smtClean="0">
              <a:solidFill>
                <a:srgbClr val="50412B"/>
              </a:solidFill>
            </a:endParaRPr>
          </a:p>
          <a:p>
            <a:pPr lvl="1"/>
            <a:r>
              <a:rPr lang="hu-HU" sz="2000" b="1" u="sng" dirty="0" smtClean="0">
                <a:solidFill>
                  <a:srgbClr val="50412B"/>
                </a:solidFill>
              </a:rPr>
              <a:t>Keleten:</a:t>
            </a:r>
            <a:r>
              <a:rPr lang="hu-HU" sz="2000" b="1" dirty="0" smtClean="0">
                <a:solidFill>
                  <a:srgbClr val="50412B"/>
                </a:solidFill>
              </a:rPr>
              <a:t> (1) a gazdasági átalakulással járó válság, bizalmatlanság a nyílt hozzáférésű renddel szemben; (2) a privatizációs folyamat; (3) alacsony szintű intézményesülés; (4) növekvő egyenlőtlenségek</a:t>
            </a:r>
          </a:p>
          <a:p>
            <a:pPr lvl="0"/>
            <a:r>
              <a:rPr lang="hu-HU" sz="2400" b="1" dirty="0" smtClean="0">
                <a:solidFill>
                  <a:srgbClr val="50412B"/>
                </a:solidFill>
              </a:rPr>
              <a:t>a populizmus ajánlata: a </a:t>
            </a:r>
            <a:r>
              <a:rPr lang="hu-HU" sz="2400" b="1" dirty="0" smtClean="0">
                <a:solidFill>
                  <a:srgbClr val="CD5F50"/>
                </a:solidFill>
              </a:rPr>
              <a:t>nyílt önzés</a:t>
            </a:r>
            <a:r>
              <a:rPr lang="hu-HU" sz="2400" b="1" dirty="0" smtClean="0">
                <a:solidFill>
                  <a:srgbClr val="50412B"/>
                </a:solidFill>
              </a:rPr>
              <a:t> felvállalásának lehetősége</a:t>
            </a:r>
          </a:p>
          <a:p>
            <a:pPr lvl="1"/>
            <a:r>
              <a:rPr lang="hu-HU" sz="2000" b="1" dirty="0" smtClean="0">
                <a:solidFill>
                  <a:srgbClr val="50412B"/>
                </a:solidFill>
              </a:rPr>
              <a:t>áldozattudat </a:t>
            </a:r>
            <a:r>
              <a:rPr lang="hu-HU" sz="20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 feloldozás a mások („ők”) iránti szolidaritás terhe alól  nyílt önzés szabadjára engedése a </a:t>
            </a:r>
            <a:r>
              <a:rPr lang="hu-HU" sz="2000" b="1" dirty="0" err="1" smtClean="0">
                <a:solidFill>
                  <a:srgbClr val="50412B"/>
                </a:solidFill>
                <a:sym typeface="Wingdings" panose="05000000000000000000" pitchFamily="2" charset="2"/>
              </a:rPr>
              <a:t>kollektívum</a:t>
            </a:r>
            <a:r>
              <a:rPr lang="hu-HU" sz="20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 („mi”) nevében  </a:t>
            </a:r>
            <a:r>
              <a:rPr lang="hu-HU" sz="2000" b="1" dirty="0" smtClean="0">
                <a:solidFill>
                  <a:srgbClr val="CD5F50"/>
                </a:solidFill>
                <a:sym typeface="Wingdings" panose="05000000000000000000" pitchFamily="2" charset="2"/>
              </a:rPr>
              <a:t>kollektív egoizmus</a:t>
            </a:r>
            <a:endParaRPr lang="hu-HU" sz="2000" b="1" dirty="0">
              <a:solidFill>
                <a:srgbClr val="CD5F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869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-1"/>
            <a:ext cx="8928546" cy="1258169"/>
          </a:xfrm>
        </p:spPr>
        <p:txBody>
          <a:bodyPr>
            <a:noAutofit/>
          </a:bodyPr>
          <a:lstStyle/>
          <a:p>
            <a:pPr>
              <a:spcAft>
                <a:spcPts val="2400"/>
              </a:spcAft>
            </a:pPr>
            <a:r>
              <a:rPr lang="hu-HU" sz="28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populizmus:</a:t>
            </a:r>
            <a:br>
              <a:rPr lang="hu-HU" sz="28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2400" b="1" dirty="0" smtClean="0">
                <a:solidFill>
                  <a:srgbClr val="5041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morális korlátok nélküli kollektív egoizmus politikai programjának ideológiai eszköze</a:t>
            </a:r>
            <a:endParaRPr lang="hu-HU" sz="2400" b="1" dirty="0">
              <a:solidFill>
                <a:srgbClr val="50412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2" name="Csoportba foglalás 21"/>
          <p:cNvGrpSpPr/>
          <p:nvPr/>
        </p:nvGrpSpPr>
        <p:grpSpPr>
          <a:xfrm>
            <a:off x="4283968" y="1373110"/>
            <a:ext cx="4752528" cy="3430887"/>
            <a:chOff x="0" y="502"/>
            <a:chExt cx="3676650" cy="2315446"/>
          </a:xfrm>
        </p:grpSpPr>
        <p:cxnSp>
          <p:nvCxnSpPr>
            <p:cNvPr id="23" name="Egyenes összekötő nyíllal 22"/>
            <p:cNvCxnSpPr/>
            <p:nvPr/>
          </p:nvCxnSpPr>
          <p:spPr>
            <a:xfrm flipH="1">
              <a:off x="0" y="238125"/>
              <a:ext cx="1774800" cy="0"/>
            </a:xfrm>
            <a:prstGeom prst="straightConnector1">
              <a:avLst/>
            </a:prstGeom>
            <a:noFill/>
            <a:ln w="50800">
              <a:solidFill>
                <a:srgbClr val="4D7C8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Egyenes összekötő nyíllal 23"/>
            <p:cNvCxnSpPr/>
            <p:nvPr/>
          </p:nvCxnSpPr>
          <p:spPr>
            <a:xfrm flipH="1">
              <a:off x="371475" y="647700"/>
              <a:ext cx="1402715" cy="0"/>
            </a:xfrm>
            <a:prstGeom prst="straightConnector1">
              <a:avLst/>
            </a:prstGeom>
            <a:noFill/>
            <a:ln w="50800">
              <a:solidFill>
                <a:srgbClr val="4D7C8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Egyenes összekötő nyíllal 24"/>
            <p:cNvCxnSpPr/>
            <p:nvPr/>
          </p:nvCxnSpPr>
          <p:spPr>
            <a:xfrm flipH="1">
              <a:off x="504825" y="1114425"/>
              <a:ext cx="1259840" cy="0"/>
            </a:xfrm>
            <a:prstGeom prst="straightConnector1">
              <a:avLst/>
            </a:prstGeom>
            <a:noFill/>
            <a:ln w="50800">
              <a:solidFill>
                <a:srgbClr val="4D7C8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Egyenes összekötő nyíllal 25"/>
            <p:cNvCxnSpPr/>
            <p:nvPr/>
          </p:nvCxnSpPr>
          <p:spPr>
            <a:xfrm flipH="1">
              <a:off x="371475" y="1533525"/>
              <a:ext cx="1404000" cy="0"/>
            </a:xfrm>
            <a:prstGeom prst="straightConnector1">
              <a:avLst/>
            </a:prstGeom>
            <a:noFill/>
            <a:ln w="50800">
              <a:solidFill>
                <a:srgbClr val="4D7C8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Egyenes összekötő nyíllal 26"/>
            <p:cNvCxnSpPr/>
            <p:nvPr/>
          </p:nvCxnSpPr>
          <p:spPr>
            <a:xfrm flipH="1">
              <a:off x="0" y="2238375"/>
              <a:ext cx="1773555" cy="0"/>
            </a:xfrm>
            <a:prstGeom prst="straightConnector1">
              <a:avLst/>
            </a:prstGeom>
            <a:noFill/>
            <a:ln w="50800">
              <a:solidFill>
                <a:srgbClr val="4D7C8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2" name="Csoportba foglalás 31"/>
            <p:cNvGrpSpPr/>
            <p:nvPr/>
          </p:nvGrpSpPr>
          <p:grpSpPr>
            <a:xfrm>
              <a:off x="1771650" y="502"/>
              <a:ext cx="1905000" cy="2315446"/>
              <a:chOff x="0" y="502"/>
              <a:chExt cx="1905000" cy="2315446"/>
            </a:xfrm>
          </p:grpSpPr>
          <p:sp>
            <p:nvSpPr>
              <p:cNvPr id="45" name="Szövegdoboz 2"/>
              <p:cNvSpPr txBox="1">
                <a:spLocks noChangeArrowheads="1"/>
              </p:cNvSpPr>
              <p:nvPr/>
            </p:nvSpPr>
            <p:spPr bwMode="auto">
              <a:xfrm>
                <a:off x="9525" y="502"/>
                <a:ext cx="1895475" cy="409073"/>
              </a:xfrm>
              <a:prstGeom prst="rect">
                <a:avLst/>
              </a:prstGeom>
              <a:noFill/>
              <a:ln w="50800">
                <a:noFill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l">
                  <a:spcAft>
                    <a:spcPts val="0"/>
                  </a:spcAft>
                  <a:tabLst>
                    <a:tab pos="449580" algn="l"/>
                  </a:tabLst>
                </a:pPr>
                <a:r>
                  <a:rPr lang="hu-HU" sz="1200" b="1" dirty="0" smtClean="0">
                    <a:solidFill>
                      <a:srgbClr val="50412B"/>
                    </a:solidFill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Megkérdőjelezetlen morális státusz függetlenül a hatalomgyakorlás tartalmától</a:t>
                </a:r>
                <a:endParaRPr lang="hu-HU" sz="1200" b="1" dirty="0">
                  <a:solidFill>
                    <a:srgbClr val="50412B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Szövegdoboz 2"/>
              <p:cNvSpPr txBox="1">
                <a:spLocks noChangeArrowheads="1"/>
              </p:cNvSpPr>
              <p:nvPr/>
            </p:nvSpPr>
            <p:spPr bwMode="auto">
              <a:xfrm>
                <a:off x="9525" y="457200"/>
                <a:ext cx="1895475" cy="438150"/>
              </a:xfrm>
              <a:prstGeom prst="rect">
                <a:avLst/>
              </a:prstGeom>
              <a:noFill/>
              <a:ln w="50800">
                <a:noFill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tabLst>
                    <a:tab pos="449580" algn="l"/>
                  </a:tabLst>
                </a:pPr>
                <a:r>
                  <a:rPr lang="hu-HU" sz="1200" b="1" dirty="0">
                    <a:solidFill>
                      <a:srgbClr val="50412B"/>
                    </a:solidFill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Legális-racionális legitimáció helyett szubsztantív-racionális legitimáció</a:t>
                </a:r>
              </a:p>
            </p:txBody>
          </p:sp>
          <p:sp>
            <p:nvSpPr>
              <p:cNvPr id="47" name="Szövegdoboz 2"/>
              <p:cNvSpPr txBox="1">
                <a:spLocks noChangeArrowheads="1"/>
              </p:cNvSpPr>
              <p:nvPr/>
            </p:nvSpPr>
            <p:spPr bwMode="auto">
              <a:xfrm>
                <a:off x="0" y="1009650"/>
                <a:ext cx="1895475" cy="228600"/>
              </a:xfrm>
              <a:prstGeom prst="rect">
                <a:avLst/>
              </a:prstGeom>
              <a:noFill/>
              <a:ln w="50800">
                <a:noFill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spcAft>
                    <a:spcPts val="0"/>
                  </a:spcAft>
                  <a:tabLst>
                    <a:tab pos="449580" algn="l"/>
                  </a:tabLst>
                </a:pPr>
                <a:r>
                  <a:rPr lang="hu-HU" sz="1200" b="1" dirty="0">
                    <a:solidFill>
                      <a:srgbClr val="50412B"/>
                    </a:solidFill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Áldozattudat (félelem, gyűlölet)</a:t>
                </a:r>
              </a:p>
            </p:txBody>
          </p:sp>
          <p:sp>
            <p:nvSpPr>
              <p:cNvPr id="48" name="Szövegdoboz 2"/>
              <p:cNvSpPr txBox="1">
                <a:spLocks noChangeArrowheads="1"/>
              </p:cNvSpPr>
              <p:nvPr/>
            </p:nvSpPr>
            <p:spPr bwMode="auto">
              <a:xfrm>
                <a:off x="9525" y="1390650"/>
                <a:ext cx="1895475" cy="325782"/>
              </a:xfrm>
              <a:prstGeom prst="rect">
                <a:avLst/>
              </a:prstGeom>
              <a:noFill/>
              <a:ln w="50800">
                <a:noFill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l">
                  <a:spcAft>
                    <a:spcPts val="0"/>
                  </a:spcAft>
                  <a:tabLst>
                    <a:tab pos="449580" algn="l"/>
                  </a:tabLst>
                </a:pPr>
                <a:r>
                  <a:rPr lang="hu-HU" sz="1200" b="1" dirty="0">
                    <a:solidFill>
                      <a:srgbClr val="50412B"/>
                    </a:solidFill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Képzelt közösség (a nép, a nemzet stb.)</a:t>
                </a:r>
              </a:p>
            </p:txBody>
          </p:sp>
          <p:sp>
            <p:nvSpPr>
              <p:cNvPr id="49" name="Szövegdoboz 2"/>
              <p:cNvSpPr txBox="1">
                <a:spLocks noChangeArrowheads="1"/>
              </p:cNvSpPr>
              <p:nvPr/>
            </p:nvSpPr>
            <p:spPr bwMode="auto">
              <a:xfrm>
                <a:off x="0" y="2124075"/>
                <a:ext cx="1895475" cy="191873"/>
              </a:xfrm>
              <a:prstGeom prst="rect">
                <a:avLst/>
              </a:prstGeom>
              <a:noFill/>
              <a:ln w="50800">
                <a:noFill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tabLst>
                    <a:tab pos="449580" algn="l"/>
                  </a:tabLst>
                </a:pPr>
                <a:r>
                  <a:rPr lang="hu-HU" sz="1200" b="1" dirty="0">
                    <a:solidFill>
                      <a:srgbClr val="50412B"/>
                    </a:solidFill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Nyílt önzés</a:t>
                </a:r>
              </a:p>
            </p:txBody>
          </p:sp>
        </p:grpSp>
      </p:grpSp>
      <p:graphicFrame>
        <p:nvGraphicFramePr>
          <p:cNvPr id="50" name="Diagram 49"/>
          <p:cNvGraphicFramePr/>
          <p:nvPr>
            <p:extLst/>
          </p:nvPr>
        </p:nvGraphicFramePr>
        <p:xfrm>
          <a:off x="683568" y="1373110"/>
          <a:ext cx="3977615" cy="3731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894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673678" y="3556310"/>
            <a:ext cx="5796643" cy="1091765"/>
          </a:xfrm>
          <a:prstGeom prst="roundRect">
            <a:avLst/>
          </a:prstGeom>
          <a:solidFill>
            <a:srgbClr val="D1C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73679" y="1275606"/>
            <a:ext cx="5796642" cy="1091765"/>
          </a:xfrm>
          <a:prstGeom prst="roundRect">
            <a:avLst/>
          </a:prstGeom>
          <a:solidFill>
            <a:srgbClr val="D1C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206041"/>
            <a:ext cx="8928100" cy="709526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populizmus morális csapdája</a:t>
            </a:r>
            <a:endParaRPr lang="hu-HU" sz="36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1871701" y="1316391"/>
            <a:ext cx="5400601" cy="101019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hu-HU" sz="2400" b="1" dirty="0">
                <a:solidFill>
                  <a:srgbClr val="50412B"/>
                </a:solidFill>
              </a:rPr>
              <a:t>A populizmus problémamegoldást kínál morális korlátok nélkül</a:t>
            </a:r>
            <a:endParaRPr lang="hu-HU" sz="2400" b="1" dirty="0" smtClean="0">
              <a:solidFill>
                <a:srgbClr val="50412B"/>
              </a:solidFill>
            </a:endParaRPr>
          </a:p>
        </p:txBody>
      </p:sp>
      <p:sp>
        <p:nvSpPr>
          <p:cNvPr id="4" name="Felfelé-lefelé nyíl 3"/>
          <p:cNvSpPr/>
          <p:nvPr/>
        </p:nvSpPr>
        <p:spPr>
          <a:xfrm>
            <a:off x="4319974" y="2487835"/>
            <a:ext cx="504056" cy="948011"/>
          </a:xfrm>
          <a:prstGeom prst="upDownArrow">
            <a:avLst/>
          </a:prstGeom>
          <a:solidFill>
            <a:srgbClr val="4D7C8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4D7C85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73677" y="3686693"/>
            <a:ext cx="57966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>
                <a:solidFill>
                  <a:srgbClr val="50412B"/>
                </a:solidFill>
              </a:rPr>
              <a:t>A dogmatikus liberalizmus morális korlátokat kínál problémamegoldás nélkül</a:t>
            </a:r>
          </a:p>
        </p:txBody>
      </p:sp>
    </p:spTree>
    <p:extLst>
      <p:ext uri="{BB962C8B-B14F-4D97-AF65-F5344CB8AC3E}">
        <p14:creationId xmlns:p14="http://schemas.microsoft.com/office/powerpoint/2010/main" val="158022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51470"/>
            <a:ext cx="8928100" cy="432048"/>
          </a:xfrm>
        </p:spPr>
        <p:txBody>
          <a:bodyPr>
            <a:noAutofit/>
          </a:bodyPr>
          <a:lstStyle/>
          <a:p>
            <a:r>
              <a:rPr lang="hu-HU" sz="32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Pár szó a be</a:t>
            </a:r>
            <a:r>
              <a:rPr lang="hu-HU" sz="32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adandó dolgozatról</a:t>
            </a:r>
            <a:endParaRPr lang="hu-HU" sz="32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33824135"/>
              </p:ext>
            </p:extLst>
          </p:nvPr>
        </p:nvGraphicFramePr>
        <p:xfrm>
          <a:off x="107951" y="1133058"/>
          <a:ext cx="8928099" cy="40309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7745">
                  <a:extLst>
                    <a:ext uri="{9D8B030D-6E8A-4147-A177-3AD203B41FA5}">
                      <a16:colId xmlns:a16="http://schemas.microsoft.com/office/drawing/2014/main" xmlns="" val="3787369281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xmlns="" val="2942631726"/>
                    </a:ext>
                  </a:extLst>
                </a:gridCol>
                <a:gridCol w="3527946">
                  <a:extLst>
                    <a:ext uri="{9D8B030D-6E8A-4147-A177-3AD203B41FA5}">
                      <a16:colId xmlns:a16="http://schemas.microsoft.com/office/drawing/2014/main" xmlns="" val="2525020846"/>
                    </a:ext>
                  </a:extLst>
                </a:gridCol>
              </a:tblGrid>
              <a:tr h="31952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 smtClean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Könyvek (pl.)</a:t>
                      </a:r>
                      <a:endParaRPr lang="hu-HU" sz="1800" b="1" kern="120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 smtClean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Tanulmányok, folyóiratok (pl.)</a:t>
                      </a:r>
                      <a:endParaRPr lang="hu-HU" sz="1800" b="1" kern="120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8690334"/>
                  </a:ext>
                </a:extLst>
              </a:tr>
              <a:tr h="6566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i="1" kern="1200" dirty="0" smtClean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Orbán-rendszer</a:t>
                      </a:r>
                      <a:endParaRPr lang="hu-HU" sz="1600" b="1" i="1" kern="120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400" b="1" kern="1200" dirty="0" err="1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Körösényi</a:t>
                      </a:r>
                      <a:r>
                        <a:rPr lang="hu-HU" sz="14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András et </a:t>
                      </a:r>
                      <a:r>
                        <a:rPr lang="hu-HU" sz="1400" b="1" kern="1200" dirty="0" err="1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  <a:r>
                        <a:rPr lang="hu-HU" sz="14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hu-HU" sz="1400" b="1" i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Orbán-rendszer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4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Scheiring</a:t>
                      </a:r>
                      <a:r>
                        <a:rPr lang="hu-HU" sz="1400" b="1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Gábor: </a:t>
                      </a:r>
                      <a:r>
                        <a:rPr lang="hu-HU" sz="1400" b="1" i="1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Egy demokrácia halála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4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Csizmadia</a:t>
                      </a:r>
                      <a:r>
                        <a:rPr lang="hu-HU" sz="1400" b="1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Ervin et </a:t>
                      </a:r>
                      <a:r>
                        <a:rPr lang="hu-HU" sz="1400" b="1" kern="1200" baseline="0" dirty="0" err="1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  <a:r>
                        <a:rPr lang="hu-HU" sz="1400" b="1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hu-HU" sz="1400" b="1" i="1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Uralkodó párt</a:t>
                      </a:r>
                      <a:endParaRPr lang="hu-HU" sz="1400" b="1" kern="1200" dirty="0" smtClean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400" b="1" kern="1200" dirty="0" err="1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Tölgyessy</a:t>
                      </a:r>
                      <a:r>
                        <a:rPr lang="hu-HU" sz="1400" b="1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Péter: „Válság idején teremtett mozdíthatatlanság”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400" b="1" i="1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Politikatudományi Szemle, Ellensúly </a:t>
                      </a:r>
                      <a:r>
                        <a:rPr lang="hu-HU" sz="1400" b="1" i="0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stb.</a:t>
                      </a:r>
                      <a:endParaRPr lang="hu-HU" sz="1400" b="1" i="0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4009790"/>
                  </a:ext>
                </a:extLst>
              </a:tr>
              <a:tr h="6566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i="1" kern="1200" dirty="0" smtClean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Putyin-rendszer</a:t>
                      </a:r>
                      <a:endParaRPr lang="hu-HU" sz="1600" b="1" i="1" kern="120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400" b="1" kern="1200" dirty="0" err="1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Aslund</a:t>
                      </a:r>
                      <a:r>
                        <a:rPr lang="hu-HU" sz="14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Anders: </a:t>
                      </a:r>
                      <a:r>
                        <a:rPr lang="hu-HU" sz="1400" b="1" i="1" kern="1200" dirty="0" err="1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Russia’s</a:t>
                      </a:r>
                      <a:r>
                        <a:rPr lang="hu-HU" sz="1400" b="1" i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b="1" i="1" kern="1200" dirty="0" err="1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Crony</a:t>
                      </a:r>
                      <a:r>
                        <a:rPr lang="hu-HU" sz="1400" b="1" i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b="1" i="1" kern="1200" dirty="0" err="1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Capitalism</a:t>
                      </a:r>
                      <a:endParaRPr lang="hu-HU" sz="1400" b="1" i="1" kern="1200" dirty="0" smtClean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400" b="1" kern="1200" dirty="0" err="1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Politkovszkaja</a:t>
                      </a:r>
                      <a:r>
                        <a:rPr lang="hu-HU" sz="14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hu-HU" sz="1400" b="1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Anna:</a:t>
                      </a:r>
                      <a:r>
                        <a:rPr lang="hu-HU" sz="1400" b="1" i="1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Orosz napló</a:t>
                      </a:r>
                      <a:endParaRPr lang="hu-HU" sz="14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4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„</a:t>
                      </a:r>
                      <a:r>
                        <a:rPr lang="en-US" sz="14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Russia Beyond Putin</a:t>
                      </a:r>
                      <a:r>
                        <a:rPr lang="hu-HU" sz="14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r>
                        <a:rPr lang="en-US" sz="14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400" b="1" i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hu-HU" sz="1400" b="1" i="1" kern="1200" dirty="0" err="1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ae</a:t>
                      </a:r>
                      <a:r>
                        <a:rPr lang="en-US" sz="1400" b="1" i="1" kern="1200" dirty="0" err="1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dalus</a:t>
                      </a:r>
                      <a:r>
                        <a:rPr lang="en-US" sz="1400" b="1" i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Journal of the American Academy of Arts &amp; Sciences</a:t>
                      </a:r>
                      <a:r>
                        <a:rPr lang="en-US" sz="14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2017-es </a:t>
                      </a:r>
                      <a:r>
                        <a:rPr lang="en-US" sz="1400" b="1" kern="1200" dirty="0" err="1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különszám</a:t>
                      </a:r>
                      <a:r>
                        <a:rPr lang="en-US" sz="14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1400" b="1" kern="1200" dirty="0" err="1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stb</a:t>
                      </a:r>
                      <a:r>
                        <a:rPr lang="en-US" sz="14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hu-HU" sz="14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1291097"/>
                  </a:ext>
                </a:extLst>
              </a:tr>
              <a:tr h="51615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i="1" kern="1200" dirty="0" smtClean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Posztkommunista politika</a:t>
                      </a:r>
                      <a:endParaRPr lang="hu-HU" sz="1600" b="1" i="1" kern="120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4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Müller, Jan-Werner: </a:t>
                      </a:r>
                      <a:r>
                        <a:rPr lang="hu-HU" sz="1400" b="1" i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</a:t>
                      </a:r>
                      <a:r>
                        <a:rPr lang="hu-HU" sz="1400" b="1" i="1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populizmus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400" b="1" i="0" kern="1200" baseline="0" dirty="0" err="1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Lucan</a:t>
                      </a:r>
                      <a:r>
                        <a:rPr lang="hu-HU" sz="1400" b="1" i="0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b="1" i="0" kern="1200" baseline="0" dirty="0" err="1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Way</a:t>
                      </a:r>
                      <a:r>
                        <a:rPr lang="hu-HU" sz="1400" b="1" i="0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hu-HU" sz="1400" b="1" i="1" kern="1200" baseline="0" dirty="0" err="1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Pluralism</a:t>
                      </a:r>
                      <a:r>
                        <a:rPr lang="hu-HU" sz="1400" b="1" i="1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b="1" i="1" kern="1200" baseline="0" dirty="0" err="1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by</a:t>
                      </a:r>
                      <a:r>
                        <a:rPr lang="hu-HU" sz="1400" b="1" i="1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b="1" i="1" kern="1200" baseline="0" dirty="0" err="1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Default</a:t>
                      </a:r>
                      <a:endParaRPr lang="hu-HU" sz="1400" b="1" i="0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400" b="1" i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Journal of </a:t>
                      </a:r>
                      <a:r>
                        <a:rPr lang="hu-HU" sz="1400" b="1" i="1" kern="1200" dirty="0" err="1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Democracy</a:t>
                      </a:r>
                      <a:r>
                        <a:rPr lang="hu-HU" sz="1400" b="1" i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hu-HU" sz="1400" b="1" i="1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b="1" i="1" kern="1200" baseline="0" dirty="0" err="1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Post-Soviet</a:t>
                      </a:r>
                      <a:r>
                        <a:rPr lang="hu-HU" sz="1400" b="1" i="1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b="1" i="1" kern="1200" baseline="0" dirty="0" err="1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Affairs</a:t>
                      </a:r>
                      <a:r>
                        <a:rPr lang="hu-HU" sz="1400" b="1" i="1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hu-HU" sz="1400" b="1" i="1" kern="1200" baseline="0" dirty="0" err="1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Democratization</a:t>
                      </a:r>
                      <a:r>
                        <a:rPr lang="hu-HU" sz="1400" b="1" i="1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b="1" i="0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stb.</a:t>
                      </a:r>
                      <a:endParaRPr lang="hu-HU" sz="1400" b="1" i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1110112"/>
                  </a:ext>
                </a:extLst>
              </a:tr>
              <a:tr h="104985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i="1" kern="1200" dirty="0" smtClean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Posztkommunista gazdaság</a:t>
                      </a:r>
                      <a:endParaRPr lang="hu-HU" sz="1600" b="1" i="1" kern="120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400" b="1" i="0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Szelényi</a:t>
                      </a:r>
                      <a:r>
                        <a:rPr lang="hu-HU" sz="1400" b="1" i="0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Iván – Mihályi Péter: </a:t>
                      </a:r>
                      <a:r>
                        <a:rPr lang="hu-HU" sz="1400" b="1" i="1" kern="1200" baseline="0" dirty="0" err="1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Varieties</a:t>
                      </a:r>
                      <a:r>
                        <a:rPr lang="hu-HU" sz="1400" b="1" i="1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hu-HU" sz="1400" b="1" i="1" kern="1200" baseline="0" dirty="0" err="1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Post-Communist</a:t>
                      </a:r>
                      <a:r>
                        <a:rPr lang="hu-HU" sz="1400" b="1" i="1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b="1" i="1" kern="1200" baseline="0" dirty="0" err="1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Capitalism</a:t>
                      </a:r>
                      <a:endParaRPr lang="hu-HU" sz="1400" b="1" i="1" kern="1200" baseline="0" dirty="0" smtClean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400" b="1" i="0" kern="1200" dirty="0" err="1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Dorothy</a:t>
                      </a:r>
                      <a:r>
                        <a:rPr lang="hu-HU" sz="1400" b="1" i="0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b="1" i="0" kern="1200" dirty="0" err="1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Bohlee</a:t>
                      </a:r>
                      <a:r>
                        <a:rPr lang="hu-HU" sz="1400" b="1" i="0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hu-HU" sz="1400" b="1" i="0" kern="1200" dirty="0" err="1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Greskovits</a:t>
                      </a:r>
                      <a:r>
                        <a:rPr lang="hu-HU" sz="1400" b="1" i="0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Béla:</a:t>
                      </a:r>
                      <a:r>
                        <a:rPr lang="hu-HU" sz="1400" b="1" i="0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b="1" i="1" kern="1200" baseline="0" dirty="0" err="1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Capitalist</a:t>
                      </a:r>
                      <a:r>
                        <a:rPr lang="hu-HU" sz="1400" b="1" i="1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b="1" i="1" kern="1200" baseline="0" dirty="0" err="1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Diversity</a:t>
                      </a:r>
                      <a:r>
                        <a:rPr lang="hu-HU" sz="1400" b="1" i="1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b="1" i="1" kern="1200" baseline="0" dirty="0" err="1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hu-HU" sz="1400" b="1" i="1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b="1" i="1" kern="1200" baseline="0" dirty="0" err="1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Europe’s</a:t>
                      </a:r>
                      <a:r>
                        <a:rPr lang="hu-HU" sz="1400" b="1" i="1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b="1" i="1" kern="1200" baseline="0" dirty="0" err="1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Periphery</a:t>
                      </a:r>
                      <a:endParaRPr lang="hu-HU" sz="1400" b="1" i="0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400" b="1" i="0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Markus, </a:t>
                      </a:r>
                      <a:r>
                        <a:rPr lang="hu-HU" sz="1400" b="1" i="0" kern="1200" baseline="0" dirty="0" err="1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Stanislav</a:t>
                      </a:r>
                      <a:r>
                        <a:rPr lang="hu-HU" sz="1400" b="1" i="0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„</a:t>
                      </a:r>
                      <a:r>
                        <a:rPr lang="hu-HU" sz="1400" b="1" i="0" kern="1200" baseline="0" dirty="0" err="1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Secure</a:t>
                      </a:r>
                      <a:r>
                        <a:rPr lang="hu-HU" sz="1400" b="1" i="0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b="1" i="0" kern="1200" baseline="0" dirty="0" err="1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Property</a:t>
                      </a:r>
                      <a:r>
                        <a:rPr lang="hu-HU" sz="1400" b="1" i="0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b="1" i="0" kern="1200" baseline="0" dirty="0" err="1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</a:t>
                      </a:r>
                      <a:r>
                        <a:rPr lang="hu-HU" sz="1400" b="1" i="0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hu-HU" sz="1400" b="1" i="0" kern="1200" baseline="0" dirty="0" err="1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Bottom-up</a:t>
                      </a:r>
                      <a:r>
                        <a:rPr lang="hu-HU" sz="1400" b="1" i="0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b="1" i="0" kern="1200" baseline="0" dirty="0" err="1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</a:t>
                      </a:r>
                      <a:r>
                        <a:rPr lang="hu-HU" sz="1400" b="1" i="0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400" b="1" i="0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J. S. </a:t>
                      </a:r>
                      <a:r>
                        <a:rPr lang="hu-HU" sz="1400" b="1" i="0" kern="1200" baseline="0" dirty="0" err="1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Hellman</a:t>
                      </a:r>
                      <a:r>
                        <a:rPr lang="hu-HU" sz="1400" b="1" i="0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</a:t>
                      </a:r>
                      <a:r>
                        <a:rPr lang="hu-HU" sz="1400" b="1" i="0" kern="1200" baseline="0" dirty="0" err="1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  <a:r>
                        <a:rPr lang="hu-HU" sz="1400" b="1" i="0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.: „</a:t>
                      </a:r>
                      <a:r>
                        <a:rPr lang="hu-HU" sz="1400" b="1" i="0" kern="1200" baseline="0" dirty="0" err="1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Seize</a:t>
                      </a:r>
                      <a:r>
                        <a:rPr lang="hu-HU" sz="1400" b="1" i="0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b="1" i="0" kern="1200" baseline="0" dirty="0" err="1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hu-HU" sz="1400" b="1" i="0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b="1" i="0" kern="1200" baseline="0" dirty="0" err="1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State</a:t>
                      </a:r>
                      <a:r>
                        <a:rPr lang="hu-HU" sz="1400" b="1" i="0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hu-HU" sz="1400" b="1" i="0" kern="1200" baseline="0" dirty="0" err="1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Seize</a:t>
                      </a:r>
                      <a:r>
                        <a:rPr lang="hu-HU" sz="1400" b="1" i="0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b="1" i="0" kern="1200" baseline="0" dirty="0" err="1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hu-HU" sz="1400" b="1" i="0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Day”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400" b="1" i="1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Közgazdasági szemle</a:t>
                      </a:r>
                      <a:r>
                        <a:rPr lang="hu-HU" sz="1400" b="1" i="0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stb.</a:t>
                      </a:r>
                      <a:endParaRPr lang="hu-HU" sz="1400" b="1" i="0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0523027"/>
                  </a:ext>
                </a:extLst>
              </a:tr>
              <a:tr h="51615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i="1" kern="1200" dirty="0" smtClean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Posztkommunista</a:t>
                      </a:r>
                      <a:r>
                        <a:rPr lang="hu-HU" sz="1600" b="1" i="1" kern="1200" baseline="0" dirty="0" smtClean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társadalom</a:t>
                      </a:r>
                      <a:endParaRPr lang="hu-HU" sz="1600" b="1" i="1" kern="120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400" b="1" kern="1200" dirty="0" err="1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Rasma</a:t>
                      </a:r>
                      <a:r>
                        <a:rPr lang="hu-HU" sz="14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b="1" kern="1200" dirty="0" err="1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Karklins</a:t>
                      </a:r>
                      <a:r>
                        <a:rPr lang="hu-HU" sz="14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hu-HU" sz="1400" b="1" i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System Made</a:t>
                      </a:r>
                      <a:r>
                        <a:rPr lang="hu-HU" sz="1400" b="1" i="1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b="1" i="1" kern="1200" baseline="0" dirty="0" err="1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</a:t>
                      </a:r>
                      <a:r>
                        <a:rPr lang="hu-HU" sz="1400" b="1" i="1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b="1" i="1" kern="1200" baseline="0" dirty="0" err="1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</a:t>
                      </a:r>
                      <a:r>
                        <a:rPr lang="hu-HU" sz="1400" b="1" i="1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b="1" i="1" kern="1200" baseline="0" dirty="0" err="1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endParaRPr lang="hu-HU" sz="1400" b="1" i="1" kern="1200" baseline="0" dirty="0" smtClean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400" b="1" i="0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Éber Márk Áron: </a:t>
                      </a:r>
                      <a:r>
                        <a:rPr lang="hu-HU" sz="1400" b="1" i="1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csepp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400" b="1" i="1" kern="1200" baseline="0" dirty="0" err="1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Intersections</a:t>
                      </a:r>
                      <a:r>
                        <a:rPr lang="hu-HU" sz="1400" b="1" i="1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b="1" i="0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stb.</a:t>
                      </a:r>
                      <a:endParaRPr lang="hu-HU" sz="14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Tartalom helye 2"/>
          <p:cNvSpPr txBox="1">
            <a:spLocks/>
          </p:cNvSpPr>
          <p:nvPr/>
        </p:nvSpPr>
        <p:spPr>
          <a:xfrm>
            <a:off x="107504" y="453982"/>
            <a:ext cx="8928546" cy="6776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hu-HU" sz="2000" b="1" dirty="0" smtClean="0">
                <a:solidFill>
                  <a:srgbClr val="50412B"/>
                </a:solidFill>
              </a:rPr>
              <a:t>egy szabadon választott szövegnek az órán tanultak alapján történő elemzése</a:t>
            </a:r>
          </a:p>
          <a:p>
            <a:pPr>
              <a:spcBef>
                <a:spcPts val="0"/>
              </a:spcBef>
            </a:pPr>
            <a:r>
              <a:rPr lang="hu-HU" sz="2000" b="1" dirty="0" err="1" smtClean="0">
                <a:solidFill>
                  <a:srgbClr val="50412B"/>
                </a:solidFill>
              </a:rPr>
              <a:t>Google</a:t>
            </a:r>
            <a:r>
              <a:rPr lang="hu-HU" sz="2000" b="1" dirty="0" smtClean="0">
                <a:solidFill>
                  <a:srgbClr val="50412B"/>
                </a:solidFill>
              </a:rPr>
              <a:t> </a:t>
            </a:r>
            <a:r>
              <a:rPr lang="hu-HU" sz="2000" b="1" dirty="0" err="1" smtClean="0">
                <a:solidFill>
                  <a:srgbClr val="50412B"/>
                </a:solidFill>
              </a:rPr>
              <a:t>Scholar</a:t>
            </a:r>
            <a:r>
              <a:rPr lang="hu-HU" sz="2000" b="1" dirty="0" smtClean="0">
                <a:solidFill>
                  <a:srgbClr val="50412B"/>
                </a:solidFill>
              </a:rPr>
              <a:t>, </a:t>
            </a:r>
            <a:r>
              <a:rPr lang="hu-HU" sz="2000" b="1" dirty="0" err="1" smtClean="0">
                <a:solidFill>
                  <a:srgbClr val="50412B"/>
                </a:solidFill>
              </a:rPr>
              <a:t>Google</a:t>
            </a:r>
            <a:r>
              <a:rPr lang="hu-HU" sz="2000" b="1" dirty="0" smtClean="0">
                <a:solidFill>
                  <a:srgbClr val="50412B"/>
                </a:solidFill>
              </a:rPr>
              <a:t> </a:t>
            </a:r>
            <a:r>
              <a:rPr lang="hu-HU" sz="2000" b="1" dirty="0" err="1" smtClean="0">
                <a:solidFill>
                  <a:srgbClr val="50412B"/>
                </a:solidFill>
              </a:rPr>
              <a:t>Books</a:t>
            </a:r>
            <a:r>
              <a:rPr lang="hu-HU" sz="2000" b="1" dirty="0" smtClean="0">
                <a:solidFill>
                  <a:srgbClr val="50412B"/>
                </a:solidFill>
              </a:rPr>
              <a:t> stb.</a:t>
            </a:r>
            <a:endParaRPr lang="hu-HU" sz="2000" b="1" dirty="0">
              <a:solidFill>
                <a:srgbClr val="504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19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107950" y="1563638"/>
            <a:ext cx="892810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Köszönöm a figyelmet!</a:t>
            </a:r>
          </a:p>
          <a:p>
            <a:r>
              <a:rPr lang="hu-HU" sz="32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Kérdés?</a:t>
            </a:r>
          </a:p>
        </p:txBody>
      </p:sp>
    </p:spTree>
    <p:extLst>
      <p:ext uri="{BB962C8B-B14F-4D97-AF65-F5344CB8AC3E}">
        <p14:creationId xmlns:p14="http://schemas.microsoft.com/office/powerpoint/2010/main" val="3357125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396" y="51470"/>
            <a:ext cx="8928100" cy="1008112"/>
          </a:xfrm>
        </p:spPr>
        <p:txBody>
          <a:bodyPr>
            <a:noAutofit/>
          </a:bodyPr>
          <a:lstStyle/>
          <a:p>
            <a:r>
              <a:rPr lang="hu-HU" sz="3600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Függőségek társadalma: </a:t>
            </a:r>
            <a:r>
              <a:rPr lang="hu-HU" sz="36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</a:t>
            </a:r>
            <a:r>
              <a:rPr lang="hu-HU" sz="3600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özép-, felső- és alsóklientúrák</a:t>
            </a:r>
            <a:endParaRPr lang="hu-HU" sz="36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131590"/>
            <a:ext cx="8640960" cy="3867894"/>
          </a:xfrm>
        </p:spPr>
        <p:txBody>
          <a:bodyPr>
            <a:normAutofit/>
          </a:bodyPr>
          <a:lstStyle/>
          <a:p>
            <a:pPr lvl="0"/>
            <a:r>
              <a:rPr lang="hu-HU" sz="2400" b="1" dirty="0">
                <a:solidFill>
                  <a:srgbClr val="50412B"/>
                </a:solidFill>
              </a:rPr>
              <a:t>középosztály helyett </a:t>
            </a:r>
            <a:r>
              <a:rPr lang="hu-HU" sz="2400" b="1" dirty="0">
                <a:solidFill>
                  <a:srgbClr val="CD5F50"/>
                </a:solidFill>
              </a:rPr>
              <a:t>középklientúra</a:t>
            </a:r>
          </a:p>
          <a:p>
            <a:pPr lvl="1"/>
            <a:r>
              <a:rPr lang="hu-HU" sz="2000" b="1" dirty="0" smtClean="0">
                <a:solidFill>
                  <a:srgbClr val="50412B"/>
                </a:solidFill>
              </a:rPr>
              <a:t>„szolgáló nemesek”: professzionális értelmiségiek (pl. oktatók, kutatók, bürokraták)</a:t>
            </a:r>
          </a:p>
          <a:p>
            <a:pPr lvl="1"/>
            <a:r>
              <a:rPr lang="hu-HU" sz="2000" b="1" dirty="0" smtClean="0">
                <a:solidFill>
                  <a:srgbClr val="50412B"/>
                </a:solidFill>
              </a:rPr>
              <a:t>„udvari beszállítók”: alvállalkozók (vazallusi helyzetben)</a:t>
            </a:r>
            <a:endParaRPr lang="hu-HU" sz="2400" dirty="0">
              <a:solidFill>
                <a:srgbClr val="50412B"/>
              </a:solidFill>
            </a:endParaRPr>
          </a:p>
          <a:p>
            <a:r>
              <a:rPr lang="hu-HU" sz="2400" b="1" dirty="0" smtClean="0">
                <a:solidFill>
                  <a:srgbClr val="50412B"/>
                </a:solidFill>
              </a:rPr>
              <a:t>felsőosztály helyett </a:t>
            </a:r>
            <a:r>
              <a:rPr lang="hu-HU" sz="2400" b="1" dirty="0" smtClean="0">
                <a:solidFill>
                  <a:srgbClr val="CD5F50"/>
                </a:solidFill>
              </a:rPr>
              <a:t>felsőklientúra</a:t>
            </a:r>
          </a:p>
          <a:p>
            <a:pPr lvl="1"/>
            <a:r>
              <a:rPr lang="hu-HU" sz="2000" b="1" dirty="0" smtClean="0">
                <a:solidFill>
                  <a:srgbClr val="50412B"/>
                </a:solidFill>
              </a:rPr>
              <a:t>oligarchák és poligarchák (vö. a 100 legbefolyásosabb listával)</a:t>
            </a:r>
          </a:p>
          <a:p>
            <a:pPr lvl="1"/>
            <a:r>
              <a:rPr lang="hu-HU" sz="2000" b="1" dirty="0" smtClean="0">
                <a:solidFill>
                  <a:srgbClr val="50412B"/>
                </a:solidFill>
              </a:rPr>
              <a:t>a közigazgatás magas jövedelmű tagjai (</a:t>
            </a:r>
            <a:r>
              <a:rPr lang="hu-HU" sz="2000" b="1" dirty="0" err="1" smtClean="0">
                <a:solidFill>
                  <a:srgbClr val="50412B"/>
                </a:solidFill>
              </a:rPr>
              <a:t>Politkovszkaja</a:t>
            </a:r>
            <a:r>
              <a:rPr lang="hu-HU" sz="2000" b="1" dirty="0" smtClean="0">
                <a:solidFill>
                  <a:srgbClr val="50412B"/>
                </a:solidFill>
              </a:rPr>
              <a:t>: „lojális hivatalnokoligarchia”)</a:t>
            </a:r>
            <a:endParaRPr lang="hu-HU" sz="2000" b="1" dirty="0">
              <a:solidFill>
                <a:srgbClr val="50412B"/>
              </a:solidFill>
            </a:endParaRPr>
          </a:p>
          <a:p>
            <a:r>
              <a:rPr lang="hu-HU" sz="2400" b="1" dirty="0" smtClean="0">
                <a:solidFill>
                  <a:srgbClr val="50412B"/>
                </a:solidFill>
              </a:rPr>
              <a:t>alsóosztály helyett </a:t>
            </a:r>
            <a:r>
              <a:rPr lang="hu-HU" sz="2400" b="1" dirty="0" err="1" smtClean="0">
                <a:solidFill>
                  <a:srgbClr val="CD5F50"/>
                </a:solidFill>
              </a:rPr>
              <a:t>alsóklientúra</a:t>
            </a:r>
            <a:endParaRPr lang="hu-HU" sz="2400" b="1" dirty="0" smtClean="0">
              <a:solidFill>
                <a:srgbClr val="CD5F50"/>
              </a:solidFill>
            </a:endParaRPr>
          </a:p>
          <a:p>
            <a:pPr lvl="1"/>
            <a:r>
              <a:rPr lang="hu-HU" sz="2000" b="1" dirty="0" smtClean="0">
                <a:solidFill>
                  <a:srgbClr val="50412B"/>
                </a:solidFill>
              </a:rPr>
              <a:t>pl. közmunkások</a:t>
            </a:r>
          </a:p>
        </p:txBody>
      </p:sp>
    </p:spTree>
    <p:extLst>
      <p:ext uri="{BB962C8B-B14F-4D97-AF65-F5344CB8AC3E}">
        <p14:creationId xmlns:p14="http://schemas.microsoft.com/office/powerpoint/2010/main" val="2007857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699542"/>
          </a:xfrm>
        </p:spPr>
        <p:txBody>
          <a:bodyPr>
            <a:noAutofit/>
          </a:bodyPr>
          <a:lstStyle/>
          <a:p>
            <a:r>
              <a:rPr lang="hu-HU" sz="3600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stabilitás ideologikus eszköze: a populizmus</a:t>
            </a:r>
            <a:endParaRPr lang="hu-HU" sz="36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735779"/>
            <a:ext cx="8640960" cy="4500267"/>
          </a:xfrm>
        </p:spPr>
        <p:txBody>
          <a:bodyPr>
            <a:normAutofit lnSpcReduction="10000"/>
          </a:bodyPr>
          <a:lstStyle/>
          <a:p>
            <a:pPr lvl="0"/>
            <a:r>
              <a:rPr lang="hu-HU" sz="2400" b="1" u="sng" dirty="0" smtClean="0">
                <a:solidFill>
                  <a:srgbClr val="50412B"/>
                </a:solidFill>
              </a:rPr>
              <a:t>a populizmusra való fogékonyság:</a:t>
            </a:r>
            <a:r>
              <a:rPr lang="hu-HU" sz="2400" b="1" dirty="0" smtClean="0">
                <a:solidFill>
                  <a:srgbClr val="50412B"/>
                </a:solidFill>
              </a:rPr>
              <a:t> az emberek a társadalmi / gazdasági státusuk megőrzéséhez keresnek legitimáló ideológiát</a:t>
            </a:r>
          </a:p>
          <a:p>
            <a:pPr lvl="1"/>
            <a:r>
              <a:rPr lang="hu-HU" sz="2000" b="1" u="sng" dirty="0" smtClean="0">
                <a:solidFill>
                  <a:srgbClr val="50412B"/>
                </a:solidFill>
              </a:rPr>
              <a:t>Nyugaton:</a:t>
            </a:r>
            <a:r>
              <a:rPr lang="hu-HU" sz="2000" b="1" dirty="0" smtClean="0">
                <a:solidFill>
                  <a:srgbClr val="50412B"/>
                </a:solidFill>
              </a:rPr>
              <a:t> (1) korábban „kulturális ellenforradalom” (</a:t>
            </a:r>
            <a:r>
              <a:rPr lang="hu-HU" sz="2000" b="1" dirty="0" err="1" smtClean="0">
                <a:solidFill>
                  <a:srgbClr val="50412B"/>
                </a:solidFill>
              </a:rPr>
              <a:t>Inglehart</a:t>
            </a:r>
            <a:r>
              <a:rPr lang="hu-HU" sz="2000" b="1" dirty="0" smtClean="0">
                <a:solidFill>
                  <a:srgbClr val="50412B"/>
                </a:solidFill>
              </a:rPr>
              <a:t>), melynek</a:t>
            </a:r>
            <a:r>
              <a:rPr lang="hu-HU" sz="20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 az alapjait lebontja </a:t>
            </a:r>
            <a:r>
              <a:rPr lang="hu-HU" sz="2000" b="1" dirty="0" smtClean="0">
                <a:solidFill>
                  <a:srgbClr val="50412B"/>
                </a:solidFill>
              </a:rPr>
              <a:t>a </a:t>
            </a:r>
            <a:r>
              <a:rPr lang="hu-HU" sz="2000" b="1" dirty="0" smtClean="0">
                <a:solidFill>
                  <a:srgbClr val="CD5F50"/>
                </a:solidFill>
              </a:rPr>
              <a:t>bevándorlás/diverzitás + gazdasági sérelmek</a:t>
            </a:r>
            <a:r>
              <a:rPr lang="hu-HU" sz="2000" b="1" dirty="0" smtClean="0">
                <a:solidFill>
                  <a:srgbClr val="50412B"/>
                </a:solidFill>
              </a:rPr>
              <a:t> (pl. globalizáció, válság); (2) kétoldali, egymást erősítő </a:t>
            </a:r>
            <a:r>
              <a:rPr lang="hu-HU" sz="2000" b="1" dirty="0" smtClean="0">
                <a:solidFill>
                  <a:srgbClr val="CD5F50"/>
                </a:solidFill>
              </a:rPr>
              <a:t>identitáspolitika</a:t>
            </a:r>
          </a:p>
          <a:p>
            <a:pPr marL="457200" lvl="1" indent="0">
              <a:buNone/>
            </a:pPr>
            <a:r>
              <a:rPr lang="hu-HU" sz="20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 az ontológiai biztonság felőrlése, amit a populisták karolnak fel</a:t>
            </a:r>
            <a:endParaRPr lang="hu-HU" sz="2000" b="1" dirty="0" smtClean="0">
              <a:solidFill>
                <a:srgbClr val="50412B"/>
              </a:solidFill>
            </a:endParaRPr>
          </a:p>
          <a:p>
            <a:pPr lvl="1"/>
            <a:r>
              <a:rPr lang="hu-HU" sz="2000" b="1" u="sng" dirty="0" smtClean="0">
                <a:solidFill>
                  <a:srgbClr val="50412B"/>
                </a:solidFill>
              </a:rPr>
              <a:t>Keleten:</a:t>
            </a:r>
            <a:r>
              <a:rPr lang="hu-HU" sz="2000" b="1" dirty="0" smtClean="0">
                <a:solidFill>
                  <a:srgbClr val="50412B"/>
                </a:solidFill>
              </a:rPr>
              <a:t> (1) a gazdasági átalakulással járó válság, bizalmatlanság a nyílt hozzáférésű renddel szemben; (2) a privatizációs folyamat; (3) alacsony szintű intézményesülés; (4) növekvő egyenlőtlenségek</a:t>
            </a:r>
          </a:p>
          <a:p>
            <a:pPr marL="457200" lvl="1" indent="0">
              <a:buNone/>
            </a:pPr>
            <a:r>
              <a:rPr lang="hu-HU" sz="20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 a populisták mindezeket összekötötték a liberális politikai elitekkel, és velük szemben kínáltak megváltást</a:t>
            </a:r>
            <a:endParaRPr lang="hu-HU" sz="1600" b="1" u="sng" dirty="0" smtClean="0">
              <a:solidFill>
                <a:srgbClr val="50412B"/>
              </a:solidFill>
            </a:endParaRPr>
          </a:p>
          <a:p>
            <a:r>
              <a:rPr lang="hu-HU" sz="2400" b="1" dirty="0" smtClean="0">
                <a:solidFill>
                  <a:srgbClr val="CD5F50"/>
                </a:solidFill>
              </a:rPr>
              <a:t>a populisták saját identitáscsoportot képeznek </a:t>
            </a:r>
            <a:r>
              <a:rPr lang="hu-HU" sz="2400" b="1" dirty="0" smtClean="0">
                <a:solidFill>
                  <a:srgbClr val="50412B"/>
                </a:solidFill>
              </a:rPr>
              <a:t>„a védelemre szoruló” csoportok összességéből </a:t>
            </a:r>
            <a:r>
              <a:rPr lang="hu-HU" sz="2400" b="1" dirty="0" smtClean="0">
                <a:solidFill>
                  <a:srgbClr val="CD5F50"/>
                </a:solidFill>
              </a:rPr>
              <a:t>(„mi” vs. „ők”)</a:t>
            </a:r>
            <a:endParaRPr lang="hu-HU" sz="2800" b="1" dirty="0" smtClean="0">
              <a:solidFill>
                <a:srgbClr val="CD5F50"/>
              </a:solidFill>
            </a:endParaRPr>
          </a:p>
          <a:p>
            <a:pPr lvl="0"/>
            <a:endParaRPr lang="hu-HU" sz="2800" b="1" dirty="0">
              <a:solidFill>
                <a:srgbClr val="504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879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-1"/>
            <a:ext cx="8928100" cy="987425"/>
          </a:xfrm>
        </p:spPr>
        <p:txBody>
          <a:bodyPr>
            <a:normAutofit/>
          </a:bodyPr>
          <a:lstStyle/>
          <a:p>
            <a:r>
              <a:rPr lang="hu-HU" sz="22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politikai aktorok ideáltípusai az ideológia szerepe szerint</a:t>
            </a:r>
            <a:endParaRPr lang="hu-HU" sz="22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/>
          </p:nvPr>
        </p:nvGraphicFramePr>
        <p:xfrm>
          <a:off x="107951" y="987425"/>
          <a:ext cx="8928100" cy="38165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1681">
                  <a:extLst>
                    <a:ext uri="{9D8B030D-6E8A-4147-A177-3AD203B41FA5}">
                      <a16:colId xmlns="" xmlns:a16="http://schemas.microsoft.com/office/drawing/2014/main" val="3380644422"/>
                    </a:ext>
                  </a:extLst>
                </a:gridCol>
                <a:gridCol w="1439086">
                  <a:extLst>
                    <a:ext uri="{9D8B030D-6E8A-4147-A177-3AD203B41FA5}">
                      <a16:colId xmlns="" xmlns:a16="http://schemas.microsoft.com/office/drawing/2014/main" val="665581157"/>
                    </a:ext>
                  </a:extLst>
                </a:gridCol>
                <a:gridCol w="1419644">
                  <a:extLst>
                    <a:ext uri="{9D8B030D-6E8A-4147-A177-3AD203B41FA5}">
                      <a16:colId xmlns="" xmlns:a16="http://schemas.microsoft.com/office/drawing/2014/main" val="1293089619"/>
                    </a:ext>
                  </a:extLst>
                </a:gridCol>
                <a:gridCol w="1867326">
                  <a:extLst>
                    <a:ext uri="{9D8B030D-6E8A-4147-A177-3AD203B41FA5}">
                      <a16:colId xmlns="" xmlns:a16="http://schemas.microsoft.com/office/drawing/2014/main" val="456588183"/>
                    </a:ext>
                  </a:extLst>
                </a:gridCol>
                <a:gridCol w="1298788">
                  <a:extLst>
                    <a:ext uri="{9D8B030D-6E8A-4147-A177-3AD203B41FA5}">
                      <a16:colId xmlns="" xmlns:a16="http://schemas.microsoft.com/office/drawing/2014/main" val="4074200933"/>
                    </a:ext>
                  </a:extLst>
                </a:gridCol>
                <a:gridCol w="1751575">
                  <a:extLst>
                    <a:ext uri="{9D8B030D-6E8A-4147-A177-3AD203B41FA5}">
                      <a16:colId xmlns="" xmlns:a16="http://schemas.microsoft.com/office/drawing/2014/main" val="403619187"/>
                    </a:ext>
                  </a:extLst>
                </a:gridCol>
              </a:tblGrid>
              <a:tr h="622859">
                <a:tc gridSpan="5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Ideológiavezérelt aktorok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Ideológiaalkalmazó aktorok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29860117"/>
                  </a:ext>
                </a:extLst>
              </a:tr>
              <a:tr h="780462"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Centrista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(bal/jobb, liberális/konzervatív)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Szélsőséges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(bal/jobb, liberális/konzervatív)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Totalitárius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Ideológiaalkalmazó populisták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81699015"/>
                  </a:ext>
                </a:extLst>
              </a:tr>
              <a:tr h="78046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Nem-populista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Ideológiavezérelt populista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Ideológiavezérelt populista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Nem-populista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50212517"/>
                  </a:ext>
                </a:extLst>
              </a:tr>
              <a:tr h="54315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Nem-antielitista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Antielitista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Anti-/nem-antielitista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Elitista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Antielitista</a:t>
                      </a:r>
                      <a:endParaRPr lang="hu-HU" sz="14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55377950"/>
                  </a:ext>
                </a:extLst>
              </a:tr>
              <a:tr h="45198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Pluralista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Antipluralista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Pluralista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Antipluralista</a:t>
                      </a:r>
                      <a:endParaRPr lang="hu-HU" sz="14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96372371"/>
                  </a:ext>
                </a:extLst>
              </a:tr>
              <a:tr h="637647"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Nem-teleologikus legitimitás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Teleologikus/nem-teleologikus legitimáció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Teleologikus legitimitás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Nem-teleologikus legitimitás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21671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237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699542"/>
          </a:xfrm>
        </p:spPr>
        <p:txBody>
          <a:bodyPr>
            <a:noAutofit/>
          </a:bodyPr>
          <a:lstStyle/>
          <a:p>
            <a:r>
              <a:rPr lang="hu-HU" sz="3200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gyenge kötések ereje?</a:t>
            </a:r>
            <a:endParaRPr lang="hu-HU" sz="32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699542"/>
            <a:ext cx="8640960" cy="4371950"/>
          </a:xfrm>
        </p:spPr>
        <p:txBody>
          <a:bodyPr>
            <a:noAutofit/>
          </a:bodyPr>
          <a:lstStyle/>
          <a:p>
            <a:pPr lvl="0"/>
            <a:r>
              <a:rPr lang="hu-HU" sz="2400" b="1" dirty="0" err="1" smtClean="0">
                <a:solidFill>
                  <a:srgbClr val="50412B"/>
                </a:solidFill>
              </a:rPr>
              <a:t>Granovetter</a:t>
            </a:r>
            <a:r>
              <a:rPr lang="hu-HU" sz="2400" b="1" dirty="0" smtClean="0">
                <a:solidFill>
                  <a:srgbClr val="50412B"/>
                </a:solidFill>
              </a:rPr>
              <a:t>: az erőforrásokhoz való hozzáférés alapját a gyenge, információhordozó kötések jelentik </a:t>
            </a:r>
            <a:r>
              <a:rPr lang="hu-HU" sz="2400" b="1" dirty="0" smtClean="0">
                <a:solidFill>
                  <a:srgbClr val="CD5F50"/>
                </a:solidFill>
              </a:rPr>
              <a:t>(társadalmi tőke)</a:t>
            </a:r>
          </a:p>
          <a:p>
            <a:pPr lvl="0"/>
            <a:r>
              <a:rPr lang="hu-HU" sz="2400" b="1" u="sng" dirty="0" smtClean="0">
                <a:solidFill>
                  <a:srgbClr val="50412B"/>
                </a:solidFill>
              </a:rPr>
              <a:t>rejtett előfeltevések:</a:t>
            </a:r>
          </a:p>
          <a:p>
            <a:pPr lvl="1"/>
            <a:r>
              <a:rPr lang="hu-HU" sz="2000" b="1" dirty="0" smtClean="0">
                <a:solidFill>
                  <a:srgbClr val="CD5F50"/>
                </a:solidFill>
              </a:rPr>
              <a:t>nyílt hozzáférésű rend:</a:t>
            </a:r>
            <a:r>
              <a:rPr lang="hu-HU" sz="2000" b="1" dirty="0" smtClean="0">
                <a:solidFill>
                  <a:srgbClr val="50412B"/>
                </a:solidFill>
              </a:rPr>
              <a:t> az erőforrásokhoz való hozzáférés normatív lehetőség, nem fentről osztott privilégium</a:t>
            </a:r>
            <a:endParaRPr lang="hu-HU" sz="2000" b="1" dirty="0">
              <a:solidFill>
                <a:srgbClr val="50412B"/>
              </a:solidFill>
            </a:endParaRPr>
          </a:p>
          <a:p>
            <a:pPr lvl="1"/>
            <a:r>
              <a:rPr lang="hu-HU" sz="2000" b="1" dirty="0" smtClean="0">
                <a:solidFill>
                  <a:srgbClr val="CD5F50"/>
                </a:solidFill>
              </a:rPr>
              <a:t>a társadalmi cselekvés szféráinak szétválasztása:</a:t>
            </a:r>
            <a:r>
              <a:rPr lang="hu-HU" sz="2000" b="1" dirty="0" smtClean="0">
                <a:solidFill>
                  <a:srgbClr val="50412B"/>
                </a:solidFill>
              </a:rPr>
              <a:t> az aktorok közötti kötés csak információt hordozhat, befolyást nem (összeférhetetlenség)</a:t>
            </a:r>
          </a:p>
          <a:p>
            <a:pPr lvl="1"/>
            <a:r>
              <a:rPr lang="hu-HU" sz="20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ezek hiányában a gyenge kötések leértékelődnek</a:t>
            </a:r>
          </a:p>
          <a:p>
            <a:r>
              <a:rPr lang="hu-HU" sz="24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korlátozott hozzáférésű rend (pl. patronális autokrácia)  befolyáshordozó erős kötések (fogadott politikai család)</a:t>
            </a:r>
            <a:endParaRPr lang="hu-HU" sz="2400" b="1" dirty="0" smtClean="0">
              <a:solidFill>
                <a:srgbClr val="504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589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1" y="0"/>
            <a:ext cx="8928100" cy="385663"/>
          </a:xfrm>
        </p:spPr>
        <p:txBody>
          <a:bodyPr>
            <a:noAutofit/>
          </a:bodyPr>
          <a:lstStyle/>
          <a:p>
            <a:r>
              <a:rPr lang="hu-HU" sz="16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Álcázás: a patronális autokrácia gyakorlatához illeszkedő ideológiai panelek</a:t>
            </a:r>
            <a:endParaRPr lang="hu-HU" sz="16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/>
          </p:nvPr>
        </p:nvGraphicFramePr>
        <p:xfrm>
          <a:off x="107950" y="385663"/>
          <a:ext cx="8928101" cy="46367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96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761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7560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u-HU" sz="1200" b="1" dirty="0" smtClean="0">
                          <a:solidFill>
                            <a:srgbClr val="4D7C85"/>
                          </a:solidFill>
                        </a:rPr>
                        <a:t>Motiváció (alapelv)</a:t>
                      </a:r>
                      <a:endParaRPr lang="hu-HU" sz="1200" b="1" dirty="0">
                        <a:solidFill>
                          <a:srgbClr val="4D7C85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u-HU" sz="1200" b="1" dirty="0" smtClean="0">
                          <a:solidFill>
                            <a:srgbClr val="4D7C85"/>
                          </a:solidFill>
                        </a:rPr>
                        <a:t>Cselekvés</a:t>
                      </a:r>
                      <a:endParaRPr lang="hu-HU" sz="1200" b="1" dirty="0">
                        <a:solidFill>
                          <a:srgbClr val="4D7C85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u-HU" sz="1200" b="1" dirty="0" smtClean="0">
                          <a:solidFill>
                            <a:srgbClr val="4D7C85"/>
                          </a:solidFill>
                        </a:rPr>
                        <a:t>Ideológiai panel</a:t>
                      </a:r>
                      <a:endParaRPr lang="hu-HU" sz="1200" b="1" dirty="0">
                        <a:solidFill>
                          <a:srgbClr val="4D7C85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u-HU" sz="1200" b="1" dirty="0" smtClean="0">
                          <a:solidFill>
                            <a:srgbClr val="4D7C85"/>
                          </a:solidFill>
                        </a:rPr>
                        <a:t>Érvelési</a:t>
                      </a:r>
                      <a:r>
                        <a:rPr lang="hu-HU" sz="1200" b="1" baseline="0" dirty="0" smtClean="0">
                          <a:solidFill>
                            <a:srgbClr val="4D7C85"/>
                          </a:solidFill>
                        </a:rPr>
                        <a:t> lánc</a:t>
                      </a:r>
                      <a:endParaRPr lang="hu-HU" sz="1200" b="1" dirty="0">
                        <a:solidFill>
                          <a:srgbClr val="4D7C85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u-HU" sz="1200" b="1" dirty="0" smtClean="0">
                          <a:solidFill>
                            <a:srgbClr val="4D7C85"/>
                          </a:solidFill>
                        </a:rPr>
                        <a:t>Elfedő</a:t>
                      </a:r>
                      <a:r>
                        <a:rPr lang="hu-HU" sz="1200" b="1" baseline="0" dirty="0" smtClean="0">
                          <a:solidFill>
                            <a:srgbClr val="4D7C85"/>
                          </a:solidFill>
                        </a:rPr>
                        <a:t> képesség</a:t>
                      </a:r>
                      <a:endParaRPr lang="ru-RU" sz="1200" b="1" baseline="0" dirty="0" smtClean="0">
                        <a:solidFill>
                          <a:srgbClr val="4D7C85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baseline="0" dirty="0" smtClean="0">
                          <a:solidFill>
                            <a:srgbClr val="4D7C85"/>
                          </a:solidFill>
                        </a:rPr>
                        <a:t>(</a:t>
                      </a:r>
                      <a:r>
                        <a:rPr lang="hu-HU" sz="1200" b="1" baseline="0" dirty="0" smtClean="0">
                          <a:solidFill>
                            <a:srgbClr val="4D7C85"/>
                          </a:solidFill>
                        </a:rPr>
                        <a:t>az érvelés funkcionális következménye</a:t>
                      </a:r>
                      <a:r>
                        <a:rPr lang="en-US" sz="1200" b="1" baseline="0" dirty="0" smtClean="0">
                          <a:solidFill>
                            <a:srgbClr val="4D7C85"/>
                          </a:solidFill>
                        </a:rPr>
                        <a:t>)</a:t>
                      </a:r>
                      <a:endParaRPr lang="hu-HU" sz="1200" b="1" dirty="0">
                        <a:solidFill>
                          <a:srgbClr val="4D7C85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u-HU" sz="1400" b="1" i="1" dirty="0" smtClean="0">
                          <a:solidFill>
                            <a:srgbClr val="4D7C85"/>
                          </a:solidFill>
                        </a:rPr>
                        <a:t>A hatalom kizárólagos birtoklása</a:t>
                      </a:r>
                      <a:endParaRPr lang="hu-HU" sz="1400" b="1" i="1" dirty="0">
                        <a:solidFill>
                          <a:srgbClr val="4D7C85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u-HU" sz="1200" b="1" dirty="0" smtClean="0">
                          <a:solidFill>
                            <a:srgbClr val="50412B"/>
                          </a:solidFill>
                        </a:rPr>
                        <a:t>Intézményi centralizáció (politikai patronalizáció)</a:t>
                      </a:r>
                      <a:endParaRPr lang="hu-HU" sz="1200" b="1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u-HU" sz="1100" b="1" dirty="0" err="1" smtClean="0">
                          <a:solidFill>
                            <a:srgbClr val="50412B"/>
                          </a:solidFill>
                        </a:rPr>
                        <a:t>Konzervati-vizmus</a:t>
                      </a:r>
                      <a:endParaRPr lang="hu-HU" sz="1100" b="1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u-HU" sz="1100" b="1" dirty="0" smtClean="0">
                          <a:solidFill>
                            <a:srgbClr val="50412B"/>
                          </a:solidFill>
                        </a:rPr>
                        <a:t>A nemzeti vagy vallási kultúrát meg kell védeni </a:t>
                      </a:r>
                      <a:r>
                        <a:rPr lang="hu-HU" sz="1100" b="1" baseline="0" dirty="0" smtClean="0">
                          <a:solidFill>
                            <a:srgbClr val="50412B"/>
                          </a:solidFill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100" b="1" baseline="0" dirty="0" smtClean="0">
                          <a:solidFill>
                            <a:srgbClr val="50412B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hu-HU" sz="1100" b="1" baseline="0" dirty="0" smtClean="0">
                          <a:solidFill>
                            <a:srgbClr val="50412B"/>
                          </a:solidFill>
                          <a:sym typeface="Wingdings" panose="05000000000000000000" pitchFamily="2" charset="2"/>
                        </a:rPr>
                        <a:t>a deviancia nem megengedett</a:t>
                      </a:r>
                      <a:endParaRPr lang="hu-HU" sz="1200" b="1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u-HU" sz="1100" b="1" dirty="0" smtClean="0">
                          <a:solidFill>
                            <a:srgbClr val="50412B"/>
                          </a:solidFill>
                        </a:rPr>
                        <a:t>A propaganda által deviánsnak</a:t>
                      </a:r>
                      <a:r>
                        <a:rPr lang="hu-HU" sz="1100" b="1" baseline="0" dirty="0" smtClean="0">
                          <a:solidFill>
                            <a:srgbClr val="50412B"/>
                          </a:solidFill>
                        </a:rPr>
                        <a:t> jellemzett autonómiák feletti kontroll</a:t>
                      </a:r>
                      <a:r>
                        <a:rPr lang="en-US" sz="1100" b="1" baseline="0" dirty="0" smtClean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hu-HU" sz="1100" b="1" baseline="0" dirty="0" smtClean="0">
                          <a:solidFill>
                            <a:srgbClr val="50412B"/>
                          </a:solidFill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100" b="1" baseline="0" dirty="0" smtClean="0">
                          <a:solidFill>
                            <a:srgbClr val="50412B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hu-HU" sz="1100" b="1" baseline="0" dirty="0" smtClean="0">
                          <a:solidFill>
                            <a:srgbClr val="50412B"/>
                          </a:solidFill>
                          <a:sym typeface="Wingdings" panose="05000000000000000000" pitchFamily="2" charset="2"/>
                        </a:rPr>
                        <a:t>az alternatív életstílusok és a kritikai gondolkodás kizárása</a:t>
                      </a:r>
                      <a:endParaRPr lang="hu-HU" sz="1100" b="1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sz="1600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u-HU" sz="1100" b="1" dirty="0" err="1" smtClean="0">
                          <a:solidFill>
                            <a:srgbClr val="50412B"/>
                          </a:solidFill>
                        </a:rPr>
                        <a:t>Majoritaria-nizmus</a:t>
                      </a:r>
                      <a:endParaRPr lang="hu-HU" sz="1100" b="1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u-HU" sz="1100" b="1" dirty="0" smtClean="0">
                          <a:solidFill>
                            <a:srgbClr val="50412B"/>
                          </a:solidFill>
                        </a:rPr>
                        <a:t>Demokratikus mandátum:</a:t>
                      </a:r>
                      <a:r>
                        <a:rPr lang="hu-HU" sz="1100" b="1" baseline="0" dirty="0" smtClean="0">
                          <a:solidFill>
                            <a:srgbClr val="50412B"/>
                          </a:solidFill>
                        </a:rPr>
                        <a:t> a kormány a népet képviseli </a:t>
                      </a:r>
                      <a:r>
                        <a:rPr lang="hu-HU" sz="1100" b="1" baseline="0" dirty="0" smtClean="0">
                          <a:solidFill>
                            <a:srgbClr val="50412B"/>
                          </a:solidFill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100" b="1" baseline="0" dirty="0" smtClean="0">
                          <a:solidFill>
                            <a:srgbClr val="50412B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hu-HU" sz="1100" b="1" baseline="0" dirty="0" smtClean="0">
                          <a:solidFill>
                            <a:srgbClr val="50412B"/>
                          </a:solidFill>
                          <a:sym typeface="Wingdings" panose="05000000000000000000" pitchFamily="2" charset="2"/>
                        </a:rPr>
                        <a:t>semmilyen nem választott aktor (vagy a bábjai) nem akadályozhatják a</a:t>
                      </a:r>
                      <a:r>
                        <a:rPr lang="en-US" sz="1100" b="1" baseline="0" dirty="0" smtClean="0">
                          <a:solidFill>
                            <a:srgbClr val="50412B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100" b="1" i="1" baseline="0" dirty="0" err="1" smtClean="0">
                          <a:solidFill>
                            <a:srgbClr val="50412B"/>
                          </a:solidFill>
                          <a:sym typeface="Wingdings" panose="05000000000000000000" pitchFamily="2" charset="2"/>
                        </a:rPr>
                        <a:t>volonté</a:t>
                      </a:r>
                      <a:r>
                        <a:rPr lang="en-US" sz="1100" b="1" i="1" baseline="0" dirty="0" smtClean="0">
                          <a:solidFill>
                            <a:srgbClr val="50412B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100" b="1" i="1" baseline="0" dirty="0" err="1" smtClean="0">
                          <a:solidFill>
                            <a:srgbClr val="50412B"/>
                          </a:solidFill>
                          <a:sym typeface="Wingdings" panose="05000000000000000000" pitchFamily="2" charset="2"/>
                        </a:rPr>
                        <a:t>générale</a:t>
                      </a:r>
                      <a:r>
                        <a:rPr lang="hu-HU" sz="1100" b="1" i="0" baseline="0" dirty="0" err="1" smtClean="0">
                          <a:solidFill>
                            <a:srgbClr val="50412B"/>
                          </a:solidFill>
                          <a:sym typeface="Wingdings" panose="05000000000000000000" pitchFamily="2" charset="2"/>
                        </a:rPr>
                        <a:t>-t</a:t>
                      </a:r>
                      <a:endParaRPr lang="hu-HU" sz="1100" b="1" i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u-HU" sz="1100" b="1" dirty="0" smtClean="0">
                          <a:solidFill>
                            <a:srgbClr val="50412B"/>
                          </a:solidFill>
                        </a:rPr>
                        <a:t>A poligarchák korlátlan hatalmat kapnak </a:t>
                      </a:r>
                      <a:r>
                        <a:rPr lang="hu-HU" sz="1100" b="1" baseline="0" dirty="0" smtClean="0">
                          <a:solidFill>
                            <a:srgbClr val="50412B"/>
                          </a:solidFill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100" b="1" baseline="0" dirty="0" smtClean="0">
                          <a:solidFill>
                            <a:srgbClr val="50412B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hu-HU" sz="1100" b="1" baseline="0" dirty="0" smtClean="0">
                          <a:solidFill>
                            <a:srgbClr val="50412B"/>
                          </a:solidFill>
                          <a:sym typeface="Wingdings" panose="05000000000000000000" pitchFamily="2" charset="2"/>
                        </a:rPr>
                        <a:t>ellenvetés vagy kritika senki részéről (beleértve a népet) nem megengedett</a:t>
                      </a:r>
                      <a:endParaRPr lang="hu-HU" sz="1100" b="1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u-HU" sz="1200" b="1" dirty="0" smtClean="0">
                          <a:solidFill>
                            <a:srgbClr val="50412B"/>
                          </a:solidFill>
                        </a:rPr>
                        <a:t>A külső</a:t>
                      </a:r>
                      <a:r>
                        <a:rPr lang="hu-HU" sz="1200" b="1" baseline="0" dirty="0" smtClean="0">
                          <a:solidFill>
                            <a:srgbClr val="50412B"/>
                          </a:solidFill>
                        </a:rPr>
                        <a:t> fenyegetések semlegesítése</a:t>
                      </a:r>
                      <a:endParaRPr lang="hu-HU" sz="1200" b="1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b="1" dirty="0" smtClean="0">
                          <a:solidFill>
                            <a:srgbClr val="50412B"/>
                          </a:solidFill>
                        </a:rPr>
                        <a:t>Nacionalizmus</a:t>
                      </a:r>
                      <a:endParaRPr lang="hu-HU" sz="1100" b="1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u-HU" sz="1100" b="1" dirty="0" smtClean="0">
                          <a:solidFill>
                            <a:srgbClr val="50412B"/>
                          </a:solidFill>
                        </a:rPr>
                        <a:t>A vezetők a nemzet és a nemzeti érdek</a:t>
                      </a:r>
                      <a:r>
                        <a:rPr lang="hu-HU" sz="1100" b="1" baseline="0" dirty="0" smtClean="0">
                          <a:solidFill>
                            <a:srgbClr val="50412B"/>
                          </a:solidFill>
                        </a:rPr>
                        <a:t> igaz képviselői</a:t>
                      </a:r>
                      <a:r>
                        <a:rPr lang="en-US" sz="1100" b="1" baseline="0" dirty="0" smtClean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hu-HU" sz="1100" b="1" baseline="0" dirty="0" smtClean="0">
                          <a:solidFill>
                            <a:srgbClr val="50412B"/>
                          </a:solidFill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100" b="1" baseline="0" dirty="0" smtClean="0">
                          <a:solidFill>
                            <a:srgbClr val="50412B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hu-HU" sz="1100" b="1" baseline="0" dirty="0" smtClean="0">
                          <a:solidFill>
                            <a:srgbClr val="50412B"/>
                          </a:solidFill>
                          <a:sym typeface="Wingdings" panose="05000000000000000000" pitchFamily="2" charset="2"/>
                        </a:rPr>
                        <a:t>a nemzeti érdeket képviselni kell, az ellenfeleit pedig fel kell számolni</a:t>
                      </a:r>
                      <a:endParaRPr lang="hu-HU" sz="1100" b="1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u-HU" sz="1100" b="1" dirty="0" smtClean="0">
                          <a:solidFill>
                            <a:srgbClr val="50412B"/>
                          </a:solidFill>
                        </a:rPr>
                        <a:t>A fogadott politikai család dönti</a:t>
                      </a:r>
                      <a:r>
                        <a:rPr lang="hu-HU" sz="1100" b="1" baseline="0" dirty="0" smtClean="0">
                          <a:solidFill>
                            <a:srgbClr val="50412B"/>
                          </a:solidFill>
                        </a:rPr>
                        <a:t> el, mi nemzeti</a:t>
                      </a:r>
                      <a:r>
                        <a:rPr lang="hu-HU" sz="1100" b="1" dirty="0" smtClean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hu-HU" sz="1100" b="1" baseline="0" dirty="0" smtClean="0">
                          <a:solidFill>
                            <a:srgbClr val="50412B"/>
                          </a:solidFill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100" b="1" baseline="0" dirty="0" smtClean="0">
                          <a:solidFill>
                            <a:srgbClr val="50412B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hu-HU" sz="1100" b="1" baseline="0" dirty="0" smtClean="0">
                          <a:solidFill>
                            <a:srgbClr val="50412B"/>
                          </a:solidFill>
                          <a:sym typeface="Wingdings" panose="05000000000000000000" pitchFamily="2" charset="2"/>
                        </a:rPr>
                        <a:t>az ellenzéket kizárhatják a nemzetből, a „nemzeti érdek” magán/patronális érdek lehet</a:t>
                      </a:r>
                      <a:endParaRPr lang="hu-HU" sz="1100" b="1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u-HU" sz="1400" b="1" i="1" dirty="0" smtClean="0">
                          <a:solidFill>
                            <a:srgbClr val="4D7C85"/>
                          </a:solidFill>
                        </a:rPr>
                        <a:t>Személyes vagyon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hu-HU" sz="1400" b="1" i="1" dirty="0" smtClean="0">
                          <a:solidFill>
                            <a:srgbClr val="4D7C85"/>
                          </a:solidFill>
                        </a:rPr>
                        <a:t>felhalmozása</a:t>
                      </a:r>
                      <a:endParaRPr lang="hu-HU" sz="1400" b="1" i="1" dirty="0">
                        <a:solidFill>
                          <a:srgbClr val="4D7C85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Illegális favoritizmus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Etatizmus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A szabadpiaci ideológia nem vezetett bőséghez (hanem a 2008-as válságot eredményezte) → az államnak meg segítenie kell a nemzetgazdaságot (pl. egy „nemzeti burzsoázia” felépítésével)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Legitimálják a nem hatékony aktoroknak nyújtott diszkrecionális előnyöket → a piaci koordinációt felválthatja a kapcsolati koordináció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 dirty="0" err="1" smtClean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Antilibera-lizmus</a:t>
                      </a:r>
                      <a:endParaRPr lang="hu-HU" sz="1100" b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A (</a:t>
                      </a:r>
                      <a:r>
                        <a:rPr lang="hu-HU" sz="1100" b="1" kern="1200" dirty="0" err="1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neo</a:t>
                      </a:r>
                      <a:r>
                        <a:rPr lang="hu-HU" sz="11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)liberális politika a multinacionális cégek uralmához és magas államadóssághoz vezetett → az államnak ezt beavatkozással vissza kell fordítania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Legitimálják a diszkrecionális költségvetési és szabályozói beavatkozást → a fogadott politikai család bármelyik (korábban szabad) gazdasági szektort patronalizálhatja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Illegális </a:t>
                      </a:r>
                      <a:r>
                        <a:rPr lang="hu-HU" sz="1200" b="1" kern="1200" dirty="0" smtClean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prédavadászat 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Igazságtétel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A korábbi elit csalárd módon szerezte vagyonát (a privatizáció során) → az államnak el kell vennie a rosszak tulajdonát, és oda kell adnia a jóknak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Legitimálják a nem pénzbeli tulajdon diszkrecionális lerablását → a fogadott politikai család bármelyik ellenfelének (célba vett áldozatának) a vagyontárgyait elveheti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550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8928100" cy="91598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tabLst>
                <a:tab pos="5031105" algn="l"/>
              </a:tabLst>
            </a:pPr>
            <a:r>
              <a:rPr lang="hu-HU" sz="22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Populizmus: a legális-racionális legitimáció lecserélése szubsztantív-racionális legitimációval</a:t>
            </a:r>
            <a:endParaRPr lang="hu-HU" sz="22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467545" y="915988"/>
            <a:ext cx="8244692" cy="4227512"/>
          </a:xfrm>
        </p:spPr>
        <p:txBody>
          <a:bodyPr>
            <a:noAutofit/>
          </a:bodyPr>
          <a:lstStyle/>
          <a:p>
            <a:pPr marL="266700" lvl="0" indent="-266700">
              <a:buClr>
                <a:srgbClr val="4D7C85"/>
              </a:buClr>
              <a:buFont typeface="+mj-lt"/>
              <a:buAutoNum type="arabicPeriod"/>
            </a:pPr>
            <a:r>
              <a:rPr lang="hu-HU" sz="1500" b="1" dirty="0" smtClean="0">
                <a:solidFill>
                  <a:srgbClr val="50412B"/>
                </a:solidFill>
              </a:rPr>
              <a:t>a populista a nép igaz képviselőjeként pozícionálja magát (</a:t>
            </a:r>
            <a:r>
              <a:rPr lang="hu-HU" sz="1500" b="1" dirty="0">
                <a:solidFill>
                  <a:srgbClr val="CD5F50"/>
                </a:solidFill>
              </a:rPr>
              <a:t>népszuverenitásra támaszkodás</a:t>
            </a:r>
            <a:r>
              <a:rPr lang="hu-HU" sz="1500" b="1" dirty="0" smtClean="0">
                <a:solidFill>
                  <a:srgbClr val="50412B"/>
                </a:solidFill>
              </a:rPr>
              <a:t>); </a:t>
            </a:r>
            <a:r>
              <a:rPr lang="hu-HU" sz="1500" dirty="0" smtClean="0">
                <a:solidFill>
                  <a:srgbClr val="50412B"/>
                </a:solidFill>
              </a:rPr>
              <a:t>tehát</a:t>
            </a:r>
          </a:p>
          <a:p>
            <a:pPr marL="266700" lvl="0" indent="-266700">
              <a:buClr>
                <a:srgbClr val="4D7C85"/>
              </a:buClr>
              <a:buFont typeface="+mj-lt"/>
              <a:buAutoNum type="arabicPeriod"/>
            </a:pPr>
            <a:r>
              <a:rPr lang="hu-HU" sz="1500" b="1" dirty="0" smtClean="0">
                <a:solidFill>
                  <a:srgbClr val="50412B"/>
                </a:solidFill>
              </a:rPr>
              <a:t>nem lép be a társadalmi érdekbeszámítás megvitatás-szakaszába </a:t>
            </a:r>
            <a:r>
              <a:rPr lang="hu-HU" sz="1500" dirty="0" smtClean="0">
                <a:solidFill>
                  <a:srgbClr val="50412B"/>
                </a:solidFill>
              </a:rPr>
              <a:t>minthogy nem fogadja el az övétől, avagy „a népétől” eltérő nézetek legitimitását </a:t>
            </a:r>
            <a:r>
              <a:rPr lang="hu-HU" sz="1500" b="1" dirty="0" smtClean="0">
                <a:solidFill>
                  <a:srgbClr val="50412B"/>
                </a:solidFill>
              </a:rPr>
              <a:t>(</a:t>
            </a:r>
            <a:r>
              <a:rPr lang="hu-HU" sz="1500" b="1" dirty="0" err="1">
                <a:solidFill>
                  <a:srgbClr val="CD5F50"/>
                </a:solidFill>
              </a:rPr>
              <a:t>antipluralizmus</a:t>
            </a:r>
            <a:r>
              <a:rPr lang="hu-HU" sz="1500" b="1" dirty="0" smtClean="0">
                <a:solidFill>
                  <a:srgbClr val="50412B"/>
                </a:solidFill>
              </a:rPr>
              <a:t>); </a:t>
            </a:r>
            <a:r>
              <a:rPr lang="hu-HU" sz="1500" dirty="0" smtClean="0">
                <a:solidFill>
                  <a:srgbClr val="50412B"/>
                </a:solidFill>
              </a:rPr>
              <a:t>tehát</a:t>
            </a:r>
          </a:p>
          <a:p>
            <a:pPr marL="266700" lvl="0" indent="-266700">
              <a:buClr>
                <a:srgbClr val="4D7C85"/>
              </a:buClr>
              <a:buFont typeface="+mj-lt"/>
              <a:buAutoNum type="arabicPeriod"/>
            </a:pPr>
            <a:r>
              <a:rPr lang="hu-HU" sz="1500" b="1" dirty="0" smtClean="0">
                <a:solidFill>
                  <a:srgbClr val="50412B"/>
                </a:solidFill>
              </a:rPr>
              <a:t>tagadja a nép akaratának közvetítését szolgáló strukturált intézményeket</a:t>
            </a:r>
            <a:r>
              <a:rPr lang="hu-HU" sz="1500" dirty="0" smtClean="0">
                <a:solidFill>
                  <a:srgbClr val="50412B"/>
                </a:solidFill>
              </a:rPr>
              <a:t>, és a nemzet és a közjó közvetlen képviselőjének mondja magát </a:t>
            </a:r>
            <a:r>
              <a:rPr lang="hu-HU" sz="1500" b="1" dirty="0" smtClean="0">
                <a:solidFill>
                  <a:srgbClr val="50412B"/>
                </a:solidFill>
              </a:rPr>
              <a:t>(</a:t>
            </a:r>
            <a:r>
              <a:rPr lang="hu-HU" sz="1500" b="1" dirty="0" err="1">
                <a:solidFill>
                  <a:srgbClr val="CD5F50"/>
                </a:solidFill>
              </a:rPr>
              <a:t>plebiszciter</a:t>
            </a:r>
            <a:r>
              <a:rPr lang="hu-HU" sz="1500" b="1" dirty="0">
                <a:solidFill>
                  <a:srgbClr val="CD5F50"/>
                </a:solidFill>
              </a:rPr>
              <a:t> jelleg</a:t>
            </a:r>
            <a:r>
              <a:rPr lang="hu-HU" sz="1500" b="1" dirty="0" smtClean="0">
                <a:solidFill>
                  <a:srgbClr val="50412B"/>
                </a:solidFill>
              </a:rPr>
              <a:t>); </a:t>
            </a:r>
            <a:r>
              <a:rPr lang="hu-HU" sz="1500" dirty="0" smtClean="0">
                <a:solidFill>
                  <a:srgbClr val="50412B"/>
                </a:solidFill>
              </a:rPr>
              <a:t>tehát</a:t>
            </a:r>
          </a:p>
          <a:p>
            <a:pPr marL="266700" lvl="0" indent="-266700">
              <a:buClr>
                <a:srgbClr val="4D7C85"/>
              </a:buClr>
              <a:buFont typeface="+mj-lt"/>
              <a:buAutoNum type="arabicPeriod"/>
            </a:pPr>
            <a:r>
              <a:rPr lang="hu-HU" sz="1500" b="1" dirty="0" smtClean="0">
                <a:solidFill>
                  <a:srgbClr val="50412B"/>
                </a:solidFill>
              </a:rPr>
              <a:t>azt állítja, hogy az intézményeknek egy általa állított szubsztantív célt kell szolgálniuk</a:t>
            </a:r>
            <a:r>
              <a:rPr lang="hu-HU" sz="1500" dirty="0" smtClean="0">
                <a:solidFill>
                  <a:srgbClr val="50412B"/>
                </a:solidFill>
              </a:rPr>
              <a:t>, vagyis bármilyen intézményhez vagy törvényhez csak akkor kell igazodni, ha az a közjót szolgálja – amelyet a közvetlen képviselő, azaz a populista határoz meg –, és felülírható, ha nem szolgálja a közjót </a:t>
            </a:r>
            <a:r>
              <a:rPr lang="hu-HU" sz="1500" b="1" dirty="0" smtClean="0">
                <a:solidFill>
                  <a:srgbClr val="50412B"/>
                </a:solidFill>
              </a:rPr>
              <a:t>(</a:t>
            </a:r>
            <a:r>
              <a:rPr lang="hu-HU" sz="1500" b="1" dirty="0">
                <a:solidFill>
                  <a:srgbClr val="CD5F50"/>
                </a:solidFill>
              </a:rPr>
              <a:t>többségi elv, a joguralom nem tisztelete</a:t>
            </a:r>
            <a:r>
              <a:rPr lang="hu-HU" sz="1500" b="1" dirty="0" smtClean="0">
                <a:solidFill>
                  <a:srgbClr val="50412B"/>
                </a:solidFill>
              </a:rPr>
              <a:t>);</a:t>
            </a:r>
            <a:r>
              <a:rPr lang="hu-HU" sz="1500" dirty="0" smtClean="0">
                <a:solidFill>
                  <a:srgbClr val="50412B"/>
                </a:solidFill>
              </a:rPr>
              <a:t> tehát</a:t>
            </a:r>
          </a:p>
          <a:p>
            <a:pPr marL="266700" lvl="0" indent="-266700">
              <a:buClr>
                <a:srgbClr val="4D7C85"/>
              </a:buClr>
              <a:buFont typeface="+mj-lt"/>
              <a:buAutoNum type="arabicPeriod"/>
            </a:pPr>
            <a:r>
              <a:rPr lang="hu-HU" sz="1500" b="1" dirty="0" smtClean="0">
                <a:solidFill>
                  <a:srgbClr val="50412B"/>
                </a:solidFill>
              </a:rPr>
              <a:t>támadja az általa kijelölt szubsztantív cél ellenzőit</a:t>
            </a:r>
            <a:r>
              <a:rPr lang="hu-HU" sz="1500" dirty="0" smtClean="0">
                <a:solidFill>
                  <a:srgbClr val="50412B"/>
                </a:solidFill>
              </a:rPr>
              <a:t>, tipikusan (a) azt az fennálló establishmentet, amelynek az ellenzéke, vagy (b) a régi establishmentet, amelynek a helyére lépett, s amely az intézményi fékekhez és ellensúlyokhoz kötődik </a:t>
            </a:r>
            <a:r>
              <a:rPr lang="hu-HU" sz="1500" b="1" dirty="0" smtClean="0">
                <a:solidFill>
                  <a:srgbClr val="50412B"/>
                </a:solidFill>
              </a:rPr>
              <a:t>(</a:t>
            </a:r>
            <a:r>
              <a:rPr lang="hu-HU" sz="1500" b="1" dirty="0" err="1">
                <a:solidFill>
                  <a:srgbClr val="CD5F50"/>
                </a:solidFill>
              </a:rPr>
              <a:t>antielitizmus</a:t>
            </a:r>
            <a:r>
              <a:rPr lang="hu-HU" sz="1500" b="1" dirty="0" smtClean="0">
                <a:solidFill>
                  <a:srgbClr val="50412B"/>
                </a:solidFill>
              </a:rPr>
              <a:t>);</a:t>
            </a:r>
            <a:r>
              <a:rPr lang="hu-HU" sz="1500" dirty="0" smtClean="0">
                <a:solidFill>
                  <a:srgbClr val="50412B"/>
                </a:solidFill>
              </a:rPr>
              <a:t> tehát</a:t>
            </a:r>
          </a:p>
          <a:p>
            <a:pPr marL="266700" lvl="0" indent="-266700">
              <a:buClr>
                <a:srgbClr val="4D7C85"/>
              </a:buClr>
              <a:buFont typeface="+mj-lt"/>
              <a:buAutoNum type="arabicPeriod"/>
            </a:pPr>
            <a:r>
              <a:rPr lang="hu-HU" sz="1500" b="1" dirty="0" smtClean="0">
                <a:solidFill>
                  <a:srgbClr val="50412B"/>
                </a:solidFill>
              </a:rPr>
              <a:t>fokozza a politikai rendszer polarizáltságát</a:t>
            </a:r>
            <a:r>
              <a:rPr lang="hu-HU" sz="1500" dirty="0" smtClean="0">
                <a:solidFill>
                  <a:srgbClr val="50412B"/>
                </a:solidFill>
              </a:rPr>
              <a:t>, érve ezalatt, hogy úgy mutatja be a szubsztantív cél mellett állók és az ellene lévők közötti törésvonalat, mint áthidalhatatlan szakadékot, és ha a populista hatalomra kerül, akkor mindazokat, akik a „közjó” ellen vannak (illetve azokat, akik korlátoznák a cselekvésben) kirekeszti, általában a nemzetből, illetve konkrétan azok közül, akikkel szemben az államnak erkölcsi kötelezettsége van </a:t>
            </a:r>
            <a:r>
              <a:rPr lang="hu-HU" sz="1500" b="1" dirty="0" smtClean="0">
                <a:solidFill>
                  <a:srgbClr val="50412B"/>
                </a:solidFill>
              </a:rPr>
              <a:t>(</a:t>
            </a:r>
            <a:r>
              <a:rPr lang="hu-HU" sz="1500" b="1" dirty="0" smtClean="0">
                <a:solidFill>
                  <a:srgbClr val="CD5F50"/>
                </a:solidFill>
              </a:rPr>
              <a:t>„</a:t>
            </a:r>
            <a:r>
              <a:rPr lang="hu-HU" sz="1500" b="1" dirty="0">
                <a:solidFill>
                  <a:srgbClr val="CD5F50"/>
                </a:solidFill>
              </a:rPr>
              <a:t>mi” és „ők” retorika</a:t>
            </a:r>
            <a:r>
              <a:rPr lang="hu-HU" sz="1500" b="1" dirty="0" smtClean="0">
                <a:solidFill>
                  <a:srgbClr val="50412B"/>
                </a:solidFill>
              </a:rPr>
              <a:t>).</a:t>
            </a:r>
            <a:endParaRPr lang="hu-HU" sz="1500" dirty="0">
              <a:solidFill>
                <a:srgbClr val="504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06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8928100" cy="915988"/>
          </a:xfrm>
        </p:spPr>
        <p:txBody>
          <a:bodyPr>
            <a:noAutofit/>
          </a:bodyPr>
          <a:lstStyle/>
          <a:p>
            <a:r>
              <a:rPr lang="hu-HU" sz="22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Alkalmazott ideológia: az „Isten, haza és család” a funkciójuk</a:t>
            </a:r>
            <a:endParaRPr lang="hu-HU" sz="22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107950" y="987826"/>
          <a:ext cx="8928101" cy="38160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79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899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683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9184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8034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600" b="1" i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Panel</a:t>
                      </a:r>
                    </a:p>
                  </a:txBody>
                  <a:tcPr marL="36195" marR="36195" marT="36195" marB="36195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600" b="1" i="1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A jelenség, amelyre a panel utal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600" b="1" i="1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A populista számára betöltött funkció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600" b="1" i="1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Stigmatizált csoportok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2177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800" b="1" i="0" u="none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Isten</a:t>
                      </a:r>
                    </a:p>
                  </a:txBody>
                  <a:tcPr marL="36195" marR="36195" marT="36195" marB="36195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Morális pozíció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(i) Megfosztja az ellenfeleket morális elfogadhatóságuktól</a:t>
                      </a:r>
                      <a:br>
                        <a:rPr lang="hu-HU" sz="14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hu-HU" sz="1400" b="1" kern="1200" dirty="0" err="1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) A versengő politikák többé nem vitathatók</a:t>
                      </a:r>
                    </a:p>
                    <a:p>
                      <a:pPr marL="0" indent="-285750" algn="l" defTabSz="914400" rtl="0" eaLnBrk="1" latinLnBrk="0" hangingPunct="1">
                        <a:spcAft>
                          <a:spcPts val="0"/>
                        </a:spcAft>
                        <a:buFont typeface="Wingdings"/>
                        <a:buChar char="à"/>
                      </a:pPr>
                      <a:r>
                        <a:rPr lang="hu-HU" sz="1800" b="1" kern="1200" dirty="0" smtClean="0">
                          <a:solidFill>
                            <a:srgbClr val="8D503B"/>
                          </a:solidFill>
                          <a:latin typeface="+mn-lt"/>
                          <a:ea typeface="+mn-ea"/>
                          <a:cs typeface="+mn-cs"/>
                        </a:rPr>
                        <a:t>VITA</a:t>
                      </a:r>
                      <a:endParaRPr lang="hu-HU" sz="1800" b="1" kern="1200" dirty="0">
                        <a:solidFill>
                          <a:srgbClr val="8D503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Ateisták, liberálisok stb.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0594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800" b="1" i="0" u="none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Haza</a:t>
                      </a:r>
                    </a:p>
                  </a:txBody>
                  <a:tcPr marL="36195" marR="36195" marT="36195" marB="36195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Vesztes és veszélyeztetett csoportok (kereslet), fogadott politikai család (kínálat)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(i) Kizárja az ellenzéket a nemzetből</a:t>
                      </a:r>
                      <a:br>
                        <a:rPr lang="hu-HU" sz="14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hu-HU" sz="1400" b="1" kern="1200" dirty="0" err="1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) Megszünteti a kormányzók elszámoltathatóságát</a:t>
                      </a:r>
                    </a:p>
                    <a:p>
                      <a:pPr marL="0" indent="-285750" algn="l" defTabSz="914400" rtl="0" eaLnBrk="1" latinLnBrk="0" hangingPunct="1">
                        <a:spcAft>
                          <a:spcPts val="0"/>
                        </a:spcAft>
                        <a:buFont typeface="Wingdings"/>
                        <a:buChar char="à"/>
                      </a:pPr>
                      <a:r>
                        <a:rPr lang="hu-HU" sz="1800" b="1" kern="1200" dirty="0" smtClean="0">
                          <a:solidFill>
                            <a:srgbClr val="8D503B"/>
                          </a:solidFill>
                          <a:latin typeface="+mn-lt"/>
                          <a:ea typeface="+mn-ea"/>
                          <a:cs typeface="+mn-cs"/>
                        </a:rPr>
                        <a:t>MOZGÁSTÉR</a:t>
                      </a:r>
                      <a:endParaRPr lang="hu-HU" sz="1800" b="1" kern="1200" dirty="0">
                        <a:solidFill>
                          <a:srgbClr val="8D503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Ellenzéki pártok, civil társadalom (NGO-k, értelmiségiek stb.), nemzetközi szervezetek stb.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0796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800" b="1" i="0" u="none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Család</a:t>
                      </a:r>
                    </a:p>
                  </a:txBody>
                  <a:tcPr marL="36195" marR="36195" marT="36195" marB="36195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Patriarchális család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(i) </a:t>
                      </a:r>
                      <a:r>
                        <a:rPr lang="hu-HU" sz="1400" b="1" kern="1200" dirty="0" err="1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Stigmatizálja</a:t>
                      </a: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 az alternatív életmódokat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hu-HU" sz="1400" b="1" kern="1200" dirty="0" err="1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) Kiterjeszti a nemzetre a patriarchális dominancia kulturális modelljét</a:t>
                      </a:r>
                    </a:p>
                    <a:p>
                      <a:pPr marL="0" indent="-285750" algn="l" defTabSz="914400" rtl="0" eaLnBrk="1" latinLnBrk="0" hangingPunct="1">
                        <a:spcAft>
                          <a:spcPts val="0"/>
                        </a:spcAft>
                        <a:buFont typeface="Wingdings"/>
                        <a:buChar char="à"/>
                      </a:pPr>
                      <a:r>
                        <a:rPr lang="hu-HU" sz="1800" b="1" kern="1200" dirty="0" smtClean="0">
                          <a:solidFill>
                            <a:srgbClr val="8D503B"/>
                          </a:solidFill>
                          <a:latin typeface="+mn-lt"/>
                          <a:ea typeface="+mn-ea"/>
                          <a:cs typeface="+mn-cs"/>
                        </a:rPr>
                        <a:t>DOMINANCIA</a:t>
                      </a:r>
                      <a:endParaRPr lang="hu-HU" sz="1800" b="1" kern="1200" dirty="0">
                        <a:solidFill>
                          <a:srgbClr val="8D503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Kisebbségek (egyedülállók, LMBT emberek , hajléktalanok, munkanélküliek stb.)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050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-236562"/>
            <a:ext cx="8928100" cy="846764"/>
          </a:xfrm>
        </p:spPr>
        <p:txBody>
          <a:bodyPr>
            <a:noAutofit/>
          </a:bodyPr>
          <a:lstStyle/>
          <a:p>
            <a:r>
              <a:rPr lang="en-US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Baez-Camargo </a:t>
            </a:r>
            <a:r>
              <a:rPr lang="hu-HU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</a:t>
            </a:r>
            <a:r>
              <a:rPr lang="en-US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Ledeneva</a:t>
            </a:r>
            <a:r>
              <a:rPr lang="hu-HU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hu-HU" sz="22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 informális kormányzás technikái</a:t>
            </a:r>
            <a:endParaRPr lang="hu-HU" sz="22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301706"/>
              </p:ext>
            </p:extLst>
          </p:nvPr>
        </p:nvGraphicFramePr>
        <p:xfrm>
          <a:off x="107504" y="497170"/>
          <a:ext cx="8927976" cy="4594860"/>
        </p:xfrm>
        <a:graphic>
          <a:graphicData uri="http://schemas.openxmlformats.org/drawingml/2006/table">
            <a:tbl>
              <a:tblPr/>
              <a:tblGrid>
                <a:gridCol w="863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389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 kern="50" dirty="0">
                          <a:effectLst/>
                          <a:latin typeface="Times New Roman" panose="02020603050405020304" pitchFamily="18" charset="0"/>
                          <a:ea typeface="Andale Sans UI"/>
                        </a:rPr>
                        <a:t> </a:t>
                      </a:r>
                    </a:p>
                  </a:txBody>
                  <a:tcPr marL="36195" marR="36195" marT="36195" marB="36195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200" b="1" i="1" kern="1200" baseline="0" dirty="0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Times New Roman"/>
                        </a:rPr>
                        <a:t>Aktorok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200" b="1" i="1" kern="1200" baseline="0" dirty="0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Times New Roman"/>
                        </a:rPr>
                        <a:t>Irány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200" b="1" i="1" kern="1200" baseline="0" dirty="0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Times New Roman"/>
                        </a:rPr>
                        <a:t>Tárgya/eszközei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200" b="1" i="1" kern="1200" baseline="0" dirty="0" smtClean="0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Times New Roman"/>
                        </a:rPr>
                        <a:t>Funkció</a:t>
                      </a:r>
                      <a:br>
                        <a:rPr lang="hu-HU" sz="1200" b="1" i="1" kern="1200" baseline="0" dirty="0" smtClean="0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hu-HU" sz="1100" b="1" i="1" kern="1200" baseline="0" dirty="0" smtClean="0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Times New Roman"/>
                        </a:rPr>
                        <a:t>(elvárt </a:t>
                      </a:r>
                      <a:r>
                        <a:rPr lang="hu-HU" sz="1100" b="1" i="1" kern="1200" baseline="0" dirty="0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Times New Roman"/>
                        </a:rPr>
                        <a:t>eredmény)</a:t>
                      </a:r>
                      <a:endParaRPr lang="hu-HU" sz="1200" b="1" i="1" kern="1200" baseline="0" dirty="0">
                        <a:solidFill>
                          <a:srgbClr val="4D7C8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9935">
                <a:tc rowSpan="3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baseline="0" dirty="0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Times New Roman"/>
                        </a:rPr>
                        <a:t>Kooptálás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 baseline="0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A politikai elit tagjai a leendő tagok felé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 baseline="0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Felülről indított („prebendális”)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 baseline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Közhivatalok (hozzáférés állami erőforrásokhoz) feltétlen támogatásért cserébe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 baseline="0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Erős kötések a bizalom, kölcsönösség és hűség jegyében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4169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 baseline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A politikai elit tagjai érdekcsoprtokkal vagy oligarchákkal 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 baseline="0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Horizontális („reciprokatív”)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 baseline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Befolyás a törvényhozás fölött (hozzáférés nagy értékű állami megbízásokhoz) pénzbeli támogatásért (pl. kampányfinanszírozásért) cserébe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4169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 baseline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(Lokális) magánhálózatoktól a közhatalmat gyakorlók felé 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 baseline="0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Alulról indított („</a:t>
                      </a:r>
                      <a:r>
                        <a:rPr lang="hu-HU" sz="1100" b="1" kern="1200" baseline="0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helyi beágyazottságú”)</a:t>
                      </a:r>
                      <a:endParaRPr lang="hu-HU" sz="1100" b="1" kern="1200" baseline="0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 baseline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Közéleti támogatás (pl. szavazás a választásokon) szívességekért cserébe (patronázs)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9935">
                <a:tc rowSpan="3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baseline="0" dirty="0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Times New Roman"/>
                        </a:rPr>
                        <a:t>Kontroll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 baseline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A „régi” elitek tagjaitól a betagozott elitek felé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 baseline="0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Felülről indított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 baseline="0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Szelektív jogalkalmazás (közvetlen) vagy azzal való fenyegetés (közvetett, pl. kompromat)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 baseline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A fegyelem biztosítása a hatalmi hálón belül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4169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 baseline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Tagok közötti („peer to peer”, egy csoporton vagy közösségen belül)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 baseline="0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Horizontális („reciprokatív”)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 baseline="0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Kollektív döntéshozatal és a döntéstől eltérők megbüntetése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993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 baseline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(Lokális) magánhálózatoktól a közhatalmat gyakorlók felé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 baseline="0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Alulról indított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 baseline="0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A hírév csorbulásának kilátásba helyezése (szavazatvesztés stb.) a megfelelő ellátás hiányában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9935">
                <a:tc rowSpan="3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baseline="0" dirty="0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Times New Roman"/>
                        </a:rPr>
                        <a:t>Álcázás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 baseline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A hatalmi háló tagjai a (kívülálló) nyilvánosság előtt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 baseline="0" dirty="0" err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n.a</a:t>
                      </a:r>
                      <a:r>
                        <a:rPr lang="hu-HU" sz="1100" b="1" kern="1200" baseline="0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 baseline="0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Kreatív díszletek (politikai rituálék, korrupcióellenes kampányok stb.)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 baseline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A háló védelme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2993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 baseline="0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Rejtett alkotmányok (a valóságtól eltérő formális jogkörök megadása)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2993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 baseline="0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Hajlékony identitások (köztisztviselők rutinszerűen lépik át kijelölt határaikat saját magánügyleteik érdekében)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039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8928100" cy="915988"/>
          </a:xfrm>
        </p:spPr>
        <p:txBody>
          <a:bodyPr>
            <a:noAutofit/>
          </a:bodyPr>
          <a:lstStyle/>
          <a:p>
            <a:r>
              <a:rPr lang="hu-HU" sz="32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Szabadon és kényszer alatt növekvő hálózatok</a:t>
            </a:r>
            <a:endParaRPr lang="hu-HU" sz="32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2" name="Tábláza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514976"/>
              </p:ext>
            </p:extLst>
          </p:nvPr>
        </p:nvGraphicFramePr>
        <p:xfrm>
          <a:off x="72007" y="987574"/>
          <a:ext cx="9036497" cy="3900674"/>
        </p:xfrm>
        <a:graphic>
          <a:graphicData uri="http://schemas.openxmlformats.org/drawingml/2006/table">
            <a:tbl>
              <a:tblPr firstRow="1" bandRow="1"/>
              <a:tblGrid>
                <a:gridCol w="1821877">
                  <a:extLst>
                    <a:ext uri="{9D8B030D-6E8A-4147-A177-3AD203B41FA5}">
                      <a16:colId xmlns:a16="http://schemas.microsoft.com/office/drawing/2014/main" xmlns="" val="2094180579"/>
                    </a:ext>
                  </a:extLst>
                </a:gridCol>
                <a:gridCol w="1530374">
                  <a:extLst>
                    <a:ext uri="{9D8B030D-6E8A-4147-A177-3AD203B41FA5}">
                      <a16:colId xmlns:a16="http://schemas.microsoft.com/office/drawing/2014/main" xmlns="" val="1299381304"/>
                    </a:ext>
                  </a:extLst>
                </a:gridCol>
                <a:gridCol w="1967624">
                  <a:extLst>
                    <a:ext uri="{9D8B030D-6E8A-4147-A177-3AD203B41FA5}">
                      <a16:colId xmlns:a16="http://schemas.microsoft.com/office/drawing/2014/main" xmlns="" val="2483669917"/>
                    </a:ext>
                  </a:extLst>
                </a:gridCol>
                <a:gridCol w="1967624">
                  <a:extLst>
                    <a:ext uri="{9D8B030D-6E8A-4147-A177-3AD203B41FA5}">
                      <a16:colId xmlns:a16="http://schemas.microsoft.com/office/drawing/2014/main" xmlns="" val="542970222"/>
                    </a:ext>
                  </a:extLst>
                </a:gridCol>
                <a:gridCol w="1748998">
                  <a:extLst>
                    <a:ext uri="{9D8B030D-6E8A-4147-A177-3AD203B41FA5}">
                      <a16:colId xmlns:a16="http://schemas.microsoft.com/office/drawing/2014/main" xmlns="" val="3357609230"/>
                    </a:ext>
                  </a:extLst>
                </a:gridCol>
              </a:tblGrid>
              <a:tr h="6393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kern="1200" dirty="0">
                          <a:solidFill>
                            <a:srgbClr val="4D7C8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kern="1200" dirty="0">
                          <a:solidFill>
                            <a:srgbClr val="4D7C8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Növekedés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kern="1200" dirty="0">
                          <a:solidFill>
                            <a:srgbClr val="4D7C8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Preferenciális kötődés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kern="1200" dirty="0">
                          <a:solidFill>
                            <a:srgbClr val="4D7C8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Alkalmasság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kern="1200" dirty="0">
                          <a:solidFill>
                            <a:srgbClr val="4D7C8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hálózat mintázata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9527412"/>
                  </a:ext>
                </a:extLst>
              </a:tr>
              <a:tr h="435144"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Nyílt hozzáférés: szabad be- és kilépés (piacgazdaság)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Piac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Önkéntes döntés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2082809"/>
                  </a:ext>
                </a:extLst>
              </a:tr>
              <a:tr h="90200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Kapcsolódás választása a kötések számától függően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Új központ önkéntes választása piaci alkalmasság szerint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Skálafüggetlen hálózat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 smtClean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(„a </a:t>
                      </a: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gazdag egyre </a:t>
                      </a:r>
                      <a:r>
                        <a:rPr lang="hu-HU" sz="1400" b="1" kern="1200" dirty="0" smtClean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gazdagabb”)</a:t>
                      </a:r>
                      <a:endParaRPr lang="hu-HU" sz="1400" b="1" kern="12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5478929"/>
                  </a:ext>
                </a:extLst>
              </a:tr>
              <a:tr h="43514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7C8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Fejlődő hálózat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7C8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0218853"/>
                  </a:ext>
                </a:extLst>
              </a:tr>
              <a:tr h="90200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Korlátozott hozzáférés: nincs szabad be- és kilépés </a:t>
                      </a:r>
                      <a:r>
                        <a:rPr lang="hu-HU" sz="1400" b="1" kern="1200" dirty="0" smtClean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(kapcsolati </a:t>
                      </a: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gazdaság)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Kapcsolódás választása a kisajátított erőforrások terjedelmétől függően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Versengő középpontok kényszerrel történő leigázása hatalmi alkalmasság alapján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Nem skálafüggetlen hálózat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 smtClean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(„a </a:t>
                      </a: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győztes mindent </a:t>
                      </a:r>
                      <a:r>
                        <a:rPr lang="hu-HU" sz="1400" b="1" kern="1200" dirty="0" smtClean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visz”)</a:t>
                      </a:r>
                      <a:endParaRPr lang="hu-HU" sz="1400" b="1" kern="12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99869279"/>
                  </a:ext>
                </a:extLst>
              </a:tr>
              <a:tr h="43514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Patronális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Kényszer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6897106"/>
                  </a:ext>
                </a:extLst>
              </a:tr>
            </a:tbl>
          </a:graphicData>
        </a:graphic>
      </p:graphicFrame>
      <p:cxnSp>
        <p:nvCxnSpPr>
          <p:cNvPr id="13" name="AutoShape 54"/>
          <p:cNvCxnSpPr>
            <a:cxnSpLocks noChangeShapeType="1"/>
          </p:cNvCxnSpPr>
          <p:nvPr/>
        </p:nvCxnSpPr>
        <p:spPr bwMode="auto">
          <a:xfrm flipV="1">
            <a:off x="4262438" y="8456613"/>
            <a:ext cx="336550" cy="292100"/>
          </a:xfrm>
          <a:prstGeom prst="straightConnector1">
            <a:avLst/>
          </a:prstGeom>
          <a:noFill/>
          <a:ln w="38100">
            <a:solidFill>
              <a:schemeClr val="dk1">
                <a:lumMod val="100000"/>
                <a:lumOff val="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55"/>
          <p:cNvCxnSpPr>
            <a:cxnSpLocks noChangeShapeType="1"/>
          </p:cNvCxnSpPr>
          <p:nvPr/>
        </p:nvCxnSpPr>
        <p:spPr bwMode="auto">
          <a:xfrm>
            <a:off x="4259263" y="8956675"/>
            <a:ext cx="285750" cy="322263"/>
          </a:xfrm>
          <a:prstGeom prst="straightConnector1">
            <a:avLst/>
          </a:prstGeom>
          <a:noFill/>
          <a:ln w="38100">
            <a:solidFill>
              <a:schemeClr val="dk1">
                <a:lumMod val="100000"/>
                <a:lumOff val="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56"/>
          <p:cNvCxnSpPr>
            <a:cxnSpLocks noChangeShapeType="1"/>
          </p:cNvCxnSpPr>
          <p:nvPr/>
        </p:nvCxnSpPr>
        <p:spPr bwMode="auto">
          <a:xfrm>
            <a:off x="5661025" y="8447088"/>
            <a:ext cx="344488" cy="0"/>
          </a:xfrm>
          <a:prstGeom prst="straightConnector1">
            <a:avLst/>
          </a:prstGeom>
          <a:noFill/>
          <a:ln w="38100">
            <a:solidFill>
              <a:schemeClr val="dk1">
                <a:lumMod val="100000"/>
                <a:lumOff val="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57"/>
          <p:cNvCxnSpPr>
            <a:cxnSpLocks noChangeShapeType="1"/>
          </p:cNvCxnSpPr>
          <p:nvPr/>
        </p:nvCxnSpPr>
        <p:spPr bwMode="auto">
          <a:xfrm>
            <a:off x="5697538" y="9213850"/>
            <a:ext cx="269875" cy="1588"/>
          </a:xfrm>
          <a:prstGeom prst="straightConnector1">
            <a:avLst/>
          </a:prstGeom>
          <a:noFill/>
          <a:ln w="38100">
            <a:solidFill>
              <a:schemeClr val="dk1">
                <a:lumMod val="100000"/>
                <a:lumOff val="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59"/>
          <p:cNvCxnSpPr>
            <a:cxnSpLocks noChangeShapeType="1"/>
          </p:cNvCxnSpPr>
          <p:nvPr/>
        </p:nvCxnSpPr>
        <p:spPr bwMode="auto">
          <a:xfrm>
            <a:off x="7097713" y="9269413"/>
            <a:ext cx="200025" cy="0"/>
          </a:xfrm>
          <a:prstGeom prst="straightConnector1">
            <a:avLst/>
          </a:prstGeom>
          <a:noFill/>
          <a:ln w="38100">
            <a:solidFill>
              <a:schemeClr val="dk1">
                <a:lumMod val="100000"/>
                <a:lumOff val="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Egyenes összekötő nyíllal 17"/>
          <p:cNvCxnSpPr>
            <a:cxnSpLocks/>
          </p:cNvCxnSpPr>
          <p:nvPr/>
        </p:nvCxnSpPr>
        <p:spPr>
          <a:xfrm>
            <a:off x="7118350" y="8439150"/>
            <a:ext cx="271463" cy="79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AutoShape 54"/>
          <p:cNvCxnSpPr>
            <a:cxnSpLocks noChangeShapeType="1"/>
          </p:cNvCxnSpPr>
          <p:nvPr/>
        </p:nvCxnSpPr>
        <p:spPr bwMode="auto">
          <a:xfrm flipV="1">
            <a:off x="2987824" y="2507997"/>
            <a:ext cx="576064" cy="431418"/>
          </a:xfrm>
          <a:prstGeom prst="straightConnector1">
            <a:avLst/>
          </a:prstGeom>
          <a:noFill/>
          <a:ln w="50800">
            <a:solidFill>
              <a:srgbClr val="4D7C8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55"/>
          <p:cNvCxnSpPr>
            <a:cxnSpLocks noChangeShapeType="1"/>
          </p:cNvCxnSpPr>
          <p:nvPr/>
        </p:nvCxnSpPr>
        <p:spPr bwMode="auto">
          <a:xfrm>
            <a:off x="3023828" y="3435846"/>
            <a:ext cx="497633" cy="504056"/>
          </a:xfrm>
          <a:prstGeom prst="straightConnector1">
            <a:avLst/>
          </a:prstGeom>
          <a:noFill/>
          <a:ln w="50800">
            <a:solidFill>
              <a:srgbClr val="4D7C8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56"/>
          <p:cNvCxnSpPr>
            <a:cxnSpLocks noChangeShapeType="1"/>
          </p:cNvCxnSpPr>
          <p:nvPr/>
        </p:nvCxnSpPr>
        <p:spPr bwMode="auto">
          <a:xfrm>
            <a:off x="5237832" y="2507997"/>
            <a:ext cx="343535" cy="0"/>
          </a:xfrm>
          <a:prstGeom prst="straightConnector1">
            <a:avLst/>
          </a:prstGeom>
          <a:noFill/>
          <a:ln w="50800">
            <a:solidFill>
              <a:srgbClr val="4D7C8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56"/>
          <p:cNvCxnSpPr>
            <a:cxnSpLocks noChangeShapeType="1"/>
          </p:cNvCxnSpPr>
          <p:nvPr/>
        </p:nvCxnSpPr>
        <p:spPr bwMode="auto">
          <a:xfrm>
            <a:off x="5292080" y="3939902"/>
            <a:ext cx="343535" cy="0"/>
          </a:xfrm>
          <a:prstGeom prst="straightConnector1">
            <a:avLst/>
          </a:prstGeom>
          <a:noFill/>
          <a:ln w="50800">
            <a:solidFill>
              <a:srgbClr val="4D7C8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AutoShape 56"/>
          <p:cNvCxnSpPr>
            <a:cxnSpLocks noChangeShapeType="1"/>
          </p:cNvCxnSpPr>
          <p:nvPr/>
        </p:nvCxnSpPr>
        <p:spPr bwMode="auto">
          <a:xfrm>
            <a:off x="7297738" y="2507997"/>
            <a:ext cx="343535" cy="0"/>
          </a:xfrm>
          <a:prstGeom prst="straightConnector1">
            <a:avLst/>
          </a:prstGeom>
          <a:noFill/>
          <a:ln w="50800">
            <a:solidFill>
              <a:srgbClr val="4D7C8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56"/>
          <p:cNvCxnSpPr>
            <a:cxnSpLocks noChangeShapeType="1"/>
          </p:cNvCxnSpPr>
          <p:nvPr/>
        </p:nvCxnSpPr>
        <p:spPr bwMode="auto">
          <a:xfrm>
            <a:off x="7180793" y="3867894"/>
            <a:ext cx="343535" cy="0"/>
          </a:xfrm>
          <a:prstGeom prst="straightConnector1">
            <a:avLst/>
          </a:prstGeom>
          <a:noFill/>
          <a:ln w="50800">
            <a:solidFill>
              <a:srgbClr val="4D7C8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84485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699542"/>
          </a:xfrm>
        </p:spPr>
        <p:txBody>
          <a:bodyPr>
            <a:noAutofit/>
          </a:bodyPr>
          <a:lstStyle/>
          <a:p>
            <a:r>
              <a:rPr lang="hu-HU" sz="3200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korlátozott hozzáférésű rend kialakítása</a:t>
            </a:r>
            <a:endParaRPr lang="hu-HU" sz="32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699542"/>
            <a:ext cx="8640960" cy="4320480"/>
          </a:xfrm>
        </p:spPr>
        <p:txBody>
          <a:bodyPr>
            <a:normAutofit/>
          </a:bodyPr>
          <a:lstStyle/>
          <a:p>
            <a:pPr lvl="0"/>
            <a:r>
              <a:rPr lang="hu-HU" sz="2400" b="1" dirty="0" smtClean="0">
                <a:solidFill>
                  <a:srgbClr val="50412B"/>
                </a:solidFill>
              </a:rPr>
              <a:t>a szovjet birodalom összeomlása után patronális autokráciák </a:t>
            </a:r>
            <a:r>
              <a:rPr lang="hu-HU" sz="2400" b="1" u="sng" dirty="0" smtClean="0">
                <a:solidFill>
                  <a:srgbClr val="50412B"/>
                </a:solidFill>
              </a:rPr>
              <a:t>kétféle módon</a:t>
            </a:r>
            <a:r>
              <a:rPr lang="hu-HU" sz="2400" b="1" dirty="0" smtClean="0">
                <a:solidFill>
                  <a:srgbClr val="50412B"/>
                </a:solidFill>
              </a:rPr>
              <a:t> jöttek létre:</a:t>
            </a:r>
          </a:p>
          <a:p>
            <a:pPr lvl="1"/>
            <a:r>
              <a:rPr lang="hu-HU" sz="2000" b="1" dirty="0" smtClean="0">
                <a:solidFill>
                  <a:srgbClr val="50412B"/>
                </a:solidFill>
              </a:rPr>
              <a:t>egy lépésben </a:t>
            </a:r>
            <a:r>
              <a:rPr lang="hu-HU" sz="20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(pl. Azerbajdzsán, Kazahsztán, Üzbegisztán)</a:t>
            </a:r>
          </a:p>
          <a:p>
            <a:pPr lvl="1"/>
            <a:r>
              <a:rPr lang="hu-HU" sz="20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két lépésben (pl. Oroszország, Magyarország)</a:t>
            </a:r>
          </a:p>
          <a:p>
            <a:pPr marL="457200" lvl="1" indent="0">
              <a:buNone/>
            </a:pPr>
            <a:r>
              <a:rPr lang="hu-HU" sz="2000" b="1" dirty="0">
                <a:solidFill>
                  <a:srgbClr val="50412B"/>
                </a:solidFill>
                <a:sym typeface="Wingdings" panose="05000000000000000000" pitchFamily="2" charset="2"/>
              </a:rPr>
              <a:t> az utóbbi esetben kialakul </a:t>
            </a:r>
            <a:r>
              <a:rPr lang="hu-HU" sz="20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egy független réteg, </a:t>
            </a:r>
            <a:r>
              <a:rPr lang="hu-HU" sz="2000" b="1" dirty="0">
                <a:solidFill>
                  <a:srgbClr val="50412B"/>
                </a:solidFill>
                <a:sym typeface="Wingdings" panose="05000000000000000000" pitchFamily="2" charset="2"/>
              </a:rPr>
              <a:t>azokat kell betagozni a hálóba</a:t>
            </a:r>
            <a:endParaRPr lang="hu-HU" sz="2400" b="1" dirty="0">
              <a:solidFill>
                <a:srgbClr val="50412B"/>
              </a:solidFill>
              <a:sym typeface="Wingdings" panose="05000000000000000000" pitchFamily="2" charset="2"/>
            </a:endParaRPr>
          </a:p>
          <a:p>
            <a:r>
              <a:rPr lang="hu-HU" sz="24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politikai + gazdaság patronalizáció  az erőforrásokhoz való hozzáférés, azaz a társadalmi működés környezetének patronalizációja  </a:t>
            </a:r>
            <a:r>
              <a:rPr lang="hu-HU" sz="2400" b="1" dirty="0" smtClean="0">
                <a:solidFill>
                  <a:srgbClr val="CD5F50"/>
                </a:solidFill>
                <a:sym typeface="Wingdings" panose="05000000000000000000" pitchFamily="2" charset="2"/>
              </a:rPr>
              <a:t>a társadalom „indirekt patronalizációja”</a:t>
            </a:r>
          </a:p>
          <a:p>
            <a:r>
              <a:rPr lang="hu-HU" sz="2400" b="1" u="sng" dirty="0" smtClean="0">
                <a:solidFill>
                  <a:srgbClr val="50412B"/>
                </a:solidFill>
                <a:sym typeface="Wingdings" panose="05000000000000000000" pitchFamily="2" charset="2"/>
              </a:rPr>
              <a:t>„fojtófogás”</a:t>
            </a:r>
            <a:r>
              <a:rPr lang="hu-HU" sz="24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: az autonóm cselekvés lehetőségének felszámolása</a:t>
            </a:r>
          </a:p>
        </p:txBody>
      </p:sp>
    </p:spTree>
    <p:extLst>
      <p:ext uri="{BB962C8B-B14F-4D97-AF65-F5344CB8AC3E}">
        <p14:creationId xmlns:p14="http://schemas.microsoft.com/office/powerpoint/2010/main" val="1124001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143594"/>
            <a:ext cx="8928100" cy="915988"/>
          </a:xfrm>
        </p:spPr>
        <p:txBody>
          <a:bodyPr>
            <a:noAutofit/>
          </a:bodyPr>
          <a:lstStyle/>
          <a:p>
            <a:r>
              <a:rPr lang="hu-HU" sz="32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társadalmi csoportok típusai különféle társadalmi rendekben</a:t>
            </a:r>
            <a:endParaRPr lang="hu-HU" sz="32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27512972"/>
              </p:ext>
            </p:extLst>
          </p:nvPr>
        </p:nvGraphicFramePr>
        <p:xfrm>
          <a:off x="269522" y="1183900"/>
          <a:ext cx="8604956" cy="35480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8129">
                  <a:extLst>
                    <a:ext uri="{9D8B030D-6E8A-4147-A177-3AD203B41FA5}">
                      <a16:colId xmlns:a16="http://schemas.microsoft.com/office/drawing/2014/main" xmlns="" val="3787369281"/>
                    </a:ext>
                  </a:extLst>
                </a:gridCol>
                <a:gridCol w="1674405">
                  <a:extLst>
                    <a:ext uri="{9D8B030D-6E8A-4147-A177-3AD203B41FA5}">
                      <a16:colId xmlns:a16="http://schemas.microsoft.com/office/drawing/2014/main" xmlns="" val="2942631726"/>
                    </a:ext>
                  </a:extLst>
                </a:gridCol>
                <a:gridCol w="1794246">
                  <a:extLst>
                    <a:ext uri="{9D8B030D-6E8A-4147-A177-3AD203B41FA5}">
                      <a16:colId xmlns:a16="http://schemas.microsoft.com/office/drawing/2014/main" xmlns="" val="2525020846"/>
                    </a:ext>
                  </a:extLst>
                </a:gridCol>
                <a:gridCol w="2033930">
                  <a:extLst>
                    <a:ext uri="{9D8B030D-6E8A-4147-A177-3AD203B41FA5}">
                      <a16:colId xmlns:a16="http://schemas.microsoft.com/office/drawing/2014/main" xmlns="" val="2401047290"/>
                    </a:ext>
                  </a:extLst>
                </a:gridCol>
                <a:gridCol w="1794246">
                  <a:extLst>
                    <a:ext uri="{9D8B030D-6E8A-4147-A177-3AD203B41FA5}">
                      <a16:colId xmlns:a16="http://schemas.microsoft.com/office/drawing/2014/main" xmlns="" val="4091051346"/>
                    </a:ext>
                  </a:extLst>
                </a:gridCol>
              </a:tblGrid>
              <a:tr h="76535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társadalmi rend típusa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pozíció formális volta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Felfelé irányuló mobilitás esélye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Megfoszthatóság a státustól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8690334"/>
                  </a:ext>
                </a:extLst>
              </a:tr>
              <a:tr h="67275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i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Kaszt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korlátozott hozzáférésű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formalizált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csekély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nincs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4009790"/>
                  </a:ext>
                </a:extLst>
              </a:tr>
              <a:tr h="67275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i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Rend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korlátozott hozzáférésű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formalizált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mérsékelt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nincs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1291097"/>
                  </a:ext>
                </a:extLst>
              </a:tr>
              <a:tr h="67275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i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Osztály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nyílt hozzáférésű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nem formalizált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mérsékelt/nagy 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nincs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1110112"/>
                  </a:ext>
                </a:extLst>
              </a:tr>
              <a:tr h="67275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i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Klientúra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korlátozott hozzáférésű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nem formalizált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csekély/mérsékelt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van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0523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917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958" y="51470"/>
            <a:ext cx="8928100" cy="699542"/>
          </a:xfrm>
        </p:spPr>
        <p:txBody>
          <a:bodyPr>
            <a:noAutofit/>
          </a:bodyPr>
          <a:lstStyle/>
          <a:p>
            <a:r>
              <a:rPr lang="hu-HU" sz="4000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Klientúratársadalom</a:t>
            </a:r>
            <a:endParaRPr lang="hu-HU" sz="40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915566"/>
            <a:ext cx="8640960" cy="3939902"/>
          </a:xfrm>
        </p:spPr>
        <p:txBody>
          <a:bodyPr>
            <a:noAutofit/>
          </a:bodyPr>
          <a:lstStyle/>
          <a:p>
            <a:pPr lvl="0"/>
            <a:r>
              <a:rPr lang="hu-HU" sz="2400" b="1" u="sng" dirty="0" smtClean="0">
                <a:solidFill>
                  <a:srgbClr val="50412B"/>
                </a:solidFill>
              </a:rPr>
              <a:t>kétféle társadalmi csoport:</a:t>
            </a:r>
            <a:r>
              <a:rPr lang="hu-HU" sz="2400" b="1" dirty="0" smtClean="0">
                <a:solidFill>
                  <a:srgbClr val="50412B"/>
                </a:solidFill>
              </a:rPr>
              <a:t> </a:t>
            </a:r>
            <a:r>
              <a:rPr lang="hu-HU" sz="2400" b="1" dirty="0" smtClean="0">
                <a:solidFill>
                  <a:srgbClr val="CD5F50"/>
                </a:solidFill>
              </a:rPr>
              <a:t>(1) klientúrák,</a:t>
            </a:r>
            <a:r>
              <a:rPr lang="hu-HU" sz="2400" b="1" dirty="0" smtClean="0">
                <a:solidFill>
                  <a:srgbClr val="50412B"/>
                </a:solidFill>
              </a:rPr>
              <a:t> melyeket a függés létrehozásának és fenntartásának módja definiál, </a:t>
            </a:r>
            <a:r>
              <a:rPr lang="hu-HU" sz="2400" b="1" dirty="0" smtClean="0">
                <a:solidFill>
                  <a:srgbClr val="CD5F50"/>
                </a:solidFill>
              </a:rPr>
              <a:t>(2) nem-klientúrák,</a:t>
            </a:r>
            <a:r>
              <a:rPr lang="hu-HU" sz="2400" b="1" dirty="0" smtClean="0">
                <a:solidFill>
                  <a:srgbClr val="50412B"/>
                </a:solidFill>
              </a:rPr>
              <a:t> melyeket a függés elkerülésének módja határoz meg</a:t>
            </a:r>
          </a:p>
          <a:p>
            <a:pPr lvl="1"/>
            <a:r>
              <a:rPr lang="hu-HU" sz="2000" b="1" dirty="0" smtClean="0">
                <a:solidFill>
                  <a:srgbClr val="50412B"/>
                </a:solidFill>
              </a:rPr>
              <a:t>normatív juttatásokra jogosultak, burzsoázia, érdektelenek</a:t>
            </a:r>
          </a:p>
          <a:p>
            <a:r>
              <a:rPr lang="hu-HU" sz="2400" b="1" u="sng" dirty="0" smtClean="0">
                <a:solidFill>
                  <a:srgbClr val="50412B"/>
                </a:solidFill>
              </a:rPr>
              <a:t>szociológiai fogalmak új dimenzióba helyezése:</a:t>
            </a:r>
          </a:p>
          <a:p>
            <a:pPr lvl="1"/>
            <a:r>
              <a:rPr lang="hu-HU" sz="2000" b="1" dirty="0" smtClean="0">
                <a:solidFill>
                  <a:srgbClr val="CD5F50"/>
                </a:solidFill>
              </a:rPr>
              <a:t>társadalmi mobilitás:</a:t>
            </a:r>
            <a:r>
              <a:rPr lang="hu-HU" sz="2000" b="1" dirty="0" smtClean="0">
                <a:solidFill>
                  <a:srgbClr val="50412B"/>
                </a:solidFill>
              </a:rPr>
              <a:t> mennyire a betagozódás függvénye?</a:t>
            </a:r>
          </a:p>
          <a:p>
            <a:pPr lvl="1"/>
            <a:r>
              <a:rPr lang="hu-HU" sz="2000" b="1" dirty="0" smtClean="0">
                <a:solidFill>
                  <a:srgbClr val="CD5F50"/>
                </a:solidFill>
              </a:rPr>
              <a:t>egyenlőtlenségek:</a:t>
            </a:r>
            <a:r>
              <a:rPr lang="hu-HU" sz="2000" b="1" dirty="0" smtClean="0">
                <a:solidFill>
                  <a:srgbClr val="50412B"/>
                </a:solidFill>
              </a:rPr>
              <a:t> piaci vagy patronális?</a:t>
            </a:r>
          </a:p>
          <a:p>
            <a:pPr lvl="1"/>
            <a:r>
              <a:rPr lang="hu-HU" sz="2000" b="1" dirty="0" smtClean="0">
                <a:solidFill>
                  <a:srgbClr val="CD5F50"/>
                </a:solidFill>
              </a:rPr>
              <a:t>munkaerőpiac:</a:t>
            </a:r>
            <a:r>
              <a:rPr lang="hu-HU" sz="2000" b="1" dirty="0" smtClean="0">
                <a:solidFill>
                  <a:srgbClr val="50412B"/>
                </a:solidFill>
              </a:rPr>
              <a:t> atomizálás (neoliberalizmus) vagy </a:t>
            </a:r>
            <a:r>
              <a:rPr lang="hu-HU" sz="2000" b="1" dirty="0" err="1" smtClean="0">
                <a:solidFill>
                  <a:srgbClr val="50412B"/>
                </a:solidFill>
              </a:rPr>
              <a:t>vazallizálás</a:t>
            </a:r>
            <a:r>
              <a:rPr lang="hu-HU" sz="2000" b="1" dirty="0" smtClean="0">
                <a:solidFill>
                  <a:srgbClr val="50412B"/>
                </a:solidFill>
              </a:rPr>
              <a:t> (patronalizmus)?</a:t>
            </a:r>
          </a:p>
        </p:txBody>
      </p:sp>
    </p:spTree>
    <p:extLst>
      <p:ext uri="{BB962C8B-B14F-4D97-AF65-F5344CB8AC3E}">
        <p14:creationId xmlns:p14="http://schemas.microsoft.com/office/powerpoint/2010/main" val="2350346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123478"/>
            <a:ext cx="8928100" cy="699542"/>
          </a:xfrm>
        </p:spPr>
        <p:txBody>
          <a:bodyPr>
            <a:noAutofit/>
          </a:bodyPr>
          <a:lstStyle/>
          <a:p>
            <a:r>
              <a:rPr lang="hu-HU" sz="3600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klientúratársadalom szociálpszichológiája</a:t>
            </a:r>
            <a:endParaRPr lang="hu-HU" sz="36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915566"/>
            <a:ext cx="8640960" cy="4227934"/>
          </a:xfrm>
        </p:spPr>
        <p:txBody>
          <a:bodyPr>
            <a:normAutofit/>
          </a:bodyPr>
          <a:lstStyle/>
          <a:p>
            <a:pPr lvl="0"/>
            <a:r>
              <a:rPr lang="hu-HU" sz="2400" b="1" u="sng" dirty="0" smtClean="0">
                <a:solidFill>
                  <a:srgbClr val="50412B"/>
                </a:solidFill>
              </a:rPr>
              <a:t>az erős kötések ereje:</a:t>
            </a:r>
            <a:r>
              <a:rPr lang="hu-HU" sz="2400" b="1" dirty="0" smtClean="0">
                <a:solidFill>
                  <a:srgbClr val="50412B"/>
                </a:solidFill>
              </a:rPr>
              <a:t> a klientúrák tagjainak van veszítenivalójuk</a:t>
            </a:r>
          </a:p>
          <a:p>
            <a:pPr lvl="1"/>
            <a:r>
              <a:rPr lang="hu-HU" sz="20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terror diktatúrában  egzisztenciális kényszer autokráciában</a:t>
            </a:r>
            <a:endParaRPr lang="hu-HU" sz="2000" b="1" dirty="0" smtClean="0">
              <a:solidFill>
                <a:srgbClr val="50412B"/>
              </a:solidFill>
            </a:endParaRPr>
          </a:p>
          <a:p>
            <a:pPr lvl="1"/>
            <a:r>
              <a:rPr lang="hu-HU" sz="2000" b="1" dirty="0" smtClean="0">
                <a:solidFill>
                  <a:srgbClr val="CD5F50"/>
                </a:solidFill>
                <a:sym typeface="Wingdings" panose="05000000000000000000" pitchFamily="2" charset="2"/>
              </a:rPr>
              <a:t>a diszkrecionális juttatások megvonhatók,</a:t>
            </a:r>
            <a:r>
              <a:rPr lang="hu-HU" sz="20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 a rendszer bukásával pedig meg is akarják vonni!</a:t>
            </a:r>
            <a:endParaRPr lang="hu-HU" sz="2000" b="1" dirty="0" smtClean="0">
              <a:solidFill>
                <a:srgbClr val="50412B"/>
              </a:solidFill>
              <a:sym typeface="Wingdings" panose="05000000000000000000" pitchFamily="2" charset="2"/>
            </a:endParaRPr>
          </a:p>
          <a:p>
            <a:r>
              <a:rPr lang="hu-HU" sz="2400" b="1" dirty="0" smtClean="0">
                <a:solidFill>
                  <a:srgbClr val="50412B"/>
                </a:solidFill>
              </a:rPr>
              <a:t>a függés által generált </a:t>
            </a:r>
            <a:r>
              <a:rPr lang="hu-HU" sz="2400" b="1" u="sng" dirty="0" smtClean="0">
                <a:solidFill>
                  <a:srgbClr val="50412B"/>
                </a:solidFill>
              </a:rPr>
              <a:t>biztonságérzet</a:t>
            </a:r>
          </a:p>
          <a:p>
            <a:pPr lvl="1"/>
            <a:r>
              <a:rPr lang="hu-HU" sz="2000" b="1" dirty="0" smtClean="0">
                <a:solidFill>
                  <a:srgbClr val="50412B"/>
                </a:solidFill>
              </a:rPr>
              <a:t>egzisztenciális bizonytalanság (rendszerváltás) után vs. stabil függőség</a:t>
            </a:r>
          </a:p>
          <a:p>
            <a:pPr lvl="1"/>
            <a:r>
              <a:rPr lang="hu-HU" sz="2000" b="1" dirty="0" smtClean="0">
                <a:solidFill>
                  <a:srgbClr val="50412B"/>
                </a:solidFill>
              </a:rPr>
              <a:t>diszkrecionális </a:t>
            </a:r>
            <a:r>
              <a:rPr lang="hu-HU" sz="2000" b="1" dirty="0" smtClean="0">
                <a:solidFill>
                  <a:srgbClr val="CD5F50"/>
                </a:solidFill>
              </a:rPr>
              <a:t>ajándékok </a:t>
            </a:r>
            <a:r>
              <a:rPr lang="hu-HU" sz="20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 </a:t>
            </a:r>
            <a:r>
              <a:rPr lang="hu-HU" sz="2000" b="1" dirty="0">
                <a:solidFill>
                  <a:srgbClr val="50412B"/>
                </a:solidFill>
              </a:rPr>
              <a:t>függőségbe ágyazott </a:t>
            </a:r>
            <a:r>
              <a:rPr lang="hu-HU" sz="2000" b="1" dirty="0" smtClean="0">
                <a:solidFill>
                  <a:srgbClr val="CD5F50"/>
                </a:solidFill>
              </a:rPr>
              <a:t>hálaérzet</a:t>
            </a:r>
          </a:p>
          <a:p>
            <a:pPr lvl="1"/>
            <a:r>
              <a:rPr lang="hu-HU" sz="2000" b="1" dirty="0" smtClean="0">
                <a:solidFill>
                  <a:srgbClr val="50412B"/>
                </a:solidFill>
              </a:rPr>
              <a:t>a rendszer is saját stabilitásgeneráló szerepét hangsúlyozza a rendszer alternatíváival szemben</a:t>
            </a:r>
          </a:p>
          <a:p>
            <a:endParaRPr lang="hu-HU" sz="2400" b="1" dirty="0" smtClean="0">
              <a:solidFill>
                <a:srgbClr val="50412B"/>
              </a:solidFill>
            </a:endParaRPr>
          </a:p>
          <a:p>
            <a:pPr lvl="0"/>
            <a:endParaRPr lang="hu-HU" sz="2400" b="1" dirty="0">
              <a:solidFill>
                <a:srgbClr val="504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747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-1"/>
            <a:ext cx="8928546" cy="1258169"/>
          </a:xfrm>
        </p:spPr>
        <p:txBody>
          <a:bodyPr>
            <a:noAutofit/>
          </a:bodyPr>
          <a:lstStyle/>
          <a:p>
            <a:pPr>
              <a:spcAft>
                <a:spcPts val="2400"/>
              </a:spcAft>
            </a:pPr>
            <a:r>
              <a:rPr lang="hu-HU" sz="28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populizmus:</a:t>
            </a:r>
            <a:br>
              <a:rPr lang="hu-HU" sz="28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2400" b="1" dirty="0" smtClean="0">
                <a:solidFill>
                  <a:srgbClr val="5041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morális korlátok nélküli kollektív egoizmus politikai programjának ideológiai eszköze</a:t>
            </a:r>
            <a:endParaRPr lang="hu-HU" sz="2400" b="1" dirty="0">
              <a:solidFill>
                <a:srgbClr val="50412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2" name="Csoportba foglalás 21"/>
          <p:cNvGrpSpPr/>
          <p:nvPr/>
        </p:nvGrpSpPr>
        <p:grpSpPr>
          <a:xfrm>
            <a:off x="4283968" y="1373110"/>
            <a:ext cx="4752528" cy="3430887"/>
            <a:chOff x="0" y="502"/>
            <a:chExt cx="3676650" cy="2315446"/>
          </a:xfrm>
        </p:grpSpPr>
        <p:cxnSp>
          <p:nvCxnSpPr>
            <p:cNvPr id="23" name="Egyenes összekötő nyíllal 22"/>
            <p:cNvCxnSpPr/>
            <p:nvPr/>
          </p:nvCxnSpPr>
          <p:spPr>
            <a:xfrm flipH="1">
              <a:off x="0" y="238125"/>
              <a:ext cx="1774800" cy="0"/>
            </a:xfrm>
            <a:prstGeom prst="straightConnector1">
              <a:avLst/>
            </a:prstGeom>
            <a:noFill/>
            <a:ln w="50800">
              <a:solidFill>
                <a:srgbClr val="4D7C8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Egyenes összekötő nyíllal 23"/>
            <p:cNvCxnSpPr/>
            <p:nvPr/>
          </p:nvCxnSpPr>
          <p:spPr>
            <a:xfrm flipH="1">
              <a:off x="371475" y="647700"/>
              <a:ext cx="1402715" cy="0"/>
            </a:xfrm>
            <a:prstGeom prst="straightConnector1">
              <a:avLst/>
            </a:prstGeom>
            <a:noFill/>
            <a:ln w="50800">
              <a:solidFill>
                <a:srgbClr val="4D7C8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Egyenes összekötő nyíllal 24"/>
            <p:cNvCxnSpPr/>
            <p:nvPr/>
          </p:nvCxnSpPr>
          <p:spPr>
            <a:xfrm flipH="1">
              <a:off x="504825" y="1114425"/>
              <a:ext cx="1259840" cy="0"/>
            </a:xfrm>
            <a:prstGeom prst="straightConnector1">
              <a:avLst/>
            </a:prstGeom>
            <a:noFill/>
            <a:ln w="50800">
              <a:solidFill>
                <a:srgbClr val="4D7C8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Egyenes összekötő nyíllal 25"/>
            <p:cNvCxnSpPr/>
            <p:nvPr/>
          </p:nvCxnSpPr>
          <p:spPr>
            <a:xfrm flipH="1">
              <a:off x="371475" y="1533525"/>
              <a:ext cx="1404000" cy="0"/>
            </a:xfrm>
            <a:prstGeom prst="straightConnector1">
              <a:avLst/>
            </a:prstGeom>
            <a:noFill/>
            <a:ln w="50800">
              <a:solidFill>
                <a:srgbClr val="4D7C8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Egyenes összekötő nyíllal 26"/>
            <p:cNvCxnSpPr/>
            <p:nvPr/>
          </p:nvCxnSpPr>
          <p:spPr>
            <a:xfrm flipH="1">
              <a:off x="0" y="2238375"/>
              <a:ext cx="1773555" cy="0"/>
            </a:xfrm>
            <a:prstGeom prst="straightConnector1">
              <a:avLst/>
            </a:prstGeom>
            <a:noFill/>
            <a:ln w="50800">
              <a:solidFill>
                <a:srgbClr val="4D7C8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2" name="Csoportba foglalás 31"/>
            <p:cNvGrpSpPr/>
            <p:nvPr/>
          </p:nvGrpSpPr>
          <p:grpSpPr>
            <a:xfrm>
              <a:off x="1771650" y="502"/>
              <a:ext cx="1905000" cy="2315446"/>
              <a:chOff x="0" y="502"/>
              <a:chExt cx="1905000" cy="2315446"/>
            </a:xfrm>
          </p:grpSpPr>
          <p:sp>
            <p:nvSpPr>
              <p:cNvPr id="45" name="Szövegdoboz 2"/>
              <p:cNvSpPr txBox="1">
                <a:spLocks noChangeArrowheads="1"/>
              </p:cNvSpPr>
              <p:nvPr/>
            </p:nvSpPr>
            <p:spPr bwMode="auto">
              <a:xfrm>
                <a:off x="9525" y="502"/>
                <a:ext cx="1895475" cy="409073"/>
              </a:xfrm>
              <a:prstGeom prst="rect">
                <a:avLst/>
              </a:prstGeom>
              <a:noFill/>
              <a:ln w="50800">
                <a:noFill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l">
                  <a:spcAft>
                    <a:spcPts val="0"/>
                  </a:spcAft>
                  <a:tabLst>
                    <a:tab pos="449580" algn="l"/>
                  </a:tabLst>
                </a:pPr>
                <a:r>
                  <a:rPr lang="hu-HU" sz="1200" b="1" dirty="0" smtClean="0">
                    <a:solidFill>
                      <a:srgbClr val="50412B"/>
                    </a:solidFill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Megkérdőjelezetlen morális státusz függetlenül a hatalomgyakorlás tartalmától</a:t>
                </a:r>
                <a:endParaRPr lang="hu-HU" sz="1200" b="1" dirty="0">
                  <a:solidFill>
                    <a:srgbClr val="50412B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Szövegdoboz 2"/>
              <p:cNvSpPr txBox="1">
                <a:spLocks noChangeArrowheads="1"/>
              </p:cNvSpPr>
              <p:nvPr/>
            </p:nvSpPr>
            <p:spPr bwMode="auto">
              <a:xfrm>
                <a:off x="9525" y="457200"/>
                <a:ext cx="1895475" cy="438150"/>
              </a:xfrm>
              <a:prstGeom prst="rect">
                <a:avLst/>
              </a:prstGeom>
              <a:noFill/>
              <a:ln w="50800">
                <a:noFill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tabLst>
                    <a:tab pos="449580" algn="l"/>
                  </a:tabLst>
                </a:pPr>
                <a:r>
                  <a:rPr lang="hu-HU" sz="1200" b="1" dirty="0">
                    <a:solidFill>
                      <a:srgbClr val="CD5F50"/>
                    </a:solidFill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Legális-racionális legitimáció helyett szubsztantív-racionális legitimáció</a:t>
                </a:r>
              </a:p>
            </p:txBody>
          </p:sp>
          <p:sp>
            <p:nvSpPr>
              <p:cNvPr id="47" name="Szövegdoboz 2"/>
              <p:cNvSpPr txBox="1">
                <a:spLocks noChangeArrowheads="1"/>
              </p:cNvSpPr>
              <p:nvPr/>
            </p:nvSpPr>
            <p:spPr bwMode="auto">
              <a:xfrm>
                <a:off x="0" y="1009650"/>
                <a:ext cx="1895475" cy="228600"/>
              </a:xfrm>
              <a:prstGeom prst="rect">
                <a:avLst/>
              </a:prstGeom>
              <a:noFill/>
              <a:ln w="50800">
                <a:noFill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spcAft>
                    <a:spcPts val="0"/>
                  </a:spcAft>
                  <a:tabLst>
                    <a:tab pos="449580" algn="l"/>
                  </a:tabLst>
                </a:pPr>
                <a:r>
                  <a:rPr lang="hu-HU" sz="1200" b="1" dirty="0">
                    <a:solidFill>
                      <a:srgbClr val="50412B"/>
                    </a:solidFill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Áldozattudat (félelem, gyűlölet)</a:t>
                </a:r>
              </a:p>
            </p:txBody>
          </p:sp>
          <p:sp>
            <p:nvSpPr>
              <p:cNvPr id="48" name="Szövegdoboz 2"/>
              <p:cNvSpPr txBox="1">
                <a:spLocks noChangeArrowheads="1"/>
              </p:cNvSpPr>
              <p:nvPr/>
            </p:nvSpPr>
            <p:spPr bwMode="auto">
              <a:xfrm>
                <a:off x="9525" y="1390650"/>
                <a:ext cx="1895475" cy="325782"/>
              </a:xfrm>
              <a:prstGeom prst="rect">
                <a:avLst/>
              </a:prstGeom>
              <a:noFill/>
              <a:ln w="50800">
                <a:noFill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l">
                  <a:spcAft>
                    <a:spcPts val="0"/>
                  </a:spcAft>
                  <a:tabLst>
                    <a:tab pos="449580" algn="l"/>
                  </a:tabLst>
                </a:pPr>
                <a:r>
                  <a:rPr lang="hu-HU" sz="1200" b="1" dirty="0">
                    <a:solidFill>
                      <a:srgbClr val="50412B"/>
                    </a:solidFill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Képzelt közösség (a nép, a nemzet stb.)</a:t>
                </a:r>
              </a:p>
            </p:txBody>
          </p:sp>
          <p:sp>
            <p:nvSpPr>
              <p:cNvPr id="49" name="Szövegdoboz 2"/>
              <p:cNvSpPr txBox="1">
                <a:spLocks noChangeArrowheads="1"/>
              </p:cNvSpPr>
              <p:nvPr/>
            </p:nvSpPr>
            <p:spPr bwMode="auto">
              <a:xfrm>
                <a:off x="0" y="2124075"/>
                <a:ext cx="1895475" cy="191873"/>
              </a:xfrm>
              <a:prstGeom prst="rect">
                <a:avLst/>
              </a:prstGeom>
              <a:noFill/>
              <a:ln w="50800">
                <a:noFill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tabLst>
                    <a:tab pos="449580" algn="l"/>
                  </a:tabLst>
                </a:pPr>
                <a:r>
                  <a:rPr lang="hu-HU" sz="1200" b="1" dirty="0">
                    <a:solidFill>
                      <a:srgbClr val="50412B"/>
                    </a:solidFill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Nyílt önzés</a:t>
                </a:r>
              </a:p>
            </p:txBody>
          </p:sp>
        </p:grpSp>
      </p:grpSp>
      <p:graphicFrame>
        <p:nvGraphicFramePr>
          <p:cNvPr id="50" name="Diagram 49"/>
          <p:cNvGraphicFramePr/>
          <p:nvPr>
            <p:extLst/>
          </p:nvPr>
        </p:nvGraphicFramePr>
        <p:xfrm>
          <a:off x="683568" y="1373110"/>
          <a:ext cx="3977615" cy="3731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505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13691" y="1074485"/>
            <a:ext cx="4458309" cy="1151706"/>
          </a:xfrm>
        </p:spPr>
        <p:txBody>
          <a:bodyPr anchor="ctr">
            <a:noAutofit/>
          </a:bodyPr>
          <a:lstStyle/>
          <a:p>
            <a:pPr algn="ctr">
              <a:spcBef>
                <a:spcPts val="0"/>
              </a:spcBef>
            </a:pPr>
            <a:r>
              <a:rPr lang="hu-HU" sz="2800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Ideológiavezérelt</a:t>
            </a:r>
          </a:p>
          <a:p>
            <a:pPr algn="ctr">
              <a:spcBef>
                <a:spcPts val="0"/>
              </a:spcBef>
            </a:pPr>
            <a:r>
              <a:rPr lang="hu-HU" sz="2800" dirty="0">
                <a:solidFill>
                  <a:srgbClr val="5041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Szélsőséges politikai aktor (fasiszta stb.)</a:t>
            </a:r>
          </a:p>
          <a:p>
            <a:pPr algn="ctr">
              <a:spcBef>
                <a:spcPts val="0"/>
              </a:spcBef>
            </a:pPr>
            <a:endParaRPr lang="hu-HU" sz="28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7544" y="2139702"/>
            <a:ext cx="4104456" cy="2879972"/>
          </a:xfrm>
        </p:spPr>
        <p:txBody>
          <a:bodyPr>
            <a:normAutofit/>
          </a:bodyPr>
          <a:lstStyle/>
          <a:p>
            <a:pPr marL="271463" indent="-271463">
              <a:spcBef>
                <a:spcPts val="0"/>
              </a:spcBef>
              <a:spcAft>
                <a:spcPts val="1200"/>
              </a:spcAft>
              <a:buClr>
                <a:srgbClr val="4D7C85"/>
              </a:buClr>
              <a:buSzPct val="120000"/>
            </a:pPr>
            <a:r>
              <a:rPr lang="hu-HU" sz="2000" b="1" dirty="0" smtClean="0">
                <a:solidFill>
                  <a:srgbClr val="50412B"/>
                </a:solidFill>
              </a:rPr>
              <a:t>hívő </a:t>
            </a:r>
            <a:r>
              <a:rPr lang="hu-HU" sz="2000" b="1" dirty="0" smtClean="0">
                <a:solidFill>
                  <a:srgbClr val="4D7C85"/>
                </a:solidFill>
                <a:sym typeface="Wingdings" pitchFamily="2" charset="2"/>
              </a:rPr>
              <a:t></a:t>
            </a:r>
            <a:r>
              <a:rPr lang="hu-HU" sz="2000" b="1" dirty="0" smtClean="0">
                <a:solidFill>
                  <a:srgbClr val="50412B"/>
                </a:solidFill>
                <a:sym typeface="Wingdings" pitchFamily="2" charset="2"/>
              </a:rPr>
              <a:t> fanatikus, érzelmi</a:t>
            </a:r>
          </a:p>
          <a:p>
            <a:pPr marL="271463" indent="-271463">
              <a:spcBef>
                <a:spcPts val="0"/>
              </a:spcBef>
              <a:spcAft>
                <a:spcPts val="1200"/>
              </a:spcAft>
              <a:buClr>
                <a:srgbClr val="4D7C85"/>
              </a:buClr>
              <a:buSzPct val="120000"/>
            </a:pPr>
            <a:r>
              <a:rPr lang="hu-HU" sz="2000" b="1" dirty="0" smtClean="0">
                <a:solidFill>
                  <a:srgbClr val="50412B"/>
                </a:solidFill>
                <a:sym typeface="Wingdings" pitchFamily="2" charset="2"/>
              </a:rPr>
              <a:t>értékkoherencia </a:t>
            </a:r>
            <a:r>
              <a:rPr lang="hu-HU" sz="2000" b="1" dirty="0" smtClean="0">
                <a:solidFill>
                  <a:srgbClr val="4D7C85"/>
                </a:solidFill>
                <a:sym typeface="Wingdings" pitchFamily="2" charset="2"/>
              </a:rPr>
              <a:t></a:t>
            </a:r>
            <a:r>
              <a:rPr lang="hu-HU" sz="2000" b="1" dirty="0" smtClean="0">
                <a:solidFill>
                  <a:srgbClr val="50412B"/>
                </a:solidFill>
                <a:sym typeface="Wingdings" pitchFamily="2" charset="2"/>
              </a:rPr>
              <a:t> ideológiailag konzisztens</a:t>
            </a:r>
            <a:endParaRPr lang="en-US" sz="2000" b="1" dirty="0" smtClean="0">
              <a:solidFill>
                <a:srgbClr val="50412B"/>
              </a:solidFill>
              <a:sym typeface="Wingdings" pitchFamily="2" charset="2"/>
            </a:endParaRPr>
          </a:p>
          <a:p>
            <a:pPr marL="271463" indent="-271463">
              <a:spcBef>
                <a:spcPts val="0"/>
              </a:spcBef>
              <a:spcAft>
                <a:spcPts val="1200"/>
              </a:spcAft>
              <a:buClr>
                <a:srgbClr val="4D7C85"/>
              </a:buClr>
              <a:buSzPct val="120000"/>
            </a:pPr>
            <a:r>
              <a:rPr lang="hu-HU" sz="2000" b="1" dirty="0" smtClean="0">
                <a:solidFill>
                  <a:srgbClr val="50412B"/>
                </a:solidFill>
                <a:sym typeface="Wingdings" pitchFamily="2" charset="2"/>
              </a:rPr>
              <a:t>ideológia elköteleződés</a:t>
            </a:r>
            <a:endParaRPr lang="en-US" sz="2000" b="1" dirty="0" smtClean="0">
              <a:solidFill>
                <a:srgbClr val="50412B"/>
              </a:solidFill>
              <a:sym typeface="Wingdings" pitchFamily="2" charset="2"/>
            </a:endParaRPr>
          </a:p>
          <a:p>
            <a:pPr marL="271463" indent="-271463">
              <a:spcBef>
                <a:spcPts val="0"/>
              </a:spcBef>
              <a:spcAft>
                <a:spcPts val="1200"/>
              </a:spcAft>
              <a:buClr>
                <a:srgbClr val="4D7C85"/>
              </a:buClr>
              <a:buSzPct val="120000"/>
            </a:pPr>
            <a:r>
              <a:rPr lang="hu-HU" sz="2000" b="1" dirty="0" smtClean="0">
                <a:solidFill>
                  <a:srgbClr val="50412B"/>
                </a:solidFill>
                <a:sym typeface="Wingdings" pitchFamily="2" charset="2"/>
              </a:rPr>
              <a:t>a védett és a stigmatizált csoport is stabil</a:t>
            </a:r>
          </a:p>
          <a:p>
            <a:pPr marL="271463" indent="-271463">
              <a:spcBef>
                <a:spcPts val="0"/>
              </a:spcBef>
              <a:spcAft>
                <a:spcPts val="1200"/>
              </a:spcAft>
              <a:buClr>
                <a:srgbClr val="4D7C85"/>
              </a:buClr>
              <a:buSzPct val="120000"/>
            </a:pPr>
            <a:r>
              <a:rPr lang="hu-HU" sz="2000" b="1" dirty="0" smtClean="0">
                <a:solidFill>
                  <a:srgbClr val="50412B"/>
                </a:solidFill>
                <a:sym typeface="Wingdings" pitchFamily="2" charset="2"/>
              </a:rPr>
              <a:t>gyűlölet (bűn)cselekmények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329715" y="123478"/>
            <a:ext cx="8562765" cy="576064"/>
          </a:xfrm>
        </p:spPr>
        <p:txBody>
          <a:bodyPr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hu-HU" sz="3200" dirty="0" smtClean="0">
                <a:solidFill>
                  <a:srgbClr val="CD5F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„Ideológiai eszköz”:</a:t>
            </a:r>
            <a:r>
              <a:rPr lang="hu-HU" sz="3200" dirty="0" smtClean="0">
                <a:solidFill>
                  <a:srgbClr val="5041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3200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 ideológia vezérfonal vagy álca?</a:t>
            </a:r>
            <a:endParaRPr lang="hu-HU" sz="3200" dirty="0" smtClean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004048" y="2139702"/>
            <a:ext cx="4032002" cy="2879972"/>
          </a:xfrm>
        </p:spPr>
        <p:txBody>
          <a:bodyPr>
            <a:normAutofit lnSpcReduction="10000"/>
          </a:bodyPr>
          <a:lstStyle/>
          <a:p>
            <a:pPr marL="271463" indent="-271463">
              <a:spcBef>
                <a:spcPts val="0"/>
              </a:spcBef>
              <a:spcAft>
                <a:spcPts val="1200"/>
              </a:spcAft>
              <a:buClr>
                <a:srgbClr val="4D7C85"/>
              </a:buClr>
              <a:buSzPct val="120000"/>
            </a:pPr>
            <a:r>
              <a:rPr lang="hu-HU" sz="2000" b="1" dirty="0" smtClean="0">
                <a:solidFill>
                  <a:srgbClr val="50412B"/>
                </a:solidFill>
              </a:rPr>
              <a:t>haszonelvű </a:t>
            </a:r>
            <a:r>
              <a:rPr lang="hu-HU" sz="2000" b="1" dirty="0" smtClean="0">
                <a:solidFill>
                  <a:srgbClr val="4D7C85"/>
                </a:solidFill>
                <a:sym typeface="Wingdings" pitchFamily="2" charset="2"/>
              </a:rPr>
              <a:t></a:t>
            </a:r>
            <a:r>
              <a:rPr lang="hu-HU" sz="2000" b="1" dirty="0" smtClean="0">
                <a:solidFill>
                  <a:srgbClr val="50412B"/>
                </a:solidFill>
                <a:sym typeface="Wingdings" pitchFamily="2" charset="2"/>
              </a:rPr>
              <a:t> cinikus, racionális</a:t>
            </a:r>
          </a:p>
          <a:p>
            <a:pPr marL="271463" indent="-271463">
              <a:spcBef>
                <a:spcPts val="0"/>
              </a:spcBef>
              <a:spcAft>
                <a:spcPts val="1200"/>
              </a:spcAft>
              <a:buClr>
                <a:srgbClr val="4D7C85"/>
              </a:buClr>
              <a:buSzPct val="120000"/>
            </a:pPr>
            <a:r>
              <a:rPr lang="hu-HU" sz="2000" b="1" dirty="0" smtClean="0">
                <a:solidFill>
                  <a:srgbClr val="50412B"/>
                </a:solidFill>
                <a:sym typeface="Wingdings" pitchFamily="2" charset="2"/>
              </a:rPr>
              <a:t>funkcionalitás-koherencia </a:t>
            </a:r>
            <a:r>
              <a:rPr lang="hu-HU" sz="2000" b="1" dirty="0" smtClean="0">
                <a:solidFill>
                  <a:srgbClr val="4D7C85"/>
                </a:solidFill>
                <a:sym typeface="Wingdings" pitchFamily="2" charset="2"/>
              </a:rPr>
              <a:t></a:t>
            </a:r>
            <a:r>
              <a:rPr lang="ru-RU" sz="2000" b="1" dirty="0" smtClean="0">
                <a:solidFill>
                  <a:srgbClr val="50412B"/>
                </a:solidFill>
                <a:sym typeface="Wingdings" pitchFamily="2" charset="2"/>
              </a:rPr>
              <a:t> </a:t>
            </a:r>
            <a:r>
              <a:rPr lang="hu-HU" sz="2000" b="1" dirty="0" smtClean="0">
                <a:solidFill>
                  <a:srgbClr val="50412B"/>
                </a:solidFill>
                <a:sym typeface="Wingdings" pitchFamily="2" charset="2"/>
              </a:rPr>
              <a:t>ideológiailag inkonzisztens</a:t>
            </a:r>
          </a:p>
          <a:p>
            <a:pPr marL="271463" indent="-271463">
              <a:spcBef>
                <a:spcPts val="0"/>
              </a:spcBef>
              <a:spcAft>
                <a:spcPts val="1200"/>
              </a:spcAft>
              <a:buClr>
                <a:srgbClr val="4D7C85"/>
              </a:buClr>
              <a:buSzPct val="120000"/>
            </a:pPr>
            <a:r>
              <a:rPr lang="hu-HU" sz="2000" b="1" dirty="0" smtClean="0">
                <a:solidFill>
                  <a:srgbClr val="50412B"/>
                </a:solidFill>
                <a:sym typeface="Wingdings" pitchFamily="2" charset="2"/>
              </a:rPr>
              <a:t>haszonelvű elköteleződés</a:t>
            </a:r>
            <a:endParaRPr lang="en-US" sz="2000" b="1" dirty="0" smtClean="0">
              <a:solidFill>
                <a:srgbClr val="50412B"/>
              </a:solidFill>
              <a:sym typeface="Wingdings" pitchFamily="2" charset="2"/>
            </a:endParaRPr>
          </a:p>
          <a:p>
            <a:pPr marL="271463" indent="-271463">
              <a:spcBef>
                <a:spcPts val="0"/>
              </a:spcBef>
              <a:spcAft>
                <a:spcPts val="1200"/>
              </a:spcAft>
              <a:buClr>
                <a:srgbClr val="4D7C85"/>
              </a:buClr>
              <a:buSzPct val="120000"/>
            </a:pPr>
            <a:r>
              <a:rPr lang="hu-HU" sz="2000" b="1" dirty="0" smtClean="0">
                <a:solidFill>
                  <a:srgbClr val="50412B"/>
                </a:solidFill>
                <a:sym typeface="Wingdings" pitchFamily="2" charset="2"/>
              </a:rPr>
              <a:t>a védett csoport stabil, a stigmatizált csoport változó</a:t>
            </a:r>
          </a:p>
          <a:p>
            <a:pPr marL="271463" indent="-271463">
              <a:spcBef>
                <a:spcPts val="0"/>
              </a:spcBef>
              <a:spcAft>
                <a:spcPts val="1200"/>
              </a:spcAft>
              <a:buClr>
                <a:srgbClr val="4D7C85"/>
              </a:buClr>
              <a:buSzPct val="120000"/>
            </a:pPr>
            <a:r>
              <a:rPr lang="hu-HU" sz="2000" b="1" dirty="0" smtClean="0">
                <a:solidFill>
                  <a:srgbClr val="50412B"/>
                </a:solidFill>
                <a:sym typeface="Wingdings" pitchFamily="2" charset="2"/>
              </a:rPr>
              <a:t>félelem- és gyűlöletkampányok</a:t>
            </a:r>
          </a:p>
          <a:p>
            <a:pPr>
              <a:buClr>
                <a:srgbClr val="4D7C85"/>
              </a:buClr>
              <a:buSzPct val="120000"/>
            </a:pPr>
            <a:endParaRPr lang="en-US" sz="2000" b="1" dirty="0" smtClean="0">
              <a:solidFill>
                <a:srgbClr val="50412B"/>
              </a:solidFill>
              <a:sym typeface="Wingdings" pitchFamily="2" charset="2"/>
            </a:endParaRPr>
          </a:p>
        </p:txBody>
      </p:sp>
      <p:sp>
        <p:nvSpPr>
          <p:cNvPr id="8" name="Szöveg helye 4"/>
          <p:cNvSpPr txBox="1">
            <a:spLocks/>
          </p:cNvSpPr>
          <p:nvPr/>
        </p:nvSpPr>
        <p:spPr>
          <a:xfrm>
            <a:off x="4572000" y="987574"/>
            <a:ext cx="4458309" cy="8644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hu-HU" sz="2800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Ideológiaalkalmazó</a:t>
            </a:r>
          </a:p>
          <a:p>
            <a:pPr algn="ctr">
              <a:spcBef>
                <a:spcPts val="0"/>
              </a:spcBef>
            </a:pPr>
            <a:r>
              <a:rPr lang="hu-HU" sz="2800" dirty="0">
                <a:solidFill>
                  <a:srgbClr val="5041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Posztkommunista </a:t>
            </a:r>
            <a:r>
              <a:rPr lang="hu-HU" sz="2800" dirty="0" smtClean="0">
                <a:solidFill>
                  <a:srgbClr val="5041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populisták (patronális aktorok)</a:t>
            </a:r>
            <a:endParaRPr lang="hu-HU" sz="2800" dirty="0">
              <a:solidFill>
                <a:srgbClr val="50412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71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4862</TotalTime>
  <Words>2331</Words>
  <Application>Microsoft Office PowerPoint</Application>
  <PresentationFormat>Diavetítés a képernyőre (16:9 oldalarány)</PresentationFormat>
  <Paragraphs>400</Paragraphs>
  <Slides>23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31" baseType="lpstr">
      <vt:lpstr>SimSun</vt:lpstr>
      <vt:lpstr>Andale Sans UI</vt:lpstr>
      <vt:lpstr>Arial</vt:lpstr>
      <vt:lpstr>Calibri</vt:lpstr>
      <vt:lpstr>Open Sans</vt:lpstr>
      <vt:lpstr>Times New Roman</vt:lpstr>
      <vt:lpstr>Wingdings</vt:lpstr>
      <vt:lpstr>Office-téma</vt:lpstr>
      <vt:lpstr>Társadalmi szerkezet:  klientúratársadalom és az ideológia szerepe</vt:lpstr>
      <vt:lpstr>A gyenge kötések ereje?</vt:lpstr>
      <vt:lpstr>Szabadon és kényszer alatt növekvő hálózatok</vt:lpstr>
      <vt:lpstr>A korlátozott hozzáférésű rend kialakítása</vt:lpstr>
      <vt:lpstr>A társadalmi csoportok típusai különféle társadalmi rendekben</vt:lpstr>
      <vt:lpstr>Klientúratársadalom</vt:lpstr>
      <vt:lpstr>A klientúratársadalom szociálpszichológiája</vt:lpstr>
      <vt:lpstr>A populizmus:  a morális korlátok nélküli kollektív egoizmus politikai programjának ideológiai eszköze</vt:lpstr>
      <vt:lpstr>PowerPoint bemutató</vt:lpstr>
      <vt:lpstr>„Morális korlátok nélküli”: a stigmatizálás politikai gazdaságtana</vt:lpstr>
      <vt:lpstr>„Kollektív”: újradefiniálással történő kisajátítás</vt:lpstr>
      <vt:lpstr>„Egoizmus”: a populizmus szociálpszichológiája</vt:lpstr>
      <vt:lpstr>A populizmus:  a morális korlátok nélküli kollektív egoizmus politikai programjának ideológiai eszköze</vt:lpstr>
      <vt:lpstr>A populizmus morális csapdája</vt:lpstr>
      <vt:lpstr>Pár szó a beadandó dolgozatról</vt:lpstr>
      <vt:lpstr>PowerPoint bemutató</vt:lpstr>
      <vt:lpstr>Függőségek társadalma: közép-, felső- és alsóklientúrák</vt:lpstr>
      <vt:lpstr>A stabilitás ideologikus eszköze: a populizmus</vt:lpstr>
      <vt:lpstr>A politikai aktorok ideáltípusai az ideológia szerepe szerint</vt:lpstr>
      <vt:lpstr>Álcázás: a patronális autokrácia gyakorlatához illeszkedő ideológiai panelek</vt:lpstr>
      <vt:lpstr>Populizmus: a legális-racionális legitimáció lecserélése szubsztantív-racionális legitimációval</vt:lpstr>
      <vt:lpstr>Alkalmazott ideológia: az „Isten, haza és család” a funkciójuk</vt:lpstr>
      <vt:lpstr>Baez-Camargo – Ledeneva: Az informális kormányzás technikái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Magyar Bálint</dc:creator>
  <cp:lastModifiedBy>Bálint</cp:lastModifiedBy>
  <cp:revision>694</cp:revision>
  <dcterms:created xsi:type="dcterms:W3CDTF">2017-05-01T09:52:15Z</dcterms:created>
  <dcterms:modified xsi:type="dcterms:W3CDTF">2022-05-05T05:12:18Z</dcterms:modified>
</cp:coreProperties>
</file>