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4"/>
  </p:notesMasterIdLst>
  <p:sldIdLst>
    <p:sldId id="256" r:id="rId2"/>
    <p:sldId id="275" r:id="rId3"/>
    <p:sldId id="281" r:id="rId4"/>
    <p:sldId id="282" r:id="rId5"/>
    <p:sldId id="277" r:id="rId6"/>
    <p:sldId id="278" r:id="rId7"/>
    <p:sldId id="284" r:id="rId8"/>
    <p:sldId id="272" r:id="rId9"/>
    <p:sldId id="274" r:id="rId10"/>
    <p:sldId id="273" r:id="rId11"/>
    <p:sldId id="283" r:id="rId12"/>
    <p:sldId id="280" r:id="rId13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1791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4332" userDrawn="1">
          <p15:clr>
            <a:srgbClr val="A4A3A4"/>
          </p15:clr>
        </p15:guide>
        <p15:guide id="5" orient="horz" pos="622" userDrawn="1">
          <p15:clr>
            <a:srgbClr val="A4A3A4"/>
          </p15:clr>
        </p15:guide>
        <p15:guide id="6" orient="horz" pos="577" userDrawn="1">
          <p15:clr>
            <a:srgbClr val="A4A3A4"/>
          </p15:clr>
        </p15:guide>
        <p15:guide id="7" orient="horz" pos="31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412B"/>
    <a:srgbClr val="CD5F50"/>
    <a:srgbClr val="4D7C84"/>
    <a:srgbClr val="8D503B"/>
    <a:srgbClr val="EFEAE4"/>
    <a:srgbClr val="E6B17B"/>
    <a:srgbClr val="6E95A0"/>
    <a:srgbClr val="99663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4" autoAdjust="0"/>
    <p:restoredTop sz="91903" autoAdjust="0"/>
  </p:normalViewPr>
  <p:slideViewPr>
    <p:cSldViewPr>
      <p:cViewPr varScale="1">
        <p:scale>
          <a:sx n="90" d="100"/>
          <a:sy n="90" d="100"/>
        </p:scale>
        <p:origin x="726" y="102"/>
      </p:cViewPr>
      <p:guideLst>
        <p:guide orient="horz" pos="1620"/>
        <p:guide pos="1791"/>
        <p:guide pos="2880"/>
        <p:guide pos="4332"/>
        <p:guide orient="horz" pos="622"/>
        <p:guide orient="horz" pos="577"/>
        <p:guide orient="horz" pos="31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1B6C-BCD4-42B0-88F5-C5E258B8D2BC}" type="datetimeFigureOut">
              <a:rPr lang="hu-HU" smtClean="0"/>
              <a:pPr/>
              <a:t>2022. 05. 18.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4A179-5995-42C8-A8DD-75973595F13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07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7802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3847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2022. 05. 18.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2022. 05. 18.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113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536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094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2022. 05. 18.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2022. 05. 18.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2022. 05. 18.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2022. 05. 18.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2022. 05. 18.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2022. 05. 18.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2022. 05. 18.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2032000" ty="-444500" sx="35000" sy="3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58200" y="4266337"/>
            <a:ext cx="558166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100" b="1" dirty="0" smtClean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endParaRPr lang="en-GB" sz="5100" dirty="0">
              <a:solidFill>
                <a:srgbClr val="EFEAE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8424" y="4371950"/>
            <a:ext cx="647626" cy="662010"/>
          </a:xfrm>
          <a:prstGeom prst="rect">
            <a:avLst/>
          </a:prstGeom>
          <a:solidFill>
            <a:srgbClr val="D1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244185" y="4349012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hu-HU" sz="4000" b="1" dirty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GB" sz="4000" b="1" dirty="0">
              <a:solidFill>
                <a:srgbClr val="EFEAE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107950" y="1995686"/>
            <a:ext cx="8928100" cy="110251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Ország-, közpolitika- és korszakspecifikus vonások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267494"/>
            <a:ext cx="8928100" cy="915988"/>
          </a:xfrm>
          <a:prstGeom prst="rect">
            <a:avLst/>
          </a:prstGeom>
        </p:spPr>
        <p:txBody>
          <a:bodyPr anchor="ctr"/>
          <a:lstStyle/>
          <a:p>
            <a:r>
              <a:rPr lang="hu-HU" sz="32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posztkommunista rendszerek jövője: korszakspecifikus vonások</a:t>
            </a:r>
            <a:endParaRPr lang="hu-HU" sz="3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102395" y="1419473"/>
            <a:ext cx="6939210" cy="309649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4D7C84"/>
              </a:buClr>
              <a:buFont typeface="Calibri" panose="020F0502020204030204" pitchFamily="34" charset="0"/>
              <a:buChar char="●"/>
            </a:pPr>
            <a:r>
              <a:rPr lang="hu-HU" sz="2200" b="1" dirty="0" smtClean="0">
                <a:solidFill>
                  <a:srgbClr val="4D7C84"/>
                </a:solidFill>
              </a:rPr>
              <a:t>Információs technológia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</a:pPr>
            <a:r>
              <a:rPr lang="hu-HU" sz="2000" b="1" dirty="0" smtClean="0">
                <a:solidFill>
                  <a:srgbClr val="50412B"/>
                </a:solidFill>
              </a:rPr>
              <a:t>Kína: „digitális totális állam”, társadalmi kreditrendszer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</a:pPr>
            <a:r>
              <a:rPr lang="hu-HU" sz="2000" b="1" dirty="0" smtClean="0">
                <a:solidFill>
                  <a:srgbClr val="50412B"/>
                </a:solidFill>
              </a:rPr>
              <a:t>digitális autarkia: Kínai Nagy Tűzfal, az internet szigorodó szabályozása Oroszországban</a:t>
            </a:r>
          </a:p>
          <a:p>
            <a:pPr>
              <a:spcBef>
                <a:spcPts val="800"/>
              </a:spcBef>
              <a:buClr>
                <a:srgbClr val="4D7C84"/>
              </a:buClr>
              <a:buFont typeface="Calibri" panose="020F0502020204030204" pitchFamily="34" charset="0"/>
              <a:buChar char="●"/>
            </a:pPr>
            <a:r>
              <a:rPr lang="hu-HU" sz="2200" b="1" dirty="0" smtClean="0">
                <a:solidFill>
                  <a:srgbClr val="4D7C84"/>
                </a:solidFill>
              </a:rPr>
              <a:t>Klímaváltozás</a:t>
            </a:r>
          </a:p>
          <a:p>
            <a:pPr lvl="1">
              <a:buClr>
                <a:srgbClr val="4D7C84"/>
              </a:buClr>
            </a:pPr>
            <a:r>
              <a:rPr lang="hu-HU" sz="2000" b="1" dirty="0" smtClean="0">
                <a:solidFill>
                  <a:srgbClr val="50412B"/>
                </a:solidFill>
              </a:rPr>
              <a:t>tömeges migráció</a:t>
            </a:r>
          </a:p>
          <a:p>
            <a:pPr lvl="1">
              <a:buClr>
                <a:srgbClr val="4D7C84"/>
              </a:buClr>
            </a:pPr>
            <a:r>
              <a:rPr lang="hu-HU" sz="2000" b="1" dirty="0" smtClean="0">
                <a:solidFill>
                  <a:srgbClr val="50412B"/>
                </a:solidFill>
              </a:rPr>
              <a:t>nemzetközi együttműködés szükségessége</a:t>
            </a:r>
            <a:endParaRPr lang="hu-HU" sz="2000" b="1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500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915987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hu-HU" sz="3200" b="1" dirty="0" smtClean="0">
                <a:solidFill>
                  <a:srgbClr val="8D503B"/>
                </a:solidFill>
              </a:rPr>
              <a:t>A beadandó értékelése</a:t>
            </a:r>
            <a:endParaRPr lang="hu-HU" sz="3200" b="1" dirty="0">
              <a:solidFill>
                <a:srgbClr val="8D503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1383" y="1765057"/>
            <a:ext cx="3189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1600" b="1" dirty="0">
                <a:solidFill>
                  <a:srgbClr val="50412B"/>
                </a:solidFill>
              </a:rPr>
              <a:t>Megértette a kiválasztott szöveget?</a:t>
            </a:r>
            <a:endParaRPr lang="en-GB" sz="1600" b="1" dirty="0">
              <a:solidFill>
                <a:srgbClr val="50412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214" y="2376193"/>
            <a:ext cx="3215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b="1" dirty="0" smtClean="0">
                <a:solidFill>
                  <a:srgbClr val="50412B"/>
                </a:solidFill>
              </a:rPr>
              <a:t>Jól azonosítja a hozzá tartozó órai anyagrészt?</a:t>
            </a:r>
            <a:endParaRPr lang="en-GB" sz="1600" b="1" dirty="0">
              <a:solidFill>
                <a:srgbClr val="50412B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9022" y="3075806"/>
            <a:ext cx="2802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b="1" dirty="0" smtClean="0">
                <a:solidFill>
                  <a:srgbClr val="50412B"/>
                </a:solidFill>
              </a:rPr>
              <a:t>Az órán tanult szempontok szerint elemez, kritizál?</a:t>
            </a:r>
            <a:endParaRPr lang="en-GB" sz="1600" b="1" dirty="0">
              <a:solidFill>
                <a:srgbClr val="50412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3" y="3893078"/>
            <a:ext cx="208156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hu-HU" sz="1600" b="1" dirty="0" smtClean="0">
                <a:solidFill>
                  <a:srgbClr val="50412B"/>
                </a:solidFill>
              </a:rPr>
              <a:t>Jól megírt, strukturált, kreatív szöveg?</a:t>
            </a:r>
            <a:endParaRPr lang="en-GB" sz="1600" b="1" dirty="0">
              <a:solidFill>
                <a:srgbClr val="50412B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4163680" y="1779084"/>
            <a:ext cx="551754" cy="338336"/>
            <a:chOff x="4410591" y="1774254"/>
            <a:chExt cx="551754" cy="338336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4438913" y="1774254"/>
              <a:ext cx="504056" cy="338336"/>
            </a:xfrm>
            <a:prstGeom prst="roundRect">
              <a:avLst/>
            </a:prstGeom>
            <a:solidFill>
              <a:srgbClr val="6B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10591" y="1775616"/>
              <a:ext cx="551754" cy="30777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rtlCol="0">
              <a:spAutoFit/>
            </a:bodyPr>
            <a:lstStyle/>
            <a:p>
              <a:r>
                <a:rPr lang="hu-HU" sz="1400" b="1" dirty="0" smtClean="0">
                  <a:solidFill>
                    <a:srgbClr val="EFEAE4"/>
                  </a:solidFill>
                  <a:latin typeface="+mj-lt"/>
                </a:rPr>
                <a:t>Igen</a:t>
              </a:r>
              <a:endParaRPr lang="en-GB" sz="1400" b="1" dirty="0">
                <a:solidFill>
                  <a:srgbClr val="EFEAE4"/>
                </a:solidFill>
                <a:latin typeface="+mj-lt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070911" y="1779084"/>
            <a:ext cx="713494" cy="338336"/>
            <a:chOff x="7257248" y="459481"/>
            <a:chExt cx="713494" cy="338336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7370049" y="459481"/>
              <a:ext cx="504056" cy="338336"/>
            </a:xfrm>
            <a:prstGeom prst="roundRect">
              <a:avLst/>
            </a:prstGeom>
            <a:solidFill>
              <a:srgbClr val="CD5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57248" y="460843"/>
              <a:ext cx="713494" cy="30777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EFEAE4"/>
                  </a:solidFill>
                  <a:latin typeface="+mj-lt"/>
                </a:rPr>
                <a:t>N</a:t>
              </a:r>
              <a:r>
                <a:rPr lang="hu-HU" sz="1400" b="1" dirty="0" err="1" smtClean="0">
                  <a:solidFill>
                    <a:srgbClr val="EFEAE4"/>
                  </a:solidFill>
                  <a:latin typeface="+mj-lt"/>
                </a:rPr>
                <a:t>em</a:t>
              </a:r>
              <a:endParaRPr lang="en-GB" sz="1400" b="1" dirty="0">
                <a:solidFill>
                  <a:srgbClr val="EFEAE4"/>
                </a:solidFill>
                <a:latin typeface="+mj-lt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3659200" y="2509120"/>
            <a:ext cx="551754" cy="338336"/>
            <a:chOff x="4410167" y="1774254"/>
            <a:chExt cx="551754" cy="338336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4438913" y="1774254"/>
              <a:ext cx="504056" cy="338336"/>
            </a:xfrm>
            <a:prstGeom prst="roundRect">
              <a:avLst/>
            </a:prstGeom>
            <a:solidFill>
              <a:srgbClr val="6B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410167" y="1775328"/>
              <a:ext cx="551754" cy="30777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rtlCol="0">
              <a:spAutoFit/>
            </a:bodyPr>
            <a:lstStyle/>
            <a:p>
              <a:r>
                <a:rPr lang="hu-HU" sz="1400" b="1" dirty="0" smtClean="0">
                  <a:solidFill>
                    <a:srgbClr val="EFEAE4"/>
                  </a:solidFill>
                  <a:latin typeface="+mj-lt"/>
                </a:rPr>
                <a:t>Igen</a:t>
              </a:r>
              <a:endParaRPr lang="en-GB" sz="1400" b="1" dirty="0">
                <a:solidFill>
                  <a:srgbClr val="EFEAE4"/>
                </a:solidFill>
                <a:latin typeface="+mj-lt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4655438" y="2493841"/>
            <a:ext cx="574165" cy="338336"/>
            <a:chOff x="7345831" y="459481"/>
            <a:chExt cx="574165" cy="338336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7370049" y="459481"/>
              <a:ext cx="504056" cy="338336"/>
            </a:xfrm>
            <a:prstGeom prst="roundRect">
              <a:avLst/>
            </a:prstGeom>
            <a:solidFill>
              <a:srgbClr val="CD5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345831" y="474760"/>
              <a:ext cx="574165" cy="30777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EFEAE4"/>
                  </a:solidFill>
                  <a:latin typeface="+mj-lt"/>
                </a:rPr>
                <a:t>N</a:t>
              </a:r>
              <a:r>
                <a:rPr lang="hu-HU" sz="1400" b="1" dirty="0" err="1" smtClean="0">
                  <a:solidFill>
                    <a:srgbClr val="EFEAE4"/>
                  </a:solidFill>
                  <a:latin typeface="+mj-lt"/>
                </a:rPr>
                <a:t>em</a:t>
              </a:r>
              <a:endParaRPr lang="en-GB" sz="1400" b="1" dirty="0">
                <a:solidFill>
                  <a:srgbClr val="EFEAE4"/>
                </a:solidFill>
                <a:latin typeface="+mj-lt"/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3155781" y="3244481"/>
            <a:ext cx="551754" cy="338336"/>
            <a:chOff x="4410804" y="1774254"/>
            <a:chExt cx="551754" cy="338336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4438913" y="1774254"/>
              <a:ext cx="504056" cy="338336"/>
            </a:xfrm>
            <a:prstGeom prst="roundRect">
              <a:avLst/>
            </a:prstGeom>
            <a:solidFill>
              <a:srgbClr val="6B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410804" y="1789533"/>
              <a:ext cx="551754" cy="30777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rtlCol="0">
              <a:spAutoFit/>
            </a:bodyPr>
            <a:lstStyle/>
            <a:p>
              <a:r>
                <a:rPr lang="hu-HU" sz="1400" b="1" dirty="0" smtClean="0">
                  <a:solidFill>
                    <a:srgbClr val="EFEAE4"/>
                  </a:solidFill>
                  <a:latin typeface="+mj-lt"/>
                </a:rPr>
                <a:t>Igen</a:t>
              </a:r>
              <a:endParaRPr lang="en-GB" sz="1400" b="1" dirty="0">
                <a:solidFill>
                  <a:srgbClr val="EFEAE4"/>
                </a:solidFill>
                <a:latin typeface="+mj-lt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4086429" y="3244481"/>
            <a:ext cx="708919" cy="338336"/>
            <a:chOff x="7280878" y="459481"/>
            <a:chExt cx="708919" cy="338336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7370049" y="459481"/>
              <a:ext cx="504056" cy="338336"/>
            </a:xfrm>
            <a:prstGeom prst="roundRect">
              <a:avLst/>
            </a:prstGeom>
            <a:solidFill>
              <a:srgbClr val="CD5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280878" y="486308"/>
              <a:ext cx="708919" cy="30777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EFEAE4"/>
                  </a:solidFill>
                  <a:latin typeface="+mj-lt"/>
                </a:rPr>
                <a:t>N</a:t>
              </a:r>
              <a:r>
                <a:rPr lang="hu-HU" sz="1400" b="1" dirty="0" err="1" smtClean="0">
                  <a:solidFill>
                    <a:srgbClr val="EFEAE4"/>
                  </a:solidFill>
                  <a:latin typeface="+mj-lt"/>
                </a:rPr>
                <a:t>em</a:t>
              </a:r>
              <a:endParaRPr lang="en-GB" sz="1400" b="1" dirty="0">
                <a:solidFill>
                  <a:srgbClr val="EFEAE4"/>
                </a:solidFill>
                <a:latin typeface="+mj-lt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2621118" y="3962288"/>
            <a:ext cx="551754" cy="338336"/>
            <a:chOff x="4420912" y="1774254"/>
            <a:chExt cx="551754" cy="338336"/>
          </a:xfrm>
        </p:grpSpPr>
        <p:sp>
          <p:nvSpPr>
            <p:cNvPr id="64" name="Скругленный прямоугольник 63"/>
            <p:cNvSpPr/>
            <p:nvPr/>
          </p:nvSpPr>
          <p:spPr>
            <a:xfrm>
              <a:off x="4438913" y="1774254"/>
              <a:ext cx="504056" cy="338336"/>
            </a:xfrm>
            <a:prstGeom prst="roundRect">
              <a:avLst/>
            </a:prstGeom>
            <a:solidFill>
              <a:srgbClr val="6B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420912" y="1777379"/>
              <a:ext cx="551754" cy="30777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rtlCol="0">
              <a:spAutoFit/>
            </a:bodyPr>
            <a:lstStyle/>
            <a:p>
              <a:r>
                <a:rPr lang="hu-HU" sz="1400" b="1" dirty="0" smtClean="0">
                  <a:solidFill>
                    <a:srgbClr val="EFEAE4"/>
                  </a:solidFill>
                  <a:latin typeface="+mj-lt"/>
                </a:rPr>
                <a:t>Igen</a:t>
              </a:r>
              <a:endParaRPr lang="en-GB" sz="1400" b="1" dirty="0">
                <a:solidFill>
                  <a:srgbClr val="EFEAE4"/>
                </a:solidFill>
                <a:latin typeface="+mj-lt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3525060" y="3962288"/>
            <a:ext cx="716363" cy="338336"/>
            <a:chOff x="7264280" y="459481"/>
            <a:chExt cx="716363" cy="338336"/>
          </a:xfrm>
        </p:grpSpPr>
        <p:sp>
          <p:nvSpPr>
            <p:cNvPr id="67" name="Скругленный прямоугольник 66"/>
            <p:cNvSpPr/>
            <p:nvPr/>
          </p:nvSpPr>
          <p:spPr>
            <a:xfrm>
              <a:off x="7370049" y="459481"/>
              <a:ext cx="504056" cy="338336"/>
            </a:xfrm>
            <a:prstGeom prst="roundRect">
              <a:avLst/>
            </a:prstGeom>
            <a:solidFill>
              <a:srgbClr val="CD5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264280" y="488391"/>
              <a:ext cx="716363" cy="30777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EFEAE4"/>
                  </a:solidFill>
                  <a:latin typeface="+mj-lt"/>
                </a:rPr>
                <a:t>N</a:t>
              </a:r>
              <a:r>
                <a:rPr lang="hu-HU" sz="1400" b="1" dirty="0" err="1" smtClean="0">
                  <a:solidFill>
                    <a:srgbClr val="EFEAE4"/>
                  </a:solidFill>
                  <a:latin typeface="+mj-lt"/>
                </a:rPr>
                <a:t>em</a:t>
              </a:r>
              <a:endParaRPr lang="en-GB" sz="1400" b="1" dirty="0">
                <a:solidFill>
                  <a:srgbClr val="EFEAE4"/>
                </a:solidFill>
                <a:latin typeface="+mj-lt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5700346" y="1765057"/>
            <a:ext cx="1245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>
                <a:solidFill>
                  <a:srgbClr val="50412B"/>
                </a:solidFill>
              </a:rPr>
              <a:t>Elégtelen (1)</a:t>
            </a:r>
            <a:endParaRPr lang="en-GB" sz="1200" b="1" dirty="0">
              <a:solidFill>
                <a:srgbClr val="50412B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183712" y="2491674"/>
            <a:ext cx="1277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>
                <a:solidFill>
                  <a:srgbClr val="50412B"/>
                </a:solidFill>
              </a:rPr>
              <a:t>Elégséges (2)</a:t>
            </a:r>
            <a:endParaRPr lang="en-GB" sz="1200" b="1" dirty="0">
              <a:solidFill>
                <a:srgbClr val="50412B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679656" y="3244481"/>
            <a:ext cx="1156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>
                <a:solidFill>
                  <a:srgbClr val="50412B"/>
                </a:solidFill>
              </a:rPr>
              <a:t>Közepes (3)</a:t>
            </a:r>
            <a:endParaRPr lang="en-GB" sz="1200" b="1" dirty="0">
              <a:solidFill>
                <a:srgbClr val="50412B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143583" y="3939902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>
                <a:solidFill>
                  <a:srgbClr val="50412B"/>
                </a:solidFill>
              </a:rPr>
              <a:t>Jó (4)</a:t>
            </a:r>
            <a:endParaRPr lang="en-GB" sz="1200" b="1" dirty="0">
              <a:solidFill>
                <a:srgbClr val="50412B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283326" y="4524025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>
                <a:solidFill>
                  <a:srgbClr val="50412B"/>
                </a:solidFill>
              </a:rPr>
              <a:t>Jeles (5)</a:t>
            </a:r>
            <a:endParaRPr lang="en-GB" sz="1200" b="1" dirty="0">
              <a:solidFill>
                <a:srgbClr val="50412B"/>
              </a:solidFill>
            </a:endParaRPr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 flipV="1">
            <a:off x="3939974" y="2157472"/>
            <a:ext cx="407218" cy="308038"/>
          </a:xfrm>
          <a:prstGeom prst="line">
            <a:avLst/>
          </a:prstGeom>
          <a:ln w="28575" cap="rnd">
            <a:solidFill>
              <a:srgbClr val="6B95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H="1" flipV="1">
            <a:off x="4568325" y="2157472"/>
            <a:ext cx="407218" cy="308038"/>
          </a:xfrm>
          <a:prstGeom prst="line">
            <a:avLst/>
          </a:prstGeom>
          <a:ln w="28575" cap="rnd">
            <a:solidFill>
              <a:srgbClr val="CD5F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3408461" y="2887389"/>
            <a:ext cx="407218" cy="308038"/>
          </a:xfrm>
          <a:prstGeom prst="line">
            <a:avLst/>
          </a:prstGeom>
          <a:ln w="28575" cap="rnd">
            <a:solidFill>
              <a:srgbClr val="6B95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H="1" flipV="1">
            <a:off x="4036812" y="2887389"/>
            <a:ext cx="407218" cy="308038"/>
          </a:xfrm>
          <a:prstGeom prst="line">
            <a:avLst/>
          </a:prstGeom>
          <a:ln w="28575" cap="rnd">
            <a:solidFill>
              <a:srgbClr val="CD5F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flipV="1">
            <a:off x="2906538" y="3618403"/>
            <a:ext cx="407218" cy="308038"/>
          </a:xfrm>
          <a:prstGeom prst="line">
            <a:avLst/>
          </a:prstGeom>
          <a:ln w="28575" cap="rnd">
            <a:solidFill>
              <a:srgbClr val="6B95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H="1" flipV="1">
            <a:off x="3534889" y="3618403"/>
            <a:ext cx="407218" cy="308038"/>
          </a:xfrm>
          <a:prstGeom prst="line">
            <a:avLst/>
          </a:prstGeom>
          <a:ln w="28575" cap="rnd">
            <a:solidFill>
              <a:srgbClr val="CD5F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Скругленный прямоугольник 99"/>
          <p:cNvSpPr/>
          <p:nvPr/>
        </p:nvSpPr>
        <p:spPr>
          <a:xfrm>
            <a:off x="4376938" y="1059731"/>
            <a:ext cx="1131166" cy="338336"/>
          </a:xfrm>
          <a:prstGeom prst="roundRect">
            <a:avLst/>
          </a:prstGeom>
          <a:solidFill>
            <a:srgbClr val="D1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TextBox 100"/>
          <p:cNvSpPr txBox="1"/>
          <p:nvPr/>
        </p:nvSpPr>
        <p:spPr>
          <a:xfrm>
            <a:off x="4320998" y="1046146"/>
            <a:ext cx="1221369" cy="338554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hu-HU" sz="1600" b="1" dirty="0" smtClean="0">
                <a:solidFill>
                  <a:srgbClr val="50412B"/>
                </a:solidFill>
              </a:rPr>
              <a:t>Leadta?</a:t>
            </a:r>
            <a:endParaRPr lang="en-GB" sz="1600" b="1" dirty="0">
              <a:solidFill>
                <a:srgbClr val="50412B"/>
              </a:solidFill>
            </a:endParaRPr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 flipV="1">
            <a:off x="4448470" y="1437437"/>
            <a:ext cx="407218" cy="308038"/>
          </a:xfrm>
          <a:prstGeom prst="line">
            <a:avLst/>
          </a:prstGeom>
          <a:ln w="28575" cap="rnd">
            <a:solidFill>
              <a:srgbClr val="6B95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flipH="1" flipV="1">
            <a:off x="5029910" y="1437437"/>
            <a:ext cx="407218" cy="308038"/>
          </a:xfrm>
          <a:prstGeom prst="line">
            <a:avLst/>
          </a:prstGeom>
          <a:ln w="28575" cap="rnd">
            <a:solidFill>
              <a:srgbClr val="CD5F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 flipH="1" flipV="1">
            <a:off x="2883395" y="4345954"/>
            <a:ext cx="407218" cy="308038"/>
          </a:xfrm>
          <a:prstGeom prst="line">
            <a:avLst/>
          </a:prstGeom>
          <a:ln w="28575" cap="rnd">
            <a:solidFill>
              <a:srgbClr val="6B95A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65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107950" y="1563638"/>
            <a:ext cx="89281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Köszönöm a figyelmet!</a:t>
            </a:r>
          </a:p>
          <a:p>
            <a:r>
              <a:rPr lang="hu-HU" sz="32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Kérdés?</a:t>
            </a:r>
          </a:p>
        </p:txBody>
      </p:sp>
    </p:spTree>
    <p:extLst>
      <p:ext uri="{BB962C8B-B14F-4D97-AF65-F5344CB8AC3E}">
        <p14:creationId xmlns:p14="http://schemas.microsoft.com/office/powerpoint/2010/main" val="624022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-164554"/>
            <a:ext cx="8928100" cy="915988"/>
          </a:xfrm>
          <a:prstGeom prst="rect">
            <a:avLst/>
          </a:prstGeom>
        </p:spPr>
        <p:txBody>
          <a:bodyPr anchor="ctr"/>
          <a:lstStyle/>
          <a:p>
            <a:r>
              <a:rPr lang="hu-HU" sz="28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Rendszer- </a:t>
            </a:r>
            <a:r>
              <a:rPr lang="hu-HU" sz="28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és országspecifikus vonások</a:t>
            </a:r>
            <a:endParaRPr lang="hu-HU" sz="28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80404" y="627534"/>
            <a:ext cx="8928100" cy="43719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6700" lvl="0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u="sng" dirty="0" err="1" smtClean="0">
                <a:solidFill>
                  <a:srgbClr val="50412B"/>
                </a:solidFill>
              </a:rPr>
              <a:t>Rendszerspecifikus</a:t>
            </a:r>
            <a:r>
              <a:rPr lang="hu-HU" sz="2000" b="1" u="sng" dirty="0" smtClean="0">
                <a:solidFill>
                  <a:srgbClr val="50412B"/>
                </a:solidFill>
              </a:rPr>
              <a:t> </a:t>
            </a:r>
            <a:r>
              <a:rPr lang="hu-HU" sz="2000" b="1" u="sng" dirty="0" smtClean="0">
                <a:solidFill>
                  <a:srgbClr val="50412B"/>
                </a:solidFill>
              </a:rPr>
              <a:t>vonások:</a:t>
            </a:r>
            <a:r>
              <a:rPr lang="hu-HU" sz="2000" b="1" dirty="0">
                <a:solidFill>
                  <a:srgbClr val="50412B"/>
                </a:solidFill>
              </a:rPr>
              <a:t> a </a:t>
            </a:r>
            <a:r>
              <a:rPr lang="hu-HU" sz="2000" b="1" dirty="0">
                <a:solidFill>
                  <a:srgbClr val="CD5F50"/>
                </a:solidFill>
              </a:rPr>
              <a:t>hatalomra </a:t>
            </a:r>
            <a:r>
              <a:rPr lang="hu-HU" sz="2000" b="1" dirty="0">
                <a:solidFill>
                  <a:srgbClr val="50412B"/>
                </a:solidFill>
              </a:rPr>
              <a:t>és az </a:t>
            </a:r>
            <a:r>
              <a:rPr lang="hu-HU" sz="2000" b="1" dirty="0">
                <a:solidFill>
                  <a:srgbClr val="CD5F50"/>
                </a:solidFill>
              </a:rPr>
              <a:t>autonómiára </a:t>
            </a:r>
            <a:r>
              <a:rPr lang="hu-HU" sz="2000" b="1" dirty="0" smtClean="0">
                <a:solidFill>
                  <a:srgbClr val="50412B"/>
                </a:solidFill>
              </a:rPr>
              <a:t>vonatkoznak:</a:t>
            </a: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800" b="1" dirty="0" smtClean="0">
                <a:solidFill>
                  <a:srgbClr val="50412B"/>
                </a:solidFill>
              </a:rPr>
              <a:t>melyik </a:t>
            </a:r>
            <a:r>
              <a:rPr lang="hu-HU" sz="1800" b="1" dirty="0">
                <a:solidFill>
                  <a:srgbClr val="50412B"/>
                </a:solidFill>
              </a:rPr>
              <a:t>aktornak van és melyiknek nincs autonómiája a társadalmi cselekvés szféráinak </a:t>
            </a:r>
            <a:r>
              <a:rPr lang="hu-HU" sz="1800" b="1" dirty="0" smtClean="0">
                <a:solidFill>
                  <a:srgbClr val="50412B"/>
                </a:solidFill>
              </a:rPr>
              <a:t>valamelyikében;</a:t>
            </a: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800" b="1" dirty="0" smtClean="0">
                <a:solidFill>
                  <a:srgbClr val="50412B"/>
                </a:solidFill>
              </a:rPr>
              <a:t>milyen </a:t>
            </a:r>
            <a:r>
              <a:rPr lang="hu-HU" sz="1800" b="1" dirty="0">
                <a:solidFill>
                  <a:srgbClr val="50412B"/>
                </a:solidFill>
              </a:rPr>
              <a:t>a hatalom és az autonómia gyakorlásának </a:t>
            </a:r>
            <a:r>
              <a:rPr lang="hu-HU" sz="1800" b="1" dirty="0" smtClean="0">
                <a:solidFill>
                  <a:srgbClr val="50412B"/>
                </a:solidFill>
              </a:rPr>
              <a:t>jellege;</a:t>
            </a: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800" b="1" dirty="0" smtClean="0">
                <a:solidFill>
                  <a:srgbClr val="50412B"/>
                </a:solidFill>
              </a:rPr>
              <a:t>milyen </a:t>
            </a:r>
            <a:r>
              <a:rPr lang="hu-HU" sz="1800" b="1" dirty="0">
                <a:solidFill>
                  <a:srgbClr val="50412B"/>
                </a:solidFill>
              </a:rPr>
              <a:t>konstrukcióban élnek egymás mellett az autonómia és a hatalom birtokosai</a:t>
            </a:r>
            <a:r>
              <a:rPr lang="hu-HU" sz="1800" b="1" dirty="0" smtClean="0">
                <a:solidFill>
                  <a:srgbClr val="50412B"/>
                </a:solidFill>
              </a:rPr>
              <a:t>;</a:t>
            </a: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800" b="1" dirty="0" smtClean="0">
                <a:solidFill>
                  <a:srgbClr val="50412B"/>
                </a:solidFill>
              </a:rPr>
              <a:t>az </a:t>
            </a:r>
            <a:r>
              <a:rPr lang="hu-HU" sz="1800" b="1" dirty="0">
                <a:solidFill>
                  <a:srgbClr val="50412B"/>
                </a:solidFill>
              </a:rPr>
              <a:t>adott együttélési konstrukciót hogyan tartják fenn, azaz hogyan érik el a </a:t>
            </a:r>
            <a:r>
              <a:rPr lang="hu-HU" sz="1800" b="1" dirty="0" smtClean="0">
                <a:solidFill>
                  <a:srgbClr val="50412B"/>
                </a:solidFill>
              </a:rPr>
              <a:t>rendszer stabilitását</a:t>
            </a:r>
            <a:r>
              <a:rPr lang="en-US" sz="1800" b="1" dirty="0" smtClean="0">
                <a:solidFill>
                  <a:srgbClr val="50412B"/>
                </a:solidFill>
              </a:rPr>
              <a:t>.</a:t>
            </a:r>
            <a:endParaRPr lang="hu-HU" sz="600" b="1" dirty="0" smtClean="0">
              <a:solidFill>
                <a:srgbClr val="50412B"/>
              </a:solidFill>
            </a:endParaRPr>
          </a:p>
          <a:p>
            <a:pPr marL="266700" lvl="0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u="sng" dirty="0" smtClean="0">
                <a:solidFill>
                  <a:srgbClr val="50412B"/>
                </a:solidFill>
              </a:rPr>
              <a:t>Országspecifikus vonások:</a:t>
            </a:r>
            <a:r>
              <a:rPr lang="en-US" sz="2000" b="1" dirty="0">
                <a:solidFill>
                  <a:srgbClr val="50412B"/>
                </a:solidFill>
              </a:rPr>
              <a:t> </a:t>
            </a:r>
            <a:r>
              <a:rPr lang="hu-HU" sz="2000" b="1" dirty="0" smtClean="0">
                <a:solidFill>
                  <a:srgbClr val="50412B"/>
                </a:solidFill>
              </a:rPr>
              <a:t>összefüggésben lehetnek </a:t>
            </a:r>
            <a:r>
              <a:rPr lang="hu-HU" sz="2000" b="1" dirty="0" smtClean="0">
                <a:solidFill>
                  <a:srgbClr val="CD5F50"/>
                </a:solidFill>
              </a:rPr>
              <a:t>az ország:</a:t>
            </a: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800" b="1" dirty="0" smtClean="0">
                <a:solidFill>
                  <a:srgbClr val="CD5F50"/>
                </a:solidFill>
              </a:rPr>
              <a:t>kultúrájával,</a:t>
            </a:r>
            <a:r>
              <a:rPr lang="hu-HU" sz="1800" b="1" dirty="0" smtClean="0">
                <a:solidFill>
                  <a:srgbClr val="50412B"/>
                </a:solidFill>
              </a:rPr>
              <a:t> beleértve a nemzeti és etnikai törésvonalakat;</a:t>
            </a: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800" b="1" dirty="0" smtClean="0">
                <a:solidFill>
                  <a:srgbClr val="CD5F50"/>
                </a:solidFill>
              </a:rPr>
              <a:t>történelmével,</a:t>
            </a:r>
            <a:r>
              <a:rPr lang="hu-HU" sz="1800" b="1" dirty="0" smtClean="0">
                <a:solidFill>
                  <a:srgbClr val="50412B"/>
                </a:solidFill>
              </a:rPr>
              <a:t> mellyel összefüggésben kiemelendő az ország mérete és a nómenklatúra, illetve a titkosszolgálatok fennmaradása;</a:t>
            </a: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800" b="1" dirty="0" smtClean="0">
                <a:solidFill>
                  <a:srgbClr val="CD5F50"/>
                </a:solidFill>
              </a:rPr>
              <a:t>természeti adottságaival,</a:t>
            </a:r>
            <a:r>
              <a:rPr lang="hu-HU" sz="1800" b="1" dirty="0" smtClean="0">
                <a:solidFill>
                  <a:srgbClr val="50412B"/>
                </a:solidFill>
              </a:rPr>
              <a:t> így a természeti erőforrásokkal és a földrajzi helyzettel (valamint ettől elválaszthatatlanul a geopolitikai helyzettel)</a:t>
            </a:r>
            <a:r>
              <a:rPr lang="en-GB" sz="1800" b="1" dirty="0" smtClean="0">
                <a:solidFill>
                  <a:srgbClr val="50412B"/>
                </a:solidFill>
              </a:rPr>
              <a:t>.</a:t>
            </a:r>
            <a:endParaRPr lang="hu-HU" sz="1800" b="1" dirty="0" smtClean="0">
              <a:solidFill>
                <a:srgbClr val="50412B"/>
              </a:solidFill>
            </a:endParaRPr>
          </a:p>
          <a:p>
            <a:pPr marL="400050" lvl="1" indent="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None/>
            </a:pPr>
            <a:r>
              <a:rPr lang="hu-HU" sz="18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 más </a:t>
            </a:r>
            <a:r>
              <a:rPr lang="hu-HU" sz="18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elemzési szinten vannak, de kihatnak a </a:t>
            </a:r>
            <a:r>
              <a:rPr lang="hu-HU" sz="18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rendszer működésére</a:t>
            </a:r>
            <a:endParaRPr lang="hu-HU" sz="1800" b="1" dirty="0" smtClean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366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91598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hu-HU" sz="32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országspecifikus vonások hatása a posztkommunista rendszerekre (1)</a:t>
            </a:r>
            <a:endParaRPr lang="hu-HU" sz="3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136904" cy="39394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+mj-lt"/>
              <a:buAutoNum type="arabicPeriod"/>
            </a:pPr>
            <a:r>
              <a:rPr lang="hu-HU" sz="2400" b="1" u="sng" dirty="0" smtClean="0">
                <a:solidFill>
                  <a:srgbClr val="50412B"/>
                </a:solidFill>
              </a:rPr>
              <a:t>et</a:t>
            </a:r>
            <a:r>
              <a:rPr lang="pt-BR" sz="2400" b="1" u="sng" dirty="0" smtClean="0">
                <a:solidFill>
                  <a:srgbClr val="50412B"/>
                </a:solidFill>
              </a:rPr>
              <a:t>nikai törésvonalak</a:t>
            </a:r>
            <a:endParaRPr lang="hu-HU" sz="2400" b="1" u="sng" dirty="0" smtClean="0">
              <a:solidFill>
                <a:srgbClr val="50412B"/>
              </a:solidFill>
            </a:endParaRP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dirty="0" smtClean="0">
                <a:solidFill>
                  <a:srgbClr val="50412B"/>
                </a:solidFill>
              </a:rPr>
              <a:t>patronális hálók szerveződési alapja </a:t>
            </a: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 </a:t>
            </a:r>
            <a:r>
              <a:rPr lang="hu-HU" sz="2000" b="1" dirty="0" smtClean="0">
                <a:solidFill>
                  <a:srgbClr val="CD5F50"/>
                </a:solidFill>
              </a:rPr>
              <a:t>etnikai alapú klán</a:t>
            </a: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dirty="0" smtClean="0">
                <a:solidFill>
                  <a:srgbClr val="50412B"/>
                </a:solidFill>
              </a:rPr>
              <a:t>nehezen átjárható törésvonalak </a:t>
            </a: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 egymástól elkülönülő </a:t>
            </a: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hálózatok</a:t>
            </a:r>
          </a:p>
          <a:p>
            <a:pPr marL="400050" lvl="1" indent="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None/>
            </a:pP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 pluralizmus (pl. Kirgizisztán) vagy zűrzavar (pl. Macedónia)</a:t>
            </a:r>
            <a:endParaRPr lang="hu-HU" sz="2000" b="1" dirty="0" smtClean="0">
              <a:solidFill>
                <a:srgbClr val="50412B"/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+mj-lt"/>
              <a:buAutoNum type="arabicPeriod"/>
            </a:pPr>
            <a:r>
              <a:rPr lang="hu-HU" sz="2400" b="1" u="sng" dirty="0">
                <a:solidFill>
                  <a:srgbClr val="50412B"/>
                </a:solidFill>
              </a:rPr>
              <a:t>a mélyállam és a kommunista titkosszolgálatok </a:t>
            </a:r>
            <a:r>
              <a:rPr lang="hu-HU" sz="2400" b="1" u="sng" dirty="0" smtClean="0">
                <a:solidFill>
                  <a:srgbClr val="50412B"/>
                </a:solidFill>
              </a:rPr>
              <a:t>továbbélése</a:t>
            </a: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dirty="0" smtClean="0">
                <a:solidFill>
                  <a:srgbClr val="50412B"/>
                </a:solidFill>
              </a:rPr>
              <a:t>sajátos patronális hálót képez formális és informális titkosszolgálati erőforrásokkal </a:t>
            </a: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 </a:t>
            </a:r>
            <a:r>
              <a:rPr lang="hu-HU" sz="2000" b="1" dirty="0" smtClean="0">
                <a:solidFill>
                  <a:srgbClr val="50412B"/>
                </a:solidFill>
              </a:rPr>
              <a:t>a </a:t>
            </a:r>
            <a:r>
              <a:rPr lang="hu-HU" sz="2000" b="1" dirty="0" smtClean="0">
                <a:solidFill>
                  <a:srgbClr val="CD5F50"/>
                </a:solidFill>
              </a:rPr>
              <a:t>nómenklatúra alapú klán </a:t>
            </a:r>
            <a:r>
              <a:rPr lang="hu-HU" sz="2000" b="1" dirty="0" smtClean="0">
                <a:solidFill>
                  <a:srgbClr val="50412B"/>
                </a:solidFill>
              </a:rPr>
              <a:t>egy </a:t>
            </a:r>
            <a:r>
              <a:rPr lang="hu-HU" sz="2000" b="1" dirty="0" smtClean="0">
                <a:solidFill>
                  <a:srgbClr val="50412B"/>
                </a:solidFill>
              </a:rPr>
              <a:t>fajtája</a:t>
            </a:r>
            <a:endParaRPr lang="hu-HU" sz="2000" b="1" dirty="0" smtClean="0">
              <a:solidFill>
                <a:srgbClr val="50412B"/>
              </a:solidFill>
            </a:endParaRP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dirty="0" smtClean="0">
                <a:solidFill>
                  <a:srgbClr val="50412B"/>
                </a:solidFill>
              </a:rPr>
              <a:t>lehet szolgáltató vagy önálló </a:t>
            </a:r>
            <a:r>
              <a:rPr lang="hu-HU" sz="2000" b="1" dirty="0">
                <a:solidFill>
                  <a:srgbClr val="50412B"/>
                </a:solidFill>
              </a:rPr>
              <a:t>hatalmi </a:t>
            </a:r>
            <a:r>
              <a:rPr lang="hu-HU" sz="2000" b="1" dirty="0" smtClean="0">
                <a:solidFill>
                  <a:srgbClr val="50412B"/>
                </a:solidFill>
              </a:rPr>
              <a:t>háló </a:t>
            </a:r>
            <a:r>
              <a:rPr lang="hu-HU" sz="2000" b="1" dirty="0" smtClean="0">
                <a:solidFill>
                  <a:srgbClr val="50412B"/>
                </a:solidFill>
              </a:rPr>
              <a:t>(pl. Románia, Ukrajna) </a:t>
            </a: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 </a:t>
            </a: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egypiramisos rendszerben </a:t>
            </a: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betagozzák (pl. Magyarország 2010 után)</a:t>
            </a:r>
            <a:endParaRPr lang="hu-HU" sz="2000" b="1" dirty="0" smtClean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635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-422"/>
            <a:ext cx="8928100" cy="91598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hu-HU" sz="32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országspecifikus vonások hatása a posztkommunista rendszerekre (2)</a:t>
            </a:r>
            <a:endParaRPr lang="hu-HU" sz="3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395535" y="1028650"/>
            <a:ext cx="8496945" cy="41353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+mj-lt"/>
              <a:buAutoNum type="arabicPeriod" startAt="3"/>
            </a:pPr>
            <a:r>
              <a:rPr lang="hu-HU" sz="2400" b="1" u="sng" dirty="0">
                <a:solidFill>
                  <a:srgbClr val="50412B"/>
                </a:solidFill>
              </a:rPr>
              <a:t>országméret</a:t>
            </a:r>
            <a:endParaRPr lang="hu-HU" sz="2800" b="1" u="sng" dirty="0">
              <a:solidFill>
                <a:srgbClr val="50412B"/>
              </a:solidFill>
            </a:endParaRP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dirty="0" smtClean="0">
                <a:solidFill>
                  <a:srgbClr val="50412B"/>
                </a:solidFill>
              </a:rPr>
              <a:t>az egypiramisos háló </a:t>
            </a:r>
            <a:r>
              <a:rPr lang="hu-HU" sz="2000" b="1" dirty="0">
                <a:solidFill>
                  <a:srgbClr val="50412B"/>
                </a:solidFill>
              </a:rPr>
              <a:t>túl nagy országban nem lehet </a:t>
            </a:r>
            <a:r>
              <a:rPr lang="hu-HU" sz="2000" b="1" dirty="0" smtClean="0">
                <a:solidFill>
                  <a:srgbClr val="50412B"/>
                </a:solidFill>
              </a:rPr>
              <a:t>teljesen centralizált </a:t>
            </a: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 </a:t>
            </a:r>
            <a:r>
              <a:rPr lang="hu-HU" sz="2000" b="1" dirty="0" smtClean="0">
                <a:solidFill>
                  <a:srgbClr val="CD5F50"/>
                </a:solidFill>
                <a:sym typeface="Wingdings" panose="05000000000000000000" pitchFamily="2" charset="2"/>
              </a:rPr>
              <a:t>kialkudott autonómiák</a:t>
            </a: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 és </a:t>
            </a:r>
            <a:r>
              <a:rPr lang="hu-HU" sz="2000" b="1" dirty="0" smtClean="0">
                <a:solidFill>
                  <a:srgbClr val="CD5F50"/>
                </a:solidFill>
                <a:sym typeface="Wingdings" panose="05000000000000000000" pitchFamily="2" charset="2"/>
              </a:rPr>
              <a:t>többszintes háló,</a:t>
            </a: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 amely lehet informális (Oroszország) és bürokratikus (Kína)</a:t>
            </a:r>
          </a:p>
          <a:p>
            <a:pPr marL="457200" indent="-457200">
              <a:spcBef>
                <a:spcPts val="60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+mj-lt"/>
              <a:buAutoNum type="arabicPeriod" startAt="4"/>
            </a:pPr>
            <a:r>
              <a:rPr lang="hu-HU" sz="2400" b="1" u="sng" dirty="0" smtClean="0">
                <a:solidFill>
                  <a:srgbClr val="50412B"/>
                </a:solidFill>
              </a:rPr>
              <a:t>geopolitikai orientáció</a:t>
            </a:r>
            <a:endParaRPr lang="hu-HU" sz="2800" b="1" u="sng" dirty="0" smtClean="0">
              <a:solidFill>
                <a:srgbClr val="50412B"/>
              </a:solidFill>
            </a:endParaRP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dirty="0" smtClean="0">
                <a:solidFill>
                  <a:srgbClr val="50412B"/>
                </a:solidFill>
              </a:rPr>
              <a:t>civilizációs „magállamok” </a:t>
            </a:r>
            <a:r>
              <a:rPr lang="hu-HU" sz="2000" b="1" dirty="0" smtClean="0">
                <a:solidFill>
                  <a:srgbClr val="50412B"/>
                </a:solidFill>
              </a:rPr>
              <a:t>és </a:t>
            </a:r>
            <a:r>
              <a:rPr lang="hu-HU" sz="2000" b="1" dirty="0" smtClean="0">
                <a:solidFill>
                  <a:srgbClr val="50412B"/>
                </a:solidFill>
              </a:rPr>
              <a:t>„követő államok” </a:t>
            </a: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 </a:t>
            </a: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civilizációs gravitációs tér, geopolitikai szövetségek (pl. FÁK, </a:t>
            </a: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Eurázsiai Unió vs. NATO, EU)</a:t>
            </a:r>
            <a:endParaRPr lang="hu-HU" sz="2000" b="1" dirty="0" smtClean="0">
              <a:solidFill>
                <a:srgbClr val="50412B"/>
              </a:solidFill>
              <a:sym typeface="Wingdings" panose="05000000000000000000" pitchFamily="2" charset="2"/>
            </a:endParaRP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egyfelől </a:t>
            </a:r>
            <a:r>
              <a:rPr lang="hu-HU" sz="2000" b="1" dirty="0" smtClean="0">
                <a:solidFill>
                  <a:srgbClr val="CD5F50"/>
                </a:solidFill>
                <a:sym typeface="Wingdings" panose="05000000000000000000" pitchFamily="2" charset="2"/>
              </a:rPr>
              <a:t>a </a:t>
            </a:r>
            <a:r>
              <a:rPr lang="hu-HU" sz="2000" b="1" dirty="0" smtClean="0">
                <a:solidFill>
                  <a:srgbClr val="CD5F50"/>
                </a:solidFill>
                <a:sym typeface="Wingdings" panose="05000000000000000000" pitchFamily="2" charset="2"/>
              </a:rPr>
              <a:t>rezsimtípus befolyásolása </a:t>
            </a: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kötődés és befolyás </a:t>
            </a:r>
            <a:r>
              <a:rPr lang="hu-HU" sz="2000" b="1" i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(</a:t>
            </a:r>
            <a:r>
              <a:rPr lang="hu-HU" sz="2000" b="1" i="1" dirty="0" err="1" smtClean="0">
                <a:solidFill>
                  <a:srgbClr val="50412B"/>
                </a:solidFill>
                <a:sym typeface="Wingdings" panose="05000000000000000000" pitchFamily="2" charset="2"/>
              </a:rPr>
              <a:t>linkage</a:t>
            </a:r>
            <a:r>
              <a:rPr lang="hu-HU" sz="2000" b="1" i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 and </a:t>
            </a:r>
            <a:r>
              <a:rPr lang="hu-HU" sz="2000" b="1" i="1" dirty="0" err="1" smtClean="0">
                <a:solidFill>
                  <a:srgbClr val="50412B"/>
                </a:solidFill>
                <a:sym typeface="Wingdings" panose="05000000000000000000" pitchFamily="2" charset="2"/>
              </a:rPr>
              <a:t>leverage</a:t>
            </a:r>
            <a:r>
              <a:rPr lang="hu-HU" sz="2000" b="1" i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)</a:t>
            </a: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 révén</a:t>
            </a:r>
            <a:endParaRPr lang="hu-HU" sz="2000" b="1" i="1" dirty="0" smtClean="0">
              <a:solidFill>
                <a:srgbClr val="50412B"/>
              </a:solidFill>
              <a:sym typeface="Wingdings" panose="05000000000000000000" pitchFamily="2" charset="2"/>
            </a:endParaRP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másfelől </a:t>
            </a:r>
            <a:r>
              <a:rPr lang="hu-HU" sz="2000" b="1" dirty="0" smtClean="0">
                <a:solidFill>
                  <a:srgbClr val="CD5F50"/>
                </a:solidFill>
                <a:sym typeface="Wingdings" panose="05000000000000000000" pitchFamily="2" charset="2"/>
              </a:rPr>
              <a:t>az </a:t>
            </a:r>
            <a:r>
              <a:rPr lang="hu-HU" sz="2000" b="1" dirty="0" smtClean="0">
                <a:solidFill>
                  <a:srgbClr val="CD5F50"/>
                </a:solidFill>
                <a:sym typeface="Wingdings" panose="05000000000000000000" pitchFamily="2" charset="2"/>
              </a:rPr>
              <a:t>EU </a:t>
            </a: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mint félkész magállam  </a:t>
            </a:r>
            <a:r>
              <a:rPr lang="hu-HU" sz="2000" b="1" dirty="0" smtClean="0">
                <a:solidFill>
                  <a:srgbClr val="CD5F50"/>
                </a:solidFill>
                <a:sym typeface="Wingdings" panose="05000000000000000000" pitchFamily="2" charset="2"/>
              </a:rPr>
              <a:t>rezsimheterogenitás </a:t>
            </a: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(liberális és patronális rendszerek), nincsenek erős védekező </a:t>
            </a: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mechanizmusok</a:t>
            </a:r>
          </a:p>
        </p:txBody>
      </p:sp>
    </p:spTree>
    <p:extLst>
      <p:ext uri="{BB962C8B-B14F-4D97-AF65-F5344CB8AC3E}">
        <p14:creationId xmlns:p14="http://schemas.microsoft.com/office/powerpoint/2010/main" val="2083753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91598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hu-HU" sz="32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országspecifikus vonások hatása a posztkommunista rendszerekre </a:t>
            </a:r>
            <a:r>
              <a:rPr lang="hu-HU" sz="32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(3)</a:t>
            </a:r>
            <a:endParaRPr lang="hu-HU" sz="3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79735" y="987574"/>
            <a:ext cx="8784530" cy="415592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+mj-lt"/>
              <a:buAutoNum type="arabicPeriod" startAt="5"/>
            </a:pPr>
            <a:r>
              <a:rPr lang="hu-HU" sz="2400" b="1" u="sng" dirty="0" smtClean="0">
                <a:solidFill>
                  <a:srgbClr val="50412B"/>
                </a:solidFill>
              </a:rPr>
              <a:t>gazdasági </a:t>
            </a:r>
            <a:r>
              <a:rPr lang="hu-HU" sz="2400" b="1" u="sng" dirty="0" smtClean="0">
                <a:solidFill>
                  <a:srgbClr val="50412B"/>
                </a:solidFill>
              </a:rPr>
              <a:t>beágyazottság</a:t>
            </a:r>
            <a:endParaRPr lang="hu-HU" sz="2400" b="1" u="sng" dirty="0" smtClean="0">
              <a:solidFill>
                <a:srgbClr val="50412B"/>
              </a:solidFill>
            </a:endParaRP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900" b="1" dirty="0" smtClean="0">
                <a:solidFill>
                  <a:srgbClr val="50412B"/>
                </a:solidFill>
              </a:rPr>
              <a:t>szabadkereskedelmi egyezmények, globális termelési láncok, FDI beengedése </a:t>
            </a:r>
            <a:r>
              <a:rPr lang="hu-HU" sz="19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 </a:t>
            </a:r>
            <a:r>
              <a:rPr lang="hu-HU" sz="1900" b="1" dirty="0" smtClean="0">
                <a:solidFill>
                  <a:srgbClr val="50412B"/>
                </a:solidFill>
              </a:rPr>
              <a:t>nyugatiaknál igen, FÁK-országoknál nem vagy sokkal kevésbé</a:t>
            </a: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900" b="1" dirty="0" smtClean="0">
                <a:solidFill>
                  <a:srgbClr val="50412B"/>
                </a:solidFill>
              </a:rPr>
              <a:t>exportfüggés vs. </a:t>
            </a:r>
            <a:r>
              <a:rPr lang="hu-HU" sz="1900" b="1" dirty="0" smtClean="0">
                <a:solidFill>
                  <a:srgbClr val="50412B"/>
                </a:solidFill>
              </a:rPr>
              <a:t>FDI-függés: </a:t>
            </a:r>
            <a:r>
              <a:rPr lang="hu-HU" sz="1900" b="1" dirty="0" smtClean="0">
                <a:solidFill>
                  <a:srgbClr val="CD5F50"/>
                </a:solidFill>
              </a:rPr>
              <a:t>rezsimstabilizáló </a:t>
            </a:r>
            <a:r>
              <a:rPr lang="hu-HU" sz="1900" b="1" dirty="0" smtClean="0">
                <a:solidFill>
                  <a:srgbClr val="50412B"/>
                </a:solidFill>
              </a:rPr>
              <a:t>vagy </a:t>
            </a:r>
            <a:r>
              <a:rPr lang="hu-HU" sz="1900" b="1" dirty="0" smtClean="0">
                <a:solidFill>
                  <a:srgbClr val="CD5F50"/>
                </a:solidFill>
              </a:rPr>
              <a:t>rezsimbomlasztó</a:t>
            </a:r>
            <a:r>
              <a:rPr lang="hu-HU" sz="1900" b="1" dirty="0" smtClean="0">
                <a:solidFill>
                  <a:srgbClr val="50412B"/>
                </a:solidFill>
              </a:rPr>
              <a:t>?</a:t>
            </a: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900" b="1" u="sng" dirty="0" smtClean="0">
                <a:solidFill>
                  <a:srgbClr val="50412B"/>
                </a:solidFill>
              </a:rPr>
              <a:t>export:</a:t>
            </a:r>
            <a:r>
              <a:rPr lang="hu-HU" sz="1900" b="1" dirty="0" smtClean="0">
                <a:solidFill>
                  <a:srgbClr val="50412B"/>
                </a:solidFill>
              </a:rPr>
              <a:t> külföldi kitettség, DE „Gazprom-diplomácia”</a:t>
            </a: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900" b="1" u="sng" dirty="0" smtClean="0">
                <a:solidFill>
                  <a:srgbClr val="50412B"/>
                </a:solidFill>
              </a:rPr>
              <a:t>FDI:</a:t>
            </a:r>
            <a:r>
              <a:rPr lang="hu-HU" sz="1900" b="1" dirty="0" smtClean="0">
                <a:solidFill>
                  <a:srgbClr val="50412B"/>
                </a:solidFill>
              </a:rPr>
              <a:t> be nem tagozott, autonóm nagyvállalkozók / üzleti csoport jelenléte, DE </a:t>
            </a:r>
            <a:r>
              <a:rPr lang="hu-HU" sz="19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ellenérdekeltté tehetők a váltásban, stabilizálhatnak a hazai gazdasági és az uniós politikai színtéren</a:t>
            </a:r>
            <a:endParaRPr lang="hu-HU" sz="1900" b="1" dirty="0" smtClean="0">
              <a:solidFill>
                <a:srgbClr val="50412B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+mj-lt"/>
              <a:buAutoNum type="arabicPeriod" startAt="5"/>
            </a:pPr>
            <a:r>
              <a:rPr lang="hu-HU" sz="2400" b="1" u="sng" dirty="0" smtClean="0">
                <a:solidFill>
                  <a:srgbClr val="50412B"/>
                </a:solidFill>
              </a:rPr>
              <a:t>természeti erőforrások és az elosztható járadék más forrásai</a:t>
            </a: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900" b="1" dirty="0" smtClean="0">
                <a:solidFill>
                  <a:srgbClr val="50412B"/>
                </a:solidFill>
              </a:rPr>
              <a:t>eltérő források (</a:t>
            </a:r>
            <a:r>
              <a:rPr lang="hu-HU" sz="1900" b="1" dirty="0" smtClean="0">
                <a:solidFill>
                  <a:srgbClr val="CD5F50"/>
                </a:solidFill>
              </a:rPr>
              <a:t>oroszoknál olaj, nálunk EU-s pénz</a:t>
            </a:r>
            <a:r>
              <a:rPr lang="hu-HU" sz="1900" b="1" dirty="0" smtClean="0">
                <a:solidFill>
                  <a:srgbClr val="50412B"/>
                </a:solidFill>
              </a:rPr>
              <a:t>)</a:t>
            </a: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900" b="1" dirty="0" smtClean="0">
                <a:solidFill>
                  <a:srgbClr val="50412B"/>
                </a:solidFill>
              </a:rPr>
              <a:t>kőolaj, földgáz / nemzetközi transzferek / zsákmánycégek és pénzügyi intézmények (bankok) / államháztartás és közpénz-kifizetőhelyek (alapítványok)</a:t>
            </a:r>
            <a:endParaRPr lang="hu-HU" sz="1900" b="1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9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51470"/>
            <a:ext cx="8928100" cy="91598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hu-HU" sz="32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elemzés harmadik szintje: a közpolitika-specifikus vonások</a:t>
            </a:r>
            <a:endParaRPr lang="hu-HU" sz="3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79735" y="1275606"/>
            <a:ext cx="8784530" cy="3703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200" b="1" u="sng" dirty="0" smtClean="0">
                <a:solidFill>
                  <a:srgbClr val="50412B"/>
                </a:solidFill>
              </a:rPr>
              <a:t>közpolitika-specifikus vonások:</a:t>
            </a:r>
            <a:r>
              <a:rPr lang="hu-HU" sz="2200" b="1" dirty="0" smtClean="0">
                <a:solidFill>
                  <a:srgbClr val="50412B"/>
                </a:solidFill>
              </a:rPr>
              <a:t> az </a:t>
            </a:r>
            <a:r>
              <a:rPr lang="hu-HU" sz="2200" b="1" dirty="0">
                <a:solidFill>
                  <a:srgbClr val="50412B"/>
                </a:solidFill>
              </a:rPr>
              <a:t>egyes rezsimek </a:t>
            </a:r>
            <a:r>
              <a:rPr lang="hu-HU" sz="2200" b="1" dirty="0" smtClean="0">
                <a:solidFill>
                  <a:srgbClr val="CD5F50"/>
                </a:solidFill>
              </a:rPr>
              <a:t>közpolitikáinak</a:t>
            </a:r>
            <a:r>
              <a:rPr lang="hu-HU" sz="2200" b="1" dirty="0" smtClean="0">
                <a:solidFill>
                  <a:srgbClr val="50412B"/>
                </a:solidFill>
              </a:rPr>
              <a:t>:</a:t>
            </a: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dirty="0" smtClean="0">
                <a:solidFill>
                  <a:srgbClr val="CD5F50"/>
                </a:solidFill>
              </a:rPr>
              <a:t>egzakt </a:t>
            </a:r>
            <a:r>
              <a:rPr lang="hu-HU" sz="2000" b="1" dirty="0">
                <a:solidFill>
                  <a:srgbClr val="CD5F50"/>
                </a:solidFill>
              </a:rPr>
              <a:t>tartalmával </a:t>
            </a:r>
            <a:r>
              <a:rPr lang="hu-HU" sz="2000" b="1" dirty="0" smtClean="0">
                <a:solidFill>
                  <a:srgbClr val="50412B"/>
                </a:solidFill>
              </a:rPr>
              <a:t>vannak összefüggésben (oktatási törvény, egészségügyi rendszer stb.)</a:t>
            </a: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dirty="0" smtClean="0">
                <a:solidFill>
                  <a:srgbClr val="50412B"/>
                </a:solidFill>
              </a:rPr>
              <a:t>a közpolitikák </a:t>
            </a:r>
            <a:r>
              <a:rPr lang="hu-HU" sz="2000" b="1" dirty="0" smtClean="0">
                <a:solidFill>
                  <a:srgbClr val="CD5F50"/>
                </a:solidFill>
              </a:rPr>
              <a:t>számszerűsíthető </a:t>
            </a:r>
            <a:r>
              <a:rPr lang="hu-HU" sz="2000" b="1" dirty="0">
                <a:solidFill>
                  <a:srgbClr val="CD5F50"/>
                </a:solidFill>
              </a:rPr>
              <a:t>eredményeivel </a:t>
            </a:r>
            <a:r>
              <a:rPr lang="hu-HU" sz="2000" b="1" dirty="0">
                <a:solidFill>
                  <a:srgbClr val="50412B"/>
                </a:solidFill>
              </a:rPr>
              <a:t>vannak </a:t>
            </a:r>
            <a:r>
              <a:rPr lang="hu-HU" sz="2000" b="1" dirty="0" smtClean="0">
                <a:solidFill>
                  <a:srgbClr val="50412B"/>
                </a:solidFill>
              </a:rPr>
              <a:t>összefüggésben (GDP, egyenlőtlenség stb.)</a:t>
            </a:r>
          </a:p>
          <a:p>
            <a:pPr marL="266700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200" b="1" dirty="0" smtClean="0">
                <a:solidFill>
                  <a:srgbClr val="50412B"/>
                </a:solidFill>
              </a:rPr>
              <a:t>a közpolitikák rezsimspecifikus elemzési kerete </a:t>
            </a:r>
            <a:r>
              <a:rPr lang="hu-HU" sz="2200" b="1" dirty="0" smtClean="0">
                <a:solidFill>
                  <a:srgbClr val="CD5F50"/>
                </a:solidFill>
              </a:rPr>
              <a:t>(„rezsimspecifikus szemüveg”)</a:t>
            </a: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800" b="1" dirty="0" smtClean="0">
                <a:solidFill>
                  <a:srgbClr val="50412B"/>
                </a:solidFill>
              </a:rPr>
              <a:t>a rezsim alapvető működési elvét keressük a közpolitika-specifikus vonásokban</a:t>
            </a: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800" b="1" dirty="0" smtClean="0">
                <a:solidFill>
                  <a:srgbClr val="CD5F50"/>
                </a:solidFill>
              </a:rPr>
              <a:t>patronális politika:</a:t>
            </a:r>
            <a:r>
              <a:rPr lang="hu-HU" sz="1800" b="1" dirty="0" smtClean="0">
                <a:solidFill>
                  <a:srgbClr val="50412B"/>
                </a:solidFill>
              </a:rPr>
              <a:t> célja a hatalomkoncentráció és a vagyonfelhalmozás</a:t>
            </a:r>
          </a:p>
          <a:p>
            <a:pPr marL="666750" lvl="1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800" b="1" dirty="0" smtClean="0">
                <a:solidFill>
                  <a:srgbClr val="CD5F50"/>
                </a:solidFill>
              </a:rPr>
              <a:t>szakpolitikai indíték vs. szakpolitikai következmény </a:t>
            </a:r>
            <a:r>
              <a:rPr lang="hu-HU" sz="18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 előbbi nincs, utóbbi </a:t>
            </a:r>
            <a:r>
              <a:rPr lang="hu-HU" sz="18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van</a:t>
            </a:r>
          </a:p>
        </p:txBody>
      </p:sp>
    </p:spTree>
    <p:extLst>
      <p:ext uri="{BB962C8B-B14F-4D97-AF65-F5344CB8AC3E}">
        <p14:creationId xmlns:p14="http://schemas.microsoft.com/office/powerpoint/2010/main" val="1690575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1" cy="58012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75000"/>
              </a:lnSpc>
            </a:pPr>
            <a:r>
              <a:rPr lang="hu-HU" sz="28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Patronális politikák egy lehetséges elemzési kerete</a:t>
            </a:r>
            <a:endParaRPr lang="hu-HU" sz="28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/>
          </p:nvPr>
        </p:nvGraphicFramePr>
        <p:xfrm>
          <a:off x="107950" y="580125"/>
          <a:ext cx="8928101" cy="45354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9817">
                  <a:extLst>
                    <a:ext uri="{9D8B030D-6E8A-4147-A177-3AD203B41FA5}">
                      <a16:colId xmlns:a16="http://schemas.microsoft.com/office/drawing/2014/main" xmlns="" val="1849081351"/>
                    </a:ext>
                  </a:extLst>
                </a:gridCol>
                <a:gridCol w="359817">
                  <a:extLst>
                    <a:ext uri="{9D8B030D-6E8A-4147-A177-3AD203B41FA5}">
                      <a16:colId xmlns:a16="http://schemas.microsoft.com/office/drawing/2014/main" xmlns="" val="2064833327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3034041508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63864556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82177527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1996015100"/>
                    </a:ext>
                  </a:extLst>
                </a:gridCol>
                <a:gridCol w="1655739">
                  <a:extLst>
                    <a:ext uri="{9D8B030D-6E8A-4147-A177-3AD203B41FA5}">
                      <a16:colId xmlns:a16="http://schemas.microsoft.com/office/drawing/2014/main" xmlns="" val="2101190034"/>
                    </a:ext>
                  </a:extLst>
                </a:gridCol>
              </a:tblGrid>
              <a:tr h="0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hu-H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u="none" kern="120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Patronalizáció és patrimonializáció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u="none" kern="120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Patronális politikai </a:t>
                      </a:r>
                      <a:r>
                        <a:rPr lang="hu-HU" sz="1200" b="1" u="none" kern="1200" dirty="0" smtClean="0">
                          <a:solidFill>
                            <a:srgbClr val="4D7C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következmények</a:t>
                      </a:r>
                      <a:endParaRPr lang="hu-HU" sz="1200" b="1" u="none" kern="1200" dirty="0">
                        <a:solidFill>
                          <a:srgbClr val="4D7C8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u="none" kern="120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Szakpolitikai következmények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7366760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u="none" kern="120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Intézményi függés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u="none" kern="120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Pénzügyi függés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u="none" kern="120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Személyes függés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811467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Oktatás</a:t>
                      </a:r>
                    </a:p>
                  </a:txBody>
                  <a:tcPr marL="36195" marR="36195" marT="36195" marB="36195" vert="vert27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Közoktatás</a:t>
                      </a:r>
                    </a:p>
                  </a:txBody>
                  <a:tcPr marL="36195" marR="36195" marT="36195" marB="36195" vert="vert27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iskolákat elveszik az önkormányzatoktól, és központosítják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pénzügyi döntések egy központi testülethez kerülnek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iskolaigazgatókat </a:t>
                      </a:r>
                      <a:r>
                        <a:rPr lang="hu-HU" sz="105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maga a </a:t>
                      </a:r>
                      <a:r>
                        <a:rPr lang="hu-HU" sz="105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miniszter nevezi ki, </a:t>
                      </a:r>
                      <a:r>
                        <a:rPr lang="hu-HU" sz="105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tanárok</a:t>
                      </a:r>
                      <a:r>
                        <a:rPr lang="hu-HU" sz="1050" b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alkalmazásáról</a:t>
                      </a:r>
                      <a:r>
                        <a:rPr lang="hu-HU" sz="105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járási kormánytisztviselők</a:t>
                      </a:r>
                      <a:r>
                        <a:rPr lang="hu-HU" sz="1050" b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döntenek</a:t>
                      </a:r>
                      <a:endParaRPr lang="hu-HU" sz="105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társadalmi mobilitás csatornáinak ellenőrzése, </a:t>
                      </a:r>
                      <a:r>
                        <a:rPr lang="hu-HU" sz="105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oktatók korlátozása</a:t>
                      </a:r>
                      <a:r>
                        <a:rPr lang="hu-HU" sz="105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diszkrecionális kontroll a költségvetési erőforrások elosztása felett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Romlik a diákok teljesítménye (PISA), növekszik a szegregáció és a lemorzsolódás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325127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Felsőoktatás</a:t>
                      </a:r>
                    </a:p>
                  </a:txBody>
                  <a:tcPr marL="36195" marR="36195" marT="36195" marB="36195" vert="vert27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csúcspatrónus mindenható kancellárokat nevez ki az intézmények élére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normatív finanszírozás intézményi alku tárgyává teszik, az intézményen </a:t>
                      </a:r>
                      <a:r>
                        <a:rPr lang="hu-HU" sz="105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belül pénzügyi döntések a kancellárhoz kerülnek</a:t>
                      </a:r>
                      <a:endParaRPr lang="hu-HU" sz="105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miniszter felülbírálhatja a szenátusoknak a rektorok személyére tett javaslatait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Csökken az egyetemi hallgatók száma, növekszik az elvándorló egyetemi hallgatóké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816504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Kultúra / </a:t>
                      </a:r>
                      <a:r>
                        <a:rPr lang="hu-HU" sz="1200" b="1" kern="1200" dirty="0" smtClean="0">
                          <a:solidFill>
                            <a:srgbClr val="4D7C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kutatás</a:t>
                      </a:r>
                      <a:endParaRPr lang="hu-HU" sz="1200" b="1" kern="1200" dirty="0">
                        <a:solidFill>
                          <a:srgbClr val="4D7C8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Magyar Tudományos Akadémiától elveszik a kutatóintézeti hálózatot; alkotmányos védettséget adnak a kormánypárti művészeti akadémiának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addig normatív és versenyelvű erőforrás-elosztást a kormány diszkrecionális jogává teszik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Gazdaságilag ellehetetlenítik az állami finanszírozás vagy </a:t>
                      </a:r>
                      <a:r>
                        <a:rPr lang="hu-HU" sz="105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MMA-tagság</a:t>
                      </a:r>
                      <a:r>
                        <a:rPr lang="hu-HU" sz="105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nélküli művészeti tevékenységet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kultúra és a kutatás alárendelése a szimbolikus politikának és a propagandának (álcázás)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Csökken a kultúra és a kutatás sokszínűsége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872074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 smtClean="0">
                          <a:solidFill>
                            <a:srgbClr val="4D7C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Társ. politika</a:t>
                      </a:r>
                      <a:endParaRPr lang="hu-HU" sz="1200" b="1" kern="1200" dirty="0">
                        <a:solidFill>
                          <a:srgbClr val="4D7C8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szociális közszolgáltatásokat elveszik az önkormányzatoktól, és központosítják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Erőforrás-elvonás az önkormányzatoktól és az </a:t>
                      </a:r>
                      <a:r>
                        <a:rPr lang="hu-HU" sz="105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NGO-któl</a:t>
                      </a:r>
                      <a:r>
                        <a:rPr lang="hu-HU" sz="105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 szociális költségvetés korlátozása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Egyes szociális ellátások helyett a közmunka mint de facto cselédrendszer bevezetése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patriarchális családi rend fenntartása társadalmi szinten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5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Csökkennek a társadalmi </a:t>
                      </a:r>
                      <a:r>
                        <a:rPr lang="hu-HU" sz="105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mobilitás </a:t>
                      </a:r>
                      <a:r>
                        <a:rPr lang="hu-HU" sz="105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esélyei, csökken a szociális biztonság, nőnek a társadalmi különbségek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1701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02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38531" y="-41570"/>
            <a:ext cx="8928100" cy="79211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hu-HU" sz="28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patronális politikák mozgástere: a társadalmi ellenállás szintje</a:t>
            </a:r>
            <a:endParaRPr lang="hu-HU" sz="28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" name="Csoportba foglalás 3"/>
          <p:cNvGrpSpPr/>
          <p:nvPr/>
        </p:nvGrpSpPr>
        <p:grpSpPr>
          <a:xfrm>
            <a:off x="539552" y="350745"/>
            <a:ext cx="8218620" cy="4768502"/>
            <a:chOff x="-141122" y="0"/>
            <a:chExt cx="4728644" cy="3988760"/>
          </a:xfrm>
        </p:grpSpPr>
        <p:grpSp>
          <p:nvGrpSpPr>
            <p:cNvPr id="5" name="Csoportba foglalás 4"/>
            <p:cNvGrpSpPr/>
            <p:nvPr/>
          </p:nvGrpSpPr>
          <p:grpSpPr>
            <a:xfrm>
              <a:off x="-141122" y="0"/>
              <a:ext cx="4728644" cy="3988760"/>
              <a:chOff x="-141122" y="0"/>
              <a:chExt cx="4728644" cy="3988760"/>
            </a:xfrm>
          </p:grpSpPr>
          <p:cxnSp>
            <p:nvCxnSpPr>
              <p:cNvPr id="7" name="Egyenes összekötő 6"/>
              <p:cNvCxnSpPr/>
              <p:nvPr/>
            </p:nvCxnSpPr>
            <p:spPr>
              <a:xfrm rot="5400000">
                <a:off x="2320787" y="2430117"/>
                <a:ext cx="0" cy="2609850"/>
              </a:xfrm>
              <a:prstGeom prst="line">
                <a:avLst/>
              </a:prstGeom>
              <a:ln w="34925">
                <a:solidFill>
                  <a:srgbClr val="4D7C84"/>
                </a:solidFill>
                <a:head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8" name="Csoportba foglalás 7"/>
              <p:cNvGrpSpPr/>
              <p:nvPr/>
            </p:nvGrpSpPr>
            <p:grpSpPr>
              <a:xfrm>
                <a:off x="-141122" y="0"/>
                <a:ext cx="4728644" cy="3988760"/>
                <a:chOff x="-141122" y="0"/>
                <a:chExt cx="4728644" cy="3988760"/>
              </a:xfrm>
            </p:grpSpPr>
            <p:grpSp>
              <p:nvGrpSpPr>
                <p:cNvPr id="9" name="Csoportba foglalás 8"/>
                <p:cNvGrpSpPr/>
                <p:nvPr/>
              </p:nvGrpSpPr>
              <p:grpSpPr>
                <a:xfrm>
                  <a:off x="-141122" y="1101049"/>
                  <a:ext cx="1173797" cy="2495721"/>
                  <a:chOff x="-141122" y="27623"/>
                  <a:chExt cx="1173797" cy="2495721"/>
                </a:xfrm>
              </p:grpSpPr>
              <p:sp>
                <p:nvSpPr>
                  <p:cNvPr id="27" name="Szövegdoboz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6205" y="27623"/>
                    <a:ext cx="906470" cy="1828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ctr" anchorCtr="0">
                    <a:noAutofit/>
                  </a:bodyPr>
                  <a:lstStyle/>
                  <a:p>
                    <a:pPr>
                      <a:lnSpc>
                        <a:spcPct val="75000"/>
                      </a:lnSpc>
                      <a:spcAft>
                        <a:spcPts val="1000"/>
                      </a:spcAft>
                    </a:pPr>
                    <a:r>
                      <a:rPr lang="hu-HU" sz="1400" b="1" dirty="0" smtClean="0">
                        <a:solidFill>
                          <a:srgbClr val="4D7C8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A vezető vesztesége</a:t>
                    </a:r>
                    <a:endParaRPr lang="hu-HU" sz="2000" dirty="0">
                      <a:solidFill>
                        <a:srgbClr val="4D7C84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" name="Szövegdoboz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41122" y="2101601"/>
                    <a:ext cx="1129764" cy="4217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ctr" anchorCtr="0">
                    <a:noAutofit/>
                  </a:bodyPr>
                  <a:lstStyle/>
                  <a:p>
                    <a:pPr>
                      <a:lnSpc>
                        <a:spcPct val="75000"/>
                      </a:lnSpc>
                      <a:spcAft>
                        <a:spcPts val="1000"/>
                      </a:spcAft>
                    </a:pPr>
                    <a:r>
                      <a:rPr lang="en-US" sz="1400" b="1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A </a:t>
                    </a:r>
                    <a:r>
                      <a:rPr lang="en-US" sz="1400" b="1" dirty="0" err="1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vezető</a:t>
                    </a:r>
                    <a:r>
                      <a:rPr lang="en-US" sz="1400" b="1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400" b="1" dirty="0" err="1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elkezd</a:t>
                    </a:r>
                    <a:r>
                      <a:rPr lang="en-US" sz="1400" b="1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400" b="1" dirty="0" err="1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veszíteni</a:t>
                    </a:r>
                    <a:r>
                      <a:rPr lang="en-US" sz="1400" b="1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a </a:t>
                    </a:r>
                    <a:r>
                      <a:rPr lang="en-US" sz="1400" b="1" dirty="0" err="1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támogatottságából</a:t>
                    </a:r>
                    <a:r>
                      <a:rPr lang="en-US" sz="1400" b="1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400" b="1" dirty="0" err="1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az</a:t>
                    </a:r>
                    <a:r>
                      <a:rPr lang="en-US" sz="1400" b="1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400" b="1" dirty="0" err="1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ellenzék</a:t>
                    </a:r>
                    <a:r>
                      <a:rPr lang="en-US" sz="1400" b="1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400" b="1" dirty="0" err="1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javára</a:t>
                    </a:r>
                    <a:r>
                      <a:rPr lang="en-US" sz="1400" b="1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(</a:t>
                    </a:r>
                    <a:r>
                      <a:rPr lang="en-US" sz="1400" b="1" dirty="0" err="1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reagálási</a:t>
                    </a:r>
                    <a:r>
                      <a:rPr lang="en-US" sz="1400" b="1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400" b="1" dirty="0" err="1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pont</a:t>
                    </a:r>
                    <a:r>
                      <a:rPr lang="en-US" sz="1400" b="1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)</a:t>
                    </a:r>
                    <a:endParaRPr lang="hu-HU" sz="2000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9" name="Szövegdoboz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41122" y="1173627"/>
                    <a:ext cx="1129764" cy="3958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ctr" anchorCtr="0">
                    <a:noAutofit/>
                  </a:bodyPr>
                  <a:lstStyle/>
                  <a:p>
                    <a:pPr>
                      <a:lnSpc>
                        <a:spcPct val="75000"/>
                      </a:lnSpc>
                      <a:spcAft>
                        <a:spcPts val="1000"/>
                      </a:spcAft>
                    </a:pPr>
                    <a:r>
                      <a:rPr lang="en-US" sz="1400" b="1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A </a:t>
                    </a:r>
                    <a:r>
                      <a:rPr lang="en-US" sz="1400" b="1" dirty="0" err="1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vezető</a:t>
                    </a:r>
                    <a:r>
                      <a:rPr lang="en-US" sz="1400" b="1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400" b="1" dirty="0" err="1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elveszti</a:t>
                    </a:r>
                    <a:r>
                      <a:rPr lang="en-US" sz="1400" b="1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a </a:t>
                    </a:r>
                    <a:r>
                      <a:rPr lang="en-US" sz="1400" b="1" dirty="0" err="1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hatalmát</a:t>
                    </a:r>
                    <a:r>
                      <a:rPr lang="en-US" sz="1400" b="1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, de </a:t>
                    </a:r>
                    <a:r>
                      <a:rPr lang="en-US" sz="1400" b="1" dirty="0" err="1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nem</a:t>
                    </a:r>
                    <a:r>
                      <a:rPr lang="en-US" sz="1400" b="1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400" b="1" dirty="0" err="1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vonják</a:t>
                    </a:r>
                    <a:r>
                      <a:rPr lang="en-US" sz="1400" b="1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400" b="1" dirty="0" err="1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büntetőjogi</a:t>
                    </a:r>
                    <a:r>
                      <a:rPr lang="en-US" sz="1400" b="1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400" b="1" dirty="0" err="1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felelősségre</a:t>
                    </a:r>
                    <a:r>
                      <a:rPr lang="en-US" sz="1400" b="1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(</a:t>
                    </a:r>
                    <a:r>
                      <a:rPr lang="en-US" sz="1400" b="1" dirty="0" err="1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csak</a:t>
                    </a:r>
                    <a:r>
                      <a:rPr lang="en-US" sz="1400" b="1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400" b="1" dirty="0" err="1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liberális</a:t>
                    </a:r>
                    <a:r>
                      <a:rPr lang="en-US" sz="1400" b="1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400" b="1" dirty="0" err="1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demokráciában</a:t>
                    </a:r>
                    <a:r>
                      <a:rPr lang="en-US" sz="1400" b="1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)</a:t>
                    </a:r>
                    <a:endParaRPr lang="hu-HU" sz="2000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" name="Szövegdoboz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41122" y="376553"/>
                    <a:ext cx="1129764" cy="4901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ctr" anchorCtr="0">
                    <a:noAutofit/>
                  </a:bodyPr>
                  <a:lstStyle/>
                  <a:p>
                    <a:pPr>
                      <a:lnSpc>
                        <a:spcPct val="75000"/>
                      </a:lnSpc>
                      <a:spcAft>
                        <a:spcPts val="1000"/>
                      </a:spcAft>
                    </a:pPr>
                    <a:r>
                      <a:rPr lang="en-US" sz="1400" b="1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A </a:t>
                    </a:r>
                    <a:r>
                      <a:rPr lang="en-US" sz="1400" b="1" dirty="0" err="1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vezető</a:t>
                    </a:r>
                    <a:r>
                      <a:rPr lang="en-US" sz="1400" b="1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400" b="1" dirty="0" err="1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elveszti</a:t>
                    </a:r>
                    <a:r>
                      <a:rPr lang="en-US" sz="1400" b="1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a </a:t>
                    </a:r>
                    <a:r>
                      <a:rPr lang="en-US" sz="1400" b="1" dirty="0" err="1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hatalmát</a:t>
                    </a:r>
                    <a:r>
                      <a:rPr lang="en-US" sz="1400" b="1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, </a:t>
                    </a:r>
                    <a:r>
                      <a:rPr lang="en-US" sz="1400" b="1" dirty="0" err="1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és</a:t>
                    </a:r>
                    <a:r>
                      <a:rPr lang="en-US" sz="1400" b="1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400" b="1" dirty="0" err="1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büntetőjogi</a:t>
                    </a:r>
                    <a:r>
                      <a:rPr lang="en-US" sz="1400" b="1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400" b="1" dirty="0" err="1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felelősségre</a:t>
                    </a:r>
                    <a:r>
                      <a:rPr lang="en-US" sz="1400" b="1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400" b="1" dirty="0" err="1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vonják</a:t>
                    </a:r>
                    <a:r>
                      <a:rPr lang="en-US" sz="1400" b="1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(</a:t>
                    </a:r>
                    <a:r>
                      <a:rPr lang="en-US" sz="1400" b="1" dirty="0" err="1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csak</a:t>
                    </a:r>
                    <a:r>
                      <a:rPr lang="en-US" sz="1400" b="1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patronális </a:t>
                    </a:r>
                    <a:r>
                      <a:rPr lang="en-US" sz="1400" b="1" dirty="0" err="1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autokráciában</a:t>
                    </a:r>
                    <a:r>
                      <a:rPr lang="en-US" sz="1400" b="1" dirty="0">
                        <a:solidFill>
                          <a:srgbClr val="50412B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)</a:t>
                    </a:r>
                    <a:endParaRPr lang="hu-HU" sz="2000" dirty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" name="Csoportba foglalás 9"/>
                <p:cNvGrpSpPr/>
                <p:nvPr/>
              </p:nvGrpSpPr>
              <p:grpSpPr>
                <a:xfrm>
                  <a:off x="228600" y="0"/>
                  <a:ext cx="4358922" cy="3988760"/>
                  <a:chOff x="0" y="0"/>
                  <a:chExt cx="4358922" cy="3988760"/>
                </a:xfrm>
              </p:grpSpPr>
              <p:sp>
                <p:nvSpPr>
                  <p:cNvPr id="11" name="Ív 10"/>
                  <p:cNvSpPr/>
                  <p:nvPr/>
                </p:nvSpPr>
                <p:spPr>
                  <a:xfrm rot="5400000">
                    <a:off x="1003990" y="1504190"/>
                    <a:ext cx="1201945" cy="3209925"/>
                  </a:xfrm>
                  <a:prstGeom prst="arc">
                    <a:avLst>
                      <a:gd name="adj1" fmla="val 16307919"/>
                      <a:gd name="adj2" fmla="val 0"/>
                    </a:avLst>
                  </a:prstGeom>
                  <a:ln w="28575">
                    <a:solidFill>
                      <a:srgbClr val="CD5F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75000"/>
                      </a:lnSpc>
                    </a:pPr>
                    <a:endParaRPr lang="hu-HU" sz="3600"/>
                  </a:p>
                </p:txBody>
              </p:sp>
              <p:sp>
                <p:nvSpPr>
                  <p:cNvPr id="12" name="Ív 11"/>
                  <p:cNvSpPr/>
                  <p:nvPr/>
                </p:nvSpPr>
                <p:spPr>
                  <a:xfrm rot="5400000">
                    <a:off x="1600338" y="1409714"/>
                    <a:ext cx="3175027" cy="355600"/>
                  </a:xfrm>
                  <a:prstGeom prst="arc">
                    <a:avLst>
                      <a:gd name="adj1" fmla="val 16200000"/>
                      <a:gd name="adj2" fmla="val 21599997"/>
                    </a:avLst>
                  </a:prstGeom>
                  <a:ln w="28575">
                    <a:solidFill>
                      <a:srgbClr val="CD5F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75000"/>
                      </a:lnSpc>
                    </a:pPr>
                    <a:endParaRPr lang="hu-HU" sz="3600"/>
                  </a:p>
                </p:txBody>
              </p:sp>
              <p:grpSp>
                <p:nvGrpSpPr>
                  <p:cNvPr id="13" name="Csoportba foglalás 12"/>
                  <p:cNvGrpSpPr/>
                  <p:nvPr/>
                </p:nvGrpSpPr>
                <p:grpSpPr>
                  <a:xfrm>
                    <a:off x="775390" y="541824"/>
                    <a:ext cx="3583532" cy="3446936"/>
                    <a:chOff x="0" y="-23064"/>
                    <a:chExt cx="3583532" cy="3446936"/>
                  </a:xfrm>
                </p:grpSpPr>
                <p:cxnSp>
                  <p:nvCxnSpPr>
                    <p:cNvPr id="14" name="Egyenes összekötő 13"/>
                    <p:cNvCxnSpPr/>
                    <p:nvPr/>
                  </p:nvCxnSpPr>
                  <p:spPr>
                    <a:xfrm>
                      <a:off x="9939" y="556591"/>
                      <a:ext cx="0" cy="2609850"/>
                    </a:xfrm>
                    <a:prstGeom prst="line">
                      <a:avLst/>
                    </a:prstGeom>
                    <a:ln w="34925">
                      <a:solidFill>
                        <a:srgbClr val="4D7C84"/>
                      </a:solidFill>
                      <a:head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Egyenes összekötő 14"/>
                    <p:cNvCxnSpPr/>
                    <p:nvPr/>
                  </p:nvCxnSpPr>
                  <p:spPr>
                    <a:xfrm>
                      <a:off x="824948" y="556591"/>
                      <a:ext cx="0" cy="2609850"/>
                    </a:xfrm>
                    <a:prstGeom prst="line">
                      <a:avLst/>
                    </a:prstGeom>
                    <a:ln w="12700">
                      <a:solidFill>
                        <a:srgbClr val="50412B"/>
                      </a:solidFill>
                      <a:prstDash val="dash"/>
                      <a:headEnd type="non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" name="Egyenes összekötő 15"/>
                    <p:cNvCxnSpPr/>
                    <p:nvPr/>
                  </p:nvCxnSpPr>
                  <p:spPr>
                    <a:xfrm rot="5400000">
                      <a:off x="1306996" y="1306995"/>
                      <a:ext cx="0" cy="2609850"/>
                    </a:xfrm>
                    <a:prstGeom prst="line">
                      <a:avLst/>
                    </a:prstGeom>
                    <a:ln w="12700">
                      <a:solidFill>
                        <a:srgbClr val="50412B"/>
                      </a:solidFill>
                      <a:prstDash val="dash"/>
                      <a:headEnd type="non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7" name="Csoportba foglalás 16"/>
                    <p:cNvGrpSpPr/>
                    <p:nvPr/>
                  </p:nvGrpSpPr>
                  <p:grpSpPr>
                    <a:xfrm>
                      <a:off x="0" y="-23064"/>
                      <a:ext cx="1027078" cy="3168132"/>
                      <a:chOff x="282634" y="6906"/>
                      <a:chExt cx="667774" cy="3168132"/>
                    </a:xfrm>
                  </p:grpSpPr>
                  <p:cxnSp>
                    <p:nvCxnSpPr>
                      <p:cNvPr id="25" name="Egyenes összekötő 24"/>
                      <p:cNvCxnSpPr/>
                      <p:nvPr/>
                    </p:nvCxnSpPr>
                    <p:spPr>
                      <a:xfrm>
                        <a:off x="282634" y="3175038"/>
                        <a:ext cx="534343" cy="0"/>
                      </a:xfrm>
                      <a:prstGeom prst="line">
                        <a:avLst/>
                      </a:prstGeom>
                      <a:ln w="28575">
                        <a:solidFill>
                          <a:srgbClr val="CD5F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6" name="Ív 25"/>
                      <p:cNvSpPr/>
                      <p:nvPr/>
                    </p:nvSpPr>
                    <p:spPr>
                      <a:xfrm rot="5400000">
                        <a:off x="-770877" y="1453753"/>
                        <a:ext cx="3168132" cy="274438"/>
                      </a:xfrm>
                      <a:prstGeom prst="arc">
                        <a:avLst/>
                      </a:prstGeom>
                      <a:ln w="28575">
                        <a:solidFill>
                          <a:srgbClr val="CD5F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75000"/>
                          </a:lnSpc>
                        </a:pPr>
                        <a:endParaRPr lang="hu-HU" sz="3600"/>
                      </a:p>
                    </p:txBody>
                  </p:sp>
                </p:grpSp>
                <p:cxnSp>
                  <p:nvCxnSpPr>
                    <p:cNvPr id="18" name="Egyenes összekötő 17"/>
                    <p:cNvCxnSpPr/>
                    <p:nvPr/>
                  </p:nvCxnSpPr>
                  <p:spPr>
                    <a:xfrm rot="5400000">
                      <a:off x="1306996" y="253447"/>
                      <a:ext cx="0" cy="2609850"/>
                    </a:xfrm>
                    <a:prstGeom prst="line">
                      <a:avLst/>
                    </a:prstGeom>
                    <a:ln w="12700">
                      <a:solidFill>
                        <a:srgbClr val="50412B"/>
                      </a:solidFill>
                      <a:prstDash val="dash"/>
                      <a:headEnd type="non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" name="Egyenes összekötő 18"/>
                    <p:cNvCxnSpPr/>
                    <p:nvPr/>
                  </p:nvCxnSpPr>
                  <p:spPr>
                    <a:xfrm rot="5400000">
                      <a:off x="1306996" y="-283266"/>
                      <a:ext cx="0" cy="2609850"/>
                    </a:xfrm>
                    <a:prstGeom prst="line">
                      <a:avLst/>
                    </a:prstGeom>
                    <a:ln w="12700">
                      <a:solidFill>
                        <a:srgbClr val="50412B"/>
                      </a:solidFill>
                      <a:prstDash val="dash"/>
                      <a:headEnd type="non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0" name="Csoportba foglalás 19"/>
                    <p:cNvGrpSpPr/>
                    <p:nvPr/>
                  </p:nvGrpSpPr>
                  <p:grpSpPr>
                    <a:xfrm>
                      <a:off x="857064" y="554881"/>
                      <a:ext cx="2726468" cy="2868991"/>
                      <a:chOff x="2299" y="47985"/>
                      <a:chExt cx="2726468" cy="2868991"/>
                    </a:xfrm>
                  </p:grpSpPr>
                  <p:sp>
                    <p:nvSpPr>
                      <p:cNvPr id="21" name="Szövegdoboz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2313" y="2734406"/>
                        <a:ext cx="1594644" cy="18257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0" tIns="0" rIns="0" bIns="0" anchor="ctr" anchorCtr="0">
                        <a:noAutofit/>
                      </a:bodyPr>
                      <a:lstStyle/>
                      <a:p>
                        <a:pPr algn="r">
                          <a:lnSpc>
                            <a:spcPct val="75000"/>
                          </a:lnSpc>
                          <a:spcAft>
                            <a:spcPts val="1000"/>
                          </a:spcAft>
                        </a:pPr>
                        <a:r>
                          <a:rPr lang="hu-HU" sz="1400" b="1" dirty="0" smtClean="0">
                            <a:solidFill>
                              <a:srgbClr val="4D7C84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A közpolitikák miatti irritáció szintje</a:t>
                        </a:r>
                        <a:endParaRPr lang="hu-HU" sz="2000" dirty="0">
                          <a:solidFill>
                            <a:srgbClr val="4D7C8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" name="Szövegdoboz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299" y="47985"/>
                        <a:ext cx="1162685" cy="18288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0" tIns="0" rIns="0" bIns="0" anchor="ctr" anchorCtr="0">
                        <a:noAutofit/>
                      </a:bodyPr>
                      <a:lstStyle/>
                      <a:p>
                        <a:pPr>
                          <a:lnSpc>
                            <a:spcPct val="75000"/>
                          </a:lnSpc>
                          <a:spcAft>
                            <a:spcPts val="1000"/>
                          </a:spcAft>
                        </a:pPr>
                        <a:r>
                          <a:rPr lang="hu-HU" sz="1400" b="1" dirty="0" smtClean="0">
                            <a:solidFill>
                              <a:srgbClr val="50412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ingerküszöb</a:t>
                        </a:r>
                        <a:endParaRPr lang="hu-HU" sz="20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3" name="Szövegdoboz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30899" y="1139297"/>
                        <a:ext cx="934085" cy="35750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0" tIns="0" rIns="0" bIns="0" anchor="t" anchorCtr="0">
                        <a:noAutofit/>
                      </a:bodyPr>
                      <a:lstStyle/>
                      <a:p>
                        <a:pPr>
                          <a:lnSpc>
                            <a:spcPct val="75000"/>
                          </a:lnSpc>
                          <a:spcAft>
                            <a:spcPts val="1000"/>
                          </a:spcAft>
                        </a:pPr>
                        <a:r>
                          <a:rPr lang="hu-HU" sz="1400" b="1" dirty="0" smtClean="0">
                            <a:solidFill>
                              <a:srgbClr val="50412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függvény liberális demokráciában</a:t>
                        </a:r>
                        <a:endParaRPr lang="hu-HU" sz="20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4" name="Szövegdoboz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94682" y="1139297"/>
                        <a:ext cx="934085" cy="35750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0" tIns="0" rIns="0" bIns="0" anchor="t" anchorCtr="0">
                        <a:noAutofit/>
                      </a:bodyPr>
                      <a:lstStyle/>
                      <a:p>
                        <a:pPr>
                          <a:lnSpc>
                            <a:spcPct val="75000"/>
                          </a:lnSpc>
                          <a:spcAft>
                            <a:spcPts val="1000"/>
                          </a:spcAft>
                        </a:pPr>
                        <a:r>
                          <a:rPr lang="hu-HU" sz="1400" b="1" dirty="0" smtClean="0">
                            <a:solidFill>
                              <a:srgbClr val="50412B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függvény patronális autokráciában</a:t>
                        </a:r>
                        <a:endParaRPr lang="hu-HU" sz="20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</p:grpSp>
          </p:grpSp>
        </p:grpSp>
        <p:cxnSp>
          <p:nvCxnSpPr>
            <p:cNvPr id="6" name="Egyenes összekötő 5"/>
            <p:cNvCxnSpPr/>
            <p:nvPr/>
          </p:nvCxnSpPr>
          <p:spPr>
            <a:xfrm>
              <a:off x="3431690" y="1129553"/>
              <a:ext cx="0" cy="2609753"/>
            </a:xfrm>
            <a:prstGeom prst="line">
              <a:avLst/>
            </a:prstGeom>
            <a:ln w="12700">
              <a:solidFill>
                <a:srgbClr val="50412B"/>
              </a:solidFill>
              <a:prstDash val="dash"/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artalom helye 2"/>
          <p:cNvSpPr txBox="1">
            <a:spLocks/>
          </p:cNvSpPr>
          <p:nvPr/>
        </p:nvSpPr>
        <p:spPr>
          <a:xfrm>
            <a:off x="251520" y="757762"/>
            <a:ext cx="8784530" cy="73386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spcBef>
                <a:spcPts val="0"/>
              </a:spcBef>
              <a:spcAft>
                <a:spcPts val="300"/>
              </a:spcAft>
              <a:buClr>
                <a:srgbClr val="4D7C84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200" b="1" u="sng" dirty="0" smtClean="0">
                <a:solidFill>
                  <a:srgbClr val="50412B"/>
                </a:solidFill>
              </a:rPr>
              <a:t>„helyben maradó bandita” </a:t>
            </a:r>
            <a:r>
              <a:rPr lang="hu-HU" sz="2200" b="1" i="1" u="sng" dirty="0" smtClean="0">
                <a:solidFill>
                  <a:srgbClr val="50412B"/>
                </a:solidFill>
              </a:rPr>
              <a:t>(</a:t>
            </a:r>
            <a:r>
              <a:rPr lang="hu-HU" sz="2200" b="1" i="1" u="sng" dirty="0" err="1" smtClean="0">
                <a:solidFill>
                  <a:srgbClr val="50412B"/>
                </a:solidFill>
              </a:rPr>
              <a:t>stationary</a:t>
            </a:r>
            <a:r>
              <a:rPr lang="hu-HU" sz="2200" b="1" i="1" u="sng" dirty="0" smtClean="0">
                <a:solidFill>
                  <a:srgbClr val="50412B"/>
                </a:solidFill>
              </a:rPr>
              <a:t> </a:t>
            </a:r>
            <a:r>
              <a:rPr lang="hu-HU" sz="2200" b="1" i="1" u="sng" dirty="0" err="1" smtClean="0">
                <a:solidFill>
                  <a:srgbClr val="50412B"/>
                </a:solidFill>
              </a:rPr>
              <a:t>bandit</a:t>
            </a:r>
            <a:r>
              <a:rPr lang="hu-HU" sz="2200" b="1" i="1" u="sng" dirty="0" smtClean="0">
                <a:solidFill>
                  <a:srgbClr val="50412B"/>
                </a:solidFill>
              </a:rPr>
              <a:t>)</a:t>
            </a:r>
            <a:r>
              <a:rPr lang="hu-HU" sz="2200" b="1" u="sng" dirty="0" smtClean="0">
                <a:solidFill>
                  <a:srgbClr val="50412B"/>
                </a:solidFill>
              </a:rPr>
              <a:t>:</a:t>
            </a:r>
            <a:r>
              <a:rPr lang="hu-HU" sz="2200" b="1" dirty="0" smtClean="0">
                <a:solidFill>
                  <a:srgbClr val="50412B"/>
                </a:solidFill>
              </a:rPr>
              <a:t> nem rabol és továbbáll, hanem folyamatos lerablások sorozatára építi a rendszert </a:t>
            </a:r>
            <a:r>
              <a:rPr lang="hu-HU" sz="22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 </a:t>
            </a:r>
            <a:r>
              <a:rPr lang="hu-HU" sz="2200" b="1" dirty="0" smtClean="0">
                <a:solidFill>
                  <a:srgbClr val="CD5F50"/>
                </a:solidFill>
              </a:rPr>
              <a:t>fenntarthatóság</a:t>
            </a:r>
            <a:endParaRPr lang="hu-HU" sz="2400" b="1" dirty="0" smtClean="0">
              <a:solidFill>
                <a:srgbClr val="CD5F50"/>
              </a:solidFill>
            </a:endParaRPr>
          </a:p>
        </p:txBody>
      </p:sp>
      <p:sp>
        <p:nvSpPr>
          <p:cNvPr id="3" name="Bal oldali kapcsos zárójel 2"/>
          <p:cNvSpPr/>
          <p:nvPr/>
        </p:nvSpPr>
        <p:spPr>
          <a:xfrm rot="5400000">
            <a:off x="3139518" y="3324611"/>
            <a:ext cx="242540" cy="1394893"/>
          </a:xfrm>
          <a:prstGeom prst="leftBrace">
            <a:avLst/>
          </a:prstGeom>
          <a:ln>
            <a:solidFill>
              <a:srgbClr val="4D7C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Bal oldali kapcsos zárójel 31"/>
          <p:cNvSpPr/>
          <p:nvPr/>
        </p:nvSpPr>
        <p:spPr>
          <a:xfrm rot="5400000">
            <a:off x="5234143" y="2636096"/>
            <a:ext cx="245061" cy="2774443"/>
          </a:xfrm>
          <a:prstGeom prst="leftBrace">
            <a:avLst/>
          </a:prstGeom>
          <a:ln>
            <a:solidFill>
              <a:srgbClr val="4D7C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Bal oldali kapcsos zárójel 32"/>
          <p:cNvSpPr/>
          <p:nvPr/>
        </p:nvSpPr>
        <p:spPr>
          <a:xfrm rot="16200000" flipV="1">
            <a:off x="4000269" y="4114086"/>
            <a:ext cx="175490" cy="247891"/>
          </a:xfrm>
          <a:prstGeom prst="leftBrace">
            <a:avLst/>
          </a:prstGeom>
          <a:ln>
            <a:solidFill>
              <a:srgbClr val="4D7C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Szövegdoboz 2"/>
          <p:cNvSpPr txBox="1">
            <a:spLocks noChangeArrowheads="1"/>
          </p:cNvSpPr>
          <p:nvPr/>
        </p:nvSpPr>
        <p:spPr bwMode="auto">
          <a:xfrm>
            <a:off x="2600003" y="3568891"/>
            <a:ext cx="1307794" cy="28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algn="ctr">
              <a:lnSpc>
                <a:spcPct val="75000"/>
              </a:lnSpc>
              <a:spcAft>
                <a:spcPts val="1000"/>
              </a:spcAft>
            </a:pPr>
            <a:r>
              <a:rPr lang="hu-HU" sz="1400" b="1" dirty="0" smtClean="0">
                <a:solidFill>
                  <a:srgbClr val="50412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nincs népi reagálás</a:t>
            </a:r>
            <a:endParaRPr lang="hu-HU" sz="2000" dirty="0">
              <a:solidFill>
                <a:srgbClr val="50412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Szövegdoboz 2"/>
          <p:cNvSpPr txBox="1">
            <a:spLocks noChangeArrowheads="1"/>
          </p:cNvSpPr>
          <p:nvPr/>
        </p:nvSpPr>
        <p:spPr bwMode="auto">
          <a:xfrm>
            <a:off x="3196433" y="4366770"/>
            <a:ext cx="2160240" cy="28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algn="ctr">
              <a:lnSpc>
                <a:spcPct val="75000"/>
              </a:lnSpc>
              <a:spcAft>
                <a:spcPts val="1000"/>
              </a:spcAft>
            </a:pPr>
            <a:r>
              <a:rPr lang="hu-HU" sz="1400" b="1" dirty="0" smtClean="0">
                <a:solidFill>
                  <a:srgbClr val="50412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társadalmi érdekbesz</a:t>
            </a:r>
            <a:r>
              <a:rPr lang="hu-HU" sz="1400" b="1" dirty="0" smtClean="0">
                <a:solidFill>
                  <a:srgbClr val="50412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ámítás</a:t>
            </a:r>
            <a:endParaRPr lang="hu-HU" sz="2000" dirty="0">
              <a:solidFill>
                <a:srgbClr val="50412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Szövegdoboz 2"/>
          <p:cNvSpPr txBox="1">
            <a:spLocks noChangeArrowheads="1"/>
          </p:cNvSpPr>
          <p:nvPr/>
        </p:nvSpPr>
        <p:spPr bwMode="auto">
          <a:xfrm>
            <a:off x="4324666" y="3591315"/>
            <a:ext cx="2273641" cy="28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algn="ctr">
              <a:lnSpc>
                <a:spcPct val="75000"/>
              </a:lnSpc>
              <a:spcAft>
                <a:spcPts val="1000"/>
              </a:spcAft>
            </a:pPr>
            <a:r>
              <a:rPr lang="hu-HU" sz="1400" b="1" dirty="0" smtClean="0">
                <a:solidFill>
                  <a:srgbClr val="50412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semlegesített társadalmi érdekbesz</a:t>
            </a:r>
            <a:r>
              <a:rPr lang="hu-HU" sz="1400" b="1" dirty="0" smtClean="0">
                <a:solidFill>
                  <a:srgbClr val="50412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ámítás</a:t>
            </a:r>
            <a:endParaRPr lang="hu-HU" sz="2000" dirty="0">
              <a:solidFill>
                <a:srgbClr val="50412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4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1"/>
            <a:ext cx="8928100" cy="91598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en-US" sz="22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Egy</a:t>
            </a:r>
            <a:r>
              <a:rPr lang="en-US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globális</a:t>
            </a:r>
            <a:r>
              <a:rPr lang="en-US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2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nézőpont </a:t>
            </a:r>
            <a:r>
              <a:rPr lang="en-US" sz="2200" b="1" dirty="0" err="1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felé</a:t>
            </a:r>
            <a:r>
              <a:rPr lang="en-US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22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22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22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hu-H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posztkommunista régióhoz fűződő implicit axiómáink feloldása</a:t>
            </a:r>
            <a:endParaRPr lang="en-US" sz="2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67767" y="987425"/>
            <a:ext cx="8208466" cy="40322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80975" indent="-180975">
              <a:spcAft>
                <a:spcPts val="1000"/>
              </a:spcAft>
              <a:buClr>
                <a:srgbClr val="4D7C84"/>
              </a:buClr>
              <a:buFont typeface="Arial" panose="020B0604020202020204" pitchFamily="34" charset="0"/>
              <a:buChar char="•"/>
            </a:pPr>
            <a:r>
              <a:rPr lang="en-US" sz="2000" b="1" u="sng" dirty="0" err="1">
                <a:solidFill>
                  <a:srgbClr val="4D7C84"/>
                </a:solidFill>
              </a:rPr>
              <a:t>Genezis</a:t>
            </a:r>
            <a:r>
              <a:rPr lang="en-US" sz="2000" b="1" u="sng" dirty="0">
                <a:solidFill>
                  <a:srgbClr val="4D7C84"/>
                </a:solidFill>
              </a:rPr>
              <a:t> </a:t>
            </a:r>
            <a:r>
              <a:rPr lang="en-US" sz="2000" b="1" u="sng" dirty="0" err="1">
                <a:solidFill>
                  <a:srgbClr val="4D7C84"/>
                </a:solidFill>
              </a:rPr>
              <a:t>axióma</a:t>
            </a:r>
            <a:r>
              <a:rPr lang="en-US" sz="2000" b="1" u="sng" dirty="0">
                <a:solidFill>
                  <a:srgbClr val="4D7C84"/>
                </a:solidFill>
              </a:rPr>
              <a:t>:</a:t>
            </a:r>
            <a:r>
              <a:rPr lang="en-US" sz="2000" b="1" dirty="0" smtClean="0">
                <a:solidFill>
                  <a:srgbClr val="4D7C84"/>
                </a:solidFill>
              </a:rPr>
              <a:t> </a:t>
            </a:r>
            <a:r>
              <a:rPr lang="en-US" sz="2000" b="1" dirty="0">
                <a:solidFill>
                  <a:srgbClr val="50412B"/>
                </a:solidFill>
              </a:rPr>
              <a:t>a </a:t>
            </a:r>
            <a:r>
              <a:rPr lang="en-US" sz="2000" b="1" dirty="0" err="1">
                <a:solidFill>
                  <a:srgbClr val="50412B"/>
                </a:solidFill>
              </a:rPr>
              <a:t>rezsimfejlődés</a:t>
            </a:r>
            <a:r>
              <a:rPr lang="en-US" sz="2000" b="1" dirty="0">
                <a:solidFill>
                  <a:srgbClr val="50412B"/>
                </a:solidFill>
              </a:rPr>
              <a:t> a </a:t>
            </a:r>
            <a:r>
              <a:rPr lang="en-US" sz="2000" b="1" dirty="0" err="1">
                <a:solidFill>
                  <a:srgbClr val="50412B"/>
                </a:solidFill>
              </a:rPr>
              <a:t>közösségi</a:t>
            </a:r>
            <a:r>
              <a:rPr lang="en-US" sz="2000" b="1" dirty="0">
                <a:solidFill>
                  <a:srgbClr val="50412B"/>
                </a:solidFill>
              </a:rPr>
              <a:t> </a:t>
            </a:r>
            <a:r>
              <a:rPr lang="en-US" sz="2000" b="1" dirty="0" err="1">
                <a:solidFill>
                  <a:srgbClr val="50412B"/>
                </a:solidFill>
              </a:rPr>
              <a:t>tulajdon</a:t>
            </a:r>
            <a:r>
              <a:rPr lang="en-US" sz="2000" b="1" dirty="0">
                <a:solidFill>
                  <a:srgbClr val="50412B"/>
                </a:solidFill>
              </a:rPr>
              <a:t> </a:t>
            </a:r>
            <a:r>
              <a:rPr lang="en-US" sz="2000" b="1" dirty="0" err="1">
                <a:solidFill>
                  <a:srgbClr val="50412B"/>
                </a:solidFill>
              </a:rPr>
              <a:t>monopóliumának</a:t>
            </a:r>
            <a:r>
              <a:rPr lang="en-US" sz="2000" b="1" dirty="0">
                <a:solidFill>
                  <a:srgbClr val="50412B"/>
                </a:solidFill>
              </a:rPr>
              <a:t> </a:t>
            </a:r>
            <a:r>
              <a:rPr lang="en-US" sz="2000" b="1" dirty="0" err="1">
                <a:solidFill>
                  <a:srgbClr val="50412B"/>
                </a:solidFill>
              </a:rPr>
              <a:t>összeomlásától</a:t>
            </a:r>
            <a:r>
              <a:rPr lang="en-US" sz="2000" b="1" dirty="0">
                <a:solidFill>
                  <a:srgbClr val="50412B"/>
                </a:solidFill>
              </a:rPr>
              <a:t> </a:t>
            </a:r>
            <a:r>
              <a:rPr lang="en-US" sz="2000" b="1" dirty="0" err="1" smtClean="0">
                <a:solidFill>
                  <a:srgbClr val="50412B"/>
                </a:solidFill>
              </a:rPr>
              <a:t>kezdődik</a:t>
            </a:r>
            <a:r>
              <a:rPr lang="hu-HU" sz="2000" b="1" dirty="0" smtClean="0">
                <a:solidFill>
                  <a:srgbClr val="50412B"/>
                </a:solidFill>
              </a:rPr>
              <a:t> </a:t>
            </a:r>
            <a:r>
              <a:rPr lang="hu-HU" sz="1600" b="1" dirty="0" smtClean="0">
                <a:solidFill>
                  <a:srgbClr val="8D503B"/>
                </a:solidFill>
                <a:sym typeface="Wingdings" panose="05000000000000000000" pitchFamily="2" charset="2"/>
              </a:rPr>
              <a:t></a:t>
            </a:r>
            <a:r>
              <a:rPr lang="en-US" sz="2000" b="1" dirty="0" smtClean="0">
                <a:solidFill>
                  <a:srgbClr val="50412B"/>
                </a:solidFill>
              </a:rPr>
              <a:t> </a:t>
            </a:r>
            <a:r>
              <a:rPr lang="hu-HU" sz="2000" b="1" dirty="0" smtClean="0">
                <a:solidFill>
                  <a:srgbClr val="CD5F50"/>
                </a:solidFill>
              </a:rPr>
              <a:t>posztkolonialista országok</a:t>
            </a:r>
            <a:endParaRPr lang="en-US" sz="800" b="1" dirty="0" smtClean="0">
              <a:solidFill>
                <a:srgbClr val="50412B"/>
              </a:solidFill>
            </a:endParaRPr>
          </a:p>
          <a:p>
            <a:pPr marL="180975" indent="-180975">
              <a:spcAft>
                <a:spcPts val="1000"/>
              </a:spcAft>
              <a:buClr>
                <a:srgbClr val="4D7C84"/>
              </a:buClr>
              <a:buFont typeface="Arial" panose="020B0604020202020204" pitchFamily="34" charset="0"/>
              <a:buChar char="•"/>
            </a:pPr>
            <a:r>
              <a:rPr lang="en-US" sz="2000" b="1" u="sng" dirty="0" err="1">
                <a:solidFill>
                  <a:srgbClr val="4D7C84"/>
                </a:solidFill>
              </a:rPr>
              <a:t>Államiság-axióma</a:t>
            </a:r>
            <a:r>
              <a:rPr lang="en-US" sz="2000" b="1" u="sng" dirty="0">
                <a:solidFill>
                  <a:srgbClr val="4D7C84"/>
                </a:solidFill>
              </a:rPr>
              <a:t>:</a:t>
            </a:r>
            <a:r>
              <a:rPr lang="en-US" sz="2000" b="1" dirty="0" smtClean="0">
                <a:solidFill>
                  <a:srgbClr val="4D7C84"/>
                </a:solidFill>
              </a:rPr>
              <a:t> </a:t>
            </a:r>
            <a:r>
              <a:rPr lang="en-US" sz="2000" b="1" dirty="0">
                <a:solidFill>
                  <a:srgbClr val="50412B"/>
                </a:solidFill>
              </a:rPr>
              <a:t>a </a:t>
            </a:r>
            <a:r>
              <a:rPr lang="en-US" sz="2000" b="1" dirty="0" err="1">
                <a:solidFill>
                  <a:srgbClr val="50412B"/>
                </a:solidFill>
              </a:rPr>
              <a:t>rezsim</a:t>
            </a:r>
            <a:r>
              <a:rPr lang="en-US" sz="2000" b="1" dirty="0">
                <a:solidFill>
                  <a:srgbClr val="50412B"/>
                </a:solidFill>
              </a:rPr>
              <a:t> </a:t>
            </a:r>
            <a:r>
              <a:rPr lang="en-US" sz="2000" b="1" dirty="0" err="1">
                <a:solidFill>
                  <a:srgbClr val="50412B"/>
                </a:solidFill>
              </a:rPr>
              <a:t>centruma</a:t>
            </a:r>
            <a:r>
              <a:rPr lang="en-US" sz="2000" b="1" dirty="0">
                <a:solidFill>
                  <a:srgbClr val="50412B"/>
                </a:solidFill>
              </a:rPr>
              <a:t> </a:t>
            </a:r>
            <a:r>
              <a:rPr lang="en-US" sz="2000" b="1" dirty="0" err="1">
                <a:solidFill>
                  <a:srgbClr val="50412B"/>
                </a:solidFill>
              </a:rPr>
              <a:t>az</a:t>
            </a:r>
            <a:r>
              <a:rPr lang="en-US" sz="2000" b="1" dirty="0">
                <a:solidFill>
                  <a:srgbClr val="50412B"/>
                </a:solidFill>
              </a:rPr>
              <a:t> </a:t>
            </a:r>
            <a:r>
              <a:rPr lang="en-US" sz="2000" b="1" dirty="0" err="1">
                <a:solidFill>
                  <a:srgbClr val="50412B"/>
                </a:solidFill>
              </a:rPr>
              <a:t>állam</a:t>
            </a:r>
            <a:r>
              <a:rPr lang="en-US" sz="2000" b="1" dirty="0">
                <a:solidFill>
                  <a:srgbClr val="50412B"/>
                </a:solidFill>
              </a:rPr>
              <a:t> mint </a:t>
            </a:r>
            <a:r>
              <a:rPr lang="en-US" sz="2000" b="1" dirty="0" err="1">
                <a:solidFill>
                  <a:srgbClr val="50412B"/>
                </a:solidFill>
              </a:rPr>
              <a:t>stabil</a:t>
            </a:r>
            <a:r>
              <a:rPr lang="en-US" sz="2000" b="1" dirty="0">
                <a:solidFill>
                  <a:srgbClr val="50412B"/>
                </a:solidFill>
              </a:rPr>
              <a:t> </a:t>
            </a:r>
            <a:r>
              <a:rPr lang="en-US" sz="2000" b="1" dirty="0" err="1">
                <a:solidFill>
                  <a:srgbClr val="50412B"/>
                </a:solidFill>
              </a:rPr>
              <a:t>entitás</a:t>
            </a:r>
            <a:r>
              <a:rPr lang="en-US" sz="2000" b="1" dirty="0">
                <a:solidFill>
                  <a:srgbClr val="50412B"/>
                </a:solidFill>
              </a:rPr>
              <a:t>, </a:t>
            </a:r>
            <a:r>
              <a:rPr lang="en-US" sz="2000" b="1" dirty="0" err="1">
                <a:solidFill>
                  <a:srgbClr val="50412B"/>
                </a:solidFill>
              </a:rPr>
              <a:t>amely</a:t>
            </a:r>
            <a:r>
              <a:rPr lang="en-US" sz="2000" b="1" dirty="0">
                <a:solidFill>
                  <a:srgbClr val="50412B"/>
                </a:solidFill>
              </a:rPr>
              <a:t> </a:t>
            </a:r>
            <a:r>
              <a:rPr lang="en-US" sz="2000" b="1" dirty="0" err="1">
                <a:solidFill>
                  <a:srgbClr val="50412B"/>
                </a:solidFill>
              </a:rPr>
              <a:t>képes</a:t>
            </a:r>
            <a:r>
              <a:rPr lang="en-US" sz="2000" b="1" dirty="0">
                <a:solidFill>
                  <a:srgbClr val="50412B"/>
                </a:solidFill>
              </a:rPr>
              <a:t> </a:t>
            </a:r>
            <a:r>
              <a:rPr lang="en-US" sz="2000" b="1" dirty="0" err="1">
                <a:solidFill>
                  <a:srgbClr val="50412B"/>
                </a:solidFill>
              </a:rPr>
              <a:t>fenntartani</a:t>
            </a:r>
            <a:r>
              <a:rPr lang="en-US" sz="2000" b="1" dirty="0">
                <a:solidFill>
                  <a:srgbClr val="50412B"/>
                </a:solidFill>
              </a:rPr>
              <a:t> </a:t>
            </a:r>
            <a:r>
              <a:rPr lang="en-US" sz="2000" b="1" dirty="0" err="1">
                <a:solidFill>
                  <a:srgbClr val="50412B"/>
                </a:solidFill>
              </a:rPr>
              <a:t>az</a:t>
            </a:r>
            <a:r>
              <a:rPr lang="en-US" sz="2000" b="1" dirty="0">
                <a:solidFill>
                  <a:srgbClr val="50412B"/>
                </a:solidFill>
              </a:rPr>
              <a:t> </a:t>
            </a:r>
            <a:r>
              <a:rPr lang="en-US" sz="2000" b="1" dirty="0" err="1">
                <a:solidFill>
                  <a:srgbClr val="50412B"/>
                </a:solidFill>
              </a:rPr>
              <a:t>erőszak</a:t>
            </a:r>
            <a:r>
              <a:rPr lang="en-US" sz="2000" b="1" dirty="0">
                <a:solidFill>
                  <a:srgbClr val="50412B"/>
                </a:solidFill>
              </a:rPr>
              <a:t> </a:t>
            </a:r>
            <a:r>
              <a:rPr lang="en-US" sz="2000" b="1" dirty="0" err="1">
                <a:solidFill>
                  <a:srgbClr val="50412B"/>
                </a:solidFill>
              </a:rPr>
              <a:t>legitim</a:t>
            </a:r>
            <a:r>
              <a:rPr lang="en-US" sz="2000" b="1" dirty="0">
                <a:solidFill>
                  <a:srgbClr val="50412B"/>
                </a:solidFill>
              </a:rPr>
              <a:t> </a:t>
            </a:r>
            <a:r>
              <a:rPr lang="en-US" sz="2000" b="1" dirty="0" err="1">
                <a:solidFill>
                  <a:srgbClr val="50412B"/>
                </a:solidFill>
              </a:rPr>
              <a:t>alkalmazásának</a:t>
            </a:r>
            <a:r>
              <a:rPr lang="en-US" sz="2000" b="1" dirty="0">
                <a:solidFill>
                  <a:srgbClr val="50412B"/>
                </a:solidFill>
              </a:rPr>
              <a:t> </a:t>
            </a:r>
            <a:r>
              <a:rPr lang="en-US" sz="2000" b="1" dirty="0" err="1">
                <a:solidFill>
                  <a:srgbClr val="50412B"/>
                </a:solidFill>
              </a:rPr>
              <a:t>monopóliumát</a:t>
            </a:r>
            <a:r>
              <a:rPr lang="en-US" sz="2000" b="1" dirty="0">
                <a:solidFill>
                  <a:srgbClr val="50412B"/>
                </a:solidFill>
              </a:rPr>
              <a:t> </a:t>
            </a:r>
            <a:r>
              <a:rPr lang="hu-HU" sz="1600" b="1" dirty="0">
                <a:solidFill>
                  <a:srgbClr val="8D503B"/>
                </a:solidFill>
                <a:sym typeface="Wingdings" panose="05000000000000000000" pitchFamily="2" charset="2"/>
              </a:rPr>
              <a:t></a:t>
            </a:r>
            <a:r>
              <a:rPr lang="hu-HU" sz="1600" b="1" dirty="0" smtClean="0">
                <a:solidFill>
                  <a:srgbClr val="8D503B"/>
                </a:solidFill>
                <a:sym typeface="Wingdings" panose="05000000000000000000" pitchFamily="2" charset="2"/>
              </a:rPr>
              <a:t></a:t>
            </a:r>
            <a:r>
              <a:rPr lang="en-US" sz="2000" b="1" dirty="0" smtClean="0">
                <a:solidFill>
                  <a:srgbClr val="50412B"/>
                </a:solidFill>
              </a:rPr>
              <a:t> </a:t>
            </a:r>
            <a:r>
              <a:rPr lang="hu-HU" sz="2000" b="1" dirty="0" smtClean="0">
                <a:solidFill>
                  <a:srgbClr val="CD5F50"/>
                </a:solidFill>
              </a:rPr>
              <a:t>instabil országok </a:t>
            </a:r>
            <a:r>
              <a:rPr lang="en-US" sz="2000" b="1" dirty="0" smtClean="0">
                <a:solidFill>
                  <a:srgbClr val="CD5F50"/>
                </a:solidFill>
              </a:rPr>
              <a:t>(</a:t>
            </a:r>
            <a:r>
              <a:rPr lang="hu-HU" sz="2000" b="1" dirty="0" smtClean="0">
                <a:solidFill>
                  <a:srgbClr val="CD5F50"/>
                </a:solidFill>
              </a:rPr>
              <a:t>polgárháborúk</a:t>
            </a:r>
            <a:r>
              <a:rPr lang="en-US" sz="2000" b="1" dirty="0" smtClean="0">
                <a:solidFill>
                  <a:srgbClr val="CD5F50"/>
                </a:solidFill>
              </a:rPr>
              <a:t>, </a:t>
            </a:r>
            <a:r>
              <a:rPr lang="hu-HU" sz="2000" b="1" dirty="0" smtClean="0">
                <a:solidFill>
                  <a:srgbClr val="CD5F50"/>
                </a:solidFill>
              </a:rPr>
              <a:t>bukott állam stb.</a:t>
            </a:r>
            <a:r>
              <a:rPr lang="en-US" sz="2000" b="1" dirty="0" smtClean="0">
                <a:solidFill>
                  <a:srgbClr val="CD5F50"/>
                </a:solidFill>
              </a:rPr>
              <a:t>)</a:t>
            </a:r>
            <a:endParaRPr lang="en-US" sz="800" b="1" dirty="0" smtClean="0">
              <a:solidFill>
                <a:srgbClr val="CD5F50"/>
              </a:solidFill>
            </a:endParaRPr>
          </a:p>
          <a:p>
            <a:pPr marL="180975" indent="-180975">
              <a:spcAft>
                <a:spcPts val="1000"/>
              </a:spcAft>
              <a:buClr>
                <a:srgbClr val="4D7C84"/>
              </a:buClr>
              <a:buFont typeface="Arial" panose="020B0604020202020204" pitchFamily="34" charset="0"/>
              <a:buChar char="•"/>
            </a:pPr>
            <a:r>
              <a:rPr lang="en-US" sz="2000" b="1" u="sng" dirty="0" err="1">
                <a:solidFill>
                  <a:srgbClr val="4D7C84"/>
                </a:solidFill>
              </a:rPr>
              <a:t>Szekularizmus</a:t>
            </a:r>
            <a:r>
              <a:rPr lang="en-US" sz="2000" b="1" u="sng" dirty="0">
                <a:solidFill>
                  <a:srgbClr val="4D7C84"/>
                </a:solidFill>
              </a:rPr>
              <a:t> </a:t>
            </a:r>
            <a:r>
              <a:rPr lang="en-US" sz="2000" b="1" u="sng" dirty="0" err="1" smtClean="0">
                <a:solidFill>
                  <a:srgbClr val="4D7C84"/>
                </a:solidFill>
              </a:rPr>
              <a:t>axióma</a:t>
            </a:r>
            <a:r>
              <a:rPr lang="hu-HU" sz="2000" b="1" u="sng" dirty="0" smtClean="0">
                <a:solidFill>
                  <a:srgbClr val="4D7C84"/>
                </a:solidFill>
              </a:rPr>
              <a:t>:</a:t>
            </a:r>
            <a:r>
              <a:rPr lang="en-US" sz="2000" b="1" dirty="0" smtClean="0">
                <a:solidFill>
                  <a:srgbClr val="4D7C84"/>
                </a:solidFill>
              </a:rPr>
              <a:t> </a:t>
            </a:r>
            <a:r>
              <a:rPr lang="en-US" sz="2000" b="1" dirty="0" err="1">
                <a:solidFill>
                  <a:srgbClr val="50412B"/>
                </a:solidFill>
              </a:rPr>
              <a:t>az</a:t>
            </a:r>
            <a:r>
              <a:rPr lang="en-US" sz="2000" b="1" dirty="0">
                <a:solidFill>
                  <a:srgbClr val="50412B"/>
                </a:solidFill>
              </a:rPr>
              <a:t> </a:t>
            </a:r>
            <a:r>
              <a:rPr lang="en-US" sz="2000" b="1" dirty="0" err="1">
                <a:solidFill>
                  <a:srgbClr val="50412B"/>
                </a:solidFill>
              </a:rPr>
              <a:t>uralkodó</a:t>
            </a:r>
            <a:r>
              <a:rPr lang="en-US" sz="2000" b="1" dirty="0">
                <a:solidFill>
                  <a:srgbClr val="50412B"/>
                </a:solidFill>
              </a:rPr>
              <a:t> </a:t>
            </a:r>
            <a:r>
              <a:rPr lang="en-US" sz="2000" b="1" dirty="0" err="1">
                <a:solidFill>
                  <a:srgbClr val="50412B"/>
                </a:solidFill>
              </a:rPr>
              <a:t>elitek</a:t>
            </a:r>
            <a:r>
              <a:rPr lang="en-US" sz="2000" b="1" dirty="0">
                <a:solidFill>
                  <a:srgbClr val="50412B"/>
                </a:solidFill>
              </a:rPr>
              <a:t> </a:t>
            </a:r>
            <a:r>
              <a:rPr lang="en-US" sz="2000" b="1" dirty="0" err="1">
                <a:solidFill>
                  <a:srgbClr val="50412B"/>
                </a:solidFill>
              </a:rPr>
              <a:t>világiak</a:t>
            </a:r>
            <a:r>
              <a:rPr lang="en-US" sz="2000" b="1" dirty="0">
                <a:solidFill>
                  <a:srgbClr val="50412B"/>
                </a:solidFill>
              </a:rPr>
              <a:t>, </a:t>
            </a:r>
            <a:r>
              <a:rPr lang="en-US" sz="2000" b="1" dirty="0" err="1">
                <a:solidFill>
                  <a:srgbClr val="50412B"/>
                </a:solidFill>
              </a:rPr>
              <a:t>és</a:t>
            </a:r>
            <a:r>
              <a:rPr lang="en-US" sz="2000" b="1" dirty="0">
                <a:solidFill>
                  <a:srgbClr val="50412B"/>
                </a:solidFill>
              </a:rPr>
              <a:t> a </a:t>
            </a:r>
            <a:r>
              <a:rPr lang="en-US" sz="2000" b="1" dirty="0" err="1">
                <a:solidFill>
                  <a:srgbClr val="50412B"/>
                </a:solidFill>
              </a:rPr>
              <a:t>politikai</a:t>
            </a:r>
            <a:r>
              <a:rPr lang="en-US" sz="2000" b="1" dirty="0">
                <a:solidFill>
                  <a:srgbClr val="50412B"/>
                </a:solidFill>
              </a:rPr>
              <a:t> </a:t>
            </a:r>
            <a:r>
              <a:rPr lang="en-US" sz="2000" b="1" dirty="0" err="1">
                <a:solidFill>
                  <a:srgbClr val="50412B"/>
                </a:solidFill>
              </a:rPr>
              <a:t>közösséget</a:t>
            </a:r>
            <a:r>
              <a:rPr lang="en-US" sz="2000" b="1" dirty="0">
                <a:solidFill>
                  <a:srgbClr val="50412B"/>
                </a:solidFill>
              </a:rPr>
              <a:t> </a:t>
            </a:r>
            <a:r>
              <a:rPr lang="en-US" sz="2000" b="1" dirty="0" err="1">
                <a:solidFill>
                  <a:srgbClr val="50412B"/>
                </a:solidFill>
              </a:rPr>
              <a:t>világi</a:t>
            </a:r>
            <a:r>
              <a:rPr lang="en-US" sz="2000" b="1" dirty="0">
                <a:solidFill>
                  <a:srgbClr val="50412B"/>
                </a:solidFill>
              </a:rPr>
              <a:t> </a:t>
            </a:r>
            <a:r>
              <a:rPr lang="en-US" sz="2000" b="1" dirty="0" err="1">
                <a:solidFill>
                  <a:srgbClr val="50412B"/>
                </a:solidFill>
              </a:rPr>
              <a:t>hatalom</a:t>
            </a:r>
            <a:r>
              <a:rPr lang="en-US" sz="2000" b="1" dirty="0">
                <a:solidFill>
                  <a:srgbClr val="50412B"/>
                </a:solidFill>
              </a:rPr>
              <a:t> </a:t>
            </a:r>
            <a:r>
              <a:rPr lang="en-US" sz="2000" b="1" dirty="0" err="1" smtClean="0">
                <a:solidFill>
                  <a:srgbClr val="50412B"/>
                </a:solidFill>
              </a:rPr>
              <a:t>uralja</a:t>
            </a:r>
            <a:r>
              <a:rPr lang="hu-HU" sz="2000" b="1" dirty="0" smtClean="0">
                <a:solidFill>
                  <a:srgbClr val="50412B"/>
                </a:solidFill>
              </a:rPr>
              <a:t> </a:t>
            </a:r>
            <a:r>
              <a:rPr lang="hu-HU" sz="1600" b="1" dirty="0" smtClean="0">
                <a:solidFill>
                  <a:srgbClr val="8D503B"/>
                </a:solidFill>
                <a:sym typeface="Wingdings" panose="05000000000000000000" pitchFamily="2" charset="2"/>
              </a:rPr>
              <a:t></a:t>
            </a:r>
            <a:r>
              <a:rPr lang="en-US" sz="2000" b="1" dirty="0" smtClean="0">
                <a:solidFill>
                  <a:srgbClr val="50412B"/>
                </a:solidFill>
              </a:rPr>
              <a:t> </a:t>
            </a:r>
            <a:r>
              <a:rPr lang="hu-HU" sz="2000" b="1" dirty="0" err="1" smtClean="0">
                <a:solidFill>
                  <a:srgbClr val="CD5F50"/>
                </a:solidFill>
              </a:rPr>
              <a:t>teokráciák</a:t>
            </a:r>
            <a:endParaRPr lang="en-US" sz="800" b="1" dirty="0" smtClean="0">
              <a:solidFill>
                <a:srgbClr val="CD5F50"/>
              </a:solidFill>
            </a:endParaRPr>
          </a:p>
          <a:p>
            <a:pPr marL="180975" indent="-180975">
              <a:spcAft>
                <a:spcPts val="1000"/>
              </a:spcAft>
              <a:buClr>
                <a:srgbClr val="4D7C84"/>
              </a:buClr>
              <a:buFont typeface="Arial" panose="020B0604020202020204" pitchFamily="34" charset="0"/>
              <a:buChar char="•"/>
            </a:pPr>
            <a:r>
              <a:rPr lang="en-US" sz="2000" b="1" u="sng" dirty="0" err="1">
                <a:solidFill>
                  <a:srgbClr val="4D7C84"/>
                </a:solidFill>
              </a:rPr>
              <a:t>Pártaxióma</a:t>
            </a:r>
            <a:r>
              <a:rPr lang="en-US" sz="2000" b="1" u="sng" dirty="0">
                <a:solidFill>
                  <a:srgbClr val="4D7C84"/>
                </a:solidFill>
              </a:rPr>
              <a:t>:</a:t>
            </a:r>
            <a:r>
              <a:rPr lang="en-US" sz="2000" b="1" dirty="0" smtClean="0">
                <a:solidFill>
                  <a:srgbClr val="4D7C84"/>
                </a:solidFill>
              </a:rPr>
              <a:t> </a:t>
            </a:r>
            <a:r>
              <a:rPr lang="en-US" sz="2000" b="1" dirty="0">
                <a:solidFill>
                  <a:srgbClr val="50412B"/>
                </a:solidFill>
              </a:rPr>
              <a:t>a </a:t>
            </a:r>
            <a:r>
              <a:rPr lang="en-US" sz="2000" b="1" dirty="0" err="1">
                <a:solidFill>
                  <a:srgbClr val="50412B"/>
                </a:solidFill>
              </a:rPr>
              <a:t>legmagasabb</a:t>
            </a:r>
            <a:r>
              <a:rPr lang="en-US" sz="2000" b="1" dirty="0">
                <a:solidFill>
                  <a:srgbClr val="50412B"/>
                </a:solidFill>
              </a:rPr>
              <a:t> </a:t>
            </a:r>
            <a:r>
              <a:rPr lang="en-US" sz="2000" b="1" dirty="0" err="1">
                <a:solidFill>
                  <a:srgbClr val="50412B"/>
                </a:solidFill>
              </a:rPr>
              <a:t>formális</a:t>
            </a:r>
            <a:r>
              <a:rPr lang="en-US" sz="2000" b="1" dirty="0">
                <a:solidFill>
                  <a:srgbClr val="50412B"/>
                </a:solidFill>
              </a:rPr>
              <a:t> </a:t>
            </a:r>
            <a:r>
              <a:rPr lang="en-US" sz="2000" b="1" dirty="0" err="1">
                <a:solidFill>
                  <a:srgbClr val="50412B"/>
                </a:solidFill>
              </a:rPr>
              <a:t>pozíciókat</a:t>
            </a:r>
            <a:r>
              <a:rPr lang="en-US" sz="2000" b="1" dirty="0">
                <a:solidFill>
                  <a:srgbClr val="50412B"/>
                </a:solidFill>
              </a:rPr>
              <a:t> a </a:t>
            </a:r>
            <a:r>
              <a:rPr lang="en-US" sz="2000" b="1" dirty="0" err="1">
                <a:solidFill>
                  <a:srgbClr val="50412B"/>
                </a:solidFill>
              </a:rPr>
              <a:t>politikai</a:t>
            </a:r>
            <a:r>
              <a:rPr lang="en-US" sz="2000" b="1" dirty="0">
                <a:solidFill>
                  <a:srgbClr val="50412B"/>
                </a:solidFill>
              </a:rPr>
              <a:t> </a:t>
            </a:r>
            <a:r>
              <a:rPr lang="en-US" sz="2000" b="1" dirty="0" err="1">
                <a:solidFill>
                  <a:srgbClr val="50412B"/>
                </a:solidFill>
              </a:rPr>
              <a:t>pártok</a:t>
            </a:r>
            <a:r>
              <a:rPr lang="en-US" sz="2000" b="1" dirty="0">
                <a:solidFill>
                  <a:srgbClr val="50412B"/>
                </a:solidFill>
              </a:rPr>
              <a:t> de jure </a:t>
            </a:r>
            <a:r>
              <a:rPr lang="en-US" sz="2000" b="1" dirty="0" err="1">
                <a:solidFill>
                  <a:srgbClr val="50412B"/>
                </a:solidFill>
              </a:rPr>
              <a:t>politikusai</a:t>
            </a:r>
            <a:r>
              <a:rPr lang="en-US" sz="2000" b="1" dirty="0">
                <a:solidFill>
                  <a:srgbClr val="50412B"/>
                </a:solidFill>
              </a:rPr>
              <a:t> </a:t>
            </a:r>
            <a:r>
              <a:rPr lang="en-US" sz="2000" b="1" dirty="0" err="1">
                <a:solidFill>
                  <a:srgbClr val="50412B"/>
                </a:solidFill>
              </a:rPr>
              <a:t>töltik</a:t>
            </a:r>
            <a:r>
              <a:rPr lang="en-US" sz="2000" b="1" dirty="0">
                <a:solidFill>
                  <a:srgbClr val="50412B"/>
                </a:solidFill>
              </a:rPr>
              <a:t> be </a:t>
            </a:r>
            <a:r>
              <a:rPr lang="hu-HU" sz="1600" b="1" dirty="0" smtClean="0">
                <a:solidFill>
                  <a:srgbClr val="8D503B"/>
                </a:solidFill>
                <a:sym typeface="Wingdings" panose="05000000000000000000" pitchFamily="2" charset="2"/>
              </a:rPr>
              <a:t></a:t>
            </a:r>
            <a:r>
              <a:rPr lang="en-US" sz="2000" b="1" dirty="0" smtClean="0">
                <a:solidFill>
                  <a:srgbClr val="8D503B"/>
                </a:solidFill>
              </a:rPr>
              <a:t> </a:t>
            </a:r>
            <a:r>
              <a:rPr lang="hu-HU" sz="2000" b="1" dirty="0" smtClean="0">
                <a:solidFill>
                  <a:srgbClr val="CD5F50"/>
                </a:solidFill>
              </a:rPr>
              <a:t>katonai junták és monarchiák</a:t>
            </a:r>
            <a:endParaRPr lang="en-US" sz="800" b="1" dirty="0" smtClean="0">
              <a:solidFill>
                <a:srgbClr val="CD5F50"/>
              </a:solidFill>
            </a:endParaRPr>
          </a:p>
          <a:p>
            <a:pPr marL="180975" indent="-180975">
              <a:spcAft>
                <a:spcPts val="1000"/>
              </a:spcAft>
              <a:buClr>
                <a:srgbClr val="4D7C84"/>
              </a:buClr>
              <a:buFont typeface="Arial" panose="020B0604020202020204" pitchFamily="34" charset="0"/>
              <a:buChar char="•"/>
            </a:pPr>
            <a:r>
              <a:rPr lang="en-US" sz="2000" b="1" u="sng" dirty="0" err="1" smtClean="0">
                <a:solidFill>
                  <a:srgbClr val="4D7C84"/>
                </a:solidFill>
              </a:rPr>
              <a:t>Gyámság</a:t>
            </a:r>
            <a:r>
              <a:rPr lang="en-US" sz="2000" b="1" u="sng" dirty="0" smtClean="0">
                <a:solidFill>
                  <a:srgbClr val="4D7C84"/>
                </a:solidFill>
              </a:rPr>
              <a:t> </a:t>
            </a:r>
            <a:r>
              <a:rPr lang="en-US" sz="2000" b="1" u="sng" dirty="0" err="1">
                <a:solidFill>
                  <a:srgbClr val="4D7C84"/>
                </a:solidFill>
              </a:rPr>
              <a:t>axióma</a:t>
            </a:r>
            <a:r>
              <a:rPr lang="en-US" sz="2000" b="1" u="sng" dirty="0">
                <a:solidFill>
                  <a:srgbClr val="4D7C84"/>
                </a:solidFill>
              </a:rPr>
              <a:t>:</a:t>
            </a:r>
            <a:r>
              <a:rPr lang="en-US" sz="2000" b="1" dirty="0" smtClean="0">
                <a:solidFill>
                  <a:srgbClr val="4D7C84"/>
                </a:solidFill>
              </a:rPr>
              <a:t> </a:t>
            </a:r>
            <a:r>
              <a:rPr lang="en-US" sz="2000" b="1" dirty="0">
                <a:solidFill>
                  <a:srgbClr val="50412B"/>
                </a:solidFill>
              </a:rPr>
              <a:t>a </a:t>
            </a:r>
            <a:r>
              <a:rPr lang="hu-HU" sz="2000" b="1" dirty="0" smtClean="0">
                <a:solidFill>
                  <a:srgbClr val="50412B"/>
                </a:solidFill>
              </a:rPr>
              <a:t>rezsim </a:t>
            </a:r>
            <a:r>
              <a:rPr lang="en-US" sz="2000" b="1" dirty="0" err="1" smtClean="0">
                <a:solidFill>
                  <a:srgbClr val="50412B"/>
                </a:solidFill>
              </a:rPr>
              <a:t>legerősebb</a:t>
            </a:r>
            <a:r>
              <a:rPr lang="en-US" sz="2000" b="1" dirty="0" smtClean="0">
                <a:solidFill>
                  <a:srgbClr val="50412B"/>
                </a:solidFill>
              </a:rPr>
              <a:t> </a:t>
            </a:r>
            <a:r>
              <a:rPr lang="en-US" sz="2000" b="1" i="1" dirty="0" smtClean="0">
                <a:solidFill>
                  <a:srgbClr val="50412B"/>
                </a:solidFill>
              </a:rPr>
              <a:t>de </a:t>
            </a:r>
            <a:r>
              <a:rPr lang="en-US" sz="2000" b="1" i="1" dirty="0">
                <a:solidFill>
                  <a:srgbClr val="50412B"/>
                </a:solidFill>
              </a:rPr>
              <a:t>facto </a:t>
            </a:r>
            <a:r>
              <a:rPr lang="en-US" sz="2000" b="1" dirty="0" err="1" smtClean="0">
                <a:solidFill>
                  <a:srgbClr val="50412B"/>
                </a:solidFill>
              </a:rPr>
              <a:t>politikai</a:t>
            </a:r>
            <a:r>
              <a:rPr lang="en-US" sz="2000" b="1" dirty="0" smtClean="0">
                <a:solidFill>
                  <a:srgbClr val="50412B"/>
                </a:solidFill>
              </a:rPr>
              <a:t> aktor</a:t>
            </a:r>
            <a:r>
              <a:rPr lang="hu-HU" sz="2000" b="1" dirty="0" smtClean="0">
                <a:solidFill>
                  <a:srgbClr val="50412B"/>
                </a:solidFill>
              </a:rPr>
              <a:t>a egy </a:t>
            </a:r>
            <a:r>
              <a:rPr lang="en-US" sz="2000" b="1" i="1" dirty="0" smtClean="0">
                <a:solidFill>
                  <a:srgbClr val="50412B"/>
                </a:solidFill>
              </a:rPr>
              <a:t>de </a:t>
            </a:r>
            <a:r>
              <a:rPr lang="en-US" sz="2000" b="1" i="1" dirty="0">
                <a:solidFill>
                  <a:srgbClr val="50412B"/>
                </a:solidFill>
              </a:rPr>
              <a:t>jure </a:t>
            </a:r>
            <a:r>
              <a:rPr lang="en-US" sz="2000" b="1" dirty="0" err="1">
                <a:solidFill>
                  <a:srgbClr val="50412B"/>
                </a:solidFill>
              </a:rPr>
              <a:t>politikai</a:t>
            </a:r>
            <a:r>
              <a:rPr lang="en-US" sz="2000" b="1" dirty="0">
                <a:solidFill>
                  <a:srgbClr val="50412B"/>
                </a:solidFill>
              </a:rPr>
              <a:t> </a:t>
            </a:r>
            <a:r>
              <a:rPr lang="en-US" sz="2000" b="1" dirty="0" smtClean="0">
                <a:solidFill>
                  <a:srgbClr val="50412B"/>
                </a:solidFill>
              </a:rPr>
              <a:t>aktor</a:t>
            </a:r>
            <a:r>
              <a:rPr lang="hu-HU" sz="2000" b="1" dirty="0" smtClean="0">
                <a:solidFill>
                  <a:srgbClr val="50412B"/>
                </a:solidFill>
              </a:rPr>
              <a:t> </a:t>
            </a:r>
            <a:r>
              <a:rPr lang="hu-HU" sz="1600" b="1" dirty="0" smtClean="0">
                <a:solidFill>
                  <a:srgbClr val="8D503B"/>
                </a:solidFill>
                <a:sym typeface="Wingdings" panose="05000000000000000000" pitchFamily="2" charset="2"/>
              </a:rPr>
              <a:t></a:t>
            </a:r>
            <a:r>
              <a:rPr lang="en-US" sz="2000" b="1" dirty="0" smtClean="0">
                <a:solidFill>
                  <a:srgbClr val="8D503B"/>
                </a:solidFill>
              </a:rPr>
              <a:t> </a:t>
            </a:r>
            <a:r>
              <a:rPr lang="hu-HU" sz="2000" b="1" dirty="0" smtClean="0">
                <a:solidFill>
                  <a:srgbClr val="CD5F50"/>
                </a:solidFill>
              </a:rPr>
              <a:t>gyámság alá vett rezsimek (pl. Irán, Pakisztán)</a:t>
            </a:r>
            <a:endParaRPr lang="en-US" sz="2000" b="1" dirty="0">
              <a:solidFill>
                <a:srgbClr val="CD5F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9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3673</TotalTime>
  <Words>1092</Words>
  <Application>Microsoft Office PowerPoint</Application>
  <PresentationFormat>Diavetítés a képernyőre (16:9 oldalarány)</PresentationFormat>
  <Paragraphs>127</Paragraphs>
  <Slides>12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8" baseType="lpstr">
      <vt:lpstr>Arial</vt:lpstr>
      <vt:lpstr>Calibri</vt:lpstr>
      <vt:lpstr>Open Sans</vt:lpstr>
      <vt:lpstr>Times New Roman</vt:lpstr>
      <vt:lpstr>Wingdings</vt:lpstr>
      <vt:lpstr>Office-téma</vt:lpstr>
      <vt:lpstr>PowerPoint bemutató</vt:lpstr>
      <vt:lpstr>Rendszer- és országspecifikus vonások</vt:lpstr>
      <vt:lpstr>Az országspecifikus vonások hatása a posztkommunista rendszerekre (1)</vt:lpstr>
      <vt:lpstr>Az országspecifikus vonások hatása a posztkommunista rendszerekre (2)</vt:lpstr>
      <vt:lpstr>Az országspecifikus vonások hatása a posztkommunista rendszerekre (3)</vt:lpstr>
      <vt:lpstr>Az elemzés harmadik szintje: a közpolitika-specifikus vonások</vt:lpstr>
      <vt:lpstr>Patronális politikák egy lehetséges elemzési kerete</vt:lpstr>
      <vt:lpstr>A patronális politikák mozgástere: a társadalmi ellenállás szintje</vt:lpstr>
      <vt:lpstr>Egy globális nézőpont felé:  A posztkommunista régióhoz fűződő implicit axiómáink feloldása</vt:lpstr>
      <vt:lpstr>A posztkommunista rendszerek jövője: korszakspecifikus vonások</vt:lpstr>
      <vt:lpstr>A beadandó értékelése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Magyar Bálint</dc:creator>
  <cp:lastModifiedBy>Bálint</cp:lastModifiedBy>
  <cp:revision>648</cp:revision>
  <dcterms:created xsi:type="dcterms:W3CDTF">2017-05-01T09:52:15Z</dcterms:created>
  <dcterms:modified xsi:type="dcterms:W3CDTF">2022-05-18T19:17:22Z</dcterms:modified>
</cp:coreProperties>
</file>