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79" r:id="rId3"/>
    <p:sldId id="380" r:id="rId4"/>
    <p:sldId id="383" r:id="rId5"/>
    <p:sldId id="262" r:id="rId6"/>
    <p:sldId id="346" r:id="rId7"/>
    <p:sldId id="347" r:id="rId8"/>
    <p:sldId id="276" r:id="rId9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577" userDrawn="1">
          <p15:clr>
            <a:srgbClr val="A4A3A4"/>
          </p15:clr>
        </p15:guide>
        <p15:guide id="6" orient="horz" pos="622" userDrawn="1">
          <p15:clr>
            <a:srgbClr val="A4A3A4"/>
          </p15:clr>
        </p15:guide>
        <p15:guide id="7" orient="horz" pos="3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12B"/>
    <a:srgbClr val="C88E7A"/>
    <a:srgbClr val="6B95A1"/>
    <a:srgbClr val="CD5F50"/>
    <a:srgbClr val="D1C9BE"/>
    <a:srgbClr val="E9B178"/>
    <a:srgbClr val="B3AA9D"/>
    <a:srgbClr val="EFEAE4"/>
    <a:srgbClr val="4D7C8B"/>
    <a:srgbClr val="8D5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2" autoAdjust="0"/>
    <p:restoredTop sz="91903" autoAdjust="0"/>
  </p:normalViewPr>
  <p:slideViewPr>
    <p:cSldViewPr>
      <p:cViewPr varScale="1">
        <p:scale>
          <a:sx n="147" d="100"/>
          <a:sy n="147" d="100"/>
        </p:scale>
        <p:origin x="557" y="86"/>
      </p:cViewPr>
      <p:guideLst>
        <p:guide orient="horz" pos="1620"/>
        <p:guide pos="2880"/>
        <p:guide pos="68"/>
        <p:guide pos="5692"/>
        <p:guide orient="horz" pos="577"/>
        <p:guide orient="horz" pos="622"/>
        <p:guide orient="horz" pos="31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Conservative autocracy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76792" custScaleY="52679" custLinFactNeighborX="6807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4758" custScaleY="37620" custLinFactY="10911" custLinFactNeighborX="46962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1948" custScaleY="34224" custLinFactX="-25319" custLinFactY="-13485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216" custLinFactNeighborX="-39528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3032" custLinFactNeighborX="-38901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59352" custScaleY="35761" custLinFactY="-59647" custLinFactNeighborX="2791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60030" custScaleY="33560" custLinFactX="-9306" custLinFactY="-100000" custLinFactNeighborX="-100000" custLinFactNeighborY="-16315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28C73343-2AD6-4A35-8B6F-258FA9C4E048}" type="presOf" srcId="{70972A96-F39F-4054-A5D9-CCAC350AB6EA}" destId="{6AFE05B7-991B-44DA-9843-39E3CC396A11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4E45674A-ED1C-41D5-9C1E-0899C91001E3}" type="presOf" srcId="{83210F28-54C2-4E50-BA91-C30C7F5A925A}" destId="{0E6DB8B2-458A-4F73-AF77-E844E8685CD8}" srcOrd="0" destOrd="0" presId="urn:microsoft.com/office/officeart/2005/8/layout/pyramid2"/>
    <dgm:cxn modelId="{78B16A6F-B457-41BF-ADAF-5515BCB1E3F1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D504D092-1643-4584-8986-179EAE4676D0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B9E277E8-1923-472C-BFEA-3EB58B3395B6}" type="presOf" srcId="{3CA4390E-8AEC-4EA2-A3EC-8DD042504D56}" destId="{585EDA03-E1D1-49E2-ABCC-D095A33C60CB}" srcOrd="0" destOrd="0" presId="urn:microsoft.com/office/officeart/2005/8/layout/pyramid2"/>
    <dgm:cxn modelId="{97DA0BF7-E3FB-4EAD-B0A1-64331FB598F3}" type="presOf" srcId="{94EAB1EC-7FE9-40F9-8691-7534F2D2D13B}" destId="{AA40EDB2-9616-491E-8997-90DC3C7C7F8E}" srcOrd="0" destOrd="0" presId="urn:microsoft.com/office/officeart/2005/8/layout/pyramid2"/>
    <dgm:cxn modelId="{AAE173FA-345F-43CD-AA75-FF7547812129}" type="presOf" srcId="{497908DE-4C30-428A-A555-3A6C2F4ADF7D}" destId="{C15E22B3-3295-4532-9D6A-325D45E50C1C}" srcOrd="0" destOrd="0" presId="urn:microsoft.com/office/officeart/2005/8/layout/pyramid2"/>
    <dgm:cxn modelId="{9EB84910-BD4C-45CB-830E-3C73CBA60EC6}" type="presParOf" srcId="{F9260225-45E3-4E83-A7B5-93BF7662486D}" destId="{2CAB7AE0-F53F-477F-8596-08683A702DA4}" srcOrd="0" destOrd="0" presId="urn:microsoft.com/office/officeart/2005/8/layout/pyramid2"/>
    <dgm:cxn modelId="{19E0F27E-A08E-41A0-8276-FCBF60267252}" type="presParOf" srcId="{F9260225-45E3-4E83-A7B5-93BF7662486D}" destId="{54982EDE-BA38-419C-8C90-E7DF88B50825}" srcOrd="1" destOrd="0" presId="urn:microsoft.com/office/officeart/2005/8/layout/pyramid2"/>
    <dgm:cxn modelId="{9FAE3802-B80D-4A46-9ABA-158D899B663B}" type="presParOf" srcId="{54982EDE-BA38-419C-8C90-E7DF88B50825}" destId="{C15E22B3-3295-4532-9D6A-325D45E50C1C}" srcOrd="0" destOrd="0" presId="urn:microsoft.com/office/officeart/2005/8/layout/pyramid2"/>
    <dgm:cxn modelId="{AC96B79D-48BA-481A-AB54-02E0897880B0}" type="presParOf" srcId="{54982EDE-BA38-419C-8C90-E7DF88B50825}" destId="{E349127E-BD40-4FFD-98F7-AE53232D3317}" srcOrd="1" destOrd="0" presId="urn:microsoft.com/office/officeart/2005/8/layout/pyramid2"/>
    <dgm:cxn modelId="{5C23C50D-BF8E-46EA-9F85-CC19EAD38204}" type="presParOf" srcId="{54982EDE-BA38-419C-8C90-E7DF88B50825}" destId="{585EDA03-E1D1-49E2-ABCC-D095A33C60CB}" srcOrd="2" destOrd="0" presId="urn:microsoft.com/office/officeart/2005/8/layout/pyramid2"/>
    <dgm:cxn modelId="{6C403EF0-0BAD-4FD3-9744-D69B445F078C}" type="presParOf" srcId="{54982EDE-BA38-419C-8C90-E7DF88B50825}" destId="{689CAA53-9D6E-44E6-B0D8-615A6D07FB5B}" srcOrd="3" destOrd="0" presId="urn:microsoft.com/office/officeart/2005/8/layout/pyramid2"/>
    <dgm:cxn modelId="{EDF4DD58-47BD-4046-B0CF-11AE2888BF1F}" type="presParOf" srcId="{54982EDE-BA38-419C-8C90-E7DF88B50825}" destId="{AA40EDB2-9616-491E-8997-90DC3C7C7F8E}" srcOrd="4" destOrd="0" presId="urn:microsoft.com/office/officeart/2005/8/layout/pyramid2"/>
    <dgm:cxn modelId="{BE4A58BA-7A36-44E9-880B-8E3B9AA5B5BD}" type="presParOf" srcId="{54982EDE-BA38-419C-8C90-E7DF88B50825}" destId="{9055E23A-F0BC-4AAF-9FF4-F780F02DFD21}" srcOrd="5" destOrd="0" presId="urn:microsoft.com/office/officeart/2005/8/layout/pyramid2"/>
    <dgm:cxn modelId="{1E9A8F7C-5DEC-4343-998F-605AE8441CD0}" type="presParOf" srcId="{54982EDE-BA38-419C-8C90-E7DF88B50825}" destId="{6AFE05B7-991B-44DA-9843-39E3CC396A11}" srcOrd="6" destOrd="0" presId="urn:microsoft.com/office/officeart/2005/8/layout/pyramid2"/>
    <dgm:cxn modelId="{56E4237A-30EE-4D8C-AAD8-5402FFA79547}" type="presParOf" srcId="{54982EDE-BA38-419C-8C90-E7DF88B50825}" destId="{B370853F-B4C8-494E-B10D-01EDE232E07B}" srcOrd="7" destOrd="0" presId="urn:microsoft.com/office/officeart/2005/8/layout/pyramid2"/>
    <dgm:cxn modelId="{38DABF34-A673-4BAF-8C73-9643FCB8F9BF}" type="presParOf" srcId="{54982EDE-BA38-419C-8C90-E7DF88B50825}" destId="{40A06F75-CF71-4FF0-9476-F881F10B4C59}" srcOrd="8" destOrd="0" presId="urn:microsoft.com/office/officeart/2005/8/layout/pyramid2"/>
    <dgm:cxn modelId="{171A905F-D953-45B2-8FBB-B08F9A75FFAA}" type="presParOf" srcId="{54982EDE-BA38-419C-8C90-E7DF88B50825}" destId="{D5AAC021-0B13-4F18-8DC6-1FA6845FB348}" srcOrd="9" destOrd="0" presId="urn:microsoft.com/office/officeart/2005/8/layout/pyramid2"/>
    <dgm:cxn modelId="{85B75FC1-7FC8-4D70-94BE-04A3C483FBF7}" type="presParOf" srcId="{54982EDE-BA38-419C-8C90-E7DF88B50825}" destId="{0E6DB8B2-458A-4F73-AF77-E844E8685CD8}" srcOrd="10" destOrd="0" presId="urn:microsoft.com/office/officeart/2005/8/layout/pyramid2"/>
    <dgm:cxn modelId="{AEC759C1-36C8-4269-9315-3E80AD900DE1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Conservative autocracy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76792" custScaleY="52679" custLinFactNeighborX="6807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4758" custScaleY="37620" custLinFactY="10911" custLinFactNeighborX="46962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1948" custScaleY="34224" custLinFactX="-25319" custLinFactY="-13485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216" custLinFactNeighborX="-39528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3032" custLinFactNeighborX="-38901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59352" custScaleY="35761" custLinFactY="-59647" custLinFactNeighborX="2791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60030" custScaleY="33560" custLinFactX="-9306" custLinFactY="-100000" custLinFactNeighborX="-100000" custLinFactNeighborY="-16315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B7ECA60A-E96D-4577-84B9-618AD05ACF65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825FE346-852B-4666-BA90-35EE4B6C4F30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AB6A4B8A-5AF9-4ACC-9B41-BD52A70877D7}" type="presOf" srcId="{3CA4390E-8AEC-4EA2-A3EC-8DD042504D56}" destId="{585EDA03-E1D1-49E2-ABCC-D095A33C60CB}" srcOrd="0" destOrd="0" presId="urn:microsoft.com/office/officeart/2005/8/layout/pyramid2"/>
    <dgm:cxn modelId="{D6C76FA6-4F38-4395-903B-6EFD259603C4}" type="presOf" srcId="{94EAB1EC-7FE9-40F9-8691-7534F2D2D13B}" destId="{AA40EDB2-9616-491E-8997-90DC3C7C7F8E}" srcOrd="0" destOrd="0" presId="urn:microsoft.com/office/officeart/2005/8/layout/pyramid2"/>
    <dgm:cxn modelId="{FD23B3C6-E823-43BD-84B5-9CACABF663EF}" type="presOf" srcId="{EA790760-0B03-448A-9F29-12DB28B7261E}" destId="{40A06F75-CF71-4FF0-9476-F881F10B4C59}" srcOrd="0" destOrd="0" presId="urn:microsoft.com/office/officeart/2005/8/layout/pyramid2"/>
    <dgm:cxn modelId="{45D310D2-D6AF-43E8-ABC6-85285F6AEDFA}" type="presOf" srcId="{D75FEE30-628B-4BCD-B8C9-2BF3180BA3C0}" destId="{F9260225-45E3-4E83-A7B5-93BF7662486D}" srcOrd="0" destOrd="0" presId="urn:microsoft.com/office/officeart/2005/8/layout/pyramid2"/>
    <dgm:cxn modelId="{F58A86D7-9430-4B2D-BFD9-CBAF2EB002D9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F6F9D626-9C35-4D5A-B2E2-AF11D6299EEE}" type="presParOf" srcId="{F9260225-45E3-4E83-A7B5-93BF7662486D}" destId="{2CAB7AE0-F53F-477F-8596-08683A702DA4}" srcOrd="0" destOrd="0" presId="urn:microsoft.com/office/officeart/2005/8/layout/pyramid2"/>
    <dgm:cxn modelId="{4608754F-63F1-4E94-B537-D466381054F7}" type="presParOf" srcId="{F9260225-45E3-4E83-A7B5-93BF7662486D}" destId="{54982EDE-BA38-419C-8C90-E7DF88B50825}" srcOrd="1" destOrd="0" presId="urn:microsoft.com/office/officeart/2005/8/layout/pyramid2"/>
    <dgm:cxn modelId="{73996D55-09F5-4216-A94A-ECB6D4AB9E01}" type="presParOf" srcId="{54982EDE-BA38-419C-8C90-E7DF88B50825}" destId="{C15E22B3-3295-4532-9D6A-325D45E50C1C}" srcOrd="0" destOrd="0" presId="urn:microsoft.com/office/officeart/2005/8/layout/pyramid2"/>
    <dgm:cxn modelId="{AF24D77E-0C7F-480C-98C0-1EB2893762CF}" type="presParOf" srcId="{54982EDE-BA38-419C-8C90-E7DF88B50825}" destId="{E349127E-BD40-4FFD-98F7-AE53232D3317}" srcOrd="1" destOrd="0" presId="urn:microsoft.com/office/officeart/2005/8/layout/pyramid2"/>
    <dgm:cxn modelId="{42DB4AC2-A155-45CF-B902-5B7E31A46E3A}" type="presParOf" srcId="{54982EDE-BA38-419C-8C90-E7DF88B50825}" destId="{585EDA03-E1D1-49E2-ABCC-D095A33C60CB}" srcOrd="2" destOrd="0" presId="urn:microsoft.com/office/officeart/2005/8/layout/pyramid2"/>
    <dgm:cxn modelId="{ACDB2338-0B06-45CD-B874-D3D7ACCC8B50}" type="presParOf" srcId="{54982EDE-BA38-419C-8C90-E7DF88B50825}" destId="{689CAA53-9D6E-44E6-B0D8-615A6D07FB5B}" srcOrd="3" destOrd="0" presId="urn:microsoft.com/office/officeart/2005/8/layout/pyramid2"/>
    <dgm:cxn modelId="{FE2D5033-4DEF-45DF-984A-66C0E8165446}" type="presParOf" srcId="{54982EDE-BA38-419C-8C90-E7DF88B50825}" destId="{AA40EDB2-9616-491E-8997-90DC3C7C7F8E}" srcOrd="4" destOrd="0" presId="urn:microsoft.com/office/officeart/2005/8/layout/pyramid2"/>
    <dgm:cxn modelId="{18504131-64A5-408A-9EDF-862D5E9B23B2}" type="presParOf" srcId="{54982EDE-BA38-419C-8C90-E7DF88B50825}" destId="{9055E23A-F0BC-4AAF-9FF4-F780F02DFD21}" srcOrd="5" destOrd="0" presId="urn:microsoft.com/office/officeart/2005/8/layout/pyramid2"/>
    <dgm:cxn modelId="{7B72CB37-FBB3-4512-A65F-8D304A379A74}" type="presParOf" srcId="{54982EDE-BA38-419C-8C90-E7DF88B50825}" destId="{6AFE05B7-991B-44DA-9843-39E3CC396A11}" srcOrd="6" destOrd="0" presId="urn:microsoft.com/office/officeart/2005/8/layout/pyramid2"/>
    <dgm:cxn modelId="{033A3791-8A4D-4D34-94F8-95712DF42605}" type="presParOf" srcId="{54982EDE-BA38-419C-8C90-E7DF88B50825}" destId="{B370853F-B4C8-494E-B10D-01EDE232E07B}" srcOrd="7" destOrd="0" presId="urn:microsoft.com/office/officeart/2005/8/layout/pyramid2"/>
    <dgm:cxn modelId="{CEA4EB9A-01F3-45D2-9D29-0CFB97B4C309}" type="presParOf" srcId="{54982EDE-BA38-419C-8C90-E7DF88B50825}" destId="{40A06F75-CF71-4FF0-9476-F881F10B4C59}" srcOrd="8" destOrd="0" presId="urn:microsoft.com/office/officeart/2005/8/layout/pyramid2"/>
    <dgm:cxn modelId="{3FA350F1-3462-4C06-B82C-92260DE6291D}" type="presParOf" srcId="{54982EDE-BA38-419C-8C90-E7DF88B50825}" destId="{D5AAC021-0B13-4F18-8DC6-1FA6845FB348}" srcOrd="9" destOrd="0" presId="urn:microsoft.com/office/officeart/2005/8/layout/pyramid2"/>
    <dgm:cxn modelId="{9D9E6D1A-49D9-4F72-93E0-697ADF3FFAC4}" type="presParOf" srcId="{54982EDE-BA38-419C-8C90-E7DF88B50825}" destId="{0E6DB8B2-458A-4F73-AF77-E844E8685CD8}" srcOrd="10" destOrd="0" presId="urn:microsoft.com/office/officeart/2005/8/layout/pyramid2"/>
    <dgm:cxn modelId="{60AAACB8-F420-449D-8CB3-95F97D4BE08E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06015" y="648067"/>
          <a:ext cx="2312834" cy="1586595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417515" y="499013"/>
          <a:ext cx="876218" cy="31557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Communist dictatorship</a:t>
          </a:r>
        </a:p>
      </dsp:txBody>
      <dsp:txXfrm>
        <a:off x="3432920" y="514418"/>
        <a:ext cx="845408" cy="284760"/>
      </dsp:txXfrm>
    </dsp:sp>
    <dsp:sp modelId="{585EDA03-E1D1-49E2-ABCC-D095A33C60CB}">
      <dsp:nvSpPr>
        <dsp:cNvPr id="0" name=""/>
        <dsp:cNvSpPr/>
      </dsp:nvSpPr>
      <dsp:spPr>
        <a:xfrm>
          <a:off x="72308" y="505086"/>
          <a:ext cx="821208" cy="287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Liberal democracy</a:t>
          </a:r>
        </a:p>
      </dsp:txBody>
      <dsp:txXfrm>
        <a:off x="86322" y="519100"/>
        <a:ext cx="793180" cy="259055"/>
      </dsp:txXfrm>
    </dsp:sp>
    <dsp:sp modelId="{AA40EDB2-9616-491E-8997-90DC3C7C7F8E}">
      <dsp:nvSpPr>
        <dsp:cNvPr id="0" name=""/>
        <dsp:cNvSpPr/>
      </dsp:nvSpPr>
      <dsp:spPr>
        <a:xfrm>
          <a:off x="1688932" y="2324736"/>
          <a:ext cx="946989" cy="30655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Patronal autocracy</a:t>
          </a:r>
        </a:p>
      </dsp:txBody>
      <dsp:txXfrm>
        <a:off x="1703897" y="2339701"/>
        <a:ext cx="917059" cy="276623"/>
      </dsp:txXfrm>
    </dsp:sp>
    <dsp:sp modelId="{6AFE05B7-991B-44DA-9843-39E3CC396A11}">
      <dsp:nvSpPr>
        <dsp:cNvPr id="0" name=""/>
        <dsp:cNvSpPr/>
      </dsp:nvSpPr>
      <dsp:spPr>
        <a:xfrm>
          <a:off x="1689411" y="284656"/>
          <a:ext cx="970579" cy="28672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Conservative autocracy</a:t>
          </a:r>
        </a:p>
      </dsp:txBody>
      <dsp:txXfrm>
        <a:off x="1703408" y="298653"/>
        <a:ext cx="942585" cy="258729"/>
      </dsp:txXfrm>
    </dsp:sp>
    <dsp:sp modelId="{40A06F75-CF71-4FF0-9476-F881F10B4C59}">
      <dsp:nvSpPr>
        <dsp:cNvPr id="0" name=""/>
        <dsp:cNvSpPr/>
      </dsp:nvSpPr>
      <dsp:spPr>
        <a:xfrm>
          <a:off x="2901803" y="1312786"/>
          <a:ext cx="1161922" cy="29997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Market-exploiting dictatorship</a:t>
          </a:r>
        </a:p>
      </dsp:txBody>
      <dsp:txXfrm>
        <a:off x="2916447" y="1327430"/>
        <a:ext cx="1132634" cy="270688"/>
      </dsp:txXfrm>
    </dsp:sp>
    <dsp:sp modelId="{0E6DB8B2-458A-4F73-AF77-E844E8685CD8}">
      <dsp:nvSpPr>
        <dsp:cNvPr id="0" name=""/>
        <dsp:cNvSpPr/>
      </dsp:nvSpPr>
      <dsp:spPr>
        <a:xfrm>
          <a:off x="208798" y="1312897"/>
          <a:ext cx="1175195" cy="28151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Patronal democracy</a:t>
          </a:r>
        </a:p>
      </dsp:txBody>
      <dsp:txXfrm>
        <a:off x="222540" y="1326639"/>
        <a:ext cx="1147711" cy="254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06015" y="648067"/>
          <a:ext cx="2312834" cy="1586595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417515" y="499013"/>
          <a:ext cx="876218" cy="31557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Communist dictatorship</a:t>
          </a:r>
        </a:p>
      </dsp:txBody>
      <dsp:txXfrm>
        <a:off x="3432920" y="514418"/>
        <a:ext cx="845408" cy="284760"/>
      </dsp:txXfrm>
    </dsp:sp>
    <dsp:sp modelId="{585EDA03-E1D1-49E2-ABCC-D095A33C60CB}">
      <dsp:nvSpPr>
        <dsp:cNvPr id="0" name=""/>
        <dsp:cNvSpPr/>
      </dsp:nvSpPr>
      <dsp:spPr>
        <a:xfrm>
          <a:off x="72308" y="505086"/>
          <a:ext cx="821208" cy="287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Liberal democracy</a:t>
          </a:r>
        </a:p>
      </dsp:txBody>
      <dsp:txXfrm>
        <a:off x="86322" y="519100"/>
        <a:ext cx="793180" cy="259055"/>
      </dsp:txXfrm>
    </dsp:sp>
    <dsp:sp modelId="{AA40EDB2-9616-491E-8997-90DC3C7C7F8E}">
      <dsp:nvSpPr>
        <dsp:cNvPr id="0" name=""/>
        <dsp:cNvSpPr/>
      </dsp:nvSpPr>
      <dsp:spPr>
        <a:xfrm>
          <a:off x="1688932" y="2324736"/>
          <a:ext cx="946989" cy="30655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Patronal autocracy</a:t>
          </a:r>
        </a:p>
      </dsp:txBody>
      <dsp:txXfrm>
        <a:off x="1703897" y="2339701"/>
        <a:ext cx="917059" cy="276623"/>
      </dsp:txXfrm>
    </dsp:sp>
    <dsp:sp modelId="{6AFE05B7-991B-44DA-9843-39E3CC396A11}">
      <dsp:nvSpPr>
        <dsp:cNvPr id="0" name=""/>
        <dsp:cNvSpPr/>
      </dsp:nvSpPr>
      <dsp:spPr>
        <a:xfrm>
          <a:off x="1689411" y="284656"/>
          <a:ext cx="970579" cy="28672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Conservative autocracy</a:t>
          </a:r>
        </a:p>
      </dsp:txBody>
      <dsp:txXfrm>
        <a:off x="1703408" y="298653"/>
        <a:ext cx="942585" cy="258729"/>
      </dsp:txXfrm>
    </dsp:sp>
    <dsp:sp modelId="{40A06F75-CF71-4FF0-9476-F881F10B4C59}">
      <dsp:nvSpPr>
        <dsp:cNvPr id="0" name=""/>
        <dsp:cNvSpPr/>
      </dsp:nvSpPr>
      <dsp:spPr>
        <a:xfrm>
          <a:off x="2901803" y="1312786"/>
          <a:ext cx="1161922" cy="29997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Market-exploiting dictatorship</a:t>
          </a:r>
        </a:p>
      </dsp:txBody>
      <dsp:txXfrm>
        <a:off x="2916447" y="1327430"/>
        <a:ext cx="1132634" cy="270688"/>
      </dsp:txXfrm>
    </dsp:sp>
    <dsp:sp modelId="{0E6DB8B2-458A-4F73-AF77-E844E8685CD8}">
      <dsp:nvSpPr>
        <dsp:cNvPr id="0" name=""/>
        <dsp:cNvSpPr/>
      </dsp:nvSpPr>
      <dsp:spPr>
        <a:xfrm>
          <a:off x="208798" y="1312897"/>
          <a:ext cx="1175195" cy="28151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Patronal democracy</a:t>
          </a:r>
        </a:p>
      </dsp:txBody>
      <dsp:txXfrm>
        <a:off x="222540" y="1326639"/>
        <a:ext cx="1147711" cy="254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2022. 06. 22.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189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51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408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C1BAF-CD4D-433D-B736-B543D6FAF0F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73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29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6966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30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01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2022. 06. 22.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2022. 06. 22.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2022. 06. 22.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2022. 06. 22.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2022. 06. 22.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2022. 06. 22.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2022. 06. 22.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communistregime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ostcommunistregimes.com/wp-content/uploads/2021/05/Modelled-Trajectories-3D-advanced-for-desktop-2020-version.zi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07950" y="1275606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Poland and Hungary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GB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autocratic attempts to overthrow liberal democracy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-30584" y="3165919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Bálint MAGYAR – Bálint MADLOVICS</a:t>
            </a:r>
          </a:p>
          <a:p>
            <a:r>
              <a:rPr lang="en-US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CEU Democracy Institute</a:t>
            </a:r>
          </a:p>
          <a:p>
            <a:endParaRPr lang="hu-HU" sz="1800" b="1" dirty="0">
              <a:solidFill>
                <a:srgbClr val="C88E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End of “Freedom” in Central and Eastern Europe?</a:t>
            </a:r>
            <a:b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Andrássy University Budapest</a:t>
            </a:r>
          </a:p>
          <a:p>
            <a:r>
              <a:rPr lang="hu-HU" sz="1800" b="1" dirty="0" err="1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</a:t>
            </a:r>
            <a:r>
              <a:rPr lang="hu-HU" sz="1800" b="1" dirty="0">
                <a:solidFill>
                  <a:srgbClr val="C88E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14175" y="51470"/>
            <a:ext cx="8928100" cy="7920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rgbClr val="8D503B"/>
                </a:solidFill>
              </a:rPr>
              <a:t>Common ideological frames: the ostensible similarity of the Polish and Hungarian autocratic attempts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03999" y="843558"/>
            <a:ext cx="8938276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r>
              <a:rPr lang="en-US" sz="1600" dirty="0">
                <a:solidFill>
                  <a:srgbClr val="50412B"/>
                </a:solidFill>
              </a:rPr>
              <a:t>their governance is defined</a:t>
            </a:r>
            <a:r>
              <a:rPr lang="hu-HU" sz="1600" dirty="0">
                <a:solidFill>
                  <a:srgbClr val="50412B"/>
                </a:solidFill>
              </a:rPr>
              <a:t> </a:t>
            </a:r>
            <a:r>
              <a:rPr lang="hu-HU" sz="1600" dirty="0" err="1">
                <a:solidFill>
                  <a:srgbClr val="50412B"/>
                </a:solidFill>
              </a:rPr>
              <a:t>as</a:t>
            </a:r>
            <a:r>
              <a:rPr lang="en-US" sz="1600" dirty="0">
                <a:solidFill>
                  <a:srgbClr val="50412B"/>
                </a:solidFill>
              </a:rPr>
              <a:t> </a:t>
            </a:r>
            <a:r>
              <a:rPr lang="en-US" sz="1600" b="1" dirty="0">
                <a:solidFill>
                  <a:srgbClr val="50412B"/>
                </a:solidFill>
              </a:rPr>
              <a:t>changes of regime</a:t>
            </a:r>
            <a:r>
              <a:rPr lang="hu-HU" sz="1600" dirty="0">
                <a:solidFill>
                  <a:srgbClr val="50412B"/>
                </a:solidFill>
              </a:rPr>
              <a:t>, </a:t>
            </a:r>
            <a:r>
              <a:rPr lang="hu-HU" sz="1600" dirty="0" err="1">
                <a:solidFill>
                  <a:srgbClr val="50412B"/>
                </a:solidFill>
              </a:rPr>
              <a:t>not</a:t>
            </a:r>
            <a:r>
              <a:rPr lang="hu-HU" sz="1600" dirty="0">
                <a:solidFill>
                  <a:srgbClr val="50412B"/>
                </a:solidFill>
              </a:rPr>
              <a:t> </a:t>
            </a:r>
            <a:r>
              <a:rPr lang="en-US" sz="1600" dirty="0">
                <a:solidFill>
                  <a:srgbClr val="50412B"/>
                </a:solidFill>
              </a:rPr>
              <a:t>as changes of government;</a:t>
            </a:r>
            <a:r>
              <a:rPr lang="en-US" sz="1600" b="1" dirty="0">
                <a:solidFill>
                  <a:srgbClr val="50412B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r>
              <a:rPr lang="en-US" sz="1600" b="1" dirty="0">
                <a:solidFill>
                  <a:srgbClr val="50412B"/>
                </a:solidFill>
              </a:rPr>
              <a:t>they interpret the history of the peaceful, negotiated change of regimes as the deal between elites </a:t>
            </a:r>
            <a:r>
              <a:rPr lang="en-US" sz="1600" dirty="0">
                <a:solidFill>
                  <a:srgbClr val="50412B"/>
                </a:solidFill>
              </a:rPr>
              <a:t>concluded over the heads of society; and they attempt to use this to legitimize the necessity for the actual regime change they represent;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r>
              <a:rPr lang="en-US" sz="1600" b="1" dirty="0">
                <a:solidFill>
                  <a:srgbClr val="50412B"/>
                </a:solidFill>
              </a:rPr>
              <a:t>they mean under nation a community of people committed to an ideology, rather than a community of autonomous citizens, </a:t>
            </a:r>
            <a:r>
              <a:rPr lang="en-US" sz="1600" dirty="0">
                <a:solidFill>
                  <a:srgbClr val="50412B"/>
                </a:solidFill>
              </a:rPr>
              <a:t>by which means they seek to create a basis of legitimacy and an argument for excluding citizens critical of their regime from the nation, and paint them as representatives of alien interests;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r>
              <a:rPr lang="en-US" sz="1600" b="1" dirty="0">
                <a:solidFill>
                  <a:srgbClr val="50412B"/>
                </a:solidFill>
              </a:rPr>
              <a:t>they share a particular form of Euro-skepticism</a:t>
            </a:r>
            <a:r>
              <a:rPr lang="en-US" sz="1600" dirty="0">
                <a:solidFill>
                  <a:srgbClr val="50412B"/>
                </a:solidFill>
              </a:rPr>
              <a:t>, and continue a “national freedom fight against Brussel’s dictatorship” on the basis of a historicized grievance politics;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r>
              <a:rPr lang="hu-HU" sz="1600" b="1" dirty="0">
                <a:solidFill>
                  <a:srgbClr val="50412B"/>
                </a:solidFill>
              </a:rPr>
              <a:t>in 2015-2016, </a:t>
            </a:r>
            <a:r>
              <a:rPr lang="en-US" sz="1600" b="1" dirty="0">
                <a:solidFill>
                  <a:srgbClr val="50412B"/>
                </a:solidFill>
              </a:rPr>
              <a:t>fear and suspicion of refugees</a:t>
            </a:r>
            <a:r>
              <a:rPr lang="en-US" sz="1600" dirty="0">
                <a:solidFill>
                  <a:srgbClr val="50412B"/>
                </a:solidFill>
              </a:rPr>
              <a:t>, migrants and aliens is exceptionally high in both countries, which populist politics easily transforms into active xenophobia. </a:t>
            </a:r>
            <a:r>
              <a:rPr lang="en-US" sz="1600" i="1" dirty="0">
                <a:solidFill>
                  <a:srgbClr val="50412B"/>
                </a:solidFill>
              </a:rPr>
              <a:t>(hate campaign </a:t>
            </a:r>
            <a:r>
              <a:rPr lang="hu-HU" sz="1600" i="1" dirty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en-US" sz="1600" i="1" dirty="0">
                <a:solidFill>
                  <a:srgbClr val="50412B"/>
                </a:solidFill>
              </a:rPr>
              <a:t>fear campaign)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  <a:buNone/>
            </a:pPr>
            <a:r>
              <a:rPr lang="en-US" sz="1800" b="1" dirty="0">
                <a:solidFill>
                  <a:srgbClr val="50412B"/>
                </a:solidFill>
              </a:rPr>
              <a:t>The similarities between these ideological frames only demonstrate that they are equally adaptable to the needs of different types of autocratic regimes.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</a:pPr>
            <a:endParaRPr lang="en-US" sz="18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5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224" y="51470"/>
            <a:ext cx="8928100" cy="492888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8D503B"/>
                </a:solidFill>
                <a:latin typeface="+mj-lt"/>
              </a:rPr>
              <a:t>Two types of post-communist autocracies (1)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311030"/>
              </p:ext>
            </p:extLst>
          </p:nvPr>
        </p:nvGraphicFramePr>
        <p:xfrm>
          <a:off x="109662" y="688375"/>
          <a:ext cx="8926388" cy="4240976"/>
        </p:xfrm>
        <a:graphic>
          <a:graphicData uri="http://schemas.openxmlformats.org/drawingml/2006/table">
            <a:tbl>
              <a:tblPr/>
              <a:tblGrid>
                <a:gridCol w="1125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Conservative autocratic attempt: Poland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Established patronal autocracy:</a:t>
                      </a:r>
                      <a:br>
                        <a:rPr lang="hu-HU" sz="18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Hungary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The state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 bureaucratic authoritarian state: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an incomplete attempt to establish conservative authoritarian rule through the capture of political institutions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 mafia state: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 business venture managed through the monopoly of instruments of public authority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Actual decision-makers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The head of executive and the governing party: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 formal body of leadership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The chief patron and his court: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an informal body of leadership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The ruling party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Centralized party: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decision-making centered in the leading bodies of the party, led by its president (a politician)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Transmission belt party: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no decision-making in the party, just mediating and formalizing the wishes of the chief patron and his network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Ruling elite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Party elite: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 political party determined by formal structure and legitimacy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Adopted political family: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 patronal network (extended patriarchal family, clan) lacking formal structure and legitimacy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89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224" y="51470"/>
            <a:ext cx="8928100" cy="492888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8D503B"/>
                </a:solidFill>
                <a:latin typeface="+mj-lt"/>
              </a:rPr>
              <a:t>Two types of post-communist autocracies (</a:t>
            </a:r>
            <a:r>
              <a:rPr lang="hu-HU" sz="2400" b="1" dirty="0">
                <a:solidFill>
                  <a:srgbClr val="8D503B"/>
                </a:solidFill>
                <a:latin typeface="+mj-lt"/>
              </a:rPr>
              <a:t>2</a:t>
            </a:r>
            <a:r>
              <a:rPr lang="en-US" sz="2400" b="1" dirty="0">
                <a:solidFill>
                  <a:srgbClr val="8D503B"/>
                </a:solidFill>
                <a:latin typeface="+mj-lt"/>
              </a:rPr>
              <a:t>)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60092"/>
              </p:ext>
            </p:extLst>
          </p:nvPr>
        </p:nvGraphicFramePr>
        <p:xfrm>
          <a:off x="108806" y="640742"/>
          <a:ext cx="8926388" cy="4451288"/>
        </p:xfrm>
        <a:graphic>
          <a:graphicData uri="http://schemas.openxmlformats.org/drawingml/2006/table">
            <a:tbl>
              <a:tblPr/>
              <a:tblGrid>
                <a:gridCol w="1125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Conservative autocratic attempt: Poland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Established patronal autocracy:</a:t>
                      </a:r>
                      <a:br>
                        <a:rPr lang="hu-HU" sz="18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Hungary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Economic activity of the state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Expanding state economy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but still respecting free market competition and freedom of enterprise (the loyal elite is mainly rewarded with offices and not wealth)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Rent-seeking and centrally led corporate raiding: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wealth accumulation and </a:t>
                      </a:r>
                      <a:r>
                        <a:rPr lang="en-US" sz="1400" b="0" kern="1200" dirty="0" err="1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patronalization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of private property through the bloodless instruments of state coercion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Corruption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State combating corruption: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sporadic cases of private actors corrupting public administration, against the will of the state authorities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Criminal state: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top-down system constituting centralized and monopolized corruption, committing criminal acts according to current criminal code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Motives of the rulers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Power and ideology: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accumulation of power and implementing ideology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Power and personal wealth: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accumulation of power for wealth and vice versa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The role of ideology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Ideology-driven regime: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“fanatic,” willing to represent ideological issues against political rationality (acts follow the ideology, value-coherence) 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6375" algn="l"/>
                          <a:tab pos="319405" algn="l"/>
                        </a:tabLst>
                      </a:pPr>
                      <a:r>
                        <a:rPr lang="en-US" sz="1400" b="1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Ideology-applying regime: </a:t>
                      </a:r>
                      <a:r>
                        <a:rPr lang="en-US" sz="1400" b="0" kern="1200" dirty="0">
                          <a:solidFill>
                            <a:srgbClr val="50413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“cynic,” acting by political and economic rationality in the principle of elite interest (ideology follows the acts, functionality-coherence)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66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32373"/>
            <a:ext cx="9144000" cy="4835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8D503B"/>
                </a:solidFill>
                <a:ea typeface="+mn-ea"/>
                <a:cs typeface="+mn-cs"/>
              </a:rPr>
              <a:t>International preferences in the two autocratic schemes</a:t>
            </a:r>
            <a:endParaRPr lang="hu-HU" sz="2400" b="1" dirty="0">
              <a:solidFill>
                <a:srgbClr val="8D503B"/>
              </a:solidFill>
              <a:ea typeface="+mn-ea"/>
              <a:cs typeface="+mn-cs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687900"/>
            <a:ext cx="4040188" cy="36004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hu-HU" sz="2000" dirty="0">
                <a:solidFill>
                  <a:srgbClr val="4D7C85"/>
                </a:solidFill>
              </a:rPr>
              <a:t>In Poland, </a:t>
            </a:r>
            <a:r>
              <a:rPr lang="en-US" sz="2000" dirty="0" err="1">
                <a:solidFill>
                  <a:srgbClr val="4D7C85"/>
                </a:solidFill>
              </a:rPr>
              <a:t>Kaczyński</a:t>
            </a:r>
            <a:endParaRPr lang="hu-HU" sz="2000" dirty="0">
              <a:solidFill>
                <a:srgbClr val="4D7C85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0" y="1131590"/>
            <a:ext cx="4283968" cy="3312368"/>
          </a:xfrm>
        </p:spPr>
        <p:txBody>
          <a:bodyPr>
            <a:noAutofit/>
          </a:bodyPr>
          <a:lstStyle/>
          <a:p>
            <a:r>
              <a:rPr lang="hu-HU" sz="1600" dirty="0" err="1">
                <a:solidFill>
                  <a:srgbClr val="50412B"/>
                </a:solidFill>
              </a:rPr>
              <a:t>foreign</a:t>
            </a:r>
            <a:r>
              <a:rPr lang="hu-HU" sz="1600" dirty="0">
                <a:solidFill>
                  <a:srgbClr val="50412B"/>
                </a:solidFill>
              </a:rPr>
              <a:t> policy = </a:t>
            </a:r>
            <a:r>
              <a:rPr lang="hu-HU" sz="1600" b="1" dirty="0" err="1">
                <a:solidFill>
                  <a:srgbClr val="50412B"/>
                </a:solidFill>
              </a:rPr>
              <a:t>positioning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Poland</a:t>
            </a:r>
            <a:r>
              <a:rPr lang="hu-HU" sz="1600" dirty="0">
                <a:solidFill>
                  <a:srgbClr val="50412B"/>
                </a:solidFill>
              </a:rPr>
              <a:t>;</a:t>
            </a:r>
          </a:p>
          <a:p>
            <a:r>
              <a:rPr lang="hu-HU" sz="1600" dirty="0">
                <a:solidFill>
                  <a:srgbClr val="50412B"/>
                </a:solidFill>
              </a:rPr>
              <a:t>t</a:t>
            </a:r>
            <a:r>
              <a:rPr lang="en-US" sz="1600" dirty="0">
                <a:solidFill>
                  <a:srgbClr val="50412B"/>
                </a:solidFill>
              </a:rPr>
              <a:t>he amplification of the nationalist ideological strain</a:t>
            </a:r>
            <a:r>
              <a:rPr lang="hu-HU" sz="1600" dirty="0">
                <a:solidFill>
                  <a:srgbClr val="50412B"/>
                </a:solidFill>
              </a:rPr>
              <a:t> of </a:t>
            </a:r>
            <a:r>
              <a:rPr lang="hu-HU" sz="1600" dirty="0" err="1">
                <a:solidFill>
                  <a:srgbClr val="50412B"/>
                </a:solidFill>
              </a:rPr>
              <a:t>the</a:t>
            </a:r>
            <a:r>
              <a:rPr lang="hu-HU" sz="1600" dirty="0">
                <a:solidFill>
                  <a:srgbClr val="50412B"/>
                </a:solidFill>
              </a:rPr>
              <a:t> </a:t>
            </a:r>
            <a:r>
              <a:rPr lang="en-US" sz="1600" b="1" dirty="0">
                <a:solidFill>
                  <a:srgbClr val="50412B"/>
                </a:solidFill>
              </a:rPr>
              <a:t>“</a:t>
            </a:r>
            <a:r>
              <a:rPr lang="hu-HU" sz="1600" b="1" dirty="0">
                <a:solidFill>
                  <a:srgbClr val="50412B"/>
                </a:solidFill>
              </a:rPr>
              <a:t>Europe of </a:t>
            </a:r>
            <a:r>
              <a:rPr lang="hu-HU" sz="1600" b="1" dirty="0" err="1">
                <a:solidFill>
                  <a:srgbClr val="50412B"/>
                </a:solidFill>
              </a:rPr>
              <a:t>Nations</a:t>
            </a:r>
            <a:r>
              <a:rPr lang="hu-HU" sz="1600" b="1" dirty="0">
                <a:solidFill>
                  <a:srgbClr val="50412B"/>
                </a:solidFill>
              </a:rPr>
              <a:t>” </a:t>
            </a:r>
            <a:r>
              <a:rPr lang="en-US" sz="1600" b="1" dirty="0">
                <a:solidFill>
                  <a:srgbClr val="50412B"/>
                </a:solidFill>
              </a:rPr>
              <a:t> </a:t>
            </a:r>
            <a:r>
              <a:rPr lang="en-US" sz="1600" dirty="0">
                <a:solidFill>
                  <a:srgbClr val="50412B"/>
                </a:solidFill>
              </a:rPr>
              <a:t>is not part of a larger strategy, but a spontaneous reaction to the criticism aimed at his government</a:t>
            </a:r>
            <a:r>
              <a:rPr lang="hu-HU" sz="1600" dirty="0">
                <a:solidFill>
                  <a:srgbClr val="50412B"/>
                </a:solidFill>
              </a:rPr>
              <a:t>;</a:t>
            </a:r>
          </a:p>
          <a:p>
            <a:r>
              <a:rPr lang="hu-HU" sz="1600" b="1" dirty="0" err="1">
                <a:solidFill>
                  <a:srgbClr val="50412B"/>
                </a:solidFill>
                <a:sym typeface="Wingdings" pitchFamily="2" charset="2"/>
              </a:rPr>
              <a:t>Three</a:t>
            </a:r>
            <a:r>
              <a:rPr lang="hu-HU" sz="1600" b="1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itchFamily="2" charset="2"/>
              </a:rPr>
              <a:t>Seas</a:t>
            </a:r>
            <a:r>
              <a:rPr lang="hu-HU" sz="1600" b="1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itchFamily="2" charset="2"/>
              </a:rPr>
              <a:t>Initiative</a:t>
            </a:r>
            <a:endParaRPr lang="hu-HU" sz="1600" b="1" dirty="0">
              <a:solidFill>
                <a:srgbClr val="50412B"/>
              </a:solidFill>
              <a:sym typeface="Wingdings" pitchFamily="2" charset="2"/>
            </a:endParaRPr>
          </a:p>
          <a:p>
            <a:endParaRPr lang="hu-HU" sz="1600" b="1" dirty="0">
              <a:solidFill>
                <a:srgbClr val="50412B"/>
              </a:solidFill>
              <a:sym typeface="Wingdings" pitchFamily="2" charset="2"/>
            </a:endParaRPr>
          </a:p>
          <a:p>
            <a:r>
              <a:rPr lang="en-US" sz="1600" dirty="0">
                <a:solidFill>
                  <a:srgbClr val="50412B"/>
                </a:solidFill>
              </a:rPr>
              <a:t>believe</a:t>
            </a:r>
            <a:r>
              <a:rPr lang="hu-HU" sz="1600" dirty="0">
                <a:solidFill>
                  <a:srgbClr val="50412B"/>
                </a:solidFill>
              </a:rPr>
              <a:t>s</a:t>
            </a:r>
            <a:r>
              <a:rPr lang="en-US" sz="1600" dirty="0">
                <a:solidFill>
                  <a:srgbClr val="50412B"/>
                </a:solidFill>
              </a:rPr>
              <a:t> that </a:t>
            </a:r>
            <a:r>
              <a:rPr lang="en-US" sz="1600" b="1" dirty="0">
                <a:solidFill>
                  <a:srgbClr val="50412B"/>
                </a:solidFill>
              </a:rPr>
              <a:t>dependence on Russian energy has a political cost</a:t>
            </a:r>
            <a:r>
              <a:rPr lang="hu-HU" sz="1600" dirty="0">
                <a:solidFill>
                  <a:srgbClr val="50412B"/>
                </a:solidFill>
              </a:rPr>
              <a:t>; </a:t>
            </a:r>
            <a:r>
              <a:rPr lang="en-US" sz="1600" dirty="0">
                <a:solidFill>
                  <a:srgbClr val="50412B"/>
                </a:solidFill>
              </a:rPr>
              <a:t>takes up the cause of the independence of any country or people fighting against Russia (Ukraine, Chechnya, Georgia)</a:t>
            </a:r>
            <a:r>
              <a:rPr lang="hu-HU" sz="1600" dirty="0">
                <a:solidFill>
                  <a:srgbClr val="50412B"/>
                </a:solidFill>
              </a:rPr>
              <a:t> 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strategic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opponent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of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Putin</a:t>
            </a:r>
            <a:endParaRPr lang="hu-HU" sz="1600" dirty="0">
              <a:solidFill>
                <a:srgbClr val="50412B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rgbClr val="50412B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6614" y="604250"/>
            <a:ext cx="4041775" cy="44369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hu-HU" sz="2000" dirty="0">
                <a:solidFill>
                  <a:srgbClr val="4D7C85"/>
                </a:solidFill>
              </a:rPr>
              <a:t>In Hungary, Orbán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211960" y="1131590"/>
            <a:ext cx="4752528" cy="3867894"/>
          </a:xfrm>
        </p:spPr>
        <p:txBody>
          <a:bodyPr>
            <a:noAutofit/>
          </a:bodyPr>
          <a:lstStyle/>
          <a:p>
            <a:r>
              <a:rPr lang="hu-HU" sz="1600" dirty="0" err="1">
                <a:solidFill>
                  <a:srgbClr val="50412B"/>
                </a:solidFill>
              </a:rPr>
              <a:t>foreign</a:t>
            </a:r>
            <a:r>
              <a:rPr lang="hu-HU" sz="1600" dirty="0">
                <a:solidFill>
                  <a:srgbClr val="50412B"/>
                </a:solidFill>
              </a:rPr>
              <a:t> policy = </a:t>
            </a:r>
            <a:r>
              <a:rPr lang="hu-HU" sz="1600" b="1" dirty="0" err="1">
                <a:solidFill>
                  <a:srgbClr val="50412B"/>
                </a:solidFill>
              </a:rPr>
              <a:t>positioning</a:t>
            </a:r>
            <a:r>
              <a:rPr lang="hu-HU" sz="1600" b="1" dirty="0">
                <a:solidFill>
                  <a:srgbClr val="50412B"/>
                </a:solidFill>
              </a:rPr>
              <a:t> Orbán</a:t>
            </a:r>
            <a:r>
              <a:rPr lang="hu-HU" sz="1600" dirty="0">
                <a:solidFill>
                  <a:srgbClr val="50412B"/>
                </a:solidFill>
              </a:rPr>
              <a:t>;  </a:t>
            </a:r>
          </a:p>
          <a:p>
            <a:r>
              <a:rPr lang="hu-HU" sz="1600" dirty="0" err="1">
                <a:solidFill>
                  <a:srgbClr val="50412B"/>
                </a:solidFill>
              </a:rPr>
              <a:t>launching</a:t>
            </a:r>
            <a:r>
              <a:rPr lang="hu-HU" sz="1600" dirty="0">
                <a:solidFill>
                  <a:srgbClr val="50412B"/>
                </a:solidFill>
              </a:rPr>
              <a:t> </a:t>
            </a:r>
            <a:r>
              <a:rPr lang="hu-HU" sz="1600" dirty="0" err="1">
                <a:solidFill>
                  <a:srgbClr val="50412B"/>
                </a:solidFill>
              </a:rPr>
              <a:t>the</a:t>
            </a:r>
            <a:r>
              <a:rPr lang="en-US" sz="1600" dirty="0">
                <a:solidFill>
                  <a:srgbClr val="50412B"/>
                </a:solidFill>
              </a:rPr>
              <a:t> </a:t>
            </a:r>
            <a:r>
              <a:rPr lang="en-US" sz="1600" b="1" dirty="0">
                <a:solidFill>
                  <a:srgbClr val="50412B"/>
                </a:solidFill>
              </a:rPr>
              <a:t>“Europe of Nations”</a:t>
            </a:r>
            <a:r>
              <a:rPr lang="en-US" sz="1600" dirty="0">
                <a:solidFill>
                  <a:srgbClr val="50412B"/>
                </a:solidFill>
              </a:rPr>
              <a:t> demand</a:t>
            </a:r>
            <a:r>
              <a:rPr lang="hu-HU" sz="1600" dirty="0">
                <a:solidFill>
                  <a:srgbClr val="50412B"/>
                </a:solidFill>
              </a:rPr>
              <a:t>s</a:t>
            </a:r>
            <a:r>
              <a:rPr lang="en-US" sz="1600" dirty="0">
                <a:solidFill>
                  <a:srgbClr val="50412B"/>
                </a:solidFill>
              </a:rPr>
              <a:t> to maintain the obligation for the transfer of</a:t>
            </a:r>
            <a:r>
              <a:rPr lang="hu-HU" sz="1600" dirty="0">
                <a:solidFill>
                  <a:srgbClr val="50412B"/>
                </a:solidFill>
              </a:rPr>
              <a:t> EU </a:t>
            </a:r>
            <a:r>
              <a:rPr lang="hu-HU" sz="1600" dirty="0" err="1">
                <a:solidFill>
                  <a:srgbClr val="50412B"/>
                </a:solidFill>
              </a:rPr>
              <a:t>resources</a:t>
            </a:r>
            <a:r>
              <a:rPr lang="en-US" sz="1600" dirty="0">
                <a:solidFill>
                  <a:srgbClr val="50412B"/>
                </a:solidFill>
              </a:rPr>
              <a:t>, while ensuring the autonomy</a:t>
            </a:r>
            <a:r>
              <a:rPr lang="hu-HU" sz="1600" dirty="0">
                <a:solidFill>
                  <a:srgbClr val="50412B"/>
                </a:solidFill>
              </a:rPr>
              <a:t> („</a:t>
            </a:r>
            <a:r>
              <a:rPr lang="hu-HU" sz="1600" dirty="0" err="1">
                <a:solidFill>
                  <a:srgbClr val="50412B"/>
                </a:solidFill>
              </a:rPr>
              <a:t>impunity</a:t>
            </a:r>
            <a:r>
              <a:rPr lang="hu-HU" sz="1600" dirty="0">
                <a:solidFill>
                  <a:srgbClr val="50412B"/>
                </a:solidFill>
              </a:rPr>
              <a:t>”)</a:t>
            </a:r>
            <a:r>
              <a:rPr lang="en-US" sz="1600" dirty="0">
                <a:solidFill>
                  <a:srgbClr val="50412B"/>
                </a:solidFill>
              </a:rPr>
              <a:t> </a:t>
            </a:r>
            <a:r>
              <a:rPr lang="hu-HU" sz="1600" dirty="0">
                <a:solidFill>
                  <a:srgbClr val="50412B"/>
                </a:solidFill>
              </a:rPr>
              <a:t>of </a:t>
            </a:r>
            <a:r>
              <a:rPr lang="hu-HU" sz="1600" dirty="0" err="1">
                <a:solidFill>
                  <a:srgbClr val="50412B"/>
                </a:solidFill>
              </a:rPr>
              <a:t>national</a:t>
            </a:r>
            <a:r>
              <a:rPr lang="en-US" sz="1600" dirty="0">
                <a:solidFill>
                  <a:srgbClr val="50412B"/>
                </a:solidFill>
              </a:rPr>
              <a:t> </a:t>
            </a:r>
            <a:r>
              <a:rPr lang="hu-HU" sz="1600" dirty="0">
                <a:solidFill>
                  <a:srgbClr val="50412B"/>
                </a:solidFill>
              </a:rPr>
              <a:t>a</a:t>
            </a:r>
            <a:r>
              <a:rPr lang="en-US" sz="1600" dirty="0" err="1">
                <a:solidFill>
                  <a:srgbClr val="50412B"/>
                </a:solidFill>
              </a:rPr>
              <a:t>utocracies</a:t>
            </a:r>
            <a:r>
              <a:rPr lang="hu-HU" sz="1600" dirty="0">
                <a:solidFill>
                  <a:srgbClr val="50412B"/>
                </a:solidFill>
              </a:rPr>
              <a:t>;</a:t>
            </a:r>
          </a:p>
          <a:p>
            <a:endParaRPr lang="hu-HU" sz="1600" b="1" dirty="0">
              <a:solidFill>
                <a:srgbClr val="50412B"/>
              </a:solidFill>
            </a:endParaRPr>
          </a:p>
          <a:p>
            <a:r>
              <a:rPr lang="en-US" sz="1600" b="1" dirty="0" err="1">
                <a:solidFill>
                  <a:srgbClr val="50412B"/>
                </a:solidFill>
              </a:rPr>
              <a:t>Visegrád</a:t>
            </a:r>
            <a:r>
              <a:rPr lang="en-US" sz="1600" b="1" dirty="0">
                <a:solidFill>
                  <a:srgbClr val="50412B"/>
                </a:solidFill>
              </a:rPr>
              <a:t> 4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dirty="0" err="1">
                <a:solidFill>
                  <a:srgbClr val="50412B"/>
                </a:solidFill>
              </a:rPr>
              <a:t>used</a:t>
            </a:r>
            <a:r>
              <a:rPr lang="hu-HU" sz="1600" dirty="0">
                <a:solidFill>
                  <a:srgbClr val="50412B"/>
                </a:solidFill>
              </a:rPr>
              <a:t> </a:t>
            </a:r>
            <a:r>
              <a:rPr lang="hu-HU" sz="1600" dirty="0" err="1">
                <a:solidFill>
                  <a:srgbClr val="50412B"/>
                </a:solidFill>
              </a:rPr>
              <a:t>for</a:t>
            </a:r>
            <a:r>
              <a:rPr lang="hu-HU" sz="1600" dirty="0">
                <a:solidFill>
                  <a:srgbClr val="50412B"/>
                </a:solidFill>
              </a:rPr>
              <a:t> a </a:t>
            </a:r>
            <a:r>
              <a:rPr lang="hu-HU" sz="1600" b="1" dirty="0" err="1">
                <a:solidFill>
                  <a:srgbClr val="50412B"/>
                </a:solidFill>
              </a:rPr>
              <a:t>blackmailing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en-US" sz="1600" b="1" dirty="0">
                <a:solidFill>
                  <a:srgbClr val="50412B"/>
                </a:solidFill>
              </a:rPr>
              <a:t>position </a:t>
            </a:r>
            <a:r>
              <a:rPr lang="en-US" sz="1600" dirty="0">
                <a:solidFill>
                  <a:srgbClr val="50412B"/>
                </a:solidFill>
              </a:rPr>
              <a:t>against Brussels</a:t>
            </a:r>
            <a:r>
              <a:rPr lang="hu-HU" sz="1600" dirty="0">
                <a:solidFill>
                  <a:srgbClr val="50412B"/>
                </a:solidFill>
              </a:rPr>
              <a:t>;</a:t>
            </a:r>
          </a:p>
          <a:p>
            <a:r>
              <a:rPr lang="hu-HU" sz="1600" dirty="0" err="1">
                <a:solidFill>
                  <a:srgbClr val="50412B"/>
                </a:solidFill>
              </a:rPr>
              <a:t>via</a:t>
            </a:r>
            <a:r>
              <a:rPr lang="hu-HU" sz="1600" dirty="0">
                <a:solidFill>
                  <a:srgbClr val="50412B"/>
                </a:solidFill>
              </a:rPr>
              <a:t> t</a:t>
            </a:r>
            <a:r>
              <a:rPr lang="en-US" sz="1600" dirty="0">
                <a:solidFill>
                  <a:srgbClr val="50412B"/>
                </a:solidFill>
              </a:rPr>
              <a:t>he program of </a:t>
            </a:r>
            <a:r>
              <a:rPr lang="en-US" sz="1600" b="1" dirty="0">
                <a:solidFill>
                  <a:srgbClr val="50412B"/>
                </a:solidFill>
              </a:rPr>
              <a:t>Eastern Opening</a:t>
            </a:r>
            <a:r>
              <a:rPr lang="en-US" sz="1600" dirty="0">
                <a:solidFill>
                  <a:srgbClr val="50412B"/>
                </a:solidFill>
              </a:rPr>
              <a:t> foreign policy aims to secure socially unchecked, freely expendable resources for the adopted political family through its connections to Putin and other autocrats</a:t>
            </a:r>
            <a:r>
              <a:rPr lang="hu-HU" sz="1600" dirty="0">
                <a:solidFill>
                  <a:srgbClr val="50412B"/>
                </a:solidFill>
              </a:rPr>
              <a:t>, and </a:t>
            </a:r>
            <a:r>
              <a:rPr lang="hu-HU" sz="1600" dirty="0" err="1">
                <a:solidFill>
                  <a:srgbClr val="50412B"/>
                </a:solidFill>
              </a:rPr>
              <a:t>stabilizing</a:t>
            </a:r>
            <a:r>
              <a:rPr lang="hu-HU" sz="1600" dirty="0">
                <a:solidFill>
                  <a:srgbClr val="50412B"/>
                </a:solidFill>
              </a:rPr>
              <a:t> </a:t>
            </a:r>
            <a:r>
              <a:rPr lang="hu-HU" sz="1600" dirty="0" err="1">
                <a:solidFill>
                  <a:srgbClr val="50412B"/>
                </a:solidFill>
              </a:rPr>
              <a:t>his</a:t>
            </a:r>
            <a:r>
              <a:rPr lang="hu-HU" sz="1600" dirty="0">
                <a:solidFill>
                  <a:srgbClr val="50412B"/>
                </a:solidFill>
              </a:rPr>
              <a:t> </a:t>
            </a:r>
            <a:r>
              <a:rPr lang="hu-HU" sz="1600" dirty="0" err="1">
                <a:solidFill>
                  <a:srgbClr val="50412B"/>
                </a:solidFill>
              </a:rPr>
              <a:t>autocratic</a:t>
            </a:r>
            <a:r>
              <a:rPr lang="hu-HU" sz="1600" dirty="0">
                <a:solidFill>
                  <a:srgbClr val="50412B"/>
                </a:solidFill>
              </a:rPr>
              <a:t> </a:t>
            </a:r>
            <a:r>
              <a:rPr lang="hu-HU" sz="1600" dirty="0" err="1">
                <a:solidFill>
                  <a:srgbClr val="50412B"/>
                </a:solidFill>
              </a:rPr>
              <a:t>power</a:t>
            </a:r>
            <a:r>
              <a:rPr lang="hu-HU" sz="1600" dirty="0">
                <a:solidFill>
                  <a:srgbClr val="50412B"/>
                </a:solidFill>
              </a:rPr>
              <a:t> 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corrupt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client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of </a:t>
            </a:r>
            <a:r>
              <a:rPr lang="hu-HU" sz="1600" b="1" dirty="0" err="1">
                <a:solidFill>
                  <a:srgbClr val="50412B"/>
                </a:solidFill>
                <a:sym typeface="Wingdings" panose="05000000000000000000" pitchFamily="2" charset="2"/>
              </a:rPr>
              <a:t>Putin</a:t>
            </a:r>
            <a:endParaRPr lang="hu-HU" sz="1600" b="1" dirty="0">
              <a:solidFill>
                <a:srgbClr val="50412B"/>
              </a:solidFill>
            </a:endParaRPr>
          </a:p>
          <a:p>
            <a:endParaRPr lang="hu-HU" sz="1600" dirty="0">
              <a:solidFill>
                <a:srgbClr val="50412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</p:nvPr>
        </p:nvGraphicFramePr>
        <p:xfrm>
          <a:off x="107950" y="1347614"/>
          <a:ext cx="4324858" cy="301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</p:spPr>
        <p:txBody>
          <a:bodyPr>
            <a:noAutofit/>
          </a:bodyPr>
          <a:lstStyle/>
          <a:p>
            <a:pPr algn="l"/>
            <a:r>
              <a:rPr lang="hu-HU" sz="2600" b="1" dirty="0">
                <a:solidFill>
                  <a:srgbClr val="8D503B"/>
                </a:solidFill>
              </a:rPr>
              <a:t>Primary trajectories of </a:t>
            </a:r>
            <a:br>
              <a:rPr lang="en-GB" sz="2600" b="1" dirty="0">
                <a:solidFill>
                  <a:srgbClr val="8D503B"/>
                </a:solidFill>
              </a:rPr>
            </a:br>
            <a:r>
              <a:rPr lang="hu-HU" sz="2600" b="1" dirty="0" err="1">
                <a:solidFill>
                  <a:srgbClr val="8D503B"/>
                </a:solidFill>
              </a:rPr>
              <a:t>post-communist</a:t>
            </a:r>
            <a:r>
              <a:rPr lang="hu-HU" sz="2600" b="1" dirty="0">
                <a:solidFill>
                  <a:srgbClr val="8D503B"/>
                </a:solidFill>
              </a:rPr>
              <a:t> regimes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776"/>
              </p:ext>
            </p:extLst>
          </p:nvPr>
        </p:nvGraphicFramePr>
        <p:xfrm>
          <a:off x="4497493" y="123826"/>
          <a:ext cx="4538558" cy="4891934"/>
        </p:xfrm>
        <a:graphic>
          <a:graphicData uri="http://schemas.openxmlformats.org/drawingml/2006/table">
            <a:tbl>
              <a:tblPr/>
              <a:tblGrid>
                <a:gridCol w="130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148" marR="120148" marT="60074" marB="60074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Primary trajectories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from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to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Regime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Estonia, </a:t>
                      </a:r>
                      <a:r>
                        <a:rPr lang="hu-HU" sz="1000" b="1" dirty="0" err="1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Poland</a:t>
                      </a:r>
                      <a:r>
                        <a:rPr lang="hu-H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Hungary)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Liberal democracy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Multi-pyramid</a:t>
                      </a:r>
                      <a:endParaRPr lang="en-US" sz="100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non-patronal</a:t>
                      </a:r>
                      <a:endParaRPr lang="en-US" sz="100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B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Regime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Romania, Ukraine)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 democracy</a:t>
                      </a:r>
                      <a:endParaRPr lang="en-US" sz="100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</a:t>
                      </a:r>
                      <a:r>
                        <a:rPr lang="en-US" sz="1000" b="1" dirty="0" err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Multi-pyramid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informal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C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Regime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Kazakhstan)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 autocracy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informal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Model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China)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Market-exploiting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</a:t>
                      </a:r>
                      <a:r>
                        <a:rPr lang="en-US" sz="1000" b="1" dirty="0" err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6" name="Csoportba foglalás 14"/>
          <p:cNvGrpSpPr>
            <a:grpSpLocks/>
          </p:cNvGrpSpPr>
          <p:nvPr/>
        </p:nvGrpSpPr>
        <p:grpSpPr bwMode="auto">
          <a:xfrm>
            <a:off x="1267530" y="2055387"/>
            <a:ext cx="1955000" cy="1279454"/>
            <a:chOff x="23716" y="5146"/>
            <a:chExt cx="33670" cy="22557"/>
          </a:xfrm>
        </p:grpSpPr>
        <p:grpSp>
          <p:nvGrpSpPr>
            <p:cNvPr id="57" name="Csoportba foglalás 312"/>
            <p:cNvGrpSpPr>
              <a:grpSpLocks/>
            </p:cNvGrpSpPr>
            <p:nvPr/>
          </p:nvGrpSpPr>
          <p:grpSpPr bwMode="auto">
            <a:xfrm>
              <a:off x="23716" y="5146"/>
              <a:ext cx="32961" cy="22557"/>
              <a:chOff x="23716" y="5146"/>
              <a:chExt cx="32960" cy="22557"/>
            </a:xfrm>
          </p:grpSpPr>
          <p:cxnSp>
            <p:nvCxnSpPr>
              <p:cNvPr id="61" name="Straight Arrow Connector 21"/>
              <p:cNvCxnSpPr>
                <a:cxnSpLocks noChangeShapeType="1"/>
                <a:stCxn id="30" idx="3"/>
                <a:endCxn id="28" idx="0"/>
              </p:cNvCxnSpPr>
              <p:nvPr/>
            </p:nvCxnSpPr>
            <p:spPr bwMode="auto">
              <a:xfrm flipH="1">
                <a:off x="40912" y="6427"/>
                <a:ext cx="15203" cy="21276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3" name="Straight Arrow Connector 21"/>
              <p:cNvCxnSpPr>
                <a:cxnSpLocks noChangeShapeType="1"/>
                <a:stCxn id="30" idx="4"/>
                <a:endCxn id="31" idx="7"/>
              </p:cNvCxnSpPr>
              <p:nvPr/>
            </p:nvCxnSpPr>
            <p:spPr bwMode="auto">
              <a:xfrm flipH="1">
                <a:off x="51040" y="6659"/>
                <a:ext cx="5636" cy="9183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1" name="Oval 12"/>
              <p:cNvSpPr>
                <a:spLocks noChangeArrowheads="1"/>
              </p:cNvSpPr>
              <p:nvPr/>
            </p:nvSpPr>
            <p:spPr bwMode="auto">
              <a:xfrm>
                <a:off x="23716" y="5146"/>
                <a:ext cx="1587" cy="1587"/>
              </a:xfrm>
              <a:prstGeom prst="ellipse">
                <a:avLst/>
              </a:prstGeom>
              <a:solidFill>
                <a:srgbClr val="385A61"/>
              </a:solidFill>
              <a:ln w="12700">
                <a:solidFill>
                  <a:srgbClr val="EFEAE4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cxnSp>
            <p:nvCxnSpPr>
              <p:cNvPr id="72" name="Straight Arrow Connector 21"/>
              <p:cNvCxnSpPr>
                <a:cxnSpLocks noChangeShapeType="1"/>
                <a:stCxn id="30" idx="2"/>
              </p:cNvCxnSpPr>
              <p:nvPr/>
            </p:nvCxnSpPr>
            <p:spPr bwMode="auto">
              <a:xfrm flipH="1">
                <a:off x="25303" y="5866"/>
                <a:ext cx="30579" cy="35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4" name="Straight Arrow Connector 21"/>
              <p:cNvCxnSpPr>
                <a:cxnSpLocks noChangeShapeType="1"/>
                <a:stCxn id="30" idx="3"/>
              </p:cNvCxnSpPr>
              <p:nvPr/>
            </p:nvCxnSpPr>
            <p:spPr bwMode="auto">
              <a:xfrm flipH="1">
                <a:off x="33993" y="6427"/>
                <a:ext cx="22122" cy="10770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5" name="TextBox 51"/>
              <p:cNvSpPr txBox="1">
                <a:spLocks noChangeArrowheads="1"/>
              </p:cNvSpPr>
              <p:nvPr/>
            </p:nvSpPr>
            <p:spPr bwMode="auto">
              <a:xfrm>
                <a:off x="32879" y="5851"/>
                <a:ext cx="2551" cy="2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>
                    <a:ln>
                      <a:noFill/>
                    </a:ln>
                    <a:solidFill>
                      <a:srgbClr val="CD5F50"/>
                    </a:solidFill>
                    <a:effectLst/>
                    <a:latin typeface="Calibri" pitchFamily="34" charset="0"/>
                  </a:rPr>
                  <a:t>A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TextBox 52"/>
              <p:cNvSpPr txBox="1">
                <a:spLocks noChangeArrowheads="1"/>
              </p:cNvSpPr>
              <p:nvPr/>
            </p:nvSpPr>
            <p:spPr bwMode="auto">
              <a:xfrm rot="20088738">
                <a:off x="37083" y="12142"/>
                <a:ext cx="3536" cy="2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lang="hu-HU" sz="1000" b="1" dirty="0">
                    <a:solidFill>
                      <a:srgbClr val="CD5F50"/>
                    </a:solidFill>
                    <a:latin typeface="Calibri" pitchFamily="34" charset="0"/>
                  </a:rPr>
                  <a:t>B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TextBox 53"/>
              <p:cNvSpPr txBox="1">
                <a:spLocks noChangeArrowheads="1"/>
              </p:cNvSpPr>
              <p:nvPr/>
            </p:nvSpPr>
            <p:spPr bwMode="auto">
              <a:xfrm rot="18339948">
                <a:off x="41484" y="20424"/>
                <a:ext cx="3610" cy="1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>
                    <a:ln>
                      <a:noFill/>
                    </a:ln>
                    <a:solidFill>
                      <a:srgbClr val="CD5F50"/>
                    </a:solidFill>
                    <a:effectLst/>
                    <a:latin typeface="Calibri" pitchFamily="34" charset="0"/>
                  </a:rPr>
                  <a:t>C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58" name="TextBox 54"/>
            <p:cNvSpPr txBox="1">
              <a:spLocks noChangeArrowheads="1"/>
            </p:cNvSpPr>
            <p:nvPr/>
          </p:nvSpPr>
          <p:spPr bwMode="auto">
            <a:xfrm rot="17996047">
              <a:off x="55109" y="9606"/>
              <a:ext cx="2013" cy="2540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Calibri" pitchFamily="34" charset="0"/>
                </a:rPr>
                <a:t>D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1772090" y="2725602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19945" y="3334859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3135280" y="2051218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775436" y="2648921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44691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</p:nvPr>
        </p:nvGraphicFramePr>
        <p:xfrm>
          <a:off x="107950" y="1347614"/>
          <a:ext cx="4324858" cy="301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rgbClr val="8D503B"/>
                </a:solidFill>
              </a:rPr>
              <a:t>Secondary trajectories of post-communist regimes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90641"/>
              </p:ext>
            </p:extLst>
          </p:nvPr>
        </p:nvGraphicFramePr>
        <p:xfrm>
          <a:off x="4497493" y="123826"/>
          <a:ext cx="4538558" cy="4903951"/>
        </p:xfrm>
        <a:graphic>
          <a:graphicData uri="http://schemas.openxmlformats.org/drawingml/2006/table">
            <a:tbl>
              <a:tblPr/>
              <a:tblGrid>
                <a:gridCol w="130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148" marR="120148" marT="60074" marB="60074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Secondary trajectories: democratic backsliding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from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to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Regime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Poland after 2015)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Liberal democracy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Conservative autocracy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non-patronal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Single-pyramid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non-patronal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Model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Czech Republic after 2013)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Liberal democracy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 democracy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non-patronal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Regime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Hungary after 1998 and 2010)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Liberal democracy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 autocracy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non-patronal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Single-pyramid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Regime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Russia after 2003)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 democracy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 autocracy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Single-pyramid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7" name="Csoportba foglalás 312"/>
          <p:cNvGrpSpPr>
            <a:grpSpLocks/>
          </p:cNvGrpSpPr>
          <p:nvPr/>
        </p:nvGrpSpPr>
        <p:grpSpPr bwMode="auto">
          <a:xfrm>
            <a:off x="1267529" y="1895434"/>
            <a:ext cx="1009841" cy="1482231"/>
            <a:chOff x="23716" y="2326"/>
            <a:chExt cx="17391" cy="26132"/>
          </a:xfrm>
        </p:grpSpPr>
        <p:cxnSp>
          <p:nvCxnSpPr>
            <p:cNvPr id="61" name="Straight Arrow Connector 21"/>
            <p:cNvCxnSpPr>
              <a:cxnSpLocks noChangeShapeType="1"/>
              <a:stCxn id="71" idx="4"/>
              <a:endCxn id="28" idx="2"/>
            </p:cNvCxnSpPr>
            <p:nvPr/>
          </p:nvCxnSpPr>
          <p:spPr bwMode="auto">
            <a:xfrm>
              <a:off x="24510" y="6733"/>
              <a:ext cx="15483" cy="21725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63" name="Straight Arrow Connector 21"/>
            <p:cNvCxnSpPr>
              <a:cxnSpLocks noChangeShapeType="1"/>
              <a:stCxn id="71" idx="6"/>
              <a:endCxn id="31" idx="1"/>
            </p:cNvCxnSpPr>
            <p:nvPr/>
          </p:nvCxnSpPr>
          <p:spPr bwMode="auto">
            <a:xfrm>
              <a:off x="25303" y="5939"/>
              <a:ext cx="8290" cy="10780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74" name="Straight Arrow Connector 21"/>
            <p:cNvCxnSpPr>
              <a:cxnSpLocks noChangeShapeType="1"/>
            </p:cNvCxnSpPr>
            <p:nvPr/>
          </p:nvCxnSpPr>
          <p:spPr bwMode="auto">
            <a:xfrm>
              <a:off x="34948" y="18074"/>
              <a:ext cx="6159" cy="9136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75" name="TextBox 51"/>
            <p:cNvSpPr txBox="1">
              <a:spLocks noChangeArrowheads="1"/>
            </p:cNvSpPr>
            <p:nvPr/>
          </p:nvSpPr>
          <p:spPr bwMode="auto">
            <a:xfrm>
              <a:off x="31248" y="2326"/>
              <a:ext cx="1507" cy="2820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1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TextBox 52"/>
            <p:cNvSpPr txBox="1">
              <a:spLocks noChangeArrowheads="1"/>
            </p:cNvSpPr>
            <p:nvPr/>
          </p:nvSpPr>
          <p:spPr bwMode="auto">
            <a:xfrm rot="19422630">
              <a:off x="30038" y="9386"/>
              <a:ext cx="1603" cy="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hu-HU" sz="1400" b="1" dirty="0">
                  <a:solidFill>
                    <a:srgbClr val="CD5F50"/>
                  </a:solidFill>
                  <a:latin typeface="Calibri" pitchFamily="34" charset="0"/>
                </a:rPr>
                <a:t>B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2" name="Straight Arrow Connector 21"/>
            <p:cNvCxnSpPr>
              <a:cxnSpLocks noChangeShapeType="1"/>
              <a:stCxn id="71" idx="6"/>
              <a:endCxn id="27" idx="2"/>
            </p:cNvCxnSpPr>
            <p:nvPr/>
          </p:nvCxnSpPr>
          <p:spPr bwMode="auto">
            <a:xfrm>
              <a:off x="25303" y="5939"/>
              <a:ext cx="14689" cy="0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23716" y="5146"/>
              <a:ext cx="1587" cy="1587"/>
            </a:xfrm>
            <a:prstGeom prst="ellipse">
              <a:avLst/>
            </a:prstGeom>
            <a:solidFill>
              <a:srgbClr val="385A61"/>
            </a:solidFill>
            <a:ln w="127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2212632" y="2055387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12632" y="3332672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827582" y="2698685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7" name="TextBox 52"/>
          <p:cNvSpPr txBox="1">
            <a:spLocks noChangeArrowheads="1"/>
          </p:cNvSpPr>
          <p:nvPr/>
        </p:nvSpPr>
        <p:spPr bwMode="auto">
          <a:xfrm rot="19422630">
            <a:off x="1655049" y="2746847"/>
            <a:ext cx="93081" cy="146340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rgbClr val="CD5F50"/>
                </a:solidFill>
                <a:latin typeface="Calibri" pitchFamily="34" charset="0"/>
              </a:rPr>
              <a:t>C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CD5F50"/>
              </a:solidFill>
              <a:effectLst/>
              <a:latin typeface="Arial" pitchFamily="34" charset="0"/>
            </a:endParaRPr>
          </a:p>
        </p:txBody>
      </p:sp>
      <p:sp>
        <p:nvSpPr>
          <p:cNvPr id="68" name="TextBox 52"/>
          <p:cNvSpPr txBox="1">
            <a:spLocks noChangeArrowheads="1"/>
          </p:cNvSpPr>
          <p:nvPr/>
        </p:nvSpPr>
        <p:spPr bwMode="auto">
          <a:xfrm rot="19422630">
            <a:off x="2079917" y="2874841"/>
            <a:ext cx="93081" cy="14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rgbClr val="CD5F50"/>
                </a:solidFill>
                <a:latin typeface="Calibri" pitchFamily="34" charset="0"/>
              </a:rPr>
              <a:t>D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CD5F5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1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07950" y="1347614"/>
            <a:ext cx="89281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https://www.postcommunistregimes.com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3D </a:t>
            </a:r>
            <a:r>
              <a:rPr lang="hu-HU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regime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trajectories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https://www.postcommunistregimes.com/wp-content/uploads/2021/05/Modelled-Trajectories-3D-advanced-for-desktop-2020-version.zip</a:t>
            </a:r>
            <a:endParaRPr lang="hu-HU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40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6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1066</Words>
  <Application>Microsoft Office PowerPoint</Application>
  <PresentationFormat>On-screen Show (16:9)</PresentationFormat>
  <Paragraphs>179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Times New Roman</vt:lpstr>
      <vt:lpstr>Office-téma</vt:lpstr>
      <vt:lpstr>PowerPoint Presentation</vt:lpstr>
      <vt:lpstr>Common ideological frames: the ostensible similarity of the Polish and Hungarian autocratic attempts</vt:lpstr>
      <vt:lpstr>PowerPoint Presentation</vt:lpstr>
      <vt:lpstr>PowerPoint Presentation</vt:lpstr>
      <vt:lpstr>International preferences in the two autocratic schemes</vt:lpstr>
      <vt:lpstr>Primary trajectories of  post-communist regimes</vt:lpstr>
      <vt:lpstr>Secondary trajectories of post-communist regimes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Balint Magyar</cp:lastModifiedBy>
  <cp:revision>638</cp:revision>
  <dcterms:created xsi:type="dcterms:W3CDTF">2017-05-01T09:52:15Z</dcterms:created>
  <dcterms:modified xsi:type="dcterms:W3CDTF">2022-06-22T10:11:04Z</dcterms:modified>
</cp:coreProperties>
</file>