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76" r:id="rId3"/>
    <p:sldId id="291" r:id="rId4"/>
    <p:sldId id="290" r:id="rId5"/>
    <p:sldId id="289" r:id="rId6"/>
    <p:sldId id="285" r:id="rId7"/>
    <p:sldId id="293" r:id="rId8"/>
    <p:sldId id="292" r:id="rId9"/>
    <p:sldId id="279" r:id="rId10"/>
    <p:sldId id="294" r:id="rId11"/>
    <p:sldId id="286" r:id="rId12"/>
    <p:sldId id="287" r:id="rId13"/>
    <p:sldId id="295" r:id="rId14"/>
    <p:sldId id="284" r:id="rId15"/>
    <p:sldId id="297" r:id="rId16"/>
    <p:sldId id="288" r:id="rId17"/>
    <p:sldId id="296" r:id="rId18"/>
  </p:sldIdLst>
  <p:sldSz cx="9144000" cy="5143500" type="screen16x9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77" userDrawn="1">
          <p15:clr>
            <a:srgbClr val="A4A3A4"/>
          </p15:clr>
        </p15:guide>
        <p15:guide id="2" pos="68" userDrawn="1">
          <p15:clr>
            <a:srgbClr val="A4A3A4"/>
          </p15:clr>
        </p15:guide>
        <p15:guide id="3" pos="5692" userDrawn="1">
          <p15:clr>
            <a:srgbClr val="A4A3A4"/>
          </p15:clr>
        </p15:guide>
        <p15:guide id="4" orient="horz" pos="622" userDrawn="1">
          <p15:clr>
            <a:srgbClr val="A4A3A4"/>
          </p15:clr>
        </p15:guide>
        <p15:guide id="5" orient="horz" pos="3162" userDrawn="1">
          <p15:clr>
            <a:srgbClr val="A4A3A4"/>
          </p15:clr>
        </p15:guide>
        <p15:guide id="6" orient="horz" pos="849" userDrawn="1">
          <p15:clr>
            <a:srgbClr val="A4A3A4"/>
          </p15:clr>
        </p15:guide>
        <p15:guide id="7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A5E53"/>
    <a:srgbClr val="50412B"/>
    <a:srgbClr val="385A61"/>
    <a:srgbClr val="EFEAE4"/>
    <a:srgbClr val="8D503B"/>
    <a:srgbClr val="4D7C85"/>
    <a:srgbClr val="B3A99D"/>
    <a:srgbClr val="6B95A1"/>
    <a:srgbClr val="E9B178"/>
    <a:srgbClr val="BAB7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Közepesen sötét stílu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incs stílus, csak rács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Világos stílus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12C8C85-51F0-491E-9774-3900AFEF0FD7}" styleName="Világos stílus 2 – 6. jelölőszín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8EC20E35-A176-4012-BC5E-935CFFF8708E}" styleName="Közepesen sötét stílus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94" autoAdjust="0"/>
    <p:restoredTop sz="94434" autoAdjust="0"/>
  </p:normalViewPr>
  <p:slideViewPr>
    <p:cSldViewPr>
      <p:cViewPr varScale="1">
        <p:scale>
          <a:sx n="93" d="100"/>
          <a:sy n="93" d="100"/>
        </p:scale>
        <p:origin x="636" y="78"/>
      </p:cViewPr>
      <p:guideLst>
        <p:guide orient="horz" pos="577"/>
        <p:guide pos="68"/>
        <p:guide pos="5692"/>
        <p:guide orient="horz" pos="622"/>
        <p:guide orient="horz" pos="3162"/>
        <p:guide orient="horz" pos="84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75FEE30-628B-4BCD-B8C9-2BF3180BA3C0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u-HU"/>
        </a:p>
      </dgm:t>
    </dgm:pt>
    <dgm:pt modelId="{3CA4390E-8AEC-4EA2-A3EC-8DD042504D56}">
      <dgm:prSet phldrT="[Szöveg]" custT="1"/>
      <dgm:spPr>
        <a:solidFill>
          <a:srgbClr val="CA5E53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300" b="1" dirty="0" smtClean="0">
              <a:solidFill>
                <a:srgbClr val="4D7C85"/>
              </a:solidFill>
            </a:rPr>
            <a:t>Liberális demokrácia</a:t>
          </a:r>
        </a:p>
      </dgm:t>
    </dgm:pt>
    <dgm:pt modelId="{A4B2B83E-EB6A-4359-B43A-DBC5C5DFCAEB}" type="parTrans" cxnId="{238E8032-8D87-408E-A872-7A74B256EB7F}">
      <dgm:prSet/>
      <dgm:spPr/>
      <dgm:t>
        <a:bodyPr/>
        <a:lstStyle/>
        <a:p>
          <a:endParaRPr lang="hu-HU"/>
        </a:p>
      </dgm:t>
    </dgm:pt>
    <dgm:pt modelId="{9BCEB788-24BE-4063-82CD-6618D9E746C1}" type="sibTrans" cxnId="{238E8032-8D87-408E-A872-7A74B256EB7F}">
      <dgm:prSet/>
      <dgm:spPr/>
      <dgm:t>
        <a:bodyPr/>
        <a:lstStyle/>
        <a:p>
          <a:endParaRPr lang="hu-HU"/>
        </a:p>
      </dgm:t>
    </dgm:pt>
    <dgm:pt modelId="{94EAB1EC-7FE9-40F9-8691-7534F2D2D13B}">
      <dgm:prSet phldrT="[Szöveg]" custT="1"/>
      <dgm:spPr>
        <a:solidFill>
          <a:srgbClr val="CA5E53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300" b="1" dirty="0" smtClean="0">
              <a:solidFill>
                <a:srgbClr val="4D7C85"/>
              </a:solidFill>
            </a:rPr>
            <a:t>Patronális autokrácia</a:t>
          </a:r>
        </a:p>
      </dgm:t>
    </dgm:pt>
    <dgm:pt modelId="{AC170853-3C5A-498C-AB0E-62BD539BDACB}" type="parTrans" cxnId="{6116BD2D-F084-49B0-AC36-AC05B9CE156D}">
      <dgm:prSet/>
      <dgm:spPr/>
      <dgm:t>
        <a:bodyPr/>
        <a:lstStyle/>
        <a:p>
          <a:endParaRPr lang="hu-HU"/>
        </a:p>
      </dgm:t>
    </dgm:pt>
    <dgm:pt modelId="{6F2BECE1-1D30-4F39-BBB4-35324958AB70}" type="sibTrans" cxnId="{6116BD2D-F084-49B0-AC36-AC05B9CE156D}">
      <dgm:prSet/>
      <dgm:spPr/>
      <dgm:t>
        <a:bodyPr/>
        <a:lstStyle/>
        <a:p>
          <a:endParaRPr lang="hu-HU"/>
        </a:p>
      </dgm:t>
    </dgm:pt>
    <dgm:pt modelId="{EA790760-0B03-448A-9F29-12DB28B7261E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300" b="1" dirty="0" smtClean="0">
              <a:solidFill>
                <a:srgbClr val="4D7C85"/>
              </a:solidFill>
            </a:rPr>
            <a:t>Piackihasználó diktatúra</a:t>
          </a:r>
        </a:p>
      </dgm:t>
    </dgm:pt>
    <dgm:pt modelId="{5C7F6E41-DDEC-4FFD-ADF3-857A68ACE437}" type="parTrans" cxnId="{B13EAAE4-1F67-4A3A-9177-03A368343129}">
      <dgm:prSet/>
      <dgm:spPr/>
      <dgm:t>
        <a:bodyPr/>
        <a:lstStyle/>
        <a:p>
          <a:endParaRPr lang="hu-HU"/>
        </a:p>
      </dgm:t>
    </dgm:pt>
    <dgm:pt modelId="{C852374C-469A-4298-974D-3B706E4B63CD}" type="sibTrans" cxnId="{B13EAAE4-1F67-4A3A-9177-03A368343129}">
      <dgm:prSet/>
      <dgm:spPr/>
      <dgm:t>
        <a:bodyPr/>
        <a:lstStyle/>
        <a:p>
          <a:endParaRPr lang="hu-HU"/>
        </a:p>
      </dgm:t>
    </dgm:pt>
    <dgm:pt modelId="{83210F28-54C2-4E50-BA91-C30C7F5A925A}">
      <dgm:prSet phldrT="[Szöveg]" custT="1"/>
      <dgm:spPr>
        <a:solidFill>
          <a:srgbClr val="CA5E53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300" b="1" dirty="0" smtClean="0">
              <a:solidFill>
                <a:srgbClr val="4D7C85"/>
              </a:solidFill>
            </a:rPr>
            <a:t>Patronális demokrácia</a:t>
          </a:r>
        </a:p>
      </dgm:t>
    </dgm:pt>
    <dgm:pt modelId="{BE820587-ACDE-46A2-B65C-DBB9C05D5D28}" type="parTrans" cxnId="{E0DFDD57-3D41-4D58-9D26-48A3B6203E9E}">
      <dgm:prSet/>
      <dgm:spPr/>
      <dgm:t>
        <a:bodyPr/>
        <a:lstStyle/>
        <a:p>
          <a:endParaRPr lang="hu-HU"/>
        </a:p>
      </dgm:t>
    </dgm:pt>
    <dgm:pt modelId="{C48E22A5-3C91-4ECB-9614-22AE88AAB692}" type="sibTrans" cxnId="{E0DFDD57-3D41-4D58-9D26-48A3B6203E9E}">
      <dgm:prSet/>
      <dgm:spPr/>
      <dgm:t>
        <a:bodyPr/>
        <a:lstStyle/>
        <a:p>
          <a:endParaRPr lang="hu-HU"/>
        </a:p>
      </dgm:t>
    </dgm:pt>
    <dgm:pt modelId="{497908DE-4C30-428A-A555-3A6C2F4ADF7D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300" b="1" dirty="0" smtClean="0">
              <a:solidFill>
                <a:srgbClr val="4D7C85"/>
              </a:solidFill>
            </a:rPr>
            <a:t>Kommunista diktatúra</a:t>
          </a:r>
        </a:p>
      </dgm:t>
    </dgm:pt>
    <dgm:pt modelId="{62CDFBF8-8475-41D6-A92F-79B3295FBB46}" type="sibTrans" cxnId="{7F3FE700-1B5C-4D5E-A6DA-C2C295341AB0}">
      <dgm:prSet/>
      <dgm:spPr/>
      <dgm:t>
        <a:bodyPr/>
        <a:lstStyle/>
        <a:p>
          <a:endParaRPr lang="hu-HU"/>
        </a:p>
      </dgm:t>
    </dgm:pt>
    <dgm:pt modelId="{271AECFB-B758-4170-9A56-A7A2099BC3ED}" type="parTrans" cxnId="{7F3FE700-1B5C-4D5E-A6DA-C2C295341AB0}">
      <dgm:prSet/>
      <dgm:spPr/>
      <dgm:t>
        <a:bodyPr/>
        <a:lstStyle/>
        <a:p>
          <a:endParaRPr lang="hu-HU"/>
        </a:p>
      </dgm:t>
    </dgm:pt>
    <dgm:pt modelId="{70972A96-F39F-4054-A5D9-CCAC350AB6E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300" b="1" dirty="0" smtClean="0">
              <a:solidFill>
                <a:srgbClr val="4D7C85"/>
              </a:solidFill>
            </a:rPr>
            <a:t>Konzervatív autokrácia</a:t>
          </a:r>
          <a:endParaRPr lang="hu-HU" sz="1300" b="1" dirty="0">
            <a:solidFill>
              <a:srgbClr val="4D7C85"/>
            </a:solidFill>
          </a:endParaRPr>
        </a:p>
      </dgm:t>
    </dgm:pt>
    <dgm:pt modelId="{31D1D17A-6379-4E4F-BA5B-41C68FE7CA83}" type="parTrans" cxnId="{CBEF9A63-C4A8-4435-B53F-3311C5002E27}">
      <dgm:prSet/>
      <dgm:spPr/>
      <dgm:t>
        <a:bodyPr/>
        <a:lstStyle/>
        <a:p>
          <a:endParaRPr lang="hu-HU"/>
        </a:p>
      </dgm:t>
    </dgm:pt>
    <dgm:pt modelId="{9245FA1F-2308-44B5-8473-F6C503401E93}" type="sibTrans" cxnId="{CBEF9A63-C4A8-4435-B53F-3311C5002E27}">
      <dgm:prSet/>
      <dgm:spPr/>
      <dgm:t>
        <a:bodyPr/>
        <a:lstStyle/>
        <a:p>
          <a:endParaRPr lang="hu-HU"/>
        </a:p>
      </dgm:t>
    </dgm:pt>
    <dgm:pt modelId="{F9260225-45E3-4E83-A7B5-93BF7662486D}" type="pres">
      <dgm:prSet presAssocID="{D75FEE30-628B-4BCD-B8C9-2BF3180BA3C0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hu-HU"/>
        </a:p>
      </dgm:t>
    </dgm:pt>
    <dgm:pt modelId="{2CAB7AE0-F53F-477F-8596-08683A702DA4}" type="pres">
      <dgm:prSet presAssocID="{D75FEE30-628B-4BCD-B8C9-2BF3180BA3C0}" presName="pyramid" presStyleLbl="node1" presStyleIdx="0" presStyleCnt="1" custAng="10800000" custScaleX="85964" custScaleY="61566" custLinFactNeighborX="1344" custLinFactNeighborY="-2143"/>
      <dgm:spPr>
        <a:solidFill>
          <a:srgbClr val="EFEAE4"/>
        </a:solidFill>
        <a:ln w="31750">
          <a:solidFill>
            <a:srgbClr val="B3A99D"/>
          </a:solidFill>
        </a:ln>
      </dgm:spPr>
      <dgm:t>
        <a:bodyPr/>
        <a:lstStyle/>
        <a:p>
          <a:endParaRPr lang="hu-HU"/>
        </a:p>
      </dgm:t>
    </dgm:pt>
    <dgm:pt modelId="{54982EDE-BA38-419C-8C90-E7DF88B50825}" type="pres">
      <dgm:prSet presAssocID="{D75FEE30-628B-4BCD-B8C9-2BF3180BA3C0}" presName="theList" presStyleCnt="0"/>
      <dgm:spPr/>
    </dgm:pt>
    <dgm:pt modelId="{C15E22B3-3295-4532-9D6A-325D45E50C1C}" type="pres">
      <dgm:prSet presAssocID="{497908DE-4C30-428A-A555-3A6C2F4ADF7D}" presName="aNode" presStyleLbl="fgAcc1" presStyleIdx="0" presStyleCnt="6" custAng="0" custScaleX="46378" custScaleY="37620" custLinFactNeighborX="47933" custLinFactNeighborY="38884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E349127E-BD40-4FFD-98F7-AE53232D3317}" type="pres">
      <dgm:prSet presAssocID="{497908DE-4C30-428A-A555-3A6C2F4ADF7D}" presName="aSpace" presStyleCnt="0"/>
      <dgm:spPr/>
    </dgm:pt>
    <dgm:pt modelId="{585EDA03-E1D1-49E2-ABCC-D095A33C60CB}" type="pres">
      <dgm:prSet presAssocID="{3CA4390E-8AEC-4EA2-A3EC-8DD042504D56}" presName="aNode" presStyleLbl="fgAcc1" presStyleIdx="1" presStyleCnt="6" custScaleX="48228" custScaleY="34224" custLinFactX="-43498" custLinFactY="-30589" custLinFactNeighborX="-100000" custLinFactNeighborY="-100000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689CAA53-9D6E-44E6-B0D8-615A6D07FB5B}" type="pres">
      <dgm:prSet presAssocID="{3CA4390E-8AEC-4EA2-A3EC-8DD042504D56}" presName="aSpace" presStyleCnt="0"/>
      <dgm:spPr/>
    </dgm:pt>
    <dgm:pt modelId="{AA40EDB2-9616-491E-8997-90DC3C7C7F8E}" type="pres">
      <dgm:prSet presAssocID="{94EAB1EC-7FE9-40F9-8691-7534F2D2D13B}" presName="aNode" presStyleLbl="fgAcc1" presStyleIdx="2" presStyleCnt="6" custScaleX="48373" custScaleY="36545" custLinFactY="133482" custLinFactNeighborX="-47933" custLinFactNeighborY="200000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9055E23A-F0BC-4AAF-9FF4-F780F02DFD21}" type="pres">
      <dgm:prSet presAssocID="{94EAB1EC-7FE9-40F9-8691-7534F2D2D13B}" presName="aSpace" presStyleCnt="0"/>
      <dgm:spPr/>
    </dgm:pt>
    <dgm:pt modelId="{6AFE05B7-991B-44DA-9843-39E3CC396A11}" type="pres">
      <dgm:prSet presAssocID="{70972A96-F39F-4054-A5D9-CCAC350AB6EA}" presName="aNode" presStyleLbl="fgAcc1" presStyleIdx="3" presStyleCnt="6" custScaleX="49578" custScaleY="34181" custLinFactY="-140395" custLinFactNeighborX="-45566" custLinFactNeighborY="-200000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B370853F-B4C8-494E-B10D-01EDE232E07B}" type="pres">
      <dgm:prSet presAssocID="{70972A96-F39F-4054-A5D9-CCAC350AB6EA}" presName="aSpace" presStyleCnt="0"/>
      <dgm:spPr/>
    </dgm:pt>
    <dgm:pt modelId="{40A06F75-CF71-4FF0-9476-F881F10B4C59}" type="pres">
      <dgm:prSet presAssocID="{EA790760-0B03-448A-9F29-12DB28B7261E}" presName="aNode" presStyleLbl="fgAcc1" presStyleIdx="4" presStyleCnt="6" custAng="0" custScaleX="49988" custScaleY="35761" custLinFactY="-68314" custLinFactNeighborX="33756" custLinFactNeighborY="-100000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D5AAC021-0B13-4F18-8DC6-1FA6845FB348}" type="pres">
      <dgm:prSet presAssocID="{EA790760-0B03-448A-9F29-12DB28B7261E}" presName="aSpace" presStyleCnt="0"/>
      <dgm:spPr/>
    </dgm:pt>
    <dgm:pt modelId="{0E6DB8B2-458A-4F73-AF77-E844E8685CD8}" type="pres">
      <dgm:prSet presAssocID="{83210F28-54C2-4E50-BA91-C30C7F5A925A}" presName="aNode" presStyleLbl="fgAcc1" presStyleIdx="5" presStyleCnt="6" custScaleX="49314" custScaleY="33560" custLinFactX="-21680" custLinFactY="-100000" custLinFactNeighborX="-100000" custLinFactNeighborY="-194339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90C49BEF-D580-4BCE-B3DE-D37D285664C9}" type="pres">
      <dgm:prSet presAssocID="{83210F28-54C2-4E50-BA91-C30C7F5A925A}" presName="aSpace" presStyleCnt="0"/>
      <dgm:spPr/>
    </dgm:pt>
  </dgm:ptLst>
  <dgm:cxnLst>
    <dgm:cxn modelId="{97C2D664-5C6D-44B3-AB91-8F6EF2767205}" type="presOf" srcId="{3CA4390E-8AEC-4EA2-A3EC-8DD042504D56}" destId="{585EDA03-E1D1-49E2-ABCC-D095A33C60CB}" srcOrd="0" destOrd="0" presId="urn:microsoft.com/office/officeart/2005/8/layout/pyramid2"/>
    <dgm:cxn modelId="{4021D7B9-0128-4D1B-AC23-EFE93DB731C2}" type="presOf" srcId="{497908DE-4C30-428A-A555-3A6C2F4ADF7D}" destId="{C15E22B3-3295-4532-9D6A-325D45E50C1C}" srcOrd="0" destOrd="0" presId="urn:microsoft.com/office/officeart/2005/8/layout/pyramid2"/>
    <dgm:cxn modelId="{6116BD2D-F084-49B0-AC36-AC05B9CE156D}" srcId="{D75FEE30-628B-4BCD-B8C9-2BF3180BA3C0}" destId="{94EAB1EC-7FE9-40F9-8691-7534F2D2D13B}" srcOrd="2" destOrd="0" parTransId="{AC170853-3C5A-498C-AB0E-62BD539BDACB}" sibTransId="{6F2BECE1-1D30-4F39-BBB4-35324958AB70}"/>
    <dgm:cxn modelId="{7F3FE700-1B5C-4D5E-A6DA-C2C295341AB0}" srcId="{D75FEE30-628B-4BCD-B8C9-2BF3180BA3C0}" destId="{497908DE-4C30-428A-A555-3A6C2F4ADF7D}" srcOrd="0" destOrd="0" parTransId="{271AECFB-B758-4170-9A56-A7A2099BC3ED}" sibTransId="{62CDFBF8-8475-41D6-A92F-79B3295FBB46}"/>
    <dgm:cxn modelId="{59B97E74-0400-41C4-B402-F12AF8811682}" type="presOf" srcId="{94EAB1EC-7FE9-40F9-8691-7534F2D2D13B}" destId="{AA40EDB2-9616-491E-8997-90DC3C7C7F8E}" srcOrd="0" destOrd="0" presId="urn:microsoft.com/office/officeart/2005/8/layout/pyramid2"/>
    <dgm:cxn modelId="{B13EAAE4-1F67-4A3A-9177-03A368343129}" srcId="{D75FEE30-628B-4BCD-B8C9-2BF3180BA3C0}" destId="{EA790760-0B03-448A-9F29-12DB28B7261E}" srcOrd="4" destOrd="0" parTransId="{5C7F6E41-DDEC-4FFD-ADF3-857A68ACE437}" sibTransId="{C852374C-469A-4298-974D-3B706E4B63CD}"/>
    <dgm:cxn modelId="{A1A46A1B-4D89-476C-AD90-425306D6A590}" type="presOf" srcId="{EA790760-0B03-448A-9F29-12DB28B7261E}" destId="{40A06F75-CF71-4FF0-9476-F881F10B4C59}" srcOrd="0" destOrd="0" presId="urn:microsoft.com/office/officeart/2005/8/layout/pyramid2"/>
    <dgm:cxn modelId="{B1106496-588D-43BE-ADC5-A3758F8BE06B}" type="presOf" srcId="{83210F28-54C2-4E50-BA91-C30C7F5A925A}" destId="{0E6DB8B2-458A-4F73-AF77-E844E8685CD8}" srcOrd="0" destOrd="0" presId="urn:microsoft.com/office/officeart/2005/8/layout/pyramid2"/>
    <dgm:cxn modelId="{CBEF9A63-C4A8-4435-B53F-3311C5002E27}" srcId="{D75FEE30-628B-4BCD-B8C9-2BF3180BA3C0}" destId="{70972A96-F39F-4054-A5D9-CCAC350AB6EA}" srcOrd="3" destOrd="0" parTransId="{31D1D17A-6379-4E4F-BA5B-41C68FE7CA83}" sibTransId="{9245FA1F-2308-44B5-8473-F6C503401E93}"/>
    <dgm:cxn modelId="{238E8032-8D87-408E-A872-7A74B256EB7F}" srcId="{D75FEE30-628B-4BCD-B8C9-2BF3180BA3C0}" destId="{3CA4390E-8AEC-4EA2-A3EC-8DD042504D56}" srcOrd="1" destOrd="0" parTransId="{A4B2B83E-EB6A-4359-B43A-DBC5C5DFCAEB}" sibTransId="{9BCEB788-24BE-4063-82CD-6618D9E746C1}"/>
    <dgm:cxn modelId="{7C2A4CDD-5B54-4BDE-B1F5-2D46B8BABDA3}" type="presOf" srcId="{D75FEE30-628B-4BCD-B8C9-2BF3180BA3C0}" destId="{F9260225-45E3-4E83-A7B5-93BF7662486D}" srcOrd="0" destOrd="0" presId="urn:microsoft.com/office/officeart/2005/8/layout/pyramid2"/>
    <dgm:cxn modelId="{E0DFDD57-3D41-4D58-9D26-48A3B6203E9E}" srcId="{D75FEE30-628B-4BCD-B8C9-2BF3180BA3C0}" destId="{83210F28-54C2-4E50-BA91-C30C7F5A925A}" srcOrd="5" destOrd="0" parTransId="{BE820587-ACDE-46A2-B65C-DBB9C05D5D28}" sibTransId="{C48E22A5-3C91-4ECB-9614-22AE88AAB692}"/>
    <dgm:cxn modelId="{B5D9B97D-E6E9-494C-8ACA-0FE81460BA6D}" type="presOf" srcId="{70972A96-F39F-4054-A5D9-CCAC350AB6EA}" destId="{6AFE05B7-991B-44DA-9843-39E3CC396A11}" srcOrd="0" destOrd="0" presId="urn:microsoft.com/office/officeart/2005/8/layout/pyramid2"/>
    <dgm:cxn modelId="{DB8AEF56-5D6E-403A-9FDB-95F657B9A471}" type="presParOf" srcId="{F9260225-45E3-4E83-A7B5-93BF7662486D}" destId="{2CAB7AE0-F53F-477F-8596-08683A702DA4}" srcOrd="0" destOrd="0" presId="urn:microsoft.com/office/officeart/2005/8/layout/pyramid2"/>
    <dgm:cxn modelId="{A5041217-A6C1-4C3C-A71E-29F262702D3F}" type="presParOf" srcId="{F9260225-45E3-4E83-A7B5-93BF7662486D}" destId="{54982EDE-BA38-419C-8C90-E7DF88B50825}" srcOrd="1" destOrd="0" presId="urn:microsoft.com/office/officeart/2005/8/layout/pyramid2"/>
    <dgm:cxn modelId="{E7998856-15B7-40CD-A0BF-23D6FD4B4C2E}" type="presParOf" srcId="{54982EDE-BA38-419C-8C90-E7DF88B50825}" destId="{C15E22B3-3295-4532-9D6A-325D45E50C1C}" srcOrd="0" destOrd="0" presId="urn:microsoft.com/office/officeart/2005/8/layout/pyramid2"/>
    <dgm:cxn modelId="{86A6AB4A-5A22-444D-A165-5EDE5BC603D8}" type="presParOf" srcId="{54982EDE-BA38-419C-8C90-E7DF88B50825}" destId="{E349127E-BD40-4FFD-98F7-AE53232D3317}" srcOrd="1" destOrd="0" presId="urn:microsoft.com/office/officeart/2005/8/layout/pyramid2"/>
    <dgm:cxn modelId="{FF5F2036-6EE5-41A2-B43A-8922E0DFDBE6}" type="presParOf" srcId="{54982EDE-BA38-419C-8C90-E7DF88B50825}" destId="{585EDA03-E1D1-49E2-ABCC-D095A33C60CB}" srcOrd="2" destOrd="0" presId="urn:microsoft.com/office/officeart/2005/8/layout/pyramid2"/>
    <dgm:cxn modelId="{6D3B89F2-447A-4A75-A4EE-4F1AF48A90EE}" type="presParOf" srcId="{54982EDE-BA38-419C-8C90-E7DF88B50825}" destId="{689CAA53-9D6E-44E6-B0D8-615A6D07FB5B}" srcOrd="3" destOrd="0" presId="urn:microsoft.com/office/officeart/2005/8/layout/pyramid2"/>
    <dgm:cxn modelId="{586A2AD0-1DC8-47D7-BF94-96EF6C34AF21}" type="presParOf" srcId="{54982EDE-BA38-419C-8C90-E7DF88B50825}" destId="{AA40EDB2-9616-491E-8997-90DC3C7C7F8E}" srcOrd="4" destOrd="0" presId="urn:microsoft.com/office/officeart/2005/8/layout/pyramid2"/>
    <dgm:cxn modelId="{01743A94-9E98-40F2-BBF9-4820A0981D4B}" type="presParOf" srcId="{54982EDE-BA38-419C-8C90-E7DF88B50825}" destId="{9055E23A-F0BC-4AAF-9FF4-F780F02DFD21}" srcOrd="5" destOrd="0" presId="urn:microsoft.com/office/officeart/2005/8/layout/pyramid2"/>
    <dgm:cxn modelId="{9D83D7DE-8169-4573-A873-A7A1C4B501C4}" type="presParOf" srcId="{54982EDE-BA38-419C-8C90-E7DF88B50825}" destId="{6AFE05B7-991B-44DA-9843-39E3CC396A11}" srcOrd="6" destOrd="0" presId="urn:microsoft.com/office/officeart/2005/8/layout/pyramid2"/>
    <dgm:cxn modelId="{6F52C3D1-9251-49FA-9962-8448B7FF50E0}" type="presParOf" srcId="{54982EDE-BA38-419C-8C90-E7DF88B50825}" destId="{B370853F-B4C8-494E-B10D-01EDE232E07B}" srcOrd="7" destOrd="0" presId="urn:microsoft.com/office/officeart/2005/8/layout/pyramid2"/>
    <dgm:cxn modelId="{23C63B00-19D6-432D-BE11-E14B47502240}" type="presParOf" srcId="{54982EDE-BA38-419C-8C90-E7DF88B50825}" destId="{40A06F75-CF71-4FF0-9476-F881F10B4C59}" srcOrd="8" destOrd="0" presId="urn:microsoft.com/office/officeart/2005/8/layout/pyramid2"/>
    <dgm:cxn modelId="{6713A02C-E5C5-427D-A1AD-F82350593F74}" type="presParOf" srcId="{54982EDE-BA38-419C-8C90-E7DF88B50825}" destId="{D5AAC021-0B13-4F18-8DC6-1FA6845FB348}" srcOrd="9" destOrd="0" presId="urn:microsoft.com/office/officeart/2005/8/layout/pyramid2"/>
    <dgm:cxn modelId="{2CAE916E-75D2-4103-A6A3-B3B2EBE51EA0}" type="presParOf" srcId="{54982EDE-BA38-419C-8C90-E7DF88B50825}" destId="{0E6DB8B2-458A-4F73-AF77-E844E8685CD8}" srcOrd="10" destOrd="0" presId="urn:microsoft.com/office/officeart/2005/8/layout/pyramid2"/>
    <dgm:cxn modelId="{DF005B3D-6481-41BE-A3AB-633FF3781AC9}" type="presParOf" srcId="{54982EDE-BA38-419C-8C90-E7DF88B50825}" destId="{90C49BEF-D580-4BCE-B3DE-D37D285664C9}" srcOrd="11" destOrd="0" presId="urn:microsoft.com/office/officeart/2005/8/layout/pyramid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AB7AE0-F53F-477F-8596-08683A702DA4}">
      <dsp:nvSpPr>
        <dsp:cNvPr id="0" name=""/>
        <dsp:cNvSpPr/>
      </dsp:nvSpPr>
      <dsp:spPr>
        <a:xfrm rot="10800000">
          <a:off x="2488230" y="799151"/>
          <a:ext cx="4023562" cy="2881608"/>
        </a:xfrm>
        <a:prstGeom prst="triangle">
          <a:avLst/>
        </a:prstGeom>
        <a:solidFill>
          <a:srgbClr val="EFEAE4"/>
        </a:solidFill>
        <a:ln w="31750" cap="flat" cmpd="sng" algn="ctr">
          <a:solidFill>
            <a:srgbClr val="B3A99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5E22B3-3295-4532-9D6A-325D45E50C1C}">
      <dsp:nvSpPr>
        <dsp:cNvPr id="0" name=""/>
        <dsp:cNvSpPr/>
      </dsp:nvSpPr>
      <dsp:spPr>
        <a:xfrm>
          <a:off x="6711070" y="533668"/>
          <a:ext cx="1410975" cy="490413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1300" b="1" kern="1200" dirty="0" smtClean="0">
              <a:solidFill>
                <a:srgbClr val="4D7C85"/>
              </a:solidFill>
            </a:rPr>
            <a:t>Kommunista diktatúra</a:t>
          </a:r>
        </a:p>
      </dsp:txBody>
      <dsp:txXfrm>
        <a:off x="6735010" y="557608"/>
        <a:ext cx="1363095" cy="442533"/>
      </dsp:txXfrm>
    </dsp:sp>
    <dsp:sp modelId="{585EDA03-E1D1-49E2-ABCC-D095A33C60CB}">
      <dsp:nvSpPr>
        <dsp:cNvPr id="0" name=""/>
        <dsp:cNvSpPr/>
      </dsp:nvSpPr>
      <dsp:spPr>
        <a:xfrm>
          <a:off x="858950" y="561963"/>
          <a:ext cx="1467258" cy="446143"/>
        </a:xfrm>
        <a:prstGeom prst="roundRect">
          <a:avLst/>
        </a:prstGeom>
        <a:solidFill>
          <a:srgbClr val="CA5E53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1300" b="1" kern="1200" dirty="0" smtClean="0">
              <a:solidFill>
                <a:srgbClr val="4D7C85"/>
              </a:solidFill>
            </a:rPr>
            <a:t>Liberális demokrácia</a:t>
          </a:r>
        </a:p>
      </dsp:txBody>
      <dsp:txXfrm>
        <a:off x="880729" y="583742"/>
        <a:ext cx="1423700" cy="402585"/>
      </dsp:txXfrm>
    </dsp:sp>
    <dsp:sp modelId="{AA40EDB2-9616-491E-8997-90DC3C7C7F8E}">
      <dsp:nvSpPr>
        <dsp:cNvPr id="0" name=""/>
        <dsp:cNvSpPr/>
      </dsp:nvSpPr>
      <dsp:spPr>
        <a:xfrm>
          <a:off x="3764155" y="3798731"/>
          <a:ext cx="1471670" cy="476399"/>
        </a:xfrm>
        <a:prstGeom prst="roundRect">
          <a:avLst/>
        </a:prstGeom>
        <a:solidFill>
          <a:srgbClr val="CA5E53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1300" b="1" kern="1200" dirty="0" smtClean="0">
              <a:solidFill>
                <a:srgbClr val="4D7C85"/>
              </a:solidFill>
            </a:rPr>
            <a:t>Patronális autokrácia</a:t>
          </a:r>
        </a:p>
      </dsp:txBody>
      <dsp:txXfrm>
        <a:off x="3787411" y="3821987"/>
        <a:ext cx="1425158" cy="429887"/>
      </dsp:txXfrm>
    </dsp:sp>
    <dsp:sp modelId="{6AFE05B7-991B-44DA-9843-39E3CC396A11}">
      <dsp:nvSpPr>
        <dsp:cNvPr id="0" name=""/>
        <dsp:cNvSpPr/>
      </dsp:nvSpPr>
      <dsp:spPr>
        <a:xfrm>
          <a:off x="3817837" y="216027"/>
          <a:ext cx="1508330" cy="445582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1300" b="1" kern="1200" dirty="0" smtClean="0">
              <a:solidFill>
                <a:srgbClr val="4D7C85"/>
              </a:solidFill>
            </a:rPr>
            <a:t>Konzervatív autokrácia</a:t>
          </a:r>
          <a:endParaRPr lang="hu-HU" sz="1300" b="1" kern="1200" dirty="0">
            <a:solidFill>
              <a:srgbClr val="4D7C85"/>
            </a:solidFill>
          </a:endParaRPr>
        </a:p>
      </dsp:txBody>
      <dsp:txXfrm>
        <a:off x="3839589" y="237779"/>
        <a:ext cx="1464826" cy="402078"/>
      </dsp:txXfrm>
    </dsp:sp>
    <dsp:sp modelId="{40A06F75-CF71-4FF0-9476-F881F10B4C59}">
      <dsp:nvSpPr>
        <dsp:cNvPr id="0" name=""/>
        <dsp:cNvSpPr/>
      </dsp:nvSpPr>
      <dsp:spPr>
        <a:xfrm>
          <a:off x="6224843" y="1927156"/>
          <a:ext cx="1520803" cy="466179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1300" b="1" kern="1200" dirty="0" smtClean="0">
              <a:solidFill>
                <a:srgbClr val="4D7C85"/>
              </a:solidFill>
            </a:rPr>
            <a:t>Piackihasználó diktatúra</a:t>
          </a:r>
        </a:p>
      </dsp:txBody>
      <dsp:txXfrm>
        <a:off x="6247600" y="1949913"/>
        <a:ext cx="1475289" cy="420665"/>
      </dsp:txXfrm>
    </dsp:sp>
    <dsp:sp modelId="{0E6DB8B2-458A-4F73-AF77-E844E8685CD8}">
      <dsp:nvSpPr>
        <dsp:cNvPr id="0" name=""/>
        <dsp:cNvSpPr/>
      </dsp:nvSpPr>
      <dsp:spPr>
        <a:xfrm>
          <a:off x="1506207" y="1989502"/>
          <a:ext cx="1500298" cy="437487"/>
        </a:xfrm>
        <a:prstGeom prst="roundRect">
          <a:avLst/>
        </a:prstGeom>
        <a:solidFill>
          <a:srgbClr val="CA5E53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1300" b="1" kern="1200" dirty="0" smtClean="0">
              <a:solidFill>
                <a:srgbClr val="4D7C85"/>
              </a:solidFill>
            </a:rPr>
            <a:t>Patronális demokrácia</a:t>
          </a:r>
        </a:p>
      </dsp:txBody>
      <dsp:txXfrm>
        <a:off x="1527563" y="2010858"/>
        <a:ext cx="1457586" cy="3947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DF1B6C-BCD4-42B0-88F5-C5E258B8D2BC}" type="datetimeFigureOut">
              <a:rPr lang="hu-HU" smtClean="0"/>
              <a:pPr/>
              <a:t>2022. 03. 23.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D4A179-5995-42C8-A8DD-75973595F132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2470785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/>
              <a:pPr/>
              <a:t>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8115789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/>
              <a:pPr/>
              <a:t>9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044837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 smtClean="0"/>
              <a:t>Alcím mintájának szerkesztése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2022. 03. 23.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2022. 03. 23.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2022. 03. 23.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47623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48086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hu-HU" dirty="0" smtClean="0"/>
              <a:t>Mintacím szerkesztése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2022. 03. 23.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2022. 03. 23.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2022. 03. 23.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2022. 03. 23.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2022. 03. 23.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2022. 03. 23.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2022. 03. 23.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2022. 03. 23.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279A9B-E3FB-4FD3-A5B2-9BF015E5B4AB}" type="datetimeFigureOut">
              <a:rPr lang="hu-HU" smtClean="0"/>
              <a:pPr/>
              <a:t>2022. 03. 23.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-2032000" ty="-444500" sx="35000" sy="35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107950" y="1112676"/>
            <a:ext cx="8928100" cy="2918147"/>
          </a:xfrm>
        </p:spPr>
        <p:txBody>
          <a:bodyPr>
            <a:normAutofit/>
          </a:bodyPr>
          <a:lstStyle/>
          <a:p>
            <a:r>
              <a:rPr lang="hu-HU" sz="3600" b="1" dirty="0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Az instabilitás politikája</a:t>
            </a:r>
            <a:r>
              <a:rPr lang="en-US" sz="3600" b="1" dirty="0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 </a:t>
            </a:r>
            <a:br>
              <a:rPr lang="en-US" sz="3600" b="1" dirty="0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hu-HU" sz="2800" b="1" dirty="0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védekező mechanizmusok, színes forradalmak és az autokratikus változás visszafordítása</a:t>
            </a:r>
            <a:endParaRPr lang="hu-HU" sz="2800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388424" y="4371950"/>
            <a:ext cx="647626" cy="662010"/>
          </a:xfrm>
          <a:prstGeom prst="rect">
            <a:avLst/>
          </a:prstGeom>
          <a:solidFill>
            <a:srgbClr val="D1C9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8526957" y="4266337"/>
            <a:ext cx="370559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100" b="1" dirty="0" smtClean="0">
                <a:solidFill>
                  <a:srgbClr val="EFEA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6</a:t>
            </a:r>
            <a:endParaRPr lang="en-GB" sz="5100" b="1" dirty="0">
              <a:solidFill>
                <a:srgbClr val="EFEAE4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958" y="195486"/>
            <a:ext cx="8928100" cy="699542"/>
          </a:xfrm>
        </p:spPr>
        <p:txBody>
          <a:bodyPr>
            <a:noAutofit/>
          </a:bodyPr>
          <a:lstStyle/>
          <a:p>
            <a:r>
              <a:rPr lang="hu-HU" sz="3200" dirty="0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patronális autokrácia stabilitása</a:t>
            </a:r>
            <a:endParaRPr lang="hu-HU" sz="3200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23528" y="895028"/>
            <a:ext cx="8640960" cy="3836962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300"/>
              </a:spcAft>
              <a:buClr>
                <a:srgbClr val="4D7C85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2400" b="1" u="sng" dirty="0" smtClean="0">
                <a:solidFill>
                  <a:srgbClr val="50412B"/>
                </a:solidFill>
              </a:rPr>
              <a:t>A rendszer „lényege”:</a:t>
            </a:r>
            <a:r>
              <a:rPr lang="hu-HU" sz="2400" b="1" dirty="0" smtClean="0">
                <a:solidFill>
                  <a:srgbClr val="50412B"/>
                </a:solidFill>
              </a:rPr>
              <a:t> a csúcspatrónus és a fogadott politikai család monopolisztikus uralma (egypiramisos patronális háló)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>
                <a:srgbClr val="4D7C85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2000" b="1" dirty="0" smtClean="0">
                <a:solidFill>
                  <a:srgbClr val="50412B"/>
                </a:solidFill>
              </a:rPr>
              <a:t>a hatalmi ágak </a:t>
            </a:r>
            <a:r>
              <a:rPr lang="hu-HU" sz="2000" b="1" i="1" dirty="0" smtClean="0">
                <a:solidFill>
                  <a:srgbClr val="50412B"/>
                </a:solidFill>
              </a:rPr>
              <a:t>de facto </a:t>
            </a:r>
            <a:r>
              <a:rPr lang="hu-HU" sz="2000" b="1" dirty="0" smtClean="0">
                <a:solidFill>
                  <a:srgbClr val="50412B"/>
                </a:solidFill>
              </a:rPr>
              <a:t>összekapcsolása a csúcspatrónus kezében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>
                <a:srgbClr val="4D7C85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2000" b="1" dirty="0" smtClean="0">
                <a:solidFill>
                  <a:srgbClr val="50412B"/>
                </a:solidFill>
              </a:rPr>
              <a:t>a rivális patronális hálókat likvidálták, alávetették vagy semlegesítették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>
                <a:srgbClr val="4D7C85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2000" b="1" dirty="0" smtClean="0">
                <a:solidFill>
                  <a:srgbClr val="50412B"/>
                </a:solidFill>
              </a:rPr>
              <a:t>leigázott civil társadalom</a:t>
            </a:r>
          </a:p>
          <a:p>
            <a:pPr>
              <a:spcBef>
                <a:spcPts val="0"/>
              </a:spcBef>
              <a:spcAft>
                <a:spcPts val="300"/>
              </a:spcAft>
              <a:buClr>
                <a:srgbClr val="4D7C85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2400" b="1" u="sng" dirty="0" smtClean="0">
                <a:solidFill>
                  <a:srgbClr val="50412B"/>
                </a:solidFill>
              </a:rPr>
              <a:t>Kihívás:</a:t>
            </a:r>
            <a:r>
              <a:rPr lang="hu-HU" sz="2400" b="1" dirty="0" smtClean="0">
                <a:solidFill>
                  <a:srgbClr val="50412B"/>
                </a:solidFill>
              </a:rPr>
              <a:t> pluralista tendenciák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>
                <a:srgbClr val="4D7C85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2000" b="1" dirty="0" smtClean="0">
                <a:solidFill>
                  <a:srgbClr val="50412B"/>
                </a:solidFill>
                <a:sym typeface="Wingdings" panose="05000000000000000000" pitchFamily="2" charset="2"/>
              </a:rPr>
              <a:t>a kihívás immár nem a demokrácia letörése, hanem annak újbóli bevezetése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>
                <a:srgbClr val="4D7C85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2000" b="1" dirty="0" smtClean="0">
                <a:solidFill>
                  <a:srgbClr val="50412B"/>
                </a:solidFill>
                <a:sym typeface="Wingdings" panose="05000000000000000000" pitchFamily="2" charset="2"/>
              </a:rPr>
              <a:t>kihívás kívülről (a társadalom részéről) és belülről (a fogadott politikai családból)</a:t>
            </a:r>
            <a:endParaRPr lang="hu-HU" sz="2400" b="1" dirty="0">
              <a:solidFill>
                <a:srgbClr val="50412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0251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-216024"/>
            <a:ext cx="8928100" cy="771550"/>
          </a:xfrm>
        </p:spPr>
        <p:txBody>
          <a:bodyPr>
            <a:normAutofit/>
          </a:bodyPr>
          <a:lstStyle/>
          <a:p>
            <a:r>
              <a:rPr lang="hu-HU" sz="2200" dirty="0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Védekezés a külső nyomás ellen: autokratikus stabilizáció</a:t>
            </a:r>
            <a:endParaRPr lang="hu-HU" sz="2200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aphicFrame>
        <p:nvGraphicFramePr>
          <p:cNvPr id="4" name="Tartalom helye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06258825"/>
              </p:ext>
            </p:extLst>
          </p:nvPr>
        </p:nvGraphicFramePr>
        <p:xfrm>
          <a:off x="109053" y="411510"/>
          <a:ext cx="8928099" cy="235986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27746">
                  <a:extLst>
                    <a:ext uri="{9D8B030D-6E8A-4147-A177-3AD203B41FA5}">
                      <a16:colId xmlns="" xmlns:a16="http://schemas.microsoft.com/office/drawing/2014/main" val="3065786555"/>
                    </a:ext>
                  </a:extLst>
                </a:gridCol>
                <a:gridCol w="1008112">
                  <a:extLst>
                    <a:ext uri="{9D8B030D-6E8A-4147-A177-3AD203B41FA5}">
                      <a16:colId xmlns="" xmlns:a16="http://schemas.microsoft.com/office/drawing/2014/main" val="2383590684"/>
                    </a:ext>
                  </a:extLst>
                </a:gridCol>
                <a:gridCol w="1729624">
                  <a:extLst>
                    <a:ext uri="{9D8B030D-6E8A-4147-A177-3AD203B41FA5}">
                      <a16:colId xmlns="" xmlns:a16="http://schemas.microsoft.com/office/drawing/2014/main" val="1727230140"/>
                    </a:ext>
                  </a:extLst>
                </a:gridCol>
                <a:gridCol w="1487539">
                  <a:extLst>
                    <a:ext uri="{9D8B030D-6E8A-4147-A177-3AD203B41FA5}">
                      <a16:colId xmlns="" xmlns:a16="http://schemas.microsoft.com/office/drawing/2014/main" val="1813815109"/>
                    </a:ext>
                  </a:extLst>
                </a:gridCol>
                <a:gridCol w="1487539">
                  <a:extLst>
                    <a:ext uri="{9D8B030D-6E8A-4147-A177-3AD203B41FA5}">
                      <a16:colId xmlns="" xmlns:a16="http://schemas.microsoft.com/office/drawing/2014/main" val="1268015545"/>
                    </a:ext>
                  </a:extLst>
                </a:gridCol>
                <a:gridCol w="1487539">
                  <a:extLst>
                    <a:ext uri="{9D8B030D-6E8A-4147-A177-3AD203B41FA5}">
                      <a16:colId xmlns="" xmlns:a16="http://schemas.microsoft.com/office/drawing/2014/main" val="2883381273"/>
                    </a:ext>
                  </a:extLst>
                </a:gridCol>
              </a:tblGrid>
              <a:tr h="504056">
                <a:tc rowSpan="2" gridSpan="2">
                  <a:txBody>
                    <a:bodyPr/>
                    <a:lstStyle/>
                    <a:p>
                      <a:pPr indent="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u-H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hu-H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36195" marB="36195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99D">
                        <a:alpha val="30000"/>
                      </a:srgb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Helytelen kormányzati befolyásolás a polgári bíráskodásban (1: tökéletesen beavatkozás-mentes; 0: tökéletesen kézivezérelt)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80565810"/>
                  </a:ext>
                </a:extLst>
              </a:tr>
              <a:tr h="204687">
                <a:tc gridSpan="2"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0,73-0,89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0,56-0,72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0,39-0,55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0,22-0,38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5915590"/>
                  </a:ext>
                </a:extLst>
              </a:tr>
              <a:tr h="409373">
                <a:tc rowSpan="4"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Kormányzati hatalmi jogkörök korlátozottsága </a:t>
                      </a:r>
                      <a:r>
                        <a:rPr lang="hu-HU" sz="11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(1: tökéletesen korlátozott; 0: tökéletesen korlátozatlan)</a:t>
                      </a: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0,73-0,89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Észtország, Csehország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50585040"/>
                  </a:ext>
                </a:extLst>
              </a:tr>
              <a:tr h="285068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0,56-0,72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Románia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Grúzia, Lengyelország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47684901"/>
                  </a:ext>
                </a:extLst>
              </a:tr>
              <a:tr h="520981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0,39-0,55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Észak-Macedónia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Ukrajna, </a:t>
                      </a:r>
                      <a:r>
                        <a:rPr lang="hu-HU" sz="1200" b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Moldova, </a:t>
                      </a: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Kazahsztán, Magyarország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38190164"/>
                  </a:ext>
                </a:extLst>
              </a:tr>
              <a:tr h="285068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0,22-0,38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Oroszország, Kína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88922210"/>
                  </a:ext>
                </a:extLst>
              </a:tr>
            </a:tbl>
          </a:graphicData>
        </a:graphic>
      </p:graphicFrame>
      <p:graphicFrame>
        <p:nvGraphicFramePr>
          <p:cNvPr id="5" name="Tábláza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9466216"/>
              </p:ext>
            </p:extLst>
          </p:nvPr>
        </p:nvGraphicFramePr>
        <p:xfrm>
          <a:off x="107951" y="2859782"/>
          <a:ext cx="8928098" cy="225703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27745">
                  <a:extLst>
                    <a:ext uri="{9D8B030D-6E8A-4147-A177-3AD203B41FA5}">
                      <a16:colId xmlns="" xmlns:a16="http://schemas.microsoft.com/office/drawing/2014/main" val="3543494847"/>
                    </a:ext>
                  </a:extLst>
                </a:gridCol>
                <a:gridCol w="1008112">
                  <a:extLst>
                    <a:ext uri="{9D8B030D-6E8A-4147-A177-3AD203B41FA5}">
                      <a16:colId xmlns="" xmlns:a16="http://schemas.microsoft.com/office/drawing/2014/main" val="2862449335"/>
                    </a:ext>
                  </a:extLst>
                </a:gridCol>
                <a:gridCol w="1727236">
                  <a:extLst>
                    <a:ext uri="{9D8B030D-6E8A-4147-A177-3AD203B41FA5}">
                      <a16:colId xmlns="" xmlns:a16="http://schemas.microsoft.com/office/drawing/2014/main" val="1736005879"/>
                    </a:ext>
                  </a:extLst>
                </a:gridCol>
                <a:gridCol w="1488335">
                  <a:extLst>
                    <a:ext uri="{9D8B030D-6E8A-4147-A177-3AD203B41FA5}">
                      <a16:colId xmlns="" xmlns:a16="http://schemas.microsoft.com/office/drawing/2014/main" val="87140487"/>
                    </a:ext>
                  </a:extLst>
                </a:gridCol>
                <a:gridCol w="1488335">
                  <a:extLst>
                    <a:ext uri="{9D8B030D-6E8A-4147-A177-3AD203B41FA5}">
                      <a16:colId xmlns="" xmlns:a16="http://schemas.microsoft.com/office/drawing/2014/main" val="673464075"/>
                    </a:ext>
                  </a:extLst>
                </a:gridCol>
                <a:gridCol w="1488335">
                  <a:extLst>
                    <a:ext uri="{9D8B030D-6E8A-4147-A177-3AD203B41FA5}">
                      <a16:colId xmlns="" xmlns:a16="http://schemas.microsoft.com/office/drawing/2014/main" val="1316461809"/>
                    </a:ext>
                  </a:extLst>
                </a:gridCol>
              </a:tblGrid>
              <a:tr h="216024">
                <a:tc rowSpan="2" gridSpan="2">
                  <a:txBody>
                    <a:bodyPr/>
                    <a:lstStyle/>
                    <a:p>
                      <a:pPr indent="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u-H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hu-H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36195" marB="36195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99D">
                        <a:alpha val="30000"/>
                      </a:srgb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Alapvető jogok (1: tökéletesen megvédett; 0: tökéletesen semmibe vett)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514496890"/>
                  </a:ext>
                </a:extLst>
              </a:tr>
              <a:tr h="216024">
                <a:tc gridSpan="2"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0,73-0,89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0,56-0,72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0,39-0,55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0,22-0,38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03393795"/>
                  </a:ext>
                </a:extLst>
              </a:tr>
              <a:tr h="432048">
                <a:tc rowSpan="4"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Kormányzati hatalmi jogkörök korlátozottsága </a:t>
                      </a:r>
                      <a:r>
                        <a:rPr lang="hu-HU" sz="11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(1: tökéletesen korlátozott; 0: tökéletesen korlátozatlan)</a:t>
                      </a:r>
                      <a:endParaRPr lang="hu-HU" sz="1200" b="1" kern="1200" dirty="0">
                        <a:solidFill>
                          <a:srgbClr val="4D7C85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0,73-0,89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Észtország, Csehország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32542259"/>
                  </a:ext>
                </a:extLst>
              </a:tr>
              <a:tr h="432048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0,56-0,72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Grúzia</a:t>
                      </a: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Lengyelország, Románia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14572851"/>
                  </a:ext>
                </a:extLst>
              </a:tr>
              <a:tr h="432048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0,39-0,55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Észak-Macedónia, Ukrajna, Magyarország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Moldova, </a:t>
                      </a: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Kazahsztán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6273034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0,22-0,38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Oroszország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Kína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110172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47580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100" cy="915988"/>
          </a:xfrm>
        </p:spPr>
        <p:txBody>
          <a:bodyPr>
            <a:noAutofit/>
          </a:bodyPr>
          <a:lstStyle/>
          <a:p>
            <a:r>
              <a:rPr lang="hu-HU" sz="2200" dirty="0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Védekezés a belső nyomás ellen: a</a:t>
            </a:r>
            <a:r>
              <a:rPr lang="en-US" sz="2200" dirty="0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hatalmi</a:t>
            </a:r>
            <a:r>
              <a:rPr lang="en-US" sz="22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erőforrások</a:t>
            </a:r>
            <a:r>
              <a:rPr lang="en-US" sz="22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szétválasztása</a:t>
            </a:r>
            <a:r>
              <a:rPr lang="en-US" sz="2200" dirty="0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</a:t>
            </a:r>
            <a:r>
              <a:rPr lang="en-US" sz="22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fogadott</a:t>
            </a:r>
            <a:r>
              <a:rPr lang="en-US" sz="22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politikai</a:t>
            </a:r>
            <a:r>
              <a:rPr lang="en-US" sz="22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család</a:t>
            </a:r>
            <a:r>
              <a:rPr lang="hu-HU" sz="2200" dirty="0" err="1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</a:t>
            </a:r>
            <a:r>
              <a:rPr lang="hu-HU" sz="2200" dirty="0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belül</a:t>
            </a:r>
            <a:endParaRPr lang="hu-HU" sz="2200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aphicFrame>
        <p:nvGraphicFramePr>
          <p:cNvPr id="4" name="Tábláza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4572571"/>
              </p:ext>
            </p:extLst>
          </p:nvPr>
        </p:nvGraphicFramePr>
        <p:xfrm>
          <a:off x="107950" y="987425"/>
          <a:ext cx="8928100" cy="40575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77001">
                  <a:extLst>
                    <a:ext uri="{9D8B030D-6E8A-4147-A177-3AD203B41FA5}">
                      <a16:colId xmlns="" xmlns:a16="http://schemas.microsoft.com/office/drawing/2014/main" val="2840615502"/>
                    </a:ext>
                  </a:extLst>
                </a:gridCol>
                <a:gridCol w="1731406">
                  <a:extLst>
                    <a:ext uri="{9D8B030D-6E8A-4147-A177-3AD203B41FA5}">
                      <a16:colId xmlns="" xmlns:a16="http://schemas.microsoft.com/office/drawing/2014/main" val="989130072"/>
                    </a:ext>
                  </a:extLst>
                </a:gridCol>
                <a:gridCol w="1677001">
                  <a:extLst>
                    <a:ext uri="{9D8B030D-6E8A-4147-A177-3AD203B41FA5}">
                      <a16:colId xmlns="" xmlns:a16="http://schemas.microsoft.com/office/drawing/2014/main" val="1912223648"/>
                    </a:ext>
                  </a:extLst>
                </a:gridCol>
                <a:gridCol w="2002476">
                  <a:extLst>
                    <a:ext uri="{9D8B030D-6E8A-4147-A177-3AD203B41FA5}">
                      <a16:colId xmlns="" xmlns:a16="http://schemas.microsoft.com/office/drawing/2014/main" val="1171836992"/>
                    </a:ext>
                  </a:extLst>
                </a:gridCol>
                <a:gridCol w="1840216">
                  <a:extLst>
                    <a:ext uri="{9D8B030D-6E8A-4147-A177-3AD203B41FA5}">
                      <a16:colId xmlns="" xmlns:a16="http://schemas.microsoft.com/office/drawing/2014/main" val="3705829346"/>
                    </a:ext>
                  </a:extLst>
                </a:gridCol>
              </a:tblGrid>
              <a:tr h="963820">
                <a:tc>
                  <a:txBody>
                    <a:bodyPr/>
                    <a:lstStyle/>
                    <a:p>
                      <a:pPr indent="0">
                        <a:lnSpc>
                          <a:spcPct val="115000"/>
                        </a:lnSpc>
                      </a:pPr>
                      <a:endParaRPr lang="hu-HU" sz="24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u="sng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Politikai hatalom (1):</a:t>
                      </a:r>
                      <a:r>
                        <a:rPr lang="hu-HU" sz="1600" b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végrehajtó</a:t>
                      </a:r>
                      <a:r>
                        <a:rPr lang="hu-HU" sz="1600" b="1" kern="1200" baseline="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hatalom</a:t>
                      </a:r>
                      <a:endParaRPr lang="hu-HU" sz="16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u="sng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Politikai hatalom (2):</a:t>
                      </a:r>
                      <a:r>
                        <a:rPr lang="hu-HU" sz="1600" b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pártháttér</a:t>
                      </a:r>
                      <a:endParaRPr lang="hu-HU" sz="16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u="sng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Gazdasági hatalom (1):</a:t>
                      </a:r>
                      <a:r>
                        <a:rPr lang="hu-HU" sz="1600" b="1" kern="1200" baseline="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600" b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országos szintű üzleti</a:t>
                      </a:r>
                      <a:r>
                        <a:rPr lang="hu-HU" sz="1600" b="1" kern="1200" baseline="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vagy ipari tulajdon</a:t>
                      </a:r>
                      <a:endParaRPr lang="hu-HU" sz="16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u="sng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Gazdasági hatalom (2):</a:t>
                      </a:r>
                      <a:r>
                        <a:rPr lang="hu-HU" sz="1600" b="1" kern="1200" baseline="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600" b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országos </a:t>
                      </a:r>
                      <a:r>
                        <a:rPr lang="hu-HU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szintű </a:t>
                      </a:r>
                      <a:r>
                        <a:rPr lang="hu-HU" sz="1600" b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média</a:t>
                      </a:r>
                      <a:r>
                        <a:rPr lang="hu-HU" sz="1600" b="1" kern="1200" baseline="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tulajdonlása</a:t>
                      </a:r>
                      <a:r>
                        <a:rPr lang="hu-HU" sz="1600" b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hu-HU" sz="16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48870984"/>
                  </a:ext>
                </a:extLst>
              </a:tr>
              <a:tr h="438347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Csúcspatrónus</a:t>
                      </a:r>
                    </a:p>
                  </a:txBody>
                  <a:tcPr marL="36195" marR="36195" marT="36195" marB="36195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50412B"/>
                          </a:solidFill>
                          <a:effectLst/>
                        </a:rPr>
                        <a:t>+</a:t>
                      </a:r>
                      <a:endParaRPr lang="hu-HU" sz="32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B17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+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B17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50412B"/>
                          </a:solidFill>
                          <a:effectLst/>
                        </a:rPr>
                        <a:t>+</a:t>
                      </a:r>
                      <a:endParaRPr lang="hu-HU" sz="32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B17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+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B178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57699658"/>
                  </a:ext>
                </a:extLst>
              </a:tr>
              <a:tr h="438347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Poligarcha (1)</a:t>
                      </a:r>
                    </a:p>
                  </a:txBody>
                  <a:tcPr marL="36195" marR="36195" marT="36195" marB="36195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+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B17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-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9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+ -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5A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-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99D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65410982"/>
                  </a:ext>
                </a:extLst>
              </a:tr>
              <a:tr h="438347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Poligarcha (2)</a:t>
                      </a:r>
                    </a:p>
                  </a:txBody>
                  <a:tcPr marL="36195" marR="36195" marT="36195" marB="36195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-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9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+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B17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+ -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5A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-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99D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5102672"/>
                  </a:ext>
                </a:extLst>
              </a:tr>
              <a:tr h="438347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Oligarcha (1)</a:t>
                      </a:r>
                    </a:p>
                  </a:txBody>
                  <a:tcPr marL="36195" marR="36195" marT="36195" marB="36195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+ -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5A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-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9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+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B17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-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99D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60913772"/>
                  </a:ext>
                </a:extLst>
              </a:tr>
              <a:tr h="438347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Oligarcha (2)</a:t>
                      </a:r>
                    </a:p>
                  </a:txBody>
                  <a:tcPr marL="36195" marR="36195" marT="36195" marB="36195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+ -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5A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-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9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-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9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+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B178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88401315"/>
                  </a:ext>
                </a:extLst>
              </a:tr>
              <a:tr h="438347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Politikai stróman</a:t>
                      </a:r>
                    </a:p>
                  </a:txBody>
                  <a:tcPr marL="36195" marR="36195" marT="36195" marB="36195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-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9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-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9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-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9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-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99D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58169888"/>
                  </a:ext>
                </a:extLst>
              </a:tr>
              <a:tr h="438347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Gazdasági stróman</a:t>
                      </a:r>
                    </a:p>
                  </a:txBody>
                  <a:tcPr marL="36195" marR="36195" marT="36195" marB="36195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50412B"/>
                          </a:solidFill>
                          <a:effectLst/>
                        </a:rPr>
                        <a:t>-</a:t>
                      </a:r>
                      <a:endParaRPr lang="hu-HU" sz="32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9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-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9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-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9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-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99D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411363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85667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99542"/>
          </a:xfrm>
        </p:spPr>
        <p:txBody>
          <a:bodyPr>
            <a:noAutofit/>
          </a:bodyPr>
          <a:lstStyle/>
          <a:p>
            <a:r>
              <a:rPr lang="hu-HU" sz="3000" dirty="0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Az utódlás problémája: túléli-e a rendszer a vezető távozását?</a:t>
            </a:r>
            <a:endParaRPr lang="hu-HU" sz="3000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251520" y="627534"/>
            <a:ext cx="8640960" cy="4176464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300"/>
              </a:spcAft>
              <a:buClr>
                <a:srgbClr val="4D7C85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2400" b="1" dirty="0">
                <a:solidFill>
                  <a:srgbClr val="50412B"/>
                </a:solidFill>
              </a:rPr>
              <a:t>a</a:t>
            </a:r>
            <a:r>
              <a:rPr lang="hu-HU" sz="2400" b="1" dirty="0" smtClean="0">
                <a:solidFill>
                  <a:srgbClr val="50412B"/>
                </a:solidFill>
              </a:rPr>
              <a:t> csúcspatrónus nem uralkodik örökké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>
                <a:srgbClr val="4D7C85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2000" b="1" dirty="0" smtClean="0">
                <a:solidFill>
                  <a:srgbClr val="50412B"/>
                </a:solidFill>
              </a:rPr>
              <a:t>nincs egyértelmű utódja (a csúcspatrónusi pozíció „osztatlan jószág”)</a:t>
            </a:r>
            <a:endParaRPr lang="hu-HU" sz="2000" b="1" dirty="0">
              <a:solidFill>
                <a:srgbClr val="50412B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buClr>
                <a:srgbClr val="4D7C85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2000" b="1" dirty="0" smtClean="0">
                <a:solidFill>
                  <a:srgbClr val="50412B"/>
                </a:solidFill>
              </a:rPr>
              <a:t>túléli-e a rendszer a távozását?</a:t>
            </a:r>
          </a:p>
          <a:p>
            <a:pPr>
              <a:spcBef>
                <a:spcPts val="0"/>
              </a:spcBef>
              <a:spcAft>
                <a:spcPts val="300"/>
              </a:spcAft>
              <a:buClr>
                <a:srgbClr val="4D7C85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2400" b="1" dirty="0" smtClean="0">
                <a:solidFill>
                  <a:srgbClr val="50412B"/>
                </a:solidFill>
              </a:rPr>
              <a:t>„béna kacsa” szindróma: ahogy érzik, hogy a csúcspatrónus távozni készül, megindul az elpártolás </a:t>
            </a:r>
            <a:r>
              <a:rPr lang="hu-HU" sz="2400" b="1" dirty="0" smtClean="0">
                <a:solidFill>
                  <a:srgbClr val="50412B"/>
                </a:solidFill>
                <a:sym typeface="Wingdings" panose="05000000000000000000" pitchFamily="2" charset="2"/>
              </a:rPr>
              <a:t> </a:t>
            </a:r>
            <a:r>
              <a:rPr lang="hu-HU" sz="2400" b="1" u="sng" dirty="0" smtClean="0">
                <a:solidFill>
                  <a:srgbClr val="50412B"/>
                </a:solidFill>
                <a:sym typeface="Wingdings" panose="05000000000000000000" pitchFamily="2" charset="2"/>
              </a:rPr>
              <a:t>önbeteljesítő jóslat:</a:t>
            </a:r>
            <a:r>
              <a:rPr lang="hu-HU" sz="2400" b="1" dirty="0" smtClean="0">
                <a:solidFill>
                  <a:srgbClr val="50412B"/>
                </a:solidFill>
                <a:sym typeface="Wingdings" panose="05000000000000000000" pitchFamily="2" charset="2"/>
              </a:rPr>
              <a:t> a hatalomcsökkenés víziója miatt csúszik ki a kezéből a hatalom</a:t>
            </a:r>
            <a:endParaRPr lang="hu-HU" sz="2400" b="1" dirty="0" smtClean="0">
              <a:solidFill>
                <a:srgbClr val="50412B"/>
              </a:solidFill>
            </a:endParaRPr>
          </a:p>
          <a:p>
            <a:pPr>
              <a:spcBef>
                <a:spcPts val="0"/>
              </a:spcBef>
              <a:spcAft>
                <a:spcPts val="300"/>
              </a:spcAft>
              <a:buClr>
                <a:srgbClr val="4D7C85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2400" b="1" u="sng" dirty="0" smtClean="0">
                <a:solidFill>
                  <a:srgbClr val="50412B"/>
                </a:solidFill>
              </a:rPr>
              <a:t>lehetséges megoldások: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>
                <a:srgbClr val="4D7C85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2000" b="1" dirty="0" smtClean="0">
                <a:solidFill>
                  <a:srgbClr val="50412B"/>
                </a:solidFill>
              </a:rPr>
              <a:t>fokozatos utódlás az elnöki hatalom felosztásával (Kazahsztán)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>
                <a:srgbClr val="4D7C85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2000" b="1" dirty="0" smtClean="0">
                <a:solidFill>
                  <a:srgbClr val="50412B"/>
                </a:solidFill>
              </a:rPr>
              <a:t>örökletes utódlás (Azerbajdzsán)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>
                <a:srgbClr val="4D7C85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2000" b="1" dirty="0" err="1" smtClean="0">
                <a:solidFill>
                  <a:srgbClr val="50412B"/>
                </a:solidFill>
              </a:rPr>
              <a:t>klánpaktum</a:t>
            </a:r>
            <a:r>
              <a:rPr lang="hu-HU" sz="2000" b="1" dirty="0" smtClean="0">
                <a:solidFill>
                  <a:srgbClr val="50412B"/>
                </a:solidFill>
              </a:rPr>
              <a:t> (Üzbegisztán)</a:t>
            </a:r>
          </a:p>
          <a:p>
            <a:pPr>
              <a:spcBef>
                <a:spcPts val="0"/>
              </a:spcBef>
              <a:spcAft>
                <a:spcPts val="300"/>
              </a:spcAft>
              <a:buClr>
                <a:srgbClr val="4D7C85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2400" b="1" dirty="0" smtClean="0">
                <a:solidFill>
                  <a:srgbClr val="50412B"/>
                </a:solidFill>
              </a:rPr>
              <a:t>ha osztatlan a végrehajtó hatalom, nagyobb az esély a rendszer túlélésére (prezidenciális rendszerek)</a:t>
            </a:r>
          </a:p>
        </p:txBody>
      </p:sp>
    </p:spTree>
    <p:extLst>
      <p:ext uri="{BB962C8B-B14F-4D97-AF65-F5344CB8AC3E}">
        <p14:creationId xmlns:p14="http://schemas.microsoft.com/office/powerpoint/2010/main" val="28417273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Рисунок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28" y="1491630"/>
            <a:ext cx="7709070" cy="2335848"/>
          </a:xfrm>
          <a:prstGeom prst="rect">
            <a:avLst/>
          </a:prstGeom>
        </p:spPr>
      </p:pic>
      <p:sp>
        <p:nvSpPr>
          <p:cNvPr id="29" name="Cím 1"/>
          <p:cNvSpPr>
            <a:spLocks noGrp="1"/>
          </p:cNvSpPr>
          <p:nvPr>
            <p:ph type="title"/>
          </p:nvPr>
        </p:nvSpPr>
        <p:spPr>
          <a:xfrm>
            <a:off x="107950" y="1"/>
            <a:ext cx="8928100" cy="1347787"/>
          </a:xfrm>
        </p:spPr>
        <p:txBody>
          <a:bodyPr>
            <a:normAutofit/>
          </a:bodyPr>
          <a:lstStyle/>
          <a:p>
            <a:r>
              <a:rPr lang="en-GB" sz="28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Ideáltipikus </a:t>
            </a:r>
            <a:r>
              <a:rPr lang="en-GB" sz="28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visszatérések</a:t>
            </a:r>
            <a:r>
              <a:rPr lang="en-GB" sz="28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28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az</a:t>
            </a:r>
            <a:r>
              <a:rPr lang="en-GB" sz="28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28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autokratikus</a:t>
            </a:r>
            <a:r>
              <a:rPr lang="en-GB" sz="28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28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váltás</a:t>
            </a:r>
            <a:r>
              <a:rPr lang="en-GB" sz="28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28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különböző</a:t>
            </a:r>
            <a:r>
              <a:rPr lang="en-GB" sz="28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28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szintjeiről</a:t>
            </a:r>
            <a:endParaRPr lang="hu-HU" sz="2800" b="1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1" name="Rectangle 38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u-HU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SimSun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imSun"/>
                <a:cs typeface="Times New Roman" pitchFamily="18" charset="0"/>
              </a:rPr>
              <a:t> </a:t>
            </a:r>
            <a:endParaRPr kumimoji="0" lang="hu-HU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SimSun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u-H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2" name="Rectangle 43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imSun"/>
                <a:cs typeface="Times New Roman" pitchFamily="18" charset="0"/>
              </a:rPr>
              <a:t> </a:t>
            </a:r>
            <a:endParaRPr kumimoji="0" lang="hu-H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3" name="Rectangle 47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5" name="Rectangle 31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6" name="Text Box 13"/>
          <p:cNvSpPr txBox="1">
            <a:spLocks noChangeArrowheads="1"/>
          </p:cNvSpPr>
          <p:nvPr/>
        </p:nvSpPr>
        <p:spPr bwMode="auto">
          <a:xfrm>
            <a:off x="1338549" y="3852744"/>
            <a:ext cx="1406596" cy="5130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hu-HU" sz="1200" b="1" i="0" u="none" strike="noStrike" cap="none" normalizeH="0" baseline="0" dirty="0" smtClean="0">
                <a:ln>
                  <a:noFill/>
                </a:ln>
                <a:solidFill>
                  <a:srgbClr val="385A6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Autokratikus kísérlet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rgbClr val="385A61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7" name="Text Box 14"/>
          <p:cNvSpPr txBox="1">
            <a:spLocks noChangeArrowheads="1"/>
          </p:cNvSpPr>
          <p:nvPr/>
        </p:nvSpPr>
        <p:spPr bwMode="auto">
          <a:xfrm>
            <a:off x="3522790" y="3852744"/>
            <a:ext cx="1728192" cy="5130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hu-HU" sz="1200" b="1" i="0" u="none" strike="noStrike" cap="none" normalizeH="0" baseline="0" dirty="0" smtClean="0">
                <a:ln>
                  <a:noFill/>
                </a:ln>
                <a:solidFill>
                  <a:srgbClr val="385A6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Autokratikus áttörés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rgbClr val="385A61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8" name="Text Box 15"/>
          <p:cNvSpPr txBox="1">
            <a:spLocks noChangeArrowheads="1"/>
          </p:cNvSpPr>
          <p:nvPr/>
        </p:nvSpPr>
        <p:spPr bwMode="auto">
          <a:xfrm>
            <a:off x="5954595" y="3852744"/>
            <a:ext cx="1641741" cy="51653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hu-HU" sz="1200" b="1" i="0" u="none" strike="noStrike" cap="none" normalizeH="0" baseline="0" dirty="0" smtClean="0">
                <a:ln>
                  <a:noFill/>
                </a:ln>
                <a:solidFill>
                  <a:srgbClr val="385A6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Autokratikus stabilizáció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rgbClr val="385A61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9" name="Text Box 16"/>
          <p:cNvSpPr txBox="1">
            <a:spLocks noChangeArrowheads="1"/>
          </p:cNvSpPr>
          <p:nvPr/>
        </p:nvSpPr>
        <p:spPr bwMode="auto">
          <a:xfrm>
            <a:off x="1130124" y="3280170"/>
            <a:ext cx="1823447" cy="285299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hu-HU" sz="1200" b="1" i="0" u="none" strike="noStrike" cap="none" normalizeH="0" baseline="0" dirty="0" smtClean="0">
                <a:ln>
                  <a:noFill/>
                </a:ln>
                <a:solidFill>
                  <a:srgbClr val="385A6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Választásos korrekció</a:t>
            </a:r>
            <a:endParaRPr kumimoji="0" lang="en-US" sz="1200" b="1" i="0" u="none" strike="noStrike" cap="none" normalizeH="0" baseline="0" dirty="0" smtClean="0">
              <a:ln>
                <a:noFill/>
              </a:ln>
              <a:solidFill>
                <a:srgbClr val="385A61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0" name="Text Box 19"/>
          <p:cNvSpPr txBox="1">
            <a:spLocks noChangeArrowheads="1"/>
          </p:cNvSpPr>
          <p:nvPr/>
        </p:nvSpPr>
        <p:spPr bwMode="auto">
          <a:xfrm>
            <a:off x="2738349" y="2704528"/>
            <a:ext cx="2048167" cy="501861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hu-HU" sz="1200" b="1" i="0" u="none" strike="noStrike" cap="none" normalizeH="0" baseline="0" dirty="0" smtClean="0">
                <a:ln>
                  <a:noFill/>
                </a:ln>
                <a:solidFill>
                  <a:srgbClr val="385A6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Választásos / nem választásos helyreállítás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rgbClr val="385A61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1" name="Text Box 22"/>
          <p:cNvSpPr txBox="1">
            <a:spLocks noChangeArrowheads="1"/>
          </p:cNvSpPr>
          <p:nvPr/>
        </p:nvSpPr>
        <p:spPr bwMode="auto">
          <a:xfrm>
            <a:off x="4788024" y="2283718"/>
            <a:ext cx="2286174" cy="51617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hu-HU" sz="1200" b="1" i="0" u="none" strike="noStrike" cap="none" normalizeH="0" baseline="0" dirty="0" smtClean="0">
                <a:ln>
                  <a:noFill/>
                </a:ln>
                <a:solidFill>
                  <a:srgbClr val="385A6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Nem választásos helyreállítás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rgbClr val="385A61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2" name="Szövegdoboz 2"/>
          <p:cNvSpPr txBox="1">
            <a:spLocks noChangeArrowheads="1"/>
          </p:cNvSpPr>
          <p:nvPr/>
        </p:nvSpPr>
        <p:spPr bwMode="auto">
          <a:xfrm>
            <a:off x="0" y="3852744"/>
            <a:ext cx="1480333" cy="576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spcAft>
                <a:spcPts val="1000"/>
              </a:spcAft>
            </a:pPr>
            <a:r>
              <a:rPr lang="hu-HU" sz="1200" b="1" dirty="0" smtClean="0">
                <a:solidFill>
                  <a:srgbClr val="385A6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Meg nem kérdőjelezett demokrácia</a:t>
            </a:r>
            <a:endParaRPr lang="hu-HU" sz="1200" dirty="0">
              <a:solidFill>
                <a:srgbClr val="385A61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3" name="Szövegdoboz 2"/>
          <p:cNvSpPr txBox="1">
            <a:spLocks noChangeArrowheads="1"/>
          </p:cNvSpPr>
          <p:nvPr/>
        </p:nvSpPr>
        <p:spPr bwMode="auto">
          <a:xfrm>
            <a:off x="7596336" y="3852744"/>
            <a:ext cx="1547664" cy="535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spcAft>
                <a:spcPts val="1000"/>
              </a:spcAft>
            </a:pPr>
            <a:r>
              <a:rPr lang="hu-HU" sz="1200" b="1" dirty="0" smtClean="0">
                <a:solidFill>
                  <a:srgbClr val="385A6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Meg nem kérdőjelezett autokrácia</a:t>
            </a:r>
            <a:endParaRPr lang="hu-HU" sz="1200" dirty="0">
              <a:solidFill>
                <a:srgbClr val="385A61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21281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958" y="195486"/>
            <a:ext cx="8928100" cy="699542"/>
          </a:xfrm>
        </p:spPr>
        <p:txBody>
          <a:bodyPr>
            <a:noAutofit/>
          </a:bodyPr>
          <a:lstStyle/>
          <a:p>
            <a:r>
              <a:rPr lang="hu-HU" sz="3200" dirty="0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Kormánykritikai vs. rendszerkritikai paradigma</a:t>
            </a:r>
            <a:endParaRPr lang="hu-HU" sz="3200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aphicFrame>
        <p:nvGraphicFramePr>
          <p:cNvPr id="5" name="Tábláza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2357816"/>
              </p:ext>
            </p:extLst>
          </p:nvPr>
        </p:nvGraphicFramePr>
        <p:xfrm>
          <a:off x="323528" y="906557"/>
          <a:ext cx="8568506" cy="404145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215868">
                  <a:extLst>
                    <a:ext uri="{9D8B030D-6E8A-4147-A177-3AD203B41FA5}">
                      <a16:colId xmlns="" xmlns:a16="http://schemas.microsoft.com/office/drawing/2014/main" val="2840615502"/>
                    </a:ext>
                  </a:extLst>
                </a:gridCol>
                <a:gridCol w="4352638">
                  <a:extLst>
                    <a:ext uri="{9D8B030D-6E8A-4147-A177-3AD203B41FA5}">
                      <a16:colId xmlns="" xmlns:a16="http://schemas.microsoft.com/office/drawing/2014/main" val="989130072"/>
                    </a:ext>
                  </a:extLst>
                </a:gridCol>
              </a:tblGrid>
              <a:tr h="745085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</a:pPr>
                      <a:r>
                        <a:rPr lang="hu-HU" sz="2000" b="1" dirty="0" smtClean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Kormánykritikai paradigma</a:t>
                      </a:r>
                      <a:endParaRPr lang="hu-HU" sz="20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2000" b="1" kern="1200" dirty="0" smtClean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Rendszerkritikai paradigma</a:t>
                      </a:r>
                      <a:endParaRPr lang="hu-HU" sz="2000" b="1" kern="1200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48870984"/>
                  </a:ext>
                </a:extLst>
              </a:tr>
              <a:tr h="587558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kormányt támadja,</a:t>
                      </a:r>
                      <a:r>
                        <a:rPr lang="hu-HU" sz="1400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nem a rendszert, mint egészet</a:t>
                      </a:r>
                      <a:endParaRPr lang="hu-HU" sz="12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az autokratikus rezsimet támadja,</a:t>
                      </a:r>
                      <a:r>
                        <a:rPr lang="hu-HU" sz="1400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nem a kormányt önmagában</a:t>
                      </a:r>
                      <a:endParaRPr lang="hu-HU" sz="12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457699658"/>
                  </a:ext>
                </a:extLst>
              </a:tr>
              <a:tr h="829493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szakpolitikákat vitatja </a:t>
                      </a:r>
                      <a:r>
                        <a:rPr lang="hu-HU" sz="1400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úgy, mintha az a deklarált ideológiai célokat akarná követni (a célok tartalmát kritizálja)</a:t>
                      </a:r>
                      <a:endParaRPr lang="hu-HU" sz="12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nem a közpolitikák deklarált ideológiai céljait bírálja, hanem azt, ahogy ezek a hatalomkoncentrációt és a vagyonfelhalmozást szolgálják</a:t>
                      </a:r>
                      <a:endParaRPr lang="hu-HU" sz="12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65410982"/>
                  </a:ext>
                </a:extLst>
              </a:tr>
              <a:tr h="829493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stratégiáját a pártok versenyéhez igazítja,</a:t>
                      </a:r>
                      <a:r>
                        <a:rPr lang="hu-HU" sz="1400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ellenzéki együttműködés vagy országos mozgalom nélkül</a:t>
                      </a:r>
                      <a:endParaRPr lang="hu-HU" sz="12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stratégiáját az ellenzéki együttműködéshez igazítja,</a:t>
                      </a:r>
                      <a:r>
                        <a:rPr lang="hu-HU" sz="1400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és országos mozgalmat generál a „demokratikus ellenzék” kontra „autokratikus rezsim” közti törésvonal mentén</a:t>
                      </a:r>
                      <a:endParaRPr lang="hu-HU" sz="12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835102672"/>
                  </a:ext>
                </a:extLst>
              </a:tr>
              <a:tr h="1049828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nagyjából megtartja a távolságot a politikai pártok és a civil szervezetek, valamit a vállalkozók között,</a:t>
                      </a:r>
                      <a:r>
                        <a:rPr lang="hu-HU" sz="1400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akik inkább bizonyos szakpolitikákat támogatnak, semmint bizonyos politikai erőket</a:t>
                      </a:r>
                      <a:endParaRPr lang="hu-HU" sz="12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ráveszi a civil szervezeteket és a vállalkozókat, hogy az ellenzék mellé</a:t>
                      </a:r>
                      <a:r>
                        <a:rPr lang="hu-HU" sz="1400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400" b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álljanak </a:t>
                      </a:r>
                      <a:r>
                        <a:rPr lang="hu-HU" sz="1400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vezető politikai elittel szemben, amely le akarja rombolni a demokráciát</a:t>
                      </a:r>
                      <a:endParaRPr lang="hu-HU" sz="12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5609137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60542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1"/>
            <a:ext cx="8928100" cy="1203596"/>
          </a:xfrm>
        </p:spPr>
        <p:txBody>
          <a:bodyPr>
            <a:normAutofit/>
          </a:bodyPr>
          <a:lstStyle/>
          <a:p>
            <a:r>
              <a:rPr lang="hu-HU" sz="3200" dirty="0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demokratikus változás különböző szintjei</a:t>
            </a:r>
            <a:endParaRPr lang="hu-HU" sz="3200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aphicFrame>
        <p:nvGraphicFramePr>
          <p:cNvPr id="4" name="Tábláza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9545748"/>
              </p:ext>
            </p:extLst>
          </p:nvPr>
        </p:nvGraphicFramePr>
        <p:xfrm>
          <a:off x="107952" y="915566"/>
          <a:ext cx="8928098" cy="36941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15776">
                  <a:extLst>
                    <a:ext uri="{9D8B030D-6E8A-4147-A177-3AD203B41FA5}">
                      <a16:colId xmlns="" xmlns:a16="http://schemas.microsoft.com/office/drawing/2014/main" val="581712547"/>
                    </a:ext>
                  </a:extLst>
                </a:gridCol>
                <a:gridCol w="3456384">
                  <a:extLst>
                    <a:ext uri="{9D8B030D-6E8A-4147-A177-3AD203B41FA5}">
                      <a16:colId xmlns="" xmlns:a16="http://schemas.microsoft.com/office/drawing/2014/main" val="4140474082"/>
                    </a:ext>
                  </a:extLst>
                </a:gridCol>
                <a:gridCol w="3455938">
                  <a:extLst>
                    <a:ext uri="{9D8B030D-6E8A-4147-A177-3AD203B41FA5}">
                      <a16:colId xmlns="" xmlns:a16="http://schemas.microsoft.com/office/drawing/2014/main" val="1612994805"/>
                    </a:ext>
                  </a:extLst>
                </a:gridCol>
              </a:tblGrid>
              <a:tr h="558277">
                <a:tc rowSpan="2">
                  <a:txBody>
                    <a:bodyPr/>
                    <a:lstStyle/>
                    <a:p>
                      <a:pPr indent="0"/>
                      <a:endParaRPr lang="hu-HU" sz="28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Az autokrácia ellenzéke sikerrel helyreállítja…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612215293"/>
                  </a:ext>
                </a:extLst>
              </a:tr>
              <a:tr h="1025900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az első védekező mechanizmust</a:t>
                      </a:r>
                    </a:p>
                    <a:p>
                      <a:pPr marL="0" indent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(hatalmi ágak szétválasztása)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második védekező mechanizmust</a:t>
                      </a:r>
                    </a:p>
                    <a:p>
                      <a:pPr marL="0" indent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(civil társadalom autonómiája)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3701232"/>
                  </a:ext>
                </a:extLst>
              </a:tr>
              <a:tr h="558277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Demokratikus kísérlet</a:t>
                      </a: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-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-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975070"/>
                  </a:ext>
                </a:extLst>
              </a:tr>
              <a:tr h="558277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Demokratikus áttörés</a:t>
                      </a: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X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b="1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15924034"/>
                  </a:ext>
                </a:extLst>
              </a:tr>
              <a:tr h="558277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Demokratikus stabilizáció</a:t>
                      </a: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50412B"/>
                          </a:solidFill>
                          <a:effectLst/>
                        </a:rPr>
                        <a:t>X</a:t>
                      </a:r>
                      <a:endParaRPr lang="hu-HU" sz="32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X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923842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9932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1"/>
          <p:cNvSpPr txBox="1">
            <a:spLocks/>
          </p:cNvSpPr>
          <p:nvPr/>
        </p:nvSpPr>
        <p:spPr>
          <a:xfrm>
            <a:off x="107950" y="1563638"/>
            <a:ext cx="8928100" cy="18722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u-HU" sz="3600" b="1" dirty="0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Köszönöm a figyelmet!</a:t>
            </a:r>
          </a:p>
          <a:p>
            <a:r>
              <a:rPr lang="hu-HU" sz="3200" b="1" dirty="0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Kérdés?</a:t>
            </a:r>
          </a:p>
        </p:txBody>
      </p:sp>
    </p:spTree>
    <p:extLst>
      <p:ext uri="{BB962C8B-B14F-4D97-AF65-F5344CB8AC3E}">
        <p14:creationId xmlns:p14="http://schemas.microsoft.com/office/powerpoint/2010/main" val="21767679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100" cy="699542"/>
          </a:xfrm>
        </p:spPr>
        <p:txBody>
          <a:bodyPr>
            <a:noAutofit/>
          </a:bodyPr>
          <a:lstStyle/>
          <a:p>
            <a:r>
              <a:rPr lang="hu-HU" sz="3200" dirty="0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Rendszerstabilitás és </a:t>
            </a:r>
            <a:r>
              <a:rPr lang="hu-HU" sz="3200" dirty="0" err="1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-erózió</a:t>
            </a:r>
            <a:endParaRPr lang="hu-HU" sz="3200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23528" y="627534"/>
            <a:ext cx="8640960" cy="4443958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hu-HU" sz="2400" b="1" dirty="0" smtClean="0">
                <a:solidFill>
                  <a:srgbClr val="50412B"/>
                </a:solidFill>
              </a:rPr>
              <a:t>ideáltipikus rendszerek = stabil, önfenntartó rendszerek</a:t>
            </a:r>
          </a:p>
          <a:p>
            <a:pPr lvl="1"/>
            <a:r>
              <a:rPr lang="hu-HU" sz="2000" b="1" dirty="0" smtClean="0">
                <a:solidFill>
                  <a:srgbClr val="CA5E53"/>
                </a:solidFill>
              </a:rPr>
              <a:t>belső stabilitás: </a:t>
            </a:r>
            <a:r>
              <a:rPr lang="hu-HU" sz="2000" b="1" dirty="0" smtClean="0">
                <a:solidFill>
                  <a:srgbClr val="50412B"/>
                </a:solidFill>
              </a:rPr>
              <a:t>van változás és (ki)fejlődés, de ezek az adott rendszer belső logikáját követik, a „lényegén” nem változtatnak </a:t>
            </a:r>
            <a:r>
              <a:rPr lang="hu-HU" sz="2000" b="1" dirty="0" smtClean="0">
                <a:solidFill>
                  <a:srgbClr val="50412B"/>
                </a:solidFill>
                <a:sym typeface="Wingdings" panose="05000000000000000000" pitchFamily="2" charset="2"/>
              </a:rPr>
              <a:t> külső (exogén) behatás nélkül a rendszer tudja kezelni a belső (endogén) folyamatait, kihívásait</a:t>
            </a:r>
            <a:endParaRPr lang="hu-HU" sz="2000" b="1" dirty="0" smtClean="0">
              <a:solidFill>
                <a:srgbClr val="50412B"/>
              </a:solidFill>
            </a:endParaRPr>
          </a:p>
          <a:p>
            <a:pPr lvl="0"/>
            <a:r>
              <a:rPr lang="hu-HU" sz="2400" b="1" u="sng" dirty="0" smtClean="0">
                <a:solidFill>
                  <a:srgbClr val="50412B"/>
                </a:solidFill>
              </a:rPr>
              <a:t>a rendszerstabilitás alapelvei:</a:t>
            </a:r>
          </a:p>
          <a:p>
            <a:pPr lvl="1"/>
            <a:r>
              <a:rPr lang="hu-HU" sz="2000" b="1" dirty="0" smtClean="0">
                <a:solidFill>
                  <a:srgbClr val="50412B"/>
                </a:solidFill>
              </a:rPr>
              <a:t>a </a:t>
            </a:r>
            <a:r>
              <a:rPr lang="hu-HU" sz="2000" b="1" dirty="0">
                <a:solidFill>
                  <a:srgbClr val="50412B"/>
                </a:solidFill>
              </a:rPr>
              <a:t>rezsim alrendszerei egymással kompatibilis módon működnek,</a:t>
            </a:r>
            <a:r>
              <a:rPr lang="hu-HU" sz="2000" dirty="0">
                <a:solidFill>
                  <a:srgbClr val="50412B"/>
                </a:solidFill>
              </a:rPr>
              <a:t> azaz az egyik alrendszer tevékenysége nem zárja ki, hogy a másik ellássa a rá háramló feladatokat;</a:t>
            </a:r>
          </a:p>
          <a:p>
            <a:pPr lvl="1"/>
            <a:r>
              <a:rPr lang="hu-HU" sz="2000" b="1" dirty="0">
                <a:solidFill>
                  <a:srgbClr val="50412B"/>
                </a:solidFill>
              </a:rPr>
              <a:t>a rezsim alrendszerei kölcsönösen támogatják egymást,</a:t>
            </a:r>
            <a:r>
              <a:rPr lang="hu-HU" sz="2000" dirty="0">
                <a:solidFill>
                  <a:srgbClr val="50412B"/>
                </a:solidFill>
              </a:rPr>
              <a:t> azaz az egyes alrendszerek, miközben a saját feladatukat végzik, egyben kedvező feltéteket is teremtenek más alrendszerek zavarmentes </a:t>
            </a:r>
            <a:r>
              <a:rPr lang="hu-HU" sz="2000" dirty="0" smtClean="0">
                <a:solidFill>
                  <a:srgbClr val="50412B"/>
                </a:solidFill>
              </a:rPr>
              <a:t>működéséhez;</a:t>
            </a:r>
            <a:endParaRPr lang="hu-HU" sz="2000" dirty="0">
              <a:solidFill>
                <a:srgbClr val="50412B"/>
              </a:solidFill>
            </a:endParaRPr>
          </a:p>
          <a:p>
            <a:pPr lvl="1"/>
            <a:r>
              <a:rPr lang="hu-HU" sz="2000" b="1" dirty="0">
                <a:solidFill>
                  <a:srgbClr val="50412B"/>
                </a:solidFill>
              </a:rPr>
              <a:t>a rezsim hatékony védekező mechanizmusokkal rendelkezik, </a:t>
            </a:r>
            <a:r>
              <a:rPr lang="hu-HU" sz="2000" dirty="0">
                <a:solidFill>
                  <a:srgbClr val="50412B"/>
                </a:solidFill>
              </a:rPr>
              <a:t>amelyek megelőzik vagy – ha mégis bekövetkeznek – semlegesítik vagy korrigálják a destruktív tendenciákat, hogy ne vezessenek a rezsim lényegének lerombolásához.</a:t>
            </a:r>
          </a:p>
          <a:p>
            <a:endParaRPr lang="hu-HU" sz="2400" dirty="0">
              <a:solidFill>
                <a:srgbClr val="50412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7555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Tartalom helye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08000036"/>
              </p:ext>
            </p:extLst>
          </p:nvPr>
        </p:nvGraphicFramePr>
        <p:xfrm>
          <a:off x="0" y="699542"/>
          <a:ext cx="9144000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4" name="Oval 12"/>
          <p:cNvSpPr/>
          <p:nvPr/>
        </p:nvSpPr>
        <p:spPr>
          <a:xfrm>
            <a:off x="3343176" y="2468742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12"/>
          <p:cNvSpPr/>
          <p:nvPr/>
        </p:nvSpPr>
        <p:spPr>
          <a:xfrm>
            <a:off x="4075831" y="2511894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12"/>
          <p:cNvSpPr/>
          <p:nvPr/>
        </p:nvSpPr>
        <p:spPr>
          <a:xfrm>
            <a:off x="5462858" y="2383357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12"/>
          <p:cNvSpPr/>
          <p:nvPr/>
        </p:nvSpPr>
        <p:spPr>
          <a:xfrm>
            <a:off x="3861532" y="2824540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12"/>
          <p:cNvSpPr/>
          <p:nvPr/>
        </p:nvSpPr>
        <p:spPr>
          <a:xfrm>
            <a:off x="3612620" y="2655463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12"/>
          <p:cNvSpPr/>
          <p:nvPr/>
        </p:nvSpPr>
        <p:spPr>
          <a:xfrm>
            <a:off x="3623277" y="1584846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12"/>
          <p:cNvSpPr/>
          <p:nvPr/>
        </p:nvSpPr>
        <p:spPr>
          <a:xfrm>
            <a:off x="3013951" y="1647481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Cím 1"/>
          <p:cNvSpPr txBox="1">
            <a:spLocks/>
          </p:cNvSpPr>
          <p:nvPr/>
        </p:nvSpPr>
        <p:spPr>
          <a:xfrm>
            <a:off x="107949" y="0"/>
            <a:ext cx="8928101" cy="915558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u-HU" sz="32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Ideáltipikus</a:t>
            </a:r>
            <a:r>
              <a:rPr lang="hu-HU" sz="3200" b="1" dirty="0" smtClean="0">
                <a:solidFill>
                  <a:srgbClr val="8D503B"/>
                </a:solidFill>
              </a:rPr>
              <a:t> </a:t>
            </a:r>
            <a:r>
              <a:rPr lang="hu-HU" sz="32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rendszerek</a:t>
            </a:r>
            <a:endParaRPr lang="en-US" sz="3200" b="1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524328" y="4835723"/>
            <a:ext cx="16196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400" b="1" dirty="0" smtClean="0">
                <a:solidFill>
                  <a:srgbClr val="8D503B"/>
                </a:solidFill>
              </a:rPr>
              <a:t>(2021-es állapot.)</a:t>
            </a:r>
            <a:endParaRPr lang="en-US" sz="1400" b="1" dirty="0">
              <a:solidFill>
                <a:srgbClr val="8D503B"/>
              </a:solidFill>
            </a:endParaRPr>
          </a:p>
        </p:txBody>
      </p:sp>
      <p:grpSp>
        <p:nvGrpSpPr>
          <p:cNvPr id="43" name="Csoportba foglalás 1043"/>
          <p:cNvGrpSpPr>
            <a:grpSpLocks/>
          </p:cNvGrpSpPr>
          <p:nvPr/>
        </p:nvGrpSpPr>
        <p:grpSpPr bwMode="auto">
          <a:xfrm>
            <a:off x="2758562" y="1398077"/>
            <a:ext cx="2867725" cy="2503977"/>
            <a:chOff x="17350" y="5021"/>
            <a:chExt cx="20853" cy="18205"/>
          </a:xfrm>
        </p:grpSpPr>
        <p:sp>
          <p:nvSpPr>
            <p:cNvPr id="44" name="Szövegdoboz 5"/>
            <p:cNvSpPr txBox="1">
              <a:spLocks noChangeArrowheads="1"/>
            </p:cNvSpPr>
            <p:nvPr/>
          </p:nvSpPr>
          <p:spPr bwMode="auto">
            <a:xfrm>
              <a:off x="33664" y="12072"/>
              <a:ext cx="3874" cy="10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lang="hu-HU" sz="1100" b="1" dirty="0" smtClean="0">
                  <a:solidFill>
                    <a:srgbClr val="385A61"/>
                  </a:solidFill>
                  <a:latin typeface="Calibri" pitchFamily="34" charset="0"/>
                </a:rPr>
                <a:t>Kína</a:t>
              </a:r>
              <a:endPara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385A6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45" name="Szövegdoboz 1033"/>
            <p:cNvSpPr txBox="1">
              <a:spLocks noChangeArrowheads="1"/>
            </p:cNvSpPr>
            <p:nvPr/>
          </p:nvSpPr>
          <p:spPr bwMode="auto">
            <a:xfrm>
              <a:off x="24211" y="6379"/>
              <a:ext cx="7811" cy="10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hu-HU" sz="1100" b="1" i="0" u="none" strike="noStrike" cap="none" normalizeH="0" baseline="0" dirty="0" smtClean="0">
                  <a:ln>
                    <a:noFill/>
                  </a:ln>
                  <a:solidFill>
                    <a:srgbClr val="385A61"/>
                  </a:solidFill>
                  <a:effectLst/>
                  <a:latin typeface="Calibri" pitchFamily="34" charset="0"/>
                </a:rPr>
                <a:t>Lengyelország</a:t>
              </a:r>
              <a:endPara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385A6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46" name="Szövegdoboz 1034"/>
            <p:cNvSpPr txBox="1">
              <a:spLocks noChangeArrowheads="1"/>
            </p:cNvSpPr>
            <p:nvPr/>
          </p:nvSpPr>
          <p:spPr bwMode="auto">
            <a:xfrm>
              <a:off x="17350" y="5021"/>
              <a:ext cx="5298" cy="1306"/>
            </a:xfrm>
            <a:prstGeom prst="rect">
              <a:avLst/>
            </a:prstGeom>
            <a:solidFill>
              <a:srgbClr val="EFEAE4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36000" tIns="45720" rIns="3600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lang="hu-HU" sz="1100" b="1" dirty="0" smtClean="0">
                  <a:solidFill>
                    <a:srgbClr val="385A61"/>
                  </a:solidFill>
                  <a:latin typeface="Calibri" pitchFamily="34" charset="0"/>
                </a:rPr>
                <a:t>Észtország</a:t>
              </a:r>
              <a:endParaRPr lang="en-US" sz="1100" b="1" dirty="0">
                <a:solidFill>
                  <a:srgbClr val="385A61"/>
                </a:solidFill>
                <a:latin typeface="Calibri" pitchFamily="34" charset="0"/>
              </a:endParaRPr>
            </a:p>
          </p:txBody>
        </p:sp>
        <p:sp>
          <p:nvSpPr>
            <p:cNvPr id="47" name="Szövegdoboz 1035"/>
            <p:cNvSpPr txBox="1">
              <a:spLocks noChangeArrowheads="1"/>
            </p:cNvSpPr>
            <p:nvPr/>
          </p:nvSpPr>
          <p:spPr bwMode="auto">
            <a:xfrm>
              <a:off x="22125" y="12875"/>
              <a:ext cx="5186" cy="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hu-HU" sz="1100" b="1" i="0" u="none" strike="noStrike" cap="none" normalizeH="0" baseline="0" dirty="0" smtClean="0">
                  <a:ln>
                    <a:noFill/>
                  </a:ln>
                  <a:solidFill>
                    <a:srgbClr val="385A61"/>
                  </a:solidFill>
                  <a:effectLst/>
                  <a:latin typeface="Calibri" pitchFamily="34" charset="0"/>
                </a:rPr>
                <a:t>Románia</a:t>
              </a:r>
              <a:endPara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385A6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48" name="Szövegdoboz 1036"/>
            <p:cNvSpPr txBox="1">
              <a:spLocks noChangeArrowheads="1"/>
            </p:cNvSpPr>
            <p:nvPr/>
          </p:nvSpPr>
          <p:spPr bwMode="auto">
            <a:xfrm>
              <a:off x="23986" y="13829"/>
              <a:ext cx="9678" cy="1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lang="hu-HU" sz="1100" b="1" dirty="0" smtClean="0">
                  <a:solidFill>
                    <a:srgbClr val="385A61"/>
                  </a:solidFill>
                  <a:latin typeface="Calibri" pitchFamily="34" charset="0"/>
                </a:rPr>
                <a:t>Észak-Macedónia</a:t>
              </a:r>
              <a:endPara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385A6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49" name="Szövegdoboz 1037"/>
            <p:cNvSpPr txBox="1">
              <a:spLocks noChangeArrowheads="1"/>
            </p:cNvSpPr>
            <p:nvPr/>
          </p:nvSpPr>
          <p:spPr bwMode="auto">
            <a:xfrm>
              <a:off x="27526" y="13119"/>
              <a:ext cx="4870" cy="9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lang="hu-HU" sz="1100" b="1" dirty="0" smtClean="0">
                  <a:solidFill>
                    <a:srgbClr val="385A61"/>
                  </a:solidFill>
                  <a:latin typeface="Calibri" pitchFamily="34" charset="0"/>
                </a:rPr>
                <a:t>Grúzia</a:t>
              </a:r>
              <a:endPara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385A6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0" name="Szövegdoboz 1038"/>
            <p:cNvSpPr txBox="1">
              <a:spLocks noChangeArrowheads="1"/>
            </p:cNvSpPr>
            <p:nvPr/>
          </p:nvSpPr>
          <p:spPr bwMode="auto">
            <a:xfrm>
              <a:off x="25896" y="15078"/>
              <a:ext cx="4907" cy="15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hu-HU" sz="1100" b="1" i="0" u="none" strike="noStrike" cap="none" normalizeH="0" baseline="0" dirty="0" smtClean="0">
                  <a:ln>
                    <a:noFill/>
                  </a:ln>
                  <a:solidFill>
                    <a:srgbClr val="385A61"/>
                  </a:solidFill>
                  <a:effectLst/>
                  <a:latin typeface="Calibri" pitchFamily="34" charset="0"/>
                </a:rPr>
                <a:t>Ukrajna</a:t>
              </a:r>
              <a:endPara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385A6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1" name="Szövegdoboz 1040"/>
            <p:cNvSpPr txBox="1">
              <a:spLocks noChangeArrowheads="1"/>
            </p:cNvSpPr>
            <p:nvPr/>
          </p:nvSpPr>
          <p:spPr bwMode="auto">
            <a:xfrm>
              <a:off x="19513" y="21044"/>
              <a:ext cx="8541" cy="1101"/>
            </a:xfrm>
            <a:prstGeom prst="rect">
              <a:avLst/>
            </a:prstGeom>
            <a:solidFill>
              <a:srgbClr val="EFEAE4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lang="hu-HU" sz="1100" b="1" dirty="0" smtClean="0">
                  <a:solidFill>
                    <a:srgbClr val="385A61"/>
                  </a:solidFill>
                  <a:latin typeface="Calibri" pitchFamily="34" charset="0"/>
                </a:rPr>
                <a:t>Magyarország</a:t>
              </a:r>
              <a:endPara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385A6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2" name="Szövegdoboz 1041"/>
            <p:cNvSpPr txBox="1">
              <a:spLocks noChangeArrowheads="1"/>
            </p:cNvSpPr>
            <p:nvPr/>
          </p:nvSpPr>
          <p:spPr bwMode="auto">
            <a:xfrm>
              <a:off x="30187" y="22057"/>
              <a:ext cx="6828" cy="1169"/>
            </a:xfrm>
            <a:prstGeom prst="rect">
              <a:avLst/>
            </a:prstGeom>
            <a:solidFill>
              <a:srgbClr val="EFEAE4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lang="hu-HU" sz="1100" b="1" dirty="0" smtClean="0">
                  <a:solidFill>
                    <a:srgbClr val="385A61"/>
                  </a:solidFill>
                  <a:latin typeface="Calibri" pitchFamily="34" charset="0"/>
                </a:rPr>
                <a:t>Oroszország</a:t>
              </a:r>
              <a:endPara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385A6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3" name="Szövegdoboz 1042"/>
            <p:cNvSpPr txBox="1">
              <a:spLocks noChangeArrowheads="1"/>
            </p:cNvSpPr>
            <p:nvPr/>
          </p:nvSpPr>
          <p:spPr bwMode="auto">
            <a:xfrm>
              <a:off x="32022" y="20075"/>
              <a:ext cx="6181" cy="1113"/>
            </a:xfrm>
            <a:prstGeom prst="rect">
              <a:avLst/>
            </a:prstGeom>
            <a:solidFill>
              <a:srgbClr val="EFEAE4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hu-HU" sz="1100" b="1" i="0" u="none" strike="noStrike" cap="none" normalizeH="0" baseline="0" dirty="0" smtClean="0">
                  <a:ln>
                    <a:noFill/>
                  </a:ln>
                  <a:solidFill>
                    <a:srgbClr val="385A61"/>
                  </a:solidFill>
                  <a:effectLst/>
                  <a:latin typeface="Calibri" pitchFamily="34" charset="0"/>
                </a:rPr>
                <a:t>Kazahsztán</a:t>
              </a:r>
              <a:endPara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385A61"/>
                </a:solidFill>
                <a:effectLst/>
                <a:latin typeface="Arial" pitchFamily="34" charset="0"/>
              </a:endParaRPr>
            </a:p>
          </p:txBody>
        </p:sp>
      </p:grpSp>
      <p:sp>
        <p:nvSpPr>
          <p:cNvPr id="54" name="Szövegdoboz 1033"/>
          <p:cNvSpPr txBox="1">
            <a:spLocks noChangeArrowheads="1"/>
          </p:cNvSpPr>
          <p:nvPr/>
        </p:nvSpPr>
        <p:spPr bwMode="auto">
          <a:xfrm>
            <a:off x="2958479" y="1737026"/>
            <a:ext cx="1077807" cy="217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ts val="1000"/>
              </a:spcAft>
            </a:pPr>
            <a:r>
              <a:rPr lang="hu-HU" sz="1100" b="1" dirty="0" smtClean="0">
                <a:solidFill>
                  <a:srgbClr val="385A61"/>
                </a:solidFill>
                <a:latin typeface="Calibri" pitchFamily="34" charset="0"/>
              </a:rPr>
              <a:t>Csehország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rgbClr val="385A61"/>
              </a:solidFill>
              <a:effectLst/>
              <a:latin typeface="Arial" pitchFamily="34" charset="0"/>
            </a:endParaRPr>
          </a:p>
        </p:txBody>
      </p:sp>
      <p:sp>
        <p:nvSpPr>
          <p:cNvPr id="55" name="Oval 12"/>
          <p:cNvSpPr/>
          <p:nvPr/>
        </p:nvSpPr>
        <p:spPr>
          <a:xfrm>
            <a:off x="4684358" y="3483296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12"/>
          <p:cNvSpPr/>
          <p:nvPr/>
        </p:nvSpPr>
        <p:spPr>
          <a:xfrm>
            <a:off x="4446272" y="3758046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12"/>
          <p:cNvSpPr/>
          <p:nvPr/>
        </p:nvSpPr>
        <p:spPr>
          <a:xfrm>
            <a:off x="4167463" y="3609286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Szövegdoboz 1040"/>
          <p:cNvSpPr txBox="1">
            <a:spLocks noChangeArrowheads="1"/>
          </p:cNvSpPr>
          <p:nvPr/>
        </p:nvSpPr>
        <p:spPr bwMode="auto">
          <a:xfrm>
            <a:off x="3056030" y="2918345"/>
            <a:ext cx="578044" cy="186702"/>
          </a:xfrm>
          <a:prstGeom prst="rect">
            <a:avLst/>
          </a:prstGeom>
          <a:solidFill>
            <a:srgbClr val="EFEAE4"/>
          </a:solidFill>
          <a:ln w="9525">
            <a:noFill/>
            <a:miter lim="800000"/>
            <a:headEnd/>
            <a:tailEnd/>
          </a:ln>
        </p:spPr>
        <p:txBody>
          <a:bodyPr vert="horz" wrap="square" lIns="0" tIns="45720" rIns="3600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385A61"/>
                </a:solidFill>
                <a:effectLst/>
                <a:latin typeface="Calibri" pitchFamily="34" charset="0"/>
              </a:rPr>
              <a:t>Moldova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rgbClr val="385A61"/>
              </a:solidFill>
              <a:effectLst/>
              <a:latin typeface="Arial" pitchFamily="34" charset="0"/>
            </a:endParaRPr>
          </a:p>
        </p:txBody>
      </p:sp>
      <p:sp>
        <p:nvSpPr>
          <p:cNvPr id="59" name="Oval 12"/>
          <p:cNvSpPr/>
          <p:nvPr/>
        </p:nvSpPr>
        <p:spPr>
          <a:xfrm>
            <a:off x="3525958" y="2831218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12"/>
          <p:cNvSpPr/>
          <p:nvPr/>
        </p:nvSpPr>
        <p:spPr>
          <a:xfrm>
            <a:off x="2735647" y="1577757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139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100" cy="699542"/>
          </a:xfrm>
        </p:spPr>
        <p:txBody>
          <a:bodyPr>
            <a:noAutofit/>
          </a:bodyPr>
          <a:lstStyle/>
          <a:p>
            <a:r>
              <a:rPr lang="hu-HU" sz="3200" dirty="0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liberális demokrácia védekező mechanizmusai (1)</a:t>
            </a:r>
            <a:endParaRPr lang="hu-HU" sz="3200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23528" y="699542"/>
            <a:ext cx="8640960" cy="4248472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300"/>
              </a:spcAft>
              <a:buClr>
                <a:srgbClr val="4D7C85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2000" b="1" u="sng" dirty="0" smtClean="0">
                <a:solidFill>
                  <a:srgbClr val="50412B"/>
                </a:solidFill>
              </a:rPr>
              <a:t>A rendszer „lényege”:</a:t>
            </a:r>
            <a:r>
              <a:rPr lang="hu-HU" sz="2000" b="1" dirty="0" smtClean="0">
                <a:solidFill>
                  <a:srgbClr val="50412B"/>
                </a:solidFill>
              </a:rPr>
              <a:t> (1) az emberi jogok egyetemes védelme, (2) az emberek egyenlő joga, hogy beleszólásuk legyen, hogyan irányítják az életüket</a:t>
            </a:r>
            <a:endParaRPr lang="hu-HU" sz="2000" b="1" u="sng" dirty="0" smtClean="0">
              <a:solidFill>
                <a:srgbClr val="50412B"/>
              </a:solidFill>
            </a:endParaRPr>
          </a:p>
          <a:p>
            <a:pPr>
              <a:spcBef>
                <a:spcPts val="0"/>
              </a:spcBef>
              <a:spcAft>
                <a:spcPts val="300"/>
              </a:spcAft>
              <a:buClr>
                <a:srgbClr val="4D7C85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2000" b="1" u="sng" dirty="0" smtClean="0">
                <a:solidFill>
                  <a:srgbClr val="50412B"/>
                </a:solidFill>
              </a:rPr>
              <a:t>Kihívás:</a:t>
            </a:r>
            <a:r>
              <a:rPr lang="hu-HU" sz="2000" b="1" dirty="0" smtClean="0">
                <a:solidFill>
                  <a:srgbClr val="50412B"/>
                </a:solidFill>
              </a:rPr>
              <a:t> autokratikus tendenciák mint anomáliák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>
                <a:srgbClr val="4D7C85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1800" b="1" dirty="0" smtClean="0">
                <a:solidFill>
                  <a:srgbClr val="50412B"/>
                </a:solidFill>
                <a:sym typeface="Wingdings" panose="05000000000000000000" pitchFamily="2" charset="2"/>
              </a:rPr>
              <a:t>az ilyen szándékú, így cselekvő aktorok kivételesek</a:t>
            </a:r>
            <a:endParaRPr lang="hu-HU" sz="1800" b="1" dirty="0" smtClean="0">
              <a:solidFill>
                <a:srgbClr val="50412B"/>
              </a:solidFill>
            </a:endParaRPr>
          </a:p>
          <a:p>
            <a:pPr>
              <a:spcBef>
                <a:spcPts val="0"/>
              </a:spcBef>
              <a:spcAft>
                <a:spcPts val="300"/>
              </a:spcAft>
              <a:buClr>
                <a:srgbClr val="4D7C85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2000" b="1" u="sng" dirty="0" smtClean="0">
                <a:solidFill>
                  <a:srgbClr val="50412B"/>
                </a:solidFill>
              </a:rPr>
              <a:t>Védekező mechanizmus az (1)</a:t>
            </a:r>
            <a:r>
              <a:rPr lang="hu-HU" sz="2000" b="1" u="sng" dirty="0" err="1" smtClean="0">
                <a:solidFill>
                  <a:srgbClr val="50412B"/>
                </a:solidFill>
              </a:rPr>
              <a:t>-es</a:t>
            </a:r>
            <a:r>
              <a:rPr lang="hu-HU" sz="2000" b="1" u="sng" dirty="0" smtClean="0">
                <a:solidFill>
                  <a:srgbClr val="50412B"/>
                </a:solidFill>
              </a:rPr>
              <a:t> jellemző védelmére:</a:t>
            </a:r>
            <a:r>
              <a:rPr lang="hu-HU" sz="2000" b="1" dirty="0" smtClean="0">
                <a:solidFill>
                  <a:srgbClr val="50412B"/>
                </a:solidFill>
              </a:rPr>
              <a:t> a hatalmi ágak szétválasztása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>
                <a:srgbClr val="4D7C85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1800" b="1" dirty="0" smtClean="0">
                <a:solidFill>
                  <a:srgbClr val="50412B"/>
                </a:solidFill>
              </a:rPr>
              <a:t>horizontális (végrehajtó, törvényhozó, bírói ág)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>
                <a:srgbClr val="4D7C85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1800" b="1" dirty="0" smtClean="0">
                <a:solidFill>
                  <a:srgbClr val="50412B"/>
                </a:solidFill>
              </a:rPr>
              <a:t>vertikális (központi kormányzat vs. önkormányzatok)</a:t>
            </a:r>
          </a:p>
          <a:p>
            <a:pPr>
              <a:spcBef>
                <a:spcPts val="0"/>
              </a:spcBef>
              <a:spcAft>
                <a:spcPts val="300"/>
              </a:spcAft>
              <a:buClr>
                <a:srgbClr val="4D7C85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2000" b="1" u="sng" dirty="0" smtClean="0">
                <a:solidFill>
                  <a:srgbClr val="50412B"/>
                </a:solidFill>
              </a:rPr>
              <a:t>Védekező mechanizmus a (2)</a:t>
            </a:r>
            <a:r>
              <a:rPr lang="hu-HU" sz="2000" b="1" u="sng" dirty="0" err="1" smtClean="0">
                <a:solidFill>
                  <a:srgbClr val="50412B"/>
                </a:solidFill>
              </a:rPr>
              <a:t>-es</a:t>
            </a:r>
            <a:r>
              <a:rPr lang="hu-HU" sz="2000" b="1" u="sng" dirty="0" smtClean="0">
                <a:solidFill>
                  <a:srgbClr val="50412B"/>
                </a:solidFill>
              </a:rPr>
              <a:t> jellemző védelmére:</a:t>
            </a:r>
            <a:r>
              <a:rPr lang="hu-HU" sz="2000" b="1" dirty="0" smtClean="0">
                <a:solidFill>
                  <a:srgbClr val="50412B"/>
                </a:solidFill>
              </a:rPr>
              <a:t> közösségi érdekbeszámítás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>
                <a:srgbClr val="4D7C85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1800" b="1" dirty="0" smtClean="0">
                <a:solidFill>
                  <a:srgbClr val="50412B"/>
                </a:solidFill>
              </a:rPr>
              <a:t>nem semlegesített folyamat: a folyamat eredményét a választók, nem pedig a hatalmon lévők határozzák meg</a:t>
            </a:r>
            <a:endParaRPr lang="hu-HU" sz="1800" b="1" dirty="0">
              <a:solidFill>
                <a:srgbClr val="50412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6071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95536" y="771550"/>
            <a:ext cx="8496944" cy="4104456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  <a:buClr>
                <a:srgbClr val="4D7C85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2000" b="1" dirty="0" smtClean="0">
                <a:solidFill>
                  <a:srgbClr val="50412B"/>
                </a:solidFill>
              </a:rPr>
              <a:t>a </a:t>
            </a:r>
            <a:r>
              <a:rPr lang="hu-HU" sz="2000" b="1" dirty="0" smtClean="0">
                <a:solidFill>
                  <a:srgbClr val="50412B"/>
                </a:solidFill>
              </a:rPr>
              <a:t>védekező mechanizmusok „szociológiai oldala</a:t>
            </a:r>
            <a:r>
              <a:rPr lang="hu-HU" sz="2000" b="1" dirty="0" smtClean="0">
                <a:solidFill>
                  <a:srgbClr val="50412B"/>
                </a:solidFill>
              </a:rPr>
              <a:t>”: </a:t>
            </a:r>
            <a:r>
              <a:rPr lang="hu-HU" sz="2000" b="1" dirty="0" smtClean="0">
                <a:solidFill>
                  <a:srgbClr val="CA5E53"/>
                </a:solidFill>
              </a:rPr>
              <a:t>a </a:t>
            </a:r>
            <a:r>
              <a:rPr lang="hu-HU" sz="2000" b="1" dirty="0" smtClean="0">
                <a:solidFill>
                  <a:srgbClr val="CA5E53"/>
                </a:solidFill>
              </a:rPr>
              <a:t>szereplők egymással szembeni </a:t>
            </a:r>
            <a:r>
              <a:rPr lang="hu-HU" sz="2000" b="1" dirty="0" smtClean="0">
                <a:solidFill>
                  <a:srgbClr val="CA5E53"/>
                </a:solidFill>
              </a:rPr>
              <a:t>autonómiája</a:t>
            </a:r>
            <a:r>
              <a:rPr lang="hu-HU" sz="2000" b="1" dirty="0" smtClean="0">
                <a:solidFill>
                  <a:srgbClr val="50412B"/>
                </a:solidFill>
              </a:rPr>
              <a:t> </a:t>
            </a:r>
            <a:r>
              <a:rPr lang="hu-HU" sz="1800" b="1" dirty="0" smtClean="0">
                <a:solidFill>
                  <a:srgbClr val="50412B"/>
                </a:solidFill>
              </a:rPr>
              <a:t>(</a:t>
            </a:r>
            <a:r>
              <a:rPr lang="hu-HU" sz="1800" b="1" dirty="0" err="1" smtClean="0">
                <a:solidFill>
                  <a:srgbClr val="50412B"/>
                </a:solidFill>
              </a:rPr>
              <a:t>Madison</a:t>
            </a:r>
            <a:r>
              <a:rPr lang="hu-HU" sz="1800" b="1" dirty="0" smtClean="0">
                <a:solidFill>
                  <a:srgbClr val="50412B"/>
                </a:solidFill>
              </a:rPr>
              <a:t>: „becsvággyal becsvágynak kell szembeszegülnie”)</a:t>
            </a:r>
            <a:endParaRPr lang="hu-HU" sz="1800" b="1" dirty="0" smtClean="0">
              <a:solidFill>
                <a:srgbClr val="50412B"/>
              </a:solidFill>
            </a:endParaRPr>
          </a:p>
          <a:p>
            <a:pPr>
              <a:spcBef>
                <a:spcPts val="0"/>
              </a:spcBef>
              <a:spcAft>
                <a:spcPts val="600"/>
              </a:spcAft>
              <a:buClr>
                <a:srgbClr val="4D7C85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2000" b="1" u="sng" dirty="0" smtClean="0">
                <a:solidFill>
                  <a:srgbClr val="50412B"/>
                </a:solidFill>
              </a:rPr>
              <a:t>hatalmi ágak szétválasztása:</a:t>
            </a:r>
            <a:r>
              <a:rPr lang="hu-HU" sz="2000" b="1" dirty="0" smtClean="0">
                <a:solidFill>
                  <a:srgbClr val="50412B"/>
                </a:solidFill>
              </a:rPr>
              <a:t> </a:t>
            </a:r>
            <a:r>
              <a:rPr lang="hu-HU" sz="2000" b="1" i="1" dirty="0" smtClean="0">
                <a:solidFill>
                  <a:srgbClr val="50412B"/>
                </a:solidFill>
              </a:rPr>
              <a:t>de facto </a:t>
            </a:r>
            <a:r>
              <a:rPr lang="hu-HU" sz="2000" b="1" dirty="0" smtClean="0">
                <a:solidFill>
                  <a:srgbClr val="50412B"/>
                </a:solidFill>
              </a:rPr>
              <a:t>intézményi függetlenség (pl. önkormányzatok adóbevételei) és egymásra hatás (egymásba átnyúló jogosítványok)</a:t>
            </a:r>
          </a:p>
          <a:p>
            <a:pPr>
              <a:spcBef>
                <a:spcPts val="0"/>
              </a:spcBef>
              <a:spcAft>
                <a:spcPts val="600"/>
              </a:spcAft>
              <a:buClr>
                <a:srgbClr val="4D7C85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2000" b="1" u="sng" dirty="0" smtClean="0">
                <a:solidFill>
                  <a:srgbClr val="50412B"/>
                </a:solidFill>
              </a:rPr>
              <a:t>közösségi érdekbeszámítás:</a:t>
            </a:r>
            <a:r>
              <a:rPr lang="hu-HU" sz="2000" dirty="0" smtClean="0">
                <a:solidFill>
                  <a:srgbClr val="50412B"/>
                </a:solidFill>
              </a:rPr>
              <a:t> </a:t>
            </a:r>
            <a:r>
              <a:rPr lang="hu-HU" sz="2000" b="1" dirty="0" smtClean="0">
                <a:solidFill>
                  <a:srgbClr val="50412B"/>
                </a:solidFill>
              </a:rPr>
              <a:t>a civil társadalom négy autonómiája</a:t>
            </a:r>
            <a:endParaRPr lang="hu-HU" sz="2000" b="1" u="sng" dirty="0" smtClean="0">
              <a:solidFill>
                <a:srgbClr val="50412B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  <a:buClr>
                <a:srgbClr val="4D7C85"/>
              </a:buClr>
              <a:buFont typeface="Calibri" panose="020F0502020204030204" pitchFamily="34" charset="0"/>
              <a:buChar char="–"/>
            </a:pPr>
            <a:r>
              <a:rPr lang="hu-HU" sz="2000" b="1" dirty="0" smtClean="0">
                <a:solidFill>
                  <a:srgbClr val="50412B"/>
                </a:solidFill>
              </a:rPr>
              <a:t>a média autonómiája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buClr>
                <a:srgbClr val="4D7C85"/>
              </a:buClr>
              <a:buFont typeface="Calibri" panose="020F0502020204030204" pitchFamily="34" charset="0"/>
              <a:buChar char="–"/>
            </a:pPr>
            <a:r>
              <a:rPr lang="hu-HU" sz="2000" b="1" dirty="0" smtClean="0">
                <a:solidFill>
                  <a:srgbClr val="50412B"/>
                </a:solidFill>
              </a:rPr>
              <a:t>a vállalkozók autonómiája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buClr>
                <a:srgbClr val="4D7C85"/>
              </a:buClr>
              <a:buFont typeface="Calibri" panose="020F0502020204030204" pitchFamily="34" charset="0"/>
              <a:buChar char="–"/>
            </a:pPr>
            <a:r>
              <a:rPr lang="hu-HU" sz="2000" b="1" dirty="0" smtClean="0">
                <a:solidFill>
                  <a:srgbClr val="50412B"/>
                </a:solidFill>
              </a:rPr>
              <a:t>a civil szervezetek (</a:t>
            </a:r>
            <a:r>
              <a:rPr lang="hu-HU" sz="2000" b="1" dirty="0" err="1" smtClean="0">
                <a:solidFill>
                  <a:srgbClr val="50412B"/>
                </a:solidFill>
              </a:rPr>
              <a:t>NGO-k</a:t>
            </a:r>
            <a:r>
              <a:rPr lang="hu-HU" sz="2000" b="1" dirty="0" smtClean="0">
                <a:solidFill>
                  <a:srgbClr val="50412B"/>
                </a:solidFill>
              </a:rPr>
              <a:t>, „</a:t>
            </a:r>
            <a:r>
              <a:rPr lang="hu-HU" sz="2000" b="1" dirty="0" err="1" smtClean="0">
                <a:solidFill>
                  <a:srgbClr val="50412B"/>
                </a:solidFill>
              </a:rPr>
              <a:t>watchdog</a:t>
            </a:r>
            <a:r>
              <a:rPr lang="hu-HU" sz="2000" b="1" dirty="0" smtClean="0">
                <a:solidFill>
                  <a:srgbClr val="50412B"/>
                </a:solidFill>
              </a:rPr>
              <a:t>” </a:t>
            </a:r>
            <a:r>
              <a:rPr lang="hu-HU" sz="2000" b="1" dirty="0" err="1" smtClean="0">
                <a:solidFill>
                  <a:srgbClr val="50412B"/>
                </a:solidFill>
              </a:rPr>
              <a:t>szervezetek</a:t>
            </a:r>
            <a:r>
              <a:rPr lang="hu-HU" sz="2000" b="1" dirty="0" smtClean="0">
                <a:solidFill>
                  <a:srgbClr val="50412B"/>
                </a:solidFill>
              </a:rPr>
              <a:t>) autonómiája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buClr>
                <a:srgbClr val="4D7C85"/>
              </a:buClr>
              <a:buFont typeface="Calibri" panose="020F0502020204030204" pitchFamily="34" charset="0"/>
              <a:buChar char="–"/>
            </a:pPr>
            <a:r>
              <a:rPr lang="hu-HU" sz="2000" b="1" dirty="0" smtClean="0">
                <a:solidFill>
                  <a:srgbClr val="50412B"/>
                </a:solidFill>
              </a:rPr>
              <a:t>a polgárok autonómiája (polgári szabadságjogok, pénzügyi önállóság)</a:t>
            </a:r>
            <a:endParaRPr lang="hu-HU" sz="2000" dirty="0">
              <a:solidFill>
                <a:srgbClr val="50412B"/>
              </a:solidFill>
            </a:endParaRPr>
          </a:p>
        </p:txBody>
      </p:sp>
      <p:sp>
        <p:nvSpPr>
          <p:cNvPr id="4" name="Cím 1"/>
          <p:cNvSpPr txBox="1">
            <a:spLocks/>
          </p:cNvSpPr>
          <p:nvPr/>
        </p:nvSpPr>
        <p:spPr>
          <a:xfrm>
            <a:off x="107950" y="0"/>
            <a:ext cx="8928100" cy="6995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u-HU" sz="3200" dirty="0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liberális demokrácia védekező mechanizmusai (2)</a:t>
            </a:r>
            <a:endParaRPr lang="hu-HU" sz="3200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21875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1"/>
            <a:ext cx="8928100" cy="699542"/>
          </a:xfrm>
        </p:spPr>
        <p:txBody>
          <a:bodyPr>
            <a:normAutofit/>
          </a:bodyPr>
          <a:lstStyle/>
          <a:p>
            <a:r>
              <a:rPr lang="hu-HU" sz="2800" dirty="0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Az autokratikus változás különböző szintjei</a:t>
            </a:r>
            <a:endParaRPr lang="hu-HU" sz="2800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aphicFrame>
        <p:nvGraphicFramePr>
          <p:cNvPr id="4" name="Tábláza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194699"/>
              </p:ext>
            </p:extLst>
          </p:nvPr>
        </p:nvGraphicFramePr>
        <p:xfrm>
          <a:off x="107950" y="699542"/>
          <a:ext cx="8928100" cy="2481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19834">
                  <a:extLst>
                    <a:ext uri="{9D8B030D-6E8A-4147-A177-3AD203B41FA5}">
                      <a16:colId xmlns="" xmlns:a16="http://schemas.microsoft.com/office/drawing/2014/main" val="1738400069"/>
                    </a:ext>
                  </a:extLst>
                </a:gridCol>
                <a:gridCol w="3204133">
                  <a:extLst>
                    <a:ext uri="{9D8B030D-6E8A-4147-A177-3AD203B41FA5}">
                      <a16:colId xmlns="" xmlns:a16="http://schemas.microsoft.com/office/drawing/2014/main" val="1669295333"/>
                    </a:ext>
                  </a:extLst>
                </a:gridCol>
                <a:gridCol w="3204133">
                  <a:extLst>
                    <a:ext uri="{9D8B030D-6E8A-4147-A177-3AD203B41FA5}">
                      <a16:colId xmlns="" xmlns:a16="http://schemas.microsoft.com/office/drawing/2014/main" val="1059721366"/>
                    </a:ext>
                  </a:extLst>
                </a:gridCol>
              </a:tblGrid>
              <a:tr h="383188">
                <a:tc rowSpan="2">
                  <a:txBody>
                    <a:bodyPr/>
                    <a:lstStyle/>
                    <a:p>
                      <a:pPr indent="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u-H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hu-H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hatalmon lévők sikeresen deaktiválják…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993766560"/>
                  </a:ext>
                </a:extLst>
              </a:tr>
              <a:tr h="555480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az első védekező mechanizmust</a:t>
                      </a:r>
                    </a:p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(hatalmi ágak szétválasztása)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második védekező mechanizmust</a:t>
                      </a:r>
                    </a:p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(civil társadalom autonómiája)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33816963"/>
                  </a:ext>
                </a:extLst>
              </a:tr>
              <a:tr h="383188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Autokratikus kísérlet</a:t>
                      </a: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50412B"/>
                          </a:solidFill>
                          <a:effectLst/>
                        </a:rPr>
                        <a:t>-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-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183740464"/>
                  </a:ext>
                </a:extLst>
              </a:tr>
              <a:tr h="383188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Autokratikus áttörés</a:t>
                      </a: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X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-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6316181"/>
                  </a:ext>
                </a:extLst>
              </a:tr>
              <a:tr h="383188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Autokratikus stabilizáció</a:t>
                      </a: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X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X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67001133"/>
                  </a:ext>
                </a:extLst>
              </a:tr>
            </a:tbl>
          </a:graphicData>
        </a:graphic>
      </p:graphicFrame>
      <p:sp>
        <p:nvSpPr>
          <p:cNvPr id="5" name="Tartalom helye 2"/>
          <p:cNvSpPr>
            <a:spLocks noGrp="1"/>
          </p:cNvSpPr>
          <p:nvPr>
            <p:ph idx="1"/>
          </p:nvPr>
        </p:nvSpPr>
        <p:spPr>
          <a:xfrm>
            <a:off x="395536" y="3291830"/>
            <a:ext cx="8496944" cy="1584176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  <a:buClr>
                <a:srgbClr val="4D7C85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2000" b="1" dirty="0" smtClean="0">
                <a:solidFill>
                  <a:srgbClr val="50412B"/>
                </a:solidFill>
              </a:rPr>
              <a:t>Alkotmányos </a:t>
            </a:r>
            <a:r>
              <a:rPr lang="hu-HU" sz="2000" b="1" dirty="0">
                <a:solidFill>
                  <a:srgbClr val="50412B"/>
                </a:solidFill>
              </a:rPr>
              <a:t>puccs </a:t>
            </a:r>
            <a:r>
              <a:rPr lang="hu-HU" sz="2000" dirty="0">
                <a:solidFill>
                  <a:srgbClr val="50412B"/>
                </a:solidFill>
              </a:rPr>
              <a:t>egy demokratikus közösség alkotmányának, valamint alapvető </a:t>
            </a:r>
            <a:r>
              <a:rPr lang="hu-HU" sz="2000" i="1" dirty="0">
                <a:solidFill>
                  <a:srgbClr val="50412B"/>
                </a:solidFill>
              </a:rPr>
              <a:t>(de jure) </a:t>
            </a:r>
            <a:r>
              <a:rPr lang="hu-HU" sz="2000" dirty="0">
                <a:solidFill>
                  <a:srgbClr val="50412B"/>
                </a:solidFill>
              </a:rPr>
              <a:t>intézményi keretének egyetlen politikai aktor által végrehajtott megváltoztatása úgy, hogy megerősíti a végrehajtói hatalmat – azaz a saját hatalmát – a többi hatalmi ág kárára, a szubsztantív racionális legitimáció (populizmus) </a:t>
            </a:r>
            <a:r>
              <a:rPr lang="hu-HU" sz="2000" dirty="0" smtClean="0">
                <a:solidFill>
                  <a:srgbClr val="50412B"/>
                </a:solidFill>
              </a:rPr>
              <a:t>nevében.</a:t>
            </a:r>
            <a:endParaRPr lang="hu-HU" sz="2000" dirty="0">
              <a:solidFill>
                <a:srgbClr val="50412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68980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958" y="195486"/>
            <a:ext cx="8928100" cy="699542"/>
          </a:xfrm>
        </p:spPr>
        <p:txBody>
          <a:bodyPr>
            <a:noAutofit/>
          </a:bodyPr>
          <a:lstStyle/>
          <a:p>
            <a:r>
              <a:rPr lang="hu-HU" sz="3200" dirty="0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patronális demokrácia dinamikus egyensúlyi állapota</a:t>
            </a:r>
            <a:endParaRPr lang="hu-HU" sz="3200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23528" y="1059582"/>
            <a:ext cx="8640960" cy="3888432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300"/>
              </a:spcAft>
              <a:buClr>
                <a:srgbClr val="4D7C85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2400" b="1" u="sng" dirty="0" smtClean="0">
                <a:solidFill>
                  <a:srgbClr val="50412B"/>
                </a:solidFill>
              </a:rPr>
              <a:t>A rendszer „lényege”:</a:t>
            </a:r>
            <a:r>
              <a:rPr lang="hu-HU" sz="2400" b="1" dirty="0" smtClean="0">
                <a:solidFill>
                  <a:srgbClr val="50412B"/>
                </a:solidFill>
              </a:rPr>
              <a:t> informális patronális hálók versengő pluralizmusa (többpiramisos patronális háló)</a:t>
            </a:r>
            <a:endParaRPr lang="hu-HU" sz="2400" b="1" u="sng" dirty="0" smtClean="0">
              <a:solidFill>
                <a:srgbClr val="50412B"/>
              </a:solidFill>
            </a:endParaRPr>
          </a:p>
          <a:p>
            <a:pPr>
              <a:spcBef>
                <a:spcPts val="0"/>
              </a:spcBef>
              <a:spcAft>
                <a:spcPts val="300"/>
              </a:spcAft>
              <a:buClr>
                <a:srgbClr val="4D7C85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2400" b="1" u="sng" dirty="0" smtClean="0">
                <a:solidFill>
                  <a:srgbClr val="50412B"/>
                </a:solidFill>
              </a:rPr>
              <a:t>Kihívás:</a:t>
            </a:r>
            <a:r>
              <a:rPr lang="hu-HU" sz="2400" b="1" dirty="0" smtClean="0">
                <a:solidFill>
                  <a:srgbClr val="50412B"/>
                </a:solidFill>
              </a:rPr>
              <a:t> autokratikus tendenciák mint norma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>
                <a:srgbClr val="4D7C85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2000" b="1" dirty="0" smtClean="0">
                <a:solidFill>
                  <a:srgbClr val="50412B"/>
                </a:solidFill>
                <a:sym typeface="Wingdings" panose="05000000000000000000" pitchFamily="2" charset="2"/>
              </a:rPr>
              <a:t>az ilyen szándékú, így cselekvő aktorok szabályszerűek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>
                <a:srgbClr val="4D7C85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2000" b="1" dirty="0" smtClean="0">
                <a:solidFill>
                  <a:srgbClr val="50412B"/>
                </a:solidFill>
                <a:sym typeface="Wingdings" panose="05000000000000000000" pitchFamily="2" charset="2"/>
              </a:rPr>
              <a:t>harmóniára törekvés: a főpatrónusok hatalma útjában álló akadályokat és az érdekbeszámítást a </a:t>
            </a:r>
            <a:r>
              <a:rPr lang="hu-HU" sz="2000" b="1" dirty="0" smtClean="0">
                <a:solidFill>
                  <a:srgbClr val="50412B"/>
                </a:solidFill>
                <a:sym typeface="Wingdings" panose="05000000000000000000" pitchFamily="2" charset="2"/>
              </a:rPr>
              <a:t>hálón </a:t>
            </a:r>
            <a:r>
              <a:rPr lang="hu-HU" sz="2000" b="1" dirty="0" smtClean="0">
                <a:solidFill>
                  <a:srgbClr val="50412B"/>
                </a:solidFill>
                <a:sym typeface="Wingdings" panose="05000000000000000000" pitchFamily="2" charset="2"/>
              </a:rPr>
              <a:t>belül felszámolták, ezt akarják országos szinten is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>
                <a:srgbClr val="4D7C85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2000" b="1" dirty="0" smtClean="0">
                <a:solidFill>
                  <a:srgbClr val="50412B"/>
                </a:solidFill>
                <a:sym typeface="Wingdings" panose="05000000000000000000" pitchFamily="2" charset="2"/>
              </a:rPr>
              <a:t>DE: </a:t>
            </a:r>
            <a:r>
              <a:rPr lang="hu-HU" sz="2000" b="1" dirty="0" smtClean="0">
                <a:solidFill>
                  <a:srgbClr val="50412B"/>
                </a:solidFill>
                <a:sym typeface="Wingdings" panose="05000000000000000000" pitchFamily="2" charset="2"/>
              </a:rPr>
              <a:t>érvényesül a </a:t>
            </a:r>
            <a:r>
              <a:rPr lang="hu-HU" sz="2000" b="1" dirty="0" err="1" smtClean="0">
                <a:solidFill>
                  <a:srgbClr val="50412B"/>
                </a:solidFill>
                <a:sym typeface="Wingdings" panose="05000000000000000000" pitchFamily="2" charset="2"/>
              </a:rPr>
              <a:t>madisoni</a:t>
            </a:r>
            <a:r>
              <a:rPr lang="hu-HU" sz="2000" b="1" dirty="0" smtClean="0">
                <a:solidFill>
                  <a:srgbClr val="50412B"/>
                </a:solidFill>
                <a:sym typeface="Wingdings" panose="05000000000000000000" pitchFamily="2" charset="2"/>
              </a:rPr>
              <a:t> elv, a becsvágy korlátozza a becsvágyat  </a:t>
            </a:r>
            <a:r>
              <a:rPr lang="hu-HU" sz="2000" b="1" dirty="0" smtClean="0">
                <a:solidFill>
                  <a:srgbClr val="CA5E53"/>
                </a:solidFill>
                <a:sym typeface="Wingdings" panose="05000000000000000000" pitchFamily="2" charset="2"/>
              </a:rPr>
              <a:t>dinamikus egyensúly,</a:t>
            </a:r>
            <a:r>
              <a:rPr lang="hu-HU" sz="2000" b="1" dirty="0" smtClean="0">
                <a:solidFill>
                  <a:srgbClr val="50412B"/>
                </a:solidFill>
                <a:sym typeface="Wingdings" panose="05000000000000000000" pitchFamily="2" charset="2"/>
              </a:rPr>
              <a:t> a demokratikus intézmények (korlátozott, de érdemi) működése</a:t>
            </a:r>
          </a:p>
          <a:p>
            <a:pPr>
              <a:spcBef>
                <a:spcPts val="0"/>
              </a:spcBef>
              <a:spcAft>
                <a:spcPts val="300"/>
              </a:spcAft>
              <a:buClr>
                <a:srgbClr val="4D7C85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2400" b="1" u="sng" dirty="0" smtClean="0">
                <a:solidFill>
                  <a:srgbClr val="50412B"/>
                </a:solidFill>
              </a:rPr>
              <a:t>Védekező mechanizmusok:</a:t>
            </a:r>
            <a:r>
              <a:rPr lang="hu-HU" sz="2400" b="1" dirty="0" smtClean="0">
                <a:solidFill>
                  <a:srgbClr val="50412B"/>
                </a:solidFill>
              </a:rPr>
              <a:t> intézményi </a:t>
            </a:r>
            <a:r>
              <a:rPr lang="hu-HU" sz="2400" b="1" dirty="0">
                <a:solidFill>
                  <a:srgbClr val="50412B"/>
                </a:solidFill>
              </a:rPr>
              <a:t>és </a:t>
            </a:r>
            <a:r>
              <a:rPr lang="hu-HU" sz="2400" b="1" dirty="0" smtClean="0">
                <a:solidFill>
                  <a:srgbClr val="50412B"/>
                </a:solidFill>
              </a:rPr>
              <a:t>társadalmi</a:t>
            </a:r>
            <a:endParaRPr lang="hu-HU" sz="2400" b="1" dirty="0">
              <a:solidFill>
                <a:srgbClr val="50412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79608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100" cy="699542"/>
          </a:xfrm>
        </p:spPr>
        <p:txBody>
          <a:bodyPr>
            <a:noAutofit/>
          </a:bodyPr>
          <a:lstStyle/>
          <a:p>
            <a:r>
              <a:rPr lang="hu-HU" sz="3200" dirty="0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patronális demokrácia védekező mechanizmusai</a:t>
            </a:r>
            <a:endParaRPr lang="hu-HU" sz="3200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23528" y="699542"/>
            <a:ext cx="8640960" cy="4248472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300"/>
              </a:spcAft>
              <a:buClr>
                <a:srgbClr val="4D7C85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2000" b="1" dirty="0" smtClean="0">
                <a:solidFill>
                  <a:srgbClr val="CA5E53"/>
                </a:solidFill>
              </a:rPr>
              <a:t>Intézményi:</a:t>
            </a:r>
            <a:r>
              <a:rPr lang="hu-HU" sz="2000" b="1" dirty="0" smtClean="0">
                <a:solidFill>
                  <a:srgbClr val="50412B"/>
                </a:solidFill>
              </a:rPr>
              <a:t> (1) </a:t>
            </a:r>
            <a:r>
              <a:rPr lang="hu-HU" sz="2000" b="1" dirty="0">
                <a:solidFill>
                  <a:srgbClr val="50412B"/>
                </a:solidFill>
              </a:rPr>
              <a:t>arányos választási </a:t>
            </a:r>
            <a:r>
              <a:rPr lang="hu-HU" sz="2000" b="1" dirty="0" smtClean="0">
                <a:solidFill>
                  <a:srgbClr val="50412B"/>
                </a:solidFill>
              </a:rPr>
              <a:t>rendszer, (2)</a:t>
            </a:r>
            <a:r>
              <a:rPr lang="hu-HU" sz="2000" b="1" dirty="0">
                <a:solidFill>
                  <a:srgbClr val="50412B"/>
                </a:solidFill>
              </a:rPr>
              <a:t> osztott végrehajtó hatalom</a:t>
            </a:r>
            <a:endParaRPr lang="hu-HU" sz="2000" b="1" dirty="0" smtClean="0">
              <a:solidFill>
                <a:srgbClr val="50412B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buClr>
                <a:srgbClr val="4D7C85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1800" b="1" u="sng" dirty="0" smtClean="0">
                <a:solidFill>
                  <a:srgbClr val="50412B"/>
                </a:solidFill>
              </a:rPr>
              <a:t>arányos választási rendszer:</a:t>
            </a:r>
            <a:r>
              <a:rPr lang="hu-HU" sz="1800" b="1" dirty="0" smtClean="0">
                <a:solidFill>
                  <a:srgbClr val="50412B"/>
                </a:solidFill>
              </a:rPr>
              <a:t> nehéz alkotmányozó többséghez jutni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>
                <a:srgbClr val="4D7C85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1800" b="1" u="sng" dirty="0" smtClean="0">
                <a:solidFill>
                  <a:srgbClr val="50412B"/>
                </a:solidFill>
              </a:rPr>
              <a:t>osztott végrehajtó hatalom:</a:t>
            </a:r>
            <a:r>
              <a:rPr lang="hu-HU" sz="1800" b="1" dirty="0" smtClean="0">
                <a:solidFill>
                  <a:srgbClr val="50412B"/>
                </a:solidFill>
              </a:rPr>
              <a:t> nem egy kézben összpontosul a hatalom (kohabitáció)</a:t>
            </a:r>
          </a:p>
          <a:p>
            <a:pPr lvl="2">
              <a:spcBef>
                <a:spcPts val="0"/>
              </a:spcBef>
              <a:spcAft>
                <a:spcPts val="300"/>
              </a:spcAft>
              <a:buClr>
                <a:srgbClr val="4D7C85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1800" b="1" dirty="0" smtClean="0">
                <a:solidFill>
                  <a:srgbClr val="50412B"/>
                </a:solidFill>
              </a:rPr>
              <a:t>jelzőhatás: a formális pozíció informális jelzést is küld, hogy ki a főnök, kihez kell igazodni</a:t>
            </a:r>
          </a:p>
          <a:p>
            <a:pPr>
              <a:spcBef>
                <a:spcPts val="0"/>
              </a:spcBef>
              <a:spcAft>
                <a:spcPts val="300"/>
              </a:spcAft>
              <a:buClr>
                <a:srgbClr val="4D7C85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2000" b="1" dirty="0" smtClean="0">
                <a:solidFill>
                  <a:srgbClr val="CA5E53"/>
                </a:solidFill>
              </a:rPr>
              <a:t>Társadalmi:</a:t>
            </a:r>
            <a:r>
              <a:rPr lang="hu-HU" sz="2000" b="1" dirty="0" smtClean="0">
                <a:solidFill>
                  <a:srgbClr val="50412B"/>
                </a:solidFill>
              </a:rPr>
              <a:t> „színes forradalmak” (Grúzia 2003, Kirgizisztán 2005 és 2020, Ukrajna 2004 és 2014, Örményország 2018 stb.)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>
                <a:srgbClr val="4D7C85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1800" b="1" u="sng" dirty="0" smtClean="0">
                <a:solidFill>
                  <a:srgbClr val="50412B"/>
                </a:solidFill>
              </a:rPr>
              <a:t>nem klasszikus forradalmak:</a:t>
            </a:r>
            <a:r>
              <a:rPr lang="hu-HU" sz="1800" b="1" dirty="0" smtClean="0">
                <a:solidFill>
                  <a:srgbClr val="50412B"/>
                </a:solidFill>
              </a:rPr>
              <a:t> a legitimációs mintázat lecserélése helyett az ezzel szembeni lázadást testesítik meg (joguralom, a </a:t>
            </a:r>
            <a:r>
              <a:rPr lang="hu-HU" sz="1800" b="1" i="1" dirty="0" smtClean="0">
                <a:solidFill>
                  <a:srgbClr val="50412B"/>
                </a:solidFill>
              </a:rPr>
              <a:t>de jure </a:t>
            </a:r>
            <a:r>
              <a:rPr lang="hu-HU" sz="1800" b="1" dirty="0" smtClean="0">
                <a:solidFill>
                  <a:srgbClr val="50412B"/>
                </a:solidFill>
              </a:rPr>
              <a:t>korlátok </a:t>
            </a:r>
            <a:r>
              <a:rPr lang="hu-HU" sz="1800" b="1" i="1" dirty="0" smtClean="0">
                <a:solidFill>
                  <a:srgbClr val="50412B"/>
                </a:solidFill>
              </a:rPr>
              <a:t>de facto </a:t>
            </a:r>
            <a:r>
              <a:rPr lang="hu-HU" sz="1800" b="1" dirty="0" smtClean="0">
                <a:solidFill>
                  <a:srgbClr val="50412B"/>
                </a:solidFill>
              </a:rPr>
              <a:t>ereje)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>
                <a:srgbClr val="4D7C85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1800" b="1" u="sng" dirty="0" smtClean="0">
                <a:solidFill>
                  <a:srgbClr val="50412B"/>
                </a:solidFill>
              </a:rPr>
              <a:t>tipikus lefolyásuk:</a:t>
            </a:r>
            <a:r>
              <a:rPr lang="hu-HU" sz="1800" b="1" dirty="0" smtClean="0">
                <a:solidFill>
                  <a:srgbClr val="50412B"/>
                </a:solidFill>
              </a:rPr>
              <a:t> 1. választási csalás (vagy ezzel egyenértékű); 2</a:t>
            </a:r>
            <a:r>
              <a:rPr lang="hu-HU" sz="1800" b="1" dirty="0">
                <a:solidFill>
                  <a:srgbClr val="50412B"/>
                </a:solidFill>
              </a:rPr>
              <a:t>.</a:t>
            </a:r>
            <a:r>
              <a:rPr lang="hu-HU" sz="1800" b="1" dirty="0" smtClean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hu-HU" sz="1800" b="1" dirty="0" smtClean="0">
                <a:solidFill>
                  <a:srgbClr val="50412B"/>
                </a:solidFill>
              </a:rPr>
              <a:t>legitimációt megkérdőjelező tüntetések; 3</a:t>
            </a:r>
            <a:r>
              <a:rPr lang="hu-HU" sz="1800" b="1" dirty="0">
                <a:solidFill>
                  <a:srgbClr val="50412B"/>
                </a:solidFill>
              </a:rPr>
              <a:t>.</a:t>
            </a:r>
            <a:r>
              <a:rPr lang="hu-HU" sz="1800" b="1" dirty="0" smtClean="0">
                <a:solidFill>
                  <a:srgbClr val="50412B"/>
                </a:solidFill>
                <a:sym typeface="Wingdings" panose="05000000000000000000" pitchFamily="2" charset="2"/>
              </a:rPr>
              <a:t> külső aktorok támogatása; 4</a:t>
            </a:r>
            <a:r>
              <a:rPr lang="hu-HU" sz="1800" b="1" dirty="0">
                <a:solidFill>
                  <a:srgbClr val="50412B"/>
                </a:solidFill>
                <a:sym typeface="Wingdings" panose="05000000000000000000" pitchFamily="2" charset="2"/>
              </a:rPr>
              <a:t>.</a:t>
            </a:r>
            <a:r>
              <a:rPr lang="hu-HU" sz="1800" b="1" dirty="0" smtClean="0">
                <a:solidFill>
                  <a:srgbClr val="50412B"/>
                </a:solidFill>
                <a:sym typeface="Wingdings" panose="05000000000000000000" pitchFamily="2" charset="2"/>
              </a:rPr>
              <a:t> a vezetők távozása</a:t>
            </a:r>
            <a:endParaRPr lang="hu-HU" sz="1800" b="1" dirty="0" smtClean="0">
              <a:solidFill>
                <a:srgbClr val="50412B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buClr>
                <a:srgbClr val="4D7C85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1800" b="1" dirty="0" smtClean="0">
                <a:solidFill>
                  <a:srgbClr val="50412B"/>
                </a:solidFill>
              </a:rPr>
              <a:t>DE: </a:t>
            </a:r>
            <a:r>
              <a:rPr lang="hu-HU" sz="1800" b="1" u="sng" dirty="0" smtClean="0">
                <a:solidFill>
                  <a:srgbClr val="50412B"/>
                </a:solidFill>
              </a:rPr>
              <a:t>nincs antipatronális átalakulás</a:t>
            </a:r>
            <a:r>
              <a:rPr lang="hu-HU" sz="1800" b="1" dirty="0" smtClean="0">
                <a:solidFill>
                  <a:srgbClr val="50412B"/>
                </a:solidFill>
              </a:rPr>
              <a:t>, mert a demokrácia álcája mögött az elnyomást nem tűrő </a:t>
            </a:r>
            <a:r>
              <a:rPr lang="hu-HU" sz="1800" b="1" dirty="0">
                <a:solidFill>
                  <a:srgbClr val="50412B"/>
                </a:solidFill>
              </a:rPr>
              <a:t>patronális hálók </a:t>
            </a:r>
            <a:r>
              <a:rPr lang="hu-HU" sz="1800" b="1" dirty="0" smtClean="0">
                <a:solidFill>
                  <a:srgbClr val="50412B"/>
                </a:solidFill>
              </a:rPr>
              <a:t>lázadása áll</a:t>
            </a:r>
            <a:endParaRPr lang="hu-HU" sz="1800" b="1" dirty="0">
              <a:solidFill>
                <a:srgbClr val="50412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20170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/>
          <p:cNvSpPr/>
          <p:nvPr/>
        </p:nvSpPr>
        <p:spPr>
          <a:xfrm>
            <a:off x="1811908" y="771204"/>
            <a:ext cx="7224141" cy="4320826"/>
          </a:xfrm>
          <a:prstGeom prst="rect">
            <a:avLst/>
          </a:prstGeom>
          <a:solidFill>
            <a:srgbClr val="EFEAE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2" y="922386"/>
            <a:ext cx="6986728" cy="4097636"/>
          </a:xfrm>
          <a:prstGeom prst="rect">
            <a:avLst/>
          </a:prstGeom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100" cy="771204"/>
          </a:xfrm>
        </p:spPr>
        <p:txBody>
          <a:bodyPr>
            <a:noAutofit/>
          </a:bodyPr>
          <a:lstStyle/>
          <a:p>
            <a:r>
              <a:rPr lang="en-US" sz="22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</a:t>
            </a:r>
            <a:r>
              <a:rPr lang="en-US" sz="22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kormányzás</a:t>
            </a:r>
            <a:r>
              <a:rPr lang="en-US" sz="22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demokratikusságának</a:t>
            </a:r>
            <a:r>
              <a:rPr lang="en-US" sz="22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összehasonlítása</a:t>
            </a:r>
            <a:r>
              <a:rPr lang="en-US" sz="22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 </a:t>
            </a:r>
            <a:r>
              <a:rPr lang="en-US" sz="22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színes</a:t>
            </a:r>
            <a:r>
              <a:rPr lang="en-US" sz="22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forradalmak</a:t>
            </a:r>
            <a:r>
              <a:rPr lang="en-US" sz="22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országaiban</a:t>
            </a:r>
            <a:r>
              <a:rPr lang="en-US" sz="22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(index </a:t>
            </a:r>
            <a:r>
              <a:rPr lang="en-US" sz="22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adatok</a:t>
            </a:r>
            <a:r>
              <a:rPr lang="en-US" sz="22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</a:t>
            </a:r>
            <a:endParaRPr lang="hu-HU" sz="2200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zövegdoboz 10"/>
          <p:cNvSpPr txBox="1"/>
          <p:nvPr/>
        </p:nvSpPr>
        <p:spPr>
          <a:xfrm>
            <a:off x="611560" y="987574"/>
            <a:ext cx="1080120" cy="261610"/>
          </a:xfrm>
          <a:prstGeom prst="rect">
            <a:avLst/>
          </a:prstGeom>
          <a:noFill/>
        </p:spPr>
        <p:txBody>
          <a:bodyPr wrap="square" lIns="72000" rtlCol="0" anchor="ctr">
            <a:spAutoFit/>
          </a:bodyPr>
          <a:lstStyle/>
          <a:p>
            <a:r>
              <a:rPr lang="en-GB" sz="1050" b="1" dirty="0" smtClean="0">
                <a:solidFill>
                  <a:srgbClr val="50412B"/>
                </a:solidFill>
              </a:rPr>
              <a:t>: </a:t>
            </a:r>
            <a:r>
              <a:rPr lang="hu-HU" sz="1050" b="1" dirty="0" smtClean="0">
                <a:solidFill>
                  <a:srgbClr val="50412B"/>
                </a:solidFill>
              </a:rPr>
              <a:t>Ukrajna</a:t>
            </a:r>
            <a:endParaRPr lang="hu-HU" sz="1050" b="1" dirty="0">
              <a:solidFill>
                <a:srgbClr val="50412B"/>
              </a:solidFill>
            </a:endParaRPr>
          </a:p>
        </p:txBody>
      </p:sp>
      <p:sp>
        <p:nvSpPr>
          <p:cNvPr id="12" name="Szövegdoboz 11"/>
          <p:cNvSpPr txBox="1"/>
          <p:nvPr/>
        </p:nvSpPr>
        <p:spPr>
          <a:xfrm>
            <a:off x="611560" y="1367359"/>
            <a:ext cx="1080120" cy="261610"/>
          </a:xfrm>
          <a:prstGeom prst="rect">
            <a:avLst/>
          </a:prstGeom>
          <a:noFill/>
        </p:spPr>
        <p:txBody>
          <a:bodyPr wrap="square" lIns="72000" rtlCol="0" anchor="ctr">
            <a:spAutoFit/>
          </a:bodyPr>
          <a:lstStyle/>
          <a:p>
            <a:r>
              <a:rPr lang="en-GB" sz="1050" b="1" dirty="0" smtClean="0">
                <a:solidFill>
                  <a:srgbClr val="50412B"/>
                </a:solidFill>
              </a:rPr>
              <a:t>: </a:t>
            </a:r>
            <a:r>
              <a:rPr lang="hu-HU" sz="1050" b="1" dirty="0" smtClean="0">
                <a:solidFill>
                  <a:srgbClr val="50412B"/>
                </a:solidFill>
              </a:rPr>
              <a:t>Grúzia</a:t>
            </a:r>
            <a:endParaRPr lang="hu-HU" sz="1050" b="1" dirty="0">
              <a:solidFill>
                <a:srgbClr val="50412B"/>
              </a:solidFill>
            </a:endParaRPr>
          </a:p>
        </p:txBody>
      </p:sp>
      <p:sp>
        <p:nvSpPr>
          <p:cNvPr id="13" name="Szövegdoboz 12"/>
          <p:cNvSpPr txBox="1"/>
          <p:nvPr/>
        </p:nvSpPr>
        <p:spPr>
          <a:xfrm>
            <a:off x="611560" y="1758778"/>
            <a:ext cx="1080120" cy="261610"/>
          </a:xfrm>
          <a:prstGeom prst="rect">
            <a:avLst/>
          </a:prstGeom>
          <a:noFill/>
        </p:spPr>
        <p:txBody>
          <a:bodyPr wrap="square" lIns="72000" rtlCol="0" anchor="ctr">
            <a:spAutoFit/>
          </a:bodyPr>
          <a:lstStyle/>
          <a:p>
            <a:r>
              <a:rPr lang="en-GB" sz="1050" b="1" dirty="0" smtClean="0">
                <a:solidFill>
                  <a:srgbClr val="50412B"/>
                </a:solidFill>
              </a:rPr>
              <a:t>: </a:t>
            </a:r>
            <a:r>
              <a:rPr lang="hu-HU" sz="1050" b="1" dirty="0" smtClean="0">
                <a:solidFill>
                  <a:srgbClr val="50412B"/>
                </a:solidFill>
              </a:rPr>
              <a:t>Kirgizisztán</a:t>
            </a:r>
            <a:endParaRPr lang="hu-HU" sz="1050" b="1" dirty="0">
              <a:solidFill>
                <a:srgbClr val="50412B"/>
              </a:solidFill>
            </a:endParaRPr>
          </a:p>
        </p:txBody>
      </p:sp>
      <p:sp>
        <p:nvSpPr>
          <p:cNvPr id="14" name="Szövegdoboz 13"/>
          <p:cNvSpPr txBox="1"/>
          <p:nvPr/>
        </p:nvSpPr>
        <p:spPr>
          <a:xfrm>
            <a:off x="611560" y="2148878"/>
            <a:ext cx="1294191" cy="577081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en-GB" sz="1050" b="1" dirty="0" smtClean="0">
                <a:solidFill>
                  <a:srgbClr val="50412B"/>
                </a:solidFill>
              </a:rPr>
              <a:t>: </a:t>
            </a:r>
            <a:r>
              <a:rPr lang="hu-HU" sz="1050" b="1" dirty="0" smtClean="0">
                <a:solidFill>
                  <a:srgbClr val="50412B"/>
                </a:solidFill>
              </a:rPr>
              <a:t>a többi posztkommunista ország átlaga</a:t>
            </a:r>
            <a:endParaRPr lang="hu-HU" sz="1050" b="1" dirty="0">
              <a:solidFill>
                <a:srgbClr val="50412B"/>
              </a:solidFill>
            </a:endParaRPr>
          </a:p>
        </p:txBody>
      </p:sp>
      <p:sp>
        <p:nvSpPr>
          <p:cNvPr id="15" name="Háromszög 14"/>
          <p:cNvSpPr/>
          <p:nvPr/>
        </p:nvSpPr>
        <p:spPr>
          <a:xfrm>
            <a:off x="395536" y="3277011"/>
            <a:ext cx="167059" cy="144016"/>
          </a:xfrm>
          <a:prstGeom prst="triangle">
            <a:avLst/>
          </a:prstGeom>
          <a:solidFill>
            <a:srgbClr val="CA5E53"/>
          </a:solidFill>
          <a:ln>
            <a:solidFill>
              <a:srgbClr val="CA5E53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Rombusz 15"/>
          <p:cNvSpPr/>
          <p:nvPr/>
        </p:nvSpPr>
        <p:spPr>
          <a:xfrm>
            <a:off x="395536" y="2823149"/>
            <a:ext cx="165600" cy="165600"/>
          </a:xfrm>
          <a:prstGeom prst="diamond">
            <a:avLst/>
          </a:prstGeom>
          <a:solidFill>
            <a:srgbClr val="CA5E53"/>
          </a:solidFill>
          <a:ln>
            <a:solidFill>
              <a:srgbClr val="CA5E53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>
              <a:solidFill>
                <a:srgbClr val="CA5E53"/>
              </a:solidFill>
            </a:endParaRPr>
          </a:p>
        </p:txBody>
      </p:sp>
      <p:sp>
        <p:nvSpPr>
          <p:cNvPr id="17" name="Szövegdoboz 16"/>
          <p:cNvSpPr txBox="1"/>
          <p:nvPr/>
        </p:nvSpPr>
        <p:spPr>
          <a:xfrm>
            <a:off x="611559" y="3239567"/>
            <a:ext cx="1200347" cy="738664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en-GB" sz="1050" b="1" dirty="0" smtClean="0">
                <a:solidFill>
                  <a:srgbClr val="50412B"/>
                </a:solidFill>
              </a:rPr>
              <a:t>: </a:t>
            </a:r>
            <a:r>
              <a:rPr lang="hu-HU" sz="1050" b="1" dirty="0" smtClean="0">
                <a:solidFill>
                  <a:srgbClr val="50412B"/>
                </a:solidFill>
              </a:rPr>
              <a:t>a színes forradalom nyomán létrejött rezsim vége</a:t>
            </a:r>
            <a:endParaRPr lang="hu-HU" sz="1050" b="1" dirty="0">
              <a:solidFill>
                <a:srgbClr val="50412B"/>
              </a:solidFill>
            </a:endParaRPr>
          </a:p>
        </p:txBody>
      </p:sp>
      <p:sp>
        <p:nvSpPr>
          <p:cNvPr id="18" name="Szövegdoboz 17"/>
          <p:cNvSpPr txBox="1"/>
          <p:nvPr/>
        </p:nvSpPr>
        <p:spPr>
          <a:xfrm>
            <a:off x="611560" y="2752497"/>
            <a:ext cx="1197628" cy="415498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en-GB" sz="1050" b="1" dirty="0" smtClean="0">
                <a:solidFill>
                  <a:srgbClr val="50412B"/>
                </a:solidFill>
              </a:rPr>
              <a:t>: </a:t>
            </a:r>
            <a:r>
              <a:rPr lang="hu-HU" sz="1050" b="1" dirty="0" smtClean="0">
                <a:solidFill>
                  <a:srgbClr val="50412B"/>
                </a:solidFill>
              </a:rPr>
              <a:t>a színes forradalom ideje</a:t>
            </a:r>
            <a:endParaRPr lang="hu-HU" sz="1050" b="1" dirty="0">
              <a:solidFill>
                <a:srgbClr val="50412B"/>
              </a:solidFill>
            </a:endParaRPr>
          </a:p>
        </p:txBody>
      </p:sp>
      <p:sp>
        <p:nvSpPr>
          <p:cNvPr id="22" name="Szövegdoboz 12"/>
          <p:cNvSpPr txBox="1"/>
          <p:nvPr/>
        </p:nvSpPr>
        <p:spPr>
          <a:xfrm>
            <a:off x="2116677" y="836841"/>
            <a:ext cx="3264147" cy="2616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sz="1100" b="1" dirty="0" smtClean="0">
                <a:solidFill>
                  <a:srgbClr val="50412B"/>
                </a:solidFill>
              </a:rPr>
              <a:t>Választási folyamat a választási forradalmak után</a:t>
            </a:r>
            <a:endParaRPr lang="hu-HU" sz="1100" b="1" dirty="0">
              <a:solidFill>
                <a:srgbClr val="50412B"/>
              </a:solidFill>
            </a:endParaRPr>
          </a:p>
        </p:txBody>
      </p:sp>
      <p:sp>
        <p:nvSpPr>
          <p:cNvPr id="23" name="Szövegdoboz 12"/>
          <p:cNvSpPr txBox="1"/>
          <p:nvPr/>
        </p:nvSpPr>
        <p:spPr>
          <a:xfrm>
            <a:off x="2097989" y="3102228"/>
            <a:ext cx="3264147" cy="2616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sz="1100" b="1" dirty="0">
                <a:solidFill>
                  <a:srgbClr val="50412B"/>
                </a:solidFill>
              </a:rPr>
              <a:t>Médiafüggetlenség </a:t>
            </a:r>
            <a:r>
              <a:rPr lang="hu-HU" sz="1100" b="1" dirty="0" smtClean="0">
                <a:solidFill>
                  <a:srgbClr val="50412B"/>
                </a:solidFill>
              </a:rPr>
              <a:t>a </a:t>
            </a:r>
            <a:r>
              <a:rPr lang="hu-HU" sz="1100" b="1" dirty="0">
                <a:solidFill>
                  <a:srgbClr val="50412B"/>
                </a:solidFill>
              </a:rPr>
              <a:t>választási forradalmak után</a:t>
            </a:r>
          </a:p>
        </p:txBody>
      </p:sp>
      <p:sp>
        <p:nvSpPr>
          <p:cNvPr id="24" name="Szövegdoboz 12"/>
          <p:cNvSpPr txBox="1"/>
          <p:nvPr/>
        </p:nvSpPr>
        <p:spPr>
          <a:xfrm>
            <a:off x="5650167" y="3102228"/>
            <a:ext cx="3239593" cy="2616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sz="1100" b="1" dirty="0">
                <a:solidFill>
                  <a:srgbClr val="50412B"/>
                </a:solidFill>
              </a:rPr>
              <a:t>Korrupció a választási forradalmak után</a:t>
            </a:r>
          </a:p>
        </p:txBody>
      </p:sp>
      <p:sp>
        <p:nvSpPr>
          <p:cNvPr id="25" name="Szövegdoboz 12"/>
          <p:cNvSpPr txBox="1"/>
          <p:nvPr/>
        </p:nvSpPr>
        <p:spPr>
          <a:xfrm>
            <a:off x="5650167" y="821171"/>
            <a:ext cx="3242313" cy="2616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sz="1100" b="1" dirty="0" smtClean="0">
                <a:solidFill>
                  <a:srgbClr val="50412B"/>
                </a:solidFill>
              </a:rPr>
              <a:t>Igazságszolgáltatás a </a:t>
            </a:r>
            <a:r>
              <a:rPr lang="hu-HU" sz="1100" b="1" dirty="0">
                <a:solidFill>
                  <a:srgbClr val="50412B"/>
                </a:solidFill>
              </a:rPr>
              <a:t>választási forradalmak után</a:t>
            </a: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46"/>
          <a:stretch/>
        </p:blipFill>
        <p:spPr>
          <a:xfrm>
            <a:off x="107504" y="1016411"/>
            <a:ext cx="516658" cy="1375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8105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4475</TotalTime>
  <Words>1408</Words>
  <Application>Microsoft Office PowerPoint</Application>
  <PresentationFormat>Diavetítés a képernyőre (16:9 oldalarány)</PresentationFormat>
  <Paragraphs>245</Paragraphs>
  <Slides>17</Slides>
  <Notes>2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6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17</vt:i4>
      </vt:variant>
    </vt:vector>
  </HeadingPairs>
  <TitlesOfParts>
    <vt:vector size="24" baseType="lpstr">
      <vt:lpstr>SimSun</vt:lpstr>
      <vt:lpstr>Arial</vt:lpstr>
      <vt:lpstr>Calibri</vt:lpstr>
      <vt:lpstr>Open Sans</vt:lpstr>
      <vt:lpstr>Times New Roman</vt:lpstr>
      <vt:lpstr>Wingdings</vt:lpstr>
      <vt:lpstr>Office-téma</vt:lpstr>
      <vt:lpstr>Az instabilitás politikája:  védekező mechanizmusok, színes forradalmak és az autokratikus változás visszafordítása</vt:lpstr>
      <vt:lpstr>Rendszerstabilitás és -erózió</vt:lpstr>
      <vt:lpstr>PowerPoint bemutató</vt:lpstr>
      <vt:lpstr>A liberális demokrácia védekező mechanizmusai (1)</vt:lpstr>
      <vt:lpstr>PowerPoint bemutató</vt:lpstr>
      <vt:lpstr>Az autokratikus változás különböző szintjei</vt:lpstr>
      <vt:lpstr>A patronális demokrácia dinamikus egyensúlyi állapota</vt:lpstr>
      <vt:lpstr>A patronális demokrácia védekező mechanizmusai</vt:lpstr>
      <vt:lpstr>A kormányzás demokratikusságának összehasonlítása a színes forradalmak országaiban (index adatok)</vt:lpstr>
      <vt:lpstr>A patronális autokrácia stabilitása</vt:lpstr>
      <vt:lpstr>Védekezés a külső nyomás ellen: autokratikus stabilizáció</vt:lpstr>
      <vt:lpstr>Védekezés a belső nyomás ellen: a hatalmi erőforrások szétválasztása a fogadott politikai családon belül</vt:lpstr>
      <vt:lpstr>Az utódlás problémája: túléli-e a rendszer a vezető távozását?</vt:lpstr>
      <vt:lpstr>Ideáltipikus visszatérések az autokratikus váltás különböző szintjeiről</vt:lpstr>
      <vt:lpstr>Kormánykritikai vs. rendszerkritikai paradigma</vt:lpstr>
      <vt:lpstr>A demokratikus változás különböző szintjei</vt:lpstr>
      <vt:lpstr>PowerPoint bemutató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dia</dc:title>
  <dc:creator>Magyar Bálint</dc:creator>
  <cp:lastModifiedBy>Bálint</cp:lastModifiedBy>
  <cp:revision>714</cp:revision>
  <dcterms:created xsi:type="dcterms:W3CDTF">2017-05-01T09:52:15Z</dcterms:created>
  <dcterms:modified xsi:type="dcterms:W3CDTF">2022-03-24T06:44:52Z</dcterms:modified>
</cp:coreProperties>
</file>