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358" r:id="rId3"/>
    <p:sldId id="352" r:id="rId4"/>
    <p:sldId id="338" r:id="rId5"/>
    <p:sldId id="376" r:id="rId6"/>
    <p:sldId id="371" r:id="rId7"/>
    <p:sldId id="377" r:id="rId8"/>
    <p:sldId id="370" r:id="rId9"/>
    <p:sldId id="372" r:id="rId10"/>
    <p:sldId id="373" r:id="rId11"/>
    <p:sldId id="374" r:id="rId12"/>
    <p:sldId id="345" r:id="rId13"/>
    <p:sldId id="341" r:id="rId14"/>
    <p:sldId id="342" r:id="rId15"/>
    <p:sldId id="343" r:id="rId16"/>
    <p:sldId id="344" r:id="rId17"/>
    <p:sldId id="366" r:id="rId18"/>
    <p:sldId id="348" r:id="rId19"/>
    <p:sldId id="362" r:id="rId20"/>
    <p:sldId id="364" r:id="rId21"/>
    <p:sldId id="365" r:id="rId22"/>
    <p:sldId id="375" r:id="rId23"/>
    <p:sldId id="350" r:id="rId24"/>
  </p:sldIdLst>
  <p:sldSz cx="9144000" cy="5143500" type="screen16x9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5511" userDrawn="1">
          <p15:clr>
            <a:srgbClr val="A4A3A4"/>
          </p15:clr>
        </p15:guide>
        <p15:guide id="3" pos="68" userDrawn="1">
          <p15:clr>
            <a:srgbClr val="A4A3A4"/>
          </p15:clr>
        </p15:guide>
        <p15:guide id="4" pos="5692" userDrawn="1">
          <p15:clr>
            <a:srgbClr val="A4A3A4"/>
          </p15:clr>
        </p15:guide>
        <p15:guide id="5" orient="horz" pos="3162" userDrawn="1">
          <p15:clr>
            <a:srgbClr val="A4A3A4"/>
          </p15:clr>
        </p15:guide>
        <p15:guide id="6" orient="horz" pos="577" userDrawn="1">
          <p15:clr>
            <a:srgbClr val="A4A3A4"/>
          </p15:clr>
        </p15:guide>
        <p15:guide id="7" orient="horz" pos="622" userDrawn="1">
          <p15:clr>
            <a:srgbClr val="A4A3A4"/>
          </p15:clr>
        </p15:guide>
        <p15:guide id="8" pos="249" userDrawn="1">
          <p15:clr>
            <a:srgbClr val="A4A3A4"/>
          </p15:clr>
        </p15:guide>
        <p15:guide id="9" orient="horz" pos="1711" userDrawn="1">
          <p15:clr>
            <a:srgbClr val="A4A3A4"/>
          </p15:clr>
        </p15:guide>
        <p15:guide id="10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503B"/>
    <a:srgbClr val="CD5F50"/>
    <a:srgbClr val="B3A99D"/>
    <a:srgbClr val="EFEAE4"/>
    <a:srgbClr val="4D7C85"/>
    <a:srgbClr val="6B95A1"/>
    <a:srgbClr val="504131"/>
    <a:srgbClr val="996633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Közepesen sötét stílu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incs stílus, csak rács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Világos stílus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71" autoAdjust="0"/>
    <p:restoredTop sz="91903" autoAdjust="0"/>
  </p:normalViewPr>
  <p:slideViewPr>
    <p:cSldViewPr>
      <p:cViewPr varScale="1">
        <p:scale>
          <a:sx n="89" d="100"/>
          <a:sy n="89" d="100"/>
        </p:scale>
        <p:origin x="810" y="90"/>
      </p:cViewPr>
      <p:guideLst>
        <p:guide orient="horz" pos="1620"/>
        <p:guide pos="5511"/>
        <p:guide pos="68"/>
        <p:guide pos="5692"/>
        <p:guide orient="horz" pos="3162"/>
        <p:guide orient="horz" pos="577"/>
        <p:guide orient="horz" pos="622"/>
        <p:guide pos="249"/>
        <p:guide orient="horz" pos="171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DF1B6C-BCD4-42B0-88F5-C5E258B8D2BC}" type="datetimeFigureOut">
              <a:rPr lang="hu-HU" smtClean="0"/>
              <a:pPr/>
              <a:t>2022.03.09.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4A179-5995-42C8-A8DD-75973595F132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47078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994845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787518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140126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090816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baseline="0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069703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17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375039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383174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053557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20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942170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33897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36865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0032B-C540-4B8C-810A-23960B1398D5}" type="slidenum">
              <a:rPr lang="hu-HU" smtClean="0"/>
              <a:pPr/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1387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0032B-C540-4B8C-810A-23960B1398D5}" type="slidenum">
              <a:rPr lang="hu-HU" smtClean="0"/>
              <a:pPr/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48200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0032B-C540-4B8C-810A-23960B1398D5}" type="slidenum">
              <a:rPr lang="hu-HU" smtClean="0"/>
              <a:pPr/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182788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0032B-C540-4B8C-810A-23960B1398D5}" type="slidenum">
              <a:rPr lang="hu-HU" smtClean="0"/>
              <a:pPr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699526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0032B-C540-4B8C-810A-23960B1398D5}" type="slidenum">
              <a:rPr lang="hu-HU" smtClean="0"/>
              <a:pPr/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253032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80515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2022.03.09.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2022.03.09.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63911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2865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200"/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2022.03.09.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2022.03.09.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2022.03.09.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2022.03.09.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2022.03.09.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2022.03.09.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2022.03.09.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2022.03.09.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-2032000" ty="-444500" sx="35000" sy="3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388424" y="4371950"/>
            <a:ext cx="647626" cy="662010"/>
          </a:xfrm>
          <a:prstGeom prst="rect">
            <a:avLst/>
          </a:prstGeom>
          <a:solidFill>
            <a:srgbClr val="D1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8526957" y="4266337"/>
            <a:ext cx="370559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5100" b="1" dirty="0" smtClean="0">
                <a:solidFill>
                  <a:srgbClr val="EFEA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</a:t>
            </a:r>
            <a:endParaRPr lang="en-GB" sz="5100" b="1" dirty="0">
              <a:solidFill>
                <a:srgbClr val="EFEA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Cím 1"/>
          <p:cNvSpPr txBox="1">
            <a:spLocks/>
          </p:cNvSpPr>
          <p:nvPr/>
        </p:nvSpPr>
        <p:spPr>
          <a:xfrm>
            <a:off x="107950" y="1563638"/>
            <a:ext cx="8928100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Államok és uralmi elitek:</a:t>
            </a:r>
            <a:endParaRPr lang="en-GB" sz="3600" b="1" dirty="0" smtClean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hu-HU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28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Fogadott </a:t>
            </a:r>
            <a:r>
              <a:rPr lang="hu-HU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politikai család és a maffiaállam</a:t>
            </a:r>
            <a:endParaRPr lang="hu-HU" sz="28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3912" y="1131590"/>
            <a:ext cx="8496175" cy="381642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hu-HU" sz="1800" b="1" dirty="0">
                <a:solidFill>
                  <a:srgbClr val="50412C"/>
                </a:solidFill>
              </a:rPr>
              <a:t>történetileg hasonló </a:t>
            </a:r>
            <a:r>
              <a:rPr lang="hu-HU" sz="1800" b="1" u="sng" dirty="0" smtClean="0">
                <a:solidFill>
                  <a:srgbClr val="50412C"/>
                </a:solidFill>
              </a:rPr>
              <a:t>szerepfelfogás:</a:t>
            </a:r>
            <a:r>
              <a:rPr lang="hu-HU" sz="1800" b="1" dirty="0" smtClean="0">
                <a:solidFill>
                  <a:srgbClr val="50412C"/>
                </a:solidFill>
              </a:rPr>
              <a:t> archaikus </a:t>
            </a:r>
            <a:r>
              <a:rPr lang="hu-HU" sz="1800" b="1" dirty="0">
                <a:solidFill>
                  <a:srgbClr val="50412C"/>
                </a:solidFill>
              </a:rPr>
              <a:t>patriarchális családfő </a:t>
            </a:r>
            <a:r>
              <a:rPr lang="hu-HU" sz="1800" b="1" dirty="0" smtClean="0">
                <a:solidFill>
                  <a:srgbClr val="50412C"/>
                </a:solidFill>
                <a:sym typeface="Wingdings" panose="05000000000000000000" pitchFamily="2" charset="2"/>
              </a:rPr>
              <a:t></a:t>
            </a:r>
            <a:r>
              <a:rPr lang="hu-HU" sz="1800" b="1" dirty="0" smtClean="0">
                <a:solidFill>
                  <a:srgbClr val="50412C"/>
                </a:solidFill>
              </a:rPr>
              <a:t> </a:t>
            </a:r>
            <a:r>
              <a:rPr lang="hu-HU" sz="1800" b="1" dirty="0">
                <a:solidFill>
                  <a:srgbClr val="50412C"/>
                </a:solidFill>
              </a:rPr>
              <a:t>római </a:t>
            </a:r>
            <a:r>
              <a:rPr lang="hu-HU" sz="1800" b="1" i="1" dirty="0" err="1">
                <a:solidFill>
                  <a:srgbClr val="50412C"/>
                </a:solidFill>
              </a:rPr>
              <a:t>pater</a:t>
            </a:r>
            <a:r>
              <a:rPr lang="hu-HU" sz="1800" b="1" i="1" dirty="0">
                <a:solidFill>
                  <a:srgbClr val="50412C"/>
                </a:solidFill>
              </a:rPr>
              <a:t> </a:t>
            </a:r>
            <a:r>
              <a:rPr lang="hu-HU" sz="1800" b="1" i="1" dirty="0" err="1">
                <a:solidFill>
                  <a:srgbClr val="50412C"/>
                </a:solidFill>
              </a:rPr>
              <a:t>familias</a:t>
            </a:r>
            <a:r>
              <a:rPr lang="hu-HU" sz="1800" b="1" i="1" dirty="0">
                <a:solidFill>
                  <a:srgbClr val="50412C"/>
                </a:solidFill>
              </a:rPr>
              <a:t> </a:t>
            </a:r>
            <a:r>
              <a:rPr lang="hu-HU" sz="1800" b="1" dirty="0" smtClean="0">
                <a:solidFill>
                  <a:srgbClr val="50412C"/>
                </a:solidFill>
                <a:sym typeface="Wingdings" panose="05000000000000000000" pitchFamily="2" charset="2"/>
              </a:rPr>
              <a:t></a:t>
            </a:r>
            <a:r>
              <a:rPr lang="hu-HU" sz="1800" b="1" dirty="0" smtClean="0">
                <a:solidFill>
                  <a:srgbClr val="50412C"/>
                </a:solidFill>
              </a:rPr>
              <a:t> </a:t>
            </a:r>
            <a:r>
              <a:rPr lang="hu-HU" sz="1800" b="1" dirty="0">
                <a:solidFill>
                  <a:srgbClr val="50412C"/>
                </a:solidFill>
              </a:rPr>
              <a:t>a maffia </a:t>
            </a:r>
            <a:r>
              <a:rPr lang="hu-HU" sz="1800" b="1" dirty="0" err="1" smtClean="0">
                <a:solidFill>
                  <a:srgbClr val="50412C"/>
                </a:solidFill>
              </a:rPr>
              <a:t>keresztapája</a:t>
            </a:r>
            <a:r>
              <a:rPr lang="hu-HU" sz="1800" b="1" dirty="0" smtClean="0">
                <a:solidFill>
                  <a:srgbClr val="50412C"/>
                </a:solidFill>
              </a:rPr>
              <a:t> </a:t>
            </a:r>
            <a:r>
              <a:rPr lang="hu-HU" sz="1800" b="1" dirty="0" smtClean="0">
                <a:solidFill>
                  <a:srgbClr val="50412C"/>
                </a:solidFill>
                <a:sym typeface="Wingdings" panose="05000000000000000000" pitchFamily="2" charset="2"/>
              </a:rPr>
              <a:t></a:t>
            </a:r>
            <a:r>
              <a:rPr lang="hu-HU" sz="1800" b="1" dirty="0" smtClean="0">
                <a:solidFill>
                  <a:srgbClr val="50412C"/>
                </a:solidFill>
              </a:rPr>
              <a:t> </a:t>
            </a:r>
            <a:r>
              <a:rPr lang="hu-HU" sz="1800" b="1" dirty="0">
                <a:solidFill>
                  <a:srgbClr val="50412C"/>
                </a:solidFill>
              </a:rPr>
              <a:t>a patronális autokráciák </a:t>
            </a:r>
            <a:r>
              <a:rPr lang="hu-HU" sz="1800" b="1" dirty="0" smtClean="0">
                <a:solidFill>
                  <a:srgbClr val="50412C"/>
                </a:solidFill>
              </a:rPr>
              <a:t>csúcspatrónusa</a:t>
            </a: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hu-HU" sz="1800" b="1" i="1" dirty="0" err="1" smtClean="0">
                <a:solidFill>
                  <a:srgbClr val="CD5F50"/>
                </a:solidFill>
              </a:rPr>
              <a:t>pater</a:t>
            </a:r>
            <a:r>
              <a:rPr lang="hu-HU" sz="1800" b="1" i="1" dirty="0" smtClean="0">
                <a:solidFill>
                  <a:srgbClr val="CD5F50"/>
                </a:solidFill>
              </a:rPr>
              <a:t> </a:t>
            </a:r>
            <a:r>
              <a:rPr lang="hu-HU" sz="1800" b="1" i="1" dirty="0" err="1" smtClean="0">
                <a:solidFill>
                  <a:srgbClr val="CD5F50"/>
                </a:solidFill>
              </a:rPr>
              <a:t>familias</a:t>
            </a:r>
            <a:r>
              <a:rPr lang="hu-HU" sz="1800" b="1" dirty="0" smtClean="0">
                <a:solidFill>
                  <a:srgbClr val="CD5F50"/>
                </a:solidFill>
              </a:rPr>
              <a:t>:</a:t>
            </a:r>
            <a:r>
              <a:rPr lang="hu-HU" sz="1800" b="1" dirty="0" smtClean="0">
                <a:solidFill>
                  <a:srgbClr val="50412C"/>
                </a:solidFill>
              </a:rPr>
              <a:t> uralmának alávetett házközösség, az állammal szembeni nagyfokú autonómiával (a magánház határáig terjedő </a:t>
            </a:r>
            <a:r>
              <a:rPr lang="hu-HU" sz="1800" b="1" i="1" dirty="0" err="1" smtClean="0">
                <a:solidFill>
                  <a:srgbClr val="50412C"/>
                </a:solidFill>
              </a:rPr>
              <a:t>ius</a:t>
            </a:r>
            <a:r>
              <a:rPr lang="hu-HU" sz="1800" b="1" i="1" dirty="0" smtClean="0">
                <a:solidFill>
                  <a:srgbClr val="50412C"/>
                </a:solidFill>
              </a:rPr>
              <a:t> </a:t>
            </a:r>
            <a:r>
              <a:rPr lang="hu-HU" sz="1800" b="1" i="1" dirty="0" err="1" smtClean="0">
                <a:solidFill>
                  <a:srgbClr val="50412C"/>
                </a:solidFill>
              </a:rPr>
              <a:t>publicum</a:t>
            </a:r>
            <a:r>
              <a:rPr lang="hu-HU" sz="1800" b="1" dirty="0" smtClean="0">
                <a:solidFill>
                  <a:srgbClr val="50412C"/>
                </a:solidFill>
              </a:rPr>
              <a:t>, </a:t>
            </a:r>
            <a:r>
              <a:rPr lang="hu-HU" sz="1800" b="1" dirty="0" smtClean="0">
                <a:solidFill>
                  <a:srgbClr val="50412C"/>
                </a:solidFill>
              </a:rPr>
              <a:t>onnantól </a:t>
            </a:r>
            <a:r>
              <a:rPr lang="hu-HU" sz="1800" b="1" i="1" dirty="0" err="1">
                <a:solidFill>
                  <a:srgbClr val="50412C"/>
                </a:solidFill>
              </a:rPr>
              <a:t>ius</a:t>
            </a:r>
            <a:r>
              <a:rPr lang="hu-HU" sz="1800" b="1" i="1" dirty="0">
                <a:solidFill>
                  <a:srgbClr val="50412C"/>
                </a:solidFill>
              </a:rPr>
              <a:t> </a:t>
            </a:r>
            <a:r>
              <a:rPr lang="hu-HU" sz="1800" b="1" i="1" dirty="0" err="1" smtClean="0">
                <a:solidFill>
                  <a:srgbClr val="50412C"/>
                </a:solidFill>
              </a:rPr>
              <a:t>privatum</a:t>
            </a:r>
            <a:r>
              <a:rPr lang="hu-HU" sz="1800" b="1" dirty="0" smtClean="0">
                <a:solidFill>
                  <a:srgbClr val="50412C"/>
                </a:solidFill>
              </a:rPr>
              <a:t>)</a:t>
            </a:r>
          </a:p>
          <a:p>
            <a:pPr lvl="1"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hu-HU" sz="1800" b="1" dirty="0" smtClean="0">
                <a:solidFill>
                  <a:srgbClr val="50412C"/>
                </a:solidFill>
              </a:rPr>
              <a:t>ez </a:t>
            </a:r>
            <a:r>
              <a:rPr lang="hu-HU" sz="1800" b="1" dirty="0">
                <a:solidFill>
                  <a:srgbClr val="50412C"/>
                </a:solidFill>
              </a:rPr>
              <a:t>a hatalom kiterjedt az élet egészére, személyre, vagyonra és tevékenységre </a:t>
            </a:r>
            <a:r>
              <a:rPr lang="hu-HU" sz="1800" b="1" dirty="0" smtClean="0">
                <a:solidFill>
                  <a:srgbClr val="50412C"/>
                </a:solidFill>
              </a:rPr>
              <a:t>egyaránt</a:t>
            </a: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hu-HU" sz="1800" b="1" dirty="0" smtClean="0">
                <a:solidFill>
                  <a:srgbClr val="CD5F50"/>
                </a:solidFill>
              </a:rPr>
              <a:t>csúcspatrónus:</a:t>
            </a:r>
            <a:r>
              <a:rPr lang="hu-HU" sz="1800" b="1" dirty="0" smtClean="0">
                <a:solidFill>
                  <a:srgbClr val="50412C"/>
                </a:solidFill>
              </a:rPr>
              <a:t> a </a:t>
            </a:r>
            <a:r>
              <a:rPr lang="hu-HU" sz="1800" b="1" i="1" dirty="0" err="1" smtClean="0">
                <a:solidFill>
                  <a:srgbClr val="50412C"/>
                </a:solidFill>
              </a:rPr>
              <a:t>pater</a:t>
            </a:r>
            <a:r>
              <a:rPr lang="hu-HU" sz="1800" b="1" i="1" dirty="0" smtClean="0">
                <a:solidFill>
                  <a:srgbClr val="50412C"/>
                </a:solidFill>
              </a:rPr>
              <a:t> </a:t>
            </a:r>
            <a:r>
              <a:rPr lang="hu-HU" sz="1800" b="1" i="1" dirty="0" err="1" smtClean="0">
                <a:solidFill>
                  <a:srgbClr val="50412C"/>
                </a:solidFill>
              </a:rPr>
              <a:t>familias</a:t>
            </a:r>
            <a:r>
              <a:rPr lang="hu-HU" sz="1800" b="1" i="1" dirty="0" smtClean="0">
                <a:solidFill>
                  <a:srgbClr val="50412C"/>
                </a:solidFill>
              </a:rPr>
              <a:t> </a:t>
            </a:r>
            <a:r>
              <a:rPr lang="hu-HU" sz="1800" b="1" dirty="0" smtClean="0">
                <a:solidFill>
                  <a:srgbClr val="50412C"/>
                </a:solidFill>
              </a:rPr>
              <a:t>premodern jogosítványait terjeszti ki</a:t>
            </a:r>
          </a:p>
          <a:p>
            <a:pPr lvl="1"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hu-HU" sz="1800" b="1" dirty="0" smtClean="0">
                <a:solidFill>
                  <a:srgbClr val="50412C"/>
                </a:solidFill>
              </a:rPr>
              <a:t>nem kormányoz, hanem </a:t>
            </a:r>
            <a:r>
              <a:rPr lang="hu-HU" sz="1800" b="1" i="1" dirty="0" smtClean="0">
                <a:solidFill>
                  <a:srgbClr val="50412C"/>
                </a:solidFill>
              </a:rPr>
              <a:t>rendelkezik</a:t>
            </a:r>
          </a:p>
          <a:p>
            <a:pPr lvl="1"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hu-HU" sz="1800" b="1" dirty="0" smtClean="0">
                <a:solidFill>
                  <a:srgbClr val="50412C"/>
                </a:solidFill>
              </a:rPr>
              <a:t>legitim módon nem kihívható (a fő bűn az illojalitás)</a:t>
            </a: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hu-HU" sz="1800" b="1" dirty="0" smtClean="0">
                <a:solidFill>
                  <a:srgbClr val="CD5F50"/>
                </a:solidFill>
              </a:rPr>
              <a:t>amorális családközpontúság</a:t>
            </a:r>
            <a:r>
              <a:rPr lang="hu-HU" sz="1800" b="1" dirty="0" smtClean="0">
                <a:solidFill>
                  <a:srgbClr val="50412C"/>
                </a:solidFill>
              </a:rPr>
              <a:t> (Edward C. </a:t>
            </a:r>
            <a:r>
              <a:rPr lang="hu-HU" sz="1800" b="1" dirty="0" err="1" smtClean="0">
                <a:solidFill>
                  <a:srgbClr val="50412C"/>
                </a:solidFill>
              </a:rPr>
              <a:t>Banfield</a:t>
            </a:r>
            <a:r>
              <a:rPr lang="hu-HU" sz="1800" b="1" dirty="0" smtClean="0">
                <a:solidFill>
                  <a:srgbClr val="50412C"/>
                </a:solidFill>
              </a:rPr>
              <a:t>)</a:t>
            </a: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endParaRPr lang="hu-HU" sz="1400" b="1" dirty="0" smtClean="0">
              <a:solidFill>
                <a:srgbClr val="50412C"/>
              </a:solidFill>
            </a:endParaRPr>
          </a:p>
        </p:txBody>
      </p:sp>
      <p:sp>
        <p:nvSpPr>
          <p:cNvPr id="5" name="Cím 1"/>
          <p:cNvSpPr txBox="1">
            <a:spLocks/>
          </p:cNvSpPr>
          <p:nvPr/>
        </p:nvSpPr>
        <p:spPr>
          <a:xfrm>
            <a:off x="0" y="123478"/>
            <a:ext cx="9144000" cy="8435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800" dirty="0" smtClean="0">
                <a:solidFill>
                  <a:srgbClr val="8B52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Fogadott politikai „család”: a </a:t>
            </a:r>
            <a:r>
              <a:rPr lang="hu-HU" sz="2800" i="1" dirty="0" err="1" smtClean="0">
                <a:solidFill>
                  <a:srgbClr val="8B52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pater</a:t>
            </a:r>
            <a:r>
              <a:rPr lang="hu-HU" sz="2800" i="1" dirty="0" smtClean="0">
                <a:solidFill>
                  <a:srgbClr val="8B52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2800" i="1" dirty="0" err="1" smtClean="0">
                <a:solidFill>
                  <a:srgbClr val="8B52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familias</a:t>
            </a:r>
            <a:r>
              <a:rPr lang="hu-HU" sz="2800" i="1" dirty="0" smtClean="0">
                <a:solidFill>
                  <a:srgbClr val="8B52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2800" dirty="0" smtClean="0">
                <a:solidFill>
                  <a:srgbClr val="8B52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karaktere és az amorális családközpontúság</a:t>
            </a:r>
            <a:endParaRPr lang="hu-HU" sz="2800" dirty="0">
              <a:solidFill>
                <a:srgbClr val="8B52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73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331640" y="820617"/>
            <a:ext cx="6624736" cy="565256"/>
          </a:xfrm>
          <a:prstGeom prst="roundRect">
            <a:avLst/>
          </a:prstGeom>
          <a:solidFill>
            <a:srgbClr val="B3AA9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15988"/>
          </a:xfrm>
        </p:spPr>
        <p:txBody>
          <a:bodyPr>
            <a:noAutofit/>
          </a:bodyPr>
          <a:lstStyle/>
          <a:p>
            <a:r>
              <a:rPr lang="hu-HU" sz="24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Védernyő (</a:t>
            </a:r>
            <a:r>
              <a:rPr lang="hu-HU" sz="2400" b="1" dirty="0" err="1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krisa</a:t>
            </a:r>
            <a:r>
              <a:rPr lang="hu-HU" sz="24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r>
              <a:rPr lang="en-US" sz="24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hu-HU" sz="24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menedéknyújtásnak és az integritás megtörésének módjai</a:t>
            </a:r>
            <a:endParaRPr lang="en-US" sz="24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zövegdoboz 3"/>
          <p:cNvSpPr txBox="1"/>
          <p:nvPr/>
        </p:nvSpPr>
        <p:spPr>
          <a:xfrm>
            <a:off x="1151620" y="795469"/>
            <a:ext cx="698477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rgbClr val="50412B"/>
                </a:solidFill>
              </a:rPr>
              <a:t>Védernyő </a:t>
            </a:r>
            <a:r>
              <a:rPr lang="hu-HU" sz="1700" dirty="0" smtClean="0">
                <a:solidFill>
                  <a:srgbClr val="50412B"/>
                </a:solidFill>
              </a:rPr>
              <a:t>valaki szabadságának és tulajdonának informális, diszkrecionális védelme a törvényes és törvénytelen fenyegetésekkel szemben.</a:t>
            </a:r>
          </a:p>
        </p:txBody>
      </p:sp>
      <p:sp>
        <p:nvSpPr>
          <p:cNvPr id="5" name="Szövegdoboz 3"/>
          <p:cNvSpPr txBox="1"/>
          <p:nvPr/>
        </p:nvSpPr>
        <p:spPr>
          <a:xfrm>
            <a:off x="4427984" y="1491630"/>
            <a:ext cx="4716015" cy="3685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hu-HU" sz="1700" b="1" dirty="0" smtClean="0">
                <a:solidFill>
                  <a:srgbClr val="50412B"/>
                </a:solidFill>
              </a:rPr>
              <a:t>Az integritás megtörése</a:t>
            </a:r>
            <a:r>
              <a:rPr lang="hu-HU" sz="1700" dirty="0" smtClean="0">
                <a:solidFill>
                  <a:srgbClr val="50412B"/>
                </a:solidFill>
              </a:rPr>
              <a:t>:</a:t>
            </a:r>
          </a:p>
          <a:p>
            <a:pPr marL="360363" lvl="1" indent="-179388">
              <a:spcAft>
                <a:spcPts val="500"/>
              </a:spcAft>
              <a:buClr>
                <a:srgbClr val="4D7C8B"/>
              </a:buClr>
              <a:buSzPct val="120000"/>
              <a:buFont typeface="Arial" panose="020B0604020202020204" pitchFamily="34" charset="0"/>
              <a:buChar char="•"/>
            </a:pPr>
            <a:r>
              <a:rPr lang="hu-HU" sz="1700" b="1" dirty="0">
                <a:solidFill>
                  <a:srgbClr val="50412B"/>
                </a:solidFill>
              </a:rPr>
              <a:t>fenyegetés</a:t>
            </a:r>
            <a:r>
              <a:rPr lang="hu-HU" sz="1700" dirty="0">
                <a:solidFill>
                  <a:srgbClr val="50412B"/>
                </a:solidFill>
              </a:rPr>
              <a:t>, amely (szóbeli) üzeneteket jelent egy potenciális támadásról, amennyiben a célpont nem engedelmeskedik a fogadott politikai családnak;</a:t>
            </a:r>
          </a:p>
          <a:p>
            <a:pPr marL="360363" lvl="1" indent="-179388">
              <a:spcAft>
                <a:spcPts val="500"/>
              </a:spcAft>
              <a:buClr>
                <a:srgbClr val="4D7C8B"/>
              </a:buClr>
              <a:buSzPct val="120000"/>
              <a:buFont typeface="Arial" panose="020B0604020202020204" pitchFamily="34" charset="0"/>
              <a:buChar char="•"/>
            </a:pPr>
            <a:r>
              <a:rPr lang="hu-HU" sz="1700" b="1" dirty="0">
                <a:solidFill>
                  <a:srgbClr val="50412B"/>
                </a:solidFill>
              </a:rPr>
              <a:t>zaklatás</a:t>
            </a:r>
            <a:r>
              <a:rPr lang="hu-HU" sz="1700" dirty="0">
                <a:solidFill>
                  <a:srgbClr val="50412B"/>
                </a:solidFill>
              </a:rPr>
              <a:t>, amely „figyelmeztető lövéseket” jelent, </a:t>
            </a:r>
            <a:r>
              <a:rPr lang="hu-HU" sz="1700" dirty="0" smtClean="0">
                <a:solidFill>
                  <a:srgbClr val="50412B"/>
                </a:solidFill>
              </a:rPr>
              <a:t>amik nem </a:t>
            </a:r>
            <a:r>
              <a:rPr lang="hu-HU" sz="1700" dirty="0">
                <a:solidFill>
                  <a:srgbClr val="50412B"/>
                </a:solidFill>
              </a:rPr>
              <a:t>semmisítik meg véglegesen a célpontot, de egyértelműen jelzik a csúcspatrónus ellenséges szándékát;</a:t>
            </a:r>
          </a:p>
          <a:p>
            <a:pPr marL="360363" lvl="1" indent="-179388">
              <a:spcAft>
                <a:spcPts val="500"/>
              </a:spcAft>
              <a:buClr>
                <a:srgbClr val="4D7C8B"/>
              </a:buClr>
              <a:buSzPct val="120000"/>
              <a:buFont typeface="Arial" panose="020B0604020202020204" pitchFamily="34" charset="0"/>
              <a:buChar char="•"/>
            </a:pPr>
            <a:r>
              <a:rPr lang="hu-HU" sz="1700" b="1" dirty="0">
                <a:solidFill>
                  <a:srgbClr val="50412B"/>
                </a:solidFill>
              </a:rPr>
              <a:t>támadás</a:t>
            </a:r>
            <a:r>
              <a:rPr lang="hu-HU" sz="1700" dirty="0">
                <a:solidFill>
                  <a:srgbClr val="50412B"/>
                </a:solidFill>
              </a:rPr>
              <a:t>, amely a törvényes és törvénytelen eszközök teljes arzenáljának bevetését jelenti, és potenciálisan a vagyon, szabadság vagy akár az élet elvesztéséhez is vezethet.</a:t>
            </a:r>
            <a:endParaRPr lang="hu-HU" sz="1700" dirty="0" smtClean="0">
              <a:solidFill>
                <a:srgbClr val="50412B"/>
              </a:solidFill>
            </a:endParaRPr>
          </a:p>
        </p:txBody>
      </p:sp>
      <p:sp>
        <p:nvSpPr>
          <p:cNvPr id="6" name="Szövegdoboz 3"/>
          <p:cNvSpPr txBox="1"/>
          <p:nvPr/>
        </p:nvSpPr>
        <p:spPr>
          <a:xfrm>
            <a:off x="107950" y="1635646"/>
            <a:ext cx="4464050" cy="2900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hu-HU" sz="1700" b="1" dirty="0" smtClean="0">
                <a:solidFill>
                  <a:srgbClr val="50412B"/>
                </a:solidFill>
              </a:rPr>
              <a:t>Menedéknyújtás:</a:t>
            </a:r>
          </a:p>
          <a:p>
            <a:pPr marL="360363" lvl="1" indent="-179388">
              <a:spcAft>
                <a:spcPts val="500"/>
              </a:spcAft>
              <a:buClr>
                <a:srgbClr val="4D7C8B"/>
              </a:buClr>
              <a:buSzPct val="120000"/>
              <a:buFont typeface="Arial" panose="020B0604020202020204" pitchFamily="34" charset="0"/>
              <a:buChar char="•"/>
            </a:pPr>
            <a:r>
              <a:rPr lang="hu-HU" sz="1700" b="1" dirty="0" smtClean="0">
                <a:solidFill>
                  <a:srgbClr val="50412B"/>
                </a:solidFill>
              </a:rPr>
              <a:t>védelem</a:t>
            </a:r>
            <a:r>
              <a:rPr lang="hu-HU" sz="1700" dirty="0" smtClean="0">
                <a:solidFill>
                  <a:srgbClr val="50412B"/>
                </a:solidFill>
              </a:rPr>
              <a:t>, ami a védernyőre vonatkozik, illetve a formális akadályok eltávolítására az informális gyakorlatok útjából;</a:t>
            </a:r>
          </a:p>
          <a:p>
            <a:pPr marL="360363" lvl="1" indent="-179388">
              <a:spcAft>
                <a:spcPts val="500"/>
              </a:spcAft>
              <a:buClr>
                <a:srgbClr val="4D7C8B"/>
              </a:buClr>
              <a:buSzPct val="120000"/>
              <a:buFont typeface="Arial" panose="020B0604020202020204" pitchFamily="34" charset="0"/>
              <a:buChar char="•"/>
            </a:pPr>
            <a:r>
              <a:rPr lang="hu-HU" sz="1700" b="1" dirty="0" smtClean="0">
                <a:solidFill>
                  <a:srgbClr val="50412B"/>
                </a:solidFill>
              </a:rPr>
              <a:t>preferálás</a:t>
            </a:r>
            <a:r>
              <a:rPr lang="hu-HU" sz="1700" dirty="0" smtClean="0">
                <a:solidFill>
                  <a:srgbClr val="50412B"/>
                </a:solidFill>
              </a:rPr>
              <a:t>, ami egyenlőtlen lehetőségek nyújtását jelenti a fogadott család tagjai számára a nem családtagokkal szemben;</a:t>
            </a:r>
          </a:p>
          <a:p>
            <a:pPr marL="360363" lvl="1" indent="-179388">
              <a:spcAft>
                <a:spcPts val="500"/>
              </a:spcAft>
              <a:buClr>
                <a:srgbClr val="4D7C8B"/>
              </a:buClr>
              <a:buSzPct val="120000"/>
              <a:buFont typeface="Arial" panose="020B0604020202020204" pitchFamily="34" charset="0"/>
              <a:buChar char="•"/>
            </a:pPr>
            <a:r>
              <a:rPr lang="hu-HU" sz="1700" b="1" dirty="0" smtClean="0">
                <a:solidFill>
                  <a:srgbClr val="50412B"/>
                </a:solidFill>
              </a:rPr>
              <a:t>támogatás</a:t>
            </a:r>
            <a:r>
              <a:rPr lang="hu-HU" sz="1700" dirty="0" smtClean="0">
                <a:solidFill>
                  <a:srgbClr val="50412B"/>
                </a:solidFill>
              </a:rPr>
              <a:t>, ami egy családtag vagyonának állami eszközökkel történő aktív bővítésére vonatkozik.</a:t>
            </a:r>
            <a:endParaRPr lang="hu-HU" sz="1700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35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07950" y="339502"/>
            <a:ext cx="8928100" cy="915988"/>
          </a:xfrm>
        </p:spPr>
        <p:txBody>
          <a:bodyPr anchor="ctr"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hu-HU" sz="2800" b="1" dirty="0" smtClean="0">
                <a:solidFill>
                  <a:srgbClr val="8D503B"/>
                </a:solidFill>
                <a:latin typeface="+mj-lt"/>
              </a:rPr>
              <a:t>A posztkommunista maffiaállam</a:t>
            </a:r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664478"/>
              </p:ext>
            </p:extLst>
          </p:nvPr>
        </p:nvGraphicFramePr>
        <p:xfrm>
          <a:off x="179513" y="1347614"/>
          <a:ext cx="8784975" cy="3283128"/>
        </p:xfrm>
        <a:graphic>
          <a:graphicData uri="http://schemas.openxmlformats.org/drawingml/2006/table">
            <a:tbl>
              <a:tblPr/>
              <a:tblGrid>
                <a:gridCol w="435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06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399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08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048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noProof="0" dirty="0" smtClean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A használt elnevezés alapja</a:t>
                      </a:r>
                      <a:endParaRPr lang="en-US" sz="1600" b="1" noProof="0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600" b="1" kern="1200" noProof="0" dirty="0" smtClean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A maffiaállam egy jellemzőjére utaló terminus</a:t>
                      </a:r>
                      <a:endParaRPr lang="en-US" sz="1600" b="1" noProof="0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 smtClean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1.</a:t>
                      </a:r>
                      <a:endParaRPr lang="en-US" sz="1600" b="1" noProof="0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Aktor</a:t>
                      </a:r>
                      <a:endParaRPr lang="en-US" sz="1600" b="1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klánállam</a:t>
                      </a:r>
                      <a:endParaRPr lang="en-US" sz="1600" b="1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627063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1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maffiaállam</a:t>
                      </a:r>
                      <a:endParaRPr lang="en-US" sz="2000" b="1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6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 smtClean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2.</a:t>
                      </a:r>
                      <a:endParaRPr lang="en-US" sz="1600" b="1" noProof="0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Tevékenység </a:t>
                      </a:r>
                      <a:r>
                        <a:rPr lang="en-US" sz="1600" b="1" kern="1200" baseline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hu-HU" sz="1600" b="1" kern="1200" baseline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hatalmat célzó</a:t>
                      </a:r>
                      <a:r>
                        <a:rPr lang="en-US" sz="1600" b="1" kern="1200" baseline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neopatrimoniális</a:t>
                      </a:r>
                      <a:r>
                        <a:rPr lang="hu-HU" sz="1600" b="1" kern="1200" baseline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/ neoszultanisztikus állam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800" b="1" kern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6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 smtClean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3.</a:t>
                      </a:r>
                      <a:endParaRPr lang="en-US" sz="1600" b="1" noProof="0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Tevékenység</a:t>
                      </a:r>
                      <a:r>
                        <a:rPr lang="hu-HU" sz="1600" b="1" baseline="0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hu-HU" sz="1600" b="1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tulajdont célzó</a:t>
                      </a:r>
                      <a:r>
                        <a:rPr lang="en-US" sz="1600" b="1" baseline="0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  <a:endParaRPr lang="en-US" sz="1600" b="1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ragadozó</a:t>
                      </a:r>
                      <a:r>
                        <a:rPr lang="hu-HU" sz="1600" b="1" baseline="0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állam</a:t>
                      </a:r>
                      <a:endParaRPr lang="en-US" sz="1600" b="1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 noProof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6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 smtClean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4.</a:t>
                      </a:r>
                      <a:endParaRPr lang="en-US" sz="1600" b="1" noProof="0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Törvényesség</a:t>
                      </a:r>
                      <a:endParaRPr lang="en-US" sz="1600" b="1" kern="1200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bűnöző</a:t>
                      </a:r>
                      <a:r>
                        <a:rPr lang="hu-HU" sz="1600" b="1" kern="1200" baseline="0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állam</a:t>
                      </a:r>
                      <a:endParaRPr lang="en-US" sz="1600" b="1" kern="1200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 kern="1200" noProof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6" name="Egyenes összekötő nyíllal 5"/>
          <p:cNvCxnSpPr/>
          <p:nvPr/>
        </p:nvCxnSpPr>
        <p:spPr>
          <a:xfrm>
            <a:off x="6300192" y="2607964"/>
            <a:ext cx="648296" cy="449945"/>
          </a:xfrm>
          <a:prstGeom prst="straightConnector1">
            <a:avLst/>
          </a:prstGeom>
          <a:ln w="44450" cap="flat">
            <a:solidFill>
              <a:srgbClr val="4D7C85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gyenes összekötő nyíllal 8"/>
          <p:cNvCxnSpPr/>
          <p:nvPr/>
        </p:nvCxnSpPr>
        <p:spPr>
          <a:xfrm>
            <a:off x="6298650" y="3193313"/>
            <a:ext cx="648296" cy="144017"/>
          </a:xfrm>
          <a:prstGeom prst="straightConnector1">
            <a:avLst/>
          </a:prstGeom>
          <a:ln w="44450" cap="flat">
            <a:solidFill>
              <a:srgbClr val="4D7C85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gyenes összekötő nyíllal 9"/>
          <p:cNvCxnSpPr/>
          <p:nvPr/>
        </p:nvCxnSpPr>
        <p:spPr>
          <a:xfrm flipV="1">
            <a:off x="6300192" y="3651998"/>
            <a:ext cx="648296" cy="161912"/>
          </a:xfrm>
          <a:prstGeom prst="straightConnector1">
            <a:avLst/>
          </a:prstGeom>
          <a:ln w="44450" cap="flat">
            <a:solidFill>
              <a:srgbClr val="4D7C85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gyenes összekötő nyíllal 10"/>
          <p:cNvCxnSpPr/>
          <p:nvPr/>
        </p:nvCxnSpPr>
        <p:spPr>
          <a:xfrm flipV="1">
            <a:off x="6300192" y="3949314"/>
            <a:ext cx="648296" cy="513003"/>
          </a:xfrm>
          <a:prstGeom prst="straightConnector1">
            <a:avLst/>
          </a:prstGeom>
          <a:ln w="44450" cap="flat">
            <a:solidFill>
              <a:srgbClr val="4D7C85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2891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artalom helye 7"/>
          <p:cNvSpPr>
            <a:spLocks noGrp="1"/>
          </p:cNvSpPr>
          <p:nvPr>
            <p:ph idx="1"/>
          </p:nvPr>
        </p:nvSpPr>
        <p:spPr>
          <a:xfrm>
            <a:off x="107950" y="0"/>
            <a:ext cx="8928099" cy="915987"/>
          </a:xfrm>
        </p:spPr>
        <p:txBody>
          <a:bodyPr anchor="ctr">
            <a:no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hu-HU" sz="2000" b="1" u="none" strike="noStrike" cap="none" normalizeH="0" baseline="0" dirty="0" smtClean="0">
                <a:ln>
                  <a:noFill/>
                </a:ln>
                <a:solidFill>
                  <a:srgbClr val="8D503B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Mi az uralmi elit jellege? 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hu-HU" sz="2000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A</a:t>
            </a:r>
            <a:r>
              <a:rPr lang="hu-HU" sz="2000" b="1" dirty="0" smtClean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z </a:t>
            </a:r>
            <a:r>
              <a:rPr lang="hu-HU" sz="2000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uralmi elit kategóriáinak interpretációs rétegei</a:t>
            </a:r>
            <a:endParaRPr kumimoji="0" lang="en-US" sz="2000" b="0" u="none" strike="noStrike" cap="none" normalizeH="0" baseline="0" dirty="0" smtClean="0">
              <a:ln>
                <a:noFill/>
              </a:ln>
              <a:solidFill>
                <a:srgbClr val="8D503B"/>
              </a:solidFill>
              <a:effectLst/>
              <a:latin typeface="+mj-lt"/>
              <a:cs typeface="Arial" pitchFamily="34" charset="0"/>
            </a:endParaRPr>
          </a:p>
        </p:txBody>
      </p:sp>
      <p:graphicFrame>
        <p:nvGraphicFramePr>
          <p:cNvPr id="2" name="Tábláza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499136"/>
              </p:ext>
            </p:extLst>
          </p:nvPr>
        </p:nvGraphicFramePr>
        <p:xfrm>
          <a:off x="107951" y="987228"/>
          <a:ext cx="8928099" cy="4032447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503609">
                  <a:extLst>
                    <a:ext uri="{9D8B030D-6E8A-4147-A177-3AD203B41FA5}">
                      <a16:colId xmlns:a16="http://schemas.microsoft.com/office/drawing/2014/main" val="109936425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3451319888"/>
                    </a:ext>
                  </a:extLst>
                </a:gridCol>
                <a:gridCol w="3456161">
                  <a:extLst>
                    <a:ext uri="{9D8B030D-6E8A-4147-A177-3AD203B41FA5}">
                      <a16:colId xmlns:a16="http://schemas.microsoft.com/office/drawing/2014/main" val="3420345549"/>
                    </a:ext>
                  </a:extLst>
                </a:gridCol>
                <a:gridCol w="3456161">
                  <a:extLst>
                    <a:ext uri="{9D8B030D-6E8A-4147-A177-3AD203B41FA5}">
                      <a16:colId xmlns:a16="http://schemas.microsoft.com/office/drawing/2014/main" val="1485715990"/>
                    </a:ext>
                  </a:extLst>
                </a:gridCol>
              </a:tblGrid>
              <a:tr h="7300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hu-HU" sz="1800" b="1" dirty="0">
                        <a:solidFill>
                          <a:srgbClr val="50413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7310" marR="67310" marT="9525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 típusa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kategória interpretációs rétegei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államnak a kategória által jelölt vonása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3386285"/>
                  </a:ext>
                </a:extLst>
              </a:tr>
              <a:tr h="6005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1.</a:t>
                      </a:r>
                      <a:endParaRPr lang="hu-HU" sz="2400" b="1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67310" marT="9525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erőszak legitim alkalmazásának monopóliuma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intézmény, amelynek révén az uralmi elit legitim módon alkalmaz erőszakot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3875608"/>
                  </a:ext>
                </a:extLst>
              </a:tr>
              <a:tr h="9006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2.</a:t>
                      </a:r>
                      <a:endParaRPr lang="hu-HU" sz="2400" b="1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67310" marT="9525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Hálózati állam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jellemző + az állam részein belül és közöttük működő kapcsolatok fokozódóan informális jellege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uralmi elit főleg az informális hatalmi hálón keresztül gyakorolja a hatalmat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750236"/>
                  </a:ext>
                </a:extLst>
              </a:tr>
              <a:tr h="9006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3.</a:t>
                      </a:r>
                      <a:endParaRPr lang="hu-HU" sz="2400" b="1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67310" marT="9525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 állam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+ 2. jellemző + az uralmi elit személyes, patronális, hierarchikus függőségű jellege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uralmi elit belső függőségei, patrónus–kliens viszonyok (patronális hatalmi háló)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5561985"/>
                  </a:ext>
                </a:extLst>
              </a:tr>
              <a:tr h="9006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4</a:t>
                      </a:r>
                      <a:r>
                        <a:rPr lang="en-US" sz="1600" b="1" dirty="0" smtClean="0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hu-HU" sz="2400" b="1" dirty="0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67310" marT="9525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Klánállam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+ 2. + 3. jellemzők + az uralmi elit politikai-gazdasági klán (fogadott politikai család) jellegű struktúrája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uralmi elit antropológiai struktúrája és kulturális mintázatai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4111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931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15987"/>
          </a:xfrm>
        </p:spPr>
        <p:txBody>
          <a:bodyPr anchor="ctr"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hu-HU" sz="20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Milyen tevékenység irányul az állami intézményekre? </a:t>
            </a:r>
            <a:r>
              <a:rPr lang="hu-HU" sz="2000" b="1" dirty="0" smtClean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hu-HU" sz="2000" b="1" dirty="0" smtClean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</a:br>
            <a:r>
              <a:rPr lang="en-US" sz="20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A patrimonializáció </a:t>
            </a:r>
            <a:r>
              <a:rPr lang="en-US" sz="20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kategóriának</a:t>
            </a:r>
            <a:r>
              <a:rPr lang="en-US" sz="20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interpretációs</a:t>
            </a:r>
            <a:r>
              <a:rPr lang="en-US" sz="20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rétegei</a:t>
            </a:r>
            <a:endParaRPr lang="hu-HU" sz="2000" dirty="0">
              <a:solidFill>
                <a:srgbClr val="8D503B"/>
              </a:solidFill>
            </a:endParaRPr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17330"/>
              </p:ext>
            </p:extLst>
          </p:nvPr>
        </p:nvGraphicFramePr>
        <p:xfrm>
          <a:off x="107950" y="987425"/>
          <a:ext cx="8928100" cy="39605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3610">
                  <a:extLst>
                    <a:ext uri="{9D8B030D-6E8A-4147-A177-3AD203B41FA5}">
                      <a16:colId xmlns:a16="http://schemas.microsoft.com/office/drawing/2014/main" val="2485389507"/>
                    </a:ext>
                  </a:extLst>
                </a:gridCol>
                <a:gridCol w="1521470">
                  <a:extLst>
                    <a:ext uri="{9D8B030D-6E8A-4147-A177-3AD203B41FA5}">
                      <a16:colId xmlns:a16="http://schemas.microsoft.com/office/drawing/2014/main" val="1899412514"/>
                    </a:ext>
                  </a:extLst>
                </a:gridCol>
                <a:gridCol w="3451510">
                  <a:extLst>
                    <a:ext uri="{9D8B030D-6E8A-4147-A177-3AD203B41FA5}">
                      <a16:colId xmlns:a16="http://schemas.microsoft.com/office/drawing/2014/main" val="960447480"/>
                    </a:ext>
                  </a:extLst>
                </a:gridCol>
                <a:gridCol w="3451510">
                  <a:extLst>
                    <a:ext uri="{9D8B030D-6E8A-4147-A177-3AD203B41FA5}">
                      <a16:colId xmlns:a16="http://schemas.microsoft.com/office/drawing/2014/main" val="4273733797"/>
                    </a:ext>
                  </a:extLst>
                </a:gridCol>
              </a:tblGrid>
              <a:tr h="686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hu-HU" sz="18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 típusa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kategória interpretációs rétegei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államnak a kategória által jelölt vonása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7772244"/>
                  </a:ext>
                </a:extLst>
              </a:tr>
              <a:tr h="6021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4D7C85"/>
                          </a:solidFill>
                          <a:effectLst/>
                        </a:rPr>
                        <a:t>1.</a:t>
                      </a:r>
                      <a:endParaRPr lang="hu-HU" sz="2000" b="1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erőszak legitim alkalmazásának monopóliuma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intézmény, amelynek révén az uralmi elit legitim módon alkalmaz erőszakot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92424"/>
                  </a:ext>
                </a:extLst>
              </a:tr>
              <a:tr h="8410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4D7C85"/>
                          </a:solidFill>
                          <a:effectLst/>
                        </a:rPr>
                        <a:t>2.</a:t>
                      </a:r>
                      <a:endParaRPr lang="hu-HU" sz="2000" b="1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Patrimoniális állam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jellemző + önérdekű uralmi elit, mely a kormányzati szféra kisajátítására törekszik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társadalom magánbirtokként való kezelése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1510390"/>
                  </a:ext>
                </a:extLst>
              </a:tr>
              <a:tr h="9849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4D7C85"/>
                          </a:solidFill>
                          <a:effectLst/>
                        </a:rPr>
                        <a:t>3.</a:t>
                      </a:r>
                      <a:endParaRPr lang="hu-HU" sz="20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 err="1" smtClean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Neopatrimoni-ális</a:t>
                      </a:r>
                      <a:r>
                        <a:rPr lang="hu-HU" sz="1600" b="1" kern="1200" dirty="0" smtClean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+ 2. jellemző + demokratikus intézményi berendezkedésben való működés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Új intézményi berendezkedésben működő patrimoniális uralom (ahol a demokratikus intézményeknek mérsékelt korlátozó hatása van)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6423982"/>
                  </a:ext>
                </a:extLst>
              </a:tr>
              <a:tr h="845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4D7C85"/>
                          </a:solidFill>
                          <a:effectLst/>
                        </a:rPr>
                        <a:t>4.</a:t>
                      </a:r>
                      <a:endParaRPr lang="hu-HU" sz="20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 err="1" smtClean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Neoszultaniszti-kus</a:t>
                      </a:r>
                      <a:r>
                        <a:rPr lang="hu-HU" sz="1600" b="1" kern="1200" dirty="0" smtClean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+ 2. + 3. sajátosság + a demokratikus intézményi berendezkedés tisztán </a:t>
                      </a:r>
                      <a:r>
                        <a:rPr lang="hu-HU" sz="12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instrumentalizált</a:t>
                      </a:r>
                      <a:endParaRPr lang="hu-HU" sz="12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Új intézményi berendezkedésben működő </a:t>
                      </a:r>
                      <a:r>
                        <a:rPr lang="hu-HU" sz="12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szultanisztikus</a:t>
                      </a: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uralom (ahol a demokratikus intézményeknek semmi korlátozó hatása nincs)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96594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858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15987"/>
          </a:xfrm>
        </p:spPr>
        <p:txBody>
          <a:bodyPr anchor="ctr"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hu-HU" sz="20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Milyen a tulajdonra irányuló tevékenység? </a:t>
            </a:r>
            <a:r>
              <a:rPr lang="hu-HU" sz="2000" b="1" dirty="0" smtClean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hu-HU" sz="2000" b="1" dirty="0" smtClean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</a:br>
            <a:r>
              <a:rPr lang="en-US" sz="20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A </a:t>
            </a:r>
            <a:r>
              <a:rPr lang="en-US" sz="20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tulajdon-kisajátítási</a:t>
            </a:r>
            <a:r>
              <a:rPr lang="en-US" sz="20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kategóriák</a:t>
            </a:r>
            <a:r>
              <a:rPr lang="en-US" sz="20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interpretációs</a:t>
            </a:r>
            <a:r>
              <a:rPr lang="en-US" sz="20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rétegei</a:t>
            </a:r>
            <a:endParaRPr lang="hu-HU" sz="2000" dirty="0">
              <a:solidFill>
                <a:srgbClr val="8D503B"/>
              </a:solidFill>
            </a:endParaRPr>
          </a:p>
        </p:txBody>
      </p:sp>
      <p:graphicFrame>
        <p:nvGraphicFramePr>
          <p:cNvPr id="6" name="Tábláza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839152"/>
              </p:ext>
            </p:extLst>
          </p:nvPr>
        </p:nvGraphicFramePr>
        <p:xfrm>
          <a:off x="107950" y="987425"/>
          <a:ext cx="8928102" cy="40322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3610">
                  <a:extLst>
                    <a:ext uri="{9D8B030D-6E8A-4147-A177-3AD203B41FA5}">
                      <a16:colId xmlns:a16="http://schemas.microsoft.com/office/drawing/2014/main" val="74949273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3548829577"/>
                    </a:ext>
                  </a:extLst>
                </a:gridCol>
                <a:gridCol w="3456162">
                  <a:extLst>
                    <a:ext uri="{9D8B030D-6E8A-4147-A177-3AD203B41FA5}">
                      <a16:colId xmlns:a16="http://schemas.microsoft.com/office/drawing/2014/main" val="627258678"/>
                    </a:ext>
                  </a:extLst>
                </a:gridCol>
                <a:gridCol w="3456162">
                  <a:extLst>
                    <a:ext uri="{9D8B030D-6E8A-4147-A177-3AD203B41FA5}">
                      <a16:colId xmlns:a16="http://schemas.microsoft.com/office/drawing/2014/main" val="778979434"/>
                    </a:ext>
                  </a:extLst>
                </a:gridCol>
              </a:tblGrid>
              <a:tr h="7388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hu-HU" sz="2000" b="1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 típusa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kategória interpretációs rétegei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államnak a kategória által jelölt vonása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8597568"/>
                  </a:ext>
                </a:extLst>
              </a:tr>
              <a:tr h="7197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1.</a:t>
                      </a:r>
                      <a:endParaRPr lang="hu-HU" sz="2400" b="1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Adószedési monopólium a közfunkciók fenntartása érdekében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állam elsődleges bevételi forrása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5897994"/>
                  </a:ext>
                </a:extLst>
              </a:tr>
              <a:tr h="10052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2.</a:t>
                      </a:r>
                      <a:endParaRPr lang="hu-HU" sz="2400" b="1" dirty="0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Járadékvadász állam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jellemző + törvényes túladóztatás az uralmi elit és kegyencei javára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Favoritizmus az állami bürokrácia/vállalatok kiterjesztésére az uralmi elit és kegyencei érdekében 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2701635"/>
                  </a:ext>
                </a:extLst>
              </a:tr>
              <a:tr h="730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3.</a:t>
                      </a:r>
                      <a:endParaRPr lang="hu-HU" sz="2400" b="1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Kleptokratikus állam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+ 2. jellemző + folyó jövedelmek illegális eltérítése magánkezekbe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Illegális favoritizmus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4829482"/>
                  </a:ext>
                </a:extLst>
              </a:tr>
              <a:tr h="837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4.</a:t>
                      </a:r>
                      <a:endParaRPr lang="hu-HU" sz="2400" b="1" dirty="0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Ragadozó állam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+ 2. + 3. jellemző + nem-pénzbeli tulajdon kisajátítása állami kényszer révén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Illegális prédavadászat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5208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4786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15987"/>
          </a:xfrm>
        </p:spPr>
        <p:txBody>
          <a:bodyPr anchor="ctr"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hu-HU" sz="20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Mi az elitérdekű tevékenység jogi státusa? </a:t>
            </a:r>
            <a:r>
              <a:rPr lang="hu-HU" sz="2000" b="1" dirty="0" smtClean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hu-HU" sz="2000" b="1" dirty="0" smtClean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</a:br>
            <a:r>
              <a:rPr lang="hu-HU" sz="20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Az elitérdekű cselekvési kategóriák törvényességének interpretációs rétegei</a:t>
            </a:r>
            <a:endParaRPr lang="hu-HU" sz="2000" dirty="0">
              <a:solidFill>
                <a:srgbClr val="8D503B"/>
              </a:solidFill>
            </a:endParaRPr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934831"/>
              </p:ext>
            </p:extLst>
          </p:nvPr>
        </p:nvGraphicFramePr>
        <p:xfrm>
          <a:off x="107950" y="987425"/>
          <a:ext cx="8928100" cy="39551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3610">
                  <a:extLst>
                    <a:ext uri="{9D8B030D-6E8A-4147-A177-3AD203B41FA5}">
                      <a16:colId xmlns:a16="http://schemas.microsoft.com/office/drawing/2014/main" val="453009653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4210386527"/>
                    </a:ext>
                  </a:extLst>
                </a:gridCol>
                <a:gridCol w="3712640">
                  <a:extLst>
                    <a:ext uri="{9D8B030D-6E8A-4147-A177-3AD203B41FA5}">
                      <a16:colId xmlns:a16="http://schemas.microsoft.com/office/drawing/2014/main" val="3505197887"/>
                    </a:ext>
                  </a:extLst>
                </a:gridCol>
                <a:gridCol w="3199682">
                  <a:extLst>
                    <a:ext uri="{9D8B030D-6E8A-4147-A177-3AD203B41FA5}">
                      <a16:colId xmlns:a16="http://schemas.microsoft.com/office/drawing/2014/main" val="1027141561"/>
                    </a:ext>
                  </a:extLst>
                </a:gridCol>
              </a:tblGrid>
              <a:tr h="7922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hu-HU" sz="1600" b="1" dirty="0">
                        <a:solidFill>
                          <a:srgbClr val="4D7C85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 típusa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kategória interpretációs rétegei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államnak a kategória által jelölt vonása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2185136"/>
                  </a:ext>
                </a:extLst>
              </a:tr>
              <a:tr h="6598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1.</a:t>
                      </a:r>
                      <a:endParaRPr lang="hu-HU" sz="2400" b="1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Adószedési monopólium a közfunkciók fenntartása érdekében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állami bevételek fő forrása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962702"/>
                  </a:ext>
                </a:extLst>
              </a:tr>
              <a:tr h="9216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2.</a:t>
                      </a:r>
                      <a:endParaRPr lang="hu-HU" sz="2400" b="1" dirty="0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Korrupt állam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jellemző + a ráruházott hatalommal való visszaélés magánnyereség érdekében (eseti, nem stabil vazallusi láncok)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Korrupció = a rendszer deviáns eleme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4028933"/>
                  </a:ext>
                </a:extLst>
              </a:tr>
              <a:tr h="6598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3.</a:t>
                      </a:r>
                      <a:endParaRPr lang="hu-HU" sz="2400" b="1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Foglyul ejtett állam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+ 2. jellemző + korrupt vazallusi láncok permanens jelleggel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Korrupció = a rendszer strukturális eleme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7768357"/>
                  </a:ext>
                </a:extLst>
              </a:tr>
              <a:tr h="9216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4.</a:t>
                      </a:r>
                      <a:endParaRPr lang="hu-HU" sz="2400" b="1" dirty="0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Bűnöző állam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+ 2. + 3. jellemző + egy politikai vállalkozásnak alávetve és monopolizálva (az állam bűnszervezetként való működése)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Korrupció = a rendszer rendszeralkotó eleme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2488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592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07950" y="411510"/>
            <a:ext cx="8928100" cy="915988"/>
          </a:xfrm>
        </p:spPr>
        <p:txBody>
          <a:bodyPr anchor="ctr"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hu-HU" sz="2400" b="1" dirty="0" smtClean="0">
                <a:solidFill>
                  <a:srgbClr val="8D503B"/>
                </a:solidFill>
                <a:latin typeface="+mj-lt"/>
              </a:rPr>
              <a:t>Különböző dimenziók kombinálása: a maffiaállam definíciója</a:t>
            </a:r>
            <a:endParaRPr lang="en-US" sz="2400" b="1" dirty="0">
              <a:solidFill>
                <a:srgbClr val="8D503B"/>
              </a:solidFill>
              <a:latin typeface="+mj-lt"/>
            </a:endParaRPr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/>
          </p:nvPr>
        </p:nvGraphicFramePr>
        <p:xfrm>
          <a:off x="179513" y="1347614"/>
          <a:ext cx="8784975" cy="3283128"/>
        </p:xfrm>
        <a:graphic>
          <a:graphicData uri="http://schemas.openxmlformats.org/drawingml/2006/table">
            <a:tbl>
              <a:tblPr/>
              <a:tblGrid>
                <a:gridCol w="435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06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399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08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048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noProof="0" dirty="0" smtClean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A használt elnevezés alapja</a:t>
                      </a:r>
                      <a:endParaRPr lang="en-US" sz="1600" b="1" noProof="0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600" b="1" kern="1200" noProof="0" dirty="0" smtClean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A maffiaállam egy jellemzőjére utaló terminus</a:t>
                      </a:r>
                      <a:endParaRPr lang="en-US" sz="1600" b="1" noProof="0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 smtClean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1.</a:t>
                      </a:r>
                      <a:endParaRPr lang="en-US" sz="1600" b="1" noProof="0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Aktor</a:t>
                      </a:r>
                      <a:endParaRPr lang="en-US" sz="1600" b="1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klánállam</a:t>
                      </a:r>
                      <a:endParaRPr lang="en-US" sz="1600" b="1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627063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1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maffiaállam</a:t>
                      </a:r>
                      <a:endParaRPr lang="en-US" sz="2000" b="1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6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 smtClean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2.</a:t>
                      </a:r>
                      <a:endParaRPr lang="en-US" sz="1600" b="1" noProof="0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Tevékenység </a:t>
                      </a:r>
                      <a:r>
                        <a:rPr lang="en-US" sz="1600" b="1" kern="1200" baseline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hu-HU" sz="1600" b="1" kern="1200" baseline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hatalmat célzó</a:t>
                      </a:r>
                      <a:r>
                        <a:rPr lang="en-US" sz="1600" b="1" kern="1200" baseline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neopatrimoniális</a:t>
                      </a:r>
                      <a:r>
                        <a:rPr lang="hu-HU" sz="1600" b="1" kern="1200" baseline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/ neoszultanisztikus állam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800" b="1" kern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6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 smtClean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3.</a:t>
                      </a:r>
                      <a:endParaRPr lang="en-US" sz="1600" b="1" noProof="0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Tevékenység</a:t>
                      </a:r>
                      <a:r>
                        <a:rPr lang="hu-HU" sz="1600" b="1" baseline="0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hu-HU" sz="1600" b="1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tulajdont célzó</a:t>
                      </a:r>
                      <a:r>
                        <a:rPr lang="en-US" sz="1600" b="1" baseline="0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  <a:endParaRPr lang="en-US" sz="1600" b="1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ragadozó</a:t>
                      </a:r>
                      <a:r>
                        <a:rPr lang="hu-HU" sz="1600" b="1" baseline="0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állam</a:t>
                      </a:r>
                      <a:endParaRPr lang="en-US" sz="1600" b="1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 noProof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6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 smtClean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4.</a:t>
                      </a:r>
                      <a:endParaRPr lang="en-US" sz="1600" b="1" noProof="0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Törvényesség</a:t>
                      </a:r>
                      <a:endParaRPr lang="en-US" sz="1600" b="1" kern="1200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bűnöző</a:t>
                      </a:r>
                      <a:r>
                        <a:rPr lang="hu-HU" sz="1600" b="1" kern="1200" baseline="0" noProof="0" dirty="0" smtClean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állam</a:t>
                      </a:r>
                      <a:endParaRPr lang="en-US" sz="1600" b="1" kern="1200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 kern="1200" noProof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6" name="Egyenes összekötő nyíllal 5"/>
          <p:cNvCxnSpPr/>
          <p:nvPr/>
        </p:nvCxnSpPr>
        <p:spPr>
          <a:xfrm>
            <a:off x="6300192" y="2607964"/>
            <a:ext cx="648296" cy="449945"/>
          </a:xfrm>
          <a:prstGeom prst="straightConnector1">
            <a:avLst/>
          </a:prstGeom>
          <a:ln w="44450" cap="flat">
            <a:solidFill>
              <a:srgbClr val="4D7C85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gyenes összekötő nyíllal 8"/>
          <p:cNvCxnSpPr/>
          <p:nvPr/>
        </p:nvCxnSpPr>
        <p:spPr>
          <a:xfrm>
            <a:off x="6298650" y="3193313"/>
            <a:ext cx="648296" cy="144017"/>
          </a:xfrm>
          <a:prstGeom prst="straightConnector1">
            <a:avLst/>
          </a:prstGeom>
          <a:ln w="44450" cap="flat">
            <a:solidFill>
              <a:srgbClr val="4D7C85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gyenes összekötő nyíllal 9"/>
          <p:cNvCxnSpPr/>
          <p:nvPr/>
        </p:nvCxnSpPr>
        <p:spPr>
          <a:xfrm flipV="1">
            <a:off x="6300192" y="3651998"/>
            <a:ext cx="648296" cy="161912"/>
          </a:xfrm>
          <a:prstGeom prst="straightConnector1">
            <a:avLst/>
          </a:prstGeom>
          <a:ln w="44450" cap="flat">
            <a:solidFill>
              <a:srgbClr val="4D7C85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gyenes összekötő nyíllal 10"/>
          <p:cNvCxnSpPr/>
          <p:nvPr/>
        </p:nvCxnSpPr>
        <p:spPr>
          <a:xfrm flipV="1">
            <a:off x="6300192" y="3949314"/>
            <a:ext cx="648296" cy="513003"/>
          </a:xfrm>
          <a:prstGeom prst="straightConnector1">
            <a:avLst/>
          </a:prstGeom>
          <a:ln w="44450" cap="flat">
            <a:solidFill>
              <a:srgbClr val="4D7C85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5041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-1"/>
            <a:ext cx="8928100" cy="919361"/>
          </a:xfrm>
        </p:spPr>
        <p:txBody>
          <a:bodyPr anchor="ctr">
            <a:noAutofit/>
          </a:bodyPr>
          <a:lstStyle/>
          <a:p>
            <a:r>
              <a:rPr lang="hu-HU" sz="2400" b="1" dirty="0" smtClean="0">
                <a:solidFill>
                  <a:srgbClr val="8D503B"/>
                </a:solidFill>
              </a:rPr>
              <a:t>A maffiaállam és az alkotmányos állam összehasonlítása: normativitás és diszkrecionalitás</a:t>
            </a:r>
            <a:endParaRPr lang="hu-HU" sz="2400" b="1" dirty="0">
              <a:solidFill>
                <a:srgbClr val="8D503B"/>
              </a:solidFill>
            </a:endParaRPr>
          </a:p>
        </p:txBody>
      </p:sp>
      <p:sp>
        <p:nvSpPr>
          <p:cNvPr id="42" name="Tartalom helye 2"/>
          <p:cNvSpPr>
            <a:spLocks noGrp="1"/>
          </p:cNvSpPr>
          <p:nvPr>
            <p:ph idx="4294967295"/>
          </p:nvPr>
        </p:nvSpPr>
        <p:spPr>
          <a:xfrm>
            <a:off x="359532" y="1203598"/>
            <a:ext cx="8424936" cy="3753022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4D7C8B"/>
              </a:buClr>
            </a:pPr>
            <a:r>
              <a:rPr lang="hu-HU" sz="2400" b="1" dirty="0">
                <a:solidFill>
                  <a:srgbClr val="CD5F50"/>
                </a:solidFill>
              </a:rPr>
              <a:t>egy állami tevékenység normatív, </a:t>
            </a:r>
            <a:r>
              <a:rPr lang="hu-HU" sz="2400" b="1" dirty="0">
                <a:solidFill>
                  <a:srgbClr val="50412B"/>
                </a:solidFill>
              </a:rPr>
              <a:t>ha a hatásai objektív és formális kritériumoktól függenek, és nincs lehetőség arra, hogy az embereket identitásuk alapján különbözőképpen kezeljék </a:t>
            </a:r>
            <a:r>
              <a:rPr lang="hu-HU" sz="2400" b="1" dirty="0">
                <a:solidFill>
                  <a:srgbClr val="CD5F50"/>
                </a:solidFill>
              </a:rPr>
              <a:t>(személytelen, nincs kettős mérce)</a:t>
            </a:r>
            <a:r>
              <a:rPr lang="hu-HU" sz="2400" b="1" dirty="0">
                <a:solidFill>
                  <a:srgbClr val="50412B"/>
                </a:solidFill>
              </a:rPr>
              <a:t>;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4D7C8B"/>
              </a:buClr>
            </a:pPr>
            <a:r>
              <a:rPr lang="hu-HU" sz="2400" b="1" dirty="0">
                <a:solidFill>
                  <a:srgbClr val="CD5F50"/>
                </a:solidFill>
              </a:rPr>
              <a:t>egy állami tevékenység diszkrecionális, </a:t>
            </a:r>
            <a:r>
              <a:rPr lang="hu-HU" sz="2400" b="1" dirty="0">
                <a:solidFill>
                  <a:srgbClr val="50412B"/>
                </a:solidFill>
              </a:rPr>
              <a:t>ha hatásai szubjektív és informális kritériumoktól függenek, és lehetőség van arra, hogy az embereket identitásuk alapján különbözőképpen kezeljék </a:t>
            </a:r>
            <a:r>
              <a:rPr lang="hu-HU" sz="2400" b="1" dirty="0">
                <a:solidFill>
                  <a:srgbClr val="CD5F50"/>
                </a:solidFill>
              </a:rPr>
              <a:t>(személyes, kettős mérce).</a:t>
            </a:r>
          </a:p>
        </p:txBody>
      </p:sp>
    </p:spTree>
    <p:extLst>
      <p:ext uri="{BB962C8B-B14F-4D97-AF65-F5344CB8AC3E}">
        <p14:creationId xmlns:p14="http://schemas.microsoft.com/office/powerpoint/2010/main" val="380350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Скругленный прямоугольник 42"/>
          <p:cNvSpPr/>
          <p:nvPr/>
        </p:nvSpPr>
        <p:spPr>
          <a:xfrm>
            <a:off x="694809" y="4307104"/>
            <a:ext cx="7740692" cy="712918"/>
          </a:xfrm>
          <a:prstGeom prst="roundRect">
            <a:avLst>
              <a:gd name="adj" fmla="val 5023"/>
            </a:avLst>
          </a:prstGeom>
          <a:solidFill>
            <a:srgbClr val="B3A99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-1"/>
            <a:ext cx="8928100" cy="919361"/>
          </a:xfrm>
        </p:spPr>
        <p:txBody>
          <a:bodyPr anchor="ctr">
            <a:noAutofit/>
          </a:bodyPr>
          <a:lstStyle/>
          <a:p>
            <a:r>
              <a:rPr lang="hu-HU" b="1" dirty="0" smtClean="0">
                <a:solidFill>
                  <a:srgbClr val="8D503B"/>
                </a:solidFill>
              </a:rPr>
              <a:t>A maffiaállam és az alkotmányos állam összehasonlítása: az önkényességi amplitúdó</a:t>
            </a:r>
            <a:endParaRPr lang="hu-HU" b="1" dirty="0">
              <a:solidFill>
                <a:srgbClr val="8D503B"/>
              </a:solidFill>
            </a:endParaRPr>
          </a:p>
        </p:txBody>
      </p:sp>
      <p:grpSp>
        <p:nvGrpSpPr>
          <p:cNvPr id="5" name="Csoportba foglalás 4"/>
          <p:cNvGrpSpPr/>
          <p:nvPr/>
        </p:nvGrpSpPr>
        <p:grpSpPr>
          <a:xfrm>
            <a:off x="760778" y="871041"/>
            <a:ext cx="7758207" cy="3644925"/>
            <a:chOff x="107968" y="193166"/>
            <a:chExt cx="7344860" cy="2721247"/>
          </a:xfrm>
        </p:grpSpPr>
        <p:sp>
          <p:nvSpPr>
            <p:cNvPr id="32" name="Téglalap 31"/>
            <p:cNvSpPr/>
            <p:nvPr/>
          </p:nvSpPr>
          <p:spPr>
            <a:xfrm>
              <a:off x="2188362" y="1474276"/>
              <a:ext cx="3041183" cy="901988"/>
            </a:xfrm>
            <a:prstGeom prst="rect">
              <a:avLst/>
            </a:prstGeom>
            <a:noFill/>
            <a:ln w="12700">
              <a:solidFill>
                <a:srgbClr val="50413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hu-HU" sz="2400"/>
            </a:p>
          </p:txBody>
        </p:sp>
        <p:sp>
          <p:nvSpPr>
            <p:cNvPr id="33" name="Téglalap 32"/>
            <p:cNvSpPr/>
            <p:nvPr/>
          </p:nvSpPr>
          <p:spPr>
            <a:xfrm>
              <a:off x="1412789" y="1049969"/>
              <a:ext cx="4579723" cy="1330064"/>
            </a:xfrm>
            <a:prstGeom prst="rect">
              <a:avLst/>
            </a:prstGeom>
            <a:noFill/>
            <a:ln w="12700">
              <a:solidFill>
                <a:srgbClr val="50413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hu-HU" sz="2400"/>
            </a:p>
          </p:txBody>
        </p:sp>
        <p:sp>
          <p:nvSpPr>
            <p:cNvPr id="34" name="Téglalap 33"/>
            <p:cNvSpPr/>
            <p:nvPr/>
          </p:nvSpPr>
          <p:spPr>
            <a:xfrm>
              <a:off x="2952412" y="1944216"/>
              <a:ext cx="1512000" cy="432048"/>
            </a:xfrm>
            <a:prstGeom prst="rect">
              <a:avLst/>
            </a:prstGeom>
            <a:noFill/>
            <a:ln w="12700">
              <a:solidFill>
                <a:srgbClr val="50413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hu-HU" sz="2400"/>
            </a:p>
          </p:txBody>
        </p:sp>
        <p:cxnSp>
          <p:nvCxnSpPr>
            <p:cNvPr id="9" name="Egyenes összekötő 8"/>
            <p:cNvCxnSpPr/>
            <p:nvPr/>
          </p:nvCxnSpPr>
          <p:spPr>
            <a:xfrm>
              <a:off x="1412790" y="2232248"/>
              <a:ext cx="0" cy="288031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Egyenes összekötő 9"/>
            <p:cNvCxnSpPr/>
            <p:nvPr/>
          </p:nvCxnSpPr>
          <p:spPr>
            <a:xfrm>
              <a:off x="2188361" y="2239831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Egyenes összekötő 10"/>
            <p:cNvCxnSpPr/>
            <p:nvPr/>
          </p:nvCxnSpPr>
          <p:spPr>
            <a:xfrm>
              <a:off x="2952412" y="2232248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Egyenes összekötő 11"/>
            <p:cNvCxnSpPr/>
            <p:nvPr/>
          </p:nvCxnSpPr>
          <p:spPr>
            <a:xfrm>
              <a:off x="4464351" y="2232248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Egyenes összekötő 12"/>
            <p:cNvCxnSpPr/>
            <p:nvPr/>
          </p:nvCxnSpPr>
          <p:spPr>
            <a:xfrm>
              <a:off x="5229545" y="2239138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Egyenes összekötő 13"/>
            <p:cNvCxnSpPr/>
            <p:nvPr/>
          </p:nvCxnSpPr>
          <p:spPr>
            <a:xfrm>
              <a:off x="5992513" y="2232248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Egyenes összekötő 14"/>
            <p:cNvCxnSpPr/>
            <p:nvPr/>
          </p:nvCxnSpPr>
          <p:spPr>
            <a:xfrm>
              <a:off x="3708412" y="2232248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Szövegdoboz 33"/>
            <p:cNvSpPr txBox="1"/>
            <p:nvPr/>
          </p:nvSpPr>
          <p:spPr>
            <a:xfrm>
              <a:off x="2321614" y="2519973"/>
              <a:ext cx="1278669" cy="39444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7" name="Szövegdoboz 34"/>
            <p:cNvSpPr txBox="1"/>
            <p:nvPr/>
          </p:nvSpPr>
          <p:spPr>
            <a:xfrm>
              <a:off x="1728096" y="2527600"/>
              <a:ext cx="972175" cy="3003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" name="Szövegdoboz 35"/>
            <p:cNvSpPr txBox="1"/>
            <p:nvPr/>
          </p:nvSpPr>
          <p:spPr>
            <a:xfrm>
              <a:off x="1107491" y="2524048"/>
              <a:ext cx="648083" cy="23532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9" name="Szövegdoboz 36"/>
            <p:cNvSpPr txBox="1"/>
            <p:nvPr/>
          </p:nvSpPr>
          <p:spPr>
            <a:xfrm>
              <a:off x="3881223" y="2510721"/>
              <a:ext cx="1230938" cy="40369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0" name="Szövegdoboz 37"/>
            <p:cNvSpPr txBox="1"/>
            <p:nvPr/>
          </p:nvSpPr>
          <p:spPr>
            <a:xfrm>
              <a:off x="4832266" y="2512094"/>
              <a:ext cx="857626" cy="40231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" name="Szövegdoboz 38"/>
            <p:cNvSpPr txBox="1"/>
            <p:nvPr/>
          </p:nvSpPr>
          <p:spPr>
            <a:xfrm>
              <a:off x="5472232" y="2505206"/>
              <a:ext cx="1107105" cy="40920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" name="Szövegdoboz 50"/>
            <p:cNvSpPr txBox="1"/>
            <p:nvPr/>
          </p:nvSpPr>
          <p:spPr>
            <a:xfrm>
              <a:off x="3060340" y="2520280"/>
              <a:ext cx="1296144" cy="2616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3" name="Egyenes összekötő 22"/>
            <p:cNvCxnSpPr/>
            <p:nvPr/>
          </p:nvCxnSpPr>
          <p:spPr>
            <a:xfrm flipH="1" flipV="1">
              <a:off x="540060" y="532423"/>
              <a:ext cx="3168352" cy="1843825"/>
            </a:xfrm>
            <a:prstGeom prst="line">
              <a:avLst/>
            </a:prstGeom>
            <a:ln w="22225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Egyenes összekötő 23"/>
            <p:cNvCxnSpPr/>
            <p:nvPr/>
          </p:nvCxnSpPr>
          <p:spPr>
            <a:xfrm flipV="1">
              <a:off x="3708412" y="532423"/>
              <a:ext cx="3168352" cy="1843842"/>
            </a:xfrm>
            <a:prstGeom prst="line">
              <a:avLst/>
            </a:prstGeom>
            <a:ln w="22225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gyenes összekötő 24"/>
            <p:cNvCxnSpPr/>
            <p:nvPr/>
          </p:nvCxnSpPr>
          <p:spPr>
            <a:xfrm>
              <a:off x="3564396" y="1944216"/>
              <a:ext cx="288032" cy="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Egyenes összekötő 25"/>
            <p:cNvCxnSpPr/>
            <p:nvPr/>
          </p:nvCxnSpPr>
          <p:spPr>
            <a:xfrm>
              <a:off x="3564396" y="1477554"/>
              <a:ext cx="288032" cy="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Egyenes összekötő 26"/>
            <p:cNvCxnSpPr/>
            <p:nvPr/>
          </p:nvCxnSpPr>
          <p:spPr>
            <a:xfrm>
              <a:off x="3564396" y="1051074"/>
              <a:ext cx="288032" cy="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Szövegdoboz 75"/>
            <p:cNvSpPr txBox="1"/>
            <p:nvPr/>
          </p:nvSpPr>
          <p:spPr>
            <a:xfrm>
              <a:off x="2862827" y="1508098"/>
              <a:ext cx="838226" cy="181863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hu-HU" sz="105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foglyul ejtett állam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9" name="Szövegdoboz 76"/>
            <p:cNvSpPr txBox="1"/>
            <p:nvPr/>
          </p:nvSpPr>
          <p:spPr>
            <a:xfrm>
              <a:off x="3214666" y="2348824"/>
              <a:ext cx="484078" cy="20998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hu-HU" sz="105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állam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0" name="Szövegdoboz 77"/>
            <p:cNvSpPr txBox="1"/>
            <p:nvPr/>
          </p:nvSpPr>
          <p:spPr>
            <a:xfrm>
              <a:off x="2862827" y="1056061"/>
              <a:ext cx="894584" cy="117857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hu-HU" sz="105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bűnöző állam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1" name="Szövegdoboz 78"/>
            <p:cNvSpPr txBox="1"/>
            <p:nvPr/>
          </p:nvSpPr>
          <p:spPr>
            <a:xfrm>
              <a:off x="3021559" y="1979172"/>
              <a:ext cx="758861" cy="129386"/>
            </a:xfrm>
            <a:prstGeom prst="rect">
              <a:avLst/>
            </a:prstGeom>
            <a:solidFill>
              <a:srgbClr val="EFEAE4"/>
            </a:solidFill>
          </p:spPr>
          <p:txBody>
            <a:bodyPr wrap="square" lIns="36000" tIns="0" rIns="36000" bIns="0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hu-HU" sz="105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korrupt állam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5" name="Szövegdoboz 92"/>
            <p:cNvSpPr txBox="1"/>
            <p:nvPr/>
          </p:nvSpPr>
          <p:spPr>
            <a:xfrm>
              <a:off x="3792752" y="193166"/>
              <a:ext cx="1162801" cy="31348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90000"/>
                </a:lnSpc>
                <a:spcAft>
                  <a:spcPts val="0"/>
                </a:spcAft>
              </a:pPr>
              <a:r>
                <a:rPr lang="hu-HU" sz="1100" b="1" dirty="0">
                  <a:solidFill>
                    <a:srgbClr val="504131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hu-HU" sz="110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korrupció szintje</a:t>
              </a:r>
              <a:endParaRPr lang="hu-HU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6" name="Szövegdoboz 93"/>
            <p:cNvSpPr txBox="1"/>
            <p:nvPr/>
          </p:nvSpPr>
          <p:spPr>
            <a:xfrm>
              <a:off x="6228433" y="2441424"/>
              <a:ext cx="1194851" cy="32872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>
                <a:lnSpc>
                  <a:spcPct val="90000"/>
                </a:lnSpc>
                <a:spcAft>
                  <a:spcPts val="0"/>
                </a:spcAft>
              </a:pPr>
              <a:r>
                <a:rPr lang="hu-HU" sz="105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az állami beavatkozás jellege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7" name="Szövegdoboz 94"/>
            <p:cNvSpPr txBox="1"/>
            <p:nvPr/>
          </p:nvSpPr>
          <p:spPr>
            <a:xfrm>
              <a:off x="6755480" y="2105798"/>
              <a:ext cx="691521" cy="253916"/>
            </a:xfrm>
            <a:prstGeom prst="rect">
              <a:avLst/>
            </a:prstGeom>
            <a:noFill/>
          </p:spPr>
          <p:txBody>
            <a:bodyPr wrap="square" lIns="72000" rIns="72000" rtlCol="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hu-HU" sz="110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pozitív</a:t>
              </a:r>
              <a:endParaRPr lang="hu-HU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8" name="Szövegdoboz 95"/>
            <p:cNvSpPr txBox="1"/>
            <p:nvPr/>
          </p:nvSpPr>
          <p:spPr>
            <a:xfrm>
              <a:off x="107968" y="2105798"/>
              <a:ext cx="737052" cy="236350"/>
            </a:xfrm>
            <a:prstGeom prst="rect">
              <a:avLst/>
            </a:prstGeom>
            <a:noFill/>
          </p:spPr>
          <p:txBody>
            <a:bodyPr wrap="square" lIns="72000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hu-HU" sz="110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negatív</a:t>
              </a:r>
              <a:endParaRPr lang="hu-HU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9" name="Szövegdoboz 39"/>
            <p:cNvSpPr txBox="1"/>
            <p:nvPr/>
          </p:nvSpPr>
          <p:spPr>
            <a:xfrm>
              <a:off x="107968" y="2441424"/>
              <a:ext cx="1206361" cy="31170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90000"/>
                </a:lnSpc>
                <a:spcAft>
                  <a:spcPts val="0"/>
                </a:spcAft>
              </a:pPr>
              <a:r>
                <a:rPr lang="hu-HU" sz="105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az állami beavatkozás jellege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0" name="Bal oldali kapcsos zárójel 39"/>
            <p:cNvSpPr/>
            <p:nvPr/>
          </p:nvSpPr>
          <p:spPr>
            <a:xfrm rot="5400000">
              <a:off x="3509969" y="-1430337"/>
              <a:ext cx="385365" cy="4579723"/>
            </a:xfrm>
            <a:prstGeom prst="leftBrace">
              <a:avLst>
                <a:gd name="adj1" fmla="val 58327"/>
                <a:gd name="adj2" fmla="val 72863"/>
              </a:avLst>
            </a:prstGeom>
            <a:ln w="22225">
              <a:solidFill>
                <a:srgbClr val="CD5F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hu-HU" sz="2400"/>
            </a:p>
          </p:txBody>
        </p:sp>
        <p:sp>
          <p:nvSpPr>
            <p:cNvPr id="41" name="Szövegdoboz 42"/>
            <p:cNvSpPr txBox="1"/>
            <p:nvPr/>
          </p:nvSpPr>
          <p:spPr>
            <a:xfrm>
              <a:off x="1851081" y="374947"/>
              <a:ext cx="1619701" cy="2647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0"/>
                </a:spcAft>
              </a:pPr>
              <a:r>
                <a:rPr lang="hu-HU" sz="110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maximális  önkényességi amplitúdó</a:t>
              </a:r>
            </a:p>
          </p:txBody>
        </p:sp>
        <p:cxnSp>
          <p:nvCxnSpPr>
            <p:cNvPr id="7" name="Egyenes összekötő nyíllal 6"/>
            <p:cNvCxnSpPr/>
            <p:nvPr/>
          </p:nvCxnSpPr>
          <p:spPr>
            <a:xfrm>
              <a:off x="108012" y="2376264"/>
              <a:ext cx="7344816" cy="0"/>
            </a:xfrm>
            <a:prstGeom prst="straightConnector1">
              <a:avLst/>
            </a:prstGeom>
            <a:ln w="34925">
              <a:solidFill>
                <a:srgbClr val="4D7C85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Egyenes összekötő nyíllal 7"/>
            <p:cNvCxnSpPr/>
            <p:nvPr/>
          </p:nvCxnSpPr>
          <p:spPr>
            <a:xfrm flipV="1">
              <a:off x="3708412" y="216024"/>
              <a:ext cx="0" cy="2160240"/>
            </a:xfrm>
            <a:prstGeom prst="straightConnector1">
              <a:avLst/>
            </a:prstGeom>
            <a:ln w="34925">
              <a:solidFill>
                <a:srgbClr val="4D7C85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835237"/>
              </p:ext>
            </p:extLst>
          </p:nvPr>
        </p:nvGraphicFramePr>
        <p:xfrm>
          <a:off x="708499" y="4299209"/>
          <a:ext cx="7727002" cy="7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35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41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050" b="1" u="sng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Jelmagyarázat</a:t>
                      </a:r>
                      <a:r>
                        <a:rPr lang="en-US" sz="1050" b="1" u="sng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hu-HU" sz="1050" b="0" dirty="0" smtClean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hu-HU" sz="1050" b="1" kern="1200" noProof="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normatív cselekvés</a:t>
                      </a:r>
                    </a:p>
                    <a:p>
                      <a:r>
                        <a:rPr lang="hu-HU" sz="1050" b="1" kern="1200" noProof="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D1: diszkrecionális, mint nem strukturális deviancia</a:t>
                      </a:r>
                    </a:p>
                    <a:p>
                      <a:r>
                        <a:rPr lang="hu-HU" sz="1050" b="1" i="1" kern="1200" noProof="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Megj.: a szaggatott vonal csak az áttekinthetőséget szolgálja.</a:t>
                      </a:r>
                      <a:endParaRPr lang="hu-HU" sz="1050" i="1" noProof="0" dirty="0" smtClean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</a:endParaRPr>
                    </a:p>
                  </a:txBody>
                  <a:tcPr marL="45720" marR="4572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hu-HU" sz="1050" b="1" kern="1200" noProof="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D2: diszkrecionális, mint strukturális deviancia</a:t>
                      </a:r>
                    </a:p>
                    <a:p>
                      <a:r>
                        <a:rPr lang="hu-HU" sz="1050" b="1" kern="1200" noProof="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D3: diszkrecionális, mint rendszeralkotó elem</a:t>
                      </a:r>
                      <a:endParaRPr lang="hu-HU" sz="1050" noProof="0" dirty="0" smtClean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</a:endParaRPr>
                    </a:p>
                  </a:txBody>
                  <a:tcPr marL="45720" marR="4572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602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 idx="4294967295"/>
          </p:nvPr>
        </p:nvSpPr>
        <p:spPr>
          <a:xfrm>
            <a:off x="107950" y="0"/>
            <a:ext cx="8928100" cy="1275606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hu-HU" sz="3200" b="1" dirty="0" smtClean="0">
                <a:solidFill>
                  <a:srgbClr val="8D503B"/>
                </a:solidFill>
              </a:rPr>
              <a:t>A főáramú megközelítés három kimondatlan előfeltevése (axiómák)</a:t>
            </a:r>
            <a:endParaRPr lang="hu-HU" sz="3200" b="1" dirty="0">
              <a:solidFill>
                <a:srgbClr val="8D503B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4294967295"/>
          </p:nvPr>
        </p:nvSpPr>
        <p:spPr>
          <a:xfrm>
            <a:off x="323528" y="1339008"/>
            <a:ext cx="8424936" cy="37530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55600" indent="-355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4D7C8B"/>
              </a:buClr>
              <a:buAutoNum type="arabicPeriod"/>
            </a:pPr>
            <a:r>
              <a:rPr lang="hu-HU" sz="2400" b="1" dirty="0" smtClean="0">
                <a:solidFill>
                  <a:srgbClr val="50412B"/>
                </a:solidFill>
              </a:rPr>
              <a:t>A társadalmi cselekvés szféráinak szétválasztása (politikai, gazdasági és közösségi) végbement.</a:t>
            </a:r>
          </a:p>
          <a:p>
            <a:pPr marL="355600" indent="-355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4D7C8B"/>
              </a:buClr>
              <a:buAutoNum type="arabicPeriod"/>
            </a:pPr>
            <a:r>
              <a:rPr lang="hu-HU" sz="2400" b="1" dirty="0" smtClean="0">
                <a:solidFill>
                  <a:srgbClr val="50412B"/>
                </a:solidFill>
              </a:rPr>
              <a:t>A személyek és intézmények </a:t>
            </a:r>
            <a:r>
              <a:rPr lang="hu-HU" sz="2400" b="1" i="1" dirty="0" smtClean="0">
                <a:solidFill>
                  <a:srgbClr val="50412B"/>
                </a:solidFill>
              </a:rPr>
              <a:t>de jure </a:t>
            </a:r>
            <a:r>
              <a:rPr lang="hu-HU" sz="2400" b="1" dirty="0" smtClean="0">
                <a:solidFill>
                  <a:srgbClr val="50412B"/>
                </a:solidFill>
              </a:rPr>
              <a:t>pozíciója egybeesik a </a:t>
            </a:r>
            <a:r>
              <a:rPr lang="hu-HU" sz="2400" b="1" i="1" dirty="0" smtClean="0">
                <a:solidFill>
                  <a:srgbClr val="50412B"/>
                </a:solidFill>
              </a:rPr>
              <a:t>de facto </a:t>
            </a:r>
            <a:r>
              <a:rPr lang="hu-HU" sz="2400" b="1" dirty="0" smtClean="0">
                <a:solidFill>
                  <a:srgbClr val="50412B"/>
                </a:solidFill>
              </a:rPr>
              <a:t>pozíciójukkal.</a:t>
            </a:r>
            <a:endParaRPr lang="hu-HU" sz="2400" b="1" dirty="0">
              <a:solidFill>
                <a:srgbClr val="50412B"/>
              </a:solidFill>
            </a:endParaRPr>
          </a:p>
          <a:p>
            <a:pPr marL="355600" indent="-355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4D7C8B"/>
              </a:buClr>
              <a:buAutoNum type="arabicPeriod"/>
            </a:pPr>
            <a:r>
              <a:rPr lang="hu-HU" sz="2400" b="1" dirty="0" smtClean="0">
                <a:solidFill>
                  <a:srgbClr val="50412B"/>
                </a:solidFill>
              </a:rPr>
              <a:t>Az állam célja a közjó szolgálata, a szakpolitikai tévedések és a korrupció pedig csupán devianciák, az állam irányítóinak a szándékaival szembemenő jelenségek (azaz nem rendszer-meghatározó elemek).</a:t>
            </a:r>
            <a:endParaRPr lang="hu-HU" sz="2400" b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2773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 idx="4294967295"/>
          </p:nvPr>
        </p:nvSpPr>
        <p:spPr>
          <a:xfrm>
            <a:off x="107950" y="0"/>
            <a:ext cx="8928100" cy="1275606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hu-HU" sz="3200" b="1" dirty="0" smtClean="0">
                <a:solidFill>
                  <a:srgbClr val="8D503B"/>
                </a:solidFill>
              </a:rPr>
              <a:t>Összefoglalás: a főáramú megközelítés három fő axiómájának megkérdőjelezése</a:t>
            </a:r>
            <a:endParaRPr lang="hu-HU" sz="3200" b="1" dirty="0">
              <a:solidFill>
                <a:srgbClr val="8D503B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4294967295"/>
          </p:nvPr>
        </p:nvSpPr>
        <p:spPr>
          <a:xfrm>
            <a:off x="109566" y="1211510"/>
            <a:ext cx="8926483" cy="37530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55600" indent="-355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4D7C8B"/>
              </a:buClr>
              <a:buAutoNum type="arabicPeriod"/>
            </a:pPr>
            <a:r>
              <a:rPr lang="hu-HU" sz="2200" b="1" dirty="0" smtClean="0">
                <a:solidFill>
                  <a:srgbClr val="50412B"/>
                </a:solidFill>
              </a:rPr>
              <a:t>A társadalmi cselekvés szféráinak szétválasztása </a:t>
            </a:r>
            <a:r>
              <a:rPr lang="hu-HU" sz="22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hu-HU" sz="2200" b="1" dirty="0" smtClean="0">
                <a:solidFill>
                  <a:srgbClr val="CD5F50"/>
                </a:solidFill>
                <a:sym typeface="Wingdings" panose="05000000000000000000" pitchFamily="2" charset="2"/>
              </a:rPr>
              <a:t>nincs szétválasztás, az autonómiákat korlátozzák vagy felszámolják, patrónus-kliens hálózatok</a:t>
            </a:r>
            <a:endParaRPr lang="hu-HU" sz="2200" b="1" dirty="0" smtClean="0">
              <a:solidFill>
                <a:srgbClr val="50412B"/>
              </a:solidFill>
            </a:endParaRPr>
          </a:p>
          <a:p>
            <a:pPr marL="355600" indent="-355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4D7C8B"/>
              </a:buClr>
              <a:buAutoNum type="arabicPeriod"/>
            </a:pPr>
            <a:r>
              <a:rPr lang="hu-HU" sz="2200" b="1" dirty="0" smtClean="0">
                <a:solidFill>
                  <a:srgbClr val="50412B"/>
                </a:solidFill>
              </a:rPr>
              <a:t>A személyek és intézmények </a:t>
            </a:r>
            <a:r>
              <a:rPr lang="hu-HU" sz="2200" b="1" i="1" dirty="0" smtClean="0">
                <a:solidFill>
                  <a:srgbClr val="50412B"/>
                </a:solidFill>
              </a:rPr>
              <a:t>de jure </a:t>
            </a:r>
            <a:r>
              <a:rPr lang="hu-HU" sz="2200" b="1" dirty="0" smtClean="0">
                <a:solidFill>
                  <a:srgbClr val="50412B"/>
                </a:solidFill>
              </a:rPr>
              <a:t>pozíciója egybeesik a </a:t>
            </a:r>
            <a:r>
              <a:rPr lang="hu-HU" sz="2200" b="1" i="1" dirty="0" smtClean="0">
                <a:solidFill>
                  <a:srgbClr val="50412B"/>
                </a:solidFill>
              </a:rPr>
              <a:t>de facto </a:t>
            </a:r>
            <a:r>
              <a:rPr lang="hu-HU" sz="2200" b="1" dirty="0" smtClean="0">
                <a:solidFill>
                  <a:srgbClr val="50412B"/>
                </a:solidFill>
              </a:rPr>
              <a:t>pozíciójukkal </a:t>
            </a:r>
            <a:r>
              <a:rPr lang="hu-HU" sz="22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hu-HU" sz="2200" b="1" dirty="0" smtClean="0">
                <a:solidFill>
                  <a:srgbClr val="CD5F50"/>
                </a:solidFill>
                <a:sym typeface="Wingdings" panose="05000000000000000000" pitchFamily="2" charset="2"/>
              </a:rPr>
              <a:t>nem esik egybe, informális hálózatok átlépnek a formális rendszeren</a:t>
            </a:r>
            <a:endParaRPr lang="hu-HU" sz="2200" b="1" dirty="0">
              <a:solidFill>
                <a:srgbClr val="50412B"/>
              </a:solidFill>
            </a:endParaRPr>
          </a:p>
          <a:p>
            <a:pPr marL="355600" indent="-355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4D7C8B"/>
              </a:buClr>
              <a:buAutoNum type="arabicPeriod"/>
            </a:pPr>
            <a:r>
              <a:rPr lang="hu-HU" sz="2200" b="1" dirty="0" smtClean="0">
                <a:solidFill>
                  <a:srgbClr val="50412B"/>
                </a:solidFill>
              </a:rPr>
              <a:t>Az állam célja a közjó szolgálata, a szakpolitikai tévedések és a korrupció pedig csupán devianciák </a:t>
            </a:r>
            <a:r>
              <a:rPr lang="hu-HU" sz="22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hu-HU" sz="2200" b="1" dirty="0" smtClean="0">
                <a:solidFill>
                  <a:srgbClr val="CD5F50"/>
                </a:solidFill>
                <a:sym typeface="Wingdings" panose="05000000000000000000" pitchFamily="2" charset="2"/>
              </a:rPr>
              <a:t>a korrupció az uralmi elit szándékai szerint történik, rendszer-meghatározó elem (bűnöző állam, maffiaállam)</a:t>
            </a:r>
            <a:endParaRPr lang="hu-HU" sz="2200" b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2649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 txBox="1">
            <a:spLocks/>
          </p:cNvSpPr>
          <p:nvPr/>
        </p:nvSpPr>
        <p:spPr>
          <a:xfrm>
            <a:off x="107950" y="1563638"/>
            <a:ext cx="8928100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36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Köszönöm a figyelmet!</a:t>
            </a:r>
          </a:p>
          <a:p>
            <a:r>
              <a:rPr lang="hu-HU" sz="32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Kérdés?</a:t>
            </a:r>
          </a:p>
        </p:txBody>
      </p:sp>
    </p:spTree>
    <p:extLst>
      <p:ext uri="{BB962C8B-B14F-4D97-AF65-F5344CB8AC3E}">
        <p14:creationId xmlns:p14="http://schemas.microsoft.com/office/powerpoint/2010/main" val="5549743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49" y="524177"/>
            <a:ext cx="8928100" cy="915988"/>
          </a:xfrm>
        </p:spPr>
        <p:txBody>
          <a:bodyPr anchor="ctr">
            <a:noAutofit/>
          </a:bodyPr>
          <a:lstStyle/>
          <a:p>
            <a:r>
              <a:rPr lang="hu-HU" sz="2800" b="1" dirty="0" smtClean="0">
                <a:solidFill>
                  <a:srgbClr val="8D503B"/>
                </a:solidFill>
              </a:rPr>
              <a:t>A társadalmi érdek vagy az ideológiavégrehajtás elvének alárendelt államok</a:t>
            </a:r>
            <a:endParaRPr lang="hu-HU" sz="2800" b="1" dirty="0">
              <a:solidFill>
                <a:srgbClr val="8D503B"/>
              </a:solidFill>
            </a:endParaRPr>
          </a:p>
        </p:txBody>
      </p:sp>
      <p:cxnSp>
        <p:nvCxnSpPr>
          <p:cNvPr id="9" name="Egyenes összekötő 20"/>
          <p:cNvCxnSpPr/>
          <p:nvPr/>
        </p:nvCxnSpPr>
        <p:spPr>
          <a:xfrm flipV="1">
            <a:off x="179511" y="2021210"/>
            <a:ext cx="8784976" cy="1"/>
          </a:xfrm>
          <a:prstGeom prst="line">
            <a:avLst/>
          </a:prstGeom>
          <a:ln w="88900">
            <a:solidFill>
              <a:srgbClr val="4D7C84">
                <a:alpha val="80000"/>
              </a:srgb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Таблица 9"/>
          <p:cNvGraphicFramePr>
            <a:graphicFrameLocks noGrp="1"/>
          </p:cNvGraphicFramePr>
          <p:nvPr>
            <p:extLst/>
          </p:nvPr>
        </p:nvGraphicFramePr>
        <p:xfrm>
          <a:off x="179511" y="2309242"/>
          <a:ext cx="8784976" cy="1656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01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1618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500" b="1" dirty="0" smtClean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Éjjeliőr-állam</a:t>
                      </a:r>
                    </a:p>
                    <a:p>
                      <a:pPr algn="ctr"/>
                      <a:r>
                        <a:rPr lang="en-US" sz="1300" b="0" dirty="0" smtClean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(</a:t>
                      </a:r>
                      <a:r>
                        <a:rPr lang="hu-HU" sz="1300" b="0" dirty="0" smtClean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rendőrség, bíróság, honvédelem</a:t>
                      </a:r>
                      <a:r>
                        <a:rPr lang="en-US" sz="1300" b="0" dirty="0" smtClean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hu-HU" sz="1500" dirty="0" smtClean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Jóléti</a:t>
                      </a:r>
                      <a:r>
                        <a:rPr lang="hu-HU" sz="1500" baseline="0" dirty="0" smtClean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állam</a:t>
                      </a:r>
                      <a:r>
                        <a:rPr lang="en-GB" sz="1500" dirty="0" smtClean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/>
                      </a:r>
                      <a:br>
                        <a:rPr lang="en-GB" sz="1500" dirty="0" smtClean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</a:br>
                      <a:r>
                        <a:rPr lang="en-GB" sz="1300" b="0" dirty="0" smtClean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(</a:t>
                      </a:r>
                      <a:r>
                        <a:rPr lang="hu-HU" sz="1300" b="0" dirty="0" smtClean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közszolgáltatások biztosítása</a:t>
                      </a:r>
                      <a:r>
                        <a:rPr lang="en-GB" sz="1300" b="0" dirty="0" smtClean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5A1">
                        <a:alpha val="49804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 smtClean="0">
                        <a:solidFill>
                          <a:srgbClr val="50412B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5A1">
                        <a:alpha val="49804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 smtClean="0">
                        <a:solidFill>
                          <a:srgbClr val="50412B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5A1">
                        <a:alpha val="49804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hu-HU" sz="1500" dirty="0" smtClean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Fejlesztő állam</a:t>
                      </a:r>
                      <a:endParaRPr lang="en-GB" sz="1500" dirty="0" smtClean="0">
                        <a:solidFill>
                          <a:srgbClr val="504131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algn="ctr"/>
                      <a:r>
                        <a:rPr lang="en-US" sz="1300" b="0" dirty="0" smtClean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(</a:t>
                      </a:r>
                      <a:r>
                        <a:rPr lang="hu-HU" sz="1300" b="0" dirty="0" smtClean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aktív gazdasági szerep</a:t>
                      </a:r>
                      <a:r>
                        <a:rPr lang="en-US" sz="1300" b="0" dirty="0" smtClean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9997">
                <a:tc vMerge="1">
                  <a:txBody>
                    <a:bodyPr/>
                    <a:lstStyle/>
                    <a:p>
                      <a:pPr algn="ctr"/>
                      <a:endParaRPr lang="en-US" sz="1400" b="0" dirty="0" smtClean="0">
                        <a:solidFill>
                          <a:srgbClr val="504131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300" b="1" i="1" dirty="0" smtClean="0">
                          <a:solidFill>
                            <a:srgbClr val="504131"/>
                          </a:solidFill>
                          <a:latin typeface="+mn-lt"/>
                        </a:rPr>
                        <a:t>Liberális jóléti</a:t>
                      </a:r>
                      <a:r>
                        <a:rPr lang="hu-HU" sz="1300" b="1" i="1" baseline="0" dirty="0" smtClean="0">
                          <a:solidFill>
                            <a:srgbClr val="504131"/>
                          </a:solidFill>
                          <a:latin typeface="+mn-lt"/>
                        </a:rPr>
                        <a:t> állam</a:t>
                      </a:r>
                      <a:br>
                        <a:rPr lang="hu-HU" sz="1300" b="1" i="1" baseline="0" dirty="0" smtClean="0">
                          <a:solidFill>
                            <a:srgbClr val="504131"/>
                          </a:solidFill>
                          <a:latin typeface="+mn-lt"/>
                        </a:rPr>
                      </a:br>
                      <a:r>
                        <a:rPr lang="en-GB" sz="1300" dirty="0" smtClean="0">
                          <a:solidFill>
                            <a:srgbClr val="504131"/>
                          </a:solidFill>
                          <a:latin typeface="+mn-lt"/>
                        </a:rPr>
                        <a:t>(</a:t>
                      </a:r>
                      <a:r>
                        <a:rPr lang="hu-HU" sz="1300" dirty="0" smtClean="0">
                          <a:solidFill>
                            <a:srgbClr val="504131"/>
                          </a:solidFill>
                          <a:latin typeface="+mn-lt"/>
                        </a:rPr>
                        <a:t>célzott juttatások</a:t>
                      </a:r>
                      <a:r>
                        <a:rPr lang="en-GB" sz="1300" dirty="0" smtClean="0">
                          <a:solidFill>
                            <a:srgbClr val="504131"/>
                          </a:solidFill>
                          <a:latin typeface="+mn-lt"/>
                        </a:rPr>
                        <a:t>)</a:t>
                      </a:r>
                      <a:endParaRPr lang="en-GB" sz="1300" dirty="0">
                        <a:solidFill>
                          <a:srgbClr val="504131"/>
                        </a:solidFill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5A1">
                        <a:alpha val="4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300" b="1" i="1" dirty="0" smtClean="0">
                          <a:solidFill>
                            <a:srgbClr val="504131"/>
                          </a:solidFill>
                          <a:latin typeface="+mn-lt"/>
                        </a:rPr>
                        <a:t>Konzervatív</a:t>
                      </a:r>
                      <a:r>
                        <a:rPr lang="hu-HU" sz="1300" b="1" i="1" baseline="0" dirty="0" smtClean="0">
                          <a:solidFill>
                            <a:srgbClr val="504131"/>
                          </a:solidFill>
                          <a:latin typeface="+mn-lt"/>
                        </a:rPr>
                        <a:t> jóléti állam</a:t>
                      </a:r>
                      <a:br>
                        <a:rPr lang="hu-HU" sz="1300" b="1" i="1" baseline="0" dirty="0" smtClean="0">
                          <a:solidFill>
                            <a:srgbClr val="504131"/>
                          </a:solidFill>
                          <a:latin typeface="+mn-lt"/>
                        </a:rPr>
                      </a:br>
                      <a:r>
                        <a:rPr lang="en-GB" sz="1300" dirty="0" smtClean="0">
                          <a:solidFill>
                            <a:srgbClr val="504131"/>
                          </a:solidFill>
                          <a:latin typeface="+mn-lt"/>
                        </a:rPr>
                        <a:t>(</a:t>
                      </a:r>
                      <a:r>
                        <a:rPr lang="hu-HU" sz="1300" dirty="0" smtClean="0">
                          <a:solidFill>
                            <a:srgbClr val="504131"/>
                          </a:solidFill>
                          <a:latin typeface="+mn-lt"/>
                        </a:rPr>
                        <a:t>családi </a:t>
                      </a:r>
                      <a:r>
                        <a:rPr lang="hu-HU" sz="1300" dirty="0" err="1" smtClean="0">
                          <a:solidFill>
                            <a:srgbClr val="504131"/>
                          </a:solidFill>
                          <a:latin typeface="+mn-lt"/>
                        </a:rPr>
                        <a:t>társadalaombiztosítás</a:t>
                      </a:r>
                      <a:r>
                        <a:rPr lang="en-GB" sz="1300" dirty="0" smtClean="0">
                          <a:solidFill>
                            <a:srgbClr val="504131"/>
                          </a:solidFill>
                          <a:latin typeface="+mn-lt"/>
                        </a:rPr>
                        <a:t>)</a:t>
                      </a:r>
                      <a:endParaRPr lang="en-GB" sz="1300" dirty="0">
                        <a:solidFill>
                          <a:srgbClr val="504131"/>
                        </a:solidFill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5A1">
                        <a:alpha val="4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300" b="1" i="1" dirty="0" smtClean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Szociáldemokrata jóléti állam</a:t>
                      </a:r>
                      <a:br>
                        <a:rPr lang="hu-HU" sz="1300" b="1" i="1" dirty="0" smtClean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</a:br>
                      <a:r>
                        <a:rPr lang="en-GB" sz="1300" b="0" i="0" dirty="0" smtClean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(</a:t>
                      </a:r>
                      <a:r>
                        <a:rPr lang="hu-HU" sz="1300" b="0" i="0" dirty="0" smtClean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univerzalisztikus juttatások)</a:t>
                      </a:r>
                      <a:endParaRPr lang="en-GB" sz="1300" b="0" i="0" dirty="0" smtClean="0">
                        <a:solidFill>
                          <a:srgbClr val="504131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5A1">
                        <a:alpha val="49804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b="0" dirty="0" smtClean="0">
                        <a:solidFill>
                          <a:srgbClr val="504131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05515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0" y="-13003"/>
            <a:ext cx="4572000" cy="1512225"/>
          </a:xfrm>
        </p:spPr>
        <p:txBody>
          <a:bodyPr anchor="ctr">
            <a:noAutofit/>
          </a:bodyPr>
          <a:lstStyle/>
          <a:p>
            <a:pPr algn="l"/>
            <a:r>
              <a:rPr lang="hu-HU" sz="2000" b="1" dirty="0" smtClean="0">
                <a:solidFill>
                  <a:srgbClr val="8D503B"/>
                </a:solidFill>
              </a:rPr>
              <a:t>Főbb államtípusok összehasonlító kerete</a:t>
            </a:r>
            <a:endParaRPr lang="hu-HU" sz="2000" b="1" dirty="0">
              <a:solidFill>
                <a:srgbClr val="8D503B"/>
              </a:solidFill>
            </a:endParaRPr>
          </a:p>
        </p:txBody>
      </p:sp>
      <p:grpSp>
        <p:nvGrpSpPr>
          <p:cNvPr id="4" name="Csoportba foglalás 3"/>
          <p:cNvGrpSpPr/>
          <p:nvPr/>
        </p:nvGrpSpPr>
        <p:grpSpPr>
          <a:xfrm>
            <a:off x="107504" y="339502"/>
            <a:ext cx="8712522" cy="4630709"/>
            <a:chOff x="-417366" y="0"/>
            <a:chExt cx="11468542" cy="5307090"/>
          </a:xfrm>
          <a:noFill/>
        </p:grpSpPr>
        <p:sp>
          <p:nvSpPr>
            <p:cNvPr id="5" name="Derékszögű háromszög 4"/>
            <p:cNvSpPr/>
            <p:nvPr/>
          </p:nvSpPr>
          <p:spPr>
            <a:xfrm>
              <a:off x="2168434" y="0"/>
              <a:ext cx="8882742" cy="4258491"/>
            </a:xfrm>
            <a:prstGeom prst="rtTriangle">
              <a:avLst/>
            </a:prstGeom>
            <a:solidFill>
              <a:srgbClr val="6B95A1">
                <a:alpha val="50000"/>
              </a:srgbClr>
            </a:solidFill>
            <a:ln>
              <a:solidFill>
                <a:srgbClr val="4D7C85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hu-HU" sz="2400"/>
            </a:p>
          </p:txBody>
        </p:sp>
        <p:sp>
          <p:nvSpPr>
            <p:cNvPr id="6" name="Téglalap 5"/>
            <p:cNvSpPr/>
            <p:nvPr/>
          </p:nvSpPr>
          <p:spPr>
            <a:xfrm>
              <a:off x="2168433" y="1436914"/>
              <a:ext cx="2978333" cy="2821577"/>
            </a:xfrm>
            <a:prstGeom prst="rect">
              <a:avLst/>
            </a:prstGeom>
            <a:grpFill/>
            <a:ln>
              <a:solidFill>
                <a:srgbClr val="4D7C85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hu-HU" sz="2400"/>
            </a:p>
          </p:txBody>
        </p:sp>
        <p:sp>
          <p:nvSpPr>
            <p:cNvPr id="7" name="Téglalap 6"/>
            <p:cNvSpPr/>
            <p:nvPr/>
          </p:nvSpPr>
          <p:spPr>
            <a:xfrm>
              <a:off x="2168435" y="2808514"/>
              <a:ext cx="5839098" cy="1449977"/>
            </a:xfrm>
            <a:prstGeom prst="rect">
              <a:avLst/>
            </a:prstGeom>
            <a:grpFill/>
            <a:ln>
              <a:solidFill>
                <a:srgbClr val="4D7C85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hu-HU" sz="2400"/>
            </a:p>
          </p:txBody>
        </p:sp>
        <p:sp>
          <p:nvSpPr>
            <p:cNvPr id="8" name="Szövegdoboz 13"/>
            <p:cNvSpPr txBox="1"/>
            <p:nvPr/>
          </p:nvSpPr>
          <p:spPr>
            <a:xfrm rot="1800000">
              <a:off x="2064401" y="598579"/>
              <a:ext cx="1983836" cy="770322"/>
            </a:xfrm>
            <a:prstGeom prst="rect">
              <a:avLst/>
            </a:prstGeom>
            <a:grp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0"/>
                </a:spcAft>
              </a:pPr>
              <a:r>
                <a:rPr lang="hu-HU" sz="140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Éjjeliőr-állam</a:t>
              </a:r>
              <a:endParaRPr lang="hu-HU" sz="24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9" name="Szövegdoboz 14"/>
            <p:cNvSpPr txBox="1"/>
            <p:nvPr/>
          </p:nvSpPr>
          <p:spPr>
            <a:xfrm>
              <a:off x="2237106" y="1831137"/>
              <a:ext cx="2843128" cy="583151"/>
            </a:xfrm>
            <a:prstGeom prst="rect">
              <a:avLst/>
            </a:prstGeom>
            <a:grpFill/>
          </p:spPr>
          <p:txBody>
            <a:bodyPr wrap="square" rtlCol="0" anchor="ctr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40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Jóléti állam</a:t>
              </a:r>
              <a:endParaRPr lang="hu-HU" sz="24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0" name="Szövegdoboz 15"/>
            <p:cNvSpPr txBox="1"/>
            <p:nvPr/>
          </p:nvSpPr>
          <p:spPr>
            <a:xfrm rot="1800000">
              <a:off x="5138633" y="2014896"/>
              <a:ext cx="1773783" cy="624016"/>
            </a:xfrm>
            <a:prstGeom prst="rect">
              <a:avLst/>
            </a:prstGeom>
            <a:grp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40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Fejlesztő állam</a:t>
              </a:r>
              <a:endParaRPr lang="hu-HU" sz="24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1" name="Szövegdoboz 16"/>
            <p:cNvSpPr txBox="1"/>
            <p:nvPr/>
          </p:nvSpPr>
          <p:spPr>
            <a:xfrm>
              <a:off x="2252728" y="3343335"/>
              <a:ext cx="2827505" cy="480946"/>
            </a:xfrm>
            <a:prstGeom prst="rect">
              <a:avLst/>
            </a:prstGeom>
            <a:grpFill/>
          </p:spPr>
          <p:txBody>
            <a:bodyPr wrap="square" rtlCol="0" anchor="ctr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hu-HU" sz="1400" b="1" kern="1200" dirty="0" err="1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ártállam</a:t>
              </a:r>
              <a:endParaRPr lang="hu-HU" sz="24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2" name="Szövegdoboz 17"/>
            <p:cNvSpPr txBox="1"/>
            <p:nvPr/>
          </p:nvSpPr>
          <p:spPr>
            <a:xfrm>
              <a:off x="5231059" y="3256115"/>
              <a:ext cx="2692759" cy="554775"/>
            </a:xfrm>
            <a:prstGeom prst="rect">
              <a:avLst/>
            </a:prstGeom>
            <a:grpFill/>
          </p:spPr>
          <p:txBody>
            <a:bodyPr wrap="square" rtlCol="0" anchor="ctr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40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Maffiaállam</a:t>
              </a:r>
              <a:endParaRPr lang="ru-RU" sz="1400" b="1" kern="1200" dirty="0" smtClean="0">
                <a:solidFill>
                  <a:srgbClr val="50413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en-US" sz="130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hu-HU" sz="130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ragadozó állam</a:t>
              </a:r>
              <a:r>
                <a:rPr lang="en-US" sz="130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hu-HU" sz="13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3" name="Szövegdoboz 18"/>
            <p:cNvSpPr txBox="1"/>
            <p:nvPr/>
          </p:nvSpPr>
          <p:spPr>
            <a:xfrm rot="1800000">
              <a:off x="7725008" y="3222811"/>
              <a:ext cx="2156332" cy="821907"/>
            </a:xfrm>
            <a:prstGeom prst="rect">
              <a:avLst/>
            </a:prstGeom>
            <a:grp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40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Bukott állam (oligarchikus anarchiában)</a:t>
              </a:r>
              <a:endParaRPr lang="hu-HU" sz="12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4" name="Szövegdoboz 19"/>
            <p:cNvSpPr txBox="1"/>
            <p:nvPr/>
          </p:nvSpPr>
          <p:spPr>
            <a:xfrm>
              <a:off x="-417366" y="1"/>
              <a:ext cx="2566208" cy="1409301"/>
            </a:xfrm>
            <a:prstGeom prst="rect">
              <a:avLst/>
            </a:prstGeom>
            <a:grpFill/>
          </p:spPr>
          <p:txBody>
            <a:bodyPr wrap="square" rtlCol="0" anchor="ctr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1400" b="1" u="sng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A </a:t>
              </a:r>
              <a:r>
                <a:rPr lang="en-US" sz="1400" b="1" u="sng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láthatatlan</a:t>
              </a:r>
              <a:r>
                <a:rPr lang="en-US" sz="1400" b="1" u="sng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400" b="1" u="sng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kéz</a:t>
              </a:r>
              <a:r>
                <a:rPr lang="en-US" sz="1400" b="1" u="sng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400" b="1" u="sng" dirty="0" err="1" smtClean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modellje</a:t>
              </a:r>
              <a:endParaRPr lang="hu-HU" sz="1400" b="1" dirty="0">
                <a:solidFill>
                  <a:srgbClr val="504131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spcAft>
                  <a:spcPts val="0"/>
                </a:spcAft>
              </a:pP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az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erőszak-szolgáltató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szervezetek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főként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(1)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pénzbeli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tulajdont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vesznek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el,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és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(2)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az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állam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a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saját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fenntartásának</a:t>
              </a:r>
              <a:endParaRPr lang="en-US" sz="1050" b="1" dirty="0">
                <a:solidFill>
                  <a:srgbClr val="504131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spcAft>
                  <a:spcPts val="0"/>
                </a:spcAft>
              </a:pP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biztosítására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hu-HU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5" name="Szövegdoboz 21"/>
            <p:cNvSpPr txBox="1"/>
            <p:nvPr/>
          </p:nvSpPr>
          <p:spPr>
            <a:xfrm>
              <a:off x="-417366" y="1436914"/>
              <a:ext cx="2585800" cy="1371599"/>
            </a:xfrm>
            <a:prstGeom prst="rect">
              <a:avLst/>
            </a:prstGeom>
            <a:grpFill/>
          </p:spPr>
          <p:txBody>
            <a:bodyPr wrap="square" rtlCol="0" anchor="ctr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1400" b="1" u="sng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A </a:t>
              </a:r>
              <a:r>
                <a:rPr lang="en-US" sz="1400" b="1" u="sng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segítő</a:t>
              </a:r>
              <a:r>
                <a:rPr lang="en-US" sz="1400" b="1" u="sng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400" b="1" u="sng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kéz</a:t>
              </a:r>
              <a:r>
                <a:rPr lang="en-US" sz="1400" b="1" u="sng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400" b="1" u="sng" dirty="0" err="1" smtClean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modellje</a:t>
              </a:r>
              <a:endParaRPr lang="hu-HU" sz="1400" b="1" dirty="0">
                <a:solidFill>
                  <a:srgbClr val="504131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spcAft>
                  <a:spcPts val="0"/>
                </a:spcAft>
              </a:pPr>
              <a:r>
                <a:rPr lang="en-US" sz="1050" b="1" dirty="0" smtClean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en-US" sz="1050" b="1" dirty="0" err="1" smtClean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az</a:t>
              </a:r>
              <a:r>
                <a:rPr lang="en-US" sz="1050" b="1" dirty="0" smtClean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erőszak-szolgáltató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szervezetek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főként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(1)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pénzbeli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tulajdont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vesznek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el,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és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(2) a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társadalmi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érdek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vagy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az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ideológia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előmozdítására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hu-HU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6" name="Szövegdoboz 22"/>
            <p:cNvSpPr txBox="1"/>
            <p:nvPr/>
          </p:nvSpPr>
          <p:spPr>
            <a:xfrm>
              <a:off x="-417365" y="2824897"/>
              <a:ext cx="2566125" cy="1433595"/>
            </a:xfrm>
            <a:prstGeom prst="rect">
              <a:avLst/>
            </a:prstGeom>
            <a:grpFill/>
          </p:spPr>
          <p:txBody>
            <a:bodyPr wrap="square" rtlCol="0" anchor="ctr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1400" b="1" u="sng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A </a:t>
              </a:r>
              <a:r>
                <a:rPr lang="en-US" sz="1400" b="1" u="sng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rabló</a:t>
              </a:r>
              <a:r>
                <a:rPr lang="en-US" sz="1400" b="1" u="sng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400" b="1" u="sng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kéz</a:t>
              </a:r>
              <a:r>
                <a:rPr lang="en-US" sz="1400" b="1" u="sng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400" b="1" u="sng" dirty="0" err="1" smtClean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modellje</a:t>
              </a:r>
              <a:endParaRPr lang="hu-HU" sz="1400" dirty="0">
                <a:solidFill>
                  <a:srgbClr val="504131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spcAft>
                  <a:spcPts val="0"/>
                </a:spcAft>
              </a:pPr>
              <a:r>
                <a:rPr lang="en-US" sz="1050" b="1" dirty="0" smtClean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en-US" sz="1050" b="1" dirty="0" err="1" smtClean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az</a:t>
              </a:r>
              <a:r>
                <a:rPr lang="en-US" sz="1050" b="1" dirty="0" smtClean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erőszak-szolgáltató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szervezetek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főként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(1)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nem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pénzbeli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(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és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pénzbeli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)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tulajdont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vesznek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el,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és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(2)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az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ideológia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/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elitérdek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105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előmozdítására</a:t>
              </a:r>
              <a:r>
                <a:rPr lang="en-US" sz="105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hu-HU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7" name="Szövegdoboz 23"/>
            <p:cNvSpPr txBox="1"/>
            <p:nvPr/>
          </p:nvSpPr>
          <p:spPr>
            <a:xfrm>
              <a:off x="2168434" y="4289918"/>
              <a:ext cx="2958839" cy="276002"/>
            </a:xfrm>
            <a:prstGeom prst="rect">
              <a:avLst/>
            </a:prstGeom>
            <a:grp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20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Normatív állami beavatkozás</a:t>
              </a:r>
              <a:endParaRPr lang="hu-HU" sz="20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8" name="Szövegdoboz 24"/>
            <p:cNvSpPr txBox="1"/>
            <p:nvPr/>
          </p:nvSpPr>
          <p:spPr>
            <a:xfrm>
              <a:off x="5127272" y="4289918"/>
              <a:ext cx="2880261" cy="697657"/>
            </a:xfrm>
            <a:prstGeom prst="rect">
              <a:avLst/>
            </a:prstGeom>
            <a:grpFill/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hu-HU" sz="120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Diszkrecionális állami beavatkozás (a közintézmények koordinált használatával)</a:t>
              </a:r>
              <a:endParaRPr lang="hu-HU" sz="20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9" name="Szövegdoboz 25"/>
            <p:cNvSpPr txBox="1"/>
            <p:nvPr/>
          </p:nvSpPr>
          <p:spPr>
            <a:xfrm>
              <a:off x="8026853" y="4289918"/>
              <a:ext cx="3024323" cy="761080"/>
            </a:xfrm>
            <a:prstGeom prst="rect">
              <a:avLst/>
            </a:prstGeom>
            <a:grpFill/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hu-HU" sz="120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Diszkrecionális állami beavatkozás (a közintézmények </a:t>
              </a:r>
              <a:r>
                <a:rPr lang="hu-HU" sz="1200" b="1" dirty="0" smtClean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koordinálatlan </a:t>
              </a:r>
              <a:r>
                <a:rPr lang="hu-HU" sz="1200" b="1" dirty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használatával</a:t>
              </a:r>
              <a:r>
                <a:rPr lang="hu-HU" sz="1200" b="1" dirty="0" smtClean="0">
                  <a:solidFill>
                    <a:srgbClr val="504131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hu-HU" sz="1200" dirty="0">
                  <a:solidFill>
                    <a:srgbClr val="504131"/>
                  </a:solidFill>
                  <a:effectLst/>
                  <a:latin typeface="Times New Roman" panose="02020603050405020304" pitchFamily="18" charset="0"/>
                  <a:ea typeface="SimSun" panose="02010600030101010101" pitchFamily="2" charset="-122"/>
                </a:rPr>
                <a:t> </a:t>
              </a:r>
              <a:endParaRPr lang="hu-HU" sz="20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0" name="Szövegdoboz 27"/>
            <p:cNvSpPr txBox="1"/>
            <p:nvPr/>
          </p:nvSpPr>
          <p:spPr>
            <a:xfrm>
              <a:off x="3894493" y="5019000"/>
              <a:ext cx="4400148" cy="288090"/>
            </a:xfrm>
            <a:prstGeom prst="rect">
              <a:avLst/>
            </a:prstGeom>
            <a:grp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600" b="1" kern="1200" dirty="0" smtClean="0">
                  <a:solidFill>
                    <a:srgbClr val="8D503B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Domináns piacon kívüli eszköz</a:t>
              </a:r>
              <a:endParaRPr lang="hu-HU" sz="2400" dirty="0">
                <a:solidFill>
                  <a:srgbClr val="8D503B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136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23478"/>
            <a:ext cx="8928100" cy="1008112"/>
          </a:xfrm>
        </p:spPr>
        <p:txBody>
          <a:bodyPr anchor="ctr">
            <a:normAutofit/>
          </a:bodyPr>
          <a:lstStyle/>
          <a:p>
            <a:r>
              <a:rPr lang="hu-HU" sz="2800" b="1" dirty="0" smtClean="0">
                <a:solidFill>
                  <a:srgbClr val="8D503B"/>
                </a:solidFill>
              </a:rPr>
              <a:t>3. axióma: az állam célja a közjó szolgálata?</a:t>
            </a:r>
            <a:endParaRPr lang="hu-HU" sz="2800" b="1" dirty="0">
              <a:solidFill>
                <a:srgbClr val="8D503B"/>
              </a:solidFill>
            </a:endParaRPr>
          </a:p>
        </p:txBody>
      </p:sp>
      <p:sp>
        <p:nvSpPr>
          <p:cNvPr id="4" name="Téglalap 4"/>
          <p:cNvSpPr/>
          <p:nvPr/>
        </p:nvSpPr>
        <p:spPr>
          <a:xfrm>
            <a:off x="539552" y="1131590"/>
            <a:ext cx="8208912" cy="368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800" b="1" dirty="0" smtClean="0">
                <a:solidFill>
                  <a:srgbClr val="50412B"/>
                </a:solidFill>
              </a:rPr>
              <a:t>Állam </a:t>
            </a:r>
            <a:r>
              <a:rPr lang="hu-HU" sz="2800" dirty="0">
                <a:solidFill>
                  <a:srgbClr val="50412B"/>
                </a:solidFill>
              </a:rPr>
              <a:t>az az intézmény, amely </a:t>
            </a:r>
            <a:r>
              <a:rPr lang="hu-HU" sz="2800" dirty="0" smtClean="0">
                <a:solidFill>
                  <a:srgbClr val="50412B"/>
                </a:solidFill>
              </a:rPr>
              <a:t>által</a:t>
            </a:r>
          </a:p>
          <a:p>
            <a:pPr marL="800100" lvl="1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800" dirty="0" smtClean="0">
                <a:solidFill>
                  <a:srgbClr val="50412B"/>
                </a:solidFill>
              </a:rPr>
              <a:t>egy </a:t>
            </a:r>
            <a:r>
              <a:rPr lang="hu-HU" sz="2800" dirty="0">
                <a:solidFill>
                  <a:srgbClr val="50412B"/>
                </a:solidFill>
              </a:rPr>
              <a:t>nép uralmi </a:t>
            </a:r>
            <a:r>
              <a:rPr lang="hu-HU" sz="2800" dirty="0" smtClean="0">
                <a:solidFill>
                  <a:srgbClr val="50412B"/>
                </a:solidFill>
              </a:rPr>
              <a:t>elitje</a:t>
            </a:r>
          </a:p>
          <a:p>
            <a:pPr marL="800100" lvl="1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800" dirty="0" smtClean="0">
                <a:solidFill>
                  <a:srgbClr val="50412B"/>
                </a:solidFill>
              </a:rPr>
              <a:t>a </a:t>
            </a:r>
            <a:r>
              <a:rPr lang="hu-HU" sz="2800" dirty="0">
                <a:solidFill>
                  <a:srgbClr val="50412B"/>
                </a:solidFill>
              </a:rPr>
              <a:t>legitim erőszak alkalmazásának monopóliumát </a:t>
            </a:r>
            <a:r>
              <a:rPr lang="hu-HU" sz="2800" dirty="0" smtClean="0">
                <a:solidFill>
                  <a:srgbClr val="50412B"/>
                </a:solidFill>
              </a:rPr>
              <a:t>gyakorolja</a:t>
            </a:r>
          </a:p>
          <a:p>
            <a:pPr marL="800100" lvl="1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800" dirty="0" smtClean="0">
                <a:solidFill>
                  <a:srgbClr val="50412B"/>
                </a:solidFill>
              </a:rPr>
              <a:t>abból </a:t>
            </a:r>
            <a:r>
              <a:rPr lang="hu-HU" sz="2800" dirty="0">
                <a:solidFill>
                  <a:srgbClr val="50412B"/>
                </a:solidFill>
              </a:rPr>
              <a:t>a célból, hogy erőforrásokat vonjon ki, irányítson és osszon el egy bizonyos terület határain belül.</a:t>
            </a:r>
          </a:p>
        </p:txBody>
      </p:sp>
    </p:spTree>
    <p:extLst>
      <p:ext uri="{BB962C8B-B14F-4D97-AF65-F5344CB8AC3E}">
        <p14:creationId xmlns:p14="http://schemas.microsoft.com/office/powerpoint/2010/main" val="1774675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49" y="215602"/>
            <a:ext cx="8928100" cy="915988"/>
          </a:xfrm>
          <a:noFill/>
        </p:spPr>
        <p:txBody>
          <a:bodyPr anchor="ctr">
            <a:noAutofit/>
          </a:bodyPr>
          <a:lstStyle/>
          <a:p>
            <a:r>
              <a:rPr lang="hu-HU" sz="2800" b="1" dirty="0" smtClean="0">
                <a:solidFill>
                  <a:srgbClr val="8D503B"/>
                </a:solidFill>
              </a:rPr>
              <a:t>Az államműködés uralkodó elve</a:t>
            </a:r>
            <a:endParaRPr lang="hu-HU" sz="2800" b="1" dirty="0">
              <a:solidFill>
                <a:srgbClr val="8D503B"/>
              </a:solidFill>
            </a:endParaRPr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557047"/>
              </p:ext>
            </p:extLst>
          </p:nvPr>
        </p:nvGraphicFramePr>
        <p:xfrm>
          <a:off x="395288" y="1131591"/>
          <a:ext cx="8353425" cy="355983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53401">
                  <a:extLst>
                    <a:ext uri="{9D8B030D-6E8A-4147-A177-3AD203B41FA5}">
                      <a16:colId xmlns:a16="http://schemas.microsoft.com/office/drawing/2014/main" val="2939849762"/>
                    </a:ext>
                  </a:extLst>
                </a:gridCol>
                <a:gridCol w="1751700">
                  <a:extLst>
                    <a:ext uri="{9D8B030D-6E8A-4147-A177-3AD203B41FA5}">
                      <a16:colId xmlns:a16="http://schemas.microsoft.com/office/drawing/2014/main" val="2274992800"/>
                    </a:ext>
                  </a:extLst>
                </a:gridCol>
                <a:gridCol w="2324162">
                  <a:extLst>
                    <a:ext uri="{9D8B030D-6E8A-4147-A177-3AD203B41FA5}">
                      <a16:colId xmlns:a16="http://schemas.microsoft.com/office/drawing/2014/main" val="2971497276"/>
                    </a:ext>
                  </a:extLst>
                </a:gridCol>
                <a:gridCol w="2324162">
                  <a:extLst>
                    <a:ext uri="{9D8B030D-6E8A-4147-A177-3AD203B41FA5}">
                      <a16:colId xmlns:a16="http://schemas.microsoft.com/office/drawing/2014/main" val="42329098"/>
                    </a:ext>
                  </a:extLst>
                </a:gridCol>
              </a:tblGrid>
              <a:tr h="115651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Ideológia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(törekvés a politikai hatalomnak az értékek társadalmi szinten való megvalósítására történő felhasználására)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Hatalom </a:t>
                      </a:r>
                      <a:r>
                        <a:rPr lang="hu-HU" sz="1600" b="1" kern="1200" dirty="0" smtClean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kizárólagos birtoklása</a:t>
                      </a:r>
                      <a:endParaRPr lang="hu-HU" sz="16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(törekvés a politikai hatalom kizárólagos birtoklására)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Személyes </a:t>
                      </a:r>
                      <a:r>
                        <a:rPr lang="hu-HU" sz="1600" b="1" kern="1200" dirty="0" smtClean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vagyon</a:t>
                      </a:r>
                      <a:r>
                        <a:rPr lang="hu-HU" sz="1600" b="1" kern="1200" baseline="0" dirty="0" smtClean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 smtClean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felhalmozása</a:t>
                      </a:r>
                      <a:endParaRPr lang="hu-HU" sz="16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(törekvés a politikai hatalomnak a személyes vagyonosodásra való felhasználására)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0095713"/>
                  </a:ext>
                </a:extLst>
              </a:tr>
              <a:tr h="74262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társadalmi érdek elve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31"/>
                          </a:solidFill>
                          <a:effectLst/>
                        </a:rPr>
                        <a:t>X</a:t>
                      </a:r>
                      <a:endParaRPr lang="hu-HU" sz="1800" b="1" dirty="0">
                        <a:solidFill>
                          <a:srgbClr val="50413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31"/>
                          </a:solidFill>
                          <a:effectLst/>
                        </a:rPr>
                        <a:t>-</a:t>
                      </a:r>
                      <a:endParaRPr lang="hu-HU" sz="1800" b="1" dirty="0">
                        <a:solidFill>
                          <a:srgbClr val="50413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31"/>
                          </a:solidFill>
                          <a:effectLst/>
                        </a:rPr>
                        <a:t>-</a:t>
                      </a:r>
                      <a:endParaRPr lang="hu-HU" sz="1800" b="1" dirty="0">
                        <a:solidFill>
                          <a:srgbClr val="50413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0798724"/>
                  </a:ext>
                </a:extLst>
              </a:tr>
              <a:tr h="74262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ideológia végrehajtásának elve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31"/>
                          </a:solidFill>
                          <a:effectLst/>
                        </a:rPr>
                        <a:t>X</a:t>
                      </a:r>
                      <a:endParaRPr lang="hu-HU" sz="1800" b="1" dirty="0">
                        <a:solidFill>
                          <a:srgbClr val="50413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31"/>
                          </a:solidFill>
                          <a:effectLst/>
                        </a:rPr>
                        <a:t>X</a:t>
                      </a:r>
                      <a:endParaRPr lang="hu-HU" sz="1800" b="1" dirty="0">
                        <a:solidFill>
                          <a:srgbClr val="50413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504131"/>
                          </a:solidFill>
                          <a:effectLst/>
                        </a:rPr>
                        <a:t>-</a:t>
                      </a:r>
                      <a:endParaRPr lang="hu-HU" sz="1800" b="1" dirty="0">
                        <a:solidFill>
                          <a:srgbClr val="50413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397939"/>
                  </a:ext>
                </a:extLst>
              </a:tr>
              <a:tr h="74262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elitérdek elve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99D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31"/>
                          </a:solidFill>
                          <a:effectLst/>
                        </a:rPr>
                        <a:t>-</a:t>
                      </a:r>
                      <a:endParaRPr lang="hu-HU" sz="1800" b="1" dirty="0">
                        <a:solidFill>
                          <a:srgbClr val="50413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99D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31"/>
                          </a:solidFill>
                          <a:effectLst/>
                        </a:rPr>
                        <a:t>X</a:t>
                      </a:r>
                      <a:endParaRPr lang="hu-HU" sz="1800" b="1" dirty="0">
                        <a:solidFill>
                          <a:srgbClr val="50413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99D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31"/>
                          </a:solidFill>
                          <a:effectLst/>
                        </a:rPr>
                        <a:t>X</a:t>
                      </a:r>
                      <a:endParaRPr lang="hu-HU" sz="1800" b="1" dirty="0">
                        <a:solidFill>
                          <a:srgbClr val="50413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99D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769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418277"/>
            <a:ext cx="8928100" cy="915988"/>
          </a:xfrm>
        </p:spPr>
        <p:txBody>
          <a:bodyPr anchor="ctr">
            <a:noAutofit/>
          </a:bodyPr>
          <a:lstStyle/>
          <a:p>
            <a:pPr>
              <a:lnSpc>
                <a:spcPct val="115000"/>
              </a:lnSpc>
            </a:pPr>
            <a:r>
              <a:rPr kumimoji="0" lang="hu-HU" b="1" i="0" u="none" strike="noStrike" cap="none" normalizeH="0" baseline="0" dirty="0" smtClean="0">
                <a:ln>
                  <a:noFill/>
                </a:ln>
                <a:solidFill>
                  <a:srgbClr val="8D503B"/>
                </a:solidFill>
                <a:effectLst/>
                <a:ea typeface="Calibri" pitchFamily="34" charset="0"/>
                <a:cs typeface="Times New Roman" pitchFamily="18" charset="0"/>
              </a:rPr>
              <a:t>Az uralmi elitek</a:t>
            </a:r>
            <a:r>
              <a:rPr kumimoji="0" lang="hu-HU" b="1" i="0" u="none" strike="noStrike" cap="none" normalizeH="0" dirty="0" smtClean="0">
                <a:ln>
                  <a:noFill/>
                </a:ln>
                <a:solidFill>
                  <a:srgbClr val="8D503B"/>
                </a:solidFill>
                <a:effectLst/>
                <a:ea typeface="Calibri" pitchFamily="34" charset="0"/>
                <a:cs typeface="Times New Roman" pitchFamily="18" charset="0"/>
              </a:rPr>
              <a:t> fő vonásai a három csúcsbéli rezsimtípusban</a:t>
            </a:r>
            <a:endParaRPr lang="hu-HU" dirty="0">
              <a:solidFill>
                <a:srgbClr val="8D503B"/>
              </a:solidFill>
            </a:endParaRPr>
          </a:p>
        </p:txBody>
      </p:sp>
      <p:graphicFrame>
        <p:nvGraphicFramePr>
          <p:cNvPr id="3" name="Tábláza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667779"/>
              </p:ext>
            </p:extLst>
          </p:nvPr>
        </p:nvGraphicFramePr>
        <p:xfrm>
          <a:off x="395289" y="1347613"/>
          <a:ext cx="8353425" cy="345638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784475">
                  <a:extLst>
                    <a:ext uri="{9D8B030D-6E8A-4147-A177-3AD203B41FA5}">
                      <a16:colId xmlns:a16="http://schemas.microsoft.com/office/drawing/2014/main" val="1081503462"/>
                    </a:ext>
                  </a:extLst>
                </a:gridCol>
                <a:gridCol w="2760388">
                  <a:extLst>
                    <a:ext uri="{9D8B030D-6E8A-4147-A177-3AD203B41FA5}">
                      <a16:colId xmlns:a16="http://schemas.microsoft.com/office/drawing/2014/main" val="1160723713"/>
                    </a:ext>
                  </a:extLst>
                </a:gridCol>
                <a:gridCol w="2808562">
                  <a:extLst>
                    <a:ext uri="{9D8B030D-6E8A-4147-A177-3AD203B41FA5}">
                      <a16:colId xmlns:a16="http://schemas.microsoft.com/office/drawing/2014/main" val="259189183"/>
                    </a:ext>
                  </a:extLst>
                </a:gridCol>
              </a:tblGrid>
              <a:tr h="88520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Korlátozott politikai elit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(liberális demokráciában)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Fogadott politikai család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(patronális autokráciában)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Nómenklatúra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(kommunista diktatúrában)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569870"/>
                  </a:ext>
                </a:extLst>
              </a:tr>
              <a:tr h="41977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nem-patronális háló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informális patronális háló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bürokratikus patronális háló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5635070"/>
                  </a:ext>
                </a:extLst>
              </a:tr>
              <a:tr h="41977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többpiramisos rendszer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egypiramisos rendszer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egypiramisos rendszer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426682"/>
                  </a:ext>
                </a:extLst>
              </a:tr>
              <a:tr h="86581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formális intézmények dominanciája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informális intézmények dominanciája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formális intézmények dominanciája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616008"/>
                  </a:ext>
                </a:extLst>
              </a:tr>
              <a:tr h="86581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társadalmi érdek elve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</a:t>
                      </a:r>
                      <a:r>
                        <a:rPr lang="hu-HU" sz="1600" b="1" kern="1200" baseline="0" dirty="0" smtClean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elitérdek elve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ideológia végrehajtásának</a:t>
                      </a:r>
                      <a:r>
                        <a:rPr lang="hu-HU" sz="1600" b="1" kern="1200" baseline="0" dirty="0" smtClean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elve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82607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855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"/>
            <a:ext cx="8856538" cy="771550"/>
          </a:xfrm>
        </p:spPr>
        <p:txBody>
          <a:bodyPr>
            <a:noAutofit/>
          </a:bodyPr>
          <a:lstStyle/>
          <a:p>
            <a:pPr lvl="0"/>
            <a:r>
              <a:rPr lang="hu-HU" sz="2800" b="1" dirty="0" smtClean="0">
                <a:solidFill>
                  <a:srgbClr val="8B52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Egy fogadott politikai család leírása Ukrajnában</a:t>
            </a:r>
            <a:endParaRPr lang="hu-HU" sz="2800" b="1" dirty="0">
              <a:solidFill>
                <a:srgbClr val="8B52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40951" y="555526"/>
            <a:ext cx="9003049" cy="451596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None/>
            </a:pPr>
            <a:r>
              <a:rPr lang="hu-HU" sz="1800" dirty="0">
                <a:solidFill>
                  <a:srgbClr val="50412C"/>
                </a:solidFill>
              </a:rPr>
              <a:t>„A kezdeti stádiumban a klánok </a:t>
            </a:r>
            <a:r>
              <a:rPr lang="hu-HU" sz="1800" b="1" dirty="0">
                <a:solidFill>
                  <a:srgbClr val="50412C"/>
                </a:solidFill>
              </a:rPr>
              <a:t>egy fő patronális »poligarcha</a:t>
            </a:r>
            <a:r>
              <a:rPr lang="hu-HU" sz="1800" b="1" dirty="0" smtClean="0">
                <a:solidFill>
                  <a:srgbClr val="50412C"/>
                </a:solidFill>
              </a:rPr>
              <a:t>« </a:t>
            </a:r>
            <a:r>
              <a:rPr lang="hu-HU" sz="1800" b="1" dirty="0">
                <a:solidFill>
                  <a:srgbClr val="50412C"/>
                </a:solidFill>
              </a:rPr>
              <a:t>(vagy több partner/poligarcha) mint kulcsfigura köré összpontosultak</a:t>
            </a:r>
            <a:r>
              <a:rPr lang="hu-HU" sz="1800" dirty="0">
                <a:solidFill>
                  <a:srgbClr val="50412C"/>
                </a:solidFill>
              </a:rPr>
              <a:t>, aki lojalitást követelt a klán vagy </a:t>
            </a:r>
            <a:r>
              <a:rPr lang="hu-HU" sz="1800" dirty="0" err="1">
                <a:solidFill>
                  <a:srgbClr val="50412C"/>
                </a:solidFill>
              </a:rPr>
              <a:t>kláncsoport</a:t>
            </a:r>
            <a:r>
              <a:rPr lang="hu-HU" sz="1800" dirty="0">
                <a:solidFill>
                  <a:srgbClr val="50412C"/>
                </a:solidFill>
              </a:rPr>
              <a:t> minden tagjától. [A poligarchákat] </a:t>
            </a:r>
            <a:r>
              <a:rPr lang="hu-HU" sz="1800" b="1" dirty="0">
                <a:solidFill>
                  <a:srgbClr val="50412C"/>
                </a:solidFill>
              </a:rPr>
              <a:t>az oligarchák belső köre vette örül, »fogadott oligarchák« és »behódoltatott oligarchák«,</a:t>
            </a:r>
            <a:r>
              <a:rPr lang="hu-HU" sz="1800" dirty="0">
                <a:solidFill>
                  <a:srgbClr val="50412C"/>
                </a:solidFill>
              </a:rPr>
              <a:t> akik kulcsfontosságú üzemeket, bankokat és más gazdasági vagyonokat működtettek. A következő körbe (a </a:t>
            </a:r>
            <a:r>
              <a:rPr lang="hu-HU" sz="1800" b="1" dirty="0">
                <a:solidFill>
                  <a:srgbClr val="50412C"/>
                </a:solidFill>
              </a:rPr>
              <a:t>»strómanokéba« és politikai partnerekébe</a:t>
            </a:r>
            <a:r>
              <a:rPr lang="hu-HU" sz="1800" dirty="0">
                <a:solidFill>
                  <a:srgbClr val="50412C"/>
                </a:solidFill>
              </a:rPr>
              <a:t>) tartoztak a </a:t>
            </a:r>
            <a:r>
              <a:rPr lang="hu-HU" sz="1800" b="1" dirty="0">
                <a:solidFill>
                  <a:srgbClr val="50412C"/>
                </a:solidFill>
              </a:rPr>
              <a:t>függő politikai pártok vezetői, a végrehajtó, törvényhozói és igazságügyi intézmények vezetői, valamint a médiaholdingok irányítói.</a:t>
            </a:r>
            <a:r>
              <a:rPr lang="hu-HU" sz="1800" dirty="0">
                <a:solidFill>
                  <a:srgbClr val="50412C"/>
                </a:solidFill>
              </a:rPr>
              <a:t> </a:t>
            </a:r>
            <a:r>
              <a:rPr lang="hu-HU" sz="1800" dirty="0" smtClean="0">
                <a:solidFill>
                  <a:srgbClr val="50412C"/>
                </a:solidFill>
              </a:rPr>
              <a:t>[…] </a:t>
            </a:r>
            <a:r>
              <a:rPr lang="hu-HU" sz="1800" dirty="0">
                <a:solidFill>
                  <a:srgbClr val="50412C"/>
                </a:solidFill>
              </a:rPr>
              <a:t>2000–2002 táján ezek a klánok kezdtek előlépni az árnyékból, a titkos politikai és gazdasági tevékenységből egy nyilvánosabb magatartás felé. Azokat </a:t>
            </a:r>
            <a:r>
              <a:rPr lang="hu-HU" sz="1800" b="1" dirty="0">
                <a:solidFill>
                  <a:srgbClr val="50412C"/>
                </a:solidFill>
              </a:rPr>
              <a:t>a gazdasági vagyonokat, amelyek a poligarchák és a belső oligarchakör törvényes tulajdonában voltak, </a:t>
            </a:r>
            <a:r>
              <a:rPr lang="hu-HU" sz="1800" b="1" dirty="0" smtClean="0">
                <a:solidFill>
                  <a:srgbClr val="50412C"/>
                </a:solidFill>
              </a:rPr>
              <a:t>társaságokká </a:t>
            </a:r>
            <a:r>
              <a:rPr lang="hu-HU" sz="1800" b="1" dirty="0">
                <a:solidFill>
                  <a:srgbClr val="50412C"/>
                </a:solidFill>
              </a:rPr>
              <a:t>alakították: így jött létre a 2000 és 2014 közötti legnagyobb ukrán cég.</a:t>
            </a:r>
            <a:r>
              <a:rPr lang="hu-HU" sz="1800" dirty="0">
                <a:solidFill>
                  <a:srgbClr val="50412C"/>
                </a:solidFill>
              </a:rPr>
              <a:t> Ugyanez a szervezeti folyamat ment végbe a politikai eszközök és a klienshálók területén. </a:t>
            </a:r>
            <a:r>
              <a:rPr lang="hu-HU" sz="1800" b="1" dirty="0">
                <a:solidFill>
                  <a:srgbClr val="50412C"/>
                </a:solidFill>
              </a:rPr>
              <a:t>A kis pártok nagyobb, tartósabb szervezetekben olvadtak össze,</a:t>
            </a:r>
            <a:r>
              <a:rPr lang="hu-HU" sz="1800" dirty="0">
                <a:solidFill>
                  <a:srgbClr val="50412C"/>
                </a:solidFill>
              </a:rPr>
              <a:t> mint a Régiók Pártja vagy Julija </a:t>
            </a:r>
            <a:r>
              <a:rPr lang="hu-HU" sz="1800" dirty="0" err="1">
                <a:solidFill>
                  <a:srgbClr val="50412C"/>
                </a:solidFill>
              </a:rPr>
              <a:t>Timosenko</a:t>
            </a:r>
            <a:r>
              <a:rPr lang="hu-HU" sz="1800" dirty="0">
                <a:solidFill>
                  <a:srgbClr val="50412C"/>
                </a:solidFill>
              </a:rPr>
              <a:t> pártja, a </a:t>
            </a:r>
            <a:r>
              <a:rPr lang="hu-HU" sz="1800" dirty="0" err="1">
                <a:solidFill>
                  <a:srgbClr val="50412C"/>
                </a:solidFill>
              </a:rPr>
              <a:t>Batykivscsina</a:t>
            </a:r>
            <a:r>
              <a:rPr lang="hu-HU" sz="1800" dirty="0">
                <a:solidFill>
                  <a:srgbClr val="50412C"/>
                </a:solidFill>
              </a:rPr>
              <a:t>. A klienshálókat a létrejövő </a:t>
            </a:r>
            <a:r>
              <a:rPr lang="hu-HU" sz="1800" b="1" dirty="0" err="1" smtClean="0">
                <a:solidFill>
                  <a:srgbClr val="50412C"/>
                </a:solidFill>
              </a:rPr>
              <a:t>filantrópikus</a:t>
            </a:r>
            <a:r>
              <a:rPr lang="hu-HU" sz="1800" b="1" dirty="0" smtClean="0">
                <a:solidFill>
                  <a:srgbClr val="50412C"/>
                </a:solidFill>
              </a:rPr>
              <a:t> </a:t>
            </a:r>
            <a:r>
              <a:rPr lang="hu-HU" sz="1800" b="1" dirty="0">
                <a:solidFill>
                  <a:srgbClr val="50412C"/>
                </a:solidFill>
              </a:rPr>
              <a:t>cég- és magánalapítványok </a:t>
            </a:r>
            <a:r>
              <a:rPr lang="hu-HU" sz="1800" dirty="0">
                <a:solidFill>
                  <a:srgbClr val="50412C"/>
                </a:solidFill>
              </a:rPr>
              <a:t>irányították</a:t>
            </a:r>
            <a:r>
              <a:rPr lang="hu-HU" sz="1800" dirty="0" smtClean="0">
                <a:solidFill>
                  <a:srgbClr val="50412C"/>
                </a:solidFill>
              </a:rPr>
              <a:t>.”</a:t>
            </a:r>
          </a:p>
          <a:p>
            <a:pPr marL="0" indent="0" algn="r"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None/>
            </a:pPr>
            <a:r>
              <a:rPr lang="hu-HU" sz="1800" dirty="0" smtClean="0">
                <a:solidFill>
                  <a:srgbClr val="50412C"/>
                </a:solidFill>
              </a:rPr>
              <a:t>- </a:t>
            </a:r>
            <a:r>
              <a:rPr lang="en-US" sz="1800" dirty="0">
                <a:solidFill>
                  <a:srgbClr val="50412C"/>
                </a:solidFill>
              </a:rPr>
              <a:t>Minakov, Mikhail. „Republic of </a:t>
            </a:r>
            <a:r>
              <a:rPr lang="en-US" sz="1800" dirty="0" smtClean="0">
                <a:solidFill>
                  <a:srgbClr val="50412C"/>
                </a:solidFill>
              </a:rPr>
              <a:t>Clans: The Evolution of the Ukrainian Political System” In </a:t>
            </a:r>
            <a:r>
              <a:rPr lang="en-US" sz="1800" i="1" dirty="0" smtClean="0">
                <a:solidFill>
                  <a:srgbClr val="50412C"/>
                </a:solidFill>
              </a:rPr>
              <a:t>Stubborn Structures: </a:t>
            </a:r>
            <a:r>
              <a:rPr lang="en-US" sz="1800" i="1" dirty="0" err="1" smtClean="0">
                <a:solidFill>
                  <a:srgbClr val="50412C"/>
                </a:solidFill>
              </a:rPr>
              <a:t>Reconceptualizing</a:t>
            </a:r>
            <a:r>
              <a:rPr lang="en-US" sz="1800" i="1" dirty="0" smtClean="0">
                <a:solidFill>
                  <a:srgbClr val="50412C"/>
                </a:solidFill>
              </a:rPr>
              <a:t> Post-Communist Regimes</a:t>
            </a:r>
            <a:r>
              <a:rPr lang="en-US" sz="1800" dirty="0" smtClean="0">
                <a:solidFill>
                  <a:srgbClr val="50412C"/>
                </a:solidFill>
              </a:rPr>
              <a:t>, </a:t>
            </a:r>
            <a:r>
              <a:rPr lang="hu-HU" sz="1800" dirty="0" smtClean="0">
                <a:solidFill>
                  <a:srgbClr val="50412C"/>
                </a:solidFill>
              </a:rPr>
              <a:t>p. 238.</a:t>
            </a:r>
            <a:endParaRPr lang="hu-HU" sz="1800" dirty="0">
              <a:solidFill>
                <a:srgbClr val="50412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96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68313" y="1275606"/>
            <a:ext cx="8496175" cy="338437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hu-HU" sz="2400" dirty="0">
                <a:solidFill>
                  <a:srgbClr val="50412C"/>
                </a:solidFill>
              </a:rPr>
              <a:t>a </a:t>
            </a:r>
            <a:r>
              <a:rPr lang="hu-HU" sz="2400" b="1" dirty="0">
                <a:solidFill>
                  <a:srgbClr val="50412C"/>
                </a:solidFill>
              </a:rPr>
              <a:t>„fogadott”</a:t>
            </a:r>
            <a:r>
              <a:rPr lang="hu-HU" sz="2400" dirty="0">
                <a:solidFill>
                  <a:srgbClr val="50412C"/>
                </a:solidFill>
              </a:rPr>
              <a:t> a háló szerkezetére </a:t>
            </a:r>
            <a:r>
              <a:rPr lang="hu-HU" sz="2400" dirty="0" smtClean="0">
                <a:solidFill>
                  <a:srgbClr val="50412C"/>
                </a:solidFill>
              </a:rPr>
              <a:t>vonatkozik </a:t>
            </a:r>
            <a:r>
              <a:rPr lang="hu-HU" sz="2400" b="1" dirty="0" smtClean="0">
                <a:solidFill>
                  <a:srgbClr val="50412C"/>
                </a:solidFill>
              </a:rPr>
              <a:t>(nincs szabad belépés, csak befogadás: patrónus-kliens hálózat)</a:t>
            </a:r>
            <a:r>
              <a:rPr lang="hu-HU" sz="2400" dirty="0" smtClean="0">
                <a:solidFill>
                  <a:srgbClr val="50412C"/>
                </a:solidFill>
              </a:rPr>
              <a:t>;</a:t>
            </a:r>
            <a:endParaRPr lang="hu-HU" sz="2400" dirty="0">
              <a:solidFill>
                <a:srgbClr val="50412C"/>
              </a:solidFill>
            </a:endParaRP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hu-HU" sz="2400" dirty="0" smtClean="0">
                <a:solidFill>
                  <a:srgbClr val="50412C"/>
                </a:solidFill>
              </a:rPr>
              <a:t>a </a:t>
            </a:r>
            <a:r>
              <a:rPr lang="hu-HU" sz="2400" b="1" dirty="0">
                <a:solidFill>
                  <a:srgbClr val="50412C"/>
                </a:solidFill>
              </a:rPr>
              <a:t>„politikai”</a:t>
            </a:r>
            <a:r>
              <a:rPr lang="hu-HU" sz="2400" dirty="0">
                <a:solidFill>
                  <a:srgbClr val="50412C"/>
                </a:solidFill>
              </a:rPr>
              <a:t> az elit funkcióját jelzi a politikai rendszeren </a:t>
            </a:r>
            <a:r>
              <a:rPr lang="hu-HU" sz="2400" dirty="0" smtClean="0">
                <a:solidFill>
                  <a:srgbClr val="50412C"/>
                </a:solidFill>
              </a:rPr>
              <a:t>belül </a:t>
            </a:r>
            <a:r>
              <a:rPr lang="hu-HU" sz="2400" b="1" dirty="0" smtClean="0">
                <a:solidFill>
                  <a:srgbClr val="50412C"/>
                </a:solidFill>
              </a:rPr>
              <a:t>(a hatalom kizárólagos megszerzése és megtartása)</a:t>
            </a:r>
            <a:r>
              <a:rPr lang="hu-HU" sz="2400" dirty="0" smtClean="0">
                <a:solidFill>
                  <a:srgbClr val="50412C"/>
                </a:solidFill>
              </a:rPr>
              <a:t>;</a:t>
            </a:r>
            <a:endParaRPr lang="hu-HU" sz="2400" dirty="0">
              <a:solidFill>
                <a:srgbClr val="50412C"/>
              </a:solidFill>
            </a:endParaRP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hu-HU" sz="2400" dirty="0" smtClean="0">
                <a:solidFill>
                  <a:srgbClr val="50412C"/>
                </a:solidFill>
              </a:rPr>
              <a:t>a </a:t>
            </a:r>
            <a:r>
              <a:rPr lang="hu-HU" sz="2400" b="1" dirty="0">
                <a:solidFill>
                  <a:srgbClr val="50412C"/>
                </a:solidFill>
              </a:rPr>
              <a:t>„család”</a:t>
            </a:r>
            <a:r>
              <a:rPr lang="hu-HU" sz="2400" dirty="0">
                <a:solidFill>
                  <a:srgbClr val="50412C"/>
                </a:solidFill>
              </a:rPr>
              <a:t> a patriarchális családok kulturális mintájára </a:t>
            </a:r>
            <a:r>
              <a:rPr lang="hu-HU" sz="2400" dirty="0" smtClean="0">
                <a:solidFill>
                  <a:srgbClr val="50412C"/>
                </a:solidFill>
              </a:rPr>
              <a:t>utal </a:t>
            </a:r>
            <a:r>
              <a:rPr lang="hu-HU" sz="2400" b="1" dirty="0" smtClean="0">
                <a:solidFill>
                  <a:srgbClr val="50412C"/>
                </a:solidFill>
              </a:rPr>
              <a:t>(a csúcspatrónus mint patriarchális családfő)</a:t>
            </a:r>
            <a:r>
              <a:rPr lang="hu-HU" sz="2400" dirty="0" smtClean="0">
                <a:solidFill>
                  <a:srgbClr val="50412C"/>
                </a:solidFill>
              </a:rPr>
              <a:t>.</a:t>
            </a:r>
            <a:endParaRPr lang="hu-HU" sz="2400" dirty="0">
              <a:solidFill>
                <a:srgbClr val="50412C"/>
              </a:solidFill>
            </a:endParaRPr>
          </a:p>
        </p:txBody>
      </p:sp>
      <p:sp>
        <p:nvSpPr>
          <p:cNvPr id="5" name="Cím 1"/>
          <p:cNvSpPr>
            <a:spLocks noGrp="1"/>
          </p:cNvSpPr>
          <p:nvPr>
            <p:ph type="title"/>
          </p:nvPr>
        </p:nvSpPr>
        <p:spPr>
          <a:xfrm>
            <a:off x="107950" y="195487"/>
            <a:ext cx="8856538" cy="648072"/>
          </a:xfrm>
        </p:spPr>
        <p:txBody>
          <a:bodyPr>
            <a:noAutofit/>
          </a:bodyPr>
          <a:lstStyle/>
          <a:p>
            <a:pPr lvl="0"/>
            <a:r>
              <a:rPr lang="hu-HU" sz="32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Fogadott – politikai – család</a:t>
            </a:r>
            <a:endParaRPr lang="hu-HU" sz="32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00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856538" cy="987425"/>
          </a:xfrm>
        </p:spPr>
        <p:txBody>
          <a:bodyPr>
            <a:noAutofit/>
          </a:bodyPr>
          <a:lstStyle/>
          <a:p>
            <a:pPr lvl="0"/>
            <a:r>
              <a:rPr lang="hu-HU" sz="2400" b="1" dirty="0">
                <a:solidFill>
                  <a:srgbClr val="50412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posztkommunista </a:t>
            </a:r>
            <a:r>
              <a:rPr lang="hu-HU" sz="2400" b="1" dirty="0" smtClean="0">
                <a:solidFill>
                  <a:srgbClr val="50412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egypiramisos </a:t>
            </a:r>
            <a:r>
              <a:rPr lang="hu-HU" sz="2400" b="1" dirty="0">
                <a:solidFill>
                  <a:srgbClr val="50412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patronális hálója </a:t>
            </a:r>
            <a:r>
              <a:rPr lang="hu-HU" sz="2400" b="1" dirty="0" smtClean="0">
                <a:solidFill>
                  <a:srgbClr val="CD5F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fogadott politikai családnak</a:t>
            </a:r>
            <a:r>
              <a:rPr lang="hu-HU" sz="2400" b="1" dirty="0" smtClean="0">
                <a:solidFill>
                  <a:srgbClr val="50412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tekinthető, mert</a:t>
            </a:r>
            <a:r>
              <a:rPr lang="en-US" sz="2400" b="1" dirty="0" smtClean="0">
                <a:solidFill>
                  <a:srgbClr val="50412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  <a:endParaRPr lang="hu-HU" sz="2400" b="1" dirty="0">
              <a:solidFill>
                <a:srgbClr val="50412C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68312" y="915566"/>
            <a:ext cx="8496175" cy="410445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hu-HU" sz="1800" b="1" i="1" dirty="0">
                <a:solidFill>
                  <a:srgbClr val="50412C"/>
                </a:solidFill>
              </a:rPr>
              <a:t>s</a:t>
            </a:r>
            <a:r>
              <a:rPr lang="hu-HU" sz="1800" b="1" i="1" dirty="0" smtClean="0">
                <a:solidFill>
                  <a:srgbClr val="50412C"/>
                </a:solidFill>
              </a:rPr>
              <a:t>zemélyes kapcsolatok: </a:t>
            </a:r>
            <a:r>
              <a:rPr lang="hu-HU" sz="1800" dirty="0" smtClean="0">
                <a:solidFill>
                  <a:srgbClr val="50412C"/>
                </a:solidFill>
              </a:rPr>
              <a:t>különböző </a:t>
            </a:r>
            <a:r>
              <a:rPr lang="hu-HU" sz="1800" dirty="0">
                <a:solidFill>
                  <a:srgbClr val="50412C"/>
                </a:solidFill>
              </a:rPr>
              <a:t>kiterjesztett személyi ismeretségi hálók szerveződnek egyetlen </a:t>
            </a:r>
            <a:r>
              <a:rPr lang="hu-HU" sz="1800" dirty="0" smtClean="0">
                <a:solidFill>
                  <a:srgbClr val="50412C"/>
                </a:solidFill>
              </a:rPr>
              <a:t>patronális hálóba;</a:t>
            </a:r>
            <a:endParaRPr lang="hu-HU" sz="1800" dirty="0">
              <a:solidFill>
                <a:srgbClr val="50412C"/>
              </a:solidFill>
            </a:endParaRP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hu-HU" sz="1800" b="1" i="1" dirty="0" smtClean="0">
                <a:solidFill>
                  <a:srgbClr val="50412C"/>
                </a:solidFill>
              </a:rPr>
              <a:t>c</a:t>
            </a:r>
            <a:r>
              <a:rPr lang="hu-HU" sz="1800" b="1" i="1" dirty="0" smtClean="0">
                <a:solidFill>
                  <a:srgbClr val="50412C"/>
                </a:solidFill>
              </a:rPr>
              <a:t>saládok befogadása: </a:t>
            </a:r>
            <a:r>
              <a:rPr lang="hu-HU" sz="1800" dirty="0" smtClean="0">
                <a:solidFill>
                  <a:srgbClr val="50412C"/>
                </a:solidFill>
              </a:rPr>
              <a:t>nemcsak </a:t>
            </a:r>
            <a:r>
              <a:rPr lang="hu-HU" sz="1800" dirty="0">
                <a:solidFill>
                  <a:srgbClr val="50412C"/>
                </a:solidFill>
              </a:rPr>
              <a:t>személyeket, hanem családokat fogadnak </a:t>
            </a:r>
            <a:r>
              <a:rPr lang="hu-HU" sz="1800" dirty="0" smtClean="0">
                <a:solidFill>
                  <a:srgbClr val="50412C"/>
                </a:solidFill>
              </a:rPr>
              <a:t>be;</a:t>
            </a:r>
            <a:endParaRPr lang="hu-HU" sz="1800" dirty="0">
              <a:solidFill>
                <a:srgbClr val="50412C"/>
              </a:solidFill>
            </a:endParaRP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hu-HU" sz="1800" b="1" i="1" dirty="0">
                <a:solidFill>
                  <a:srgbClr val="50412C"/>
                </a:solidFill>
              </a:rPr>
              <a:t>i</a:t>
            </a:r>
            <a:r>
              <a:rPr lang="hu-HU" sz="1800" b="1" i="1" dirty="0" smtClean="0">
                <a:solidFill>
                  <a:srgbClr val="50412C"/>
                </a:solidFill>
              </a:rPr>
              <a:t>nformalitás:</a:t>
            </a:r>
            <a:r>
              <a:rPr lang="hu-HU" sz="1800" i="1" dirty="0" smtClean="0">
                <a:solidFill>
                  <a:srgbClr val="50412C"/>
                </a:solidFill>
              </a:rPr>
              <a:t> </a:t>
            </a:r>
            <a:r>
              <a:rPr lang="hu-HU" sz="1800" dirty="0" smtClean="0">
                <a:solidFill>
                  <a:srgbClr val="50412C"/>
                </a:solidFill>
              </a:rPr>
              <a:t>informális</a:t>
            </a:r>
            <a:r>
              <a:rPr lang="hu-HU" sz="1800" dirty="0">
                <a:solidFill>
                  <a:srgbClr val="50412C"/>
                </a:solidFill>
              </a:rPr>
              <a:t>, formális tagság </a:t>
            </a:r>
            <a:r>
              <a:rPr lang="hu-HU" sz="1800" dirty="0" smtClean="0">
                <a:solidFill>
                  <a:srgbClr val="50412C"/>
                </a:solidFill>
              </a:rPr>
              <a:t>nélkül; túlnyúlik </a:t>
            </a:r>
            <a:r>
              <a:rPr lang="hu-HU" sz="1800" dirty="0">
                <a:solidFill>
                  <a:srgbClr val="50412C"/>
                </a:solidFill>
              </a:rPr>
              <a:t>a formális intézményeken</a:t>
            </a:r>
            <a:r>
              <a:rPr lang="hu-HU" sz="1800" dirty="0">
                <a:solidFill>
                  <a:srgbClr val="50412C"/>
                </a:solidFill>
              </a:rPr>
              <a:t>; a fogadott politikai családon belüli pozíció nem felétlenül esik egybe a formális adminisztrációban elfoglalt pozícióval;</a:t>
            </a: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hu-HU" sz="1800" b="1" i="1" dirty="0" smtClean="0">
                <a:solidFill>
                  <a:srgbClr val="50412C"/>
                </a:solidFill>
              </a:rPr>
              <a:t>személyi lojalitás:</a:t>
            </a:r>
            <a:r>
              <a:rPr lang="hu-HU" sz="1800" i="1" dirty="0" smtClean="0">
                <a:solidFill>
                  <a:srgbClr val="50412C"/>
                </a:solidFill>
              </a:rPr>
              <a:t> </a:t>
            </a:r>
            <a:r>
              <a:rPr lang="hu-HU" sz="1800" dirty="0" smtClean="0">
                <a:solidFill>
                  <a:srgbClr val="50412C"/>
                </a:solidFill>
              </a:rPr>
              <a:t>patronális</a:t>
            </a:r>
            <a:r>
              <a:rPr lang="hu-HU" sz="1800" dirty="0">
                <a:solidFill>
                  <a:srgbClr val="50412C"/>
                </a:solidFill>
              </a:rPr>
              <a:t>, nem pedig szervezeti lojalitáson alapul (nincs szabad belépés vagy kilépés);</a:t>
            </a: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hu-HU" sz="1800" b="1" i="1" dirty="0" smtClean="0">
                <a:solidFill>
                  <a:srgbClr val="50412C"/>
                </a:solidFill>
              </a:rPr>
              <a:t>összejátszó szférák: </a:t>
            </a:r>
            <a:r>
              <a:rPr lang="hu-HU" sz="1800" dirty="0" smtClean="0">
                <a:solidFill>
                  <a:srgbClr val="50412C"/>
                </a:solidFill>
              </a:rPr>
              <a:t>a </a:t>
            </a:r>
            <a:r>
              <a:rPr lang="hu-HU" sz="1800" dirty="0">
                <a:solidFill>
                  <a:srgbClr val="50412C"/>
                </a:solidFill>
              </a:rPr>
              <a:t>hatalma politikai és gazdasági „erőforrások” egyesítésén alapszik;</a:t>
            </a: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hu-HU" sz="1800" b="1" i="1" dirty="0" smtClean="0">
                <a:solidFill>
                  <a:srgbClr val="50412C"/>
                </a:solidFill>
              </a:rPr>
              <a:t>patriarchális uralom:</a:t>
            </a:r>
            <a:r>
              <a:rPr lang="hu-HU" sz="1800" b="1" i="1" dirty="0" smtClean="0">
                <a:solidFill>
                  <a:srgbClr val="50412C"/>
                </a:solidFill>
              </a:rPr>
              <a:t> </a:t>
            </a:r>
            <a:r>
              <a:rPr lang="hu-HU" sz="1800" dirty="0" smtClean="0">
                <a:solidFill>
                  <a:srgbClr val="50412C"/>
                </a:solidFill>
              </a:rPr>
              <a:t>a </a:t>
            </a:r>
            <a:r>
              <a:rPr lang="hu-HU" sz="1800" dirty="0">
                <a:solidFill>
                  <a:srgbClr val="50412C"/>
                </a:solidFill>
              </a:rPr>
              <a:t>patriarchális család uralmának kulturális mintázatát </a:t>
            </a:r>
            <a:r>
              <a:rPr lang="hu-HU" sz="1800" dirty="0" smtClean="0">
                <a:solidFill>
                  <a:srgbClr val="50412C"/>
                </a:solidFill>
              </a:rPr>
              <a:t>követi</a:t>
            </a:r>
            <a:r>
              <a:rPr lang="en-US" sz="1800" dirty="0" smtClean="0">
                <a:solidFill>
                  <a:srgbClr val="50412C"/>
                </a:solidFill>
              </a:rPr>
              <a:t>.</a:t>
            </a:r>
            <a:endParaRPr lang="hu-HU" sz="1800" dirty="0">
              <a:solidFill>
                <a:srgbClr val="50412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54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23477"/>
            <a:ext cx="8856538" cy="720081"/>
          </a:xfrm>
        </p:spPr>
        <p:txBody>
          <a:bodyPr>
            <a:noAutofit/>
          </a:bodyPr>
          <a:lstStyle/>
          <a:p>
            <a:pPr lvl="0"/>
            <a:r>
              <a:rPr lang="hu-HU" sz="2800" b="1" dirty="0" smtClean="0">
                <a:solidFill>
                  <a:srgbClr val="8B52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„Fogadott” politikai család: </a:t>
            </a:r>
            <a:r>
              <a:rPr lang="hu-HU" sz="2800" b="1" dirty="0" err="1" smtClean="0">
                <a:solidFill>
                  <a:srgbClr val="8B52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klántipológia</a:t>
            </a:r>
            <a:endParaRPr lang="hu-HU" sz="2800" b="1" dirty="0">
              <a:solidFill>
                <a:srgbClr val="8B52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/>
          </p:nvPr>
        </p:nvGraphicFramePr>
        <p:xfrm>
          <a:off x="107950" y="843558"/>
          <a:ext cx="8856538" cy="38884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4517">
                  <a:extLst>
                    <a:ext uri="{9D8B030D-6E8A-4147-A177-3AD203B41FA5}">
                      <a16:colId xmlns:a16="http://schemas.microsoft.com/office/drawing/2014/main" val="108108604"/>
                    </a:ext>
                  </a:extLst>
                </a:gridCol>
                <a:gridCol w="2399446">
                  <a:extLst>
                    <a:ext uri="{9D8B030D-6E8A-4147-A177-3AD203B41FA5}">
                      <a16:colId xmlns:a16="http://schemas.microsoft.com/office/drawing/2014/main" val="74726195"/>
                    </a:ext>
                  </a:extLst>
                </a:gridCol>
                <a:gridCol w="2478319">
                  <a:extLst>
                    <a:ext uri="{9D8B030D-6E8A-4147-A177-3AD203B41FA5}">
                      <a16:colId xmlns:a16="http://schemas.microsoft.com/office/drawing/2014/main" val="943722208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val="2726277853"/>
                    </a:ext>
                  </a:extLst>
                </a:gridCol>
              </a:tblGrid>
              <a:tr h="5274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hu-HU" sz="18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395" marR="50395" marT="25197" marB="25197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mag </a:t>
                      </a:r>
                      <a:r>
                        <a:rPr lang="hu-HU" sz="1600" b="1" kern="1200" dirty="0" err="1" smtClean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rekrutációs</a:t>
                      </a:r>
                      <a:r>
                        <a:rPr lang="hu-HU" sz="1600" b="1" kern="1200" baseline="0" dirty="0" smtClean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bázisa</a:t>
                      </a:r>
                      <a:endParaRPr lang="hu-HU" sz="1600" b="1" kern="1200" dirty="0">
                        <a:solidFill>
                          <a:srgbClr val="4D7C8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Identitás</a:t>
                      </a:r>
                      <a:endParaRPr lang="hu-HU" sz="1600" b="1" kern="1200" dirty="0">
                        <a:solidFill>
                          <a:srgbClr val="4D7C8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Jellemző példa (ország)</a:t>
                      </a:r>
                      <a:endParaRPr lang="hu-HU" sz="1600" b="1" kern="1200" dirty="0">
                        <a:solidFill>
                          <a:srgbClr val="4D7C8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0397753"/>
                  </a:ext>
                </a:extLst>
              </a:tr>
              <a:tr h="6623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kern="1200" dirty="0" smtClean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Etnikai alapú klán</a:t>
                      </a:r>
                      <a:endParaRPr lang="hu-HU" sz="1600" b="1" i="1" kern="1200" dirty="0">
                        <a:solidFill>
                          <a:srgbClr val="4D7C8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közös örökség, nyelv,</a:t>
                      </a:r>
                      <a:r>
                        <a:rPr lang="hu-HU" sz="1400" b="1" kern="1200" baseline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kultúra vagy nemzet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közös etnikai identitás (mag és később befogadottak)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baseline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Kazahsztán, Üzbegisztán, </a:t>
                      </a: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Kirgizisztán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4667663"/>
                  </a:ext>
                </a:extLst>
              </a:tr>
              <a:tr h="67873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kern="1200" dirty="0" smtClean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Nómenklatúra-alapú klán</a:t>
                      </a:r>
                      <a:endParaRPr lang="hu-HU" sz="1600" b="1" i="1" kern="1200" dirty="0">
                        <a:solidFill>
                          <a:srgbClr val="4D7C8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közös kommunista (nómenklatúrás)</a:t>
                      </a:r>
                      <a:r>
                        <a:rPr lang="hu-HU" sz="1400" b="1" kern="1200" baseline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múlt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nómenklatúra-tagság</a:t>
                      </a:r>
                      <a:r>
                        <a:rPr lang="hu-HU" sz="1400" b="1" kern="1200" baseline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(csak a mag)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Oroszország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9934513"/>
                  </a:ext>
                </a:extLst>
              </a:tr>
              <a:tr h="6623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kern="1200" dirty="0" smtClean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Párt-alapú</a:t>
                      </a:r>
                      <a:r>
                        <a:rPr lang="hu-HU" sz="1600" b="1" i="1" kern="1200" baseline="0" dirty="0" smtClean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klán</a:t>
                      </a:r>
                      <a:endParaRPr lang="hu-HU" sz="1600" b="1" i="1" kern="1200" dirty="0">
                        <a:solidFill>
                          <a:srgbClr val="4D7C8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közösen</a:t>
                      </a:r>
                      <a:r>
                        <a:rPr lang="hu-HU" sz="1400" b="1" kern="1200" baseline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alapított párt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párttagság (csak a mag)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17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Románia, Bulgária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1207610"/>
                  </a:ext>
                </a:extLst>
              </a:tr>
              <a:tr h="67873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kern="1200" dirty="0" smtClean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Baráti alapú klán</a:t>
                      </a:r>
                      <a:endParaRPr lang="hu-HU" sz="1600" b="1" i="1" kern="1200" dirty="0">
                        <a:solidFill>
                          <a:srgbClr val="4D7C8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kicsi, nagyon közeli és szoros baráti</a:t>
                      </a:r>
                      <a:r>
                        <a:rPr lang="hu-HU" sz="1400" b="1" kern="1200" baseline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vagy kollegiális közösség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testvériség,</a:t>
                      </a:r>
                      <a:r>
                        <a:rPr lang="hu-HU" sz="1400" b="1" kern="1200" baseline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közeli barátság (csak a mag)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Magyarország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269178"/>
                  </a:ext>
                </a:extLst>
              </a:tr>
              <a:tr h="67873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kern="1200" dirty="0" smtClean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Bűnözői alapú</a:t>
                      </a:r>
                      <a:endParaRPr lang="hu-HU" sz="1600" b="1" i="1" kern="1200" dirty="0">
                        <a:solidFill>
                          <a:srgbClr val="4D7C8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bűnözőcsoport vagy szindikátus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bűnszervezeti tagság (csak a mag)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Ukrajna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094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Open Sans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5225</TotalTime>
  <Words>2072</Words>
  <Application>Microsoft Office PowerPoint</Application>
  <PresentationFormat>On-screen Show (16:9)</PresentationFormat>
  <Paragraphs>298</Paragraphs>
  <Slides>23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SimSun</vt:lpstr>
      <vt:lpstr>Arial</vt:lpstr>
      <vt:lpstr>Calibri</vt:lpstr>
      <vt:lpstr>Open Sans</vt:lpstr>
      <vt:lpstr>Times New Roman</vt:lpstr>
      <vt:lpstr>Wingdings</vt:lpstr>
      <vt:lpstr>Office-téma</vt:lpstr>
      <vt:lpstr>PowerPoint Presentation</vt:lpstr>
      <vt:lpstr>A főáramú megközelítés három kimondatlan előfeltevése (axiómák)</vt:lpstr>
      <vt:lpstr>3. axióma: az állam célja a közjó szolgálata?</vt:lpstr>
      <vt:lpstr>Az államműködés uralkodó elve</vt:lpstr>
      <vt:lpstr>Az uralmi elitek fő vonásai a három csúcsbéli rezsimtípusban</vt:lpstr>
      <vt:lpstr>Egy fogadott politikai család leírása Ukrajnában</vt:lpstr>
      <vt:lpstr>Fogadott – politikai – család</vt:lpstr>
      <vt:lpstr>A posztkommunista egypiramisos patronális hálója fogadott politikai családnak tekinthető, mert:</vt:lpstr>
      <vt:lpstr>„Fogadott” politikai család: klántipológia</vt:lpstr>
      <vt:lpstr>PowerPoint Presentation</vt:lpstr>
      <vt:lpstr>Védernyő (krisa): a menedéknyújtásnak és az integritás megtörésének módjai</vt:lpstr>
      <vt:lpstr>PowerPoint Presentation</vt:lpstr>
      <vt:lpstr>PowerPoint Presentation</vt:lpstr>
      <vt:lpstr>Milyen tevékenység irányul az állami intézményekre?  A patrimonializáció kategóriának interpretációs rétegei</vt:lpstr>
      <vt:lpstr>Milyen a tulajdonra irányuló tevékenység?  A tulajdon-kisajátítási kategóriák interpretációs rétegei</vt:lpstr>
      <vt:lpstr>Mi az elitérdekű tevékenység jogi státusa?  Az elitérdekű cselekvési kategóriák törvényességének interpretációs rétegei</vt:lpstr>
      <vt:lpstr>PowerPoint Presentation</vt:lpstr>
      <vt:lpstr>A maffiaállam és az alkotmányos állam összehasonlítása: normativitás és diszkrecionalitás</vt:lpstr>
      <vt:lpstr>A maffiaállam és az alkotmányos állam összehasonlítása: az önkényességi amplitúdó</vt:lpstr>
      <vt:lpstr>Összefoglalás: a főáramú megközelítés három fő axiómájának megkérdőjelezése</vt:lpstr>
      <vt:lpstr>PowerPoint Presentation</vt:lpstr>
      <vt:lpstr>A társadalmi érdek vagy az ideológiavégrehajtás elvének alárendelt államok</vt:lpstr>
      <vt:lpstr>Főbb államtípusok összehasonlító kerete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Magyar Bálint</dc:creator>
  <cp:lastModifiedBy>Balint</cp:lastModifiedBy>
  <cp:revision>698</cp:revision>
  <dcterms:created xsi:type="dcterms:W3CDTF">2017-05-01T09:52:15Z</dcterms:created>
  <dcterms:modified xsi:type="dcterms:W3CDTF">2022-03-10T14:07:31Z</dcterms:modified>
</cp:coreProperties>
</file>