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79" r:id="rId3"/>
    <p:sldId id="382" r:id="rId4"/>
    <p:sldId id="265" r:id="rId5"/>
    <p:sldId id="383" r:id="rId6"/>
    <p:sldId id="384" r:id="rId7"/>
    <p:sldId id="385" r:id="rId8"/>
    <p:sldId id="386" r:id="rId9"/>
    <p:sldId id="387" r:id="rId10"/>
    <p:sldId id="298" r:id="rId11"/>
    <p:sldId id="348" r:id="rId12"/>
    <p:sldId id="346" r:id="rId13"/>
    <p:sldId id="347" r:id="rId14"/>
    <p:sldId id="329" r:id="rId15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577" userDrawn="1">
          <p15:clr>
            <a:srgbClr val="A4A3A4"/>
          </p15:clr>
        </p15:guide>
        <p15:guide id="6" orient="horz" pos="622" userDrawn="1">
          <p15:clr>
            <a:srgbClr val="A4A3A4"/>
          </p15:clr>
        </p15:guide>
        <p15:guide id="7" orient="horz" pos="3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E7A"/>
    <a:srgbClr val="6B95A1"/>
    <a:srgbClr val="CD5F50"/>
    <a:srgbClr val="D1C9BE"/>
    <a:srgbClr val="E9B178"/>
    <a:srgbClr val="B3AA9D"/>
    <a:srgbClr val="50412B"/>
    <a:srgbClr val="EFEAE4"/>
    <a:srgbClr val="4D7C8B"/>
    <a:srgbClr val="8D5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4" autoAdjust="0"/>
    <p:restoredTop sz="91903" autoAdjust="0"/>
  </p:normalViewPr>
  <p:slideViewPr>
    <p:cSldViewPr>
      <p:cViewPr varScale="1">
        <p:scale>
          <a:sx n="151" d="100"/>
          <a:sy n="151" d="100"/>
        </p:scale>
        <p:origin x="499" y="43"/>
      </p:cViewPr>
      <p:guideLst>
        <p:guide orient="horz" pos="1620"/>
        <p:guide pos="2880"/>
        <p:guide pos="68"/>
        <p:guide pos="5692"/>
        <p:guide orient="horz" pos="577"/>
        <p:guide orient="horz" pos="622"/>
        <p:guide orient="horz" pos="31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Conservative autocracy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4758" custScaleY="37620" custLinFactY="10911" custLinFactNeighborX="46962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1948" custScaleY="34224" custLinFactX="-25319" custLinFactY="-13485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3032" custLinFactNeighborX="-38901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35761" custLinFactY="-59647" custLinFactNeighborX="2791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28C73343-2AD6-4A35-8B6F-258FA9C4E048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E45674A-ED1C-41D5-9C1E-0899C91001E3}" type="presOf" srcId="{83210F28-54C2-4E50-BA91-C30C7F5A925A}" destId="{0E6DB8B2-458A-4F73-AF77-E844E8685CD8}" srcOrd="0" destOrd="0" presId="urn:microsoft.com/office/officeart/2005/8/layout/pyramid2"/>
    <dgm:cxn modelId="{78B16A6F-B457-41BF-ADAF-5515BCB1E3F1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D504D092-1643-4584-8986-179EAE4676D0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B9E277E8-1923-472C-BFEA-3EB58B3395B6}" type="presOf" srcId="{3CA4390E-8AEC-4EA2-A3EC-8DD042504D56}" destId="{585EDA03-E1D1-49E2-ABCC-D095A33C60CB}" srcOrd="0" destOrd="0" presId="urn:microsoft.com/office/officeart/2005/8/layout/pyramid2"/>
    <dgm:cxn modelId="{97DA0BF7-E3FB-4EAD-B0A1-64331FB598F3}" type="presOf" srcId="{94EAB1EC-7FE9-40F9-8691-7534F2D2D13B}" destId="{AA40EDB2-9616-491E-8997-90DC3C7C7F8E}" srcOrd="0" destOrd="0" presId="urn:microsoft.com/office/officeart/2005/8/layout/pyramid2"/>
    <dgm:cxn modelId="{AAE173FA-345F-43CD-AA75-FF7547812129}" type="presOf" srcId="{497908DE-4C30-428A-A555-3A6C2F4ADF7D}" destId="{C15E22B3-3295-4532-9D6A-325D45E50C1C}" srcOrd="0" destOrd="0" presId="urn:microsoft.com/office/officeart/2005/8/layout/pyramid2"/>
    <dgm:cxn modelId="{9EB84910-BD4C-45CB-830E-3C73CBA60EC6}" type="presParOf" srcId="{F9260225-45E3-4E83-A7B5-93BF7662486D}" destId="{2CAB7AE0-F53F-477F-8596-08683A702DA4}" srcOrd="0" destOrd="0" presId="urn:microsoft.com/office/officeart/2005/8/layout/pyramid2"/>
    <dgm:cxn modelId="{19E0F27E-A08E-41A0-8276-FCBF60267252}" type="presParOf" srcId="{F9260225-45E3-4E83-A7B5-93BF7662486D}" destId="{54982EDE-BA38-419C-8C90-E7DF88B50825}" srcOrd="1" destOrd="0" presId="urn:microsoft.com/office/officeart/2005/8/layout/pyramid2"/>
    <dgm:cxn modelId="{9FAE3802-B80D-4A46-9ABA-158D899B663B}" type="presParOf" srcId="{54982EDE-BA38-419C-8C90-E7DF88B50825}" destId="{C15E22B3-3295-4532-9D6A-325D45E50C1C}" srcOrd="0" destOrd="0" presId="urn:microsoft.com/office/officeart/2005/8/layout/pyramid2"/>
    <dgm:cxn modelId="{AC96B79D-48BA-481A-AB54-02E0897880B0}" type="presParOf" srcId="{54982EDE-BA38-419C-8C90-E7DF88B50825}" destId="{E349127E-BD40-4FFD-98F7-AE53232D3317}" srcOrd="1" destOrd="0" presId="urn:microsoft.com/office/officeart/2005/8/layout/pyramid2"/>
    <dgm:cxn modelId="{5C23C50D-BF8E-46EA-9F85-CC19EAD38204}" type="presParOf" srcId="{54982EDE-BA38-419C-8C90-E7DF88B50825}" destId="{585EDA03-E1D1-49E2-ABCC-D095A33C60CB}" srcOrd="2" destOrd="0" presId="urn:microsoft.com/office/officeart/2005/8/layout/pyramid2"/>
    <dgm:cxn modelId="{6C403EF0-0BAD-4FD3-9744-D69B445F078C}" type="presParOf" srcId="{54982EDE-BA38-419C-8C90-E7DF88B50825}" destId="{689CAA53-9D6E-44E6-B0D8-615A6D07FB5B}" srcOrd="3" destOrd="0" presId="urn:microsoft.com/office/officeart/2005/8/layout/pyramid2"/>
    <dgm:cxn modelId="{EDF4DD58-47BD-4046-B0CF-11AE2888BF1F}" type="presParOf" srcId="{54982EDE-BA38-419C-8C90-E7DF88B50825}" destId="{AA40EDB2-9616-491E-8997-90DC3C7C7F8E}" srcOrd="4" destOrd="0" presId="urn:microsoft.com/office/officeart/2005/8/layout/pyramid2"/>
    <dgm:cxn modelId="{BE4A58BA-7A36-44E9-880B-8E3B9AA5B5BD}" type="presParOf" srcId="{54982EDE-BA38-419C-8C90-E7DF88B50825}" destId="{9055E23A-F0BC-4AAF-9FF4-F780F02DFD21}" srcOrd="5" destOrd="0" presId="urn:microsoft.com/office/officeart/2005/8/layout/pyramid2"/>
    <dgm:cxn modelId="{1E9A8F7C-5DEC-4343-998F-605AE8441CD0}" type="presParOf" srcId="{54982EDE-BA38-419C-8C90-E7DF88B50825}" destId="{6AFE05B7-991B-44DA-9843-39E3CC396A11}" srcOrd="6" destOrd="0" presId="urn:microsoft.com/office/officeart/2005/8/layout/pyramid2"/>
    <dgm:cxn modelId="{56E4237A-30EE-4D8C-AAD8-5402FFA79547}" type="presParOf" srcId="{54982EDE-BA38-419C-8C90-E7DF88B50825}" destId="{B370853F-B4C8-494E-B10D-01EDE232E07B}" srcOrd="7" destOrd="0" presId="urn:microsoft.com/office/officeart/2005/8/layout/pyramid2"/>
    <dgm:cxn modelId="{38DABF34-A673-4BAF-8C73-9643FCB8F9BF}" type="presParOf" srcId="{54982EDE-BA38-419C-8C90-E7DF88B50825}" destId="{40A06F75-CF71-4FF0-9476-F881F10B4C59}" srcOrd="8" destOrd="0" presId="urn:microsoft.com/office/officeart/2005/8/layout/pyramid2"/>
    <dgm:cxn modelId="{171A905F-D953-45B2-8FBB-B08F9A75FFAA}" type="presParOf" srcId="{54982EDE-BA38-419C-8C90-E7DF88B50825}" destId="{D5AAC021-0B13-4F18-8DC6-1FA6845FB348}" srcOrd="9" destOrd="0" presId="urn:microsoft.com/office/officeart/2005/8/layout/pyramid2"/>
    <dgm:cxn modelId="{85B75FC1-7FC8-4D70-94BE-04A3C483FBF7}" type="presParOf" srcId="{54982EDE-BA38-419C-8C90-E7DF88B50825}" destId="{0E6DB8B2-458A-4F73-AF77-E844E8685CD8}" srcOrd="10" destOrd="0" presId="urn:microsoft.com/office/officeart/2005/8/layout/pyramid2"/>
    <dgm:cxn modelId="{AEC759C1-36C8-4269-9315-3E80AD900DE1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Conservative autocracy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4758" custScaleY="37620" custLinFactY="10911" custLinFactNeighborX="46962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1948" custScaleY="34224" custLinFactX="-25319" custLinFactY="-13485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3032" custLinFactNeighborX="-38901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35761" custLinFactY="-59647" custLinFactNeighborX="2791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B7ECA60A-E96D-4577-84B9-618AD05ACF65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825FE346-852B-4666-BA90-35EE4B6C4F30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AB6A4B8A-5AF9-4ACC-9B41-BD52A70877D7}" type="presOf" srcId="{3CA4390E-8AEC-4EA2-A3EC-8DD042504D56}" destId="{585EDA03-E1D1-49E2-ABCC-D095A33C60CB}" srcOrd="0" destOrd="0" presId="urn:microsoft.com/office/officeart/2005/8/layout/pyramid2"/>
    <dgm:cxn modelId="{D6C76FA6-4F38-4395-903B-6EFD259603C4}" type="presOf" srcId="{94EAB1EC-7FE9-40F9-8691-7534F2D2D13B}" destId="{AA40EDB2-9616-491E-8997-90DC3C7C7F8E}" srcOrd="0" destOrd="0" presId="urn:microsoft.com/office/officeart/2005/8/layout/pyramid2"/>
    <dgm:cxn modelId="{FD23B3C6-E823-43BD-84B5-9CACABF663EF}" type="presOf" srcId="{EA790760-0B03-448A-9F29-12DB28B7261E}" destId="{40A06F75-CF71-4FF0-9476-F881F10B4C59}" srcOrd="0" destOrd="0" presId="urn:microsoft.com/office/officeart/2005/8/layout/pyramid2"/>
    <dgm:cxn modelId="{45D310D2-D6AF-43E8-ABC6-85285F6AEDFA}" type="presOf" srcId="{D75FEE30-628B-4BCD-B8C9-2BF3180BA3C0}" destId="{F9260225-45E3-4E83-A7B5-93BF7662486D}" srcOrd="0" destOrd="0" presId="urn:microsoft.com/office/officeart/2005/8/layout/pyramid2"/>
    <dgm:cxn modelId="{F58A86D7-9430-4B2D-BFD9-CBAF2EB002D9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F6F9D626-9C35-4D5A-B2E2-AF11D6299EEE}" type="presParOf" srcId="{F9260225-45E3-4E83-A7B5-93BF7662486D}" destId="{2CAB7AE0-F53F-477F-8596-08683A702DA4}" srcOrd="0" destOrd="0" presId="urn:microsoft.com/office/officeart/2005/8/layout/pyramid2"/>
    <dgm:cxn modelId="{4608754F-63F1-4E94-B537-D466381054F7}" type="presParOf" srcId="{F9260225-45E3-4E83-A7B5-93BF7662486D}" destId="{54982EDE-BA38-419C-8C90-E7DF88B50825}" srcOrd="1" destOrd="0" presId="urn:microsoft.com/office/officeart/2005/8/layout/pyramid2"/>
    <dgm:cxn modelId="{73996D55-09F5-4216-A94A-ECB6D4AB9E01}" type="presParOf" srcId="{54982EDE-BA38-419C-8C90-E7DF88B50825}" destId="{C15E22B3-3295-4532-9D6A-325D45E50C1C}" srcOrd="0" destOrd="0" presId="urn:microsoft.com/office/officeart/2005/8/layout/pyramid2"/>
    <dgm:cxn modelId="{AF24D77E-0C7F-480C-98C0-1EB2893762CF}" type="presParOf" srcId="{54982EDE-BA38-419C-8C90-E7DF88B50825}" destId="{E349127E-BD40-4FFD-98F7-AE53232D3317}" srcOrd="1" destOrd="0" presId="urn:microsoft.com/office/officeart/2005/8/layout/pyramid2"/>
    <dgm:cxn modelId="{42DB4AC2-A155-45CF-B902-5B7E31A46E3A}" type="presParOf" srcId="{54982EDE-BA38-419C-8C90-E7DF88B50825}" destId="{585EDA03-E1D1-49E2-ABCC-D095A33C60CB}" srcOrd="2" destOrd="0" presId="urn:microsoft.com/office/officeart/2005/8/layout/pyramid2"/>
    <dgm:cxn modelId="{ACDB2338-0B06-45CD-B874-D3D7ACCC8B50}" type="presParOf" srcId="{54982EDE-BA38-419C-8C90-E7DF88B50825}" destId="{689CAA53-9D6E-44E6-B0D8-615A6D07FB5B}" srcOrd="3" destOrd="0" presId="urn:microsoft.com/office/officeart/2005/8/layout/pyramid2"/>
    <dgm:cxn modelId="{FE2D5033-4DEF-45DF-984A-66C0E8165446}" type="presParOf" srcId="{54982EDE-BA38-419C-8C90-E7DF88B50825}" destId="{AA40EDB2-9616-491E-8997-90DC3C7C7F8E}" srcOrd="4" destOrd="0" presId="urn:microsoft.com/office/officeart/2005/8/layout/pyramid2"/>
    <dgm:cxn modelId="{18504131-64A5-408A-9EDF-862D5E9B23B2}" type="presParOf" srcId="{54982EDE-BA38-419C-8C90-E7DF88B50825}" destId="{9055E23A-F0BC-4AAF-9FF4-F780F02DFD21}" srcOrd="5" destOrd="0" presId="urn:microsoft.com/office/officeart/2005/8/layout/pyramid2"/>
    <dgm:cxn modelId="{7B72CB37-FBB3-4512-A65F-8D304A379A74}" type="presParOf" srcId="{54982EDE-BA38-419C-8C90-E7DF88B50825}" destId="{6AFE05B7-991B-44DA-9843-39E3CC396A11}" srcOrd="6" destOrd="0" presId="urn:microsoft.com/office/officeart/2005/8/layout/pyramid2"/>
    <dgm:cxn modelId="{033A3791-8A4D-4D34-94F8-95712DF42605}" type="presParOf" srcId="{54982EDE-BA38-419C-8C90-E7DF88B50825}" destId="{B370853F-B4C8-494E-B10D-01EDE232E07B}" srcOrd="7" destOrd="0" presId="urn:microsoft.com/office/officeart/2005/8/layout/pyramid2"/>
    <dgm:cxn modelId="{CEA4EB9A-01F3-45D2-9D29-0CFB97B4C309}" type="presParOf" srcId="{54982EDE-BA38-419C-8C90-E7DF88B50825}" destId="{40A06F75-CF71-4FF0-9476-F881F10B4C59}" srcOrd="8" destOrd="0" presId="urn:microsoft.com/office/officeart/2005/8/layout/pyramid2"/>
    <dgm:cxn modelId="{3FA350F1-3462-4C06-B82C-92260DE6291D}" type="presParOf" srcId="{54982EDE-BA38-419C-8C90-E7DF88B50825}" destId="{D5AAC021-0B13-4F18-8DC6-1FA6845FB348}" srcOrd="9" destOrd="0" presId="urn:microsoft.com/office/officeart/2005/8/layout/pyramid2"/>
    <dgm:cxn modelId="{9D9E6D1A-49D9-4F72-93E0-697ADF3FFAC4}" type="presParOf" srcId="{54982EDE-BA38-419C-8C90-E7DF88B50825}" destId="{0E6DB8B2-458A-4F73-AF77-E844E8685CD8}" srcOrd="10" destOrd="0" presId="urn:microsoft.com/office/officeart/2005/8/layout/pyramid2"/>
    <dgm:cxn modelId="{60AAACB8-F420-449D-8CB3-95F97D4BE08E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Conservative autocracy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BA212822-8D8E-4DED-88A6-BAFDE55F2799}" type="presOf" srcId="{D75FEE30-628B-4BCD-B8C9-2BF3180BA3C0}" destId="{F9260225-45E3-4E83-A7B5-93BF7662486D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739F1A39-47BA-4BAE-86D1-66789FEA44A1}" type="presOf" srcId="{EA790760-0B03-448A-9F29-12DB28B7261E}" destId="{40A06F75-CF71-4FF0-9476-F881F10B4C59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6D202D70-5269-47ED-B50F-B04C4B3A54CB}" type="presOf" srcId="{83210F28-54C2-4E50-BA91-C30C7F5A925A}" destId="{0E6DB8B2-458A-4F73-AF77-E844E8685CD8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3F2C5EC2-7341-4DD8-A904-5521544C29D2}" type="presOf" srcId="{70972A96-F39F-4054-A5D9-CCAC350AB6EA}" destId="{6AFE05B7-991B-44DA-9843-39E3CC396A11}" srcOrd="0" destOrd="0" presId="urn:microsoft.com/office/officeart/2005/8/layout/pyramid2"/>
    <dgm:cxn modelId="{127EF6C5-9B6D-4DF0-B317-B79CEDB85834}" type="presOf" srcId="{94EAB1EC-7FE9-40F9-8691-7534F2D2D13B}" destId="{AA40EDB2-9616-491E-8997-90DC3C7C7F8E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7B0E68E9-D129-4D63-87EC-FF85483B2A4D}" type="presOf" srcId="{497908DE-4C30-428A-A555-3A6C2F4ADF7D}" destId="{C15E22B3-3295-4532-9D6A-325D45E50C1C}" srcOrd="0" destOrd="0" presId="urn:microsoft.com/office/officeart/2005/8/layout/pyramid2"/>
    <dgm:cxn modelId="{A2442EEB-9CAF-4A67-9508-A7AA734949CC}" type="presOf" srcId="{3CA4390E-8AEC-4EA2-A3EC-8DD042504D56}" destId="{585EDA03-E1D1-49E2-ABCC-D095A33C60CB}" srcOrd="0" destOrd="0" presId="urn:microsoft.com/office/officeart/2005/8/layout/pyramid2"/>
    <dgm:cxn modelId="{F1B53D0B-6C74-498E-B19F-2049606B355E}" type="presParOf" srcId="{F9260225-45E3-4E83-A7B5-93BF7662486D}" destId="{2CAB7AE0-F53F-477F-8596-08683A702DA4}" srcOrd="0" destOrd="0" presId="urn:microsoft.com/office/officeart/2005/8/layout/pyramid2"/>
    <dgm:cxn modelId="{0B40E22F-3551-498F-A9D6-E1CD6ABA2AB5}" type="presParOf" srcId="{F9260225-45E3-4E83-A7B5-93BF7662486D}" destId="{54982EDE-BA38-419C-8C90-E7DF88B50825}" srcOrd="1" destOrd="0" presId="urn:microsoft.com/office/officeart/2005/8/layout/pyramid2"/>
    <dgm:cxn modelId="{90C5D9B3-C8EF-4EA0-96D8-2FE2A42028DA}" type="presParOf" srcId="{54982EDE-BA38-419C-8C90-E7DF88B50825}" destId="{C15E22B3-3295-4532-9D6A-325D45E50C1C}" srcOrd="0" destOrd="0" presId="urn:microsoft.com/office/officeart/2005/8/layout/pyramid2"/>
    <dgm:cxn modelId="{6232F40A-BC07-4433-BC7C-49C2B7050C53}" type="presParOf" srcId="{54982EDE-BA38-419C-8C90-E7DF88B50825}" destId="{E349127E-BD40-4FFD-98F7-AE53232D3317}" srcOrd="1" destOrd="0" presId="urn:microsoft.com/office/officeart/2005/8/layout/pyramid2"/>
    <dgm:cxn modelId="{2FC4356C-E708-40A7-AF2E-6E8098062BFC}" type="presParOf" srcId="{54982EDE-BA38-419C-8C90-E7DF88B50825}" destId="{585EDA03-E1D1-49E2-ABCC-D095A33C60CB}" srcOrd="2" destOrd="0" presId="urn:microsoft.com/office/officeart/2005/8/layout/pyramid2"/>
    <dgm:cxn modelId="{AA72EE60-648A-4E2A-8CB7-4D42D1ECE579}" type="presParOf" srcId="{54982EDE-BA38-419C-8C90-E7DF88B50825}" destId="{689CAA53-9D6E-44E6-B0D8-615A6D07FB5B}" srcOrd="3" destOrd="0" presId="urn:microsoft.com/office/officeart/2005/8/layout/pyramid2"/>
    <dgm:cxn modelId="{5E114F81-2BFE-4AA0-9F86-543BCF4A096C}" type="presParOf" srcId="{54982EDE-BA38-419C-8C90-E7DF88B50825}" destId="{AA40EDB2-9616-491E-8997-90DC3C7C7F8E}" srcOrd="4" destOrd="0" presId="urn:microsoft.com/office/officeart/2005/8/layout/pyramid2"/>
    <dgm:cxn modelId="{A600ED82-2885-46D5-9F17-9681D4606691}" type="presParOf" srcId="{54982EDE-BA38-419C-8C90-E7DF88B50825}" destId="{9055E23A-F0BC-4AAF-9FF4-F780F02DFD21}" srcOrd="5" destOrd="0" presId="urn:microsoft.com/office/officeart/2005/8/layout/pyramid2"/>
    <dgm:cxn modelId="{C9EAEF20-40E6-408D-B2AF-F3B6BE729F62}" type="presParOf" srcId="{54982EDE-BA38-419C-8C90-E7DF88B50825}" destId="{6AFE05B7-991B-44DA-9843-39E3CC396A11}" srcOrd="6" destOrd="0" presId="urn:microsoft.com/office/officeart/2005/8/layout/pyramid2"/>
    <dgm:cxn modelId="{360DE61C-8591-451E-85D4-CCA8AAB216AF}" type="presParOf" srcId="{54982EDE-BA38-419C-8C90-E7DF88B50825}" destId="{B370853F-B4C8-494E-B10D-01EDE232E07B}" srcOrd="7" destOrd="0" presId="urn:microsoft.com/office/officeart/2005/8/layout/pyramid2"/>
    <dgm:cxn modelId="{1740089F-094C-47B1-B64F-26A58E7EF7DC}" type="presParOf" srcId="{54982EDE-BA38-419C-8C90-E7DF88B50825}" destId="{40A06F75-CF71-4FF0-9476-F881F10B4C59}" srcOrd="8" destOrd="0" presId="urn:microsoft.com/office/officeart/2005/8/layout/pyramid2"/>
    <dgm:cxn modelId="{D53323BC-6064-4873-B104-33FEE5E8385C}" type="presParOf" srcId="{54982EDE-BA38-419C-8C90-E7DF88B50825}" destId="{D5AAC021-0B13-4F18-8DC6-1FA6845FB348}" srcOrd="9" destOrd="0" presId="urn:microsoft.com/office/officeart/2005/8/layout/pyramid2"/>
    <dgm:cxn modelId="{27D84F15-AC0E-4045-A769-60B2E7C88652}" type="presParOf" srcId="{54982EDE-BA38-419C-8C90-E7DF88B50825}" destId="{0E6DB8B2-458A-4F73-AF77-E844E8685CD8}" srcOrd="10" destOrd="0" presId="urn:microsoft.com/office/officeart/2005/8/layout/pyramid2"/>
    <dgm:cxn modelId="{CECC336C-CE35-4F40-B1EE-2DA14FF8955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06015" y="648067"/>
          <a:ext cx="2312834" cy="1586595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417515" y="499013"/>
          <a:ext cx="876218" cy="31557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Communist dictatorship</a:t>
          </a:r>
        </a:p>
      </dsp:txBody>
      <dsp:txXfrm>
        <a:off x="3432920" y="514418"/>
        <a:ext cx="845408" cy="284760"/>
      </dsp:txXfrm>
    </dsp:sp>
    <dsp:sp modelId="{585EDA03-E1D1-49E2-ABCC-D095A33C60CB}">
      <dsp:nvSpPr>
        <dsp:cNvPr id="0" name=""/>
        <dsp:cNvSpPr/>
      </dsp:nvSpPr>
      <dsp:spPr>
        <a:xfrm>
          <a:off x="72308" y="505086"/>
          <a:ext cx="821208" cy="287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Liberal democracy</a:t>
          </a:r>
        </a:p>
      </dsp:txBody>
      <dsp:txXfrm>
        <a:off x="86322" y="519100"/>
        <a:ext cx="793180" cy="259055"/>
      </dsp:txXfrm>
    </dsp:sp>
    <dsp:sp modelId="{AA40EDB2-9616-491E-8997-90DC3C7C7F8E}">
      <dsp:nvSpPr>
        <dsp:cNvPr id="0" name=""/>
        <dsp:cNvSpPr/>
      </dsp:nvSpPr>
      <dsp:spPr>
        <a:xfrm>
          <a:off x="1688932" y="2324736"/>
          <a:ext cx="946989" cy="30655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Patronal autocracy</a:t>
          </a:r>
        </a:p>
      </dsp:txBody>
      <dsp:txXfrm>
        <a:off x="1703897" y="2339701"/>
        <a:ext cx="917059" cy="276623"/>
      </dsp:txXfrm>
    </dsp:sp>
    <dsp:sp modelId="{6AFE05B7-991B-44DA-9843-39E3CC396A11}">
      <dsp:nvSpPr>
        <dsp:cNvPr id="0" name=""/>
        <dsp:cNvSpPr/>
      </dsp:nvSpPr>
      <dsp:spPr>
        <a:xfrm>
          <a:off x="1689411" y="284656"/>
          <a:ext cx="970579" cy="28672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Conservative autocracy</a:t>
          </a:r>
        </a:p>
      </dsp:txBody>
      <dsp:txXfrm>
        <a:off x="1703408" y="298653"/>
        <a:ext cx="942585" cy="258729"/>
      </dsp:txXfrm>
    </dsp:sp>
    <dsp:sp modelId="{40A06F75-CF71-4FF0-9476-F881F10B4C59}">
      <dsp:nvSpPr>
        <dsp:cNvPr id="0" name=""/>
        <dsp:cNvSpPr/>
      </dsp:nvSpPr>
      <dsp:spPr>
        <a:xfrm>
          <a:off x="2901803" y="1312786"/>
          <a:ext cx="1161922" cy="29997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Market-exploiting dictatorship</a:t>
          </a:r>
        </a:p>
      </dsp:txBody>
      <dsp:txXfrm>
        <a:off x="2916447" y="1327430"/>
        <a:ext cx="1132634" cy="270688"/>
      </dsp:txXfrm>
    </dsp:sp>
    <dsp:sp modelId="{0E6DB8B2-458A-4F73-AF77-E844E8685CD8}">
      <dsp:nvSpPr>
        <dsp:cNvPr id="0" name=""/>
        <dsp:cNvSpPr/>
      </dsp:nvSpPr>
      <dsp:spPr>
        <a:xfrm>
          <a:off x="208798" y="1312897"/>
          <a:ext cx="1175195" cy="28151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Patronal democracy</a:t>
          </a:r>
        </a:p>
      </dsp:txBody>
      <dsp:txXfrm>
        <a:off x="222540" y="1326639"/>
        <a:ext cx="1147711" cy="254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06015" y="648067"/>
          <a:ext cx="2312834" cy="1586595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417515" y="499013"/>
          <a:ext cx="876218" cy="31557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Communist dictatorship</a:t>
          </a:r>
        </a:p>
      </dsp:txBody>
      <dsp:txXfrm>
        <a:off x="3432920" y="514418"/>
        <a:ext cx="845408" cy="284760"/>
      </dsp:txXfrm>
    </dsp:sp>
    <dsp:sp modelId="{585EDA03-E1D1-49E2-ABCC-D095A33C60CB}">
      <dsp:nvSpPr>
        <dsp:cNvPr id="0" name=""/>
        <dsp:cNvSpPr/>
      </dsp:nvSpPr>
      <dsp:spPr>
        <a:xfrm>
          <a:off x="72308" y="505086"/>
          <a:ext cx="821208" cy="287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Liberal democracy</a:t>
          </a:r>
        </a:p>
      </dsp:txBody>
      <dsp:txXfrm>
        <a:off x="86322" y="519100"/>
        <a:ext cx="793180" cy="259055"/>
      </dsp:txXfrm>
    </dsp:sp>
    <dsp:sp modelId="{AA40EDB2-9616-491E-8997-90DC3C7C7F8E}">
      <dsp:nvSpPr>
        <dsp:cNvPr id="0" name=""/>
        <dsp:cNvSpPr/>
      </dsp:nvSpPr>
      <dsp:spPr>
        <a:xfrm>
          <a:off x="1688932" y="2324736"/>
          <a:ext cx="946989" cy="30655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Patronal autocracy</a:t>
          </a:r>
        </a:p>
      </dsp:txBody>
      <dsp:txXfrm>
        <a:off x="1703897" y="2339701"/>
        <a:ext cx="917059" cy="276623"/>
      </dsp:txXfrm>
    </dsp:sp>
    <dsp:sp modelId="{6AFE05B7-991B-44DA-9843-39E3CC396A11}">
      <dsp:nvSpPr>
        <dsp:cNvPr id="0" name=""/>
        <dsp:cNvSpPr/>
      </dsp:nvSpPr>
      <dsp:spPr>
        <a:xfrm>
          <a:off x="1689411" y="284656"/>
          <a:ext cx="970579" cy="28672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Conservative autocracy</a:t>
          </a:r>
        </a:p>
      </dsp:txBody>
      <dsp:txXfrm>
        <a:off x="1703408" y="298653"/>
        <a:ext cx="942585" cy="258729"/>
      </dsp:txXfrm>
    </dsp:sp>
    <dsp:sp modelId="{40A06F75-CF71-4FF0-9476-F881F10B4C59}">
      <dsp:nvSpPr>
        <dsp:cNvPr id="0" name=""/>
        <dsp:cNvSpPr/>
      </dsp:nvSpPr>
      <dsp:spPr>
        <a:xfrm>
          <a:off x="2901803" y="1312786"/>
          <a:ext cx="1161922" cy="29997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Market-exploiting dictatorship</a:t>
          </a:r>
        </a:p>
      </dsp:txBody>
      <dsp:txXfrm>
        <a:off x="2916447" y="1327430"/>
        <a:ext cx="1132634" cy="270688"/>
      </dsp:txXfrm>
    </dsp:sp>
    <dsp:sp modelId="{0E6DB8B2-458A-4F73-AF77-E844E8685CD8}">
      <dsp:nvSpPr>
        <dsp:cNvPr id="0" name=""/>
        <dsp:cNvSpPr/>
      </dsp:nvSpPr>
      <dsp:spPr>
        <a:xfrm>
          <a:off x="208798" y="1312897"/>
          <a:ext cx="1175195" cy="28151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Patronal democracy</a:t>
          </a:r>
        </a:p>
      </dsp:txBody>
      <dsp:txXfrm>
        <a:off x="222540" y="1326639"/>
        <a:ext cx="1147711" cy="254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Conservative autocracy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1891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292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6966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58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51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50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30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606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126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02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88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831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01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07950" y="1275606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Capture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Criminal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</a:t>
            </a:r>
            <a:r>
              <a:rPr lang="en-GB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ru-RU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Challenge to the Mainstream Comparative Approach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-30584" y="3165919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Bálint Magyar, Bálint </a:t>
            </a:r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Madlovics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800" b="1" i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hu-HU" sz="1800" b="1" i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Anatomy</a:t>
            </a:r>
            <a:r>
              <a:rPr lang="hu-HU" sz="1800" b="1" i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Post-</a:t>
            </a:r>
            <a:r>
              <a:rPr lang="hu-HU" sz="1800" b="1" i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Communist</a:t>
            </a:r>
            <a:r>
              <a:rPr lang="hu-HU" sz="1800" b="1" i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i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Regimes</a:t>
            </a:r>
            <a:r>
              <a:rPr lang="hu-HU" sz="1800" b="1" i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CEU 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Press, 2020).</a:t>
            </a:r>
            <a:endParaRPr lang="en-US" sz="1800" b="1" dirty="0">
              <a:solidFill>
                <a:srgbClr val="C88E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800" b="1" dirty="0">
              <a:solidFill>
                <a:srgbClr val="C88E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Kotor, </a:t>
            </a:r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Montenegro</a:t>
            </a:r>
            <a:endParaRPr lang="hu-HU" sz="1800" b="1" dirty="0">
              <a:solidFill>
                <a:srgbClr val="C88E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September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8D503B"/>
                </a:solidFill>
              </a:rPr>
              <a:t>Types of Relational Economies (Political Capitalisms)</a:t>
            </a:r>
            <a:endParaRPr lang="en-US" sz="28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07950" y="915988"/>
          <a:ext cx="8928100" cy="4103687"/>
        </p:xfrm>
        <a:graphic>
          <a:graphicData uri="http://schemas.openxmlformats.org/drawingml/2006/table">
            <a:tbl>
              <a:tblPr/>
              <a:tblGrid>
                <a:gridCol w="143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noProof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  <a:r>
                        <a:rPr lang="en-US" sz="1600" b="1" i="1" baseline="0" noProof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en-US" sz="1600" b="1" i="0" baseline="0" noProof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political capitalism</a:t>
                      </a:r>
                      <a:endParaRPr lang="en-US" sz="1400" b="1" i="0" noProof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noProof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Dominant form of</a:t>
                      </a:r>
                      <a:r>
                        <a:rPr lang="en-US" sz="1600" b="1" i="1" baseline="0" noProof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corruption</a:t>
                      </a:r>
                      <a:endParaRPr lang="en-US" sz="1600" b="1" i="1" noProof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noProof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Initiating actors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noProof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Types</a:t>
                      </a:r>
                      <a:r>
                        <a:rPr lang="en-US" sz="1600" b="1" i="1" baseline="0" noProof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capture</a:t>
                      </a:r>
                      <a:r>
                        <a:rPr lang="hu-HU" sz="1600" b="1" i="1" baseline="0" noProof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b="1" i="1" baseline="0" noProof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hu-HU" sz="1600" b="1" i="1" baseline="0" noProof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600" b="1" i="1" noProof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Type</a:t>
                      </a:r>
                      <a:r>
                        <a:rPr lang="en-US" sz="1600" b="1" i="1" baseline="0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 of state</a:t>
                      </a:r>
                      <a:endParaRPr lang="en-US" sz="1600" b="1" i="1" noProof="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i="1" kern="1200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Corruption market</a:t>
                      </a:r>
                      <a:endParaRPr lang="en-US" sz="1600" b="1" i="1" kern="1200" noProof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3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Crony capitalism</a:t>
                      </a:r>
                      <a:endParaRPr lang="hu-HU" sz="1600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Cronyism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Cronies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capture</a:t>
                      </a:r>
                      <a:endParaRPr lang="hu-HU" sz="20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Rent-seeking</a:t>
                      </a:r>
                      <a:r>
                        <a:rPr lang="en-US" sz="1600" b="1" baseline="0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state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baseline="0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baseline="0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baseline="0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Kleptocratic</a:t>
                      </a:r>
                      <a:r>
                        <a:rPr lang="en-US" sz="1600" b="1" baseline="0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state</a:t>
                      </a:r>
                      <a:endParaRPr lang="en-US" sz="16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Predatory</a:t>
                      </a:r>
                      <a:r>
                        <a:rPr lang="en-US" sz="1600" b="1" baseline="0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state</a:t>
                      </a:r>
                      <a:endParaRPr lang="en-US" sz="16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noProof="0" dirty="0">
                          <a:solidFill>
                            <a:srgbClr val="50412B"/>
                          </a:solidFill>
                          <a:latin typeface="+mj-lt"/>
                        </a:rPr>
                        <a:t>Free competition</a:t>
                      </a:r>
                      <a:r>
                        <a:rPr lang="en-US" sz="1400" b="1" baseline="0" noProof="0" dirty="0">
                          <a:solidFill>
                            <a:srgbClr val="50412B"/>
                          </a:solidFill>
                          <a:latin typeface="+mj-lt"/>
                        </a:rPr>
                        <a:t> (f</a:t>
                      </a:r>
                      <a:r>
                        <a:rPr lang="en-US" sz="1400" b="1" noProof="0" dirty="0">
                          <a:solidFill>
                            <a:srgbClr val="50412B"/>
                          </a:solidFill>
                          <a:latin typeface="+mj-lt"/>
                        </a:rPr>
                        <a:t>ree</a:t>
                      </a:r>
                      <a:r>
                        <a:rPr lang="en-US" sz="1400" b="1" baseline="0" noProof="0" dirty="0">
                          <a:solidFill>
                            <a:srgbClr val="50412B"/>
                          </a:solidFill>
                          <a:latin typeface="+mj-lt"/>
                        </a:rPr>
                        <a:t> entry / free exit)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noProof="0" dirty="0">
                          <a:solidFill>
                            <a:srgbClr val="50412B"/>
                          </a:solidFill>
                          <a:latin typeface="+mj-lt"/>
                        </a:rPr>
                        <a:t>Monopoly</a:t>
                      </a:r>
                      <a:br>
                        <a:rPr lang="en-US" sz="1400" b="1" noProof="0" dirty="0">
                          <a:solidFill>
                            <a:srgbClr val="50412B"/>
                          </a:solidFill>
                          <a:latin typeface="+mj-lt"/>
                        </a:rPr>
                      </a:br>
                      <a:r>
                        <a:rPr lang="en-US" sz="1400" b="1" noProof="0" dirty="0">
                          <a:solidFill>
                            <a:srgbClr val="50412B"/>
                          </a:solidFill>
                          <a:latin typeface="+mj-lt"/>
                        </a:rPr>
                        <a:t>(adoption</a:t>
                      </a:r>
                      <a:r>
                        <a:rPr lang="en-US" sz="1400" b="1" baseline="0" noProof="0" dirty="0">
                          <a:solidFill>
                            <a:srgbClr val="50412B"/>
                          </a:solidFill>
                          <a:latin typeface="+mj-lt"/>
                        </a:rPr>
                        <a:t> / casting out)</a:t>
                      </a: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</a:txBody>
                  <a:tcPr marL="67546" marR="67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Oligarchic capitalism</a:t>
                      </a:r>
                      <a:endParaRPr lang="hu-HU" sz="1600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Bottom-up state capture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Oligarchs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+ state capture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noProof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1" kern="12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Patronal capitalism</a:t>
                      </a:r>
                      <a:endParaRPr lang="hu-HU" sz="1600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Top-down state capture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Poligarch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Mafia capitalism</a:t>
                      </a:r>
                      <a:endParaRPr lang="hu-HU" sz="1600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Criminal state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Adopted political family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+ state + oligarch capture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b="1" kern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Egyenes összekötő nyíllal 4"/>
          <p:cNvCxnSpPr/>
          <p:nvPr/>
        </p:nvCxnSpPr>
        <p:spPr>
          <a:xfrm>
            <a:off x="8244408" y="2571750"/>
            <a:ext cx="0" cy="162933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4"/>
          <p:cNvCxnSpPr/>
          <p:nvPr/>
        </p:nvCxnSpPr>
        <p:spPr>
          <a:xfrm>
            <a:off x="6732240" y="3678723"/>
            <a:ext cx="0" cy="90925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4"/>
          <p:cNvCxnSpPr/>
          <p:nvPr/>
        </p:nvCxnSpPr>
        <p:spPr>
          <a:xfrm>
            <a:off x="6732240" y="2230760"/>
            <a:ext cx="0" cy="90925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8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694809" y="4307104"/>
            <a:ext cx="7740692" cy="712918"/>
          </a:xfrm>
          <a:prstGeom prst="roundRect">
            <a:avLst>
              <a:gd name="adj" fmla="val 5023"/>
            </a:avLst>
          </a:prstGeom>
          <a:solidFill>
            <a:srgbClr val="B3A99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919361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8D503B"/>
                </a:solidFill>
              </a:rPr>
              <a:t>Comparing mafia state to constitutional state: </a:t>
            </a:r>
            <a:br>
              <a:rPr lang="en-US" sz="2400" b="1" dirty="0">
                <a:solidFill>
                  <a:srgbClr val="8D503B"/>
                </a:solidFill>
              </a:rPr>
            </a:br>
            <a:r>
              <a:rPr lang="en-US" sz="2400" b="1" dirty="0">
                <a:solidFill>
                  <a:srgbClr val="8D503B"/>
                </a:solidFill>
              </a:rPr>
              <a:t>the amplitude of arbitrariness</a:t>
            </a:r>
            <a:endParaRPr lang="hu-HU" sz="2400" b="1" dirty="0">
              <a:solidFill>
                <a:srgbClr val="8D503B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760778" y="871041"/>
            <a:ext cx="7758207" cy="3644925"/>
            <a:chOff x="107968" y="193166"/>
            <a:chExt cx="7344860" cy="2721247"/>
          </a:xfrm>
        </p:grpSpPr>
        <p:sp>
          <p:nvSpPr>
            <p:cNvPr id="32" name="Téglalap 31"/>
            <p:cNvSpPr/>
            <p:nvPr/>
          </p:nvSpPr>
          <p:spPr>
            <a:xfrm>
              <a:off x="2188362" y="1474276"/>
              <a:ext cx="3041183" cy="90198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33" name="Téglalap 32"/>
            <p:cNvSpPr/>
            <p:nvPr/>
          </p:nvSpPr>
          <p:spPr>
            <a:xfrm>
              <a:off x="1412789" y="1049969"/>
              <a:ext cx="4579723" cy="1330064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34" name="Téglalap 33"/>
            <p:cNvSpPr/>
            <p:nvPr/>
          </p:nvSpPr>
          <p:spPr>
            <a:xfrm>
              <a:off x="2952412" y="1944216"/>
              <a:ext cx="1512000" cy="43204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cxnSp>
          <p:nvCxnSpPr>
            <p:cNvPr id="9" name="Egyenes összekötő 8"/>
            <p:cNvCxnSpPr/>
            <p:nvPr/>
          </p:nvCxnSpPr>
          <p:spPr>
            <a:xfrm>
              <a:off x="1412790" y="2232248"/>
              <a:ext cx="0" cy="288031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2188361" y="2239831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2952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4464351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5229545" y="223913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5992513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3708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33"/>
            <p:cNvSpPr txBox="1"/>
            <p:nvPr/>
          </p:nvSpPr>
          <p:spPr>
            <a:xfrm>
              <a:off x="2321614" y="2519973"/>
              <a:ext cx="1278669" cy="3944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Szövegdoboz 34"/>
            <p:cNvSpPr txBox="1"/>
            <p:nvPr/>
          </p:nvSpPr>
          <p:spPr>
            <a:xfrm>
              <a:off x="1728096" y="2527600"/>
              <a:ext cx="972175" cy="3003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Szövegdoboz 35"/>
            <p:cNvSpPr txBox="1"/>
            <p:nvPr/>
          </p:nvSpPr>
          <p:spPr>
            <a:xfrm>
              <a:off x="1107491" y="2524048"/>
              <a:ext cx="648083" cy="2353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Szövegdoboz 36"/>
            <p:cNvSpPr txBox="1"/>
            <p:nvPr/>
          </p:nvSpPr>
          <p:spPr>
            <a:xfrm>
              <a:off x="3881223" y="2510721"/>
              <a:ext cx="1230938" cy="4036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Szövegdoboz 37"/>
            <p:cNvSpPr txBox="1"/>
            <p:nvPr/>
          </p:nvSpPr>
          <p:spPr>
            <a:xfrm>
              <a:off x="4832266" y="2512094"/>
              <a:ext cx="857626" cy="4023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Szövegdoboz 38"/>
            <p:cNvSpPr txBox="1"/>
            <p:nvPr/>
          </p:nvSpPr>
          <p:spPr>
            <a:xfrm>
              <a:off x="5472232" y="2505206"/>
              <a:ext cx="1107105" cy="4092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Szövegdoboz 50"/>
            <p:cNvSpPr txBox="1"/>
            <p:nvPr/>
          </p:nvSpPr>
          <p:spPr>
            <a:xfrm>
              <a:off x="3060340" y="252028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" name="Egyenes összekötő 22"/>
            <p:cNvCxnSpPr/>
            <p:nvPr/>
          </p:nvCxnSpPr>
          <p:spPr>
            <a:xfrm flipH="1" flipV="1">
              <a:off x="540060" y="532423"/>
              <a:ext cx="3168352" cy="1843825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 flipV="1">
              <a:off x="3708412" y="532423"/>
              <a:ext cx="3168352" cy="1843842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>
              <a:off x="3564396" y="1944216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3564396" y="147755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>
              <a:off x="3564396" y="105107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zövegdoboz 75"/>
            <p:cNvSpPr txBox="1"/>
            <p:nvPr/>
          </p:nvSpPr>
          <p:spPr>
            <a:xfrm>
              <a:off x="2862827" y="1508098"/>
              <a:ext cx="838226" cy="1818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captured state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Szövegdoboz 76"/>
            <p:cNvSpPr txBox="1"/>
            <p:nvPr/>
          </p:nvSpPr>
          <p:spPr>
            <a:xfrm>
              <a:off x="3242819" y="2348824"/>
              <a:ext cx="455926" cy="2099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Szövegdoboz 77"/>
            <p:cNvSpPr txBox="1"/>
            <p:nvPr/>
          </p:nvSpPr>
          <p:spPr>
            <a:xfrm>
              <a:off x="2862827" y="1056061"/>
              <a:ext cx="894584" cy="11785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criminal state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Szövegdoboz 78"/>
            <p:cNvSpPr txBox="1"/>
            <p:nvPr/>
          </p:nvSpPr>
          <p:spPr>
            <a:xfrm>
              <a:off x="2942192" y="1980020"/>
              <a:ext cx="758861" cy="129386"/>
            </a:xfrm>
            <a:prstGeom prst="rect">
              <a:avLst/>
            </a:prstGeom>
            <a:solidFill>
              <a:srgbClr val="EFEAE4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corrupt state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Szövegdoboz 92"/>
            <p:cNvSpPr txBox="1"/>
            <p:nvPr/>
          </p:nvSpPr>
          <p:spPr>
            <a:xfrm>
              <a:off x="3792752" y="193166"/>
              <a:ext cx="1162801" cy="3134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level of collusive corruption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Szövegdoboz 93"/>
            <p:cNvSpPr txBox="1"/>
            <p:nvPr/>
          </p:nvSpPr>
          <p:spPr>
            <a:xfrm>
              <a:off x="6444683" y="2441424"/>
              <a:ext cx="978601" cy="3070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nature of state </a:t>
              </a:r>
              <a:r>
                <a:rPr lang="hu-HU" sz="105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action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Szövegdoboz 94"/>
            <p:cNvSpPr txBox="1"/>
            <p:nvPr/>
          </p:nvSpPr>
          <p:spPr>
            <a:xfrm>
              <a:off x="6755480" y="2105798"/>
              <a:ext cx="691521" cy="253916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positive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Szövegdoboz 95"/>
            <p:cNvSpPr txBox="1"/>
            <p:nvPr/>
          </p:nvSpPr>
          <p:spPr>
            <a:xfrm>
              <a:off x="107968" y="2105798"/>
              <a:ext cx="737052" cy="236350"/>
            </a:xfrm>
            <a:prstGeom prst="rect">
              <a:avLst/>
            </a:prstGeom>
            <a:noFill/>
          </p:spPr>
          <p:txBody>
            <a:bodyPr wrap="square" lIns="7200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negative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Szövegdoboz 39"/>
            <p:cNvSpPr txBox="1"/>
            <p:nvPr/>
          </p:nvSpPr>
          <p:spPr>
            <a:xfrm>
              <a:off x="107969" y="2447051"/>
              <a:ext cx="1054087" cy="3060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nature of state </a:t>
              </a:r>
              <a:r>
                <a:rPr lang="hu-HU" sz="105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action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Bal oldali kapcsos zárójel 39"/>
            <p:cNvSpPr/>
            <p:nvPr/>
          </p:nvSpPr>
          <p:spPr>
            <a:xfrm rot="5400000">
              <a:off x="3509969" y="-1430337"/>
              <a:ext cx="385365" cy="4579723"/>
            </a:xfrm>
            <a:prstGeom prst="leftBrace">
              <a:avLst>
                <a:gd name="adj1" fmla="val 58327"/>
                <a:gd name="adj2" fmla="val 72863"/>
              </a:avLst>
            </a:prstGeom>
            <a:ln w="22225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41" name="Szövegdoboz 42"/>
            <p:cNvSpPr txBox="1"/>
            <p:nvPr/>
          </p:nvSpPr>
          <p:spPr>
            <a:xfrm>
              <a:off x="1943674" y="374947"/>
              <a:ext cx="1431601" cy="2918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maximum amplitude of arbitrariness 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" name="Egyenes összekötő nyíllal 6"/>
            <p:cNvCxnSpPr/>
            <p:nvPr/>
          </p:nvCxnSpPr>
          <p:spPr>
            <a:xfrm>
              <a:off x="108012" y="2376264"/>
              <a:ext cx="7344816" cy="0"/>
            </a:xfrm>
            <a:prstGeom prst="straightConnector1">
              <a:avLst/>
            </a:prstGeom>
            <a:ln w="34925">
              <a:solidFill>
                <a:srgbClr val="4D7C85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nyíllal 7"/>
            <p:cNvCxnSpPr/>
            <p:nvPr/>
          </p:nvCxnSpPr>
          <p:spPr>
            <a:xfrm flipV="1">
              <a:off x="3708412" y="216024"/>
              <a:ext cx="0" cy="2160240"/>
            </a:xfrm>
            <a:prstGeom prst="straightConnector1">
              <a:avLst/>
            </a:prstGeom>
            <a:ln w="34925">
              <a:solidFill>
                <a:srgbClr val="4D7C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08499" y="4299209"/>
          <a:ext cx="7727002" cy="7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Legend:</a:t>
                      </a:r>
                      <a:endParaRPr lang="hu-HU" sz="1050" b="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N: normative intervention</a:t>
                      </a:r>
                      <a:endParaRPr lang="en-GB" sz="1050" dirty="0"/>
                    </a:p>
                    <a:p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discretional intervention as non-structural deviation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Note: the dotted lines are added lines for the sake of clarity.</a:t>
                      </a:r>
                      <a:endParaRPr lang="hu-HU" sz="1050" i="1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discretional intervention as structural deviation</a:t>
                      </a:r>
                      <a:endParaRPr lang="en-GB" sz="105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discretional intervention as constitutive element</a:t>
                      </a:r>
                      <a:endParaRPr lang="hu-HU" sz="105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50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</p:spPr>
        <p:txBody>
          <a:bodyPr>
            <a:noAutofit/>
          </a:bodyPr>
          <a:lstStyle/>
          <a:p>
            <a:pPr algn="l"/>
            <a:r>
              <a:rPr lang="hu-HU" sz="2600" b="1" dirty="0">
                <a:solidFill>
                  <a:srgbClr val="8D503B"/>
                </a:solidFill>
              </a:rPr>
              <a:t>Primary trajectories of </a:t>
            </a:r>
            <a:br>
              <a:rPr lang="en-GB" sz="2600" b="1" dirty="0">
                <a:solidFill>
                  <a:srgbClr val="8D503B"/>
                </a:solidFill>
              </a:rPr>
            </a:br>
            <a:r>
              <a:rPr lang="hu-HU" sz="2600" b="1" dirty="0" err="1">
                <a:solidFill>
                  <a:srgbClr val="8D503B"/>
                </a:solidFill>
              </a:rPr>
              <a:t>post-communist</a:t>
            </a:r>
            <a:r>
              <a:rPr lang="hu-HU" sz="2600" b="1" dirty="0">
                <a:solidFill>
                  <a:srgbClr val="8D503B"/>
                </a:solidFill>
              </a:rPr>
              <a:t> regimes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776"/>
              </p:ext>
            </p:extLst>
          </p:nvPr>
        </p:nvGraphicFramePr>
        <p:xfrm>
          <a:off x="4497493" y="123826"/>
          <a:ext cx="4538558" cy="4891934"/>
        </p:xfrm>
        <a:graphic>
          <a:graphicData uri="http://schemas.openxmlformats.org/drawingml/2006/table">
            <a:tbl>
              <a:tblPr/>
              <a:tblGrid>
                <a:gridCol w="130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Primary trajectories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from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Regime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Estonia, </a:t>
                      </a:r>
                      <a:r>
                        <a:rPr lang="hu-HU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Poland</a:t>
                      </a:r>
                      <a:r>
                        <a:rPr lang="hu-H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Hungary)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Liberal democracy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Multi-pyramid</a:t>
                      </a:r>
                      <a:endParaRPr lang="en-US" sz="100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non-patronal</a:t>
                      </a:r>
                      <a:endParaRPr lang="en-US" sz="100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Regime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Romania, Ukraine)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 democracy</a:t>
                      </a:r>
                      <a:endParaRPr lang="en-US" sz="100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</a:t>
                      </a:r>
                      <a:r>
                        <a:rPr lang="en-US" sz="1000" b="1" dirty="0" err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Multi-pyramid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informal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C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Regime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Kazakhstan)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 autocracy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informal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Model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China)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Market-exploiting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</a:t>
                      </a:r>
                      <a:r>
                        <a:rPr lang="en-US" sz="1000" b="1" dirty="0" err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6" name="Csoportba foglalás 14"/>
          <p:cNvGrpSpPr>
            <a:grpSpLocks/>
          </p:cNvGrpSpPr>
          <p:nvPr/>
        </p:nvGrpSpPr>
        <p:grpSpPr bwMode="auto">
          <a:xfrm>
            <a:off x="1267530" y="2055387"/>
            <a:ext cx="1955000" cy="1279454"/>
            <a:chOff x="23716" y="5146"/>
            <a:chExt cx="33670" cy="22557"/>
          </a:xfrm>
        </p:grpSpPr>
        <p:grpSp>
          <p:nvGrpSpPr>
            <p:cNvPr id="57" name="Csoportba foglalás 312"/>
            <p:cNvGrpSpPr>
              <a:grpSpLocks/>
            </p:cNvGrpSpPr>
            <p:nvPr/>
          </p:nvGrpSpPr>
          <p:grpSpPr bwMode="auto">
            <a:xfrm>
              <a:off x="23716" y="5146"/>
              <a:ext cx="32961" cy="22557"/>
              <a:chOff x="23716" y="5146"/>
              <a:chExt cx="32960" cy="22557"/>
            </a:xfrm>
          </p:grpSpPr>
          <p:cxnSp>
            <p:nvCxnSpPr>
              <p:cNvPr id="61" name="Straight Arrow Connector 21"/>
              <p:cNvCxnSpPr>
                <a:cxnSpLocks noChangeShapeType="1"/>
                <a:stCxn id="30" idx="3"/>
                <a:endCxn id="28" idx="0"/>
              </p:cNvCxnSpPr>
              <p:nvPr/>
            </p:nvCxnSpPr>
            <p:spPr bwMode="auto">
              <a:xfrm flipH="1">
                <a:off x="40912" y="6427"/>
                <a:ext cx="15203" cy="21276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3" name="Straight Arrow Connector 21"/>
              <p:cNvCxnSpPr>
                <a:cxnSpLocks noChangeShapeType="1"/>
                <a:stCxn id="30" idx="4"/>
                <a:endCxn id="31" idx="7"/>
              </p:cNvCxnSpPr>
              <p:nvPr/>
            </p:nvCxnSpPr>
            <p:spPr bwMode="auto">
              <a:xfrm flipH="1">
                <a:off x="51040" y="6659"/>
                <a:ext cx="5636" cy="9183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1" name="Oval 12"/>
              <p:cNvSpPr>
                <a:spLocks noChangeArrowheads="1"/>
              </p:cNvSpPr>
              <p:nvPr/>
            </p:nvSpPr>
            <p:spPr bwMode="auto">
              <a:xfrm>
                <a:off x="23716" y="5146"/>
                <a:ext cx="1587" cy="1587"/>
              </a:xfrm>
              <a:prstGeom prst="ellipse">
                <a:avLst/>
              </a:prstGeom>
              <a:solidFill>
                <a:srgbClr val="385A61"/>
              </a:solidFill>
              <a:ln w="12700">
                <a:solidFill>
                  <a:srgbClr val="EFEAE4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cxnSp>
            <p:nvCxnSpPr>
              <p:cNvPr id="72" name="Straight Arrow Connector 21"/>
              <p:cNvCxnSpPr>
                <a:cxnSpLocks noChangeShapeType="1"/>
                <a:stCxn id="30" idx="2"/>
              </p:cNvCxnSpPr>
              <p:nvPr/>
            </p:nvCxnSpPr>
            <p:spPr bwMode="auto">
              <a:xfrm flipH="1">
                <a:off x="25303" y="5866"/>
                <a:ext cx="30579" cy="35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4" name="Straight Arrow Connector 21"/>
              <p:cNvCxnSpPr>
                <a:cxnSpLocks noChangeShapeType="1"/>
                <a:stCxn id="30" idx="3"/>
              </p:cNvCxnSpPr>
              <p:nvPr/>
            </p:nvCxnSpPr>
            <p:spPr bwMode="auto">
              <a:xfrm flipH="1">
                <a:off x="33993" y="6427"/>
                <a:ext cx="22122" cy="10770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5" name="TextBox 51"/>
              <p:cNvSpPr txBox="1">
                <a:spLocks noChangeArrowheads="1"/>
              </p:cNvSpPr>
              <p:nvPr/>
            </p:nvSpPr>
            <p:spPr bwMode="auto">
              <a:xfrm>
                <a:off x="32879" y="5851"/>
                <a:ext cx="2551" cy="2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A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TextBox 52"/>
              <p:cNvSpPr txBox="1">
                <a:spLocks noChangeArrowheads="1"/>
              </p:cNvSpPr>
              <p:nvPr/>
            </p:nvSpPr>
            <p:spPr bwMode="auto">
              <a:xfrm rot="20088738">
                <a:off x="37083" y="12142"/>
                <a:ext cx="3536" cy="2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lang="hu-HU" sz="1000" b="1" dirty="0">
                    <a:solidFill>
                      <a:srgbClr val="CD5F50"/>
                    </a:solidFill>
                    <a:latin typeface="Calibri" pitchFamily="34" charset="0"/>
                  </a:rPr>
                  <a:t>B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TextBox 53"/>
              <p:cNvSpPr txBox="1">
                <a:spLocks noChangeArrowheads="1"/>
              </p:cNvSpPr>
              <p:nvPr/>
            </p:nvSpPr>
            <p:spPr bwMode="auto">
              <a:xfrm rot="18339948">
                <a:off x="41484" y="20424"/>
                <a:ext cx="3610" cy="1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C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8" name="TextBox 54"/>
            <p:cNvSpPr txBox="1">
              <a:spLocks noChangeArrowheads="1"/>
            </p:cNvSpPr>
            <p:nvPr/>
          </p:nvSpPr>
          <p:spPr bwMode="auto">
            <a:xfrm rot="17996047">
              <a:off x="55109" y="9606"/>
              <a:ext cx="2013" cy="254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D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1772090" y="272560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9945" y="3334859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3135280" y="2051218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775436" y="2648921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44691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rgbClr val="8D503B"/>
                </a:solidFill>
              </a:rPr>
              <a:t>Secondary trajectories of post-communist regimes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90641"/>
              </p:ext>
            </p:extLst>
          </p:nvPr>
        </p:nvGraphicFramePr>
        <p:xfrm>
          <a:off x="4497493" y="123826"/>
          <a:ext cx="4538558" cy="4903951"/>
        </p:xfrm>
        <a:graphic>
          <a:graphicData uri="http://schemas.openxmlformats.org/drawingml/2006/table">
            <a:tbl>
              <a:tblPr/>
              <a:tblGrid>
                <a:gridCol w="130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Secondary trajectories: democratic backsliding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from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to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Regime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Poland after 2015)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Liberal democracy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Conservative autocracy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Single-pyramid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Model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Czech Republic after 2013)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Liberal democracy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democracy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Regime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Hungary after 1998 and 2010)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Liberal democracy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autocracy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Single-pyramid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Regime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Russia after 2003)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democracy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autocracy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Single-pyramid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7" name="Csoportba foglalás 312"/>
          <p:cNvGrpSpPr>
            <a:grpSpLocks/>
          </p:cNvGrpSpPr>
          <p:nvPr/>
        </p:nvGrpSpPr>
        <p:grpSpPr bwMode="auto">
          <a:xfrm>
            <a:off x="1267529" y="1895434"/>
            <a:ext cx="1009841" cy="1482231"/>
            <a:chOff x="23716" y="2326"/>
            <a:chExt cx="17391" cy="26132"/>
          </a:xfrm>
        </p:grpSpPr>
        <p:cxnSp>
          <p:nvCxnSpPr>
            <p:cNvPr id="61" name="Straight Arrow Connector 21"/>
            <p:cNvCxnSpPr>
              <a:cxnSpLocks noChangeShapeType="1"/>
              <a:stCxn id="71" idx="4"/>
              <a:endCxn id="28" idx="2"/>
            </p:cNvCxnSpPr>
            <p:nvPr/>
          </p:nvCxnSpPr>
          <p:spPr bwMode="auto">
            <a:xfrm>
              <a:off x="24510" y="6733"/>
              <a:ext cx="15483" cy="21725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63" name="Straight Arrow Connector 21"/>
            <p:cNvCxnSpPr>
              <a:cxnSpLocks noChangeShapeType="1"/>
              <a:stCxn id="71" idx="6"/>
              <a:endCxn id="31" idx="1"/>
            </p:cNvCxnSpPr>
            <p:nvPr/>
          </p:nvCxnSpPr>
          <p:spPr bwMode="auto">
            <a:xfrm>
              <a:off x="25303" y="5939"/>
              <a:ext cx="8290" cy="1078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74" name="Straight Arrow Connector 21"/>
            <p:cNvCxnSpPr>
              <a:cxnSpLocks noChangeShapeType="1"/>
            </p:cNvCxnSpPr>
            <p:nvPr/>
          </p:nvCxnSpPr>
          <p:spPr bwMode="auto">
            <a:xfrm>
              <a:off x="34948" y="18074"/>
              <a:ext cx="6159" cy="9136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5" name="TextBox 51"/>
            <p:cNvSpPr txBox="1">
              <a:spLocks noChangeArrowheads="1"/>
            </p:cNvSpPr>
            <p:nvPr/>
          </p:nvSpPr>
          <p:spPr bwMode="auto">
            <a:xfrm>
              <a:off x="31248" y="2326"/>
              <a:ext cx="1507" cy="282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1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TextBox 52"/>
            <p:cNvSpPr txBox="1">
              <a:spLocks noChangeArrowheads="1"/>
            </p:cNvSpPr>
            <p:nvPr/>
          </p:nvSpPr>
          <p:spPr bwMode="auto">
            <a:xfrm rot="19422630">
              <a:off x="30038" y="9386"/>
              <a:ext cx="1603" cy="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400" b="1" dirty="0">
                  <a:solidFill>
                    <a:srgbClr val="CD5F50"/>
                  </a:solidFill>
                  <a:latin typeface="Calibri" pitchFamily="34" charset="0"/>
                </a:rPr>
                <a:t>B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2" name="Straight Arrow Connector 21"/>
            <p:cNvCxnSpPr>
              <a:cxnSpLocks noChangeShapeType="1"/>
              <a:stCxn id="71" idx="6"/>
              <a:endCxn id="27" idx="2"/>
            </p:cNvCxnSpPr>
            <p:nvPr/>
          </p:nvCxnSpPr>
          <p:spPr bwMode="auto">
            <a:xfrm>
              <a:off x="25303" y="5939"/>
              <a:ext cx="14689" cy="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23716" y="5146"/>
              <a:ext cx="1587" cy="1587"/>
            </a:xfrm>
            <a:prstGeom prst="ellipse">
              <a:avLst/>
            </a:prstGeom>
            <a:solidFill>
              <a:srgbClr val="385A61"/>
            </a:solidFill>
            <a:ln w="127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2212632" y="2055387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2632" y="333267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827582" y="2698685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7" name="TextBox 52"/>
          <p:cNvSpPr txBox="1">
            <a:spLocks noChangeArrowheads="1"/>
          </p:cNvSpPr>
          <p:nvPr/>
        </p:nvSpPr>
        <p:spPr bwMode="auto">
          <a:xfrm rot="19422630">
            <a:off x="1655049" y="2746847"/>
            <a:ext cx="93081" cy="146340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rgbClr val="CD5F50"/>
                </a:solidFill>
                <a:latin typeface="Calibri" pitchFamily="34" charset="0"/>
              </a:rPr>
              <a:t>C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Box 52"/>
          <p:cNvSpPr txBox="1">
            <a:spLocks noChangeArrowheads="1"/>
          </p:cNvSpPr>
          <p:nvPr/>
        </p:nvSpPr>
        <p:spPr bwMode="auto">
          <a:xfrm rot="19422630">
            <a:off x="2079917" y="2874841"/>
            <a:ext cx="93081" cy="14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rgbClr val="CD5F50"/>
                </a:solidFill>
                <a:latin typeface="Calibri" pitchFamily="34" charset="0"/>
              </a:rPr>
              <a:t>D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1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016733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Oval 12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2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12"/>
          <p:cNvSpPr/>
          <p:nvPr/>
        </p:nvSpPr>
        <p:spPr>
          <a:xfrm>
            <a:off x="3612620" y="2655463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2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12"/>
          <p:cNvSpPr/>
          <p:nvPr/>
        </p:nvSpPr>
        <p:spPr>
          <a:xfrm>
            <a:off x="3014007" y="18662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107949" y="0"/>
            <a:ext cx="8928101" cy="9155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8D503B"/>
                </a:solidFill>
              </a:rPr>
              <a:t>Interpretative Framework of Post-Communist Regimes</a:t>
            </a:r>
            <a:br>
              <a:rPr lang="en-US" sz="2200" b="1" dirty="0">
                <a:solidFill>
                  <a:srgbClr val="8D503B"/>
                </a:solidFill>
              </a:rPr>
            </a:br>
            <a:r>
              <a:rPr lang="en-US" sz="1800" b="1" dirty="0">
                <a:solidFill>
                  <a:srgbClr val="8D503B"/>
                </a:solidFill>
              </a:rPr>
              <a:t>(combining the political, economic and sociological dimensions)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88224" y="4835723"/>
            <a:ext cx="255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8D503B"/>
                </a:solidFill>
              </a:rPr>
              <a:t>(Countries depicted as of 2022)</a:t>
            </a:r>
            <a:endParaRPr lang="en-US" sz="1400" b="1" dirty="0">
              <a:solidFill>
                <a:srgbClr val="8D503B"/>
              </a:solidFill>
            </a:endParaRPr>
          </a:p>
        </p:txBody>
      </p:sp>
      <p:grpSp>
        <p:nvGrpSpPr>
          <p:cNvPr id="43" name="Csoportba foglalás 1043"/>
          <p:cNvGrpSpPr>
            <a:grpSpLocks/>
          </p:cNvGrpSpPr>
          <p:nvPr/>
        </p:nvGrpSpPr>
        <p:grpSpPr bwMode="auto">
          <a:xfrm>
            <a:off x="2758562" y="1398077"/>
            <a:ext cx="2854110" cy="2401507"/>
            <a:chOff x="17350" y="5021"/>
            <a:chExt cx="20754" cy="17460"/>
          </a:xfrm>
        </p:grpSpPr>
        <p:sp>
          <p:nvSpPr>
            <p:cNvPr id="44" name="Szövegdoboz 5"/>
            <p:cNvSpPr txBox="1">
              <a:spLocks noChangeArrowheads="1"/>
            </p:cNvSpPr>
            <p:nvPr/>
          </p:nvSpPr>
          <p:spPr bwMode="auto">
            <a:xfrm>
              <a:off x="33664" y="12072"/>
              <a:ext cx="3874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China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Szövegdoboz 1033"/>
            <p:cNvSpPr txBox="1">
              <a:spLocks noChangeArrowheads="1"/>
            </p:cNvSpPr>
            <p:nvPr/>
          </p:nvSpPr>
          <p:spPr bwMode="auto">
            <a:xfrm>
              <a:off x="24211" y="6379"/>
              <a:ext cx="4712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Poland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Szövegdoboz 1034"/>
            <p:cNvSpPr txBox="1">
              <a:spLocks noChangeArrowheads="1"/>
            </p:cNvSpPr>
            <p:nvPr/>
          </p:nvSpPr>
          <p:spPr bwMode="auto">
            <a:xfrm>
              <a:off x="17350" y="5021"/>
              <a:ext cx="3715" cy="1195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rgbClr val="385A61"/>
                  </a:solidFill>
                  <a:latin typeface="Calibri" pitchFamily="34" charset="0"/>
                </a:rPr>
                <a:t>Estonia</a:t>
              </a:r>
            </a:p>
          </p:txBody>
        </p:sp>
        <p:sp>
          <p:nvSpPr>
            <p:cNvPr id="47" name="Szövegdoboz 1035"/>
            <p:cNvSpPr txBox="1">
              <a:spLocks noChangeArrowheads="1"/>
            </p:cNvSpPr>
            <p:nvPr/>
          </p:nvSpPr>
          <p:spPr bwMode="auto">
            <a:xfrm>
              <a:off x="22125" y="12875"/>
              <a:ext cx="5186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Romania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Szövegdoboz 1036"/>
            <p:cNvSpPr txBox="1">
              <a:spLocks noChangeArrowheads="1"/>
            </p:cNvSpPr>
            <p:nvPr/>
          </p:nvSpPr>
          <p:spPr bwMode="auto">
            <a:xfrm>
              <a:off x="23986" y="13829"/>
              <a:ext cx="6160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Macedonia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Szövegdoboz 1037"/>
            <p:cNvSpPr txBox="1">
              <a:spLocks noChangeArrowheads="1"/>
            </p:cNvSpPr>
            <p:nvPr/>
          </p:nvSpPr>
          <p:spPr bwMode="auto">
            <a:xfrm>
              <a:off x="27526" y="13119"/>
              <a:ext cx="487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Georgia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Szövegdoboz 1038"/>
            <p:cNvSpPr txBox="1">
              <a:spLocks noChangeArrowheads="1"/>
            </p:cNvSpPr>
            <p:nvPr/>
          </p:nvSpPr>
          <p:spPr bwMode="auto">
            <a:xfrm>
              <a:off x="25896" y="15078"/>
              <a:ext cx="4907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Ukraine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Szövegdoboz 1040"/>
            <p:cNvSpPr txBox="1">
              <a:spLocks noChangeArrowheads="1"/>
            </p:cNvSpPr>
            <p:nvPr/>
          </p:nvSpPr>
          <p:spPr bwMode="auto">
            <a:xfrm>
              <a:off x="23454" y="20855"/>
              <a:ext cx="5256" cy="962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Hungary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Szövegdoboz 1041"/>
            <p:cNvSpPr txBox="1">
              <a:spLocks noChangeArrowheads="1"/>
            </p:cNvSpPr>
            <p:nvPr/>
          </p:nvSpPr>
          <p:spPr bwMode="auto">
            <a:xfrm>
              <a:off x="32892" y="18397"/>
              <a:ext cx="4024" cy="1176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Russia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Szövegdoboz 1042"/>
            <p:cNvSpPr txBox="1">
              <a:spLocks noChangeArrowheads="1"/>
            </p:cNvSpPr>
            <p:nvPr/>
          </p:nvSpPr>
          <p:spPr bwMode="auto">
            <a:xfrm>
              <a:off x="31923" y="21368"/>
              <a:ext cx="6181" cy="1113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Kazakhstan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4" name="Szövegdoboz 1033"/>
          <p:cNvSpPr txBox="1">
            <a:spLocks noChangeArrowheads="1"/>
          </p:cNvSpPr>
          <p:nvPr/>
        </p:nvSpPr>
        <p:spPr bwMode="auto">
          <a:xfrm>
            <a:off x="3084373" y="1938286"/>
            <a:ext cx="1077807" cy="2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u-HU" sz="1100" b="1" dirty="0" err="1">
                <a:solidFill>
                  <a:srgbClr val="385A61"/>
                </a:solidFill>
                <a:latin typeface="Calibri" pitchFamily="34" charset="0"/>
              </a:rPr>
              <a:t>Czech</a:t>
            </a:r>
            <a:r>
              <a:rPr lang="hu-HU" sz="1100" b="1" dirty="0">
                <a:solidFill>
                  <a:srgbClr val="385A61"/>
                </a:solidFill>
                <a:latin typeface="Calibri" pitchFamily="34" charset="0"/>
              </a:rPr>
              <a:t> </a:t>
            </a:r>
            <a:r>
              <a:rPr lang="hu-HU" sz="1100" b="1" dirty="0" err="1">
                <a:solidFill>
                  <a:srgbClr val="385A61"/>
                </a:solidFill>
                <a:latin typeface="Calibri" pitchFamily="34" charset="0"/>
              </a:rPr>
              <a:t>Republic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12"/>
          <p:cNvSpPr/>
          <p:nvPr/>
        </p:nvSpPr>
        <p:spPr>
          <a:xfrm>
            <a:off x="4648342" y="3734251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4792358" y="326687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4223440" y="3640611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zövegdoboz 1040"/>
          <p:cNvSpPr txBox="1">
            <a:spLocks noChangeArrowheads="1"/>
          </p:cNvSpPr>
          <p:nvPr/>
        </p:nvSpPr>
        <p:spPr bwMode="auto">
          <a:xfrm>
            <a:off x="3056030" y="2918345"/>
            <a:ext cx="578044" cy="186702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Calibri" pitchFamily="34" charset="0"/>
              </a:rPr>
              <a:t>Moldova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9" name="Oval 12"/>
          <p:cNvSpPr/>
          <p:nvPr/>
        </p:nvSpPr>
        <p:spPr>
          <a:xfrm>
            <a:off x="3525958" y="28312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12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95486"/>
            <a:ext cx="8928100" cy="127560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8D503B"/>
                </a:solidFill>
              </a:rPr>
              <a:t>To </a:t>
            </a:r>
            <a:r>
              <a:rPr lang="hu-HU" sz="2400" b="1" dirty="0" err="1">
                <a:solidFill>
                  <a:srgbClr val="8D503B"/>
                </a:solidFill>
              </a:rPr>
              <a:t>understand</a:t>
            </a:r>
            <a:r>
              <a:rPr lang="hu-HU" sz="2400" b="1" dirty="0">
                <a:solidFill>
                  <a:srgbClr val="8D503B"/>
                </a:solidFill>
              </a:rPr>
              <a:t> post-</a:t>
            </a:r>
            <a:r>
              <a:rPr lang="hu-HU" sz="2400" b="1" dirty="0" err="1">
                <a:solidFill>
                  <a:srgbClr val="8D503B"/>
                </a:solidFill>
              </a:rPr>
              <a:t>communist</a:t>
            </a:r>
            <a:r>
              <a:rPr lang="hu-HU" sz="2400" b="1" dirty="0">
                <a:solidFill>
                  <a:srgbClr val="8D503B"/>
                </a:solidFill>
              </a:rPr>
              <a:t> </a:t>
            </a:r>
            <a:r>
              <a:rPr lang="hu-HU" sz="2400" b="1" dirty="0" err="1">
                <a:solidFill>
                  <a:srgbClr val="8D503B"/>
                </a:solidFill>
              </a:rPr>
              <a:t>regimes</a:t>
            </a:r>
            <a:r>
              <a:rPr lang="en-US" sz="2400" b="1" dirty="0">
                <a:solidFill>
                  <a:srgbClr val="8D503B"/>
                </a:solidFill>
              </a:rPr>
              <a:t>, </a:t>
            </a:r>
            <a:r>
              <a:rPr lang="hu-HU" sz="2400" b="1" dirty="0" err="1">
                <a:solidFill>
                  <a:srgbClr val="8D503B"/>
                </a:solidFill>
              </a:rPr>
              <a:t>hidden</a:t>
            </a:r>
            <a:r>
              <a:rPr lang="en-US" sz="2400" b="1" dirty="0">
                <a:solidFill>
                  <a:srgbClr val="8D503B"/>
                </a:solidFill>
              </a:rPr>
              <a:t> axioms of the mainstream approach have to be dissolved: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59532" y="1563638"/>
            <a:ext cx="8424936" cy="37530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en-US" sz="2400" b="1" dirty="0">
                <a:solidFill>
                  <a:srgbClr val="50412B"/>
                </a:solidFill>
              </a:rPr>
              <a:t>Separation of spheres of social action (political, economic, and communal) is completed.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en-US" sz="2400" b="1" dirty="0">
                <a:solidFill>
                  <a:srgbClr val="50412B"/>
                </a:solidFill>
              </a:rPr>
              <a:t>The </a:t>
            </a:r>
            <a:r>
              <a:rPr lang="en-US" sz="2400" b="1" i="1" dirty="0">
                <a:solidFill>
                  <a:srgbClr val="50412B"/>
                </a:solidFill>
              </a:rPr>
              <a:t>de jure </a:t>
            </a:r>
            <a:r>
              <a:rPr lang="en-US" sz="2400" b="1" dirty="0">
                <a:solidFill>
                  <a:srgbClr val="50412B"/>
                </a:solidFill>
              </a:rPr>
              <a:t>position of persons and institutions coincide with their </a:t>
            </a:r>
            <a:r>
              <a:rPr lang="en-US" sz="2400" b="1" i="1" dirty="0">
                <a:solidFill>
                  <a:srgbClr val="50412B"/>
                </a:solidFill>
              </a:rPr>
              <a:t>de facto </a:t>
            </a:r>
            <a:r>
              <a:rPr lang="en-US" sz="2400" b="1" dirty="0">
                <a:solidFill>
                  <a:srgbClr val="50412B"/>
                </a:solidFill>
              </a:rPr>
              <a:t>position.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en-US" sz="2400" b="1" dirty="0">
                <a:solidFill>
                  <a:srgbClr val="50412B"/>
                </a:solidFill>
              </a:rPr>
              <a:t>The state is an actor pursuing the common good, and either public policy mistakes or corruption cases are not system-constituting elements but simple deviances.</a:t>
            </a:r>
          </a:p>
        </p:txBody>
      </p:sp>
    </p:spTree>
    <p:extLst>
      <p:ext uri="{BB962C8B-B14F-4D97-AF65-F5344CB8AC3E}">
        <p14:creationId xmlns:p14="http://schemas.microsoft.com/office/powerpoint/2010/main" val="236495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123478"/>
            <a:ext cx="8928100" cy="915988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8D503B"/>
                </a:solidFill>
                <a:latin typeface="+mj-lt"/>
              </a:rPr>
              <a:t>Conceptualization of states subordinated to elite interests</a:t>
            </a:r>
            <a:r>
              <a:rPr lang="hu-HU" sz="2200" b="1" dirty="0">
                <a:solidFill>
                  <a:srgbClr val="8D503B"/>
                </a:solidFill>
                <a:latin typeface="+mj-lt"/>
              </a:rPr>
              <a:t>: </a:t>
            </a:r>
            <a:endParaRPr lang="ru-RU" sz="2200" b="1" dirty="0">
              <a:solidFill>
                <a:srgbClr val="8D503B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u-HU" sz="2200" b="1" dirty="0" err="1">
                <a:solidFill>
                  <a:srgbClr val="8D503B"/>
                </a:solidFill>
                <a:latin typeface="+mj-lt"/>
              </a:rPr>
              <a:t>the</a:t>
            </a:r>
            <a:r>
              <a:rPr lang="hu-HU" sz="2200" b="1" dirty="0">
                <a:solidFill>
                  <a:srgbClr val="8D503B"/>
                </a:solidFill>
                <a:latin typeface="+mj-lt"/>
              </a:rPr>
              <a:t> </a:t>
            </a:r>
            <a:r>
              <a:rPr lang="hu-HU" sz="2200" b="1" dirty="0" err="1">
                <a:solidFill>
                  <a:srgbClr val="8D503B"/>
                </a:solidFill>
                <a:latin typeface="+mj-lt"/>
              </a:rPr>
              <a:t>post-communist</a:t>
            </a:r>
            <a:r>
              <a:rPr lang="hu-HU" sz="2200" b="1" dirty="0">
                <a:solidFill>
                  <a:srgbClr val="8D503B"/>
                </a:solidFill>
                <a:latin typeface="+mj-lt"/>
              </a:rPr>
              <a:t> </a:t>
            </a:r>
            <a:r>
              <a:rPr lang="hu-HU" sz="2200" b="1" dirty="0" err="1">
                <a:solidFill>
                  <a:srgbClr val="8D503B"/>
                </a:solidFill>
                <a:latin typeface="+mj-lt"/>
              </a:rPr>
              <a:t>mafia</a:t>
            </a:r>
            <a:r>
              <a:rPr lang="hu-HU" sz="2200" b="1" dirty="0">
                <a:solidFill>
                  <a:srgbClr val="8D503B"/>
                </a:solidFill>
                <a:latin typeface="+mj-lt"/>
              </a:rPr>
              <a:t> </a:t>
            </a:r>
            <a:r>
              <a:rPr lang="hu-HU" sz="2200" b="1" dirty="0" err="1">
                <a:solidFill>
                  <a:srgbClr val="8D503B"/>
                </a:solidFill>
                <a:latin typeface="+mj-lt"/>
              </a:rPr>
              <a:t>state</a:t>
            </a:r>
            <a:endParaRPr lang="en-US" sz="2200" b="1" dirty="0">
              <a:solidFill>
                <a:srgbClr val="8D503B"/>
              </a:solidFill>
              <a:latin typeface="+mj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79513" y="1059582"/>
          <a:ext cx="8784975" cy="3909586"/>
        </p:xfrm>
        <a:graphic>
          <a:graphicData uri="http://schemas.openxmlformats.org/drawingml/2006/table">
            <a:tbl>
              <a:tblPr/>
              <a:tblGrid>
                <a:gridCol w="435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9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The basis for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the term used</a:t>
                      </a:r>
                      <a:endParaRPr lang="en-US" sz="2000" b="1" noProof="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Alternative terms used for the description o</a:t>
                      </a:r>
                      <a:r>
                        <a:rPr lang="en-US" sz="2000" b="1" kern="1200" baseline="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f patronage in post-communist regimes</a:t>
                      </a:r>
                      <a:endParaRPr lang="en-US" sz="2000" b="1" noProof="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Actor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network</a:t>
                      </a: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hu-HU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</a:t>
                      </a: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c</a:t>
                      </a:r>
                      <a:r>
                        <a:rPr lang="en-US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lan</a:t>
                      </a: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state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270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mafia</a:t>
                      </a:r>
                      <a:r>
                        <a:rPr lang="hu-HU" sz="28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8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state</a:t>
                      </a:r>
                      <a:endParaRPr lang="en-US" sz="28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Action</a:t>
                      </a:r>
                      <a:r>
                        <a:rPr lang="en-US" sz="2000" b="1" kern="1200" baseline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(targeting power)</a:t>
                      </a:r>
                      <a:endParaRPr lang="hu-HU" sz="2000" b="1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neopatrimonial</a:t>
                      </a:r>
                      <a:r>
                        <a:rPr lang="en-US" sz="20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en-US" sz="2000" b="1" kern="1200" baseline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000" b="1" kern="1200" baseline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neo</a:t>
                      </a:r>
                      <a:r>
                        <a:rPr lang="en-US" sz="2000" b="1" kern="1200" baseline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sultanistic</a:t>
                      </a:r>
                      <a:r>
                        <a:rPr lang="en-US" sz="2000" b="1" kern="1200" baseline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state</a:t>
                      </a:r>
                      <a:endParaRPr lang="hu-HU" sz="2000" b="1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Action (targeting</a:t>
                      </a:r>
                      <a:r>
                        <a:rPr lang="en-US" sz="2000" b="1" baseline="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goods)</a:t>
                      </a:r>
                      <a:endParaRPr lang="en-US" sz="20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rent-seeking</a:t>
                      </a: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hu-HU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kleptocratic</a:t>
                      </a: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p</a:t>
                      </a:r>
                      <a:r>
                        <a:rPr lang="en-US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redatory</a:t>
                      </a:r>
                      <a:r>
                        <a:rPr lang="en-US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tate</a:t>
                      </a:r>
                      <a:endParaRPr lang="en-US" sz="20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Legality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corrupt</a:t>
                      </a:r>
                      <a:r>
                        <a:rPr lang="hu-HU" sz="20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hu-HU" sz="2000" b="1" kern="1200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captured</a:t>
                      </a:r>
                      <a:r>
                        <a:rPr lang="hu-HU" sz="20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c</a:t>
                      </a:r>
                      <a:r>
                        <a:rPr lang="en-US" sz="2000" b="1" kern="1200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riminal</a:t>
                      </a:r>
                      <a:r>
                        <a:rPr lang="en-US" sz="20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state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kern="1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Egyenes összekötő nyíllal 5"/>
          <p:cNvCxnSpPr/>
          <p:nvPr/>
        </p:nvCxnSpPr>
        <p:spPr>
          <a:xfrm>
            <a:off x="6300192" y="2499742"/>
            <a:ext cx="648296" cy="449945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6300192" y="3255616"/>
            <a:ext cx="648296" cy="144017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6300192" y="3759672"/>
            <a:ext cx="648296" cy="161912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6372200" y="4047704"/>
            <a:ext cx="648296" cy="513003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8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731" y="699542"/>
            <a:ext cx="8856538" cy="987425"/>
          </a:xfrm>
        </p:spPr>
        <p:txBody>
          <a:bodyPr>
            <a:noAutofit/>
          </a:bodyPr>
          <a:lstStyle/>
          <a:p>
            <a:pPr lvl="0"/>
            <a:r>
              <a:rPr lang="en-US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patronal network in a post-communist single-pyramid system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be characterized 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</a:t>
            </a:r>
            <a:r>
              <a:rPr lang="en-US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hu-HU" sz="1800" b="1" i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feudal</a:t>
            </a:r>
            <a:r>
              <a:rPr lang="hu-HU" sz="1800" b="1" i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i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order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800" b="1" i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800" b="1" i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i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nomenklatura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b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</a:t>
            </a:r>
            <a:r>
              <a:rPr lang="hu-HU" sz="1800" b="1" i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sz="1800" b="1" i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adopted political family</a:t>
            </a:r>
            <a:r>
              <a:rPr lang="en-US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because:</a:t>
            </a:r>
            <a:endParaRPr lang="hu-HU" sz="1800" b="1" i="1" dirty="0">
              <a:solidFill>
                <a:srgbClr val="5041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79662"/>
            <a:ext cx="8640960" cy="316835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different networks of extended personal acquaintance are organized into a single adopted political family</a:t>
            </a:r>
            <a:r>
              <a:rPr lang="hu-HU" sz="1800" dirty="0">
                <a:solidFill>
                  <a:srgbClr val="50412C"/>
                </a:solidFill>
              </a:rPr>
              <a:t> (</a:t>
            </a:r>
            <a:r>
              <a:rPr lang="hu-HU" sz="1800" dirty="0" err="1">
                <a:solidFill>
                  <a:srgbClr val="50412C"/>
                </a:solidFill>
              </a:rPr>
              <a:t>political-economic</a:t>
            </a:r>
            <a:r>
              <a:rPr lang="hu-HU" sz="1800" dirty="0">
                <a:solidFill>
                  <a:srgbClr val="50412C"/>
                </a:solidFill>
              </a:rPr>
              <a:t> </a:t>
            </a:r>
            <a:r>
              <a:rPr lang="hu-HU" sz="1800" dirty="0" err="1">
                <a:solidFill>
                  <a:srgbClr val="50412C"/>
                </a:solidFill>
              </a:rPr>
              <a:t>clan</a:t>
            </a:r>
            <a:r>
              <a:rPr lang="hu-HU" sz="1800" dirty="0">
                <a:solidFill>
                  <a:srgbClr val="50412C"/>
                </a:solidFill>
              </a:rPr>
              <a:t>)</a:t>
            </a:r>
            <a:r>
              <a:rPr lang="en-US" sz="1800" dirty="0">
                <a:solidFill>
                  <a:srgbClr val="50412C"/>
                </a:solidFill>
              </a:rPr>
              <a:t>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not only individuals, but families / adopted families are incorporated; 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it is informal, without formal membership;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it extends over formal institutions;  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it is based on </a:t>
            </a:r>
            <a:r>
              <a:rPr lang="en-US" sz="1800" dirty="0" err="1">
                <a:solidFill>
                  <a:srgbClr val="50412C"/>
                </a:solidFill>
              </a:rPr>
              <a:t>patronal</a:t>
            </a:r>
            <a:r>
              <a:rPr lang="en-US" sz="1800" dirty="0">
                <a:solidFill>
                  <a:srgbClr val="50412C"/>
                </a:solidFill>
              </a:rPr>
              <a:t>, and not organizational loyalty (there is no free entrance into or free exit from it);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the position within the adopted political family does not converge necessarily with the formal administrative positions;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its power was based on the merger of political and economic “resources”;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it follows the cultural patterns of rule of the patriarchal family or clan.</a:t>
            </a:r>
            <a:endParaRPr lang="hu-HU" sz="1800" dirty="0">
              <a:solidFill>
                <a:srgbClr val="50412C"/>
              </a:solidFill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18BC173-69A9-4F39-BFDF-A95B0C1DF983}"/>
              </a:ext>
            </a:extLst>
          </p:cNvPr>
          <p:cNvSpPr txBox="1">
            <a:spLocks/>
          </p:cNvSpPr>
          <p:nvPr/>
        </p:nvSpPr>
        <p:spPr>
          <a:xfrm>
            <a:off x="161115" y="123479"/>
            <a:ext cx="8856538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Actor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clan</a:t>
            </a:r>
            <a:r>
              <a:rPr lang="hu-HU" sz="2800" b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</a:t>
            </a:r>
            <a:endParaRPr lang="hu-HU" sz="2800" b="1" dirty="0">
              <a:solidFill>
                <a:srgbClr val="CD5F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2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334" y="1203597"/>
            <a:ext cx="8928100" cy="720081"/>
          </a:xfrm>
        </p:spPr>
        <p:txBody>
          <a:bodyPr anchor="ctr">
            <a:noAutofit/>
          </a:bodyPr>
          <a:lstStyle/>
          <a:p>
            <a:pPr>
              <a:lnSpc>
                <a:spcPct val="115000"/>
              </a:lnSpc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ea typeface="Calibri" pitchFamily="34" charset="0"/>
                <a:cs typeface="Times New Roman" pitchFamily="18" charset="0"/>
              </a:rPr>
              <a:t>Contrasting non-patronal and patronal relations</a:t>
            </a:r>
            <a:endParaRPr lang="en-US" sz="2400" dirty="0">
              <a:solidFill>
                <a:srgbClr val="50412B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215516" y="1923678"/>
          <a:ext cx="8712968" cy="289422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390">
                  <a:extLst>
                    <a:ext uri="{9D8B030D-6E8A-4147-A177-3AD203B41FA5}">
                      <a16:colId xmlns:a16="http://schemas.microsoft.com/office/drawing/2014/main" val="1081503462"/>
                    </a:ext>
                  </a:extLst>
                </a:gridCol>
                <a:gridCol w="2904322">
                  <a:extLst>
                    <a:ext uri="{9D8B030D-6E8A-4147-A177-3AD203B41FA5}">
                      <a16:colId xmlns:a16="http://schemas.microsoft.com/office/drawing/2014/main" val="1160723713"/>
                    </a:ext>
                  </a:extLst>
                </a:gridCol>
              </a:tblGrid>
              <a:tr h="535337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noProof="0" dirty="0">
                          <a:solidFill>
                            <a:srgbClr val="50412B"/>
                          </a:solidFill>
                          <a:effectLst/>
                        </a:rPr>
                        <a:t>Non-patronal</a:t>
                      </a:r>
                      <a:r>
                        <a:rPr lang="hu-HU" sz="2800" b="1" noProof="0" dirty="0">
                          <a:solidFill>
                            <a:srgbClr val="50412B"/>
                          </a:solidFill>
                          <a:effectLst/>
                        </a:rPr>
                        <a:t>          </a:t>
                      </a:r>
                      <a:r>
                        <a:rPr lang="hu-HU" sz="28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n-US" sz="28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noProof="0" dirty="0">
                          <a:solidFill>
                            <a:srgbClr val="50412B"/>
                          </a:solidFill>
                          <a:effectLst/>
                        </a:rPr>
                        <a:t>Patronal</a:t>
                      </a:r>
                      <a:endParaRPr lang="en-US" sz="28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860569870"/>
                  </a:ext>
                </a:extLst>
              </a:tr>
              <a:tr h="515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noProof="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</a:t>
                      </a: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f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ormal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                                   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informal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45635070"/>
                  </a:ext>
                </a:extLst>
              </a:tr>
              <a:tr h="515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noProof="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Regulations</a:t>
                      </a: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n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ormative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</a:t>
                      </a:r>
                      <a:r>
                        <a:rPr lang="hu-HU" sz="20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   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                      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discretional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302426682"/>
                  </a:ext>
                </a:extLst>
              </a:tr>
              <a:tr h="515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noProof="0" dirty="0">
                          <a:solidFill>
                            <a:srgbClr val="50412B"/>
                          </a:solidFill>
                          <a:effectLst/>
                        </a:rPr>
                        <a:t>A</a:t>
                      </a:r>
                      <a:r>
                        <a:rPr lang="en-US" sz="2400" b="1" noProof="0" dirty="0" err="1">
                          <a:solidFill>
                            <a:srgbClr val="50412B"/>
                          </a:solidFill>
                          <a:effectLst/>
                        </a:rPr>
                        <a:t>uthorization</a:t>
                      </a: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c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ollective</a:t>
                      </a: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/</a:t>
                      </a:r>
                      <a:r>
                        <a:rPr lang="hu-HU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corporate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         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personal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561616008"/>
                  </a:ext>
                </a:extLst>
              </a:tr>
              <a:tr h="811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noProof="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Command</a:t>
                      </a: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bureaucratic /</a:t>
                      </a:r>
                      <a:r>
                        <a:rPr lang="en-US" sz="20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institutional </a:t>
                      </a:r>
                      <a:endParaRPr lang="hu-HU" sz="2000" b="1" baseline="0" noProof="0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chains</a:t>
                      </a:r>
                      <a:r>
                        <a:rPr lang="hu-HU" sz="20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                                       </a:t>
                      </a:r>
                      <a:r>
                        <a:rPr lang="hu-HU" sz="2000" b="1" baseline="0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cl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i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entelist</a:t>
                      </a: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/ personal chains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ím 1">
            <a:extLst>
              <a:ext uri="{FF2B5EF4-FFF2-40B4-BE49-F238E27FC236}">
                <a16:creationId xmlns:a16="http://schemas.microsoft.com/office/drawing/2014/main" id="{F357B475-C318-4AF3-83EA-2960276196EF}"/>
              </a:ext>
            </a:extLst>
          </p:cNvPr>
          <p:cNvSpPr txBox="1">
            <a:spLocks/>
          </p:cNvSpPr>
          <p:nvPr/>
        </p:nvSpPr>
        <p:spPr>
          <a:xfrm>
            <a:off x="161115" y="123478"/>
            <a:ext cx="8856538" cy="10801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Action (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targeting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neopatrimonial</a:t>
            </a:r>
            <a:r>
              <a:rPr lang="hu-HU" sz="2800" b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</a:t>
            </a:r>
            <a:endParaRPr lang="hu-HU" sz="2800" b="1" dirty="0">
              <a:solidFill>
                <a:srgbClr val="CD5F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appropriation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authority</a:t>
            </a:r>
            <a:endParaRPr lang="hu-HU" sz="2800" b="1" dirty="0">
              <a:solidFill>
                <a:srgbClr val="5041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8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07950" y="1236459"/>
          <a:ext cx="8928101" cy="3855571"/>
        </p:xfrm>
        <a:graphic>
          <a:graphicData uri="http://schemas.openxmlformats.org/drawingml/2006/table">
            <a:tbl>
              <a:tblPr/>
              <a:tblGrid>
                <a:gridCol w="127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065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Strength of the state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„Legitimacy”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of raiding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initiator or client of the corporate raiding 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0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Organized </a:t>
                      </a:r>
                      <a:r>
                        <a:rPr lang="en-US" sz="1200" b="1" i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upperworld</a:t>
                      </a:r>
                      <a:r>
                        <a:rPr lang="en-US" sz="12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: chief patron (top level public authority)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Low or middle level public authority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Rival entrepreneurs or oligarchs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Organized underworld: criminal groups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82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Strong state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GB" sz="1600" b="1" baseline="0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GB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Weak state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White raiding</a:t>
                      </a:r>
                      <a:endParaRPr lang="hu-HU" sz="16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XXXXXXXXXXXXXXXXXXXXXXXXXXXXXX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61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Gray raiding</a:t>
                      </a:r>
                      <a:endParaRPr lang="hu-HU" sz="16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</a:t>
                      </a: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91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Black raiding</a:t>
                      </a:r>
                      <a:endParaRPr lang="hu-HU" sz="16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86">
                <a:tc rowSpan="4"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Institutional environment and features of the raiding action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Criminal state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Corrupt/Captured state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Failed state</a:t>
                      </a:r>
                      <a:endParaRPr lang="hu-HU" sz="1400" b="1" i="0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172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Single-pyramid power network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Multi-pyramid power network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86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Monopolized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Oligarchic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Competitive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86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hu-HU" sz="1400" b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ligarch</a:t>
                      </a: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capture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4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tate capture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n.a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454435"/>
            <a:ext cx="8928101" cy="84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Types and some features of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50412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reiderstvo</a:t>
            </a:r>
            <a:r>
              <a:rPr kumimoji="0" lang="hu-HU" sz="22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hu-HU" sz="2200" b="1" i="0" u="none" strike="noStrike" cap="none" normalizeH="0" baseline="0" dirty="0" err="1">
                <a:ln>
                  <a:noFill/>
                </a:ln>
                <a:solidFill>
                  <a:srgbClr val="50412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predation</a:t>
            </a:r>
            <a:r>
              <a:rPr kumimoji="0" lang="hu-HU" sz="2200" b="1" i="0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50412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 post-communist regimes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50412B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5D20D92-B521-4FF2-9E43-D33BDDDFAC97}"/>
              </a:ext>
            </a:extLst>
          </p:cNvPr>
          <p:cNvSpPr txBox="1">
            <a:spLocks/>
          </p:cNvSpPr>
          <p:nvPr/>
        </p:nvSpPr>
        <p:spPr>
          <a:xfrm>
            <a:off x="148243" y="1"/>
            <a:ext cx="8856538" cy="5555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Action (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targeting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property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predatory</a:t>
            </a:r>
            <a:r>
              <a:rPr lang="hu-HU" sz="2800" b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</a:t>
            </a:r>
            <a:endParaRPr lang="hu-HU" sz="2800" b="1" dirty="0">
              <a:solidFill>
                <a:srgbClr val="CD5F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5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78464"/>
            <a:ext cx="8928100" cy="8089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50412B"/>
                </a:solidFill>
              </a:rPr>
              <a:t>Predation and </a:t>
            </a:r>
            <a:r>
              <a:rPr lang="hu-HU" sz="3200" b="1" dirty="0">
                <a:solidFill>
                  <a:srgbClr val="50412B"/>
                </a:solidFill>
              </a:rPr>
              <a:t>e</a:t>
            </a:r>
            <a:r>
              <a:rPr lang="en-US" sz="3200" b="1" dirty="0" err="1">
                <a:solidFill>
                  <a:srgbClr val="50412B"/>
                </a:solidFill>
              </a:rPr>
              <a:t>conomic</a:t>
            </a:r>
            <a:r>
              <a:rPr lang="en-US" sz="3200" b="1" dirty="0">
                <a:solidFill>
                  <a:srgbClr val="50412B"/>
                </a:solidFill>
              </a:rPr>
              <a:t> </a:t>
            </a:r>
            <a:r>
              <a:rPr lang="hu-HU" sz="3200" b="1" dirty="0">
                <a:solidFill>
                  <a:srgbClr val="50412B"/>
                </a:solidFill>
              </a:rPr>
              <a:t>d</a:t>
            </a:r>
            <a:r>
              <a:rPr lang="en-US" sz="3200" b="1" dirty="0" err="1">
                <a:solidFill>
                  <a:srgbClr val="50412B"/>
                </a:solidFill>
              </a:rPr>
              <a:t>ynamics</a:t>
            </a:r>
            <a:endParaRPr lang="hu-HU" sz="3200" b="1" dirty="0">
              <a:solidFill>
                <a:srgbClr val="50412B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503547" y="1203598"/>
            <a:ext cx="8136905" cy="3761438"/>
            <a:chOff x="124429" y="90025"/>
            <a:chExt cx="5834969" cy="2312728"/>
          </a:xfrm>
        </p:grpSpPr>
        <p:sp>
          <p:nvSpPr>
            <p:cNvPr id="9" name="Szövegdoboz 2"/>
            <p:cNvSpPr txBox="1">
              <a:spLocks noChangeArrowheads="1"/>
            </p:cNvSpPr>
            <p:nvPr/>
          </p:nvSpPr>
          <p:spPr bwMode="auto">
            <a:xfrm>
              <a:off x="3881432" y="2071083"/>
              <a:ext cx="1250598" cy="25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Consuming phase</a:t>
              </a:r>
              <a:endParaRPr lang="hu-HU" sz="28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Szövegdoboz 2"/>
            <p:cNvSpPr txBox="1">
              <a:spLocks noChangeArrowheads="1"/>
            </p:cNvSpPr>
            <p:nvPr/>
          </p:nvSpPr>
          <p:spPr bwMode="auto">
            <a:xfrm>
              <a:off x="1029956" y="1379413"/>
              <a:ext cx="626109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unmolested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Szövegdoboz 2"/>
            <p:cNvSpPr txBox="1">
              <a:spLocks noChangeArrowheads="1"/>
            </p:cNvSpPr>
            <p:nvPr/>
          </p:nvSpPr>
          <p:spPr bwMode="auto">
            <a:xfrm>
              <a:off x="4048833" y="1227456"/>
              <a:ext cx="1083197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relational</a:t>
              </a: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booty</a:t>
              </a: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Szövegdoboz 2"/>
            <p:cNvSpPr txBox="1">
              <a:spLocks noChangeArrowheads="1"/>
            </p:cNvSpPr>
            <p:nvPr/>
          </p:nvSpPr>
          <p:spPr bwMode="auto">
            <a:xfrm>
              <a:off x="2367046" y="865673"/>
              <a:ext cx="1301951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forecasted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Bal oldali kapcsos zárójel 13"/>
            <p:cNvSpPr/>
            <p:nvPr/>
          </p:nvSpPr>
          <p:spPr>
            <a:xfrm>
              <a:off x="2476985" y="1115837"/>
              <a:ext cx="304801" cy="485633"/>
            </a:xfrm>
            <a:prstGeom prst="leftBrace">
              <a:avLst>
                <a:gd name="adj1" fmla="val 46456"/>
                <a:gd name="adj2" fmla="val 50000"/>
              </a:avLst>
            </a:prstGeom>
            <a:ln w="25400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3600"/>
            </a:p>
          </p:txBody>
        </p:sp>
        <p:sp>
          <p:nvSpPr>
            <p:cNvPr id="15" name="Szövegdoboz 2"/>
            <p:cNvSpPr txBox="1">
              <a:spLocks noChangeArrowheads="1"/>
            </p:cNvSpPr>
            <p:nvPr/>
          </p:nvSpPr>
          <p:spPr bwMode="auto">
            <a:xfrm>
              <a:off x="1639472" y="1068417"/>
              <a:ext cx="841983" cy="53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Depends on the amplitude of arbitrariness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Bal oldali kapcsos zárójel 15"/>
            <p:cNvSpPr/>
            <p:nvPr/>
          </p:nvSpPr>
          <p:spPr>
            <a:xfrm>
              <a:off x="2481505" y="1601187"/>
              <a:ext cx="304801" cy="366788"/>
            </a:xfrm>
            <a:prstGeom prst="leftBrace">
              <a:avLst>
                <a:gd name="adj1" fmla="val 35087"/>
                <a:gd name="adj2" fmla="val 50000"/>
              </a:avLst>
            </a:prstGeom>
            <a:ln w="25400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3600"/>
            </a:p>
          </p:txBody>
        </p:sp>
        <p:sp>
          <p:nvSpPr>
            <p:cNvPr id="17" name="Szövegdoboz 2"/>
            <p:cNvSpPr txBox="1">
              <a:spLocks noChangeArrowheads="1"/>
            </p:cNvSpPr>
            <p:nvPr/>
          </p:nvSpPr>
          <p:spPr bwMode="auto">
            <a:xfrm>
              <a:off x="1645187" y="1601187"/>
              <a:ext cx="831670" cy="447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Depends on the amplitude of vulnerability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" name="Egyenes összekötő 17"/>
            <p:cNvCxnSpPr/>
            <p:nvPr/>
          </p:nvCxnSpPr>
          <p:spPr>
            <a:xfrm>
              <a:off x="3332288" y="2002902"/>
              <a:ext cx="0" cy="150188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>
              <a:cxnSpLocks/>
            </p:cNvCxnSpPr>
            <p:nvPr/>
          </p:nvCxnSpPr>
          <p:spPr>
            <a:xfrm>
              <a:off x="2775944" y="1968822"/>
              <a:ext cx="570974" cy="0"/>
            </a:xfrm>
            <a:prstGeom prst="line">
              <a:avLst/>
            </a:prstGeom>
            <a:ln w="12700">
              <a:solidFill>
                <a:srgbClr val="504131"/>
              </a:solidFill>
              <a:prstDash val="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Csoportba foglalás 19"/>
            <p:cNvGrpSpPr/>
            <p:nvPr/>
          </p:nvGrpSpPr>
          <p:grpSpPr>
            <a:xfrm>
              <a:off x="124429" y="90025"/>
              <a:ext cx="5834969" cy="2312728"/>
              <a:chOff x="124429" y="90025"/>
              <a:chExt cx="5834969" cy="2312728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>
                <a:off x="124429" y="90025"/>
                <a:ext cx="5834969" cy="2312728"/>
                <a:chOff x="124429" y="90025"/>
                <a:chExt cx="5834969" cy="2312728"/>
              </a:xfrm>
            </p:grpSpPr>
            <p:grpSp>
              <p:nvGrpSpPr>
                <p:cNvPr id="27" name="Csoportba foglalás 26"/>
                <p:cNvGrpSpPr>
                  <a:grpSpLocks/>
                </p:cNvGrpSpPr>
                <p:nvPr/>
              </p:nvGrpSpPr>
              <p:grpSpPr>
                <a:xfrm>
                  <a:off x="124429" y="90025"/>
                  <a:ext cx="5834969" cy="2312728"/>
                  <a:chOff x="58273" y="198013"/>
                  <a:chExt cx="2732635" cy="2312728"/>
                </a:xfrm>
              </p:grpSpPr>
              <p:cxnSp>
                <p:nvCxnSpPr>
                  <p:cNvPr id="30" name="Egyenes összekötő 29"/>
                  <p:cNvCxnSpPr>
                    <a:cxnSpLocks/>
                  </p:cNvCxnSpPr>
                  <p:nvPr/>
                </p:nvCxnSpPr>
                <p:spPr>
                  <a:xfrm>
                    <a:off x="485775" y="1709653"/>
                    <a:ext cx="819150" cy="0"/>
                  </a:xfrm>
                  <a:prstGeom prst="line">
                    <a:avLst/>
                  </a:prstGeom>
                  <a:ln w="15875">
                    <a:solidFill>
                      <a:srgbClr val="4D7C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Egyenes összekötő 30"/>
                  <p:cNvCxnSpPr>
                    <a:cxnSpLocks/>
                  </p:cNvCxnSpPr>
                  <p:nvPr/>
                </p:nvCxnSpPr>
                <p:spPr>
                  <a:xfrm>
                    <a:off x="1304925" y="1709653"/>
                    <a:ext cx="259080" cy="371475"/>
                  </a:xfrm>
                  <a:prstGeom prst="line">
                    <a:avLst/>
                  </a:prstGeom>
                  <a:ln w="12700">
                    <a:solidFill>
                      <a:srgbClr val="4D7C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" name="Csoportba foglalás 31"/>
                  <p:cNvGrpSpPr/>
                  <p:nvPr/>
                </p:nvGrpSpPr>
                <p:grpSpPr>
                  <a:xfrm>
                    <a:off x="58273" y="198013"/>
                    <a:ext cx="2732635" cy="2312728"/>
                    <a:chOff x="58273" y="198013"/>
                    <a:chExt cx="2732635" cy="2312728"/>
                  </a:xfrm>
                </p:grpSpPr>
                <p:cxnSp>
                  <p:nvCxnSpPr>
                    <p:cNvPr id="33" name="Egyenes összekötő 32"/>
                    <p:cNvCxnSpPr>
                      <a:cxnSpLocks/>
                    </p:cNvCxnSpPr>
                    <p:nvPr/>
                  </p:nvCxnSpPr>
                  <p:spPr>
                    <a:xfrm>
                      <a:off x="1304925" y="1220800"/>
                      <a:ext cx="619715" cy="1"/>
                    </a:xfrm>
                    <a:prstGeom prst="line">
                      <a:avLst/>
                    </a:prstGeom>
                    <a:ln w="12700">
                      <a:solidFill>
                        <a:srgbClr val="504131"/>
                      </a:solidFill>
                      <a:prstDash val="dash"/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4" name="Csoportba foglalás 33"/>
                    <p:cNvGrpSpPr/>
                    <p:nvPr/>
                  </p:nvGrpSpPr>
                  <p:grpSpPr>
                    <a:xfrm>
                      <a:off x="58273" y="198013"/>
                      <a:ext cx="2732635" cy="2312728"/>
                      <a:chOff x="58273" y="198013"/>
                      <a:chExt cx="2732635" cy="2312728"/>
                    </a:xfrm>
                  </p:grpSpPr>
                  <p:cxnSp>
                    <p:nvCxnSpPr>
                      <p:cNvPr id="35" name="Egyenes összekötő 34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485775" y="214228"/>
                        <a:ext cx="0" cy="2046850"/>
                      </a:xfrm>
                      <a:prstGeom prst="line">
                        <a:avLst/>
                      </a:prstGeom>
                      <a:ln w="28575">
                        <a:solidFill>
                          <a:srgbClr val="4D7C85"/>
                        </a:solidFill>
                        <a:head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Egyenes összekötő 35"/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421012" y="2157132"/>
                        <a:ext cx="2306607" cy="196"/>
                      </a:xfrm>
                      <a:prstGeom prst="line">
                        <a:avLst/>
                      </a:prstGeom>
                      <a:ln w="28575">
                        <a:solidFill>
                          <a:srgbClr val="4D7C85"/>
                        </a:solidFill>
                        <a:head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273" y="198013"/>
                        <a:ext cx="394430" cy="2053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>
                        <a:noAutofit/>
                      </a:bodyPr>
                      <a:lstStyle/>
                      <a:p>
                        <a:pPr algn="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Market value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8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99798" y="2179071"/>
                        <a:ext cx="191110" cy="2660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Time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9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9215" y="2179071"/>
                        <a:ext cx="532921" cy="2660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Stalking phase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92086" y="2179071"/>
                        <a:ext cx="282229" cy="3316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1000"/>
                          </a:spcAft>
                        </a:pPr>
                        <a:r>
                          <a:rPr lang="en-US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Hunting phase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41" name="Egyenes összekötő 40"/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562101" y="1220800"/>
                        <a:ext cx="360362" cy="855882"/>
                      </a:xfrm>
                      <a:prstGeom prst="line">
                        <a:avLst/>
                      </a:prstGeom>
                      <a:ln w="12700">
                        <a:solidFill>
                          <a:srgbClr val="4D7C8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cxnSp>
              <p:nvCxnSpPr>
                <p:cNvPr id="28" name="Egyenes összekötő 27"/>
                <p:cNvCxnSpPr/>
                <p:nvPr/>
              </p:nvCxnSpPr>
              <p:spPr>
                <a:xfrm>
                  <a:off x="2783143" y="1996730"/>
                  <a:ext cx="0" cy="150188"/>
                </a:xfrm>
                <a:prstGeom prst="line">
                  <a:avLst/>
                </a:prstGeom>
                <a:ln w="1905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Egyenes összekötő 28"/>
                <p:cNvCxnSpPr/>
                <p:nvPr/>
              </p:nvCxnSpPr>
              <p:spPr>
                <a:xfrm>
                  <a:off x="4105013" y="1115973"/>
                  <a:ext cx="1151572" cy="0"/>
                </a:xfrm>
                <a:prstGeom prst="line">
                  <a:avLst/>
                </a:prstGeom>
                <a:ln w="1270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Egyenes összekötő nyíllal 22"/>
              <p:cNvCxnSpPr/>
              <p:nvPr/>
            </p:nvCxnSpPr>
            <p:spPr>
              <a:xfrm flipH="1">
                <a:off x="2222920" y="671294"/>
                <a:ext cx="999974" cy="0"/>
              </a:xfrm>
              <a:prstGeom prst="straightConnector1">
                <a:avLst/>
              </a:prstGeom>
              <a:ln w="28575">
                <a:solidFill>
                  <a:srgbClr val="4D7C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nyíllal 23"/>
              <p:cNvCxnSpPr/>
              <p:nvPr/>
            </p:nvCxnSpPr>
            <p:spPr>
              <a:xfrm>
                <a:off x="3222643" y="671294"/>
                <a:ext cx="997237" cy="0"/>
              </a:xfrm>
              <a:prstGeom prst="straightConnector1">
                <a:avLst/>
              </a:prstGeom>
              <a:ln w="28575">
                <a:solidFill>
                  <a:srgbClr val="4D7C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Szövegdoboz 2"/>
              <p:cNvSpPr txBox="1">
                <a:spLocks noChangeArrowheads="1"/>
              </p:cNvSpPr>
              <p:nvPr/>
            </p:nvSpPr>
            <p:spPr bwMode="auto">
              <a:xfrm>
                <a:off x="1802629" y="151490"/>
                <a:ext cx="1420014" cy="441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asset is outside the predator’s ownership orbit (competitive market value)</a:t>
                </a:r>
                <a:endParaRPr lang="hu-HU" sz="2400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Szövegdoboz 2"/>
              <p:cNvSpPr txBox="1">
                <a:spLocks noChangeArrowheads="1"/>
              </p:cNvSpPr>
              <p:nvPr/>
            </p:nvSpPr>
            <p:spPr bwMode="auto">
              <a:xfrm>
                <a:off x="3222644" y="151490"/>
                <a:ext cx="1471651" cy="441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asset is inside the predator’s ownership orbit (relational market value)</a:t>
                </a:r>
                <a:endParaRPr lang="hu-HU" sz="2400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21" name="Egyenes összekötő 20"/>
            <p:cNvCxnSpPr>
              <a:cxnSpLocks/>
            </p:cNvCxnSpPr>
            <p:nvPr/>
          </p:nvCxnSpPr>
          <p:spPr>
            <a:xfrm>
              <a:off x="2781637" y="1115355"/>
              <a:ext cx="4707" cy="852859"/>
            </a:xfrm>
            <a:prstGeom prst="line">
              <a:avLst/>
            </a:prstGeom>
            <a:ln w="12700">
              <a:solidFill>
                <a:srgbClr val="50413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2"/>
            <p:cNvSpPr txBox="1">
              <a:spLocks noChangeArrowheads="1"/>
            </p:cNvSpPr>
            <p:nvPr/>
          </p:nvSpPr>
          <p:spPr bwMode="auto">
            <a:xfrm>
              <a:off x="2862182" y="1705871"/>
              <a:ext cx="425888" cy="158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molested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88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915987"/>
          </a:xfrm>
        </p:spPr>
        <p:txBody>
          <a:bodyPr>
            <a:noAutofit/>
          </a:bodyPr>
          <a:lstStyle/>
          <a:p>
            <a:r>
              <a:rPr lang="hu-HU" sz="2400" b="1" dirty="0" err="1">
                <a:solidFill>
                  <a:srgbClr val="50412B"/>
                </a:solidFill>
              </a:rPr>
              <a:t>Social</a:t>
            </a:r>
            <a:r>
              <a:rPr lang="hu-HU" sz="2400" b="1" dirty="0">
                <a:solidFill>
                  <a:srgbClr val="50412B"/>
                </a:solidFill>
              </a:rPr>
              <a:t>/</a:t>
            </a:r>
            <a:r>
              <a:rPr lang="hu-HU" sz="2400" b="1" dirty="0" err="1">
                <a:solidFill>
                  <a:srgbClr val="50412B"/>
                </a:solidFill>
              </a:rPr>
              <a:t>economic</a:t>
            </a:r>
            <a:r>
              <a:rPr lang="hu-HU" sz="2400" b="1" dirty="0">
                <a:solidFill>
                  <a:srgbClr val="50412B"/>
                </a:solidFill>
              </a:rPr>
              <a:t> </a:t>
            </a:r>
            <a:r>
              <a:rPr lang="hu-HU" sz="2400" b="1" dirty="0" err="1">
                <a:solidFill>
                  <a:srgbClr val="50412B"/>
                </a:solidFill>
              </a:rPr>
              <a:t>integration</a:t>
            </a:r>
            <a:r>
              <a:rPr lang="hu-HU" sz="2400" b="1" dirty="0">
                <a:solidFill>
                  <a:srgbClr val="50412B"/>
                </a:solidFill>
              </a:rPr>
              <a:t> </a:t>
            </a:r>
            <a:r>
              <a:rPr lang="hu-HU" sz="2400" b="1" dirty="0" err="1">
                <a:solidFill>
                  <a:srgbClr val="50412B"/>
                </a:solidFill>
              </a:rPr>
              <a:t>schemes</a:t>
            </a:r>
            <a:r>
              <a:rPr lang="hu-HU" sz="2400" b="1" dirty="0">
                <a:solidFill>
                  <a:srgbClr val="50412B"/>
                </a:solidFill>
              </a:rPr>
              <a:t>/</a:t>
            </a:r>
            <a:r>
              <a:rPr lang="hu-HU" sz="2400" b="1" dirty="0" err="1">
                <a:solidFill>
                  <a:srgbClr val="50412B"/>
                </a:solidFill>
              </a:rPr>
              <a:t>coordinating</a:t>
            </a:r>
            <a:r>
              <a:rPr lang="hu-HU" sz="2400" b="1" dirty="0">
                <a:solidFill>
                  <a:srgbClr val="50412B"/>
                </a:solidFill>
              </a:rPr>
              <a:t> </a:t>
            </a:r>
            <a:r>
              <a:rPr lang="hu-HU" sz="2400" b="1" dirty="0" err="1">
                <a:solidFill>
                  <a:srgbClr val="50412B"/>
                </a:solidFill>
              </a:rPr>
              <a:t>mechanisms</a:t>
            </a:r>
            <a:r>
              <a:rPr lang="en-US" sz="2400" b="1" dirty="0">
                <a:solidFill>
                  <a:srgbClr val="50412B"/>
                </a:solidFill>
                <a:ea typeface="Calibri" pitchFamily="34" charset="0"/>
                <a:cs typeface="Times New Roman" pitchFamily="18" charset="0"/>
              </a:rPr>
              <a:t> in three ideal-type political regimes </a:t>
            </a:r>
            <a:endParaRPr lang="hu-HU" sz="2400" dirty="0">
              <a:solidFill>
                <a:srgbClr val="50412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07950" y="843558"/>
          <a:ext cx="8928100" cy="4193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2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6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4D7C85"/>
                          </a:solidFill>
                        </a:rPr>
                        <a:t>Capitalist system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4D7C85"/>
                          </a:solidFill>
                        </a:rPr>
                        <a:t>Socialist system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50412B"/>
                          </a:solidFill>
                        </a:rPr>
                        <a:t>Market economy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50412B"/>
                          </a:solidFill>
                        </a:rPr>
                        <a:t>Relational economy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Planned/command economy</a:t>
                      </a:r>
                      <a:endParaRPr lang="en-US" sz="18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Socially/politically „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disembedded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economy”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50412B"/>
                          </a:solidFill>
                        </a:rPr>
                        <a:t>Patronally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„embedded economy”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Bureaucratically „embedded economy”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0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D5F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Dominant integration scheme/coordinating mechanism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</a:rPr>
                        <a:t>Market </a:t>
                      </a:r>
                      <a:r>
                        <a:rPr lang="hu-HU" sz="1400" b="1" dirty="0">
                          <a:solidFill>
                            <a:srgbClr val="4D7C85"/>
                          </a:solidFill>
                        </a:rPr>
                        <a:t>coordination</a:t>
                      </a:r>
                      <a:endParaRPr lang="en-US" sz="14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</a:rPr>
                        <a:t>Relational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</a:rPr>
                        <a:t>market</a:t>
                      </a:r>
                      <a:r>
                        <a:rPr lang="en-US" sz="1600" b="1" baseline="0" dirty="0">
                          <a:solidFill>
                            <a:srgbClr val="4D7C85"/>
                          </a:solidFill>
                        </a:rPr>
                        <a:t>-redistribution</a:t>
                      </a:r>
                      <a:endParaRPr lang="en-US" sz="16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</a:rPr>
                        <a:t>Bureaucratic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4D7C85"/>
                          </a:solidFill>
                        </a:rPr>
                        <a:t>resource-redistribution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8401">
                <a:tc>
                  <a:txBody>
                    <a:bodyPr/>
                    <a:lstStyle/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regulated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impersonal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normative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dominant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non-formalized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personal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discretional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dominant</a:t>
                      </a:r>
                      <a:endParaRPr lang="en-US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formalized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impersonal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normative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general/total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0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D5F50"/>
                          </a:solidFill>
                        </a:rPr>
                        <a:t>Invisible hand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of the impersonal market forces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D5F50"/>
                          </a:solidFill>
                        </a:rPr>
                        <a:t>Visible hand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of the patron</a:t>
                      </a:r>
                      <a:r>
                        <a:rPr lang="en-US" sz="14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interfering with market forces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D5F50"/>
                          </a:solidFill>
                        </a:rPr>
                        <a:t>Central</a:t>
                      </a:r>
                      <a:r>
                        <a:rPr lang="en-US" sz="1400" b="1" baseline="0" dirty="0">
                          <a:solidFill>
                            <a:srgbClr val="CD5F50"/>
                          </a:solidFill>
                        </a:rPr>
                        <a:t> planning</a:t>
                      </a:r>
                      <a:r>
                        <a:rPr lang="en-US" sz="1400" b="1" dirty="0">
                          <a:solidFill>
                            <a:srgbClr val="CD5F50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of the </a:t>
                      </a:r>
                      <a:r>
                        <a:rPr lang="en-US" sz="1400" b="1" dirty="0" err="1">
                          <a:solidFill>
                            <a:srgbClr val="50412B"/>
                          </a:solidFill>
                        </a:rPr>
                        <a:t>nomenklatura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bypassing market forces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Horizontal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Vertical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Vertical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61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10962"/>
            <a:ext cx="8352036" cy="360588"/>
          </a:xfrm>
          <a:noFill/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rgbClr val="50412B"/>
                </a:solidFill>
              </a:rPr>
              <a:t>Main </a:t>
            </a:r>
            <a:r>
              <a:rPr lang="hu-HU" sz="2000" b="1" dirty="0" err="1">
                <a:solidFill>
                  <a:srgbClr val="50412B"/>
                </a:solidFill>
              </a:rPr>
              <a:t>characteristics</a:t>
            </a:r>
            <a:r>
              <a:rPr lang="hu-HU" sz="2000" b="1" dirty="0">
                <a:solidFill>
                  <a:srgbClr val="50412B"/>
                </a:solidFill>
              </a:rPr>
              <a:t> of </a:t>
            </a:r>
            <a:r>
              <a:rPr lang="hu-HU" sz="2000" b="1" dirty="0" err="1">
                <a:solidFill>
                  <a:srgbClr val="50412B"/>
                </a:solidFill>
              </a:rPr>
              <a:t>the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six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corruption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patterns</a:t>
            </a:r>
            <a:endParaRPr lang="hu-HU" sz="2000" b="1" dirty="0">
              <a:solidFill>
                <a:srgbClr val="50412B"/>
              </a:solidFill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107951" y="771550"/>
          <a:ext cx="8928102" cy="4319934"/>
        </p:xfrm>
        <a:graphic>
          <a:graphicData uri="http://schemas.openxmlformats.org/drawingml/2006/table">
            <a:tbl>
              <a:tblPr firstRow="1" bandRow="1"/>
              <a:tblGrid>
                <a:gridCol w="1172549">
                  <a:extLst>
                    <a:ext uri="{9D8B030D-6E8A-4147-A177-3AD203B41FA5}">
                      <a16:colId xmlns:a16="http://schemas.microsoft.com/office/drawing/2014/main" val="3969904484"/>
                    </a:ext>
                  </a:extLst>
                </a:gridCol>
                <a:gridCol w="1012698">
                  <a:extLst>
                    <a:ext uri="{9D8B030D-6E8A-4147-A177-3AD203B41FA5}">
                      <a16:colId xmlns:a16="http://schemas.microsoft.com/office/drawing/2014/main" val="2433442659"/>
                    </a:ext>
                  </a:extLst>
                </a:gridCol>
                <a:gridCol w="906445">
                  <a:extLst>
                    <a:ext uri="{9D8B030D-6E8A-4147-A177-3AD203B41FA5}">
                      <a16:colId xmlns:a16="http://schemas.microsoft.com/office/drawing/2014/main" val="2535036126"/>
                    </a:ext>
                  </a:extLst>
                </a:gridCol>
                <a:gridCol w="1146219">
                  <a:extLst>
                    <a:ext uri="{9D8B030D-6E8A-4147-A177-3AD203B41FA5}">
                      <a16:colId xmlns:a16="http://schemas.microsoft.com/office/drawing/2014/main" val="2957850610"/>
                    </a:ext>
                  </a:extLst>
                </a:gridCol>
                <a:gridCol w="959100">
                  <a:extLst>
                    <a:ext uri="{9D8B030D-6E8A-4147-A177-3AD203B41FA5}">
                      <a16:colId xmlns:a16="http://schemas.microsoft.com/office/drawing/2014/main" val="3209201728"/>
                    </a:ext>
                  </a:extLst>
                </a:gridCol>
                <a:gridCol w="1226145">
                  <a:extLst>
                    <a:ext uri="{9D8B030D-6E8A-4147-A177-3AD203B41FA5}">
                      <a16:colId xmlns:a16="http://schemas.microsoft.com/office/drawing/2014/main" val="1777398963"/>
                    </a:ext>
                  </a:extLst>
                </a:gridCol>
                <a:gridCol w="1332397">
                  <a:extLst>
                    <a:ext uri="{9D8B030D-6E8A-4147-A177-3AD203B41FA5}">
                      <a16:colId xmlns:a16="http://schemas.microsoft.com/office/drawing/2014/main" val="1028324181"/>
                    </a:ext>
                  </a:extLst>
                </a:gridCol>
                <a:gridCol w="1172549">
                  <a:extLst>
                    <a:ext uri="{9D8B030D-6E8A-4147-A177-3AD203B41FA5}">
                      <a16:colId xmlns:a16="http://schemas.microsoft.com/office/drawing/2014/main" val="2256610896"/>
                    </a:ext>
                  </a:extLst>
                </a:gridCol>
              </a:tblGrid>
              <a:tr h="643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 of corruption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Entry of corrupt parties</a:t>
                      </a:r>
                      <a:endParaRPr lang="hu-HU" sz="16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Distribution of corrupt transactions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of corrupt action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nature of corruption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Regularity and scope of corrupt actions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of corrupt exchange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16687"/>
                  </a:ext>
                </a:extLst>
              </a:tr>
              <a:tr h="457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Free-market corruption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Petty corruption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Voluntary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Non-centralized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Competitive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Occasional</a:t>
                      </a:r>
                      <a:r>
                        <a:rPr lang="en-US" sz="1200" b="1" i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partial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Kickback money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87734"/>
                  </a:ext>
                </a:extLst>
              </a:tr>
              <a:tr h="643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Cronyism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Voluntary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Non-centralized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Competitive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Occasional / permanent and partial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Kickback money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10270"/>
                  </a:ext>
                </a:extLst>
              </a:tr>
              <a:tr h="643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organization collusion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Voluntary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Non-centralized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(top-down)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Oligopolistic / locally monopolistic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Occasional and partial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Kickback money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57222"/>
                  </a:ext>
                </a:extLst>
              </a:tr>
              <a:tr h="643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Bottom-up state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capture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 corruption</a:t>
                      </a:r>
                      <a:endParaRPr lang="hu-HU" sz="16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Coercive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Moderately centralized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(bottom-up)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Oligopolistic / locally monopolistic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Occasional / permanent and partial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Kickback money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240845"/>
                  </a:ext>
                </a:extLst>
              </a:tr>
              <a:tr h="643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Top-down state capture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Coercive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Partially centralized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(top-down)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Oligopolistic / locally monopolistic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Permanent and partial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(vassal chains)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Protection money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045058"/>
                  </a:ext>
                </a:extLst>
              </a:tr>
              <a:tr h="643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Criminal state pattern</a:t>
                      </a:r>
                      <a:endParaRPr lang="hu-HU" sz="16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D5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Coercive</a:t>
                      </a:r>
                      <a:endParaRPr lang="hu-HU" sz="1600" b="1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Centralized</a:t>
                      </a:r>
                      <a:endParaRPr lang="hu-HU" sz="16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(top-down)</a:t>
                      </a:r>
                      <a:endParaRPr lang="hu-HU" sz="16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Monopolistic</a:t>
                      </a:r>
                      <a:endParaRPr lang="hu-HU" sz="16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Permanent and general</a:t>
                      </a:r>
                      <a:endParaRPr lang="hu-HU" sz="16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(vassal chains)</a:t>
                      </a:r>
                      <a:endParaRPr lang="hu-HU" sz="16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Protection money</a:t>
                      </a:r>
                      <a:endParaRPr lang="hu-HU" sz="16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975574"/>
                  </a:ext>
                </a:extLst>
              </a:tr>
            </a:tbl>
          </a:graphicData>
        </a:graphic>
      </p:graphicFrame>
      <p:cxnSp>
        <p:nvCxnSpPr>
          <p:cNvPr id="7" name="Egyenes összekötő nyíllal 4"/>
          <p:cNvCxnSpPr/>
          <p:nvPr/>
        </p:nvCxnSpPr>
        <p:spPr>
          <a:xfrm>
            <a:off x="1763688" y="1995138"/>
            <a:ext cx="0" cy="2520280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ím 1">
            <a:extLst>
              <a:ext uri="{FF2B5EF4-FFF2-40B4-BE49-F238E27FC236}">
                <a16:creationId xmlns:a16="http://schemas.microsoft.com/office/drawing/2014/main" id="{67BE5D0F-2B67-42AB-BD43-AAA2ACED68B8}"/>
              </a:ext>
            </a:extLst>
          </p:cNvPr>
          <p:cNvSpPr txBox="1">
            <a:spLocks/>
          </p:cNvSpPr>
          <p:nvPr/>
        </p:nvSpPr>
        <p:spPr>
          <a:xfrm>
            <a:off x="148243" y="1"/>
            <a:ext cx="8856538" cy="5555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Legality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criminal</a:t>
            </a:r>
            <a:r>
              <a:rPr lang="hu-HU" sz="2800" b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</a:t>
            </a:r>
            <a:endParaRPr lang="hu-HU" sz="2800" b="1" dirty="0">
              <a:solidFill>
                <a:srgbClr val="CD5F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8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1318</Words>
  <Application>Microsoft Office PowerPoint</Application>
  <PresentationFormat>On-screen Show (16:9)</PresentationFormat>
  <Paragraphs>432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 Sans</vt:lpstr>
      <vt:lpstr>Times New Roman</vt:lpstr>
      <vt:lpstr>Wingdings</vt:lpstr>
      <vt:lpstr>Office-téma</vt:lpstr>
      <vt:lpstr>PowerPoint Presentation</vt:lpstr>
      <vt:lpstr>To understand post-communist regimes, hidden axioms of the mainstream approach have to be dissolved:</vt:lpstr>
      <vt:lpstr>PowerPoint Presentation</vt:lpstr>
      <vt:lpstr>The patronal network in a post-communist single-pyramid system  can be characterized NOT as a feudal order, class, or nomenklatura, BUT as an adopted political family, because:</vt:lpstr>
      <vt:lpstr>Contrasting non-patronal and patronal relations</vt:lpstr>
      <vt:lpstr>PowerPoint Presentation</vt:lpstr>
      <vt:lpstr>Predation and economic dynamics</vt:lpstr>
      <vt:lpstr>Social/economic integration schemes/coordinating mechanisms in three ideal-type political regimes </vt:lpstr>
      <vt:lpstr>Main characteristics of the six corruption patterns</vt:lpstr>
      <vt:lpstr>Types of Relational Economies (Political Capitalisms)</vt:lpstr>
      <vt:lpstr>Comparing mafia state to constitutional state:  the amplitude of arbitrariness</vt:lpstr>
      <vt:lpstr>Primary trajectories of  post-communist regimes</vt:lpstr>
      <vt:lpstr>Secondary trajectories of post-communist regimes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 Magyar</cp:lastModifiedBy>
  <cp:revision>619</cp:revision>
  <dcterms:created xsi:type="dcterms:W3CDTF">2017-05-01T09:52:15Z</dcterms:created>
  <dcterms:modified xsi:type="dcterms:W3CDTF">2022-08-25T10:47:00Z</dcterms:modified>
</cp:coreProperties>
</file>