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48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5" r:id="rId12"/>
    <p:sldId id="364" r:id="rId13"/>
    <p:sldId id="373" r:id="rId14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68" userDrawn="1">
          <p15:clr>
            <a:srgbClr val="A4A3A4"/>
          </p15:clr>
        </p15:guide>
        <p15:guide id="4" pos="5692" userDrawn="1">
          <p15:clr>
            <a:srgbClr val="A4A3A4"/>
          </p15:clr>
        </p15:guide>
        <p15:guide id="5" orient="horz" pos="577" userDrawn="1">
          <p15:clr>
            <a:srgbClr val="A4A3A4"/>
          </p15:clr>
        </p15:guide>
        <p15:guide id="6" orient="horz" pos="622" userDrawn="1">
          <p15:clr>
            <a:srgbClr val="A4A3A4"/>
          </p15:clr>
        </p15:guide>
        <p15:guide id="7" orient="horz" pos="31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503B"/>
    <a:srgbClr val="6B95A1"/>
    <a:srgbClr val="CD5F50"/>
    <a:srgbClr val="D1C9BE"/>
    <a:srgbClr val="E9B178"/>
    <a:srgbClr val="B3AA9D"/>
    <a:srgbClr val="50412B"/>
    <a:srgbClr val="EFEAE4"/>
    <a:srgbClr val="4D7C8B"/>
    <a:srgbClr val="504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65" autoAdjust="0"/>
    <p:restoredTop sz="89767" autoAdjust="0"/>
  </p:normalViewPr>
  <p:slideViewPr>
    <p:cSldViewPr>
      <p:cViewPr varScale="1">
        <p:scale>
          <a:sx n="148" d="100"/>
          <a:sy n="148" d="100"/>
        </p:scale>
        <p:origin x="533" y="86"/>
      </p:cViewPr>
      <p:guideLst>
        <p:guide orient="horz" pos="1620"/>
        <p:guide pos="2880"/>
        <p:guide pos="68"/>
        <p:guide pos="5692"/>
        <p:guide orient="horz" pos="577"/>
        <p:guide orient="horz" pos="622"/>
        <p:guide orient="horz" pos="31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Munka1!$A$2:$A$9</c:f>
              <c:strCache>
                <c:ptCount val="8"/>
                <c:pt idx="0">
                  <c:v>Breeding</c:v>
                </c:pt>
                <c:pt idx="1">
                  <c:v>Odds</c:v>
                </c:pt>
                <c:pt idx="2">
                  <c:v>State contracts</c:v>
                </c:pt>
                <c:pt idx="3">
                  <c:v>State loans</c:v>
                </c:pt>
                <c:pt idx="4">
                  <c:v>State subsidies</c:v>
                </c:pt>
                <c:pt idx="5">
                  <c:v>Profits</c:v>
                </c:pt>
                <c:pt idx="6">
                  <c:v>Export</c:v>
                </c:pt>
                <c:pt idx="7">
                  <c:v>Dividends</c:v>
                </c:pt>
              </c:strCache>
            </c:strRef>
          </c:cat>
          <c:val>
            <c:numRef>
              <c:f>Munka1!$B$2:$B$9</c:f>
              <c:numCache>
                <c:formatCode>General</c:formatCode>
                <c:ptCount val="8"/>
                <c:pt idx="0">
                  <c:v>32</c:v>
                </c:pt>
                <c:pt idx="1">
                  <c:v>32</c:v>
                </c:pt>
                <c:pt idx="2">
                  <c:v>32</c:v>
                </c:pt>
                <c:pt idx="3">
                  <c:v>32</c:v>
                </c:pt>
                <c:pt idx="4">
                  <c:v>32</c:v>
                </c:pt>
                <c:pt idx="5">
                  <c:v>32</c:v>
                </c:pt>
                <c:pt idx="6">
                  <c:v>32</c:v>
                </c:pt>
                <c:pt idx="7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45-49CA-8797-80E024C2B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5828696"/>
        <c:axId val="305834184"/>
      </c:radarChart>
      <c:catAx>
        <c:axId val="305828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834184"/>
        <c:crosses val="autoZero"/>
        <c:auto val="1"/>
        <c:lblAlgn val="ctr"/>
        <c:lblOffset val="100"/>
        <c:noMultiLvlLbl val="0"/>
      </c:catAx>
      <c:valAx>
        <c:axId val="3058341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5828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33511351403543"/>
          <c:y val="7.6658645061405462E-2"/>
          <c:w val="0.41589465399228037"/>
          <c:h val="0.63029156791297236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81-466F-A292-D42E995FCB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81-466F-A292-D42E995FCB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81-466F-A292-D42E995FCB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81-466F-A292-D42E995FCB2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381-466F-A292-D42E995FCB2A}"/>
              </c:ext>
            </c:extLst>
          </c:dPt>
          <c:dLbls>
            <c:dLbl>
              <c:idx val="2"/>
              <c:layout>
                <c:manualLayout>
                  <c:x val="8.0450076374754972E-2"/>
                  <c:y val="1.193896149781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81-466F-A292-D42E995FCB2A}"/>
                </c:ext>
              </c:extLst>
            </c:dLbl>
            <c:dLbl>
              <c:idx val="3"/>
              <c:layout>
                <c:manualLayout>
                  <c:x val="-6.4470849207479808E-2"/>
                  <c:y val="-5.12211339729388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81-466F-A292-D42E995FCB2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Munka1!$A$2:$A$6</c:f>
              <c:strCache>
                <c:ptCount val="5"/>
                <c:pt idx="0">
                  <c:v>Patronal (Mészáros, Garancsi, Szíjj etc.; N = 32)</c:v>
                </c:pt>
                <c:pt idx="1">
                  <c:v>Fidesz-led or supported city (N = 19)</c:v>
                </c:pt>
                <c:pt idx="2">
                  <c:v>Church (N = 2)</c:v>
                </c:pt>
                <c:pt idx="3">
                  <c:v>Opposition city (N = 1)</c:v>
                </c:pt>
                <c:pt idx="4">
                  <c:v>Other (N = ca. 16,000)</c:v>
                </c:pt>
              </c:strCache>
            </c:strRef>
          </c:cat>
          <c:val>
            <c:numRef>
              <c:f>Munka1!$B$2:$B$6</c:f>
              <c:numCache>
                <c:formatCode>General</c:formatCode>
                <c:ptCount val="5"/>
                <c:pt idx="0">
                  <c:v>102985470</c:v>
                </c:pt>
                <c:pt idx="1">
                  <c:v>54883146</c:v>
                </c:pt>
                <c:pt idx="2">
                  <c:v>4533399</c:v>
                </c:pt>
                <c:pt idx="3">
                  <c:v>588942</c:v>
                </c:pt>
                <c:pt idx="4">
                  <c:v>137009043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81-466F-A292-D42E995FC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17892066768532"/>
          <c:y val="0.75843007783534921"/>
          <c:w val="0.81694610292387793"/>
          <c:h val="0.169400305397221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Munka1!$A$2:$A$9</c:f>
              <c:strCache>
                <c:ptCount val="8"/>
                <c:pt idx="0">
                  <c:v>Breeding</c:v>
                </c:pt>
                <c:pt idx="1">
                  <c:v>Odds</c:v>
                </c:pt>
                <c:pt idx="2">
                  <c:v>State contracts</c:v>
                </c:pt>
                <c:pt idx="3">
                  <c:v>State loans</c:v>
                </c:pt>
                <c:pt idx="4">
                  <c:v>State subsidies</c:v>
                </c:pt>
                <c:pt idx="5">
                  <c:v>Profits</c:v>
                </c:pt>
                <c:pt idx="6">
                  <c:v>Export</c:v>
                </c:pt>
                <c:pt idx="7">
                  <c:v>Dividends</c:v>
                </c:pt>
              </c:strCache>
            </c:strRef>
          </c:cat>
          <c:val>
            <c:numRef>
              <c:f>Munka1!$B$2:$B$9</c:f>
              <c:numCache>
                <c:formatCode>General</c:formatCode>
                <c:ptCount val="8"/>
                <c:pt idx="0">
                  <c:v>32</c:v>
                </c:pt>
                <c:pt idx="1">
                  <c:v>32</c:v>
                </c:pt>
                <c:pt idx="2">
                  <c:v>32</c:v>
                </c:pt>
                <c:pt idx="3">
                  <c:v>32</c:v>
                </c:pt>
                <c:pt idx="4">
                  <c:v>32</c:v>
                </c:pt>
                <c:pt idx="5">
                  <c:v>32</c:v>
                </c:pt>
                <c:pt idx="6">
                  <c:v>32</c:v>
                </c:pt>
                <c:pt idx="7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B7-4D39-B37C-480BC650A9D1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2. adatsor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Munka1!$A$2:$A$9</c:f>
              <c:strCache>
                <c:ptCount val="8"/>
                <c:pt idx="0">
                  <c:v>Breeding</c:v>
                </c:pt>
                <c:pt idx="1">
                  <c:v>Odds</c:v>
                </c:pt>
                <c:pt idx="2">
                  <c:v>State contracts</c:v>
                </c:pt>
                <c:pt idx="3">
                  <c:v>State loans</c:v>
                </c:pt>
                <c:pt idx="4">
                  <c:v>State subsidies</c:v>
                </c:pt>
                <c:pt idx="5">
                  <c:v>Profits</c:v>
                </c:pt>
                <c:pt idx="6">
                  <c:v>Export</c:v>
                </c:pt>
                <c:pt idx="7">
                  <c:v>Dividends</c:v>
                </c:pt>
              </c:strCache>
            </c:strRef>
          </c:cat>
          <c:val>
            <c:numRef>
              <c:f>Munka1!$C$2:$C$9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32</c:v>
                </c:pt>
                <c:pt idx="6">
                  <c:v>32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B7-4D39-B37C-480BC650A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896040"/>
        <c:axId val="306891728"/>
      </c:radarChart>
      <c:catAx>
        <c:axId val="306896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891728"/>
        <c:crosses val="autoZero"/>
        <c:auto val="1"/>
        <c:lblAlgn val="ctr"/>
        <c:lblOffset val="100"/>
        <c:noMultiLvlLbl val="0"/>
      </c:catAx>
      <c:valAx>
        <c:axId val="3068917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896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>
      <a:solidFill>
        <a:schemeClr val="bg2">
          <a:lumMod val="50000"/>
        </a:schemeClr>
      </a:solidFill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Mészáros family</c:v>
                </c:pt>
                <c:pt idx="1">
                  <c:v>Tiborcz</c:v>
                </c:pt>
                <c:pt idx="2">
                  <c:v>Dunai (EuroAszfalt)</c:v>
                </c:pt>
                <c:pt idx="3">
                  <c:v>Varga (KÉSZ Építő)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14.9</c:v>
                </c:pt>
                <c:pt idx="1">
                  <c:v>12</c:v>
                </c:pt>
                <c:pt idx="2">
                  <c:v>3.7</c:v>
                </c:pt>
                <c:pt idx="3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7-43D9-A359-9FBE1CF5B2ED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2016-2018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Mészáros family</c:v>
                </c:pt>
                <c:pt idx="1">
                  <c:v>Tiborcz</c:v>
                </c:pt>
                <c:pt idx="2">
                  <c:v>Dunai (EuroAszfalt)</c:v>
                </c:pt>
                <c:pt idx="3">
                  <c:v>Varga (KÉSZ Építő)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16.100000000000001</c:v>
                </c:pt>
                <c:pt idx="1">
                  <c:v>10.3</c:v>
                </c:pt>
                <c:pt idx="2">
                  <c:v>2.2000000000000002</c:v>
                </c:pt>
                <c:pt idx="3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C7-43D9-A359-9FBE1CF5B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892904"/>
        <c:axId val="306890160"/>
      </c:barChart>
      <c:catAx>
        <c:axId val="306892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890160"/>
        <c:crosses val="autoZero"/>
        <c:auto val="1"/>
        <c:lblAlgn val="ctr"/>
        <c:lblOffset val="100"/>
        <c:noMultiLvlLbl val="0"/>
      </c:catAx>
      <c:valAx>
        <c:axId val="30689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892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Colas</c:v>
                </c:pt>
                <c:pt idx="1">
                  <c:v>Strabag</c:v>
                </c:pt>
                <c:pt idx="2">
                  <c:v>Duna Aszfalt</c:v>
                </c:pt>
                <c:pt idx="3">
                  <c:v>Swietelsky</c:v>
                </c:pt>
                <c:pt idx="4">
                  <c:v>Mészáros</c:v>
                </c:pt>
              </c:strCache>
            </c:strRef>
          </c:cat>
          <c:val>
            <c:numRef>
              <c:f>Munka1!$B$2:$B$6</c:f>
              <c:numCache>
                <c:formatCode>General</c:formatCode>
                <c:ptCount val="5"/>
                <c:pt idx="0">
                  <c:v>-2.1</c:v>
                </c:pt>
                <c:pt idx="1">
                  <c:v>2.78</c:v>
                </c:pt>
                <c:pt idx="2">
                  <c:v>3.05</c:v>
                </c:pt>
                <c:pt idx="3">
                  <c:v>3.82</c:v>
                </c:pt>
                <c:pt idx="4">
                  <c:v>11.02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A-49F7-A4F9-D39BD4F88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06888984"/>
        <c:axId val="306889768"/>
      </c:barChart>
      <c:catAx>
        <c:axId val="306888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889768"/>
        <c:crosses val="autoZero"/>
        <c:auto val="1"/>
        <c:lblAlgn val="ctr"/>
        <c:lblOffset val="100"/>
        <c:noMultiLvlLbl val="0"/>
      </c:catAx>
      <c:valAx>
        <c:axId val="306889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888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Munka1!$A$2:$A$9</c:f>
              <c:strCache>
                <c:ptCount val="8"/>
                <c:pt idx="0">
                  <c:v>Breeding</c:v>
                </c:pt>
                <c:pt idx="1">
                  <c:v>Odds</c:v>
                </c:pt>
                <c:pt idx="2">
                  <c:v>State contracts</c:v>
                </c:pt>
                <c:pt idx="3">
                  <c:v>State loans</c:v>
                </c:pt>
                <c:pt idx="4">
                  <c:v>State subsidies</c:v>
                </c:pt>
                <c:pt idx="5">
                  <c:v>Profits</c:v>
                </c:pt>
                <c:pt idx="6">
                  <c:v>Export</c:v>
                </c:pt>
                <c:pt idx="7">
                  <c:v>Dividends</c:v>
                </c:pt>
              </c:strCache>
            </c:strRef>
          </c:cat>
          <c:val>
            <c:numRef>
              <c:f>Munka1!$B$2:$B$9</c:f>
              <c:numCache>
                <c:formatCode>General</c:formatCode>
                <c:ptCount val="8"/>
                <c:pt idx="0">
                  <c:v>32</c:v>
                </c:pt>
                <c:pt idx="1">
                  <c:v>32</c:v>
                </c:pt>
                <c:pt idx="2">
                  <c:v>32</c:v>
                </c:pt>
                <c:pt idx="3">
                  <c:v>32</c:v>
                </c:pt>
                <c:pt idx="4">
                  <c:v>32</c:v>
                </c:pt>
                <c:pt idx="5">
                  <c:v>32</c:v>
                </c:pt>
                <c:pt idx="6">
                  <c:v>32</c:v>
                </c:pt>
                <c:pt idx="7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69-4AF6-B69C-BDC4204DE0AA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2. adatsor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Munka1!$A$2:$A$9</c:f>
              <c:strCache>
                <c:ptCount val="8"/>
                <c:pt idx="0">
                  <c:v>Breeding</c:v>
                </c:pt>
                <c:pt idx="1">
                  <c:v>Odds</c:v>
                </c:pt>
                <c:pt idx="2">
                  <c:v>State contracts</c:v>
                </c:pt>
                <c:pt idx="3">
                  <c:v>State loans</c:v>
                </c:pt>
                <c:pt idx="4">
                  <c:v>State subsidies</c:v>
                </c:pt>
                <c:pt idx="5">
                  <c:v>Profits</c:v>
                </c:pt>
                <c:pt idx="6">
                  <c:v>Export</c:v>
                </c:pt>
                <c:pt idx="7">
                  <c:v>Dividends</c:v>
                </c:pt>
              </c:strCache>
            </c:strRef>
          </c:cat>
          <c:val>
            <c:numRef>
              <c:f>Munka1!$C$2:$C$9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32</c:v>
                </c:pt>
                <c:pt idx="7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69-4AF6-B69C-BDC4204DE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890552"/>
        <c:axId val="306892512"/>
      </c:radarChart>
      <c:catAx>
        <c:axId val="306890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892512"/>
        <c:crosses val="autoZero"/>
        <c:auto val="1"/>
        <c:lblAlgn val="ctr"/>
        <c:lblOffset val="100"/>
        <c:noMultiLvlLbl val="0"/>
      </c:catAx>
      <c:valAx>
        <c:axId val="3068925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890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>
      <a:solidFill>
        <a:schemeClr val="bg2">
          <a:lumMod val="50000"/>
        </a:schemeClr>
      </a:solidFill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Munka1!$A$2:$A$9</c:f>
              <c:strCache>
                <c:ptCount val="8"/>
                <c:pt idx="0">
                  <c:v>Breeding</c:v>
                </c:pt>
                <c:pt idx="1">
                  <c:v>Odds</c:v>
                </c:pt>
                <c:pt idx="2">
                  <c:v>State contracts</c:v>
                </c:pt>
                <c:pt idx="3">
                  <c:v>State loans</c:v>
                </c:pt>
                <c:pt idx="4">
                  <c:v>State subsidies</c:v>
                </c:pt>
                <c:pt idx="5">
                  <c:v>Profits</c:v>
                </c:pt>
                <c:pt idx="6">
                  <c:v>Export</c:v>
                </c:pt>
                <c:pt idx="7">
                  <c:v>Dividends</c:v>
                </c:pt>
              </c:strCache>
            </c:strRef>
          </c:cat>
          <c:val>
            <c:numRef>
              <c:f>Munka1!$B$2:$B$9</c:f>
              <c:numCache>
                <c:formatCode>General</c:formatCode>
                <c:ptCount val="8"/>
                <c:pt idx="0">
                  <c:v>32</c:v>
                </c:pt>
                <c:pt idx="1">
                  <c:v>32</c:v>
                </c:pt>
                <c:pt idx="2">
                  <c:v>32</c:v>
                </c:pt>
                <c:pt idx="3">
                  <c:v>32</c:v>
                </c:pt>
                <c:pt idx="4">
                  <c:v>32</c:v>
                </c:pt>
                <c:pt idx="5">
                  <c:v>32</c:v>
                </c:pt>
                <c:pt idx="6">
                  <c:v>32</c:v>
                </c:pt>
                <c:pt idx="7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8D-4C42-B4B9-5319F3BCF263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2. adatsor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Munka1!$A$2:$A$9</c:f>
              <c:strCache>
                <c:ptCount val="8"/>
                <c:pt idx="0">
                  <c:v>Breeding</c:v>
                </c:pt>
                <c:pt idx="1">
                  <c:v>Odds</c:v>
                </c:pt>
                <c:pt idx="2">
                  <c:v>State contracts</c:v>
                </c:pt>
                <c:pt idx="3">
                  <c:v>State loans</c:v>
                </c:pt>
                <c:pt idx="4">
                  <c:v>State subsidies</c:v>
                </c:pt>
                <c:pt idx="5">
                  <c:v>Profits</c:v>
                </c:pt>
                <c:pt idx="6">
                  <c:v>Export</c:v>
                </c:pt>
                <c:pt idx="7">
                  <c:v>Dividends</c:v>
                </c:pt>
              </c:strCache>
            </c:strRef>
          </c:cat>
          <c:val>
            <c:numRef>
              <c:f>Munka1!$C$2:$C$9</c:f>
              <c:numCache>
                <c:formatCode>General</c:formatCode>
                <c:ptCount val="8"/>
                <c:pt idx="0">
                  <c:v>32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8D-4C42-B4B9-5319F3BCF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7400664"/>
        <c:axId val="307401056"/>
      </c:radarChart>
      <c:catAx>
        <c:axId val="307400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401056"/>
        <c:crosses val="autoZero"/>
        <c:auto val="1"/>
        <c:lblAlgn val="ctr"/>
        <c:lblOffset val="100"/>
        <c:noMultiLvlLbl val="0"/>
      </c:catAx>
      <c:valAx>
        <c:axId val="3074010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7400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>
      <a:solidFill>
        <a:schemeClr val="bg2">
          <a:lumMod val="50000"/>
        </a:schemeClr>
      </a:solidFill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Munka1!$A$2:$A$9</c:f>
              <c:strCache>
                <c:ptCount val="8"/>
                <c:pt idx="0">
                  <c:v>Breeding</c:v>
                </c:pt>
                <c:pt idx="1">
                  <c:v>Odds</c:v>
                </c:pt>
                <c:pt idx="2">
                  <c:v>State contracts</c:v>
                </c:pt>
                <c:pt idx="3">
                  <c:v>State loans</c:v>
                </c:pt>
                <c:pt idx="4">
                  <c:v>State subsidies</c:v>
                </c:pt>
                <c:pt idx="5">
                  <c:v>Profits</c:v>
                </c:pt>
                <c:pt idx="6">
                  <c:v>Export</c:v>
                </c:pt>
                <c:pt idx="7">
                  <c:v>Dividends</c:v>
                </c:pt>
              </c:strCache>
            </c:strRef>
          </c:cat>
          <c:val>
            <c:numRef>
              <c:f>Munka1!$B$2:$B$9</c:f>
              <c:numCache>
                <c:formatCode>General</c:formatCode>
                <c:ptCount val="8"/>
                <c:pt idx="0">
                  <c:v>32</c:v>
                </c:pt>
                <c:pt idx="1">
                  <c:v>32</c:v>
                </c:pt>
                <c:pt idx="2">
                  <c:v>32</c:v>
                </c:pt>
                <c:pt idx="3">
                  <c:v>32</c:v>
                </c:pt>
                <c:pt idx="4">
                  <c:v>32</c:v>
                </c:pt>
                <c:pt idx="5">
                  <c:v>32</c:v>
                </c:pt>
                <c:pt idx="6">
                  <c:v>32</c:v>
                </c:pt>
                <c:pt idx="7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29-4C8B-B982-43EB1116A77B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2. adatsor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Munka1!$A$2:$A$9</c:f>
              <c:strCache>
                <c:ptCount val="8"/>
                <c:pt idx="0">
                  <c:v>Breeding</c:v>
                </c:pt>
                <c:pt idx="1">
                  <c:v>Odds</c:v>
                </c:pt>
                <c:pt idx="2">
                  <c:v>State contracts</c:v>
                </c:pt>
                <c:pt idx="3">
                  <c:v>State loans</c:v>
                </c:pt>
                <c:pt idx="4">
                  <c:v>State subsidies</c:v>
                </c:pt>
                <c:pt idx="5">
                  <c:v>Profits</c:v>
                </c:pt>
                <c:pt idx="6">
                  <c:v>Export</c:v>
                </c:pt>
                <c:pt idx="7">
                  <c:v>Dividends</c:v>
                </c:pt>
              </c:strCache>
            </c:strRef>
          </c:cat>
          <c:val>
            <c:numRef>
              <c:f>Munka1!$C$2:$C$9</c:f>
              <c:numCache>
                <c:formatCode>General</c:formatCode>
                <c:ptCount val="8"/>
                <c:pt idx="0">
                  <c:v>32</c:v>
                </c:pt>
                <c:pt idx="1">
                  <c:v>32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29-4C8B-B982-43EB1116A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5832224"/>
        <c:axId val="305827912"/>
      </c:radarChart>
      <c:catAx>
        <c:axId val="30583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827912"/>
        <c:crosses val="autoZero"/>
        <c:auto val="1"/>
        <c:lblAlgn val="ctr"/>
        <c:lblOffset val="100"/>
        <c:noMultiLvlLbl val="0"/>
      </c:catAx>
      <c:valAx>
        <c:axId val="305827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583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>
      <a:solidFill>
        <a:schemeClr val="bg2">
          <a:lumMod val="50000"/>
        </a:schemeClr>
      </a:solidFill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Munka1!$A$2:$A$9</c:f>
              <c:strCache>
                <c:ptCount val="8"/>
                <c:pt idx="0">
                  <c:v>Breeding</c:v>
                </c:pt>
                <c:pt idx="1">
                  <c:v>Odds</c:v>
                </c:pt>
                <c:pt idx="2">
                  <c:v>State contracts</c:v>
                </c:pt>
                <c:pt idx="3">
                  <c:v>State loans</c:v>
                </c:pt>
                <c:pt idx="4">
                  <c:v>State subsidies</c:v>
                </c:pt>
                <c:pt idx="5">
                  <c:v>Profits</c:v>
                </c:pt>
                <c:pt idx="6">
                  <c:v>Export</c:v>
                </c:pt>
                <c:pt idx="7">
                  <c:v>Dividends</c:v>
                </c:pt>
              </c:strCache>
            </c:strRef>
          </c:cat>
          <c:val>
            <c:numRef>
              <c:f>Munka1!$B$2:$B$9</c:f>
              <c:numCache>
                <c:formatCode>General</c:formatCode>
                <c:ptCount val="8"/>
                <c:pt idx="0">
                  <c:v>32</c:v>
                </c:pt>
                <c:pt idx="1">
                  <c:v>32</c:v>
                </c:pt>
                <c:pt idx="2">
                  <c:v>32</c:v>
                </c:pt>
                <c:pt idx="3">
                  <c:v>32</c:v>
                </c:pt>
                <c:pt idx="4">
                  <c:v>32</c:v>
                </c:pt>
                <c:pt idx="5">
                  <c:v>32</c:v>
                </c:pt>
                <c:pt idx="6">
                  <c:v>32</c:v>
                </c:pt>
                <c:pt idx="7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2F-422B-873E-8459048D7431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2. adatsor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Munka1!$A$2:$A$9</c:f>
              <c:strCache>
                <c:ptCount val="8"/>
                <c:pt idx="0">
                  <c:v>Breeding</c:v>
                </c:pt>
                <c:pt idx="1">
                  <c:v>Odds</c:v>
                </c:pt>
                <c:pt idx="2">
                  <c:v>State contracts</c:v>
                </c:pt>
                <c:pt idx="3">
                  <c:v>State loans</c:v>
                </c:pt>
                <c:pt idx="4">
                  <c:v>State subsidies</c:v>
                </c:pt>
                <c:pt idx="5">
                  <c:v>Profits</c:v>
                </c:pt>
                <c:pt idx="6">
                  <c:v>Export</c:v>
                </c:pt>
                <c:pt idx="7">
                  <c:v>Dividends</c:v>
                </c:pt>
              </c:strCache>
            </c:strRef>
          </c:cat>
          <c:val>
            <c:numRef>
              <c:f>Munka1!$C$2:$C$9</c:f>
              <c:numCache>
                <c:formatCode>General</c:formatCode>
                <c:ptCount val="8"/>
                <c:pt idx="0">
                  <c:v>0</c:v>
                </c:pt>
                <c:pt idx="1">
                  <c:v>32</c:v>
                </c:pt>
                <c:pt idx="2">
                  <c:v>32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2F-422B-873E-8459048D7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5828304"/>
        <c:axId val="305833792"/>
      </c:radarChart>
      <c:catAx>
        <c:axId val="30582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833792"/>
        <c:crosses val="autoZero"/>
        <c:auto val="1"/>
        <c:lblAlgn val="ctr"/>
        <c:lblOffset val="100"/>
        <c:noMultiLvlLbl val="0"/>
      </c:catAx>
      <c:valAx>
        <c:axId val="3058337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582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>
      <a:solidFill>
        <a:schemeClr val="bg2">
          <a:lumMod val="50000"/>
        </a:schemeClr>
      </a:solidFill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Swietelsky</c:v>
                </c:pt>
              </c:strCache>
            </c:strRef>
          </c:tx>
          <c:spPr>
            <a:ln w="47625" cap="rnd">
              <a:solidFill>
                <a:srgbClr val="395A6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9123481225927388E-2"/>
                  <c:y val="3.6313898317408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F5-4513-BA0A-065331EE323C}"/>
                </c:ext>
              </c:extLst>
            </c:dLbl>
            <c:dLbl>
              <c:idx val="1"/>
              <c:layout>
                <c:manualLayout>
                  <c:x val="-5.4822071317114807E-2"/>
                  <c:y val="3.112619855777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F5-4513-BA0A-065331EE323C}"/>
                </c:ext>
              </c:extLst>
            </c:dLbl>
            <c:dLbl>
              <c:idx val="2"/>
              <c:layout>
                <c:manualLayout>
                  <c:x val="3.5753524772031225E-2"/>
                  <c:y val="2.59384987981488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F5-4513-BA0A-065331EE3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2011-2013</c:v>
                </c:pt>
                <c:pt idx="1">
                  <c:v>2014-2016</c:v>
                </c:pt>
                <c:pt idx="2">
                  <c:v>2017-2018</c:v>
                </c:pt>
              </c:strCache>
            </c:strRef>
          </c:cat>
          <c:val>
            <c:numRef>
              <c:f>Munka1!$B$2:$B$4</c:f>
              <c:numCache>
                <c:formatCode>0.00</c:formatCode>
                <c:ptCount val="3"/>
                <c:pt idx="0">
                  <c:v>1.37</c:v>
                </c:pt>
                <c:pt idx="1">
                  <c:v>1.99</c:v>
                </c:pt>
                <c:pt idx="2">
                  <c:v>1.49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3B-473E-B31F-4B0CB0F3D51F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Strabag</c:v>
                </c:pt>
              </c:strCache>
            </c:strRef>
          </c:tx>
          <c:spPr>
            <a:ln w="47625" cap="rnd">
              <a:solidFill>
                <a:srgbClr val="E9B178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2156198422490677"/>
                  <c:y val="7.78154963944465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F5-4513-BA0A-065331EE323C}"/>
                </c:ext>
              </c:extLst>
            </c:dLbl>
            <c:dLbl>
              <c:idx val="1"/>
              <c:layout>
                <c:manualLayout>
                  <c:x val="2.3835683181354264E-3"/>
                  <c:y val="-2.5938498798148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F5-4513-BA0A-065331EE323C}"/>
                </c:ext>
              </c:extLst>
            </c:dLbl>
            <c:dLbl>
              <c:idx val="2"/>
              <c:layout>
                <c:manualLayout>
                  <c:x val="3.2178266136100454E-2"/>
                  <c:y val="-1.94538740986115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553696163731246E-2"/>
                      <c:h val="4.8271546263355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AF5-4513-BA0A-065331EE3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2011-2013</c:v>
                </c:pt>
                <c:pt idx="1">
                  <c:v>2014-2016</c:v>
                </c:pt>
                <c:pt idx="2">
                  <c:v>2017-2018</c:v>
                </c:pt>
              </c:strCache>
            </c:strRef>
          </c:cat>
          <c:val>
            <c:numRef>
              <c:f>Munka1!$C$2:$C$4</c:f>
              <c:numCache>
                <c:formatCode>General</c:formatCode>
                <c:ptCount val="3"/>
                <c:pt idx="0">
                  <c:v>1.84</c:v>
                </c:pt>
                <c:pt idx="1">
                  <c:v>2.8</c:v>
                </c:pt>
                <c:pt idx="2">
                  <c:v>2.84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3B-473E-B31F-4B0CB0F3D51F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Duna Aszfalt</c:v>
                </c:pt>
              </c:strCache>
            </c:strRef>
          </c:tx>
          <c:spPr>
            <a:ln w="47625" cap="rnd">
              <a:solidFill>
                <a:srgbClr val="CD5F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964414263422964"/>
                  <c:y val="-3.6313898317408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F5-4513-BA0A-065331EE323C}"/>
                </c:ext>
              </c:extLst>
            </c:dLbl>
            <c:dLbl>
              <c:idx val="1"/>
              <c:layout>
                <c:manualLayout>
                  <c:x val="0"/>
                  <c:y val="-3.112619855777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F5-4513-BA0A-065331EE323C}"/>
                </c:ext>
              </c:extLst>
            </c:dLbl>
            <c:dLbl>
              <c:idx val="2"/>
              <c:layout>
                <c:manualLayout>
                  <c:x val="3.5753524772031225E-2"/>
                  <c:y val="-2.3344648918334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F5-4513-BA0A-065331EE3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2011-2013</c:v>
                </c:pt>
                <c:pt idx="1">
                  <c:v>2014-2016</c:v>
                </c:pt>
                <c:pt idx="2">
                  <c:v>2017-2018</c:v>
                </c:pt>
              </c:strCache>
            </c:strRef>
          </c:cat>
          <c:val>
            <c:numRef>
              <c:f>Munka1!$D$2:$D$4</c:f>
              <c:numCache>
                <c:formatCode>General</c:formatCode>
                <c:ptCount val="3"/>
                <c:pt idx="0">
                  <c:v>4.8</c:v>
                </c:pt>
                <c:pt idx="1">
                  <c:v>6.65</c:v>
                </c:pt>
                <c:pt idx="2">
                  <c:v>7.45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D3B-473E-B31F-4B0CB0F3D51F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Mészáros</c:v>
                </c:pt>
              </c:strCache>
            </c:strRef>
          </c:tx>
          <c:spPr>
            <a:ln w="47625" cap="rnd">
              <a:solidFill>
                <a:srgbClr val="6B95A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3705499061024229"/>
                  <c:y val="-2.46415738582413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786559527460399E-2"/>
                      <c:h val="5.86469457826145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AF5-4513-BA0A-065331EE323C}"/>
                </c:ext>
              </c:extLst>
            </c:dLbl>
            <c:dLbl>
              <c:idx val="1"/>
              <c:layout>
                <c:manualLayout>
                  <c:x val="8.3424891134739929E-2"/>
                  <c:y val="-3.8907748197223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F5-4513-BA0A-065331EE323C}"/>
                </c:ext>
              </c:extLst>
            </c:dLbl>
            <c:dLbl>
              <c:idx val="2"/>
              <c:layout>
                <c:manualLayout>
                  <c:x val="2.1452114863218665E-2"/>
                  <c:y val="-2.8532348677963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F5-4513-BA0A-065331EE3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2011-2013</c:v>
                </c:pt>
                <c:pt idx="1">
                  <c:v>2014-2016</c:v>
                </c:pt>
                <c:pt idx="2">
                  <c:v>2017-2018</c:v>
                </c:pt>
              </c:strCache>
            </c:strRef>
          </c:cat>
          <c:val>
            <c:numRef>
              <c:f>Munka1!$E$2:$E$4</c:f>
              <c:numCache>
                <c:formatCode>0.00</c:formatCode>
                <c:ptCount val="3"/>
                <c:pt idx="0">
                  <c:v>2.5</c:v>
                </c:pt>
                <c:pt idx="1">
                  <c:v>10.5</c:v>
                </c:pt>
                <c:pt idx="2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D3B-473E-B31F-4B0CB0F3D51F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Közgép</c:v>
                </c:pt>
              </c:strCache>
            </c:strRef>
          </c:tx>
          <c:spPr>
            <a:ln w="47625" cap="rnd">
              <a:solidFill>
                <a:srgbClr val="B2654B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1441127927050047"/>
                  <c:y val="-4.4095447956853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AF5-4513-BA0A-065331EE323C}"/>
                </c:ext>
              </c:extLst>
            </c:dLbl>
            <c:dLbl>
              <c:idx val="1"/>
              <c:layout>
                <c:manualLayout>
                  <c:x val="-0.12156198422490684"/>
                  <c:y val="-3.8907748197223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AF5-4513-BA0A-065331EE3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50412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2011-2013</c:v>
                </c:pt>
                <c:pt idx="1">
                  <c:v>2014-2016</c:v>
                </c:pt>
                <c:pt idx="2">
                  <c:v>2017-2018</c:v>
                </c:pt>
              </c:strCache>
            </c:strRef>
          </c:cat>
          <c:val>
            <c:numRef>
              <c:f>Munka1!$F$2:$F$4</c:f>
              <c:numCache>
                <c:formatCode>General</c:formatCode>
                <c:ptCount val="3"/>
                <c:pt idx="0">
                  <c:v>9.1300000000000008</c:v>
                </c:pt>
                <c:pt idx="1">
                  <c:v>11.67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D3B-473E-B31F-4B0CB0F3D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5834576"/>
        <c:axId val="305829088"/>
      </c:lineChart>
      <c:catAx>
        <c:axId val="30583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B3AA9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50412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829088"/>
        <c:crosses val="autoZero"/>
        <c:auto val="1"/>
        <c:lblAlgn val="ctr"/>
        <c:lblOffset val="100"/>
        <c:noMultiLvlLbl val="0"/>
      </c:catAx>
      <c:valAx>
        <c:axId val="30582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B3AA9D"/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50412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83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910893207505931E-3"/>
          <c:y val="0.94198150115283352"/>
          <c:w val="0.99534265765239915"/>
          <c:h val="5.2830799087536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0412B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Munka1!$A$2:$A$9</c:f>
              <c:strCache>
                <c:ptCount val="8"/>
                <c:pt idx="0">
                  <c:v>Breeding</c:v>
                </c:pt>
                <c:pt idx="1">
                  <c:v>Odds</c:v>
                </c:pt>
                <c:pt idx="2">
                  <c:v>State contracts</c:v>
                </c:pt>
                <c:pt idx="3">
                  <c:v>State loans</c:v>
                </c:pt>
                <c:pt idx="4">
                  <c:v>State subsidies</c:v>
                </c:pt>
                <c:pt idx="5">
                  <c:v>Profits</c:v>
                </c:pt>
                <c:pt idx="6">
                  <c:v>Export</c:v>
                </c:pt>
                <c:pt idx="7">
                  <c:v>Dividends</c:v>
                </c:pt>
              </c:strCache>
            </c:strRef>
          </c:cat>
          <c:val>
            <c:numRef>
              <c:f>Munka1!$B$2:$B$9</c:f>
              <c:numCache>
                <c:formatCode>General</c:formatCode>
                <c:ptCount val="8"/>
                <c:pt idx="0">
                  <c:v>32</c:v>
                </c:pt>
                <c:pt idx="1">
                  <c:v>32</c:v>
                </c:pt>
                <c:pt idx="2">
                  <c:v>32</c:v>
                </c:pt>
                <c:pt idx="3">
                  <c:v>32</c:v>
                </c:pt>
                <c:pt idx="4">
                  <c:v>32</c:v>
                </c:pt>
                <c:pt idx="5">
                  <c:v>32</c:v>
                </c:pt>
                <c:pt idx="6">
                  <c:v>32</c:v>
                </c:pt>
                <c:pt idx="7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08-44E7-AAF0-711DE83B4462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2. adatsor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Munka1!$A$2:$A$9</c:f>
              <c:strCache>
                <c:ptCount val="8"/>
                <c:pt idx="0">
                  <c:v>Breeding</c:v>
                </c:pt>
                <c:pt idx="1">
                  <c:v>Odds</c:v>
                </c:pt>
                <c:pt idx="2">
                  <c:v>State contracts</c:v>
                </c:pt>
                <c:pt idx="3">
                  <c:v>State loans</c:v>
                </c:pt>
                <c:pt idx="4">
                  <c:v>State subsidies</c:v>
                </c:pt>
                <c:pt idx="5">
                  <c:v>Profits</c:v>
                </c:pt>
                <c:pt idx="6">
                  <c:v>Export</c:v>
                </c:pt>
                <c:pt idx="7">
                  <c:v>Dividends</c:v>
                </c:pt>
              </c:strCache>
            </c:strRef>
          </c:cat>
          <c:val>
            <c:numRef>
              <c:f>Munka1!$C$2:$C$9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32</c:v>
                </c:pt>
                <c:pt idx="3">
                  <c:v>32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08-44E7-AAF0-711DE83B4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5831440"/>
        <c:axId val="305829872"/>
      </c:radarChart>
      <c:catAx>
        <c:axId val="30583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829872"/>
        <c:crosses val="autoZero"/>
        <c:auto val="1"/>
        <c:lblAlgn val="ctr"/>
        <c:lblOffset val="100"/>
        <c:noMultiLvlLbl val="0"/>
      </c:catAx>
      <c:valAx>
        <c:axId val="3058298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583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>
      <a:solidFill>
        <a:schemeClr val="bg2">
          <a:lumMod val="50000"/>
        </a:schemeClr>
      </a:solidFill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9990339749198825E-2"/>
          <c:y val="3.8956209421190782E-2"/>
          <c:w val="0.91245369173404434"/>
          <c:h val="0.81868363682878498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Simicska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Munka1!$A$2:$A$4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Munka1!$B$2:$B$4</c:f>
              <c:numCache>
                <c:formatCode>General</c:formatCode>
                <c:ptCount val="3"/>
                <c:pt idx="0">
                  <c:v>73</c:v>
                </c:pt>
                <c:pt idx="1">
                  <c:v>65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8C-414F-A635-43462C3B59A6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Garancsi + Mészáros + Tiborcz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Munka1!$A$2:$A$4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Munka1!$C$2:$C$4</c:f>
              <c:numCache>
                <c:formatCode>General</c:formatCode>
                <c:ptCount val="3"/>
                <c:pt idx="0">
                  <c:v>13</c:v>
                </c:pt>
                <c:pt idx="1">
                  <c:v>52</c:v>
                </c:pt>
                <c:pt idx="2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8C-414F-A635-43462C3B5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5835360"/>
        <c:axId val="305829480"/>
      </c:lineChart>
      <c:catAx>
        <c:axId val="30583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5829480"/>
        <c:crosses val="autoZero"/>
        <c:auto val="1"/>
        <c:lblAlgn val="ctr"/>
        <c:lblOffset val="100"/>
        <c:noMultiLvlLbl val="0"/>
      </c:catAx>
      <c:valAx>
        <c:axId val="305829480"/>
        <c:scaling>
          <c:orientation val="minMax"/>
          <c:max val="8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5835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8705335962357945E-2"/>
          <c:y val="0.92456990046055565"/>
          <c:w val="0.80566250114258109"/>
          <c:h val="7.3880387593060259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Munka1!$A$2:$A$9</c:f>
              <c:strCache>
                <c:ptCount val="8"/>
                <c:pt idx="0">
                  <c:v>Breeding</c:v>
                </c:pt>
                <c:pt idx="1">
                  <c:v>Odds</c:v>
                </c:pt>
                <c:pt idx="2">
                  <c:v>State contracts</c:v>
                </c:pt>
                <c:pt idx="3">
                  <c:v>State loans</c:v>
                </c:pt>
                <c:pt idx="4">
                  <c:v>State subsidies</c:v>
                </c:pt>
                <c:pt idx="5">
                  <c:v>Profits</c:v>
                </c:pt>
                <c:pt idx="6">
                  <c:v>Export</c:v>
                </c:pt>
                <c:pt idx="7">
                  <c:v>Dividends</c:v>
                </c:pt>
              </c:strCache>
            </c:strRef>
          </c:cat>
          <c:val>
            <c:numRef>
              <c:f>Munka1!$B$2:$B$9</c:f>
              <c:numCache>
                <c:formatCode>General</c:formatCode>
                <c:ptCount val="8"/>
                <c:pt idx="0">
                  <c:v>32</c:v>
                </c:pt>
                <c:pt idx="1">
                  <c:v>32</c:v>
                </c:pt>
                <c:pt idx="2">
                  <c:v>32</c:v>
                </c:pt>
                <c:pt idx="3">
                  <c:v>32</c:v>
                </c:pt>
                <c:pt idx="4">
                  <c:v>32</c:v>
                </c:pt>
                <c:pt idx="5">
                  <c:v>32</c:v>
                </c:pt>
                <c:pt idx="6">
                  <c:v>32</c:v>
                </c:pt>
                <c:pt idx="7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86-4874-A1AE-6E45171F3D9B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2. adatsor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Munka1!$A$2:$A$9</c:f>
              <c:strCache>
                <c:ptCount val="8"/>
                <c:pt idx="0">
                  <c:v>Breeding</c:v>
                </c:pt>
                <c:pt idx="1">
                  <c:v>Odds</c:v>
                </c:pt>
                <c:pt idx="2">
                  <c:v>State contracts</c:v>
                </c:pt>
                <c:pt idx="3">
                  <c:v>State loans</c:v>
                </c:pt>
                <c:pt idx="4">
                  <c:v>State subsidies</c:v>
                </c:pt>
                <c:pt idx="5">
                  <c:v>Profits</c:v>
                </c:pt>
                <c:pt idx="6">
                  <c:v>Export</c:v>
                </c:pt>
                <c:pt idx="7">
                  <c:v>Dividends</c:v>
                </c:pt>
              </c:strCache>
            </c:strRef>
          </c:cat>
          <c:val>
            <c:numRef>
              <c:f>Munka1!$C$2:$C$9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32</c:v>
                </c:pt>
                <c:pt idx="4">
                  <c:v>32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86-4874-A1AE-6E45171F3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889376"/>
        <c:axId val="306893296"/>
      </c:radarChart>
      <c:catAx>
        <c:axId val="30688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893296"/>
        <c:crosses val="autoZero"/>
        <c:auto val="1"/>
        <c:lblAlgn val="ctr"/>
        <c:lblOffset val="100"/>
        <c:noMultiLvlLbl val="0"/>
      </c:catAx>
      <c:valAx>
        <c:axId val="3068932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88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>
      <a:solidFill>
        <a:schemeClr val="bg2">
          <a:lumMod val="50000"/>
        </a:schemeClr>
      </a:solidFill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50259661071253"/>
          <c:y val="5.4658155042983485E-2"/>
          <c:w val="0.51472236288991147"/>
          <c:h val="0.74157936234478961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spPr>
            <a:ln w="9525"/>
          </c:spPr>
          <c:dPt>
            <c:idx val="0"/>
            <c:bubble3D val="0"/>
            <c:spPr>
              <a:solidFill>
                <a:schemeClr val="accent1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45-4EBF-88C3-9D9172206E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45-4EBF-88C3-9D9172206E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45-4EBF-88C3-9D9172206E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45-4EBF-88C3-9D9172206E3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C45-4EBF-88C3-9D9172206E3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C45-4EBF-88C3-9D9172206E3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C45-4EBF-88C3-9D9172206E3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C45-4EBF-88C3-9D9172206E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Munka1!$A$2:$A$9</c:f>
              <c:strCache>
                <c:ptCount val="8"/>
                <c:pt idx="0">
                  <c:v>MKB*</c:v>
                </c:pt>
                <c:pt idx="1">
                  <c:v>Takarékbank*</c:v>
                </c:pt>
                <c:pt idx="2">
                  <c:v>Exim*</c:v>
                </c:pt>
                <c:pt idx="3">
                  <c:v>Gránit*</c:v>
                </c:pt>
                <c:pt idx="4">
                  <c:v>OTP</c:v>
                </c:pt>
                <c:pt idx="5">
                  <c:v>Raiffeisen</c:v>
                </c:pt>
                <c:pt idx="6">
                  <c:v>K&amp;H</c:v>
                </c:pt>
                <c:pt idx="7">
                  <c:v>Commerzbank</c:v>
                </c:pt>
              </c:strCache>
            </c:strRef>
          </c:cat>
          <c:val>
            <c:numRef>
              <c:f>Munka1!$B$2:$B$9</c:f>
              <c:numCache>
                <c:formatCode>General</c:formatCode>
                <c:ptCount val="8"/>
                <c:pt idx="0">
                  <c:v>41</c:v>
                </c:pt>
                <c:pt idx="1">
                  <c:v>6</c:v>
                </c:pt>
                <c:pt idx="2">
                  <c:v>28</c:v>
                </c:pt>
                <c:pt idx="3">
                  <c:v>1</c:v>
                </c:pt>
                <c:pt idx="4">
                  <c:v>18</c:v>
                </c:pt>
                <c:pt idx="5">
                  <c:v>14</c:v>
                </c:pt>
                <c:pt idx="6">
                  <c:v>12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C45-4EBF-88C3-9D9172206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79425025126407"/>
          <c:y val="0.84794100150315987"/>
          <c:w val="0.76464678989156243"/>
          <c:h val="0.134330972931259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Munka1!$A$2:$A$9</c:f>
              <c:strCache>
                <c:ptCount val="8"/>
                <c:pt idx="0">
                  <c:v>Breeding</c:v>
                </c:pt>
                <c:pt idx="1">
                  <c:v>Odds</c:v>
                </c:pt>
                <c:pt idx="2">
                  <c:v>State contracts</c:v>
                </c:pt>
                <c:pt idx="3">
                  <c:v>State loans</c:v>
                </c:pt>
                <c:pt idx="4">
                  <c:v>State subsidies</c:v>
                </c:pt>
                <c:pt idx="5">
                  <c:v>Profits</c:v>
                </c:pt>
                <c:pt idx="6">
                  <c:v>Export</c:v>
                </c:pt>
                <c:pt idx="7">
                  <c:v>Dividends</c:v>
                </c:pt>
              </c:strCache>
            </c:strRef>
          </c:cat>
          <c:val>
            <c:numRef>
              <c:f>Munka1!$B$2:$B$9</c:f>
              <c:numCache>
                <c:formatCode>General</c:formatCode>
                <c:ptCount val="8"/>
                <c:pt idx="0">
                  <c:v>32</c:v>
                </c:pt>
                <c:pt idx="1">
                  <c:v>32</c:v>
                </c:pt>
                <c:pt idx="2">
                  <c:v>32</c:v>
                </c:pt>
                <c:pt idx="3">
                  <c:v>32</c:v>
                </c:pt>
                <c:pt idx="4">
                  <c:v>32</c:v>
                </c:pt>
                <c:pt idx="5">
                  <c:v>32</c:v>
                </c:pt>
                <c:pt idx="6">
                  <c:v>32</c:v>
                </c:pt>
                <c:pt idx="7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A5-4FD0-917A-7C80D132D2B2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2. adatsor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Munka1!$A$2:$A$9</c:f>
              <c:strCache>
                <c:ptCount val="8"/>
                <c:pt idx="0">
                  <c:v>Breeding</c:v>
                </c:pt>
                <c:pt idx="1">
                  <c:v>Odds</c:v>
                </c:pt>
                <c:pt idx="2">
                  <c:v>State contracts</c:v>
                </c:pt>
                <c:pt idx="3">
                  <c:v>State loans</c:v>
                </c:pt>
                <c:pt idx="4">
                  <c:v>State subsidies</c:v>
                </c:pt>
                <c:pt idx="5">
                  <c:v>Profits</c:v>
                </c:pt>
                <c:pt idx="6">
                  <c:v>Export</c:v>
                </c:pt>
                <c:pt idx="7">
                  <c:v>Dividends</c:v>
                </c:pt>
              </c:strCache>
            </c:strRef>
          </c:cat>
          <c:val>
            <c:numRef>
              <c:f>Munka1!$C$2:$C$9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32</c:v>
                </c:pt>
                <c:pt idx="5">
                  <c:v>32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A5-4FD0-917A-7C80D132D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890944"/>
        <c:axId val="306894080"/>
      </c:radarChart>
      <c:catAx>
        <c:axId val="30689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894080"/>
        <c:crosses val="autoZero"/>
        <c:auto val="1"/>
        <c:lblAlgn val="ctr"/>
        <c:lblOffset val="100"/>
        <c:noMultiLvlLbl val="0"/>
      </c:catAx>
      <c:valAx>
        <c:axId val="3068940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89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>
      <a:solidFill>
        <a:schemeClr val="bg2">
          <a:lumMod val="50000"/>
        </a:schemeClr>
      </a:solidFill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2022. 08. 25.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9525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buClr>
                <a:srgbClr val="4D7C8B"/>
              </a:buClr>
            </a:pPr>
            <a:r>
              <a:rPr lang="en-US" sz="1000" b="1" dirty="0">
                <a:solidFill>
                  <a:srgbClr val="50412B"/>
                </a:solidFill>
              </a:rPr>
              <a:t>TAO</a:t>
            </a:r>
            <a:r>
              <a:rPr lang="hu-HU" sz="1000" b="1" dirty="0">
                <a:solidFill>
                  <a:srgbClr val="50412B"/>
                </a:solidFill>
              </a:rPr>
              <a:t>: az önkéntes adomány látszata mögött védelmi pénz szedése / beágyazottság vásárlása (</a:t>
            </a:r>
            <a:r>
              <a:rPr lang="hu-HU" sz="1000" b="1" dirty="0" err="1">
                <a:solidFill>
                  <a:srgbClr val="50412B"/>
                </a:solidFill>
              </a:rPr>
              <a:t>self-defending</a:t>
            </a:r>
            <a:r>
              <a:rPr lang="hu-HU" sz="1000" b="1" dirty="0">
                <a:solidFill>
                  <a:srgbClr val="50412B"/>
                </a:solidFill>
              </a:rPr>
              <a:t> </a:t>
            </a:r>
            <a:r>
              <a:rPr lang="hu-HU" sz="1000" b="1" dirty="0" err="1">
                <a:solidFill>
                  <a:srgbClr val="50412B"/>
                </a:solidFill>
              </a:rPr>
              <a:t>mechanism</a:t>
            </a:r>
            <a:r>
              <a:rPr lang="hu-HU" sz="1000" b="1" dirty="0">
                <a:solidFill>
                  <a:srgbClr val="50412B"/>
                </a:solidFill>
              </a:rPr>
              <a:t>: a TAO egy példa, de az ajándékozás is!)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4D7C8B"/>
              </a:buClr>
            </a:pPr>
            <a:r>
              <a:rPr lang="hu-HU" sz="1000" b="1" dirty="0">
                <a:solidFill>
                  <a:srgbClr val="50412B"/>
                </a:solidFill>
              </a:rPr>
              <a:t>Az </a:t>
            </a:r>
            <a:r>
              <a:rPr lang="hu-HU" sz="1000" b="1" dirty="0" err="1">
                <a:solidFill>
                  <a:srgbClr val="50412B"/>
                </a:solidFill>
              </a:rPr>
              <a:t>össz-TAO-ból</a:t>
            </a:r>
            <a:r>
              <a:rPr lang="hu-HU" sz="1000" b="1" dirty="0">
                <a:solidFill>
                  <a:srgbClr val="50412B"/>
                </a:solidFill>
              </a:rPr>
              <a:t> mennyi megy focira;</a:t>
            </a:r>
            <a:r>
              <a:rPr lang="hu-HU" sz="1000" b="1" baseline="0" dirty="0">
                <a:solidFill>
                  <a:srgbClr val="50412B"/>
                </a:solidFill>
              </a:rPr>
              <a:t> a</a:t>
            </a:r>
            <a:r>
              <a:rPr lang="hu-HU" sz="1000" b="1" dirty="0">
                <a:solidFill>
                  <a:srgbClr val="50412B"/>
                </a:solidFill>
              </a:rPr>
              <a:t> </a:t>
            </a:r>
            <a:r>
              <a:rPr lang="hu-HU" sz="1000" b="1" dirty="0" err="1">
                <a:solidFill>
                  <a:srgbClr val="50412B"/>
                </a:solidFill>
              </a:rPr>
              <a:t>foci-TAO-ból</a:t>
            </a:r>
            <a:r>
              <a:rPr lang="hu-HU" sz="1000" b="1" dirty="0">
                <a:solidFill>
                  <a:srgbClr val="50412B"/>
                </a:solidFill>
              </a:rPr>
              <a:t> mennyi megy Felcsútra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4D7C8B"/>
              </a:buClr>
            </a:pPr>
            <a:r>
              <a:rPr lang="hu-HU" sz="1000" b="1" dirty="0">
                <a:solidFill>
                  <a:srgbClr val="50412B"/>
                </a:solidFill>
              </a:rPr>
              <a:t>A Felcsútra </a:t>
            </a:r>
            <a:r>
              <a:rPr lang="hu-HU" sz="1000" b="1" dirty="0" err="1">
                <a:solidFill>
                  <a:srgbClr val="50412B"/>
                </a:solidFill>
              </a:rPr>
              <a:t>TAO-zó</a:t>
            </a:r>
            <a:r>
              <a:rPr lang="hu-HU" sz="1000" b="1" dirty="0">
                <a:solidFill>
                  <a:srgbClr val="50412B"/>
                </a:solidFill>
              </a:rPr>
              <a:t> cégek (Felcsút: az alapítvány alapítója Orbán, tényleges tulajdona: kinevezési jogok, csapatösszeállításba való beleszólás)</a:t>
            </a:r>
            <a:endParaRPr lang="hu-HU" sz="1000" b="1" baseline="0" dirty="0">
              <a:solidFill>
                <a:srgbClr val="50412B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4D7C8B"/>
              </a:buClr>
            </a:pPr>
            <a:r>
              <a:rPr lang="hu-HU" sz="1000" b="1" dirty="0">
                <a:solidFill>
                  <a:srgbClr val="50412B"/>
                </a:solidFill>
              </a:rPr>
              <a:t>árbevételének hány százaléka származik EU-s/költségvetési forrásból; közbeszerzési </a:t>
            </a:r>
            <a:r>
              <a:rPr lang="hu-HU" sz="1000" b="1" dirty="0" err="1">
                <a:solidFill>
                  <a:srgbClr val="50412B"/>
                </a:solidFill>
              </a:rPr>
              <a:t>odds</a:t>
            </a:r>
            <a:endParaRPr lang="hu-HU" sz="1000" b="1" dirty="0">
              <a:solidFill>
                <a:srgbClr val="50412B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4D7C8B"/>
              </a:buClr>
            </a:pPr>
            <a:endParaRPr lang="hu-HU" sz="1000" b="1" dirty="0">
              <a:solidFill>
                <a:srgbClr val="50412B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4D7C8B"/>
              </a:buClr>
            </a:pPr>
            <a:r>
              <a:rPr lang="en-US" sz="2000" b="1" dirty="0">
                <a:solidFill>
                  <a:srgbClr val="50412B"/>
                </a:solidFill>
              </a:rPr>
              <a:t>technology vs. administrative (rent-seeking) coordinator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rgbClr val="4D7C8B"/>
              </a:buClr>
            </a:pPr>
            <a:r>
              <a:rPr lang="en-US" sz="1450" b="1" dirty="0">
                <a:solidFill>
                  <a:srgbClr val="50412B"/>
                </a:solidFill>
              </a:rPr>
              <a:t>ratio between the profit of main actor and subcontractors (oligarchs take profit out via subcontractors to hide it)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rgbClr val="4D7C8B"/>
              </a:buClr>
            </a:pPr>
            <a:r>
              <a:rPr lang="en-US" sz="1450" b="1" dirty="0">
                <a:solidFill>
                  <a:srgbClr val="50412B"/>
                </a:solidFill>
              </a:rPr>
              <a:t>stability of chains of subcontractors (competition vs. permanent chains)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rgbClr val="4D7C8B"/>
              </a:buClr>
            </a:pPr>
            <a:r>
              <a:rPr lang="en-US" sz="1450" b="1" dirty="0">
                <a:solidFill>
                  <a:srgbClr val="50412B"/>
                </a:solidFill>
              </a:rPr>
              <a:t>the value of owned assets vs. those of the subcontractors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rgbClr val="4D7C8B"/>
              </a:buClr>
            </a:pPr>
            <a:r>
              <a:rPr lang="en-US" sz="1450" b="1" dirty="0">
                <a:solidFill>
                  <a:srgbClr val="50412B"/>
                </a:solidFill>
              </a:rPr>
              <a:t>turnover  / employee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4D7C8B"/>
              </a:buClr>
            </a:pPr>
            <a:endParaRPr lang="hu-HU" sz="1000" b="1" dirty="0">
              <a:solidFill>
                <a:srgbClr val="50412B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4D7C8B"/>
              </a:buClr>
            </a:pPr>
            <a:endParaRPr lang="hu-HU" sz="1000" b="1" dirty="0">
              <a:solidFill>
                <a:srgbClr val="50412B"/>
              </a:solidFill>
            </a:endParaRPr>
          </a:p>
          <a:p>
            <a:endParaRPr lang="hu-HU" sz="1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9370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6515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16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2022. 08. 25.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2022. 08. 25.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2022. 08. 25.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2022. 08. 25.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2022. 08. 25.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2022. 08. 25.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2022. 08. 25.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2022. 08. 25.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2022. 08. 25.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107950" y="1275606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Towards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Indices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Relational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Economy</a:t>
            </a:r>
            <a:r>
              <a:rPr lang="en-GB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endParaRPr lang="ru-RU" sz="36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hu-HU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</a:t>
            </a:r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Hungary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GB" sz="51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-30584" y="3165919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b="1" dirty="0" err="1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</a:t>
            </a:r>
            <a:r>
              <a:rPr lang="hu-HU" sz="18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800" b="1" dirty="0" err="1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hu-HU" sz="18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Bálint </a:t>
            </a:r>
            <a:r>
              <a:rPr lang="hu-HU" sz="1800" b="1" dirty="0" err="1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Madlovics</a:t>
            </a:r>
            <a:r>
              <a:rPr lang="hu-HU" sz="18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Bálint Magyar,</a:t>
            </a:r>
            <a:r>
              <a:rPr lang="en-US" sz="18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8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lang="en-US" sz="18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Towards a Set of Indices for Relational Economy on the Example of Hungary</a:t>
            </a:r>
            <a:r>
              <a:rPr lang="hu-HU" sz="18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(</a:t>
            </a:r>
            <a:r>
              <a:rPr lang="hu-HU" sz="1800" b="1" dirty="0" err="1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Acta</a:t>
            </a:r>
            <a:r>
              <a:rPr lang="hu-HU" sz="18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800" b="1" dirty="0" err="1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Oeconomica</a:t>
            </a:r>
            <a:r>
              <a:rPr lang="hu-HU" sz="18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800" b="1" dirty="0" err="1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</a:t>
            </a:r>
            <a:r>
              <a:rPr lang="hu-HU" sz="18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800" b="1" dirty="0" err="1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publication</a:t>
            </a:r>
            <a:r>
              <a:rPr lang="hu-HU" sz="18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  <a:endParaRPr lang="en-US" sz="1800" b="1" dirty="0">
              <a:solidFill>
                <a:srgbClr val="C88E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1800" b="1" dirty="0">
              <a:solidFill>
                <a:srgbClr val="C88E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18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Kotor, </a:t>
            </a:r>
            <a:r>
              <a:rPr lang="hu-HU" sz="1800" b="1" dirty="0" err="1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Montenegro</a:t>
            </a:r>
            <a:endParaRPr lang="hu-HU" sz="1800" b="1" dirty="0">
              <a:solidFill>
                <a:srgbClr val="C88E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1800" b="1" dirty="0" err="1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September</a:t>
            </a:r>
            <a:r>
              <a:rPr lang="hu-HU" sz="18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6, 2022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5528"/>
            <a:ext cx="9144000" cy="641226"/>
          </a:xfrm>
        </p:spPr>
        <p:txBody>
          <a:bodyPr/>
          <a:lstStyle/>
          <a:p>
            <a:r>
              <a:rPr lang="hu-HU" sz="3200" b="1" dirty="0" err="1">
                <a:solidFill>
                  <a:srgbClr val="8D503B"/>
                </a:solidFill>
              </a:rPr>
              <a:t>Proxies</a:t>
            </a:r>
            <a:r>
              <a:rPr lang="hu-HU" sz="3200" b="1" dirty="0">
                <a:solidFill>
                  <a:srgbClr val="8D503B"/>
                </a:solidFill>
              </a:rPr>
              <a:t> (6): </a:t>
            </a:r>
            <a:r>
              <a:rPr lang="hu-HU" sz="3200" b="1" dirty="0" err="1">
                <a:solidFill>
                  <a:srgbClr val="8D503B"/>
                </a:solidFill>
              </a:rPr>
              <a:t>Profits</a:t>
            </a:r>
            <a:endParaRPr lang="hu-HU" sz="3200" b="1" dirty="0">
              <a:solidFill>
                <a:srgbClr val="8D503B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76793710"/>
              </p:ext>
            </p:extLst>
          </p:nvPr>
        </p:nvGraphicFramePr>
        <p:xfrm>
          <a:off x="-355401" y="2773258"/>
          <a:ext cx="3641601" cy="2427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512913894"/>
              </p:ext>
            </p:extLst>
          </p:nvPr>
        </p:nvGraphicFramePr>
        <p:xfrm>
          <a:off x="3419872" y="657824"/>
          <a:ext cx="5591944" cy="2345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Szövegdoboz 13"/>
          <p:cNvSpPr txBox="1"/>
          <p:nvPr/>
        </p:nvSpPr>
        <p:spPr>
          <a:xfrm>
            <a:off x="6804248" y="4803999"/>
            <a:ext cx="2231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 err="1"/>
              <a:t>Source</a:t>
            </a:r>
            <a:r>
              <a:rPr lang="hu-HU" sz="1400" i="1" dirty="0"/>
              <a:t>: Válasz Online, CRCB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0" y="771550"/>
            <a:ext cx="3419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b="1" u="sng" dirty="0">
                <a:solidFill>
                  <a:srgbClr val="50412B"/>
                </a:solidFill>
              </a:rPr>
              <a:t>Top </a:t>
            </a:r>
            <a:r>
              <a:rPr lang="hu-HU" sz="1500" b="1" u="sng" dirty="0" err="1">
                <a:solidFill>
                  <a:srgbClr val="50412B"/>
                </a:solidFill>
              </a:rPr>
              <a:t>figure</a:t>
            </a:r>
            <a:r>
              <a:rPr lang="hu-HU" sz="1500" b="1" u="sng" dirty="0">
                <a:solidFill>
                  <a:srgbClr val="50412B"/>
                </a:solidFill>
              </a:rPr>
              <a:t>:</a:t>
            </a:r>
            <a:r>
              <a:rPr lang="hu-HU" sz="1500" b="1" dirty="0">
                <a:solidFill>
                  <a:srgbClr val="50412B"/>
                </a:solidFill>
              </a:rPr>
              <a:t> r</a:t>
            </a:r>
            <a:r>
              <a:rPr lang="en-US" sz="1500" b="1" dirty="0">
                <a:solidFill>
                  <a:srgbClr val="50412B"/>
                </a:solidFill>
              </a:rPr>
              <a:t>ate of profit (profit after tax / turnover) for construction companies in Hungary (%)</a:t>
            </a:r>
            <a:endParaRPr lang="hu-HU" sz="1500" b="1" dirty="0">
              <a:solidFill>
                <a:srgbClr val="50412B"/>
              </a:solidFill>
            </a:endParaRPr>
          </a:p>
          <a:p>
            <a:r>
              <a:rPr lang="hu-HU" sz="1500" b="1" u="sng" dirty="0" err="1">
                <a:solidFill>
                  <a:srgbClr val="50412B"/>
                </a:solidFill>
                <a:sym typeface="Wingdings" panose="05000000000000000000" pitchFamily="2" charset="2"/>
              </a:rPr>
              <a:t>Bottom</a:t>
            </a:r>
            <a:r>
              <a:rPr lang="hu-HU" sz="1500" b="1" u="sng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500" b="1" u="sng" dirty="0" err="1">
                <a:solidFill>
                  <a:srgbClr val="50412B"/>
                </a:solidFill>
                <a:sym typeface="Wingdings" panose="05000000000000000000" pitchFamily="2" charset="2"/>
              </a:rPr>
              <a:t>figure</a:t>
            </a:r>
            <a:r>
              <a:rPr lang="hu-HU" sz="1500" b="1" u="sng" dirty="0">
                <a:solidFill>
                  <a:srgbClr val="50412B"/>
                </a:solidFill>
                <a:sym typeface="Wingdings" panose="05000000000000000000" pitchFamily="2" charset="2"/>
              </a:rPr>
              <a:t>:</a:t>
            </a:r>
            <a:r>
              <a:rPr lang="hu-HU" sz="15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en-US" sz="1500" b="1" dirty="0">
                <a:solidFill>
                  <a:srgbClr val="50412B"/>
                </a:solidFill>
                <a:sym typeface="Wingdings" panose="05000000000000000000" pitchFamily="2" charset="2"/>
              </a:rPr>
              <a:t>On average, how much did net contract prices exceed the estimated value of tenders won by certain construction companies in 2017-2018</a:t>
            </a:r>
            <a:r>
              <a:rPr lang="hu-HU" sz="1500" b="1" dirty="0">
                <a:solidFill>
                  <a:srgbClr val="50412B"/>
                </a:solidFill>
                <a:sym typeface="Wingdings" panose="05000000000000000000" pitchFamily="2" charset="2"/>
              </a:rPr>
              <a:t> (%)</a:t>
            </a: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697968181"/>
              </p:ext>
            </p:extLst>
          </p:nvPr>
        </p:nvGraphicFramePr>
        <p:xfrm>
          <a:off x="3250839" y="3019478"/>
          <a:ext cx="5843972" cy="149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87138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1226"/>
          </a:xfrm>
        </p:spPr>
        <p:txBody>
          <a:bodyPr/>
          <a:lstStyle/>
          <a:p>
            <a:r>
              <a:rPr lang="hu-HU" sz="3200" b="1" dirty="0" err="1">
                <a:solidFill>
                  <a:srgbClr val="8D503B"/>
                </a:solidFill>
              </a:rPr>
              <a:t>Proxies</a:t>
            </a:r>
            <a:r>
              <a:rPr lang="hu-HU" sz="3200" b="1" dirty="0">
                <a:solidFill>
                  <a:srgbClr val="8D503B"/>
                </a:solidFill>
              </a:rPr>
              <a:t> (7): </a:t>
            </a:r>
            <a:r>
              <a:rPr lang="hu-HU" sz="3200" b="1" dirty="0" err="1">
                <a:solidFill>
                  <a:srgbClr val="8D503B"/>
                </a:solidFill>
              </a:rPr>
              <a:t>Production</a:t>
            </a:r>
            <a:r>
              <a:rPr lang="hu-HU" sz="3200" b="1" dirty="0">
                <a:solidFill>
                  <a:srgbClr val="8D503B"/>
                </a:solidFill>
              </a:rPr>
              <a:t> </a:t>
            </a:r>
            <a:r>
              <a:rPr lang="hu-HU" sz="3200" b="1" dirty="0" err="1">
                <a:solidFill>
                  <a:srgbClr val="8D503B"/>
                </a:solidFill>
              </a:rPr>
              <a:t>for</a:t>
            </a:r>
            <a:r>
              <a:rPr lang="hu-HU" sz="3200" b="1" dirty="0">
                <a:solidFill>
                  <a:srgbClr val="8D503B"/>
                </a:solidFill>
              </a:rPr>
              <a:t> export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10691024"/>
              </p:ext>
            </p:extLst>
          </p:nvPr>
        </p:nvGraphicFramePr>
        <p:xfrm>
          <a:off x="-355401" y="2773258"/>
          <a:ext cx="3641601" cy="2427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714" y="820316"/>
            <a:ext cx="5650790" cy="377986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308304" y="4803999"/>
            <a:ext cx="172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 err="1"/>
              <a:t>Source</a:t>
            </a:r>
            <a:r>
              <a:rPr lang="hu-HU" sz="1400" i="1" dirty="0"/>
              <a:t>: G7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0" y="771550"/>
            <a:ext cx="345771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50412B"/>
                </a:solidFill>
              </a:rPr>
              <a:t>Top 20 winners of construction contracts in Central Europe in 2018 by country of contracts won (million </a:t>
            </a:r>
            <a:r>
              <a:rPr lang="hu-HU" sz="1500" b="1" dirty="0">
                <a:solidFill>
                  <a:srgbClr val="50412B"/>
                </a:solidFill>
              </a:rPr>
              <a:t>EUR</a:t>
            </a:r>
            <a:r>
              <a:rPr lang="en-US" sz="1500" b="1" dirty="0">
                <a:solidFill>
                  <a:srgbClr val="50412B"/>
                </a:solidFill>
              </a:rPr>
              <a:t>)</a:t>
            </a:r>
            <a:endParaRPr lang="hu-HU" sz="1500" b="1" dirty="0">
              <a:solidFill>
                <a:srgbClr val="50412B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15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Patronal</a:t>
            </a:r>
            <a:r>
              <a:rPr lang="hu-HU" sz="15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5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companies</a:t>
            </a:r>
            <a:r>
              <a:rPr lang="hu-HU" sz="1500" b="1" dirty="0">
                <a:solidFill>
                  <a:srgbClr val="50412B"/>
                </a:solidFill>
                <a:sym typeface="Wingdings" panose="05000000000000000000" pitchFamily="2" charset="2"/>
              </a:rPr>
              <a:t> (Duna Aszfalt, R-KORD, Mészáros és Mészáros etc.) </a:t>
            </a:r>
            <a:r>
              <a:rPr lang="hu-HU" sz="15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win</a:t>
            </a:r>
            <a:r>
              <a:rPr lang="hu-HU" sz="15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5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only</a:t>
            </a:r>
            <a:r>
              <a:rPr lang="hu-HU" sz="15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5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domestic</a:t>
            </a:r>
            <a:r>
              <a:rPr lang="hu-HU" sz="15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5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contracts</a:t>
            </a:r>
            <a:r>
              <a:rPr lang="hu-HU" sz="1500" b="1" dirty="0">
                <a:solidFill>
                  <a:srgbClr val="50412B"/>
                </a:solidFill>
                <a:sym typeface="Wingdings" panose="05000000000000000000" pitchFamily="2" charset="2"/>
              </a:rPr>
              <a:t>, </a:t>
            </a:r>
            <a:r>
              <a:rPr lang="hu-HU" sz="15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as</a:t>
            </a:r>
            <a:r>
              <a:rPr lang="hu-HU" sz="15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5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opposed</a:t>
            </a:r>
            <a:r>
              <a:rPr lang="hu-HU" sz="15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5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to</a:t>
            </a:r>
            <a:r>
              <a:rPr lang="hu-HU" sz="15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5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others</a:t>
            </a:r>
            <a:r>
              <a:rPr lang="hu-HU" sz="1500" b="1" dirty="0">
                <a:solidFill>
                  <a:srgbClr val="50412B"/>
                </a:solidFill>
                <a:sym typeface="Wingdings" panose="05000000000000000000" pitchFamily="2" charset="2"/>
              </a:rPr>
              <a:t> (</a:t>
            </a:r>
            <a:r>
              <a:rPr lang="hu-HU" sz="15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Porr</a:t>
            </a:r>
            <a:r>
              <a:rPr lang="hu-HU" sz="1500" b="1" dirty="0">
                <a:solidFill>
                  <a:srgbClr val="50412B"/>
                </a:solidFill>
                <a:sym typeface="Wingdings" panose="05000000000000000000" pitchFamily="2" charset="2"/>
              </a:rPr>
              <a:t>, Strabag etc.)</a:t>
            </a:r>
          </a:p>
        </p:txBody>
      </p:sp>
    </p:spTree>
    <p:extLst>
      <p:ext uri="{BB962C8B-B14F-4D97-AF65-F5344CB8AC3E}">
        <p14:creationId xmlns:p14="http://schemas.microsoft.com/office/powerpoint/2010/main" val="3891463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1226"/>
          </a:xfrm>
        </p:spPr>
        <p:txBody>
          <a:bodyPr/>
          <a:lstStyle/>
          <a:p>
            <a:r>
              <a:rPr lang="hu-HU" sz="3200" b="1" dirty="0" err="1">
                <a:solidFill>
                  <a:srgbClr val="8D503B"/>
                </a:solidFill>
              </a:rPr>
              <a:t>Proxies</a:t>
            </a:r>
            <a:r>
              <a:rPr lang="hu-HU" sz="3200" b="1" dirty="0">
                <a:solidFill>
                  <a:srgbClr val="8D503B"/>
                </a:solidFill>
              </a:rPr>
              <a:t> (8): </a:t>
            </a:r>
            <a:r>
              <a:rPr lang="hu-HU" sz="3200" b="1" dirty="0" err="1">
                <a:solidFill>
                  <a:srgbClr val="8D503B"/>
                </a:solidFill>
              </a:rPr>
              <a:t>Dividends</a:t>
            </a:r>
            <a:endParaRPr lang="hu-HU" sz="3200" b="1" dirty="0">
              <a:solidFill>
                <a:srgbClr val="8D503B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64368541"/>
              </p:ext>
            </p:extLst>
          </p:nvPr>
        </p:nvGraphicFramePr>
        <p:xfrm>
          <a:off x="-355401" y="2773258"/>
          <a:ext cx="3641601" cy="2427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556072"/>
            <a:ext cx="5040560" cy="235781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2945560"/>
            <a:ext cx="5040560" cy="214647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0" y="581655"/>
            <a:ext cx="34577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>
                <a:solidFill>
                  <a:srgbClr val="50412B"/>
                </a:solidFill>
              </a:rPr>
              <a:t>Rate</a:t>
            </a:r>
            <a:r>
              <a:rPr lang="hu-HU" sz="1600" b="1" dirty="0">
                <a:solidFill>
                  <a:srgbClr val="50412B"/>
                </a:solidFill>
              </a:rPr>
              <a:t> of profit (top </a:t>
            </a:r>
            <a:r>
              <a:rPr lang="hu-HU" sz="1600" b="1" dirty="0" err="1">
                <a:solidFill>
                  <a:srgbClr val="50412B"/>
                </a:solidFill>
              </a:rPr>
              <a:t>figure</a:t>
            </a:r>
            <a:r>
              <a:rPr lang="hu-HU" sz="1600" b="1" dirty="0">
                <a:solidFill>
                  <a:srgbClr val="50412B"/>
                </a:solidFill>
              </a:rPr>
              <a:t>, %) and sum of </a:t>
            </a:r>
            <a:r>
              <a:rPr lang="hu-HU" sz="1600" b="1" dirty="0" err="1">
                <a:solidFill>
                  <a:srgbClr val="50412B"/>
                </a:solidFill>
              </a:rPr>
              <a:t>dividends</a:t>
            </a:r>
            <a:r>
              <a:rPr lang="hu-HU" sz="1600" b="1" dirty="0">
                <a:solidFill>
                  <a:srgbClr val="50412B"/>
                </a:solidFill>
              </a:rPr>
              <a:t> (</a:t>
            </a:r>
            <a:r>
              <a:rPr lang="hu-HU" sz="1600" b="1" dirty="0" err="1">
                <a:solidFill>
                  <a:srgbClr val="50412B"/>
                </a:solidFill>
              </a:rPr>
              <a:t>bottom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hu-HU" sz="1600" b="1" dirty="0" err="1">
                <a:solidFill>
                  <a:srgbClr val="50412B"/>
                </a:solidFill>
              </a:rPr>
              <a:t>figure</a:t>
            </a:r>
            <a:r>
              <a:rPr lang="hu-HU" sz="1600" b="1" dirty="0">
                <a:solidFill>
                  <a:srgbClr val="50412B"/>
                </a:solidFill>
              </a:rPr>
              <a:t>, 1000 HUF) of Dolomit Ltd. vs. </a:t>
            </a:r>
            <a:r>
              <a:rPr lang="hu-HU" sz="1600" b="1" dirty="0" err="1">
                <a:solidFill>
                  <a:srgbClr val="50412B"/>
                </a:solidFill>
              </a:rPr>
              <a:t>industry’s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hu-HU" sz="1600" b="1" dirty="0" err="1">
                <a:solidFill>
                  <a:srgbClr val="50412B"/>
                </a:solidFill>
              </a:rPr>
              <a:t>average</a:t>
            </a:r>
            <a:r>
              <a:rPr lang="hu-HU" sz="1600" b="1" dirty="0">
                <a:solidFill>
                  <a:srgbClr val="50412B"/>
                </a:solidFill>
              </a:rPr>
              <a:t>, 2015-2019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Dolomit Ltd. is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the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quarry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of Győző Orbán, Viktor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Orbán’s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father</a:t>
            </a:r>
            <a:endParaRPr lang="hu-HU" sz="1600" b="1" dirty="0">
              <a:solidFill>
                <a:srgbClr val="50412B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Both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profits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and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dividends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far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exceed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the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industry’s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average</a:t>
            </a:r>
            <a:endParaRPr lang="hu-HU" sz="1600" b="1" dirty="0">
              <a:solidFill>
                <a:srgbClr val="50412B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35845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107504" y="1707654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attention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36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GB" sz="51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4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127560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2800" b="1" dirty="0">
                <a:solidFill>
                  <a:srgbClr val="8D503B"/>
                </a:solidFill>
              </a:rPr>
              <a:t>How to measure the difference between</a:t>
            </a:r>
            <a:br>
              <a:rPr lang="en-US" sz="2800" b="1" dirty="0">
                <a:solidFill>
                  <a:srgbClr val="8D503B"/>
                </a:solidFill>
              </a:rPr>
            </a:br>
            <a:r>
              <a:rPr lang="en-US" sz="2800" b="1" dirty="0">
                <a:solidFill>
                  <a:srgbClr val="8D503B"/>
                </a:solidFill>
              </a:rPr>
              <a:t>entrepreneurs and oligarchs?</a:t>
            </a:r>
            <a:endParaRPr lang="en-US" sz="2200" b="1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854587" y="1419622"/>
            <a:ext cx="7434826" cy="373265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D7C8B"/>
              </a:buClr>
            </a:pPr>
            <a:r>
              <a:rPr lang="en-US" sz="2400" b="1" dirty="0">
                <a:solidFill>
                  <a:srgbClr val="50412B"/>
                </a:solidFill>
              </a:rPr>
              <a:t>Legal status is normally accompanied by a measurable and therefore scalable position</a:t>
            </a:r>
            <a:r>
              <a:rPr lang="hu-HU" sz="2400" b="1" dirty="0">
                <a:solidFill>
                  <a:srgbClr val="50412B"/>
                </a:solidFill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D7C8B"/>
              </a:buClr>
            </a:pPr>
            <a:r>
              <a:rPr lang="en-US" sz="2400" b="1" dirty="0">
                <a:solidFill>
                  <a:srgbClr val="50412B"/>
                </a:solidFill>
              </a:rPr>
              <a:t>What can we do when the position exists, but it has no legal status?</a:t>
            </a:r>
            <a:endParaRPr lang="hu-HU" sz="2400" b="1" dirty="0">
              <a:solidFill>
                <a:srgbClr val="50412B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D7C8B"/>
              </a:buClr>
            </a:pPr>
            <a:r>
              <a:rPr lang="en-US" sz="2400" b="1" dirty="0">
                <a:solidFill>
                  <a:srgbClr val="50412B"/>
                </a:solidFill>
              </a:rPr>
              <a:t>How to find data that can be used as proxies reflecting the</a:t>
            </a:r>
            <a:r>
              <a:rPr lang="hu-HU" sz="2400" b="1" dirty="0">
                <a:solidFill>
                  <a:srgbClr val="50412B"/>
                </a:solidFill>
              </a:rPr>
              <a:t> </a:t>
            </a:r>
            <a:r>
              <a:rPr lang="en-US" sz="2400" b="1" dirty="0">
                <a:solidFill>
                  <a:srgbClr val="50412B"/>
                </a:solidFill>
              </a:rPr>
              <a:t>legally undefined</a:t>
            </a:r>
            <a:r>
              <a:rPr lang="hu-HU" sz="2400" b="1" dirty="0">
                <a:solidFill>
                  <a:srgbClr val="50412B"/>
                </a:solidFill>
              </a:rPr>
              <a:t>,</a:t>
            </a:r>
            <a:r>
              <a:rPr lang="en-US" sz="2400" b="1" dirty="0">
                <a:solidFill>
                  <a:srgbClr val="50412B"/>
                </a:solidFill>
              </a:rPr>
              <a:t> </a:t>
            </a:r>
            <a:r>
              <a:rPr lang="en-US" sz="2400" b="1" i="1" dirty="0">
                <a:solidFill>
                  <a:srgbClr val="50412B"/>
                </a:solidFill>
              </a:rPr>
              <a:t>de facto</a:t>
            </a:r>
            <a:r>
              <a:rPr lang="hu-HU" sz="2400" b="1" dirty="0">
                <a:solidFill>
                  <a:srgbClr val="50412B"/>
                </a:solidFill>
              </a:rPr>
              <a:t>,</a:t>
            </a:r>
            <a:r>
              <a:rPr lang="en-US" sz="2400" b="1" i="1" dirty="0">
                <a:solidFill>
                  <a:srgbClr val="50412B"/>
                </a:solidFill>
              </a:rPr>
              <a:t> </a:t>
            </a:r>
            <a:r>
              <a:rPr lang="en-US" sz="2400" b="1" dirty="0">
                <a:solidFill>
                  <a:srgbClr val="50412B"/>
                </a:solidFill>
              </a:rPr>
              <a:t>position?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D7C8B"/>
              </a:buClr>
            </a:pPr>
            <a:endParaRPr lang="en-US" sz="2400" b="1" dirty="0">
              <a:solidFill>
                <a:srgbClr val="50412B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D7C8B"/>
              </a:buClr>
            </a:pPr>
            <a:endParaRPr lang="en-US" sz="2400" b="1" dirty="0">
              <a:solidFill>
                <a:srgbClr val="50412B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D7C8B"/>
              </a:buClr>
            </a:pPr>
            <a:endParaRPr lang="en-US" sz="2400" b="1" dirty="0">
              <a:solidFill>
                <a:srgbClr val="50412B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D7C8B"/>
              </a:buClr>
            </a:pPr>
            <a:endParaRPr lang="en-US" sz="24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8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-20538"/>
            <a:ext cx="8928546" cy="843557"/>
          </a:xfrm>
        </p:spPr>
        <p:txBody>
          <a:bodyPr>
            <a:noAutofit/>
          </a:bodyPr>
          <a:lstStyle/>
          <a:p>
            <a:r>
              <a:rPr lang="hu-HU" sz="2200" b="1" dirty="0" err="1">
                <a:solidFill>
                  <a:srgbClr val="8D503B"/>
                </a:solidFill>
              </a:rPr>
              <a:t>Possible</a:t>
            </a:r>
            <a:r>
              <a:rPr lang="hu-HU" sz="2200" b="1" dirty="0">
                <a:solidFill>
                  <a:srgbClr val="8D503B"/>
                </a:solidFill>
              </a:rPr>
              <a:t> </a:t>
            </a:r>
            <a:r>
              <a:rPr lang="hu-HU" sz="2200" b="1" dirty="0" err="1">
                <a:solidFill>
                  <a:srgbClr val="8D503B"/>
                </a:solidFill>
              </a:rPr>
              <a:t>ways</a:t>
            </a:r>
            <a:r>
              <a:rPr lang="hu-HU" sz="2200" b="1" dirty="0">
                <a:solidFill>
                  <a:srgbClr val="8D503B"/>
                </a:solidFill>
              </a:rPr>
              <a:t> of </a:t>
            </a:r>
            <a:r>
              <a:rPr lang="hu-HU" sz="2200" b="1" dirty="0" err="1">
                <a:solidFill>
                  <a:srgbClr val="8D503B"/>
                </a:solidFill>
              </a:rPr>
              <a:t>measuring</a:t>
            </a:r>
            <a:r>
              <a:rPr lang="hu-HU" sz="2200" b="1" dirty="0">
                <a:solidFill>
                  <a:srgbClr val="8D503B"/>
                </a:solidFill>
              </a:rPr>
              <a:t> </a:t>
            </a:r>
            <a:r>
              <a:rPr lang="hu-HU" sz="2200" b="1" dirty="0" err="1">
                <a:solidFill>
                  <a:srgbClr val="8D503B"/>
                </a:solidFill>
              </a:rPr>
              <a:t>informal</a:t>
            </a:r>
            <a:r>
              <a:rPr lang="hu-HU" sz="2200" b="1" dirty="0">
                <a:solidFill>
                  <a:srgbClr val="8D503B"/>
                </a:solidFill>
              </a:rPr>
              <a:t> </a:t>
            </a:r>
            <a:r>
              <a:rPr lang="hu-HU" sz="2200" b="1" dirty="0" err="1">
                <a:solidFill>
                  <a:srgbClr val="8D503B"/>
                </a:solidFill>
              </a:rPr>
              <a:t>patronalism</a:t>
            </a:r>
            <a:r>
              <a:rPr lang="hu-HU" sz="2200" b="1" dirty="0">
                <a:solidFill>
                  <a:srgbClr val="8D503B"/>
                </a:solidFill>
              </a:rPr>
              <a:t>:</a:t>
            </a:r>
            <a:br>
              <a:rPr lang="hu-HU" sz="2200" b="1" dirty="0">
                <a:solidFill>
                  <a:srgbClr val="8D503B"/>
                </a:solidFill>
              </a:rPr>
            </a:br>
            <a:r>
              <a:rPr lang="hu-HU" sz="2200" b="1" dirty="0" err="1">
                <a:solidFill>
                  <a:srgbClr val="8D503B"/>
                </a:solidFill>
              </a:rPr>
              <a:t>proxies</a:t>
            </a:r>
            <a:r>
              <a:rPr lang="hu-HU" sz="2200" b="1" dirty="0">
                <a:solidFill>
                  <a:srgbClr val="8D503B"/>
                </a:solidFill>
              </a:rPr>
              <a:t> of </a:t>
            </a:r>
            <a:r>
              <a:rPr lang="en-US" sz="2200" b="1" dirty="0">
                <a:solidFill>
                  <a:srgbClr val="8D503B"/>
                </a:solidFill>
              </a:rPr>
              <a:t>oligarch </a:t>
            </a:r>
            <a:r>
              <a:rPr lang="hu-HU" sz="2200" b="1" dirty="0" err="1">
                <a:solidFill>
                  <a:srgbClr val="8D503B"/>
                </a:solidFill>
              </a:rPr>
              <a:t>embeddedness</a:t>
            </a:r>
            <a:endParaRPr lang="hu-HU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755908"/>
              </p:ext>
            </p:extLst>
          </p:nvPr>
        </p:nvGraphicFramePr>
        <p:xfrm>
          <a:off x="179735" y="771550"/>
          <a:ext cx="8784530" cy="42136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23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525116599"/>
                    </a:ext>
                  </a:extLst>
                </a:gridCol>
                <a:gridCol w="4032225">
                  <a:extLst>
                    <a:ext uri="{9D8B030D-6E8A-4147-A177-3AD203B41FA5}">
                      <a16:colId xmlns:a16="http://schemas.microsoft.com/office/drawing/2014/main" val="1131458295"/>
                    </a:ext>
                  </a:extLst>
                </a:gridCol>
              </a:tblGrid>
              <a:tr h="189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B"/>
                          </a:solidFill>
                          <a:effectLst/>
                        </a:rPr>
                        <a:t>Oligarch</a:t>
                      </a:r>
                      <a:endParaRPr lang="hu-HU" sz="1800" b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4D7C8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Proxy</a:t>
                      </a: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172000"/>
                  </a:ext>
                </a:extLst>
              </a:tr>
              <a:tr h="24506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0" noProof="0" dirty="0" err="1">
                          <a:solidFill>
                            <a:srgbClr val="4D7C8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Patronal</a:t>
                      </a:r>
                      <a:r>
                        <a:rPr lang="hu-HU" sz="1200" b="1" i="0" noProof="0" dirty="0">
                          <a:solidFill>
                            <a:srgbClr val="4D7C8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200" b="1" i="0" noProof="0" dirty="0" err="1">
                          <a:solidFill>
                            <a:srgbClr val="4D7C8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breeding</a:t>
                      </a:r>
                      <a:endParaRPr lang="en-US" sz="1200" b="1" i="0" noProof="0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established by state arbitrariness</a:t>
                      </a:r>
                      <a:r>
                        <a:rPr lang="hu-H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hu-HU" sz="1200" b="1" baseline="0" dirty="0">
                          <a:solidFill>
                            <a:srgbClr val="50412B"/>
                          </a:solidFill>
                          <a:effectLst/>
                        </a:rPr>
                        <a:t> </a:t>
                      </a:r>
                      <a:r>
                        <a:rPr lang="en-US" sz="1200" b="1" baseline="0" noProof="0" dirty="0">
                          <a:solidFill>
                            <a:srgbClr val="50412B"/>
                          </a:solidFill>
                          <a:effectLst/>
                        </a:rPr>
                        <a:t>special laws or directed privatization</a:t>
                      </a:r>
                      <a:endParaRPr lang="en-US" sz="12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noProof="0" dirty="0" err="1">
                          <a:solidFill>
                            <a:srgbClr val="50412B"/>
                          </a:solidFill>
                        </a:rPr>
                        <a:t>share</a:t>
                      </a:r>
                      <a:r>
                        <a:rPr lang="hu-HU" sz="1200" b="1" noProof="0" dirty="0">
                          <a:solidFill>
                            <a:srgbClr val="50412B"/>
                          </a:solidFill>
                        </a:rPr>
                        <a:t> of </a:t>
                      </a:r>
                      <a:r>
                        <a:rPr lang="hu-HU" sz="1200" b="1" noProof="0" dirty="0" err="1">
                          <a:solidFill>
                            <a:srgbClr val="50412B"/>
                          </a:solidFill>
                        </a:rPr>
                        <a:t>assets</a:t>
                      </a:r>
                      <a:r>
                        <a:rPr lang="hu-HU" sz="12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200" b="1" noProof="0" dirty="0" err="1">
                          <a:solidFill>
                            <a:srgbClr val="50412B"/>
                          </a:solidFill>
                        </a:rPr>
                        <a:t>obtained</a:t>
                      </a:r>
                      <a:r>
                        <a:rPr lang="hu-HU" sz="1200" b="1" baseline="0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200" b="1" baseline="0" noProof="0" dirty="0" err="1">
                          <a:solidFill>
                            <a:srgbClr val="50412B"/>
                          </a:solidFill>
                        </a:rPr>
                        <a:t>with</a:t>
                      </a:r>
                      <a:r>
                        <a:rPr lang="hu-HU" sz="1200" b="1" baseline="0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sz="1200" b="1" noProof="0" dirty="0">
                          <a:solidFill>
                            <a:srgbClr val="50412B"/>
                          </a:solidFill>
                        </a:rPr>
                        <a:t>the help of state</a:t>
                      </a:r>
                      <a:r>
                        <a:rPr lang="hu-HU" sz="1200" b="1" baseline="0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200" b="1" baseline="0" noProof="0" dirty="0" err="1">
                          <a:solidFill>
                            <a:srgbClr val="50412B"/>
                          </a:solidFill>
                        </a:rPr>
                        <a:t>predation</a:t>
                      </a:r>
                      <a:r>
                        <a:rPr lang="hu-HU" sz="1200" b="1" baseline="0" noProof="0" dirty="0">
                          <a:solidFill>
                            <a:srgbClr val="50412B"/>
                          </a:solidFill>
                        </a:rPr>
                        <a:t> / </a:t>
                      </a:r>
                      <a:r>
                        <a:rPr lang="hu-HU" sz="1200" b="1" baseline="0" noProof="0" dirty="0" err="1">
                          <a:solidFill>
                            <a:srgbClr val="50412B"/>
                          </a:solidFill>
                        </a:rPr>
                        <a:t>discretional</a:t>
                      </a:r>
                      <a:r>
                        <a:rPr lang="hu-HU" sz="1200" b="1" baseline="0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200" b="1" baseline="0" noProof="0" dirty="0" err="1">
                          <a:solidFill>
                            <a:srgbClr val="50412B"/>
                          </a:solidFill>
                        </a:rPr>
                        <a:t>treatment</a:t>
                      </a:r>
                      <a:endParaRPr lang="en-US" sz="12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3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i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market activity easily monopolized by the state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>
                          <a:solidFill>
                            <a:srgbClr val="50412B"/>
                          </a:solidFill>
                        </a:rPr>
                        <a:t>intensity of competition in the given industry</a:t>
                      </a: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3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i="0" noProof="0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fast ramp-up phase, becoming</a:t>
                      </a:r>
                      <a:r>
                        <a:rPr lang="en-US" sz="1200" b="1" baseline="0" noProof="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</a:rPr>
                        <a:t>„national champion” very soon</a:t>
                      </a:r>
                      <a:endParaRPr lang="en-US" sz="12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>
                          <a:solidFill>
                            <a:srgbClr val="50412B"/>
                          </a:solidFill>
                        </a:rPr>
                        <a:t>above-average growth of turnover in the industry</a:t>
                      </a: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994683"/>
                  </a:ext>
                </a:extLst>
              </a:tr>
              <a:tr h="204153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0" noProof="0" dirty="0" err="1">
                          <a:solidFill>
                            <a:srgbClr val="4D7C8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Wealth</a:t>
                      </a:r>
                      <a:r>
                        <a:rPr lang="hu-HU" sz="1200" b="1" i="0" noProof="0" dirty="0">
                          <a:solidFill>
                            <a:srgbClr val="4D7C8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200" b="1" i="0" noProof="0" dirty="0" err="1">
                          <a:solidFill>
                            <a:srgbClr val="4D7C8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accumulation</a:t>
                      </a:r>
                      <a:endParaRPr lang="en-US" sz="1200" b="1" i="0" noProof="0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concessions, public procurement with guided bids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>
                          <a:solidFill>
                            <a:srgbClr val="50412B"/>
                          </a:solidFill>
                        </a:rPr>
                        <a:t>odds of winning public procurements</a:t>
                      </a: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033141"/>
                  </a:ext>
                </a:extLst>
              </a:tr>
              <a:tr h="2041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</a:rPr>
                        <a:t>share of state contracts in total business activity</a:t>
                      </a:r>
                      <a:endParaRPr lang="hu-HU" sz="1200" b="1" dirty="0">
                        <a:solidFill>
                          <a:srgbClr val="50412B"/>
                        </a:solidFill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311946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i="0" noProof="0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receiving dedicated loans from the patronal network</a:t>
                      </a: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</a:rPr>
                        <a:t>share of loans from state, state-reorganized, and</a:t>
                      </a:r>
                      <a:r>
                        <a:rPr lang="hu-HU" sz="1200" b="1" dirty="0">
                          <a:solidFill>
                            <a:srgbClr val="50412B"/>
                          </a:solidFill>
                        </a:rPr>
                        <a:t>/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</a:rPr>
                        <a:t>or transit-nationalized banks</a:t>
                      </a:r>
                      <a:endParaRPr lang="en-US" dirty="0"/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i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receiving dedicated state subsidies</a:t>
                      </a: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>
                          <a:solidFill>
                            <a:srgbClr val="50412B"/>
                          </a:solidFill>
                        </a:rPr>
                        <a:t>ratio of state subsidies and total assets</a:t>
                      </a: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97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noProof="0" dirty="0">
                          <a:solidFill>
                            <a:srgbClr val="4D7C8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Operation</a:t>
                      </a:r>
                      <a:endParaRPr lang="en-US" sz="1600" b="1" i="0" noProof="0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non-innovative, patronal-network oriented business</a:t>
                      </a:r>
                      <a:r>
                        <a:rPr lang="en-US" sz="1200" b="1" noProof="0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baseline="0" noProof="0" dirty="0">
                          <a:solidFill>
                            <a:srgbClr val="50412B"/>
                          </a:solidFill>
                          <a:effectLst/>
                        </a:rPr>
                        <a:t> optimized for domestic rent-collection</a:t>
                      </a:r>
                      <a:endParaRPr lang="en-US" sz="18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</a:rPr>
                        <a:t>share of production for export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52655"/>
                  </a:ext>
                </a:extLst>
              </a:tr>
              <a:tr h="38406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b="1" i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overpricing depending primarily on patronal relationships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above-average scale of taxed profits in the industry</a:t>
                      </a:r>
                      <a:endParaRPr lang="en-US" sz="1200" b="1" dirty="0">
                        <a:solidFill>
                          <a:srgbClr val="50412B"/>
                        </a:solidFill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493511"/>
                  </a:ext>
                </a:extLst>
              </a:tr>
              <a:tr h="54864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noProof="0" dirty="0">
                          <a:solidFill>
                            <a:srgbClr val="4D7C8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Consolidation</a:t>
                      </a:r>
                      <a:endParaRPr lang="hu-HU" sz="1200" b="1" i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profits drawn out of the venture, utilized in other (less transparent) fashion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</a:rPr>
                        <a:t>above-average scale of dividends in the industry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923435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b="1" i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solidFill>
                            <a:srgbClr val="50412B"/>
                          </a:solidFill>
                          <a:effectLst/>
                        </a:rPr>
                        <a:t>self-defending by loyalty demonstration,</a:t>
                      </a:r>
                      <a:r>
                        <a:rPr lang="en-US" sz="1200" b="1" baseline="0" noProof="0" dirty="0">
                          <a:solidFill>
                            <a:srgbClr val="50412B"/>
                          </a:solidFill>
                          <a:effectLst/>
                        </a:rPr>
                        <a:t> paying protection monies</a:t>
                      </a:r>
                      <a:endParaRPr lang="en-US" sz="18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financing the chief patron’s hobby (TAO payments: share of football in all ~, share of </a:t>
                      </a:r>
                      <a:r>
                        <a:rPr lang="en-US" sz="1200" b="1" noProof="0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Felcsút</a:t>
                      </a:r>
                      <a:r>
                        <a:rPr lang="en-US" sz="1200" b="1" noProof="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football ~)</a:t>
                      </a: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651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79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2332"/>
            <a:ext cx="8229600" cy="641226"/>
          </a:xfrm>
        </p:spPr>
        <p:txBody>
          <a:bodyPr/>
          <a:lstStyle/>
          <a:p>
            <a:r>
              <a:rPr lang="hu-HU" sz="3200" b="1" dirty="0" err="1">
                <a:solidFill>
                  <a:srgbClr val="8D503B"/>
                </a:solidFill>
              </a:rPr>
              <a:t>Creating</a:t>
            </a:r>
            <a:r>
              <a:rPr lang="hu-HU" sz="3200" b="1" dirty="0">
                <a:solidFill>
                  <a:srgbClr val="8D503B"/>
                </a:solidFill>
              </a:rPr>
              <a:t> a radar </a:t>
            </a:r>
            <a:r>
              <a:rPr lang="hu-HU" sz="3200" b="1" dirty="0" err="1">
                <a:solidFill>
                  <a:srgbClr val="8D503B"/>
                </a:solidFill>
              </a:rPr>
              <a:t>chart</a:t>
            </a:r>
            <a:r>
              <a:rPr lang="hu-HU" sz="3200" b="1" dirty="0">
                <a:solidFill>
                  <a:srgbClr val="8D503B"/>
                </a:solidFill>
              </a:rPr>
              <a:t> of patronalism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101195351"/>
              </p:ext>
            </p:extLst>
          </p:nvPr>
        </p:nvGraphicFramePr>
        <p:xfrm>
          <a:off x="1475656" y="858111"/>
          <a:ext cx="5952492" cy="3968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840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20538"/>
            <a:ext cx="9144000" cy="641226"/>
          </a:xfrm>
        </p:spPr>
        <p:txBody>
          <a:bodyPr/>
          <a:lstStyle/>
          <a:p>
            <a:r>
              <a:rPr lang="hu-HU" sz="3200" b="1" dirty="0" err="1">
                <a:solidFill>
                  <a:srgbClr val="8D503B"/>
                </a:solidFill>
              </a:rPr>
              <a:t>Proxies</a:t>
            </a:r>
            <a:r>
              <a:rPr lang="hu-HU" sz="3200" b="1" dirty="0">
                <a:solidFill>
                  <a:srgbClr val="8D503B"/>
                </a:solidFill>
              </a:rPr>
              <a:t> (1): </a:t>
            </a:r>
            <a:r>
              <a:rPr lang="hu-HU" sz="3200" b="1" dirty="0" err="1">
                <a:solidFill>
                  <a:srgbClr val="8D503B"/>
                </a:solidFill>
              </a:rPr>
              <a:t>Breeding</a:t>
            </a:r>
            <a:endParaRPr lang="hu-HU" sz="3200" b="1" dirty="0">
              <a:solidFill>
                <a:srgbClr val="8D503B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545910"/>
              </p:ext>
            </p:extLst>
          </p:nvPr>
        </p:nvGraphicFramePr>
        <p:xfrm>
          <a:off x="-355401" y="2773258"/>
          <a:ext cx="3641601" cy="2427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771550"/>
            <a:ext cx="5544616" cy="2984012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3867894"/>
            <a:ext cx="3552825" cy="125730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-3178" y="725671"/>
            <a:ext cx="34230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50412B"/>
                </a:solidFill>
              </a:rPr>
              <a:t>Balaton:</a:t>
            </a:r>
            <a:r>
              <a:rPr lang="en-US" sz="1600" b="1" dirty="0">
                <a:solidFill>
                  <a:srgbClr val="50412B"/>
                </a:solidFill>
              </a:rPr>
              <a:t> state subsidies announced but not distributed until ownership changes happened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50412B"/>
                </a:solidFill>
              </a:rPr>
              <a:t>laxing</a:t>
            </a:r>
            <a:r>
              <a:rPr lang="en-US" sz="1600" b="1" dirty="0">
                <a:solidFill>
                  <a:srgbClr val="50412B"/>
                </a:solidFill>
              </a:rPr>
              <a:t> regulations to allow hotel building in camping places, lowering taxes</a:t>
            </a:r>
            <a:r>
              <a:rPr lang="hu-HU" sz="1600" b="1" dirty="0">
                <a:solidFill>
                  <a:srgbClr val="50412B"/>
                </a:solidFill>
              </a:rPr>
              <a:t>, </a:t>
            </a:r>
            <a:r>
              <a:rPr lang="en-US" sz="1600" b="1" dirty="0">
                <a:solidFill>
                  <a:srgbClr val="50412B"/>
                </a:solidFill>
              </a:rPr>
              <a:t>vacation program </a:t>
            </a:r>
            <a:r>
              <a:rPr lang="hu-HU" sz="1600" b="1" dirty="0">
                <a:solidFill>
                  <a:srgbClr val="50412B"/>
                </a:solidFill>
              </a:rPr>
              <a:t>(</a:t>
            </a:r>
            <a:r>
              <a:rPr lang="en-US" sz="1600" b="1" dirty="0">
                <a:solidFill>
                  <a:srgbClr val="50412B"/>
                </a:solidFill>
              </a:rPr>
              <a:t>for the poor</a:t>
            </a:r>
            <a:r>
              <a:rPr lang="hu-HU" sz="1600" b="1" dirty="0">
                <a:solidFill>
                  <a:srgbClr val="50412B"/>
                </a:solidFill>
              </a:rPr>
              <a:t>, </a:t>
            </a:r>
            <a:r>
              <a:rPr lang="en-US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going to the hotels of </a:t>
            </a:r>
            <a:r>
              <a:rPr lang="en-US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Mészáros</a:t>
            </a:r>
            <a:r>
              <a:rPr lang="en-US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and </a:t>
            </a:r>
            <a:r>
              <a:rPr lang="en-US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Tiborcz</a:t>
            </a:r>
            <a:r>
              <a:rPr lang="en-US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)</a:t>
            </a:r>
            <a:endParaRPr lang="en-US" sz="1600" b="1" dirty="0">
              <a:solidFill>
                <a:srgbClr val="50412B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523882" y="480399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 err="1"/>
              <a:t>Source</a:t>
            </a:r>
            <a:r>
              <a:rPr lang="hu-HU" sz="1400" i="1" dirty="0"/>
              <a:t>: </a:t>
            </a:r>
            <a:r>
              <a:rPr lang="hu-HU" sz="1400" i="1" dirty="0" err="1"/>
              <a:t>K-Monitor</a:t>
            </a:r>
            <a:endParaRPr lang="hu-HU" sz="1400" i="1" dirty="0"/>
          </a:p>
        </p:txBody>
      </p:sp>
    </p:spTree>
    <p:extLst>
      <p:ext uri="{BB962C8B-B14F-4D97-AF65-F5344CB8AC3E}">
        <p14:creationId xmlns:p14="http://schemas.microsoft.com/office/powerpoint/2010/main" val="361737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20537"/>
            <a:ext cx="9144000" cy="641226"/>
          </a:xfrm>
        </p:spPr>
        <p:txBody>
          <a:bodyPr/>
          <a:lstStyle/>
          <a:p>
            <a:r>
              <a:rPr lang="hu-HU" sz="3200" b="1" dirty="0" err="1">
                <a:solidFill>
                  <a:srgbClr val="8D503B"/>
                </a:solidFill>
              </a:rPr>
              <a:t>Proxies</a:t>
            </a:r>
            <a:r>
              <a:rPr lang="hu-HU" sz="3200" b="1" dirty="0">
                <a:solidFill>
                  <a:srgbClr val="8D503B"/>
                </a:solidFill>
              </a:rPr>
              <a:t> (2): </a:t>
            </a:r>
            <a:r>
              <a:rPr lang="hu-HU" sz="3200" b="1" dirty="0" err="1">
                <a:solidFill>
                  <a:srgbClr val="8D503B"/>
                </a:solidFill>
              </a:rPr>
              <a:t>Odds</a:t>
            </a:r>
            <a:endParaRPr lang="hu-HU" sz="3200" b="1" dirty="0">
              <a:solidFill>
                <a:srgbClr val="8D503B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269081012"/>
              </p:ext>
            </p:extLst>
          </p:nvPr>
        </p:nvGraphicFramePr>
        <p:xfrm>
          <a:off x="-355401" y="2773258"/>
          <a:ext cx="3641601" cy="2427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rtalom hely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899786"/>
              </p:ext>
            </p:extLst>
          </p:nvPr>
        </p:nvGraphicFramePr>
        <p:xfrm>
          <a:off x="3455938" y="620689"/>
          <a:ext cx="5580112" cy="4183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0" y="699542"/>
            <a:ext cx="34559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0412B"/>
                </a:solidFill>
              </a:rPr>
              <a:t>Changing odds of major construction companies in Hungarian public procurement tenders</a:t>
            </a:r>
            <a:r>
              <a:rPr lang="hu-HU" sz="1600" b="1" dirty="0">
                <a:solidFill>
                  <a:srgbClr val="50412B"/>
                </a:solidFill>
              </a:rPr>
              <a:t> (</a:t>
            </a:r>
            <a:r>
              <a:rPr lang="en-US" sz="1600" b="1" dirty="0">
                <a:solidFill>
                  <a:srgbClr val="50412B"/>
                </a:solidFill>
              </a:rPr>
              <a:t>odds = number of tenders won / number of tenders lost</a:t>
            </a:r>
            <a:r>
              <a:rPr lang="hu-HU" sz="1600" b="1" dirty="0">
                <a:solidFill>
                  <a:srgbClr val="50412B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1600" b="1" dirty="0">
                <a:solidFill>
                  <a:srgbClr val="50412B"/>
                </a:solidFill>
              </a:rPr>
              <a:t>Mészáros’ </a:t>
            </a:r>
            <a:r>
              <a:rPr lang="hu-HU" sz="1600" b="1" dirty="0" err="1">
                <a:solidFill>
                  <a:srgbClr val="50412B"/>
                </a:solidFill>
              </a:rPr>
              <a:t>odds</a:t>
            </a:r>
            <a:r>
              <a:rPr lang="hu-HU" sz="1600" b="1" dirty="0">
                <a:solidFill>
                  <a:srgbClr val="50412B"/>
                </a:solidFill>
              </a:rPr>
              <a:t> far </a:t>
            </a:r>
            <a:r>
              <a:rPr lang="hu-HU" sz="1600" b="1" dirty="0" err="1">
                <a:solidFill>
                  <a:srgbClr val="50412B"/>
                </a:solidFill>
              </a:rPr>
              <a:t>exceeds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hu-HU" sz="1600" b="1" dirty="0" err="1">
                <a:solidFill>
                  <a:srgbClr val="50412B"/>
                </a:solidFill>
              </a:rPr>
              <a:t>those</a:t>
            </a:r>
            <a:r>
              <a:rPr lang="hu-HU" sz="1600" b="1" dirty="0">
                <a:solidFill>
                  <a:srgbClr val="50412B"/>
                </a:solidFill>
              </a:rPr>
              <a:t> of </a:t>
            </a:r>
            <a:r>
              <a:rPr lang="hu-HU" sz="1600" b="1" dirty="0" err="1">
                <a:solidFill>
                  <a:srgbClr val="50412B"/>
                </a:solidFill>
              </a:rPr>
              <a:t>patronally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hu-HU" sz="1600" b="1" dirty="0" err="1">
                <a:solidFill>
                  <a:srgbClr val="50412B"/>
                </a:solidFill>
              </a:rPr>
              <a:t>not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hu-HU" sz="1600" b="1" dirty="0" err="1">
                <a:solidFill>
                  <a:srgbClr val="50412B"/>
                </a:solidFill>
              </a:rPr>
              <a:t>embedded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hu-HU" sz="1600" b="1" dirty="0" err="1">
                <a:solidFill>
                  <a:srgbClr val="50412B"/>
                </a:solidFill>
              </a:rPr>
              <a:t>companies</a:t>
            </a:r>
            <a:endParaRPr lang="hu-HU" sz="1600" b="1" dirty="0">
              <a:solidFill>
                <a:srgbClr val="50412B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523882" y="480399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 err="1"/>
              <a:t>Source</a:t>
            </a:r>
            <a:r>
              <a:rPr lang="hu-HU" sz="1400" i="1" dirty="0"/>
              <a:t>: CRCB</a:t>
            </a:r>
          </a:p>
        </p:txBody>
      </p:sp>
    </p:spTree>
    <p:extLst>
      <p:ext uri="{BB962C8B-B14F-4D97-AF65-F5344CB8AC3E}">
        <p14:creationId xmlns:p14="http://schemas.microsoft.com/office/powerpoint/2010/main" val="2077636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20538"/>
            <a:ext cx="9144000" cy="641226"/>
          </a:xfrm>
        </p:spPr>
        <p:txBody>
          <a:bodyPr/>
          <a:lstStyle/>
          <a:p>
            <a:r>
              <a:rPr lang="hu-HU" sz="3200" b="1" dirty="0" err="1">
                <a:solidFill>
                  <a:srgbClr val="8D503B"/>
                </a:solidFill>
              </a:rPr>
              <a:t>Proxies</a:t>
            </a:r>
            <a:r>
              <a:rPr lang="hu-HU" sz="3200" b="1" dirty="0">
                <a:solidFill>
                  <a:srgbClr val="8D503B"/>
                </a:solidFill>
              </a:rPr>
              <a:t> (3): </a:t>
            </a:r>
            <a:r>
              <a:rPr lang="hu-HU" sz="3200" b="1" dirty="0" err="1">
                <a:solidFill>
                  <a:srgbClr val="8D503B"/>
                </a:solidFill>
              </a:rPr>
              <a:t>State</a:t>
            </a:r>
            <a:r>
              <a:rPr lang="hu-HU" sz="3200" b="1" dirty="0">
                <a:solidFill>
                  <a:srgbClr val="8D503B"/>
                </a:solidFill>
              </a:rPr>
              <a:t> </a:t>
            </a:r>
            <a:r>
              <a:rPr lang="hu-HU" sz="3200" b="1" dirty="0" err="1">
                <a:solidFill>
                  <a:srgbClr val="8D503B"/>
                </a:solidFill>
              </a:rPr>
              <a:t>contracts</a:t>
            </a:r>
            <a:endParaRPr lang="hu-HU" sz="3200" b="1" dirty="0">
              <a:solidFill>
                <a:srgbClr val="8D503B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39315714"/>
              </p:ext>
            </p:extLst>
          </p:nvPr>
        </p:nvGraphicFramePr>
        <p:xfrm>
          <a:off x="-355401" y="2773258"/>
          <a:ext cx="3641601" cy="2427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7523882" y="480399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 err="1"/>
              <a:t>Source</a:t>
            </a:r>
            <a:r>
              <a:rPr lang="hu-HU" sz="1400" i="1" dirty="0"/>
              <a:t>: 444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0" y="915566"/>
            <a:ext cx="328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0412B"/>
                </a:solidFill>
              </a:rPr>
              <a:t>Number of tenders won by Lajos </a:t>
            </a:r>
            <a:r>
              <a:rPr lang="en-US" sz="1600" b="1" dirty="0" err="1">
                <a:solidFill>
                  <a:srgbClr val="50412B"/>
                </a:solidFill>
              </a:rPr>
              <a:t>Simicska</a:t>
            </a:r>
            <a:r>
              <a:rPr lang="en-US" sz="1600" b="1" dirty="0">
                <a:solidFill>
                  <a:srgbClr val="50412B"/>
                </a:solidFill>
              </a:rPr>
              <a:t> vs </a:t>
            </a:r>
            <a:r>
              <a:rPr lang="en-US" sz="1600" b="1" dirty="0" err="1">
                <a:solidFill>
                  <a:srgbClr val="50412B"/>
                </a:solidFill>
              </a:rPr>
              <a:t>István</a:t>
            </a:r>
            <a:r>
              <a:rPr lang="en-US" sz="1600" b="1" dirty="0">
                <a:solidFill>
                  <a:srgbClr val="50412B"/>
                </a:solidFill>
              </a:rPr>
              <a:t> </a:t>
            </a:r>
            <a:r>
              <a:rPr lang="en-US" sz="1600" b="1" dirty="0" err="1">
                <a:solidFill>
                  <a:srgbClr val="50412B"/>
                </a:solidFill>
              </a:rPr>
              <a:t>Garancsi</a:t>
            </a:r>
            <a:r>
              <a:rPr lang="en-US" sz="1600" b="1" dirty="0">
                <a:solidFill>
                  <a:srgbClr val="50412B"/>
                </a:solidFill>
              </a:rPr>
              <a:t> + </a:t>
            </a:r>
            <a:r>
              <a:rPr lang="en-US" sz="1600" b="1" dirty="0" err="1">
                <a:solidFill>
                  <a:srgbClr val="50412B"/>
                </a:solidFill>
              </a:rPr>
              <a:t>Lőrinc</a:t>
            </a:r>
            <a:r>
              <a:rPr lang="en-US" sz="1600" b="1" dirty="0">
                <a:solidFill>
                  <a:srgbClr val="50412B"/>
                </a:solidFill>
              </a:rPr>
              <a:t> </a:t>
            </a:r>
            <a:r>
              <a:rPr lang="en-US" sz="1600" b="1" dirty="0" err="1">
                <a:solidFill>
                  <a:srgbClr val="50412B"/>
                </a:solidFill>
              </a:rPr>
              <a:t>Mészáros</a:t>
            </a:r>
            <a:r>
              <a:rPr lang="en-US" sz="1600" b="1" dirty="0">
                <a:solidFill>
                  <a:srgbClr val="50412B"/>
                </a:solidFill>
              </a:rPr>
              <a:t> + </a:t>
            </a:r>
            <a:r>
              <a:rPr lang="en-US" sz="1600" b="1" dirty="0" err="1">
                <a:solidFill>
                  <a:srgbClr val="50412B"/>
                </a:solidFill>
              </a:rPr>
              <a:t>István</a:t>
            </a:r>
            <a:r>
              <a:rPr lang="en-US" sz="1600" b="1" dirty="0">
                <a:solidFill>
                  <a:srgbClr val="50412B"/>
                </a:solidFill>
              </a:rPr>
              <a:t> </a:t>
            </a:r>
            <a:r>
              <a:rPr lang="en-US" sz="1600" b="1" dirty="0" err="1">
                <a:solidFill>
                  <a:srgbClr val="50412B"/>
                </a:solidFill>
              </a:rPr>
              <a:t>Tiborcz</a:t>
            </a:r>
            <a:r>
              <a:rPr lang="en-US" sz="1600" b="1" dirty="0">
                <a:solidFill>
                  <a:srgbClr val="50412B"/>
                </a:solidFill>
              </a:rPr>
              <a:t> (2013-2015)</a:t>
            </a:r>
            <a:endParaRPr lang="hu-HU" sz="1600" b="1" dirty="0">
              <a:solidFill>
                <a:srgbClr val="50412B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1600" b="1" dirty="0">
                <a:solidFill>
                  <a:srgbClr val="50412B"/>
                </a:solidFill>
              </a:rPr>
              <a:t>Orbán-Simicska </a:t>
            </a:r>
            <a:r>
              <a:rPr lang="hu-HU" sz="1600" b="1" dirty="0" err="1">
                <a:solidFill>
                  <a:srgbClr val="50412B"/>
                </a:solidFill>
              </a:rPr>
              <a:t>war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hu-HU" sz="1600" b="1" dirty="0" err="1">
                <a:solidFill>
                  <a:srgbClr val="50412B"/>
                </a:solidFill>
              </a:rPr>
              <a:t>in</a:t>
            </a:r>
            <a:r>
              <a:rPr lang="hu-HU" sz="1600" b="1" dirty="0">
                <a:solidFill>
                  <a:srgbClr val="50412B"/>
                </a:solidFill>
              </a:rPr>
              <a:t> 2015, </a:t>
            </a:r>
            <a:r>
              <a:rPr lang="hu-HU" sz="1600" b="1" dirty="0" err="1">
                <a:solidFill>
                  <a:srgbClr val="50412B"/>
                </a:solidFill>
              </a:rPr>
              <a:t>followed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hu-HU" sz="1600" b="1" dirty="0" err="1">
                <a:solidFill>
                  <a:srgbClr val="50412B"/>
                </a:solidFill>
              </a:rPr>
              <a:t>by</a:t>
            </a:r>
            <a:r>
              <a:rPr lang="hu-HU" sz="1600" b="1" dirty="0">
                <a:solidFill>
                  <a:srgbClr val="50412B"/>
                </a:solidFill>
              </a:rPr>
              <a:t> a </a:t>
            </a:r>
            <a:r>
              <a:rPr lang="hu-HU" sz="1600" b="1" dirty="0" err="1">
                <a:solidFill>
                  <a:srgbClr val="50412B"/>
                </a:solidFill>
              </a:rPr>
              <a:t>reduction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hu-HU" sz="1600" b="1" dirty="0" err="1">
                <a:solidFill>
                  <a:srgbClr val="50412B"/>
                </a:solidFill>
              </a:rPr>
              <a:t>in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hu-HU" sz="1600" b="1" dirty="0" err="1">
                <a:solidFill>
                  <a:srgbClr val="50412B"/>
                </a:solidFill>
              </a:rPr>
              <a:t>winning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hu-HU" sz="1600" b="1" dirty="0" err="1">
                <a:solidFill>
                  <a:srgbClr val="50412B"/>
                </a:solidFill>
              </a:rPr>
              <a:t>tenders</a:t>
            </a:r>
            <a:endParaRPr lang="hu-HU" sz="1600" b="1" dirty="0">
              <a:solidFill>
                <a:srgbClr val="50412B"/>
              </a:solidFill>
            </a:endParaRP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934295"/>
              </p:ext>
            </p:extLst>
          </p:nvPr>
        </p:nvGraphicFramePr>
        <p:xfrm>
          <a:off x="3226569" y="843557"/>
          <a:ext cx="5838825" cy="3960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985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525"/>
            <a:ext cx="9144000" cy="641226"/>
          </a:xfrm>
        </p:spPr>
        <p:txBody>
          <a:bodyPr/>
          <a:lstStyle/>
          <a:p>
            <a:r>
              <a:rPr lang="hu-HU" sz="3200" b="1" dirty="0" err="1">
                <a:solidFill>
                  <a:srgbClr val="8D503B"/>
                </a:solidFill>
              </a:rPr>
              <a:t>Proxies</a:t>
            </a:r>
            <a:r>
              <a:rPr lang="hu-HU" sz="3200" b="1" dirty="0">
                <a:solidFill>
                  <a:srgbClr val="8D503B"/>
                </a:solidFill>
              </a:rPr>
              <a:t> (4): </a:t>
            </a:r>
            <a:r>
              <a:rPr lang="hu-HU" sz="3200" b="1" dirty="0" err="1">
                <a:solidFill>
                  <a:srgbClr val="8D503B"/>
                </a:solidFill>
              </a:rPr>
              <a:t>State</a:t>
            </a:r>
            <a:r>
              <a:rPr lang="hu-HU" sz="3200" b="1" dirty="0">
                <a:solidFill>
                  <a:srgbClr val="8D503B"/>
                </a:solidFill>
              </a:rPr>
              <a:t> </a:t>
            </a:r>
            <a:r>
              <a:rPr lang="hu-HU" sz="3200" b="1" dirty="0" err="1">
                <a:solidFill>
                  <a:srgbClr val="8D503B"/>
                </a:solidFill>
              </a:rPr>
              <a:t>loans</a:t>
            </a:r>
            <a:endParaRPr lang="hu-HU" sz="3200" b="1" dirty="0">
              <a:solidFill>
                <a:srgbClr val="8D503B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89537718"/>
              </p:ext>
            </p:extLst>
          </p:nvPr>
        </p:nvGraphicFramePr>
        <p:xfrm>
          <a:off x="-355401" y="2773258"/>
          <a:ext cx="3641601" cy="2427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03060199"/>
              </p:ext>
            </p:extLst>
          </p:nvPr>
        </p:nvGraphicFramePr>
        <p:xfrm>
          <a:off x="3059832" y="505719"/>
          <a:ext cx="6192688" cy="429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7523882" y="480399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 err="1"/>
              <a:t>Source</a:t>
            </a:r>
            <a:r>
              <a:rPr lang="hu-HU" sz="1400" i="1" dirty="0"/>
              <a:t>: </a:t>
            </a:r>
            <a:r>
              <a:rPr lang="hu-HU" sz="1400" i="1" dirty="0" err="1"/>
              <a:t>Atlatszo</a:t>
            </a:r>
            <a:endParaRPr lang="hu-HU" sz="1400" i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0" y="915566"/>
            <a:ext cx="44279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0412B"/>
                </a:solidFill>
              </a:rPr>
              <a:t>Banks financing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hu-HU" sz="1600" b="1" dirty="0" err="1">
                <a:solidFill>
                  <a:srgbClr val="50412B"/>
                </a:solidFill>
              </a:rPr>
              <a:t>some</a:t>
            </a:r>
            <a:r>
              <a:rPr lang="hu-HU" sz="1600" b="1" dirty="0">
                <a:solidFill>
                  <a:srgbClr val="50412B"/>
                </a:solidFill>
              </a:rPr>
              <a:t> of</a:t>
            </a:r>
            <a:r>
              <a:rPr lang="en-US" sz="1600" b="1" dirty="0">
                <a:solidFill>
                  <a:srgbClr val="50412B"/>
                </a:solidFill>
              </a:rPr>
              <a:t> </a:t>
            </a:r>
            <a:r>
              <a:rPr lang="hu-HU" sz="1600" b="1" dirty="0" err="1">
                <a:solidFill>
                  <a:srgbClr val="50412B"/>
                </a:solidFill>
              </a:rPr>
              <a:t>Orbán’s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en-US" sz="1600" b="1" dirty="0">
                <a:solidFill>
                  <a:srgbClr val="50412B"/>
                </a:solidFill>
              </a:rPr>
              <a:t>oligarchs (2018, billion HUF)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 2/3 of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loans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are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from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banks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in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which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the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oligarchs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themselves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are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owners</a:t>
            </a:r>
            <a:endParaRPr lang="hu-HU" sz="1600" b="1" dirty="0">
              <a:solidFill>
                <a:srgbClr val="50412B"/>
              </a:solidFill>
            </a:endParaRPr>
          </a:p>
          <a:p>
            <a:r>
              <a:rPr lang="en-US" sz="1600" b="1" u="sng" dirty="0">
                <a:solidFill>
                  <a:srgbClr val="50412B"/>
                </a:solidFill>
              </a:rPr>
              <a:t>Loans of </a:t>
            </a:r>
            <a:r>
              <a:rPr lang="en-US" sz="1600" b="1" u="sng" dirty="0" err="1">
                <a:solidFill>
                  <a:srgbClr val="50412B"/>
                </a:solidFill>
              </a:rPr>
              <a:t>Lőrinc</a:t>
            </a:r>
            <a:r>
              <a:rPr lang="en-US" sz="1600" b="1" u="sng" dirty="0">
                <a:solidFill>
                  <a:srgbClr val="50412B"/>
                </a:solidFill>
              </a:rPr>
              <a:t> </a:t>
            </a:r>
            <a:r>
              <a:rPr lang="en-US" sz="1600" b="1" u="sng" dirty="0" err="1">
                <a:solidFill>
                  <a:srgbClr val="50412B"/>
                </a:solidFill>
              </a:rPr>
              <a:t>Mészáros</a:t>
            </a:r>
            <a:r>
              <a:rPr lang="en-US" sz="1600" b="1" u="sng" dirty="0">
                <a:solidFill>
                  <a:srgbClr val="50412B"/>
                </a:solidFill>
              </a:rPr>
              <a:t>:</a:t>
            </a:r>
            <a:endParaRPr lang="hu-HU" sz="1600" b="1" dirty="0">
              <a:solidFill>
                <a:srgbClr val="50412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50412B"/>
                </a:solidFill>
              </a:rPr>
              <a:t>49 </a:t>
            </a:r>
            <a:r>
              <a:rPr lang="hu-HU" sz="1600" b="1" dirty="0" err="1">
                <a:solidFill>
                  <a:srgbClr val="50412B"/>
                </a:solidFill>
              </a:rPr>
              <a:t>billion</a:t>
            </a:r>
            <a:r>
              <a:rPr lang="en-US" sz="1600" b="1" dirty="0">
                <a:solidFill>
                  <a:srgbClr val="50412B"/>
                </a:solidFill>
              </a:rPr>
              <a:t> HUF in 2018</a:t>
            </a:r>
            <a:endParaRPr lang="hu-HU" sz="1600" b="1" dirty="0">
              <a:solidFill>
                <a:srgbClr val="50412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50412B"/>
                </a:solidFill>
              </a:rPr>
              <a:t>129,7 </a:t>
            </a:r>
            <a:r>
              <a:rPr lang="hu-HU" sz="1600" b="1" dirty="0" err="1">
                <a:solidFill>
                  <a:srgbClr val="50412B"/>
                </a:solidFill>
              </a:rPr>
              <a:t>billion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en-US" sz="1600" b="1" dirty="0">
                <a:solidFill>
                  <a:srgbClr val="50412B"/>
                </a:solidFill>
              </a:rPr>
              <a:t>HUF in 2021</a:t>
            </a:r>
            <a:r>
              <a:rPr lang="hu-HU" sz="1600" b="1" dirty="0">
                <a:solidFill>
                  <a:srgbClr val="50412B"/>
                </a:solidFill>
              </a:rPr>
              <a:t> (</a:t>
            </a:r>
            <a:r>
              <a:rPr lang="hu-HU" sz="1600" b="1" dirty="0" err="1">
                <a:solidFill>
                  <a:srgbClr val="50412B"/>
                </a:solidFill>
              </a:rPr>
              <a:t>according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hu-HU" sz="1600" b="1" dirty="0" err="1">
                <a:solidFill>
                  <a:srgbClr val="50412B"/>
                </a:solidFill>
              </a:rPr>
              <a:t>to</a:t>
            </a:r>
            <a:r>
              <a:rPr lang="hu-HU" sz="1600" b="1" dirty="0">
                <a:solidFill>
                  <a:srgbClr val="50412B"/>
                </a:solidFill>
              </a:rPr>
              <a:t> „The 100 </a:t>
            </a:r>
            <a:r>
              <a:rPr lang="hu-HU" sz="1600" b="1" dirty="0" err="1">
                <a:solidFill>
                  <a:srgbClr val="50412B"/>
                </a:solidFill>
              </a:rPr>
              <a:t>Wealthiest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hu-HU" sz="1600" b="1" dirty="0" err="1">
                <a:solidFill>
                  <a:srgbClr val="50412B"/>
                </a:solidFill>
              </a:rPr>
              <a:t>Hungarians</a:t>
            </a:r>
            <a:r>
              <a:rPr lang="hu-HU" sz="1600" b="1" dirty="0">
                <a:solidFill>
                  <a:srgbClr val="50412B"/>
                </a:solidFill>
              </a:rPr>
              <a:t>” </a:t>
            </a:r>
            <a:r>
              <a:rPr lang="hu-HU" sz="1600" b="1" dirty="0" err="1">
                <a:solidFill>
                  <a:srgbClr val="50412B"/>
                </a:solidFill>
              </a:rPr>
              <a:t>publication</a:t>
            </a:r>
            <a:r>
              <a:rPr lang="hu-HU" sz="1600" b="1" dirty="0">
                <a:solidFill>
                  <a:srgbClr val="50412B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4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094"/>
            <a:ext cx="9144000" cy="641226"/>
          </a:xfrm>
        </p:spPr>
        <p:txBody>
          <a:bodyPr/>
          <a:lstStyle/>
          <a:p>
            <a:r>
              <a:rPr lang="hu-HU" sz="3200" b="1" dirty="0" err="1">
                <a:solidFill>
                  <a:srgbClr val="8D503B"/>
                </a:solidFill>
              </a:rPr>
              <a:t>Proxies</a:t>
            </a:r>
            <a:r>
              <a:rPr lang="hu-HU" sz="3200" b="1" dirty="0">
                <a:solidFill>
                  <a:srgbClr val="8D503B"/>
                </a:solidFill>
              </a:rPr>
              <a:t> (5): </a:t>
            </a:r>
            <a:r>
              <a:rPr lang="hu-HU" sz="3200" b="1" dirty="0" err="1">
                <a:solidFill>
                  <a:srgbClr val="8D503B"/>
                </a:solidFill>
              </a:rPr>
              <a:t>State</a:t>
            </a:r>
            <a:r>
              <a:rPr lang="hu-HU" sz="3200" b="1" dirty="0">
                <a:solidFill>
                  <a:srgbClr val="8D503B"/>
                </a:solidFill>
              </a:rPr>
              <a:t> </a:t>
            </a:r>
            <a:r>
              <a:rPr lang="hu-HU" sz="3200" b="1" dirty="0" err="1">
                <a:solidFill>
                  <a:srgbClr val="8D503B"/>
                </a:solidFill>
              </a:rPr>
              <a:t>subsidies</a:t>
            </a:r>
            <a:endParaRPr lang="hu-HU" sz="3200" b="1" dirty="0">
              <a:solidFill>
                <a:srgbClr val="8D503B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2235496"/>
              </p:ext>
            </p:extLst>
          </p:nvPr>
        </p:nvGraphicFramePr>
        <p:xfrm>
          <a:off x="-355401" y="2773258"/>
          <a:ext cx="3641601" cy="2427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29992909"/>
              </p:ext>
            </p:extLst>
          </p:nvPr>
        </p:nvGraphicFramePr>
        <p:xfrm>
          <a:off x="2051720" y="267494"/>
          <a:ext cx="7995443" cy="5275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-36512" y="725671"/>
            <a:ext cx="4211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>
                <a:solidFill>
                  <a:srgbClr val="50412B"/>
                </a:solidFill>
              </a:rPr>
              <a:t>State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hu-HU" sz="1600" b="1" dirty="0" err="1">
                <a:solidFill>
                  <a:srgbClr val="50412B"/>
                </a:solidFill>
              </a:rPr>
              <a:t>support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hu-HU" sz="1600" b="1" dirty="0" err="1">
                <a:solidFill>
                  <a:srgbClr val="50412B"/>
                </a:solidFill>
              </a:rPr>
              <a:t>distributed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hu-HU" sz="1600" b="1" dirty="0" err="1">
                <a:solidFill>
                  <a:srgbClr val="50412B"/>
                </a:solidFill>
              </a:rPr>
              <a:t>in</a:t>
            </a:r>
            <a:r>
              <a:rPr lang="hu-HU" sz="1600" b="1" dirty="0">
                <a:solidFill>
                  <a:srgbClr val="50412B"/>
                </a:solidFill>
              </a:rPr>
              <a:t> Kisfaludy </a:t>
            </a:r>
            <a:r>
              <a:rPr lang="hu-HU" sz="1600" b="1" dirty="0" err="1">
                <a:solidFill>
                  <a:srgbClr val="50412B"/>
                </a:solidFill>
              </a:rPr>
              <a:t>Tourism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hu-HU" sz="1600" b="1" dirty="0" err="1">
                <a:solidFill>
                  <a:srgbClr val="50412B"/>
                </a:solidFill>
              </a:rPr>
              <a:t>Development</a:t>
            </a:r>
            <a:r>
              <a:rPr lang="hu-HU" sz="1600" b="1" dirty="0">
                <a:solidFill>
                  <a:srgbClr val="50412B"/>
                </a:solidFill>
              </a:rPr>
              <a:t> Program (2020, </a:t>
            </a:r>
            <a:r>
              <a:rPr lang="hu-HU" sz="1600" b="1" dirty="0" err="1">
                <a:solidFill>
                  <a:srgbClr val="50412B"/>
                </a:solidFill>
              </a:rPr>
              <a:t>million</a:t>
            </a:r>
            <a:r>
              <a:rPr lang="hu-HU" sz="1600" b="1" dirty="0">
                <a:solidFill>
                  <a:srgbClr val="50412B"/>
                </a:solidFill>
              </a:rPr>
              <a:t> HUF)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1600" b="1" dirty="0">
                <a:solidFill>
                  <a:srgbClr val="50412B"/>
                </a:solidFill>
              </a:rPr>
              <a:t>300 </a:t>
            </a:r>
            <a:r>
              <a:rPr lang="hu-HU" sz="1600" b="1" dirty="0" err="1">
                <a:solidFill>
                  <a:srgbClr val="50412B"/>
                </a:solidFill>
              </a:rPr>
              <a:t>billion</a:t>
            </a:r>
            <a:r>
              <a:rPr lang="hu-HU" sz="1600" b="1" dirty="0">
                <a:solidFill>
                  <a:srgbClr val="50412B"/>
                </a:solidFill>
              </a:rPr>
              <a:t> HUF </a:t>
            </a:r>
            <a:r>
              <a:rPr lang="hu-HU" sz="1600" b="1" dirty="0" err="1">
                <a:solidFill>
                  <a:srgbClr val="50412B"/>
                </a:solidFill>
              </a:rPr>
              <a:t>in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hu-HU" sz="1600" b="1" dirty="0" err="1">
                <a:solidFill>
                  <a:srgbClr val="50412B"/>
                </a:solidFill>
              </a:rPr>
              <a:t>total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 16,000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participants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, 80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largest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getting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ca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. 2/3 of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the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support</a:t>
            </a:r>
            <a:endParaRPr lang="hu-HU" sz="1600" b="1" dirty="0">
              <a:solidFill>
                <a:srgbClr val="50412B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Over ½ of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all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money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to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patronally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embedded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actors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(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ca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. 30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actors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7308304" y="4803999"/>
            <a:ext cx="172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 err="1"/>
              <a:t>Source</a:t>
            </a:r>
            <a:r>
              <a:rPr lang="hu-HU" sz="1400" i="1" dirty="0"/>
              <a:t>: Válasz Online</a:t>
            </a:r>
          </a:p>
        </p:txBody>
      </p:sp>
    </p:spTree>
    <p:extLst>
      <p:ext uri="{BB962C8B-B14F-4D97-AF65-F5344CB8AC3E}">
        <p14:creationId xmlns:p14="http://schemas.microsoft.com/office/powerpoint/2010/main" val="1425382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5661</TotalTime>
  <Words>896</Words>
  <Application>Microsoft Office PowerPoint</Application>
  <PresentationFormat>On-screen Show (16:9)</PresentationFormat>
  <Paragraphs>110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Open Sans</vt:lpstr>
      <vt:lpstr>Wingdings</vt:lpstr>
      <vt:lpstr>Office-téma</vt:lpstr>
      <vt:lpstr>PowerPoint Presentation</vt:lpstr>
      <vt:lpstr>How to measure the difference between entrepreneurs and oligarchs?</vt:lpstr>
      <vt:lpstr>Possible ways of measuring informal patronalism: proxies of oligarch embeddedness</vt:lpstr>
      <vt:lpstr>Creating a radar chart of patronalism</vt:lpstr>
      <vt:lpstr>Proxies (1): Breeding</vt:lpstr>
      <vt:lpstr>Proxies (2): Odds</vt:lpstr>
      <vt:lpstr>Proxies (3): State contracts</vt:lpstr>
      <vt:lpstr>Proxies (4): State loans</vt:lpstr>
      <vt:lpstr>Proxies (5): State subsidies</vt:lpstr>
      <vt:lpstr>Proxies (6): Profits</vt:lpstr>
      <vt:lpstr>Proxies (7): Production for export</vt:lpstr>
      <vt:lpstr>Proxies (8): Dividends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Balint Magyar</cp:lastModifiedBy>
  <cp:revision>853</cp:revision>
  <dcterms:created xsi:type="dcterms:W3CDTF">2017-05-01T09:52:15Z</dcterms:created>
  <dcterms:modified xsi:type="dcterms:W3CDTF">2022-08-25T10:52:40Z</dcterms:modified>
</cp:coreProperties>
</file>