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400" r:id="rId2"/>
    <p:sldId id="258" r:id="rId3"/>
    <p:sldId id="259" r:id="rId4"/>
    <p:sldId id="383" r:id="rId5"/>
    <p:sldId id="409" r:id="rId6"/>
    <p:sldId id="260" r:id="rId7"/>
    <p:sldId id="424" r:id="rId8"/>
    <p:sldId id="261" r:id="rId9"/>
    <p:sldId id="287" r:id="rId10"/>
    <p:sldId id="288" r:id="rId11"/>
    <p:sldId id="285" r:id="rId12"/>
    <p:sldId id="419" r:id="rId13"/>
    <p:sldId id="425" r:id="rId14"/>
    <p:sldId id="420" r:id="rId15"/>
    <p:sldId id="422" r:id="rId16"/>
    <p:sldId id="410" r:id="rId17"/>
    <p:sldId id="426" r:id="rId18"/>
    <p:sldId id="401" r:id="rId19"/>
    <p:sldId id="423" r:id="rId20"/>
    <p:sldId id="427" r:id="rId21"/>
    <p:sldId id="406" r:id="rId22"/>
  </p:sldIdLst>
  <p:sldSz cx="9144000" cy="5143500" type="screen16x9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49" userDrawn="1">
          <p15:clr>
            <a:srgbClr val="A4A3A4"/>
          </p15:clr>
        </p15:guide>
        <p15:guide id="2" pos="5692" userDrawn="1">
          <p15:clr>
            <a:srgbClr val="A4A3A4"/>
          </p15:clr>
        </p15:guide>
        <p15:guide id="3" orient="horz" pos="622" userDrawn="1">
          <p15:clr>
            <a:srgbClr val="A4A3A4"/>
          </p15:clr>
        </p15:guide>
        <p15:guide id="4" pos="68" userDrawn="1">
          <p15:clr>
            <a:srgbClr val="A4A3A4"/>
          </p15:clr>
        </p15:guide>
        <p15:guide id="5" pos="158" userDrawn="1">
          <p15:clr>
            <a:srgbClr val="A4A3A4"/>
          </p15:clr>
        </p15:guide>
        <p15:guide id="6" pos="5647" userDrawn="1">
          <p15:clr>
            <a:srgbClr val="A4A3A4"/>
          </p15:clr>
        </p15:guide>
        <p15:guide id="7" orient="horz" pos="78" userDrawn="1">
          <p15:clr>
            <a:srgbClr val="A4A3A4"/>
          </p15:clr>
        </p15:guide>
        <p15:guide id="8" orient="horz" pos="3162" userDrawn="1">
          <p15:clr>
            <a:srgbClr val="A4A3A4"/>
          </p15:clr>
        </p15:guide>
        <p15:guide id="9" pos="2789" userDrawn="1">
          <p15:clr>
            <a:srgbClr val="A4A3A4"/>
          </p15:clr>
        </p15:guide>
        <p15:guide id="10" pos="2835" userDrawn="1">
          <p15:clr>
            <a:srgbClr val="A4A3A4"/>
          </p15:clr>
        </p15:guide>
        <p15:guide id="11" pos="2971" userDrawn="1">
          <p15:clr>
            <a:srgbClr val="A4A3A4"/>
          </p15:clr>
        </p15:guide>
        <p15:guide id="12" orient="horz" pos="180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412B"/>
    <a:srgbClr val="B3AA9D"/>
    <a:srgbClr val="CD5F50"/>
    <a:srgbClr val="EFEAE4"/>
    <a:srgbClr val="6B95A1"/>
    <a:srgbClr val="4D7C85"/>
    <a:srgbClr val="8D503B"/>
    <a:srgbClr val="385A61"/>
    <a:srgbClr val="4D7C84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Közepesen sötét stíl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incs stílus, csak rács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59" autoAdjust="0"/>
    <p:restoredTop sz="95756" autoAdjust="0"/>
  </p:normalViewPr>
  <p:slideViewPr>
    <p:cSldViewPr>
      <p:cViewPr varScale="1">
        <p:scale>
          <a:sx n="158" d="100"/>
          <a:sy n="158" d="100"/>
        </p:scale>
        <p:origin x="374" y="91"/>
      </p:cViewPr>
      <p:guideLst>
        <p:guide orient="horz" pos="849"/>
        <p:guide pos="5692"/>
        <p:guide orient="horz" pos="622"/>
        <p:guide pos="68"/>
        <p:guide pos="158"/>
        <p:guide pos="5647"/>
        <p:guide orient="horz" pos="78"/>
        <p:guide orient="horz" pos="3162"/>
        <p:guide pos="2789"/>
        <p:guide pos="2835"/>
        <p:guide pos="2971"/>
        <p:guide orient="horz" pos="180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5FEE30-628B-4BCD-B8C9-2BF3180BA3C0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3CA4390E-8AEC-4EA2-A3EC-8DD042504D56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300" b="1" dirty="0">
              <a:solidFill>
                <a:srgbClr val="4D7C85"/>
              </a:solidFill>
            </a:rPr>
            <a:t>Liberal democracy</a:t>
          </a:r>
        </a:p>
      </dgm:t>
    </dgm:pt>
    <dgm:pt modelId="{A4B2B83E-EB6A-4359-B43A-DBC5C5DFCAEB}" type="parTrans" cxnId="{238E8032-8D87-408E-A872-7A74B256EB7F}">
      <dgm:prSet/>
      <dgm:spPr/>
      <dgm:t>
        <a:bodyPr/>
        <a:lstStyle/>
        <a:p>
          <a:endParaRPr lang="hu-HU"/>
        </a:p>
      </dgm:t>
    </dgm:pt>
    <dgm:pt modelId="{9BCEB788-24BE-4063-82CD-6618D9E746C1}" type="sibTrans" cxnId="{238E8032-8D87-408E-A872-7A74B256EB7F}">
      <dgm:prSet/>
      <dgm:spPr/>
      <dgm:t>
        <a:bodyPr/>
        <a:lstStyle/>
        <a:p>
          <a:endParaRPr lang="hu-HU"/>
        </a:p>
      </dgm:t>
    </dgm:pt>
    <dgm:pt modelId="{94EAB1EC-7FE9-40F9-8691-7534F2D2D13B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300" b="1" dirty="0">
              <a:solidFill>
                <a:srgbClr val="4D7C85"/>
              </a:solidFill>
            </a:rPr>
            <a:t>Patronal autocracy</a:t>
          </a:r>
        </a:p>
      </dgm:t>
    </dgm:pt>
    <dgm:pt modelId="{AC170853-3C5A-498C-AB0E-62BD539BDACB}" type="parTrans" cxnId="{6116BD2D-F084-49B0-AC36-AC05B9CE156D}">
      <dgm:prSet/>
      <dgm:spPr/>
      <dgm:t>
        <a:bodyPr/>
        <a:lstStyle/>
        <a:p>
          <a:endParaRPr lang="hu-HU"/>
        </a:p>
      </dgm:t>
    </dgm:pt>
    <dgm:pt modelId="{6F2BECE1-1D30-4F39-BBB4-35324958AB70}" type="sibTrans" cxnId="{6116BD2D-F084-49B0-AC36-AC05B9CE156D}">
      <dgm:prSet/>
      <dgm:spPr/>
      <dgm:t>
        <a:bodyPr/>
        <a:lstStyle/>
        <a:p>
          <a:endParaRPr lang="hu-HU"/>
        </a:p>
      </dgm:t>
    </dgm:pt>
    <dgm:pt modelId="{EA790760-0B03-448A-9F29-12DB28B7261E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300" b="1" dirty="0">
              <a:solidFill>
                <a:srgbClr val="4D7C85"/>
              </a:solidFill>
            </a:rPr>
            <a:t>Market-exploiting dictatorship</a:t>
          </a:r>
        </a:p>
      </dgm:t>
    </dgm:pt>
    <dgm:pt modelId="{5C7F6E41-DDEC-4FFD-ADF3-857A68ACE437}" type="parTrans" cxnId="{B13EAAE4-1F67-4A3A-9177-03A368343129}">
      <dgm:prSet/>
      <dgm:spPr/>
      <dgm:t>
        <a:bodyPr/>
        <a:lstStyle/>
        <a:p>
          <a:endParaRPr lang="hu-HU"/>
        </a:p>
      </dgm:t>
    </dgm:pt>
    <dgm:pt modelId="{C852374C-469A-4298-974D-3B706E4B63CD}" type="sibTrans" cxnId="{B13EAAE4-1F67-4A3A-9177-03A368343129}">
      <dgm:prSet/>
      <dgm:spPr/>
      <dgm:t>
        <a:bodyPr/>
        <a:lstStyle/>
        <a:p>
          <a:endParaRPr lang="hu-HU"/>
        </a:p>
      </dgm:t>
    </dgm:pt>
    <dgm:pt modelId="{83210F28-54C2-4E50-BA91-C30C7F5A925A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300" b="1" dirty="0">
              <a:solidFill>
                <a:srgbClr val="4D7C85"/>
              </a:solidFill>
            </a:rPr>
            <a:t>Patronal democracy</a:t>
          </a:r>
        </a:p>
      </dgm:t>
    </dgm:pt>
    <dgm:pt modelId="{BE820587-ACDE-46A2-B65C-DBB9C05D5D28}" type="parTrans" cxnId="{E0DFDD57-3D41-4D58-9D26-48A3B6203E9E}">
      <dgm:prSet/>
      <dgm:spPr/>
      <dgm:t>
        <a:bodyPr/>
        <a:lstStyle/>
        <a:p>
          <a:endParaRPr lang="hu-HU"/>
        </a:p>
      </dgm:t>
    </dgm:pt>
    <dgm:pt modelId="{C48E22A5-3C91-4ECB-9614-22AE88AAB692}" type="sibTrans" cxnId="{E0DFDD57-3D41-4D58-9D26-48A3B6203E9E}">
      <dgm:prSet/>
      <dgm:spPr/>
      <dgm:t>
        <a:bodyPr/>
        <a:lstStyle/>
        <a:p>
          <a:endParaRPr lang="hu-HU"/>
        </a:p>
      </dgm:t>
    </dgm:pt>
    <dgm:pt modelId="{497908DE-4C30-428A-A555-3A6C2F4ADF7D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300" b="1" dirty="0">
              <a:solidFill>
                <a:srgbClr val="4D7C85"/>
              </a:solidFill>
            </a:rPr>
            <a:t>Communist dictatorship</a:t>
          </a:r>
        </a:p>
      </dgm:t>
    </dgm:pt>
    <dgm:pt modelId="{62CDFBF8-8475-41D6-A92F-79B3295FBB46}" type="sibTrans" cxnId="{7F3FE700-1B5C-4D5E-A6DA-C2C295341AB0}">
      <dgm:prSet/>
      <dgm:spPr/>
      <dgm:t>
        <a:bodyPr/>
        <a:lstStyle/>
        <a:p>
          <a:endParaRPr lang="hu-HU"/>
        </a:p>
      </dgm:t>
    </dgm:pt>
    <dgm:pt modelId="{271AECFB-B758-4170-9A56-A7A2099BC3ED}" type="parTrans" cxnId="{7F3FE700-1B5C-4D5E-A6DA-C2C295341AB0}">
      <dgm:prSet/>
      <dgm:spPr/>
      <dgm:t>
        <a:bodyPr/>
        <a:lstStyle/>
        <a:p>
          <a:endParaRPr lang="hu-HU"/>
        </a:p>
      </dgm:t>
    </dgm:pt>
    <dgm:pt modelId="{70972A96-F39F-4054-A5D9-CCAC350AB6EA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300" b="1" dirty="0">
              <a:solidFill>
                <a:srgbClr val="4D7C85"/>
              </a:solidFill>
            </a:rPr>
            <a:t>Conservative autocracy</a:t>
          </a:r>
        </a:p>
      </dgm:t>
    </dgm:pt>
    <dgm:pt modelId="{31D1D17A-6379-4E4F-BA5B-41C68FE7CA83}" type="parTrans" cxnId="{CBEF9A63-C4A8-4435-B53F-3311C5002E27}">
      <dgm:prSet/>
      <dgm:spPr/>
      <dgm:t>
        <a:bodyPr/>
        <a:lstStyle/>
        <a:p>
          <a:endParaRPr lang="hu-HU"/>
        </a:p>
      </dgm:t>
    </dgm:pt>
    <dgm:pt modelId="{9245FA1F-2308-44B5-8473-F6C503401E93}" type="sibTrans" cxnId="{CBEF9A63-C4A8-4435-B53F-3311C5002E27}">
      <dgm:prSet/>
      <dgm:spPr/>
      <dgm:t>
        <a:bodyPr/>
        <a:lstStyle/>
        <a:p>
          <a:endParaRPr lang="hu-HU"/>
        </a:p>
      </dgm:t>
    </dgm:pt>
    <dgm:pt modelId="{F9260225-45E3-4E83-A7B5-93BF7662486D}" type="pres">
      <dgm:prSet presAssocID="{D75FEE30-628B-4BCD-B8C9-2BF3180BA3C0}" presName="compositeShape" presStyleCnt="0">
        <dgm:presLayoutVars>
          <dgm:dir/>
          <dgm:resizeHandles/>
        </dgm:presLayoutVars>
      </dgm:prSet>
      <dgm:spPr/>
    </dgm:pt>
    <dgm:pt modelId="{2CAB7AE0-F53F-477F-8596-08683A702DA4}" type="pres">
      <dgm:prSet presAssocID="{D75FEE30-628B-4BCD-B8C9-2BF3180BA3C0}" presName="pyramid" presStyleLbl="node1" presStyleIdx="0" presStyleCnt="1" custAng="10800000" custScaleX="85964" custScaleY="61566" custLinFactNeighborX="1344" custLinFactNeighborY="-2143"/>
      <dgm:spPr>
        <a:solidFill>
          <a:srgbClr val="EFEAE4"/>
        </a:solidFill>
        <a:ln w="31750">
          <a:solidFill>
            <a:srgbClr val="B3A99D"/>
          </a:solidFill>
        </a:ln>
      </dgm:spPr>
    </dgm:pt>
    <dgm:pt modelId="{54982EDE-BA38-419C-8C90-E7DF88B50825}" type="pres">
      <dgm:prSet presAssocID="{D75FEE30-628B-4BCD-B8C9-2BF3180BA3C0}" presName="theList" presStyleCnt="0"/>
      <dgm:spPr/>
    </dgm:pt>
    <dgm:pt modelId="{C15E22B3-3295-4532-9D6A-325D45E50C1C}" type="pres">
      <dgm:prSet presAssocID="{497908DE-4C30-428A-A555-3A6C2F4ADF7D}" presName="aNode" presStyleLbl="fgAcc1" presStyleIdx="0" presStyleCnt="6" custAng="0" custScaleX="46378" custScaleY="37620" custLinFactNeighborX="47933" custLinFactNeighborY="38884">
        <dgm:presLayoutVars>
          <dgm:bulletEnabled val="1"/>
        </dgm:presLayoutVars>
      </dgm:prSet>
      <dgm:spPr/>
    </dgm:pt>
    <dgm:pt modelId="{E349127E-BD40-4FFD-98F7-AE53232D3317}" type="pres">
      <dgm:prSet presAssocID="{497908DE-4C30-428A-A555-3A6C2F4ADF7D}" presName="aSpace" presStyleCnt="0"/>
      <dgm:spPr/>
    </dgm:pt>
    <dgm:pt modelId="{585EDA03-E1D1-49E2-ABCC-D095A33C60CB}" type="pres">
      <dgm:prSet presAssocID="{3CA4390E-8AEC-4EA2-A3EC-8DD042504D56}" presName="aNode" presStyleLbl="fgAcc1" presStyleIdx="1" presStyleCnt="6" custScaleX="48228" custScaleY="34224" custLinFactX="-43498" custLinFactY="-30589" custLinFactNeighborX="-100000" custLinFactNeighborY="-100000">
        <dgm:presLayoutVars>
          <dgm:bulletEnabled val="1"/>
        </dgm:presLayoutVars>
      </dgm:prSet>
      <dgm:spPr/>
    </dgm:pt>
    <dgm:pt modelId="{689CAA53-9D6E-44E6-B0D8-615A6D07FB5B}" type="pres">
      <dgm:prSet presAssocID="{3CA4390E-8AEC-4EA2-A3EC-8DD042504D56}" presName="aSpace" presStyleCnt="0"/>
      <dgm:spPr/>
    </dgm:pt>
    <dgm:pt modelId="{AA40EDB2-9616-491E-8997-90DC3C7C7F8E}" type="pres">
      <dgm:prSet presAssocID="{94EAB1EC-7FE9-40F9-8691-7534F2D2D13B}" presName="aNode" presStyleLbl="fgAcc1" presStyleIdx="2" presStyleCnt="6" custScaleX="48373" custScaleY="36545" custLinFactY="133482" custLinFactNeighborX="-47933" custLinFactNeighborY="200000">
        <dgm:presLayoutVars>
          <dgm:bulletEnabled val="1"/>
        </dgm:presLayoutVars>
      </dgm:prSet>
      <dgm:spPr/>
    </dgm:pt>
    <dgm:pt modelId="{9055E23A-F0BC-4AAF-9FF4-F780F02DFD21}" type="pres">
      <dgm:prSet presAssocID="{94EAB1EC-7FE9-40F9-8691-7534F2D2D13B}" presName="aSpace" presStyleCnt="0"/>
      <dgm:spPr/>
    </dgm:pt>
    <dgm:pt modelId="{6AFE05B7-991B-44DA-9843-39E3CC396A11}" type="pres">
      <dgm:prSet presAssocID="{70972A96-F39F-4054-A5D9-CCAC350AB6EA}" presName="aNode" presStyleLbl="fgAcc1" presStyleIdx="3" presStyleCnt="6" custScaleX="49578" custScaleY="34181" custLinFactY="-140395" custLinFactNeighborX="-45566" custLinFactNeighborY="-200000">
        <dgm:presLayoutVars>
          <dgm:bulletEnabled val="1"/>
        </dgm:presLayoutVars>
      </dgm:prSet>
      <dgm:spPr/>
    </dgm:pt>
    <dgm:pt modelId="{B370853F-B4C8-494E-B10D-01EDE232E07B}" type="pres">
      <dgm:prSet presAssocID="{70972A96-F39F-4054-A5D9-CCAC350AB6EA}" presName="aSpace" presStyleCnt="0"/>
      <dgm:spPr/>
    </dgm:pt>
    <dgm:pt modelId="{40A06F75-CF71-4FF0-9476-F881F10B4C59}" type="pres">
      <dgm:prSet presAssocID="{EA790760-0B03-448A-9F29-12DB28B7261E}" presName="aNode" presStyleLbl="fgAcc1" presStyleIdx="4" presStyleCnt="6" custAng="0" custScaleX="49988" custScaleY="35761" custLinFactY="-68314" custLinFactNeighborX="33756" custLinFactNeighborY="-100000">
        <dgm:presLayoutVars>
          <dgm:bulletEnabled val="1"/>
        </dgm:presLayoutVars>
      </dgm:prSet>
      <dgm:spPr/>
    </dgm:pt>
    <dgm:pt modelId="{D5AAC021-0B13-4F18-8DC6-1FA6845FB348}" type="pres">
      <dgm:prSet presAssocID="{EA790760-0B03-448A-9F29-12DB28B7261E}" presName="aSpace" presStyleCnt="0"/>
      <dgm:spPr/>
    </dgm:pt>
    <dgm:pt modelId="{0E6DB8B2-458A-4F73-AF77-E844E8685CD8}" type="pres">
      <dgm:prSet presAssocID="{83210F28-54C2-4E50-BA91-C30C7F5A925A}" presName="aNode" presStyleLbl="fgAcc1" presStyleIdx="5" presStyleCnt="6" custScaleX="49314" custScaleY="33560" custLinFactX="-21680" custLinFactY="-100000" custLinFactNeighborX="-100000" custLinFactNeighborY="-194339">
        <dgm:presLayoutVars>
          <dgm:bulletEnabled val="1"/>
        </dgm:presLayoutVars>
      </dgm:prSet>
      <dgm:spPr/>
    </dgm:pt>
    <dgm:pt modelId="{90C49BEF-D580-4BCE-B3DE-D37D285664C9}" type="pres">
      <dgm:prSet presAssocID="{83210F28-54C2-4E50-BA91-C30C7F5A925A}" presName="aSpace" presStyleCnt="0"/>
      <dgm:spPr/>
    </dgm:pt>
  </dgm:ptLst>
  <dgm:cxnLst>
    <dgm:cxn modelId="{7F3FE700-1B5C-4D5E-A6DA-C2C295341AB0}" srcId="{D75FEE30-628B-4BCD-B8C9-2BF3180BA3C0}" destId="{497908DE-4C30-428A-A555-3A6C2F4ADF7D}" srcOrd="0" destOrd="0" parTransId="{271AECFB-B758-4170-9A56-A7A2099BC3ED}" sibTransId="{62CDFBF8-8475-41D6-A92F-79B3295FBB46}"/>
    <dgm:cxn modelId="{6116BD2D-F084-49B0-AC36-AC05B9CE156D}" srcId="{D75FEE30-628B-4BCD-B8C9-2BF3180BA3C0}" destId="{94EAB1EC-7FE9-40F9-8691-7534F2D2D13B}" srcOrd="2" destOrd="0" parTransId="{AC170853-3C5A-498C-AB0E-62BD539BDACB}" sibTransId="{6F2BECE1-1D30-4F39-BBB4-35324958AB70}"/>
    <dgm:cxn modelId="{238E8032-8D87-408E-A872-7A74B256EB7F}" srcId="{D75FEE30-628B-4BCD-B8C9-2BF3180BA3C0}" destId="{3CA4390E-8AEC-4EA2-A3EC-8DD042504D56}" srcOrd="1" destOrd="0" parTransId="{A4B2B83E-EB6A-4359-B43A-DBC5C5DFCAEB}" sibTransId="{9BCEB788-24BE-4063-82CD-6618D9E746C1}"/>
    <dgm:cxn modelId="{E89C1F37-C31D-4771-85D3-09479E102542}" type="presOf" srcId="{83210F28-54C2-4E50-BA91-C30C7F5A925A}" destId="{0E6DB8B2-458A-4F73-AF77-E844E8685CD8}" srcOrd="0" destOrd="0" presId="urn:microsoft.com/office/officeart/2005/8/layout/pyramid2"/>
    <dgm:cxn modelId="{4FD27F62-8F7B-4FA0-81B0-45AFF26DD4AB}" type="presOf" srcId="{3CA4390E-8AEC-4EA2-A3EC-8DD042504D56}" destId="{585EDA03-E1D1-49E2-ABCC-D095A33C60CB}" srcOrd="0" destOrd="0" presId="urn:microsoft.com/office/officeart/2005/8/layout/pyramid2"/>
    <dgm:cxn modelId="{CBEF9A63-C4A8-4435-B53F-3311C5002E27}" srcId="{D75FEE30-628B-4BCD-B8C9-2BF3180BA3C0}" destId="{70972A96-F39F-4054-A5D9-CCAC350AB6EA}" srcOrd="3" destOrd="0" parTransId="{31D1D17A-6379-4E4F-BA5B-41C68FE7CA83}" sibTransId="{9245FA1F-2308-44B5-8473-F6C503401E93}"/>
    <dgm:cxn modelId="{CFD6E74C-88C1-4902-B0F5-0819A8204EF3}" type="presOf" srcId="{EA790760-0B03-448A-9F29-12DB28B7261E}" destId="{40A06F75-CF71-4FF0-9476-F881F10B4C59}" srcOrd="0" destOrd="0" presId="urn:microsoft.com/office/officeart/2005/8/layout/pyramid2"/>
    <dgm:cxn modelId="{E0DFDD57-3D41-4D58-9D26-48A3B6203E9E}" srcId="{D75FEE30-628B-4BCD-B8C9-2BF3180BA3C0}" destId="{83210F28-54C2-4E50-BA91-C30C7F5A925A}" srcOrd="5" destOrd="0" parTransId="{BE820587-ACDE-46A2-B65C-DBB9C05D5D28}" sibTransId="{C48E22A5-3C91-4ECB-9614-22AE88AAB692}"/>
    <dgm:cxn modelId="{FE306688-C971-4452-B41B-E44DDEE8B654}" type="presOf" srcId="{497908DE-4C30-428A-A555-3A6C2F4ADF7D}" destId="{C15E22B3-3295-4532-9D6A-325D45E50C1C}" srcOrd="0" destOrd="0" presId="urn:microsoft.com/office/officeart/2005/8/layout/pyramid2"/>
    <dgm:cxn modelId="{AFB221A5-DC01-4D91-A630-149BF9C8BEEE}" type="presOf" srcId="{70972A96-F39F-4054-A5D9-CCAC350AB6EA}" destId="{6AFE05B7-991B-44DA-9843-39E3CC396A11}" srcOrd="0" destOrd="0" presId="urn:microsoft.com/office/officeart/2005/8/layout/pyramid2"/>
    <dgm:cxn modelId="{D0EC6BA7-91C1-4C22-B662-DBBEEDA6BEA1}" type="presOf" srcId="{94EAB1EC-7FE9-40F9-8691-7534F2D2D13B}" destId="{AA40EDB2-9616-491E-8997-90DC3C7C7F8E}" srcOrd="0" destOrd="0" presId="urn:microsoft.com/office/officeart/2005/8/layout/pyramid2"/>
    <dgm:cxn modelId="{A4ED18AC-E2F5-4EB9-B7A6-C29D137DDD0E}" type="presOf" srcId="{D75FEE30-628B-4BCD-B8C9-2BF3180BA3C0}" destId="{F9260225-45E3-4E83-A7B5-93BF7662486D}" srcOrd="0" destOrd="0" presId="urn:microsoft.com/office/officeart/2005/8/layout/pyramid2"/>
    <dgm:cxn modelId="{B13EAAE4-1F67-4A3A-9177-03A368343129}" srcId="{D75FEE30-628B-4BCD-B8C9-2BF3180BA3C0}" destId="{EA790760-0B03-448A-9F29-12DB28B7261E}" srcOrd="4" destOrd="0" parTransId="{5C7F6E41-DDEC-4FFD-ADF3-857A68ACE437}" sibTransId="{C852374C-469A-4298-974D-3B706E4B63CD}"/>
    <dgm:cxn modelId="{5546BA0F-BCDB-498D-97E9-84D23BF7D823}" type="presParOf" srcId="{F9260225-45E3-4E83-A7B5-93BF7662486D}" destId="{2CAB7AE0-F53F-477F-8596-08683A702DA4}" srcOrd="0" destOrd="0" presId="urn:microsoft.com/office/officeart/2005/8/layout/pyramid2"/>
    <dgm:cxn modelId="{6C13861C-A22F-4239-984C-CDB7872F97F3}" type="presParOf" srcId="{F9260225-45E3-4E83-A7B5-93BF7662486D}" destId="{54982EDE-BA38-419C-8C90-E7DF88B50825}" srcOrd="1" destOrd="0" presId="urn:microsoft.com/office/officeart/2005/8/layout/pyramid2"/>
    <dgm:cxn modelId="{F92D76F5-DBE3-474B-9E21-853D2240D0BB}" type="presParOf" srcId="{54982EDE-BA38-419C-8C90-E7DF88B50825}" destId="{C15E22B3-3295-4532-9D6A-325D45E50C1C}" srcOrd="0" destOrd="0" presId="urn:microsoft.com/office/officeart/2005/8/layout/pyramid2"/>
    <dgm:cxn modelId="{62E67332-AF00-4043-80AD-A05B1BC948DC}" type="presParOf" srcId="{54982EDE-BA38-419C-8C90-E7DF88B50825}" destId="{E349127E-BD40-4FFD-98F7-AE53232D3317}" srcOrd="1" destOrd="0" presId="urn:microsoft.com/office/officeart/2005/8/layout/pyramid2"/>
    <dgm:cxn modelId="{DF72982B-D159-45CB-99AD-0FFCD3001273}" type="presParOf" srcId="{54982EDE-BA38-419C-8C90-E7DF88B50825}" destId="{585EDA03-E1D1-49E2-ABCC-D095A33C60CB}" srcOrd="2" destOrd="0" presId="urn:microsoft.com/office/officeart/2005/8/layout/pyramid2"/>
    <dgm:cxn modelId="{59B107B9-C730-42D7-9417-1DF20E5D3278}" type="presParOf" srcId="{54982EDE-BA38-419C-8C90-E7DF88B50825}" destId="{689CAA53-9D6E-44E6-B0D8-615A6D07FB5B}" srcOrd="3" destOrd="0" presId="urn:microsoft.com/office/officeart/2005/8/layout/pyramid2"/>
    <dgm:cxn modelId="{8D9E1CA6-CD0C-486C-8B97-D9FA4B8982EC}" type="presParOf" srcId="{54982EDE-BA38-419C-8C90-E7DF88B50825}" destId="{AA40EDB2-9616-491E-8997-90DC3C7C7F8E}" srcOrd="4" destOrd="0" presId="urn:microsoft.com/office/officeart/2005/8/layout/pyramid2"/>
    <dgm:cxn modelId="{E87BE80E-194E-4DA5-9B35-88A4A487A61D}" type="presParOf" srcId="{54982EDE-BA38-419C-8C90-E7DF88B50825}" destId="{9055E23A-F0BC-4AAF-9FF4-F780F02DFD21}" srcOrd="5" destOrd="0" presId="urn:microsoft.com/office/officeart/2005/8/layout/pyramid2"/>
    <dgm:cxn modelId="{B520C037-ADBC-4571-B0D6-87B69A7E8C90}" type="presParOf" srcId="{54982EDE-BA38-419C-8C90-E7DF88B50825}" destId="{6AFE05B7-991B-44DA-9843-39E3CC396A11}" srcOrd="6" destOrd="0" presId="urn:microsoft.com/office/officeart/2005/8/layout/pyramid2"/>
    <dgm:cxn modelId="{98787B4A-CF9A-4DC8-A3F3-FDBCA561BDA8}" type="presParOf" srcId="{54982EDE-BA38-419C-8C90-E7DF88B50825}" destId="{B370853F-B4C8-494E-B10D-01EDE232E07B}" srcOrd="7" destOrd="0" presId="urn:microsoft.com/office/officeart/2005/8/layout/pyramid2"/>
    <dgm:cxn modelId="{4B0FF76F-6187-4948-A7B1-B7D49434E16A}" type="presParOf" srcId="{54982EDE-BA38-419C-8C90-E7DF88B50825}" destId="{40A06F75-CF71-4FF0-9476-F881F10B4C59}" srcOrd="8" destOrd="0" presId="urn:microsoft.com/office/officeart/2005/8/layout/pyramid2"/>
    <dgm:cxn modelId="{F8682059-C4F8-4885-A036-DD7D00A16706}" type="presParOf" srcId="{54982EDE-BA38-419C-8C90-E7DF88B50825}" destId="{D5AAC021-0B13-4F18-8DC6-1FA6845FB348}" srcOrd="9" destOrd="0" presId="urn:microsoft.com/office/officeart/2005/8/layout/pyramid2"/>
    <dgm:cxn modelId="{3E9BD71F-CEFB-4360-BCAA-A28BCB1822BF}" type="presParOf" srcId="{54982EDE-BA38-419C-8C90-E7DF88B50825}" destId="{0E6DB8B2-458A-4F73-AF77-E844E8685CD8}" srcOrd="10" destOrd="0" presId="urn:microsoft.com/office/officeart/2005/8/layout/pyramid2"/>
    <dgm:cxn modelId="{89A83832-05D8-4956-BA14-AF50D4D73A82}" type="presParOf" srcId="{54982EDE-BA38-419C-8C90-E7DF88B50825}" destId="{90C49BEF-D580-4BCE-B3DE-D37D285664C9}" srcOrd="11" destOrd="0" presId="urn:microsoft.com/office/officeart/2005/8/layout/pyramid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75FEE30-628B-4BCD-B8C9-2BF3180BA3C0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3CA4390E-8AEC-4EA2-A3EC-8DD042504D56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300" b="1" dirty="0">
              <a:solidFill>
                <a:srgbClr val="4D7C85"/>
              </a:solidFill>
            </a:rPr>
            <a:t>Liberal democracy</a:t>
          </a:r>
        </a:p>
      </dgm:t>
    </dgm:pt>
    <dgm:pt modelId="{A4B2B83E-EB6A-4359-B43A-DBC5C5DFCAEB}" type="parTrans" cxnId="{238E8032-8D87-408E-A872-7A74B256EB7F}">
      <dgm:prSet/>
      <dgm:spPr/>
      <dgm:t>
        <a:bodyPr/>
        <a:lstStyle/>
        <a:p>
          <a:endParaRPr lang="hu-HU"/>
        </a:p>
      </dgm:t>
    </dgm:pt>
    <dgm:pt modelId="{9BCEB788-24BE-4063-82CD-6618D9E746C1}" type="sibTrans" cxnId="{238E8032-8D87-408E-A872-7A74B256EB7F}">
      <dgm:prSet/>
      <dgm:spPr/>
      <dgm:t>
        <a:bodyPr/>
        <a:lstStyle/>
        <a:p>
          <a:endParaRPr lang="hu-HU"/>
        </a:p>
      </dgm:t>
    </dgm:pt>
    <dgm:pt modelId="{94EAB1EC-7FE9-40F9-8691-7534F2D2D13B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300" b="1" dirty="0">
              <a:solidFill>
                <a:srgbClr val="4D7C85"/>
              </a:solidFill>
            </a:rPr>
            <a:t>Patronal autocracy</a:t>
          </a:r>
        </a:p>
      </dgm:t>
    </dgm:pt>
    <dgm:pt modelId="{AC170853-3C5A-498C-AB0E-62BD539BDACB}" type="parTrans" cxnId="{6116BD2D-F084-49B0-AC36-AC05B9CE156D}">
      <dgm:prSet/>
      <dgm:spPr/>
      <dgm:t>
        <a:bodyPr/>
        <a:lstStyle/>
        <a:p>
          <a:endParaRPr lang="hu-HU"/>
        </a:p>
      </dgm:t>
    </dgm:pt>
    <dgm:pt modelId="{6F2BECE1-1D30-4F39-BBB4-35324958AB70}" type="sibTrans" cxnId="{6116BD2D-F084-49B0-AC36-AC05B9CE156D}">
      <dgm:prSet/>
      <dgm:spPr/>
      <dgm:t>
        <a:bodyPr/>
        <a:lstStyle/>
        <a:p>
          <a:endParaRPr lang="hu-HU"/>
        </a:p>
      </dgm:t>
    </dgm:pt>
    <dgm:pt modelId="{EA790760-0B03-448A-9F29-12DB28B7261E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300" b="1" dirty="0">
              <a:solidFill>
                <a:srgbClr val="4D7C85"/>
              </a:solidFill>
            </a:rPr>
            <a:t>Market-exploiting dictatorship</a:t>
          </a:r>
        </a:p>
      </dgm:t>
    </dgm:pt>
    <dgm:pt modelId="{5C7F6E41-DDEC-4FFD-ADF3-857A68ACE437}" type="parTrans" cxnId="{B13EAAE4-1F67-4A3A-9177-03A368343129}">
      <dgm:prSet/>
      <dgm:spPr/>
      <dgm:t>
        <a:bodyPr/>
        <a:lstStyle/>
        <a:p>
          <a:endParaRPr lang="hu-HU"/>
        </a:p>
      </dgm:t>
    </dgm:pt>
    <dgm:pt modelId="{C852374C-469A-4298-974D-3B706E4B63CD}" type="sibTrans" cxnId="{B13EAAE4-1F67-4A3A-9177-03A368343129}">
      <dgm:prSet/>
      <dgm:spPr/>
      <dgm:t>
        <a:bodyPr/>
        <a:lstStyle/>
        <a:p>
          <a:endParaRPr lang="hu-HU"/>
        </a:p>
      </dgm:t>
    </dgm:pt>
    <dgm:pt modelId="{83210F28-54C2-4E50-BA91-C30C7F5A925A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300" b="1" dirty="0">
              <a:solidFill>
                <a:srgbClr val="4D7C85"/>
              </a:solidFill>
            </a:rPr>
            <a:t>Patronal democracy</a:t>
          </a:r>
        </a:p>
      </dgm:t>
    </dgm:pt>
    <dgm:pt modelId="{BE820587-ACDE-46A2-B65C-DBB9C05D5D28}" type="parTrans" cxnId="{E0DFDD57-3D41-4D58-9D26-48A3B6203E9E}">
      <dgm:prSet/>
      <dgm:spPr/>
      <dgm:t>
        <a:bodyPr/>
        <a:lstStyle/>
        <a:p>
          <a:endParaRPr lang="hu-HU"/>
        </a:p>
      </dgm:t>
    </dgm:pt>
    <dgm:pt modelId="{C48E22A5-3C91-4ECB-9614-22AE88AAB692}" type="sibTrans" cxnId="{E0DFDD57-3D41-4D58-9D26-48A3B6203E9E}">
      <dgm:prSet/>
      <dgm:spPr/>
      <dgm:t>
        <a:bodyPr/>
        <a:lstStyle/>
        <a:p>
          <a:endParaRPr lang="hu-HU"/>
        </a:p>
      </dgm:t>
    </dgm:pt>
    <dgm:pt modelId="{497908DE-4C30-428A-A555-3A6C2F4ADF7D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300" b="1" dirty="0">
              <a:solidFill>
                <a:srgbClr val="4D7C85"/>
              </a:solidFill>
            </a:rPr>
            <a:t>Communist dictatorship</a:t>
          </a:r>
        </a:p>
      </dgm:t>
    </dgm:pt>
    <dgm:pt modelId="{62CDFBF8-8475-41D6-A92F-79B3295FBB46}" type="sibTrans" cxnId="{7F3FE700-1B5C-4D5E-A6DA-C2C295341AB0}">
      <dgm:prSet/>
      <dgm:spPr/>
      <dgm:t>
        <a:bodyPr/>
        <a:lstStyle/>
        <a:p>
          <a:endParaRPr lang="hu-HU"/>
        </a:p>
      </dgm:t>
    </dgm:pt>
    <dgm:pt modelId="{271AECFB-B758-4170-9A56-A7A2099BC3ED}" type="parTrans" cxnId="{7F3FE700-1B5C-4D5E-A6DA-C2C295341AB0}">
      <dgm:prSet/>
      <dgm:spPr/>
      <dgm:t>
        <a:bodyPr/>
        <a:lstStyle/>
        <a:p>
          <a:endParaRPr lang="hu-HU"/>
        </a:p>
      </dgm:t>
    </dgm:pt>
    <dgm:pt modelId="{70972A96-F39F-4054-A5D9-CCAC350AB6EA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300" b="1" dirty="0">
              <a:solidFill>
                <a:srgbClr val="4D7C85"/>
              </a:solidFill>
            </a:rPr>
            <a:t>Conservative autocracy</a:t>
          </a:r>
        </a:p>
      </dgm:t>
    </dgm:pt>
    <dgm:pt modelId="{31D1D17A-6379-4E4F-BA5B-41C68FE7CA83}" type="parTrans" cxnId="{CBEF9A63-C4A8-4435-B53F-3311C5002E27}">
      <dgm:prSet/>
      <dgm:spPr/>
      <dgm:t>
        <a:bodyPr/>
        <a:lstStyle/>
        <a:p>
          <a:endParaRPr lang="hu-HU"/>
        </a:p>
      </dgm:t>
    </dgm:pt>
    <dgm:pt modelId="{9245FA1F-2308-44B5-8473-F6C503401E93}" type="sibTrans" cxnId="{CBEF9A63-C4A8-4435-B53F-3311C5002E27}">
      <dgm:prSet/>
      <dgm:spPr/>
      <dgm:t>
        <a:bodyPr/>
        <a:lstStyle/>
        <a:p>
          <a:endParaRPr lang="hu-HU"/>
        </a:p>
      </dgm:t>
    </dgm:pt>
    <dgm:pt modelId="{F9260225-45E3-4E83-A7B5-93BF7662486D}" type="pres">
      <dgm:prSet presAssocID="{D75FEE30-628B-4BCD-B8C9-2BF3180BA3C0}" presName="compositeShape" presStyleCnt="0">
        <dgm:presLayoutVars>
          <dgm:dir/>
          <dgm:resizeHandles/>
        </dgm:presLayoutVars>
      </dgm:prSet>
      <dgm:spPr/>
    </dgm:pt>
    <dgm:pt modelId="{2CAB7AE0-F53F-477F-8596-08683A702DA4}" type="pres">
      <dgm:prSet presAssocID="{D75FEE30-628B-4BCD-B8C9-2BF3180BA3C0}" presName="pyramid" presStyleLbl="node1" presStyleIdx="0" presStyleCnt="1" custAng="10800000" custScaleX="85964" custScaleY="61566" custLinFactNeighborX="1344" custLinFactNeighborY="-2143"/>
      <dgm:spPr>
        <a:solidFill>
          <a:srgbClr val="EFEAE4"/>
        </a:solidFill>
        <a:ln w="31750">
          <a:solidFill>
            <a:srgbClr val="B3A99D"/>
          </a:solidFill>
        </a:ln>
      </dgm:spPr>
    </dgm:pt>
    <dgm:pt modelId="{54982EDE-BA38-419C-8C90-E7DF88B50825}" type="pres">
      <dgm:prSet presAssocID="{D75FEE30-628B-4BCD-B8C9-2BF3180BA3C0}" presName="theList" presStyleCnt="0"/>
      <dgm:spPr/>
    </dgm:pt>
    <dgm:pt modelId="{C15E22B3-3295-4532-9D6A-325D45E50C1C}" type="pres">
      <dgm:prSet presAssocID="{497908DE-4C30-428A-A555-3A6C2F4ADF7D}" presName="aNode" presStyleLbl="fgAcc1" presStyleIdx="0" presStyleCnt="6" custAng="0" custScaleX="46378" custScaleY="37620" custLinFactNeighborX="47933" custLinFactNeighborY="38884">
        <dgm:presLayoutVars>
          <dgm:bulletEnabled val="1"/>
        </dgm:presLayoutVars>
      </dgm:prSet>
      <dgm:spPr/>
    </dgm:pt>
    <dgm:pt modelId="{E349127E-BD40-4FFD-98F7-AE53232D3317}" type="pres">
      <dgm:prSet presAssocID="{497908DE-4C30-428A-A555-3A6C2F4ADF7D}" presName="aSpace" presStyleCnt="0"/>
      <dgm:spPr/>
    </dgm:pt>
    <dgm:pt modelId="{585EDA03-E1D1-49E2-ABCC-D095A33C60CB}" type="pres">
      <dgm:prSet presAssocID="{3CA4390E-8AEC-4EA2-A3EC-8DD042504D56}" presName="aNode" presStyleLbl="fgAcc1" presStyleIdx="1" presStyleCnt="6" custScaleX="48228" custScaleY="34224" custLinFactX="-43498" custLinFactY="-30589" custLinFactNeighborX="-100000" custLinFactNeighborY="-100000">
        <dgm:presLayoutVars>
          <dgm:bulletEnabled val="1"/>
        </dgm:presLayoutVars>
      </dgm:prSet>
      <dgm:spPr/>
    </dgm:pt>
    <dgm:pt modelId="{689CAA53-9D6E-44E6-B0D8-615A6D07FB5B}" type="pres">
      <dgm:prSet presAssocID="{3CA4390E-8AEC-4EA2-A3EC-8DD042504D56}" presName="aSpace" presStyleCnt="0"/>
      <dgm:spPr/>
    </dgm:pt>
    <dgm:pt modelId="{AA40EDB2-9616-491E-8997-90DC3C7C7F8E}" type="pres">
      <dgm:prSet presAssocID="{94EAB1EC-7FE9-40F9-8691-7534F2D2D13B}" presName="aNode" presStyleLbl="fgAcc1" presStyleIdx="2" presStyleCnt="6" custScaleX="48373" custScaleY="36545" custLinFactY="133482" custLinFactNeighborX="-47933" custLinFactNeighborY="200000">
        <dgm:presLayoutVars>
          <dgm:bulletEnabled val="1"/>
        </dgm:presLayoutVars>
      </dgm:prSet>
      <dgm:spPr/>
    </dgm:pt>
    <dgm:pt modelId="{9055E23A-F0BC-4AAF-9FF4-F780F02DFD21}" type="pres">
      <dgm:prSet presAssocID="{94EAB1EC-7FE9-40F9-8691-7534F2D2D13B}" presName="aSpace" presStyleCnt="0"/>
      <dgm:spPr/>
    </dgm:pt>
    <dgm:pt modelId="{6AFE05B7-991B-44DA-9843-39E3CC396A11}" type="pres">
      <dgm:prSet presAssocID="{70972A96-F39F-4054-A5D9-CCAC350AB6EA}" presName="aNode" presStyleLbl="fgAcc1" presStyleIdx="3" presStyleCnt="6" custScaleX="49578" custScaleY="34181" custLinFactY="-140395" custLinFactNeighborX="-45566" custLinFactNeighborY="-200000">
        <dgm:presLayoutVars>
          <dgm:bulletEnabled val="1"/>
        </dgm:presLayoutVars>
      </dgm:prSet>
      <dgm:spPr/>
    </dgm:pt>
    <dgm:pt modelId="{B370853F-B4C8-494E-B10D-01EDE232E07B}" type="pres">
      <dgm:prSet presAssocID="{70972A96-F39F-4054-A5D9-CCAC350AB6EA}" presName="aSpace" presStyleCnt="0"/>
      <dgm:spPr/>
    </dgm:pt>
    <dgm:pt modelId="{40A06F75-CF71-4FF0-9476-F881F10B4C59}" type="pres">
      <dgm:prSet presAssocID="{EA790760-0B03-448A-9F29-12DB28B7261E}" presName="aNode" presStyleLbl="fgAcc1" presStyleIdx="4" presStyleCnt="6" custAng="0" custScaleX="49988" custScaleY="35761" custLinFactY="-68314" custLinFactNeighborX="33756" custLinFactNeighborY="-100000">
        <dgm:presLayoutVars>
          <dgm:bulletEnabled val="1"/>
        </dgm:presLayoutVars>
      </dgm:prSet>
      <dgm:spPr/>
    </dgm:pt>
    <dgm:pt modelId="{D5AAC021-0B13-4F18-8DC6-1FA6845FB348}" type="pres">
      <dgm:prSet presAssocID="{EA790760-0B03-448A-9F29-12DB28B7261E}" presName="aSpace" presStyleCnt="0"/>
      <dgm:spPr/>
    </dgm:pt>
    <dgm:pt modelId="{0E6DB8B2-458A-4F73-AF77-E844E8685CD8}" type="pres">
      <dgm:prSet presAssocID="{83210F28-54C2-4E50-BA91-C30C7F5A925A}" presName="aNode" presStyleLbl="fgAcc1" presStyleIdx="5" presStyleCnt="6" custScaleX="49314" custScaleY="33560" custLinFactX="-21680" custLinFactY="-100000" custLinFactNeighborX="-100000" custLinFactNeighborY="-194339">
        <dgm:presLayoutVars>
          <dgm:bulletEnabled val="1"/>
        </dgm:presLayoutVars>
      </dgm:prSet>
      <dgm:spPr/>
    </dgm:pt>
    <dgm:pt modelId="{90C49BEF-D580-4BCE-B3DE-D37D285664C9}" type="pres">
      <dgm:prSet presAssocID="{83210F28-54C2-4E50-BA91-C30C7F5A925A}" presName="aSpace" presStyleCnt="0"/>
      <dgm:spPr/>
    </dgm:pt>
  </dgm:ptLst>
  <dgm:cxnLst>
    <dgm:cxn modelId="{7F3FE700-1B5C-4D5E-A6DA-C2C295341AB0}" srcId="{D75FEE30-628B-4BCD-B8C9-2BF3180BA3C0}" destId="{497908DE-4C30-428A-A555-3A6C2F4ADF7D}" srcOrd="0" destOrd="0" parTransId="{271AECFB-B758-4170-9A56-A7A2099BC3ED}" sibTransId="{62CDFBF8-8475-41D6-A92F-79B3295FBB46}"/>
    <dgm:cxn modelId="{6116BD2D-F084-49B0-AC36-AC05B9CE156D}" srcId="{D75FEE30-628B-4BCD-B8C9-2BF3180BA3C0}" destId="{94EAB1EC-7FE9-40F9-8691-7534F2D2D13B}" srcOrd="2" destOrd="0" parTransId="{AC170853-3C5A-498C-AB0E-62BD539BDACB}" sibTransId="{6F2BECE1-1D30-4F39-BBB4-35324958AB70}"/>
    <dgm:cxn modelId="{238E8032-8D87-408E-A872-7A74B256EB7F}" srcId="{D75FEE30-628B-4BCD-B8C9-2BF3180BA3C0}" destId="{3CA4390E-8AEC-4EA2-A3EC-8DD042504D56}" srcOrd="1" destOrd="0" parTransId="{A4B2B83E-EB6A-4359-B43A-DBC5C5DFCAEB}" sibTransId="{9BCEB788-24BE-4063-82CD-6618D9E746C1}"/>
    <dgm:cxn modelId="{E89C1F37-C31D-4771-85D3-09479E102542}" type="presOf" srcId="{83210F28-54C2-4E50-BA91-C30C7F5A925A}" destId="{0E6DB8B2-458A-4F73-AF77-E844E8685CD8}" srcOrd="0" destOrd="0" presId="urn:microsoft.com/office/officeart/2005/8/layout/pyramid2"/>
    <dgm:cxn modelId="{4FD27F62-8F7B-4FA0-81B0-45AFF26DD4AB}" type="presOf" srcId="{3CA4390E-8AEC-4EA2-A3EC-8DD042504D56}" destId="{585EDA03-E1D1-49E2-ABCC-D095A33C60CB}" srcOrd="0" destOrd="0" presId="urn:microsoft.com/office/officeart/2005/8/layout/pyramid2"/>
    <dgm:cxn modelId="{CBEF9A63-C4A8-4435-B53F-3311C5002E27}" srcId="{D75FEE30-628B-4BCD-B8C9-2BF3180BA3C0}" destId="{70972A96-F39F-4054-A5D9-CCAC350AB6EA}" srcOrd="3" destOrd="0" parTransId="{31D1D17A-6379-4E4F-BA5B-41C68FE7CA83}" sibTransId="{9245FA1F-2308-44B5-8473-F6C503401E93}"/>
    <dgm:cxn modelId="{CFD6E74C-88C1-4902-B0F5-0819A8204EF3}" type="presOf" srcId="{EA790760-0B03-448A-9F29-12DB28B7261E}" destId="{40A06F75-CF71-4FF0-9476-F881F10B4C59}" srcOrd="0" destOrd="0" presId="urn:microsoft.com/office/officeart/2005/8/layout/pyramid2"/>
    <dgm:cxn modelId="{E0DFDD57-3D41-4D58-9D26-48A3B6203E9E}" srcId="{D75FEE30-628B-4BCD-B8C9-2BF3180BA3C0}" destId="{83210F28-54C2-4E50-BA91-C30C7F5A925A}" srcOrd="5" destOrd="0" parTransId="{BE820587-ACDE-46A2-B65C-DBB9C05D5D28}" sibTransId="{C48E22A5-3C91-4ECB-9614-22AE88AAB692}"/>
    <dgm:cxn modelId="{FE306688-C971-4452-B41B-E44DDEE8B654}" type="presOf" srcId="{497908DE-4C30-428A-A555-3A6C2F4ADF7D}" destId="{C15E22B3-3295-4532-9D6A-325D45E50C1C}" srcOrd="0" destOrd="0" presId="urn:microsoft.com/office/officeart/2005/8/layout/pyramid2"/>
    <dgm:cxn modelId="{AFB221A5-DC01-4D91-A630-149BF9C8BEEE}" type="presOf" srcId="{70972A96-F39F-4054-A5D9-CCAC350AB6EA}" destId="{6AFE05B7-991B-44DA-9843-39E3CC396A11}" srcOrd="0" destOrd="0" presId="urn:microsoft.com/office/officeart/2005/8/layout/pyramid2"/>
    <dgm:cxn modelId="{D0EC6BA7-91C1-4C22-B662-DBBEEDA6BEA1}" type="presOf" srcId="{94EAB1EC-7FE9-40F9-8691-7534F2D2D13B}" destId="{AA40EDB2-9616-491E-8997-90DC3C7C7F8E}" srcOrd="0" destOrd="0" presId="urn:microsoft.com/office/officeart/2005/8/layout/pyramid2"/>
    <dgm:cxn modelId="{A4ED18AC-E2F5-4EB9-B7A6-C29D137DDD0E}" type="presOf" srcId="{D75FEE30-628B-4BCD-B8C9-2BF3180BA3C0}" destId="{F9260225-45E3-4E83-A7B5-93BF7662486D}" srcOrd="0" destOrd="0" presId="urn:microsoft.com/office/officeart/2005/8/layout/pyramid2"/>
    <dgm:cxn modelId="{B13EAAE4-1F67-4A3A-9177-03A368343129}" srcId="{D75FEE30-628B-4BCD-B8C9-2BF3180BA3C0}" destId="{EA790760-0B03-448A-9F29-12DB28B7261E}" srcOrd="4" destOrd="0" parTransId="{5C7F6E41-DDEC-4FFD-ADF3-857A68ACE437}" sibTransId="{C852374C-469A-4298-974D-3B706E4B63CD}"/>
    <dgm:cxn modelId="{5546BA0F-BCDB-498D-97E9-84D23BF7D823}" type="presParOf" srcId="{F9260225-45E3-4E83-A7B5-93BF7662486D}" destId="{2CAB7AE0-F53F-477F-8596-08683A702DA4}" srcOrd="0" destOrd="0" presId="urn:microsoft.com/office/officeart/2005/8/layout/pyramid2"/>
    <dgm:cxn modelId="{6C13861C-A22F-4239-984C-CDB7872F97F3}" type="presParOf" srcId="{F9260225-45E3-4E83-A7B5-93BF7662486D}" destId="{54982EDE-BA38-419C-8C90-E7DF88B50825}" srcOrd="1" destOrd="0" presId="urn:microsoft.com/office/officeart/2005/8/layout/pyramid2"/>
    <dgm:cxn modelId="{F92D76F5-DBE3-474B-9E21-853D2240D0BB}" type="presParOf" srcId="{54982EDE-BA38-419C-8C90-E7DF88B50825}" destId="{C15E22B3-3295-4532-9D6A-325D45E50C1C}" srcOrd="0" destOrd="0" presId="urn:microsoft.com/office/officeart/2005/8/layout/pyramid2"/>
    <dgm:cxn modelId="{62E67332-AF00-4043-80AD-A05B1BC948DC}" type="presParOf" srcId="{54982EDE-BA38-419C-8C90-E7DF88B50825}" destId="{E349127E-BD40-4FFD-98F7-AE53232D3317}" srcOrd="1" destOrd="0" presId="urn:microsoft.com/office/officeart/2005/8/layout/pyramid2"/>
    <dgm:cxn modelId="{DF72982B-D159-45CB-99AD-0FFCD3001273}" type="presParOf" srcId="{54982EDE-BA38-419C-8C90-E7DF88B50825}" destId="{585EDA03-E1D1-49E2-ABCC-D095A33C60CB}" srcOrd="2" destOrd="0" presId="urn:microsoft.com/office/officeart/2005/8/layout/pyramid2"/>
    <dgm:cxn modelId="{59B107B9-C730-42D7-9417-1DF20E5D3278}" type="presParOf" srcId="{54982EDE-BA38-419C-8C90-E7DF88B50825}" destId="{689CAA53-9D6E-44E6-B0D8-615A6D07FB5B}" srcOrd="3" destOrd="0" presId="urn:microsoft.com/office/officeart/2005/8/layout/pyramid2"/>
    <dgm:cxn modelId="{8D9E1CA6-CD0C-486C-8B97-D9FA4B8982EC}" type="presParOf" srcId="{54982EDE-BA38-419C-8C90-E7DF88B50825}" destId="{AA40EDB2-9616-491E-8997-90DC3C7C7F8E}" srcOrd="4" destOrd="0" presId="urn:microsoft.com/office/officeart/2005/8/layout/pyramid2"/>
    <dgm:cxn modelId="{E87BE80E-194E-4DA5-9B35-88A4A487A61D}" type="presParOf" srcId="{54982EDE-BA38-419C-8C90-E7DF88B50825}" destId="{9055E23A-F0BC-4AAF-9FF4-F780F02DFD21}" srcOrd="5" destOrd="0" presId="urn:microsoft.com/office/officeart/2005/8/layout/pyramid2"/>
    <dgm:cxn modelId="{B520C037-ADBC-4571-B0D6-87B69A7E8C90}" type="presParOf" srcId="{54982EDE-BA38-419C-8C90-E7DF88B50825}" destId="{6AFE05B7-991B-44DA-9843-39E3CC396A11}" srcOrd="6" destOrd="0" presId="urn:microsoft.com/office/officeart/2005/8/layout/pyramid2"/>
    <dgm:cxn modelId="{98787B4A-CF9A-4DC8-A3F3-FDBCA561BDA8}" type="presParOf" srcId="{54982EDE-BA38-419C-8C90-E7DF88B50825}" destId="{B370853F-B4C8-494E-B10D-01EDE232E07B}" srcOrd="7" destOrd="0" presId="urn:microsoft.com/office/officeart/2005/8/layout/pyramid2"/>
    <dgm:cxn modelId="{4B0FF76F-6187-4948-A7B1-B7D49434E16A}" type="presParOf" srcId="{54982EDE-BA38-419C-8C90-E7DF88B50825}" destId="{40A06F75-CF71-4FF0-9476-F881F10B4C59}" srcOrd="8" destOrd="0" presId="urn:microsoft.com/office/officeart/2005/8/layout/pyramid2"/>
    <dgm:cxn modelId="{F8682059-C4F8-4885-A036-DD7D00A16706}" type="presParOf" srcId="{54982EDE-BA38-419C-8C90-E7DF88B50825}" destId="{D5AAC021-0B13-4F18-8DC6-1FA6845FB348}" srcOrd="9" destOrd="0" presId="urn:microsoft.com/office/officeart/2005/8/layout/pyramid2"/>
    <dgm:cxn modelId="{3E9BD71F-CEFB-4360-BCAA-A28BCB1822BF}" type="presParOf" srcId="{54982EDE-BA38-419C-8C90-E7DF88B50825}" destId="{0E6DB8B2-458A-4F73-AF77-E844E8685CD8}" srcOrd="10" destOrd="0" presId="urn:microsoft.com/office/officeart/2005/8/layout/pyramid2"/>
    <dgm:cxn modelId="{89A83832-05D8-4956-BA14-AF50D4D73A82}" type="presParOf" srcId="{54982EDE-BA38-419C-8C90-E7DF88B50825}" destId="{90C49BEF-D580-4BCE-B3DE-D37D285664C9}" srcOrd="11" destOrd="0" presId="urn:microsoft.com/office/officeart/2005/8/layout/pyramid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AB7AE0-F53F-477F-8596-08683A702DA4}">
      <dsp:nvSpPr>
        <dsp:cNvPr id="0" name=""/>
        <dsp:cNvSpPr/>
      </dsp:nvSpPr>
      <dsp:spPr>
        <a:xfrm rot="10800000">
          <a:off x="2488230" y="799151"/>
          <a:ext cx="4023562" cy="2881608"/>
        </a:xfrm>
        <a:prstGeom prst="triangle">
          <a:avLst/>
        </a:prstGeom>
        <a:solidFill>
          <a:srgbClr val="EFEAE4"/>
        </a:solidFill>
        <a:ln w="31750" cap="flat" cmpd="sng" algn="ctr">
          <a:solidFill>
            <a:srgbClr val="B3A99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5E22B3-3295-4532-9D6A-325D45E50C1C}">
      <dsp:nvSpPr>
        <dsp:cNvPr id="0" name=""/>
        <dsp:cNvSpPr/>
      </dsp:nvSpPr>
      <dsp:spPr>
        <a:xfrm>
          <a:off x="6711070" y="533668"/>
          <a:ext cx="1410975" cy="490413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300" b="1" kern="1200" dirty="0">
              <a:solidFill>
                <a:srgbClr val="4D7C85"/>
              </a:solidFill>
            </a:rPr>
            <a:t>Communist dictatorship</a:t>
          </a:r>
        </a:p>
      </dsp:txBody>
      <dsp:txXfrm>
        <a:off x="6735010" y="557608"/>
        <a:ext cx="1363095" cy="442533"/>
      </dsp:txXfrm>
    </dsp:sp>
    <dsp:sp modelId="{585EDA03-E1D1-49E2-ABCC-D095A33C60CB}">
      <dsp:nvSpPr>
        <dsp:cNvPr id="0" name=""/>
        <dsp:cNvSpPr/>
      </dsp:nvSpPr>
      <dsp:spPr>
        <a:xfrm>
          <a:off x="858950" y="561963"/>
          <a:ext cx="1467258" cy="446143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300" b="1" kern="1200" dirty="0">
              <a:solidFill>
                <a:srgbClr val="4D7C85"/>
              </a:solidFill>
            </a:rPr>
            <a:t>Liberal democracy</a:t>
          </a:r>
        </a:p>
      </dsp:txBody>
      <dsp:txXfrm>
        <a:off x="880729" y="583742"/>
        <a:ext cx="1423700" cy="402585"/>
      </dsp:txXfrm>
    </dsp:sp>
    <dsp:sp modelId="{AA40EDB2-9616-491E-8997-90DC3C7C7F8E}">
      <dsp:nvSpPr>
        <dsp:cNvPr id="0" name=""/>
        <dsp:cNvSpPr/>
      </dsp:nvSpPr>
      <dsp:spPr>
        <a:xfrm>
          <a:off x="3764155" y="3798731"/>
          <a:ext cx="1471670" cy="476399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300" b="1" kern="1200" dirty="0">
              <a:solidFill>
                <a:srgbClr val="4D7C85"/>
              </a:solidFill>
            </a:rPr>
            <a:t>Patronal autocracy</a:t>
          </a:r>
        </a:p>
      </dsp:txBody>
      <dsp:txXfrm>
        <a:off x="3787411" y="3821987"/>
        <a:ext cx="1425158" cy="429887"/>
      </dsp:txXfrm>
    </dsp:sp>
    <dsp:sp modelId="{6AFE05B7-991B-44DA-9843-39E3CC396A11}">
      <dsp:nvSpPr>
        <dsp:cNvPr id="0" name=""/>
        <dsp:cNvSpPr/>
      </dsp:nvSpPr>
      <dsp:spPr>
        <a:xfrm>
          <a:off x="3817837" y="216027"/>
          <a:ext cx="1508330" cy="445582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300" b="1" kern="1200" dirty="0">
              <a:solidFill>
                <a:srgbClr val="4D7C85"/>
              </a:solidFill>
            </a:rPr>
            <a:t>Conservative autocracy</a:t>
          </a:r>
        </a:p>
      </dsp:txBody>
      <dsp:txXfrm>
        <a:off x="3839589" y="237779"/>
        <a:ext cx="1464826" cy="402078"/>
      </dsp:txXfrm>
    </dsp:sp>
    <dsp:sp modelId="{40A06F75-CF71-4FF0-9476-F881F10B4C59}">
      <dsp:nvSpPr>
        <dsp:cNvPr id="0" name=""/>
        <dsp:cNvSpPr/>
      </dsp:nvSpPr>
      <dsp:spPr>
        <a:xfrm>
          <a:off x="6224843" y="1927156"/>
          <a:ext cx="1520803" cy="466179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300" b="1" kern="1200" dirty="0">
              <a:solidFill>
                <a:srgbClr val="4D7C85"/>
              </a:solidFill>
            </a:rPr>
            <a:t>Market-exploiting dictatorship</a:t>
          </a:r>
        </a:p>
      </dsp:txBody>
      <dsp:txXfrm>
        <a:off x="6247600" y="1949913"/>
        <a:ext cx="1475289" cy="420665"/>
      </dsp:txXfrm>
    </dsp:sp>
    <dsp:sp modelId="{0E6DB8B2-458A-4F73-AF77-E844E8685CD8}">
      <dsp:nvSpPr>
        <dsp:cNvPr id="0" name=""/>
        <dsp:cNvSpPr/>
      </dsp:nvSpPr>
      <dsp:spPr>
        <a:xfrm>
          <a:off x="1506207" y="1989502"/>
          <a:ext cx="1500298" cy="437487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300" b="1" kern="1200" dirty="0">
              <a:solidFill>
                <a:srgbClr val="4D7C85"/>
              </a:solidFill>
            </a:rPr>
            <a:t>Patronal democracy</a:t>
          </a:r>
        </a:p>
      </dsp:txBody>
      <dsp:txXfrm>
        <a:off x="1527563" y="2010858"/>
        <a:ext cx="1457586" cy="3947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AB7AE0-F53F-477F-8596-08683A702DA4}">
      <dsp:nvSpPr>
        <dsp:cNvPr id="0" name=""/>
        <dsp:cNvSpPr/>
      </dsp:nvSpPr>
      <dsp:spPr>
        <a:xfrm rot="10800000">
          <a:off x="2488230" y="799151"/>
          <a:ext cx="4023562" cy="2881608"/>
        </a:xfrm>
        <a:prstGeom prst="triangle">
          <a:avLst/>
        </a:prstGeom>
        <a:solidFill>
          <a:srgbClr val="EFEAE4"/>
        </a:solidFill>
        <a:ln w="31750" cap="flat" cmpd="sng" algn="ctr">
          <a:solidFill>
            <a:srgbClr val="B3A99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5E22B3-3295-4532-9D6A-325D45E50C1C}">
      <dsp:nvSpPr>
        <dsp:cNvPr id="0" name=""/>
        <dsp:cNvSpPr/>
      </dsp:nvSpPr>
      <dsp:spPr>
        <a:xfrm>
          <a:off x="6711070" y="533668"/>
          <a:ext cx="1410975" cy="490413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300" b="1" kern="1200" dirty="0">
              <a:solidFill>
                <a:srgbClr val="4D7C85"/>
              </a:solidFill>
            </a:rPr>
            <a:t>Communist dictatorship</a:t>
          </a:r>
        </a:p>
      </dsp:txBody>
      <dsp:txXfrm>
        <a:off x="6735010" y="557608"/>
        <a:ext cx="1363095" cy="442533"/>
      </dsp:txXfrm>
    </dsp:sp>
    <dsp:sp modelId="{585EDA03-E1D1-49E2-ABCC-D095A33C60CB}">
      <dsp:nvSpPr>
        <dsp:cNvPr id="0" name=""/>
        <dsp:cNvSpPr/>
      </dsp:nvSpPr>
      <dsp:spPr>
        <a:xfrm>
          <a:off x="858950" y="561963"/>
          <a:ext cx="1467258" cy="446143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300" b="1" kern="1200" dirty="0">
              <a:solidFill>
                <a:srgbClr val="4D7C85"/>
              </a:solidFill>
            </a:rPr>
            <a:t>Liberal democracy</a:t>
          </a:r>
        </a:p>
      </dsp:txBody>
      <dsp:txXfrm>
        <a:off x="880729" y="583742"/>
        <a:ext cx="1423700" cy="402585"/>
      </dsp:txXfrm>
    </dsp:sp>
    <dsp:sp modelId="{AA40EDB2-9616-491E-8997-90DC3C7C7F8E}">
      <dsp:nvSpPr>
        <dsp:cNvPr id="0" name=""/>
        <dsp:cNvSpPr/>
      </dsp:nvSpPr>
      <dsp:spPr>
        <a:xfrm>
          <a:off x="3764155" y="3798731"/>
          <a:ext cx="1471670" cy="476399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300" b="1" kern="1200" dirty="0">
              <a:solidFill>
                <a:srgbClr val="4D7C85"/>
              </a:solidFill>
            </a:rPr>
            <a:t>Patronal autocracy</a:t>
          </a:r>
        </a:p>
      </dsp:txBody>
      <dsp:txXfrm>
        <a:off x="3787411" y="3821987"/>
        <a:ext cx="1425158" cy="429887"/>
      </dsp:txXfrm>
    </dsp:sp>
    <dsp:sp modelId="{6AFE05B7-991B-44DA-9843-39E3CC396A11}">
      <dsp:nvSpPr>
        <dsp:cNvPr id="0" name=""/>
        <dsp:cNvSpPr/>
      </dsp:nvSpPr>
      <dsp:spPr>
        <a:xfrm>
          <a:off x="3817837" y="216027"/>
          <a:ext cx="1508330" cy="445582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300" b="1" kern="1200" dirty="0">
              <a:solidFill>
                <a:srgbClr val="4D7C85"/>
              </a:solidFill>
            </a:rPr>
            <a:t>Conservative autocracy</a:t>
          </a:r>
        </a:p>
      </dsp:txBody>
      <dsp:txXfrm>
        <a:off x="3839589" y="237779"/>
        <a:ext cx="1464826" cy="402078"/>
      </dsp:txXfrm>
    </dsp:sp>
    <dsp:sp modelId="{40A06F75-CF71-4FF0-9476-F881F10B4C59}">
      <dsp:nvSpPr>
        <dsp:cNvPr id="0" name=""/>
        <dsp:cNvSpPr/>
      </dsp:nvSpPr>
      <dsp:spPr>
        <a:xfrm>
          <a:off x="6224843" y="1927156"/>
          <a:ext cx="1520803" cy="466179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300" b="1" kern="1200" dirty="0">
              <a:solidFill>
                <a:srgbClr val="4D7C85"/>
              </a:solidFill>
            </a:rPr>
            <a:t>Market-exploiting dictatorship</a:t>
          </a:r>
        </a:p>
      </dsp:txBody>
      <dsp:txXfrm>
        <a:off x="6247600" y="1949913"/>
        <a:ext cx="1475289" cy="420665"/>
      </dsp:txXfrm>
    </dsp:sp>
    <dsp:sp modelId="{0E6DB8B2-458A-4F73-AF77-E844E8685CD8}">
      <dsp:nvSpPr>
        <dsp:cNvPr id="0" name=""/>
        <dsp:cNvSpPr/>
      </dsp:nvSpPr>
      <dsp:spPr>
        <a:xfrm>
          <a:off x="1506207" y="1989502"/>
          <a:ext cx="1500298" cy="437487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300" b="1" kern="1200" dirty="0">
              <a:solidFill>
                <a:srgbClr val="4D7C85"/>
              </a:solidFill>
            </a:rPr>
            <a:t>Patronal democracy</a:t>
          </a:r>
        </a:p>
      </dsp:txBody>
      <dsp:txXfrm>
        <a:off x="1527563" y="2010858"/>
        <a:ext cx="1457586" cy="3947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DF1B6C-BCD4-42B0-88F5-C5E258B8D2BC}" type="datetimeFigureOut">
              <a:rPr lang="hu-HU" smtClean="0"/>
              <a:pPr/>
              <a:t>2023. 11. 07.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D4A179-5995-42C8-A8DD-75973595F132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47078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5" name="Google Shape;425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" name="Google Shape;426;p3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426AD-4E4A-4F33-AD2F-8396B1BB5C04}" type="slidenum">
              <a:rPr lang="hu-HU" smtClean="0"/>
              <a:pPr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774189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5" name="Google Shape;15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849063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4A179-5995-42C8-A8DD-75973595F132}" type="slidenum">
              <a:rPr lang="hu-HU" smtClean="0"/>
              <a:pPr/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586833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10032B-C540-4B8C-810A-23960B1398D5}" type="slidenum">
              <a:rPr lang="hu-HU" smtClean="0"/>
              <a:pPr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015747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426AD-4E4A-4F33-AD2F-8396B1BB5C04}" type="slidenum">
              <a:rPr lang="hu-HU" smtClean="0"/>
              <a:pPr/>
              <a:t>20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548515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" name="Google Shape;10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69C8E1-7FD2-4FF5-87B7-6BA787EFBDD0}" type="slidenum">
              <a:rPr lang="hu-HU" smtClean="0"/>
              <a:pPr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283075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4" name="Google Shape;324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9" name="Google Shape;10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5" name="Google Shape;15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076236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5" name="Google Shape;15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1" name="Google Shape;441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" name="Google Shape;442;p3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82" name="Google Shape;482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3" name="Google Shape;483;p3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A9B-E3FB-4FD3-A5B2-9BF015E5B4AB}" type="datetimeFigureOut">
              <a:rPr lang="hu-HU" smtClean="0"/>
              <a:pPr/>
              <a:t>2023. 11. 07.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A9B-E3FB-4FD3-A5B2-9BF015E5B4AB}" type="datetimeFigureOut">
              <a:rPr lang="hu-HU" smtClean="0"/>
              <a:pPr/>
              <a:t>2023. 11. 07.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A9B-E3FB-4FD3-A5B2-9BF015E5B4AB}" type="datetimeFigureOut">
              <a:rPr lang="hu-HU" smtClean="0"/>
              <a:pPr/>
              <a:t>2023. 11. 07.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8893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A9B-E3FB-4FD3-A5B2-9BF015E5B4AB}" type="datetimeFigureOut">
              <a:rPr lang="hu-HU" smtClean="0"/>
              <a:pPr/>
              <a:t>2023. 11. 07.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A9B-E3FB-4FD3-A5B2-9BF015E5B4AB}" type="datetimeFigureOut">
              <a:rPr lang="hu-HU" smtClean="0"/>
              <a:pPr/>
              <a:t>2023. 11. 07.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A9B-E3FB-4FD3-A5B2-9BF015E5B4AB}" type="datetimeFigureOut">
              <a:rPr lang="hu-HU" smtClean="0"/>
              <a:pPr/>
              <a:t>2023. 11. 07.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A9B-E3FB-4FD3-A5B2-9BF015E5B4AB}" type="datetimeFigureOut">
              <a:rPr lang="hu-HU" smtClean="0"/>
              <a:pPr/>
              <a:t>2023. 11. 07.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A9B-E3FB-4FD3-A5B2-9BF015E5B4AB}" type="datetimeFigureOut">
              <a:rPr lang="hu-HU" smtClean="0"/>
              <a:pPr/>
              <a:t>2023. 11. 07.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A9B-E3FB-4FD3-A5B2-9BF015E5B4AB}" type="datetimeFigureOut">
              <a:rPr lang="hu-HU" smtClean="0"/>
              <a:pPr/>
              <a:t>2023. 11. 07.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A9B-E3FB-4FD3-A5B2-9BF015E5B4AB}" type="datetimeFigureOut">
              <a:rPr lang="hu-HU" smtClean="0"/>
              <a:pPr/>
              <a:t>2023. 11. 07.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A9B-E3FB-4FD3-A5B2-9BF015E5B4AB}" type="datetimeFigureOut">
              <a:rPr lang="hu-HU" smtClean="0"/>
              <a:pPr/>
              <a:t>2023. 11. 07.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79A9B-E3FB-4FD3-A5B2-9BF015E5B4AB}" type="datetimeFigureOut">
              <a:rPr lang="hu-HU" smtClean="0"/>
              <a:pPr/>
              <a:t>2023. 11. 07.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2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ostcommunistregimes.com/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tile tx="-2032000" ty="-444500" sx="35000" sy="35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458200" y="4266337"/>
            <a:ext cx="558166" cy="8771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100" b="1" dirty="0">
                <a:solidFill>
                  <a:srgbClr val="EFEAE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</a:t>
            </a:r>
            <a:endParaRPr lang="en-GB" sz="5100" dirty="0">
              <a:solidFill>
                <a:srgbClr val="EFEAE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Cím 1">
            <a:extLst>
              <a:ext uri="{FF2B5EF4-FFF2-40B4-BE49-F238E27FC236}">
                <a16:creationId xmlns:a16="http://schemas.microsoft.com/office/drawing/2014/main" id="{F93B96E3-2E9F-11F3-555D-9367ABF8AE0B}"/>
              </a:ext>
            </a:extLst>
          </p:cNvPr>
          <p:cNvSpPr txBox="1">
            <a:spLocks/>
          </p:cNvSpPr>
          <p:nvPr/>
        </p:nvSpPr>
        <p:spPr>
          <a:xfrm>
            <a:off x="107950" y="1275606"/>
            <a:ext cx="8928100" cy="18722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3600" b="1" dirty="0" err="1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Ukraine’s</a:t>
            </a:r>
            <a:r>
              <a:rPr lang="hu-HU" sz="3600" b="1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3600" b="1" dirty="0" err="1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Patronal</a:t>
            </a:r>
            <a:r>
              <a:rPr lang="hu-HU" sz="3600" b="1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3600" b="1" dirty="0" err="1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Democracy</a:t>
            </a:r>
            <a:r>
              <a:rPr lang="hu-HU" sz="3600" b="1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and </a:t>
            </a:r>
            <a:r>
              <a:rPr lang="hu-HU" sz="3600" b="1" dirty="0" err="1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lang="hu-HU" sz="3600" b="1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3600" b="1" dirty="0" err="1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Russian</a:t>
            </a:r>
            <a:r>
              <a:rPr lang="hu-HU" sz="3600" b="1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3600" b="1" dirty="0" err="1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Invasion</a:t>
            </a:r>
            <a:endParaRPr lang="hu-HU" sz="3600" b="1" dirty="0">
              <a:solidFill>
                <a:srgbClr val="8D503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2495087-4961-7595-E51E-F03429757012}"/>
              </a:ext>
            </a:extLst>
          </p:cNvPr>
          <p:cNvSpPr txBox="1"/>
          <p:nvPr/>
        </p:nvSpPr>
        <p:spPr>
          <a:xfrm>
            <a:off x="8526957" y="4266337"/>
            <a:ext cx="370559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100" b="1" dirty="0">
                <a:solidFill>
                  <a:srgbClr val="EFEAE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</a:t>
            </a:r>
            <a:endParaRPr lang="en-GB" sz="5100" b="1" dirty="0">
              <a:solidFill>
                <a:srgbClr val="EFEAE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" name="Cím 1">
            <a:extLst>
              <a:ext uri="{FF2B5EF4-FFF2-40B4-BE49-F238E27FC236}">
                <a16:creationId xmlns:a16="http://schemas.microsoft.com/office/drawing/2014/main" id="{55DD80BD-C459-3897-67A1-995CA7C4B4F1}"/>
              </a:ext>
            </a:extLst>
          </p:cNvPr>
          <p:cNvSpPr txBox="1">
            <a:spLocks/>
          </p:cNvSpPr>
          <p:nvPr/>
        </p:nvSpPr>
        <p:spPr>
          <a:xfrm>
            <a:off x="-30584" y="3165918"/>
            <a:ext cx="8928100" cy="19775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400" b="1" dirty="0">
                <a:solidFill>
                  <a:srgbClr val="C88E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Bálint Magyar, Bálint </a:t>
            </a:r>
            <a:r>
              <a:rPr lang="hu-HU" sz="2400" b="1" dirty="0" err="1">
                <a:solidFill>
                  <a:srgbClr val="C88E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Madlovics</a:t>
            </a:r>
            <a:endParaRPr lang="hu-HU" sz="2400" b="1" dirty="0">
              <a:solidFill>
                <a:srgbClr val="C88E7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hu-HU" sz="2400" b="1" dirty="0">
                <a:solidFill>
                  <a:srgbClr val="C88E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CEU </a:t>
            </a:r>
            <a:r>
              <a:rPr lang="hu-HU" sz="2400" b="1" dirty="0" err="1">
                <a:solidFill>
                  <a:srgbClr val="C88E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Democracy</a:t>
            </a:r>
            <a:r>
              <a:rPr lang="hu-HU" sz="2400" b="1" dirty="0">
                <a:solidFill>
                  <a:srgbClr val="C88E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Institute</a:t>
            </a:r>
          </a:p>
          <a:p>
            <a:r>
              <a:rPr lang="hu-HU" sz="2400" b="1" dirty="0" err="1">
                <a:solidFill>
                  <a:srgbClr val="C88E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Ukraine</a:t>
            </a:r>
            <a:r>
              <a:rPr lang="hu-HU" sz="2400" b="1" dirty="0">
                <a:solidFill>
                  <a:srgbClr val="C88E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2023.11.09-17.</a:t>
            </a:r>
          </a:p>
        </p:txBody>
      </p:sp>
    </p:spTree>
    <p:extLst>
      <p:ext uri="{BB962C8B-B14F-4D97-AF65-F5344CB8AC3E}">
        <p14:creationId xmlns:p14="http://schemas.microsoft.com/office/powerpoint/2010/main" val="38166973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5" name="Google Shape;485;p33"/>
          <p:cNvGrpSpPr/>
          <p:nvPr/>
        </p:nvGrpSpPr>
        <p:grpSpPr>
          <a:xfrm>
            <a:off x="180258" y="1632270"/>
            <a:ext cx="4221425" cy="2346633"/>
            <a:chOff x="72308" y="284656"/>
            <a:chExt cx="4221425" cy="2346633"/>
          </a:xfrm>
        </p:grpSpPr>
        <p:sp>
          <p:nvSpPr>
            <p:cNvPr id="486" name="Google Shape;486;p33"/>
            <p:cNvSpPr/>
            <p:nvPr/>
          </p:nvSpPr>
          <p:spPr>
            <a:xfrm rot="10800000">
              <a:off x="1006015" y="648067"/>
              <a:ext cx="2312834" cy="1586595"/>
            </a:xfrm>
            <a:prstGeom prst="triangle">
              <a:avLst>
                <a:gd name="adj" fmla="val 50000"/>
              </a:avLst>
            </a:prstGeom>
            <a:solidFill>
              <a:srgbClr val="EFEAE4"/>
            </a:solidFill>
            <a:ln w="31750" cap="flat" cmpd="sng">
              <a:solidFill>
                <a:srgbClr val="B3A9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33"/>
            <p:cNvSpPr/>
            <p:nvPr/>
          </p:nvSpPr>
          <p:spPr>
            <a:xfrm>
              <a:off x="3417515" y="499013"/>
              <a:ext cx="876218" cy="315570"/>
            </a:xfrm>
            <a:prstGeom prst="roundRect">
              <a:avLst>
                <a:gd name="adj" fmla="val 16667"/>
              </a:avLst>
            </a:prstGeom>
            <a:solidFill>
              <a:srgbClr val="C7B09A">
                <a:alpha val="4980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33"/>
            <p:cNvSpPr txBox="1"/>
            <p:nvPr/>
          </p:nvSpPr>
          <p:spPr>
            <a:xfrm>
              <a:off x="3432920" y="514418"/>
              <a:ext cx="845408" cy="2847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D7C85"/>
                </a:buClr>
                <a:buSzPts val="1000"/>
                <a:buFont typeface="Calibri"/>
                <a:buNone/>
              </a:pPr>
              <a:r>
                <a:rPr lang="en-US" sz="1000" b="1">
                  <a:solidFill>
                    <a:srgbClr val="4D7C85"/>
                  </a:solidFill>
                  <a:latin typeface="Calibri"/>
                  <a:ea typeface="Calibri"/>
                  <a:cs typeface="Calibri"/>
                  <a:sym typeface="Calibri"/>
                </a:rPr>
                <a:t>Communist dictatorship</a:t>
              </a:r>
              <a:endParaRPr/>
            </a:p>
          </p:txBody>
        </p:sp>
        <p:sp>
          <p:nvSpPr>
            <p:cNvPr id="489" name="Google Shape;489;p33"/>
            <p:cNvSpPr/>
            <p:nvPr/>
          </p:nvSpPr>
          <p:spPr>
            <a:xfrm>
              <a:off x="72308" y="505086"/>
              <a:ext cx="821208" cy="287083"/>
            </a:xfrm>
            <a:prstGeom prst="roundRect">
              <a:avLst>
                <a:gd name="adj" fmla="val 16667"/>
              </a:avLst>
            </a:prstGeom>
            <a:solidFill>
              <a:srgbClr val="C7B09A">
                <a:alpha val="4980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33"/>
            <p:cNvSpPr txBox="1"/>
            <p:nvPr/>
          </p:nvSpPr>
          <p:spPr>
            <a:xfrm>
              <a:off x="86322" y="519100"/>
              <a:ext cx="793180" cy="2590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D7C85"/>
                </a:buClr>
                <a:buSzPts val="1000"/>
                <a:buFont typeface="Calibri"/>
                <a:buNone/>
              </a:pPr>
              <a:r>
                <a:rPr lang="en-US" sz="1000" b="1">
                  <a:solidFill>
                    <a:srgbClr val="4D7C85"/>
                  </a:solidFill>
                  <a:latin typeface="Calibri"/>
                  <a:ea typeface="Calibri"/>
                  <a:cs typeface="Calibri"/>
                  <a:sym typeface="Calibri"/>
                </a:rPr>
                <a:t>Liberal democracy</a:t>
              </a:r>
              <a:endParaRPr/>
            </a:p>
          </p:txBody>
        </p:sp>
        <p:sp>
          <p:nvSpPr>
            <p:cNvPr id="491" name="Google Shape;491;p33"/>
            <p:cNvSpPr/>
            <p:nvPr/>
          </p:nvSpPr>
          <p:spPr>
            <a:xfrm>
              <a:off x="1688932" y="2324736"/>
              <a:ext cx="946989" cy="306553"/>
            </a:xfrm>
            <a:prstGeom prst="roundRect">
              <a:avLst>
                <a:gd name="adj" fmla="val 16667"/>
              </a:avLst>
            </a:prstGeom>
            <a:solidFill>
              <a:srgbClr val="C7B09A">
                <a:alpha val="4980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33"/>
            <p:cNvSpPr txBox="1"/>
            <p:nvPr/>
          </p:nvSpPr>
          <p:spPr>
            <a:xfrm>
              <a:off x="1703897" y="2339701"/>
              <a:ext cx="917059" cy="2766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D7C85"/>
                </a:buClr>
                <a:buSzPts val="1000"/>
                <a:buFont typeface="Calibri"/>
                <a:buNone/>
              </a:pPr>
              <a:r>
                <a:rPr lang="en-US" sz="1000" b="1">
                  <a:solidFill>
                    <a:srgbClr val="4D7C85"/>
                  </a:solidFill>
                  <a:latin typeface="Calibri"/>
                  <a:ea typeface="Calibri"/>
                  <a:cs typeface="Calibri"/>
                  <a:sym typeface="Calibri"/>
                </a:rPr>
                <a:t>Patronal autocracy</a:t>
              </a:r>
              <a:endParaRPr/>
            </a:p>
          </p:txBody>
        </p:sp>
        <p:sp>
          <p:nvSpPr>
            <p:cNvPr id="493" name="Google Shape;493;p33"/>
            <p:cNvSpPr/>
            <p:nvPr/>
          </p:nvSpPr>
          <p:spPr>
            <a:xfrm>
              <a:off x="1689411" y="284656"/>
              <a:ext cx="970579" cy="286723"/>
            </a:xfrm>
            <a:prstGeom prst="roundRect">
              <a:avLst>
                <a:gd name="adj" fmla="val 16667"/>
              </a:avLst>
            </a:prstGeom>
            <a:solidFill>
              <a:srgbClr val="C7B09A">
                <a:alpha val="4980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33"/>
            <p:cNvSpPr txBox="1"/>
            <p:nvPr/>
          </p:nvSpPr>
          <p:spPr>
            <a:xfrm>
              <a:off x="1703408" y="298653"/>
              <a:ext cx="942585" cy="2587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D7C85"/>
                </a:buClr>
                <a:buSzPts val="1000"/>
                <a:buFont typeface="Calibri"/>
                <a:buNone/>
              </a:pPr>
              <a:r>
                <a:rPr lang="en-US" sz="1000" b="1">
                  <a:solidFill>
                    <a:srgbClr val="4D7C85"/>
                  </a:solidFill>
                  <a:latin typeface="Calibri"/>
                  <a:ea typeface="Calibri"/>
                  <a:cs typeface="Calibri"/>
                  <a:sym typeface="Calibri"/>
                </a:rPr>
                <a:t>Conservative autocracy</a:t>
              </a:r>
              <a:endParaRPr/>
            </a:p>
          </p:txBody>
        </p:sp>
        <p:sp>
          <p:nvSpPr>
            <p:cNvPr id="495" name="Google Shape;495;p33"/>
            <p:cNvSpPr/>
            <p:nvPr/>
          </p:nvSpPr>
          <p:spPr>
            <a:xfrm>
              <a:off x="2901803" y="1312786"/>
              <a:ext cx="1161922" cy="299976"/>
            </a:xfrm>
            <a:prstGeom prst="roundRect">
              <a:avLst>
                <a:gd name="adj" fmla="val 16667"/>
              </a:avLst>
            </a:prstGeom>
            <a:solidFill>
              <a:srgbClr val="C7B09A">
                <a:alpha val="4980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33"/>
            <p:cNvSpPr txBox="1"/>
            <p:nvPr/>
          </p:nvSpPr>
          <p:spPr>
            <a:xfrm>
              <a:off x="2916447" y="1327430"/>
              <a:ext cx="1132634" cy="2706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D7C85"/>
                </a:buClr>
                <a:buSzPts val="1000"/>
                <a:buFont typeface="Calibri"/>
                <a:buNone/>
              </a:pPr>
              <a:r>
                <a:rPr lang="en-US" sz="1000" b="1">
                  <a:solidFill>
                    <a:srgbClr val="4D7C85"/>
                  </a:solidFill>
                  <a:latin typeface="Calibri"/>
                  <a:ea typeface="Calibri"/>
                  <a:cs typeface="Calibri"/>
                  <a:sym typeface="Calibri"/>
                </a:rPr>
                <a:t>Market-exploiting dictatorship</a:t>
              </a:r>
              <a:endParaRPr/>
            </a:p>
          </p:txBody>
        </p:sp>
        <p:sp>
          <p:nvSpPr>
            <p:cNvPr id="497" name="Google Shape;497;p33"/>
            <p:cNvSpPr/>
            <p:nvPr/>
          </p:nvSpPr>
          <p:spPr>
            <a:xfrm>
              <a:off x="208798" y="1312897"/>
              <a:ext cx="1175195" cy="281514"/>
            </a:xfrm>
            <a:prstGeom prst="roundRect">
              <a:avLst>
                <a:gd name="adj" fmla="val 16667"/>
              </a:avLst>
            </a:prstGeom>
            <a:solidFill>
              <a:srgbClr val="C7B09A">
                <a:alpha val="4980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33"/>
            <p:cNvSpPr txBox="1"/>
            <p:nvPr/>
          </p:nvSpPr>
          <p:spPr>
            <a:xfrm>
              <a:off x="222540" y="1326639"/>
              <a:ext cx="1147711" cy="2540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D7C85"/>
                </a:buClr>
                <a:buSzPts val="1000"/>
                <a:buFont typeface="Calibri"/>
                <a:buNone/>
              </a:pPr>
              <a:r>
                <a:rPr lang="en-US" sz="1000" b="1">
                  <a:solidFill>
                    <a:srgbClr val="4D7C85"/>
                  </a:solidFill>
                  <a:latin typeface="Calibri"/>
                  <a:ea typeface="Calibri"/>
                  <a:cs typeface="Calibri"/>
                  <a:sym typeface="Calibri"/>
                </a:rPr>
                <a:t>Patronal democracy</a:t>
              </a:r>
              <a:endParaRPr/>
            </a:p>
          </p:txBody>
        </p:sp>
      </p:grpSp>
      <p:sp>
        <p:nvSpPr>
          <p:cNvPr id="499" name="Google Shape;499;p33"/>
          <p:cNvSpPr txBox="1">
            <a:spLocks noGrp="1"/>
          </p:cNvSpPr>
          <p:nvPr>
            <p:ph type="title"/>
          </p:nvPr>
        </p:nvSpPr>
        <p:spPr>
          <a:xfrm>
            <a:off x="250825" y="130355"/>
            <a:ext cx="4181983" cy="857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8D503B"/>
              </a:buClr>
              <a:buSzPts val="2800"/>
              <a:buFont typeface="Open Sans"/>
              <a:buNone/>
            </a:pPr>
            <a:r>
              <a:rPr lang="en-US" sz="2800" b="1">
                <a:solidFill>
                  <a:srgbClr val="8D503B"/>
                </a:solidFill>
              </a:rPr>
              <a:t>Secondary trajectories of post-communist regimes</a:t>
            </a:r>
            <a:endParaRPr sz="2800" b="1">
              <a:solidFill>
                <a:srgbClr val="8D503B"/>
              </a:solidFill>
            </a:endParaRPr>
          </a:p>
        </p:txBody>
      </p:sp>
      <p:sp>
        <p:nvSpPr>
          <p:cNvPr id="500" name="Google Shape;500;p33"/>
          <p:cNvSpPr/>
          <p:nvPr/>
        </p:nvSpPr>
        <p:spPr>
          <a:xfrm>
            <a:off x="0" y="53340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1" name="Google Shape;501;p33"/>
          <p:cNvSpPr/>
          <p:nvPr/>
        </p:nvSpPr>
        <p:spPr>
          <a:xfrm>
            <a:off x="0" y="53340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2" name="Google Shape;502;p33"/>
          <p:cNvSpPr/>
          <p:nvPr/>
        </p:nvSpPr>
        <p:spPr>
          <a:xfrm>
            <a:off x="0" y="53340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3" name="Google Shape;503;p33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4" name="Google Shape;504;p33"/>
          <p:cNvSpPr/>
          <p:nvPr/>
        </p:nvSpPr>
        <p:spPr>
          <a:xfrm>
            <a:off x="0" y="53340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505" name="Google Shape;505;p33"/>
          <p:cNvGraphicFramePr/>
          <p:nvPr>
            <p:extLst>
              <p:ext uri="{D42A27DB-BD31-4B8C-83A1-F6EECF244321}">
                <p14:modId xmlns:p14="http://schemas.microsoft.com/office/powerpoint/2010/main" val="3964706492"/>
              </p:ext>
            </p:extLst>
          </p:nvPr>
        </p:nvGraphicFramePr>
        <p:xfrm>
          <a:off x="4497493" y="123826"/>
          <a:ext cx="4538550" cy="502439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1546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77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47075"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solidFill>
                          <a:srgbClr val="50412B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0150" marR="120150" marT="60075" marB="60075">
                    <a:lnL w="12700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Secondary trajectories: democratic backsliding</a:t>
                      </a:r>
                      <a:endParaRPr sz="2000" dirty="0"/>
                    </a:p>
                  </a:txBody>
                  <a:tcPr marL="45725" marR="45725" marT="45725" marB="45725" anchor="ctr">
                    <a:lnL w="9525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0475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>
                          <a:solidFill>
                            <a:srgbClr val="4D7C8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from</a:t>
                      </a:r>
                      <a:endParaRPr sz="1200" dirty="0">
                        <a:solidFill>
                          <a:srgbClr val="4D7C8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5" marR="45725" marT="45725" marB="45725" anchor="ctr">
                    <a:lnL w="9525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>
                          <a:solidFill>
                            <a:srgbClr val="4D7C8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</a:t>
                      </a:r>
                      <a:endParaRPr sz="1200" dirty="0">
                        <a:solidFill>
                          <a:srgbClr val="4D7C8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5" marR="45725" marT="45725" marB="45725" anchor="ctr">
                    <a:lnL w="9525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2900"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dirty="0">
                          <a:solidFill>
                            <a:srgbClr val="CD5F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</a:t>
                      </a:r>
                      <a:endParaRPr sz="1600" dirty="0">
                        <a:solidFill>
                          <a:srgbClr val="CD5F5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dirty="0">
                          <a:solidFill>
                            <a:srgbClr val="4D7C8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Regime change</a:t>
                      </a:r>
                      <a:endParaRPr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dirty="0">
                          <a:solidFill>
                            <a:srgbClr val="4D7C8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(e.g. Poland after 2015)</a:t>
                      </a:r>
                      <a:endParaRPr dirty="0"/>
                    </a:p>
                  </a:txBody>
                  <a:tcPr marL="45725" marR="45725" marT="45725" marB="45725" anchor="ctr">
                    <a:lnL w="12700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Liberal democracy</a:t>
                      </a:r>
                      <a:endParaRPr sz="2000" dirty="0"/>
                    </a:p>
                  </a:txBody>
                  <a:tcPr marL="45725" marR="45725" marT="45725" marB="45725" anchor="ctr">
                    <a:lnL w="9525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Conservative autocracy</a:t>
                      </a:r>
                      <a:endParaRPr sz="2000"/>
                    </a:p>
                  </a:txBody>
                  <a:tcPr marL="45725" marR="45725" marT="45725" marB="45725" anchor="ctr">
                    <a:lnL w="9525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9700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Multi-pyramid</a:t>
                      </a:r>
                      <a:endParaRPr sz="2000" dirty="0"/>
                    </a:p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non-patronal</a:t>
                      </a:r>
                      <a:endParaRPr sz="2000" dirty="0"/>
                    </a:p>
                  </a:txBody>
                  <a:tcPr marL="45725" marR="45725" marT="45725" marB="45725" anchor="ctr">
                    <a:lnL w="9525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Single-pyramid</a:t>
                      </a:r>
                      <a:endParaRPr sz="200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non-patronal</a:t>
                      </a:r>
                      <a:endParaRPr sz="2000"/>
                    </a:p>
                  </a:txBody>
                  <a:tcPr marL="45725" marR="45725" marT="45725" marB="45725" anchor="ctr">
                    <a:lnL w="9525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2900"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solidFill>
                            <a:srgbClr val="CD5F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</a:t>
                      </a:r>
                      <a:endParaRPr sz="1600">
                        <a:solidFill>
                          <a:srgbClr val="CD5F5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solidFill>
                            <a:srgbClr val="4D7C8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Model change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solidFill>
                            <a:srgbClr val="4D7C8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(e.g. Czech Republic after 2013)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solidFill>
                          <a:srgbClr val="4D7C8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5" marR="45725" marT="45725" marB="45725" anchor="ctr">
                    <a:lnL w="12700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Liberal democracy</a:t>
                      </a:r>
                      <a:endParaRPr sz="2000"/>
                    </a:p>
                  </a:txBody>
                  <a:tcPr marL="45725" marR="45725" marT="45725" marB="45725" anchor="ctr">
                    <a:lnL w="9525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Patronal democracy</a:t>
                      </a:r>
                      <a:endParaRPr sz="1200" dirty="0">
                        <a:solidFill>
                          <a:srgbClr val="50412B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5" marR="45725" marT="45725" marB="45725" anchor="ctr">
                    <a:lnL w="9525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5325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Multi-pyramid</a:t>
                      </a:r>
                      <a:endParaRPr sz="2000"/>
                    </a:p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non-patronal</a:t>
                      </a:r>
                      <a:endParaRPr sz="2000"/>
                    </a:p>
                  </a:txBody>
                  <a:tcPr marL="45725" marR="45725" marT="45725" marB="45725" anchor="ctr">
                    <a:lnL w="9525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Multi-pyramid</a:t>
                      </a:r>
                      <a:endParaRPr sz="2000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informal patronal</a:t>
                      </a:r>
                      <a:endParaRPr sz="2000" dirty="0"/>
                    </a:p>
                  </a:txBody>
                  <a:tcPr marL="45725" marR="45725" marT="45725" marB="45725" anchor="ctr">
                    <a:lnL w="9525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2900"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solidFill>
                            <a:srgbClr val="CD5F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</a:t>
                      </a:r>
                      <a:endParaRPr sz="1600">
                        <a:solidFill>
                          <a:srgbClr val="CD5F5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solidFill>
                            <a:srgbClr val="4D7C8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Regime change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solidFill>
                            <a:srgbClr val="4D7C8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(e.g. Hungary after 1998 and 2010)</a:t>
                      </a:r>
                      <a:endParaRPr sz="1100">
                        <a:solidFill>
                          <a:srgbClr val="4D7C8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5" marR="45725" marT="45725" marB="45725" anchor="ctr">
                    <a:lnL w="12700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Liberal democracy</a:t>
                      </a:r>
                      <a:endParaRPr sz="2000"/>
                    </a:p>
                  </a:txBody>
                  <a:tcPr marL="45725" marR="45725" marT="45725" marB="45725" anchor="ctr">
                    <a:lnL w="9525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Patronal autocracy</a:t>
                      </a:r>
                      <a:endParaRPr sz="2000" dirty="0"/>
                    </a:p>
                  </a:txBody>
                  <a:tcPr marL="45725" marR="45725" marT="45725" marB="45725" anchor="ctr">
                    <a:lnL w="9525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15325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Multi-pyramid</a:t>
                      </a:r>
                      <a:endParaRPr sz="2000"/>
                    </a:p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non-patronal</a:t>
                      </a:r>
                      <a:endParaRPr sz="2000"/>
                    </a:p>
                  </a:txBody>
                  <a:tcPr marL="45725" marR="45725" marT="45725" marB="45725" anchor="ctr">
                    <a:lnL w="9525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Single-pyramid</a:t>
                      </a:r>
                      <a:endParaRPr sz="2000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informal patronal</a:t>
                      </a:r>
                      <a:endParaRPr sz="2000" dirty="0"/>
                    </a:p>
                  </a:txBody>
                  <a:tcPr marL="45725" marR="45725" marT="45725" marB="45725" anchor="ctr">
                    <a:lnL w="9525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73025"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solidFill>
                            <a:srgbClr val="CD5F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solidFill>
                            <a:srgbClr val="4D7C8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Regime change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solidFill>
                            <a:srgbClr val="4D7C8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(e.g. Russia after 2003)</a:t>
                      </a:r>
                      <a:endParaRPr/>
                    </a:p>
                  </a:txBody>
                  <a:tcPr marL="45725" marR="45725" marT="45725" marB="45725" anchor="ctr">
                    <a:lnL w="12700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Patronal democracy</a:t>
                      </a:r>
                      <a:endParaRPr sz="2000"/>
                    </a:p>
                  </a:txBody>
                  <a:tcPr marL="45725" marR="45725" marT="45725" marB="45725" anchor="ctr">
                    <a:lnL w="9525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Patronal autocracy</a:t>
                      </a:r>
                      <a:endParaRPr sz="2000" dirty="0"/>
                    </a:p>
                  </a:txBody>
                  <a:tcPr marL="45725" marR="45725" marT="45725" marB="45725" anchor="ctr">
                    <a:lnL w="9525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42250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Multi-pyramid</a:t>
                      </a:r>
                      <a:endParaRPr sz="2000"/>
                    </a:p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informal patronal</a:t>
                      </a:r>
                      <a:endParaRPr sz="2000"/>
                    </a:p>
                  </a:txBody>
                  <a:tcPr marL="45725" marR="45725" marT="45725" marB="45725" anchor="ctr">
                    <a:lnL w="9525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Single-pyramid</a:t>
                      </a:r>
                      <a:endParaRPr sz="2000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informal patronal</a:t>
                      </a:r>
                      <a:endParaRPr sz="2000" dirty="0"/>
                    </a:p>
                  </a:txBody>
                  <a:tcPr marL="45725" marR="45725" marT="45725" marB="45725" anchor="ctr">
                    <a:lnL w="9525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pSp>
        <p:nvGrpSpPr>
          <p:cNvPr id="506" name="Google Shape;506;p33"/>
          <p:cNvGrpSpPr/>
          <p:nvPr/>
        </p:nvGrpSpPr>
        <p:grpSpPr>
          <a:xfrm>
            <a:off x="1267529" y="1895434"/>
            <a:ext cx="1009841" cy="1475141"/>
            <a:chOff x="23716" y="2326"/>
            <a:chExt cx="17391" cy="26007"/>
          </a:xfrm>
        </p:grpSpPr>
        <p:cxnSp>
          <p:nvCxnSpPr>
            <p:cNvPr id="507" name="Google Shape;507;p33"/>
            <p:cNvCxnSpPr>
              <a:stCxn id="508" idx="4"/>
              <a:endCxn id="509" idx="2"/>
            </p:cNvCxnSpPr>
            <p:nvPr/>
          </p:nvCxnSpPr>
          <p:spPr>
            <a:xfrm>
              <a:off x="24510" y="6733"/>
              <a:ext cx="15600" cy="21600"/>
            </a:xfrm>
            <a:prstGeom prst="straightConnector1">
              <a:avLst/>
            </a:prstGeom>
            <a:noFill/>
            <a:ln w="19050" cap="flat" cmpd="sng">
              <a:solidFill>
                <a:srgbClr val="385A61"/>
              </a:solidFill>
              <a:prstDash val="solid"/>
              <a:round/>
              <a:headEnd type="none" w="med" len="med"/>
              <a:tailEnd type="stealth" w="med" len="med"/>
            </a:ln>
          </p:spPr>
        </p:cxnSp>
        <p:cxnSp>
          <p:nvCxnSpPr>
            <p:cNvPr id="510" name="Google Shape;510;p33"/>
            <p:cNvCxnSpPr>
              <a:stCxn id="508" idx="6"/>
              <a:endCxn id="511" idx="1"/>
            </p:cNvCxnSpPr>
            <p:nvPr/>
          </p:nvCxnSpPr>
          <p:spPr>
            <a:xfrm>
              <a:off x="25303" y="5940"/>
              <a:ext cx="8400" cy="10800"/>
            </a:xfrm>
            <a:prstGeom prst="straightConnector1">
              <a:avLst/>
            </a:prstGeom>
            <a:noFill/>
            <a:ln w="19050" cap="flat" cmpd="sng">
              <a:solidFill>
                <a:srgbClr val="385A61"/>
              </a:solidFill>
              <a:prstDash val="solid"/>
              <a:round/>
              <a:headEnd type="none" w="med" len="med"/>
              <a:tailEnd type="stealth" w="med" len="med"/>
            </a:ln>
          </p:spPr>
        </p:cxnSp>
        <p:cxnSp>
          <p:nvCxnSpPr>
            <p:cNvPr id="512" name="Google Shape;512;p33"/>
            <p:cNvCxnSpPr/>
            <p:nvPr/>
          </p:nvCxnSpPr>
          <p:spPr>
            <a:xfrm>
              <a:off x="34948" y="18074"/>
              <a:ext cx="6159" cy="9136"/>
            </a:xfrm>
            <a:prstGeom prst="straightConnector1">
              <a:avLst/>
            </a:prstGeom>
            <a:noFill/>
            <a:ln w="19050" cap="flat" cmpd="sng">
              <a:solidFill>
                <a:srgbClr val="385A61"/>
              </a:solidFill>
              <a:prstDash val="solid"/>
              <a:round/>
              <a:headEnd type="none" w="med" len="med"/>
              <a:tailEnd type="stealth" w="med" len="med"/>
            </a:ln>
          </p:spPr>
        </p:cxnSp>
        <p:sp>
          <p:nvSpPr>
            <p:cNvPr id="513" name="Google Shape;513;p33"/>
            <p:cNvSpPr txBox="1"/>
            <p:nvPr/>
          </p:nvSpPr>
          <p:spPr>
            <a:xfrm>
              <a:off x="31248" y="2326"/>
              <a:ext cx="1507" cy="2820"/>
            </a:xfrm>
            <a:prstGeom prst="rect">
              <a:avLst/>
            </a:prstGeom>
            <a:solidFill>
              <a:srgbClr val="EFEAE4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D5F50"/>
                </a:buClr>
                <a:buSzPts val="1400"/>
                <a:buFont typeface="Calibri"/>
                <a:buNone/>
              </a:pPr>
              <a:r>
                <a:rPr lang="en-US" sz="1400" b="1" i="0" u="none" strike="noStrike" cap="none">
                  <a:solidFill>
                    <a:srgbClr val="CD5F50"/>
                  </a:solidFill>
                  <a:latin typeface="Calibri"/>
                  <a:ea typeface="Calibri"/>
                  <a:cs typeface="Calibri"/>
                  <a:sym typeface="Calibri"/>
                </a:rPr>
                <a:t>A</a:t>
              </a:r>
              <a:endParaRPr sz="4800" b="0" i="0" u="none" strike="noStrike" cap="none">
                <a:solidFill>
                  <a:srgbClr val="CD5F5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" name="Google Shape;514;p33"/>
            <p:cNvSpPr txBox="1"/>
            <p:nvPr/>
          </p:nvSpPr>
          <p:spPr>
            <a:xfrm rot="-2177370">
              <a:off x="30038" y="9386"/>
              <a:ext cx="1603" cy="25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D5F50"/>
                </a:buClr>
                <a:buSzPts val="1400"/>
                <a:buFont typeface="Calibri"/>
                <a:buNone/>
              </a:pPr>
              <a:r>
                <a:rPr lang="en-US" sz="1400" b="1">
                  <a:solidFill>
                    <a:srgbClr val="CD5F50"/>
                  </a:solidFill>
                  <a:latin typeface="Calibri"/>
                  <a:ea typeface="Calibri"/>
                  <a:cs typeface="Calibri"/>
                  <a:sym typeface="Calibri"/>
                </a:rPr>
                <a:t>B</a:t>
              </a:r>
              <a:endParaRPr sz="4800" b="0" i="0" u="none" strike="noStrike" cap="none">
                <a:solidFill>
                  <a:srgbClr val="CD5F5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515" name="Google Shape;515;p33"/>
            <p:cNvCxnSpPr>
              <a:stCxn id="508" idx="6"/>
              <a:endCxn id="516" idx="2"/>
            </p:cNvCxnSpPr>
            <p:nvPr/>
          </p:nvCxnSpPr>
          <p:spPr>
            <a:xfrm>
              <a:off x="25303" y="5940"/>
              <a:ext cx="14700" cy="0"/>
            </a:xfrm>
            <a:prstGeom prst="straightConnector1">
              <a:avLst/>
            </a:prstGeom>
            <a:noFill/>
            <a:ln w="19050" cap="flat" cmpd="sng">
              <a:solidFill>
                <a:srgbClr val="385A61"/>
              </a:solidFill>
              <a:prstDash val="solid"/>
              <a:round/>
              <a:headEnd type="none" w="med" len="med"/>
              <a:tailEnd type="stealth" w="med" len="med"/>
            </a:ln>
          </p:spPr>
        </p:cxnSp>
        <p:sp>
          <p:nvSpPr>
            <p:cNvPr id="508" name="Google Shape;508;p33"/>
            <p:cNvSpPr/>
            <p:nvPr/>
          </p:nvSpPr>
          <p:spPr>
            <a:xfrm>
              <a:off x="23716" y="5146"/>
              <a:ext cx="1587" cy="1587"/>
            </a:xfrm>
            <a:prstGeom prst="ellipse">
              <a:avLst/>
            </a:prstGeom>
            <a:solidFill>
              <a:srgbClr val="385A61"/>
            </a:solidFill>
            <a:ln w="12700" cap="flat" cmpd="sng">
              <a:solidFill>
                <a:srgbClr val="EFEAE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16" name="Google Shape;516;p33"/>
          <p:cNvSpPr/>
          <p:nvPr/>
        </p:nvSpPr>
        <p:spPr>
          <a:xfrm>
            <a:off x="2212632" y="2055387"/>
            <a:ext cx="92150" cy="90016"/>
          </a:xfrm>
          <a:prstGeom prst="ellipse">
            <a:avLst/>
          </a:prstGeom>
          <a:solidFill>
            <a:srgbClr val="385A61"/>
          </a:solidFill>
          <a:ln w="12700" cap="flat" cmpd="sng">
            <a:solidFill>
              <a:srgbClr val="EFEAE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9" name="Google Shape;509;p33"/>
          <p:cNvSpPr/>
          <p:nvPr/>
        </p:nvSpPr>
        <p:spPr>
          <a:xfrm>
            <a:off x="2212632" y="3332672"/>
            <a:ext cx="92150" cy="90016"/>
          </a:xfrm>
          <a:prstGeom prst="ellipse">
            <a:avLst/>
          </a:prstGeom>
          <a:solidFill>
            <a:srgbClr val="385A61"/>
          </a:solidFill>
          <a:ln w="12700" cap="flat" cmpd="sng">
            <a:solidFill>
              <a:srgbClr val="EFEAE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1" name="Google Shape;511;p33"/>
          <p:cNvSpPr/>
          <p:nvPr/>
        </p:nvSpPr>
        <p:spPr>
          <a:xfrm>
            <a:off x="1827582" y="2698685"/>
            <a:ext cx="92150" cy="90016"/>
          </a:xfrm>
          <a:prstGeom prst="ellipse">
            <a:avLst/>
          </a:prstGeom>
          <a:solidFill>
            <a:srgbClr val="385A61"/>
          </a:solidFill>
          <a:ln w="12700" cap="flat" cmpd="sng">
            <a:solidFill>
              <a:srgbClr val="EFEAE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7" name="Google Shape;517;p33"/>
          <p:cNvSpPr txBox="1"/>
          <p:nvPr/>
        </p:nvSpPr>
        <p:spPr>
          <a:xfrm rot="-2177370">
            <a:off x="1655049" y="2746847"/>
            <a:ext cx="93081" cy="146340"/>
          </a:xfrm>
          <a:prstGeom prst="rect">
            <a:avLst/>
          </a:prstGeom>
          <a:solidFill>
            <a:srgbClr val="EFEAE4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D5F50"/>
              </a:buClr>
              <a:buSzPts val="1400"/>
              <a:buFont typeface="Calibri"/>
              <a:buNone/>
            </a:pPr>
            <a:r>
              <a:rPr lang="en-US" sz="1400" b="1">
                <a:solidFill>
                  <a:srgbClr val="CD5F50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 sz="4800" b="0" i="0" u="none" strike="noStrike" cap="none">
              <a:solidFill>
                <a:srgbClr val="CD5F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8" name="Google Shape;518;p33"/>
          <p:cNvSpPr txBox="1"/>
          <p:nvPr/>
        </p:nvSpPr>
        <p:spPr>
          <a:xfrm rot="-2177370">
            <a:off x="2079917" y="2874841"/>
            <a:ext cx="93081" cy="146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D5F50"/>
              </a:buClr>
              <a:buSzPts val="1400"/>
              <a:buFont typeface="Calibri"/>
              <a:buNone/>
            </a:pPr>
            <a:r>
              <a:rPr lang="en-US" sz="1400" b="1">
                <a:solidFill>
                  <a:srgbClr val="CD5F50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endParaRPr sz="4800" b="0" i="0" u="none" strike="noStrike" cap="none">
              <a:solidFill>
                <a:srgbClr val="CD5F5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30"/>
          <p:cNvSpPr txBox="1"/>
          <p:nvPr/>
        </p:nvSpPr>
        <p:spPr>
          <a:xfrm>
            <a:off x="179958" y="1563638"/>
            <a:ext cx="8856538" cy="2088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8D503B"/>
              </a:buClr>
              <a:buSzPts val="4400"/>
              <a:buFont typeface="Open Sans"/>
              <a:buNone/>
            </a:pPr>
            <a:r>
              <a:rPr lang="hu-HU" sz="4400" b="1" dirty="0" err="1">
                <a:solidFill>
                  <a:srgbClr val="8D503B"/>
                </a:solidFill>
                <a:latin typeface="Open Sans"/>
                <a:ea typeface="Open Sans"/>
                <a:cs typeface="Open Sans"/>
                <a:sym typeface="Open Sans"/>
              </a:rPr>
              <a:t>Ukraine</a:t>
            </a:r>
            <a:r>
              <a:rPr lang="hu-HU" sz="4400" b="1" dirty="0">
                <a:solidFill>
                  <a:srgbClr val="8D503B"/>
                </a:solidFill>
                <a:latin typeface="Open Sans"/>
                <a:ea typeface="Open Sans"/>
                <a:cs typeface="Open Sans"/>
                <a:sym typeface="Open Sans"/>
              </a:rPr>
              <a:t>:</a:t>
            </a:r>
            <a:br>
              <a:rPr lang="hu-HU" sz="4400" b="1" dirty="0">
                <a:solidFill>
                  <a:srgbClr val="8D503B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hu-HU" sz="4400" b="1" dirty="0" err="1">
                <a:solidFill>
                  <a:srgbClr val="8D503B"/>
                </a:solidFill>
                <a:latin typeface="Open Sans"/>
                <a:ea typeface="Open Sans"/>
                <a:cs typeface="Open Sans"/>
                <a:sym typeface="Open Sans"/>
              </a:rPr>
              <a:t>the</a:t>
            </a:r>
            <a:r>
              <a:rPr lang="hu-HU" sz="4400" b="1" dirty="0">
                <a:solidFill>
                  <a:srgbClr val="8D503B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hu-HU" sz="4400" b="1" dirty="0" err="1">
                <a:solidFill>
                  <a:srgbClr val="8D503B"/>
                </a:solidFill>
                <a:latin typeface="Open Sans"/>
                <a:ea typeface="Open Sans"/>
                <a:cs typeface="Open Sans"/>
                <a:sym typeface="Open Sans"/>
              </a:rPr>
              <a:t>cyclical</a:t>
            </a:r>
            <a:r>
              <a:rPr lang="hu-HU" sz="4400" b="1" dirty="0">
                <a:solidFill>
                  <a:srgbClr val="8D503B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hu-HU" sz="4400" b="1" dirty="0" err="1">
                <a:solidFill>
                  <a:srgbClr val="8D503B"/>
                </a:solidFill>
                <a:latin typeface="Open Sans"/>
                <a:ea typeface="Open Sans"/>
                <a:cs typeface="Open Sans"/>
                <a:sym typeface="Open Sans"/>
              </a:rPr>
              <a:t>character</a:t>
            </a:r>
            <a:r>
              <a:rPr lang="hu-HU" sz="4400" b="1" dirty="0">
                <a:solidFill>
                  <a:srgbClr val="8D503B"/>
                </a:solidFill>
                <a:latin typeface="Open Sans"/>
                <a:ea typeface="Open Sans"/>
                <a:cs typeface="Open Sans"/>
                <a:sym typeface="Open Sans"/>
              </a:rPr>
              <a:t> of </a:t>
            </a:r>
            <a:r>
              <a:rPr lang="hu-HU" sz="4400" b="1" dirty="0" err="1">
                <a:solidFill>
                  <a:srgbClr val="8D503B"/>
                </a:solidFill>
                <a:latin typeface="Open Sans"/>
                <a:ea typeface="Open Sans"/>
                <a:cs typeface="Open Sans"/>
                <a:sym typeface="Open Sans"/>
              </a:rPr>
              <a:t>patronal</a:t>
            </a:r>
            <a:r>
              <a:rPr lang="hu-HU" sz="4400" b="1" dirty="0">
                <a:solidFill>
                  <a:srgbClr val="8D503B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hu-HU" sz="4400" b="1" dirty="0" err="1">
                <a:solidFill>
                  <a:srgbClr val="8D503B"/>
                </a:solidFill>
                <a:latin typeface="Open Sans"/>
                <a:ea typeface="Open Sans"/>
                <a:cs typeface="Open Sans"/>
                <a:sym typeface="Open Sans"/>
              </a:rPr>
              <a:t>democracy</a:t>
            </a:r>
            <a:endParaRPr sz="4400" b="1" dirty="0">
              <a:solidFill>
                <a:srgbClr val="8D503B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" name="Tartalom helye 4"/>
          <p:cNvGraphicFramePr>
            <a:graphicFrameLocks noGrp="1"/>
          </p:cNvGraphicFramePr>
          <p:nvPr>
            <p:ph idx="1"/>
          </p:nvPr>
        </p:nvGraphicFramePr>
        <p:xfrm>
          <a:off x="0" y="699542"/>
          <a:ext cx="9144000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4" name="Cím 1"/>
          <p:cNvSpPr>
            <a:spLocks noGrp="1"/>
          </p:cNvSpPr>
          <p:nvPr>
            <p:ph type="title"/>
          </p:nvPr>
        </p:nvSpPr>
        <p:spPr>
          <a:xfrm>
            <a:off x="107504" y="-5730"/>
            <a:ext cx="8928546" cy="921296"/>
          </a:xfrm>
        </p:spPr>
        <p:txBody>
          <a:bodyPr>
            <a:noAutofit/>
          </a:bodyPr>
          <a:lstStyle/>
          <a:p>
            <a:r>
              <a:rPr lang="hu-HU" sz="2800" dirty="0" err="1">
                <a:solidFill>
                  <a:srgbClr val="8D503B"/>
                </a:solidFill>
              </a:rPr>
              <a:t>Ukraine</a:t>
            </a:r>
            <a:r>
              <a:rPr lang="hu-HU" sz="2800" dirty="0">
                <a:solidFill>
                  <a:srgbClr val="8D503B"/>
                </a:solidFill>
              </a:rPr>
              <a:t>: </a:t>
            </a:r>
            <a:r>
              <a:rPr lang="hu-HU" sz="2800" dirty="0" err="1">
                <a:solidFill>
                  <a:srgbClr val="8D503B"/>
                </a:solidFill>
              </a:rPr>
              <a:t>regime</a:t>
            </a:r>
            <a:r>
              <a:rPr lang="hu-HU" sz="2800" dirty="0">
                <a:solidFill>
                  <a:srgbClr val="8D503B"/>
                </a:solidFill>
              </a:rPr>
              <a:t> </a:t>
            </a:r>
            <a:r>
              <a:rPr lang="hu-HU" sz="2800" dirty="0" err="1">
                <a:solidFill>
                  <a:srgbClr val="8D503B"/>
                </a:solidFill>
              </a:rPr>
              <a:t>cycles</a:t>
            </a:r>
            <a:r>
              <a:rPr lang="hu-HU" sz="2800" dirty="0">
                <a:solidFill>
                  <a:srgbClr val="8D503B"/>
                </a:solidFill>
              </a:rPr>
              <a:t> </a:t>
            </a:r>
            <a:r>
              <a:rPr lang="hu-HU" sz="2800" dirty="0" err="1">
                <a:solidFill>
                  <a:srgbClr val="8D503B"/>
                </a:solidFill>
              </a:rPr>
              <a:t>with</a:t>
            </a:r>
            <a:r>
              <a:rPr lang="hu-HU" sz="2800" dirty="0">
                <a:solidFill>
                  <a:srgbClr val="8D503B"/>
                </a:solidFill>
              </a:rPr>
              <a:t> </a:t>
            </a:r>
            <a:r>
              <a:rPr lang="hu-HU" sz="2800" dirty="0" err="1">
                <a:solidFill>
                  <a:srgbClr val="8D503B"/>
                </a:solidFill>
              </a:rPr>
              <a:t>color</a:t>
            </a:r>
            <a:r>
              <a:rPr lang="hu-HU" sz="2800" dirty="0">
                <a:solidFill>
                  <a:srgbClr val="8D503B"/>
                </a:solidFill>
              </a:rPr>
              <a:t> </a:t>
            </a:r>
            <a:r>
              <a:rPr lang="hu-HU" sz="2800" dirty="0" err="1">
                <a:solidFill>
                  <a:srgbClr val="8D503B"/>
                </a:solidFill>
              </a:rPr>
              <a:t>revolutions</a:t>
            </a:r>
            <a:endParaRPr lang="hu-HU" sz="2800" dirty="0">
              <a:solidFill>
                <a:srgbClr val="8D503B"/>
              </a:solidFill>
            </a:endParaRPr>
          </a:p>
        </p:txBody>
      </p:sp>
      <p:sp>
        <p:nvSpPr>
          <p:cNvPr id="55" name="Oval 12"/>
          <p:cNvSpPr/>
          <p:nvPr/>
        </p:nvSpPr>
        <p:spPr>
          <a:xfrm>
            <a:off x="5759497" y="1682372"/>
            <a:ext cx="144016" cy="144016"/>
          </a:xfrm>
          <a:prstGeom prst="ellipse">
            <a:avLst/>
          </a:prstGeom>
          <a:solidFill>
            <a:srgbClr val="CD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12"/>
          <p:cNvSpPr/>
          <p:nvPr/>
        </p:nvSpPr>
        <p:spPr>
          <a:xfrm>
            <a:off x="5220072" y="1866478"/>
            <a:ext cx="144016" cy="144016"/>
          </a:xfrm>
          <a:prstGeom prst="ellipse">
            <a:avLst/>
          </a:prstGeom>
          <a:solidFill>
            <a:srgbClr val="CD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12"/>
          <p:cNvSpPr/>
          <p:nvPr/>
        </p:nvSpPr>
        <p:spPr>
          <a:xfrm>
            <a:off x="3635896" y="2370534"/>
            <a:ext cx="144016" cy="144016"/>
          </a:xfrm>
          <a:prstGeom prst="ellipse">
            <a:avLst/>
          </a:prstGeom>
          <a:solidFill>
            <a:srgbClr val="CD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12"/>
          <p:cNvSpPr/>
          <p:nvPr/>
        </p:nvSpPr>
        <p:spPr>
          <a:xfrm>
            <a:off x="4067944" y="3075806"/>
            <a:ext cx="144016" cy="144016"/>
          </a:xfrm>
          <a:prstGeom prst="ellipse">
            <a:avLst/>
          </a:prstGeom>
          <a:solidFill>
            <a:srgbClr val="CD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12"/>
          <p:cNvSpPr/>
          <p:nvPr/>
        </p:nvSpPr>
        <p:spPr>
          <a:xfrm>
            <a:off x="3779912" y="3162622"/>
            <a:ext cx="144016" cy="144016"/>
          </a:xfrm>
          <a:prstGeom prst="ellipse">
            <a:avLst/>
          </a:prstGeom>
          <a:solidFill>
            <a:srgbClr val="CD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0" name="Straight Arrow Connector 21"/>
          <p:cNvCxnSpPr>
            <a:stCxn id="55" idx="2"/>
            <a:endCxn id="56" idx="6"/>
          </p:cNvCxnSpPr>
          <p:nvPr/>
        </p:nvCxnSpPr>
        <p:spPr>
          <a:xfrm flipH="1">
            <a:off x="5364088" y="1754380"/>
            <a:ext cx="395409" cy="184106"/>
          </a:xfrm>
          <a:prstGeom prst="straightConnector1">
            <a:avLst/>
          </a:prstGeom>
          <a:ln w="19050">
            <a:solidFill>
              <a:srgbClr val="385A6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21"/>
          <p:cNvCxnSpPr>
            <a:stCxn id="56" idx="3"/>
            <a:endCxn id="57" idx="6"/>
          </p:cNvCxnSpPr>
          <p:nvPr/>
        </p:nvCxnSpPr>
        <p:spPr>
          <a:xfrm flipH="1">
            <a:off x="3779912" y="1989403"/>
            <a:ext cx="1461251" cy="453139"/>
          </a:xfrm>
          <a:prstGeom prst="straightConnector1">
            <a:avLst/>
          </a:prstGeom>
          <a:ln w="19050">
            <a:solidFill>
              <a:srgbClr val="385A6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21"/>
          <p:cNvCxnSpPr>
            <a:stCxn id="57" idx="5"/>
            <a:endCxn id="58" idx="1"/>
          </p:cNvCxnSpPr>
          <p:nvPr/>
        </p:nvCxnSpPr>
        <p:spPr>
          <a:xfrm>
            <a:off x="3758821" y="2493459"/>
            <a:ext cx="330214" cy="603438"/>
          </a:xfrm>
          <a:prstGeom prst="straightConnector1">
            <a:avLst/>
          </a:prstGeom>
          <a:ln w="19050">
            <a:solidFill>
              <a:srgbClr val="385A6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21"/>
          <p:cNvCxnSpPr>
            <a:stCxn id="73" idx="5"/>
            <a:endCxn id="59" idx="1"/>
          </p:cNvCxnSpPr>
          <p:nvPr/>
        </p:nvCxnSpPr>
        <p:spPr>
          <a:xfrm>
            <a:off x="3326773" y="2550659"/>
            <a:ext cx="474230" cy="633054"/>
          </a:xfrm>
          <a:prstGeom prst="straightConnector1">
            <a:avLst/>
          </a:prstGeom>
          <a:ln w="19050">
            <a:solidFill>
              <a:srgbClr val="385A6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47"/>
          <p:cNvSpPr txBox="1"/>
          <p:nvPr/>
        </p:nvSpPr>
        <p:spPr>
          <a:xfrm>
            <a:off x="5471465" y="1483527"/>
            <a:ext cx="7200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900" b="1" dirty="0">
                <a:solidFill>
                  <a:srgbClr val="385A61"/>
                </a:solidFill>
              </a:rPr>
              <a:t>19</a:t>
            </a:r>
            <a:r>
              <a:rPr lang="en-US" sz="900" b="1" dirty="0">
                <a:solidFill>
                  <a:srgbClr val="385A61"/>
                </a:solidFill>
              </a:rPr>
              <a:t>64</a:t>
            </a:r>
            <a:r>
              <a:rPr lang="hu-HU" sz="900" b="1" dirty="0">
                <a:solidFill>
                  <a:srgbClr val="385A61"/>
                </a:solidFill>
              </a:rPr>
              <a:t>-19</a:t>
            </a:r>
            <a:r>
              <a:rPr lang="en-US" sz="900" b="1" dirty="0">
                <a:solidFill>
                  <a:srgbClr val="385A61"/>
                </a:solidFill>
              </a:rPr>
              <a:t>85</a:t>
            </a:r>
            <a:endParaRPr lang="hu-HU" sz="900" b="1" dirty="0">
              <a:solidFill>
                <a:srgbClr val="385A61"/>
              </a:solidFill>
            </a:endParaRPr>
          </a:p>
        </p:txBody>
      </p:sp>
      <p:sp>
        <p:nvSpPr>
          <p:cNvPr id="65" name="TextBox 47"/>
          <p:cNvSpPr txBox="1"/>
          <p:nvPr/>
        </p:nvSpPr>
        <p:spPr>
          <a:xfrm>
            <a:off x="4899125" y="1652549"/>
            <a:ext cx="6840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900" b="1" dirty="0">
                <a:solidFill>
                  <a:srgbClr val="385A61"/>
                </a:solidFill>
              </a:rPr>
              <a:t>19</a:t>
            </a:r>
            <a:r>
              <a:rPr lang="en-US" sz="900" b="1" dirty="0">
                <a:solidFill>
                  <a:srgbClr val="385A61"/>
                </a:solidFill>
              </a:rPr>
              <a:t>85</a:t>
            </a:r>
            <a:r>
              <a:rPr lang="hu-HU" sz="900" b="1" dirty="0">
                <a:solidFill>
                  <a:srgbClr val="385A61"/>
                </a:solidFill>
              </a:rPr>
              <a:t>-19</a:t>
            </a:r>
            <a:r>
              <a:rPr lang="en-US" sz="900" b="1" dirty="0">
                <a:solidFill>
                  <a:srgbClr val="385A61"/>
                </a:solidFill>
              </a:rPr>
              <a:t>91</a:t>
            </a:r>
          </a:p>
        </p:txBody>
      </p:sp>
      <p:sp>
        <p:nvSpPr>
          <p:cNvPr id="66" name="TextBox 47"/>
          <p:cNvSpPr txBox="1"/>
          <p:nvPr/>
        </p:nvSpPr>
        <p:spPr>
          <a:xfrm>
            <a:off x="3347864" y="2168302"/>
            <a:ext cx="68010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900" b="1" dirty="0">
                <a:solidFill>
                  <a:srgbClr val="385A61"/>
                </a:solidFill>
              </a:rPr>
              <a:t>19</a:t>
            </a:r>
            <a:r>
              <a:rPr lang="en-US" sz="900" b="1" dirty="0">
                <a:solidFill>
                  <a:srgbClr val="385A61"/>
                </a:solidFill>
              </a:rPr>
              <a:t>92</a:t>
            </a:r>
            <a:r>
              <a:rPr lang="hu-HU" sz="900" b="1" dirty="0">
                <a:solidFill>
                  <a:srgbClr val="385A61"/>
                </a:solidFill>
              </a:rPr>
              <a:t>-19</a:t>
            </a:r>
            <a:r>
              <a:rPr lang="en-US" sz="900" b="1" dirty="0">
                <a:solidFill>
                  <a:srgbClr val="385A61"/>
                </a:solidFill>
              </a:rPr>
              <a:t>97</a:t>
            </a:r>
          </a:p>
        </p:txBody>
      </p:sp>
      <p:sp>
        <p:nvSpPr>
          <p:cNvPr id="67" name="TextBox 47"/>
          <p:cNvSpPr txBox="1"/>
          <p:nvPr/>
        </p:nvSpPr>
        <p:spPr>
          <a:xfrm>
            <a:off x="4128903" y="3032514"/>
            <a:ext cx="7200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900" b="1" dirty="0">
                <a:solidFill>
                  <a:srgbClr val="385A61"/>
                </a:solidFill>
              </a:rPr>
              <a:t>19</a:t>
            </a:r>
            <a:r>
              <a:rPr lang="en-US" sz="900" b="1" dirty="0">
                <a:solidFill>
                  <a:srgbClr val="385A61"/>
                </a:solidFill>
              </a:rPr>
              <a:t>98</a:t>
            </a:r>
            <a:r>
              <a:rPr lang="hu-HU" sz="900" b="1" dirty="0">
                <a:solidFill>
                  <a:srgbClr val="385A61"/>
                </a:solidFill>
              </a:rPr>
              <a:t>-</a:t>
            </a:r>
            <a:r>
              <a:rPr lang="en-US" sz="900" b="1" dirty="0">
                <a:solidFill>
                  <a:srgbClr val="385A61"/>
                </a:solidFill>
              </a:rPr>
              <a:t>2004</a:t>
            </a:r>
            <a:endParaRPr lang="hu-HU" sz="900" b="1" dirty="0">
              <a:solidFill>
                <a:srgbClr val="385A61"/>
              </a:solidFill>
            </a:endParaRPr>
          </a:p>
        </p:txBody>
      </p:sp>
      <p:sp>
        <p:nvSpPr>
          <p:cNvPr id="68" name="TextBox 47"/>
          <p:cNvSpPr txBox="1"/>
          <p:nvPr/>
        </p:nvSpPr>
        <p:spPr>
          <a:xfrm>
            <a:off x="2468304" y="2427734"/>
            <a:ext cx="720080" cy="230832"/>
          </a:xfrm>
          <a:prstGeom prst="rect">
            <a:avLst/>
          </a:prstGeom>
          <a:solidFill>
            <a:srgbClr val="EFEAE4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900" b="1" dirty="0">
                <a:solidFill>
                  <a:srgbClr val="385A61"/>
                </a:solidFill>
              </a:rPr>
              <a:t>2005</a:t>
            </a:r>
            <a:r>
              <a:rPr lang="hu-HU" sz="900" b="1" dirty="0">
                <a:solidFill>
                  <a:srgbClr val="385A61"/>
                </a:solidFill>
              </a:rPr>
              <a:t>-</a:t>
            </a:r>
            <a:r>
              <a:rPr lang="en-US" sz="900" b="1" dirty="0">
                <a:solidFill>
                  <a:srgbClr val="385A61"/>
                </a:solidFill>
              </a:rPr>
              <a:t>2009</a:t>
            </a:r>
            <a:endParaRPr lang="hu-HU" sz="900" b="1" dirty="0">
              <a:solidFill>
                <a:srgbClr val="385A61"/>
              </a:solidFill>
            </a:endParaRPr>
          </a:p>
        </p:txBody>
      </p:sp>
      <p:sp>
        <p:nvSpPr>
          <p:cNvPr id="69" name="TextBox 47"/>
          <p:cNvSpPr txBox="1"/>
          <p:nvPr/>
        </p:nvSpPr>
        <p:spPr>
          <a:xfrm>
            <a:off x="3625350" y="2534073"/>
            <a:ext cx="45313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rgbClr val="385A61"/>
                </a:solidFill>
              </a:rPr>
              <a:t>2014-</a:t>
            </a:r>
          </a:p>
        </p:txBody>
      </p:sp>
      <p:sp>
        <p:nvSpPr>
          <p:cNvPr id="70" name="Oval 12"/>
          <p:cNvSpPr/>
          <p:nvPr/>
        </p:nvSpPr>
        <p:spPr>
          <a:xfrm>
            <a:off x="3563888" y="2571750"/>
            <a:ext cx="144016" cy="144016"/>
          </a:xfrm>
          <a:prstGeom prst="ellipse">
            <a:avLst/>
          </a:prstGeom>
          <a:solidFill>
            <a:srgbClr val="CD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1" name="Straight Arrow Connector 21"/>
          <p:cNvCxnSpPr>
            <a:stCxn id="59" idx="0"/>
            <a:endCxn id="70" idx="5"/>
          </p:cNvCxnSpPr>
          <p:nvPr/>
        </p:nvCxnSpPr>
        <p:spPr>
          <a:xfrm flipH="1" flipV="1">
            <a:off x="3686813" y="2694675"/>
            <a:ext cx="165107" cy="467947"/>
          </a:xfrm>
          <a:prstGeom prst="straightConnector1">
            <a:avLst/>
          </a:prstGeom>
          <a:ln w="19050">
            <a:solidFill>
              <a:srgbClr val="385A6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47"/>
          <p:cNvSpPr txBox="1"/>
          <p:nvPr/>
        </p:nvSpPr>
        <p:spPr>
          <a:xfrm>
            <a:off x="3761283" y="3245087"/>
            <a:ext cx="69798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rgbClr val="385A61"/>
                </a:solidFill>
              </a:rPr>
              <a:t>2010</a:t>
            </a:r>
            <a:r>
              <a:rPr lang="hu-HU" sz="900" b="1" dirty="0">
                <a:solidFill>
                  <a:srgbClr val="385A61"/>
                </a:solidFill>
              </a:rPr>
              <a:t>-</a:t>
            </a:r>
            <a:r>
              <a:rPr lang="en-US" sz="900" b="1" dirty="0">
                <a:solidFill>
                  <a:srgbClr val="385A61"/>
                </a:solidFill>
              </a:rPr>
              <a:t>2013</a:t>
            </a:r>
            <a:endParaRPr lang="hu-HU" sz="900" b="1" dirty="0">
              <a:solidFill>
                <a:srgbClr val="385A61"/>
              </a:solidFill>
            </a:endParaRPr>
          </a:p>
        </p:txBody>
      </p:sp>
      <p:sp>
        <p:nvSpPr>
          <p:cNvPr id="73" name="Oval 12"/>
          <p:cNvSpPr/>
          <p:nvPr/>
        </p:nvSpPr>
        <p:spPr>
          <a:xfrm>
            <a:off x="3203848" y="2427734"/>
            <a:ext cx="144016" cy="144016"/>
          </a:xfrm>
          <a:prstGeom prst="ellipse">
            <a:avLst/>
          </a:prstGeom>
          <a:solidFill>
            <a:srgbClr val="CD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4" name="Straight Arrow Connector 21"/>
          <p:cNvCxnSpPr>
            <a:stCxn id="58" idx="1"/>
            <a:endCxn id="73" idx="6"/>
          </p:cNvCxnSpPr>
          <p:nvPr/>
        </p:nvCxnSpPr>
        <p:spPr>
          <a:xfrm flipH="1" flipV="1">
            <a:off x="3347864" y="2499742"/>
            <a:ext cx="741171" cy="597155"/>
          </a:xfrm>
          <a:prstGeom prst="straightConnector1">
            <a:avLst/>
          </a:prstGeom>
          <a:ln w="19050">
            <a:solidFill>
              <a:srgbClr val="385A6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91585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6"/>
          <p:cNvSpPr txBox="1">
            <a:spLocks noGrp="1"/>
          </p:cNvSpPr>
          <p:nvPr>
            <p:ph type="body" idx="1"/>
          </p:nvPr>
        </p:nvSpPr>
        <p:spPr>
          <a:xfrm>
            <a:off x="143731" y="123478"/>
            <a:ext cx="8928100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8D503B"/>
              </a:buClr>
              <a:buSzPts val="2200"/>
              <a:buNone/>
            </a:pPr>
            <a:r>
              <a:rPr lang="hu-HU" sz="2800" b="1" dirty="0" err="1">
                <a:solidFill>
                  <a:srgbClr val="8D503B"/>
                </a:solidFill>
                <a:latin typeface="Open Sans"/>
                <a:ea typeface="Open Sans"/>
                <a:cs typeface="Open Sans"/>
                <a:sym typeface="Open Sans"/>
              </a:rPr>
              <a:t>Ukraine</a:t>
            </a:r>
            <a:r>
              <a:rPr lang="hu-HU" sz="2800" b="1" dirty="0">
                <a:solidFill>
                  <a:srgbClr val="8D503B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hu-HU" sz="2800" b="1" dirty="0" err="1">
                <a:solidFill>
                  <a:srgbClr val="8D503B"/>
                </a:solidFill>
                <a:latin typeface="Open Sans"/>
                <a:ea typeface="Open Sans"/>
                <a:cs typeface="Open Sans"/>
                <a:sym typeface="Open Sans"/>
              </a:rPr>
              <a:t>as</a:t>
            </a:r>
            <a:r>
              <a:rPr lang="hu-HU" sz="2800" b="1" dirty="0">
                <a:solidFill>
                  <a:srgbClr val="8D503B"/>
                </a:solidFill>
                <a:latin typeface="Open Sans"/>
                <a:ea typeface="Open Sans"/>
                <a:cs typeface="Open Sans"/>
                <a:sym typeface="Open Sans"/>
              </a:rPr>
              <a:t> a </a:t>
            </a:r>
            <a:r>
              <a:rPr lang="hu-HU" sz="2800" b="1" dirty="0" err="1">
                <a:solidFill>
                  <a:srgbClr val="8D503B"/>
                </a:solidFill>
                <a:latin typeface="Open Sans"/>
                <a:ea typeface="Open Sans"/>
                <a:cs typeface="Open Sans"/>
                <a:sym typeface="Open Sans"/>
              </a:rPr>
              <a:t>patronal</a:t>
            </a:r>
            <a:r>
              <a:rPr lang="hu-HU" sz="2800" b="1" dirty="0">
                <a:solidFill>
                  <a:srgbClr val="8D503B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hu-HU" sz="2800" b="1" dirty="0" err="1">
                <a:solidFill>
                  <a:srgbClr val="8D503B"/>
                </a:solidFill>
                <a:latin typeface="Open Sans"/>
                <a:ea typeface="Open Sans"/>
                <a:cs typeface="Open Sans"/>
                <a:sym typeface="Open Sans"/>
              </a:rPr>
              <a:t>democracy</a:t>
            </a:r>
            <a:endParaRPr sz="2800" b="1" dirty="0">
              <a:solidFill>
                <a:srgbClr val="8D503B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aphicFrame>
        <p:nvGraphicFramePr>
          <p:cNvPr id="159" name="Google Shape;159;p6"/>
          <p:cNvGraphicFramePr/>
          <p:nvPr>
            <p:extLst>
              <p:ext uri="{D42A27DB-BD31-4B8C-83A1-F6EECF244321}">
                <p14:modId xmlns:p14="http://schemas.microsoft.com/office/powerpoint/2010/main" val="3619116868"/>
              </p:ext>
            </p:extLst>
          </p:nvPr>
        </p:nvGraphicFramePr>
        <p:xfrm>
          <a:off x="179513" y="843558"/>
          <a:ext cx="8856537" cy="388985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2241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82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07865">
                  <a:extLst>
                    <a:ext uri="{9D8B030D-6E8A-4147-A177-3AD203B41FA5}">
                      <a16:colId xmlns:a16="http://schemas.microsoft.com/office/drawing/2014/main" val="2297937439"/>
                    </a:ext>
                  </a:extLst>
                </a:gridCol>
              </a:tblGrid>
              <a:tr h="1164337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u="none" strike="noStrike" cap="none" dirty="0">
                        <a:solidFill>
                          <a:srgbClr val="50412B"/>
                        </a:solidFill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5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Liberal</a:t>
                      </a:r>
                      <a:br>
                        <a:rPr lang="hu-HU" sz="2400" b="1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</a:br>
                      <a:r>
                        <a:rPr lang="en-US" sz="2400" b="1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democracy</a:t>
                      </a:r>
                      <a:endParaRPr lang="en-US" sz="2000" dirty="0">
                        <a:solidFill>
                          <a:srgbClr val="50412B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Patronal</a:t>
                      </a:r>
                      <a:br>
                        <a:rPr lang="hu-HU" sz="2400" b="1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</a:br>
                      <a:r>
                        <a:rPr lang="en-US" sz="2400" b="1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democracy</a:t>
                      </a:r>
                      <a:endParaRPr lang="en-US" sz="2000" dirty="0">
                        <a:solidFill>
                          <a:srgbClr val="50412B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65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Patronal</a:t>
                      </a:r>
                      <a:br>
                        <a:rPr lang="hu-HU" sz="2400" b="1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</a:br>
                      <a:r>
                        <a:rPr lang="en-US" sz="2400" b="1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autocracy</a:t>
                      </a:r>
                      <a:endParaRPr lang="en-US" sz="2000" dirty="0">
                        <a:solidFill>
                          <a:srgbClr val="50412B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6193">
                <a:tc row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8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SOCIAL AND POLITICAL DYNAMICS</a:t>
                      </a:r>
                      <a:endParaRPr dirty="0">
                        <a:solidFill>
                          <a:srgbClr val="50412B"/>
                        </a:solidFill>
                        <a:latin typeface="+mn-lt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legitimacy challenger is an anomaly</a:t>
                      </a:r>
                      <a:endParaRPr lang="en-US" sz="1400" b="1" dirty="0">
                        <a:solidFill>
                          <a:srgbClr val="50412B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legitimacy challenger is a norm</a:t>
                      </a:r>
                      <a:endParaRPr lang="en-US" sz="1400" b="1" dirty="0">
                        <a:solidFill>
                          <a:srgbClr val="50412B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65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legitimacy challenge</a:t>
                      </a:r>
                      <a:r>
                        <a:rPr lang="hu-HU" sz="1600" b="1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is </a:t>
                      </a:r>
                      <a:r>
                        <a:rPr lang="en-US" sz="1600" b="1" noProof="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accomplished</a:t>
                      </a:r>
                      <a:endParaRPr lang="en-US" sz="1400" b="1" noProof="0" dirty="0">
                        <a:solidFill>
                          <a:srgbClr val="50412B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0667532"/>
                  </a:ext>
                </a:extLst>
              </a:tr>
              <a:tr h="379257">
                <a:tc v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free civil society</a:t>
                      </a:r>
                      <a:endParaRPr lang="en-US" sz="1400" b="1" dirty="0">
                        <a:solidFill>
                          <a:srgbClr val="50412B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free civil society</a:t>
                      </a:r>
                      <a:endParaRPr lang="en-US" sz="1400" b="1" dirty="0">
                        <a:solidFill>
                          <a:srgbClr val="50412B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65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subjugated civil society</a:t>
                      </a:r>
                      <a:endParaRPr lang="en-US" sz="1400" b="1" dirty="0">
                        <a:solidFill>
                          <a:srgbClr val="50412B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200551"/>
                  </a:ext>
                </a:extLst>
              </a:tr>
              <a:tr h="1570063">
                <a:tc v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stable equilibrium of competing political parties</a:t>
                      </a:r>
                      <a:endParaRPr lang="en-US" sz="1400" b="1" dirty="0">
                        <a:solidFill>
                          <a:srgbClr val="50412B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(democratic consolidation)</a:t>
                      </a:r>
                      <a:endParaRPr lang="en-US" sz="1400" b="1" dirty="0">
                        <a:solidFill>
                          <a:srgbClr val="50412B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dynamic equilibrium of competing patronal networks</a:t>
                      </a:r>
                      <a:endParaRPr lang="en-US" sz="1400" b="1" dirty="0">
                        <a:solidFill>
                          <a:srgbClr val="50412B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(regime cycles)</a:t>
                      </a:r>
                      <a:endParaRPr lang="en-US" sz="1400" b="1" dirty="0">
                        <a:solidFill>
                          <a:srgbClr val="50412B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65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stable equilibrium of a single-pyramid patronal network</a:t>
                      </a:r>
                      <a:endParaRPr lang="en-US" sz="1400" b="1" dirty="0">
                        <a:solidFill>
                          <a:srgbClr val="50412B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(autocratic consolidation)</a:t>
                      </a:r>
                      <a:endParaRPr lang="en-US" sz="1400" b="1" dirty="0">
                        <a:solidFill>
                          <a:srgbClr val="50412B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08189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59863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028" y="1491630"/>
            <a:ext cx="7709070" cy="2335848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950" y="1"/>
            <a:ext cx="8928100" cy="1347787"/>
          </a:xfrm>
        </p:spPr>
        <p:txBody>
          <a:bodyPr>
            <a:normAutofit/>
          </a:bodyPr>
          <a:lstStyle/>
          <a:p>
            <a:r>
              <a:rPr lang="hu-HU" b="1" dirty="0" err="1">
                <a:solidFill>
                  <a:srgbClr val="8D503B"/>
                </a:solidFill>
              </a:rPr>
              <a:t>Ideal</a:t>
            </a:r>
            <a:r>
              <a:rPr lang="hu-HU" b="1" dirty="0">
                <a:solidFill>
                  <a:srgbClr val="8D503B"/>
                </a:solidFill>
              </a:rPr>
              <a:t> </a:t>
            </a:r>
            <a:r>
              <a:rPr lang="en-US" b="1" dirty="0">
                <a:solidFill>
                  <a:srgbClr val="8D503B"/>
                </a:solidFill>
              </a:rPr>
              <a:t>types of regime cycles from different </a:t>
            </a:r>
            <a:br>
              <a:rPr lang="ru-RU" b="1" dirty="0">
                <a:solidFill>
                  <a:srgbClr val="8D503B"/>
                </a:solidFill>
              </a:rPr>
            </a:br>
            <a:r>
              <a:rPr lang="en-US" b="1" dirty="0">
                <a:solidFill>
                  <a:srgbClr val="8D503B"/>
                </a:solidFill>
              </a:rPr>
              <a:t>levels of autocratic change</a:t>
            </a:r>
            <a:endParaRPr lang="hu-HU" b="1" dirty="0">
              <a:solidFill>
                <a:srgbClr val="8D503B"/>
              </a:solidFill>
            </a:endParaRPr>
          </a:p>
        </p:txBody>
      </p:sp>
      <p:sp>
        <p:nvSpPr>
          <p:cNvPr id="3105" name="Rectangle 3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110" name="Rectangle 38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SimSun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/>
                <a:cs typeface="Times New Roman" pitchFamily="18" charset="0"/>
              </a:rPr>
              <a:t> </a:t>
            </a:r>
            <a:endParaRPr kumimoji="0" lang="hu-HU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SimSun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115" name="Rectangle 43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/>
                <a:cs typeface="Times New Roman" pitchFamily="18" charset="0"/>
              </a:rPr>
              <a:t> </a:t>
            </a:r>
            <a:endParaRPr kumimoji="0" 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119" name="Rectangle 47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3815" name="Rectangle 2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/>
                <a:cs typeface="Times New Roman" pitchFamily="18" charset="0"/>
              </a:rPr>
              <a:t> </a:t>
            </a:r>
            <a:endParaRPr kumimoji="0" 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3823" name="Rectangle 31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77" name="Text Box 13"/>
          <p:cNvSpPr txBox="1">
            <a:spLocks noChangeArrowheads="1"/>
          </p:cNvSpPr>
          <p:nvPr/>
        </p:nvSpPr>
        <p:spPr bwMode="auto">
          <a:xfrm>
            <a:off x="770055" y="3875048"/>
            <a:ext cx="2465282" cy="35288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300" b="1" i="0" u="none" strike="noStrike" cap="none" normalizeH="0" baseline="0" dirty="0">
                <a:ln>
                  <a:noFill/>
                </a:ln>
                <a:solidFill>
                  <a:srgbClr val="385A61"/>
                </a:solidFill>
                <a:effectLst/>
                <a:latin typeface="+mj-lt"/>
              </a:rPr>
              <a:t>Autocratic attempt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300" b="0" i="0" u="none" strike="noStrike" cap="none" normalizeH="0" baseline="0" dirty="0">
              <a:ln>
                <a:noFill/>
              </a:ln>
              <a:solidFill>
                <a:srgbClr val="385A61"/>
              </a:solidFill>
              <a:effectLst/>
              <a:latin typeface="Arial" pitchFamily="34" charset="0"/>
            </a:endParaRPr>
          </a:p>
        </p:txBody>
      </p:sp>
      <p:sp>
        <p:nvSpPr>
          <p:cNvPr id="378" name="Text Box 14"/>
          <p:cNvSpPr txBox="1">
            <a:spLocks noChangeArrowheads="1"/>
          </p:cNvSpPr>
          <p:nvPr/>
        </p:nvSpPr>
        <p:spPr bwMode="auto">
          <a:xfrm>
            <a:off x="3290275" y="3875048"/>
            <a:ext cx="2535802" cy="35288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300" b="1" i="0" u="none" strike="noStrike" cap="none" normalizeH="0" baseline="0" dirty="0">
                <a:ln>
                  <a:noFill/>
                </a:ln>
                <a:solidFill>
                  <a:srgbClr val="385A61"/>
                </a:solidFill>
                <a:effectLst/>
                <a:latin typeface="+mj-lt"/>
              </a:rPr>
              <a:t>Autocratic breakthrough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300" b="0" i="0" u="none" strike="noStrike" cap="none" normalizeH="0" baseline="0" dirty="0">
              <a:ln>
                <a:noFill/>
              </a:ln>
              <a:solidFill>
                <a:srgbClr val="385A61"/>
              </a:solidFill>
              <a:effectLst/>
              <a:latin typeface="+mj-lt"/>
            </a:endParaRPr>
          </a:p>
        </p:txBody>
      </p:sp>
      <p:sp>
        <p:nvSpPr>
          <p:cNvPr id="379" name="Text Box 15"/>
          <p:cNvSpPr txBox="1">
            <a:spLocks noChangeArrowheads="1"/>
          </p:cNvSpPr>
          <p:nvPr/>
        </p:nvSpPr>
        <p:spPr bwMode="auto">
          <a:xfrm>
            <a:off x="5882587" y="3875048"/>
            <a:ext cx="2535802" cy="35288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300" b="1" i="0" u="none" strike="noStrike" cap="none" normalizeH="0" baseline="0" dirty="0">
                <a:ln>
                  <a:noFill/>
                </a:ln>
                <a:solidFill>
                  <a:srgbClr val="385A61"/>
                </a:solidFill>
                <a:effectLst/>
                <a:latin typeface="+mj-lt"/>
              </a:rPr>
              <a:t>Autocratic consolidation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300" b="0" i="0" u="none" strike="noStrike" cap="none" normalizeH="0" baseline="0" dirty="0">
              <a:ln>
                <a:noFill/>
              </a:ln>
              <a:solidFill>
                <a:srgbClr val="385A61"/>
              </a:solidFill>
              <a:effectLst/>
              <a:latin typeface="+mj-lt"/>
            </a:endParaRPr>
          </a:p>
        </p:txBody>
      </p:sp>
      <p:sp>
        <p:nvSpPr>
          <p:cNvPr id="380" name="Text Box 16"/>
          <p:cNvSpPr txBox="1">
            <a:spLocks noChangeArrowheads="1"/>
          </p:cNvSpPr>
          <p:nvPr/>
        </p:nvSpPr>
        <p:spPr bwMode="auto">
          <a:xfrm>
            <a:off x="1130124" y="3280170"/>
            <a:ext cx="1823447" cy="28529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>
                <a:ln>
                  <a:noFill/>
                </a:ln>
                <a:solidFill>
                  <a:srgbClr val="385A61"/>
                </a:solidFill>
                <a:effectLst/>
                <a:latin typeface="+mj-lt"/>
              </a:rPr>
              <a:t>Electoral correction</a:t>
            </a:r>
          </a:p>
        </p:txBody>
      </p:sp>
      <p:sp>
        <p:nvSpPr>
          <p:cNvPr id="383" name="Text Box 19"/>
          <p:cNvSpPr txBox="1">
            <a:spLocks noChangeArrowheads="1"/>
          </p:cNvSpPr>
          <p:nvPr/>
        </p:nvSpPr>
        <p:spPr bwMode="auto">
          <a:xfrm>
            <a:off x="2670784" y="2704528"/>
            <a:ext cx="2048167" cy="50186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>
                <a:ln>
                  <a:noFill/>
                </a:ln>
                <a:solidFill>
                  <a:srgbClr val="385A61"/>
                </a:solidFill>
                <a:effectLst/>
                <a:latin typeface="+mj-lt"/>
              </a:rPr>
              <a:t>Electoral/extra-electoral restitution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>
              <a:ln>
                <a:noFill/>
              </a:ln>
              <a:solidFill>
                <a:srgbClr val="385A61"/>
              </a:solidFill>
              <a:effectLst/>
              <a:latin typeface="+mj-lt"/>
            </a:endParaRPr>
          </a:p>
        </p:txBody>
      </p:sp>
      <p:sp>
        <p:nvSpPr>
          <p:cNvPr id="384" name="Text Box 22"/>
          <p:cNvSpPr txBox="1">
            <a:spLocks noChangeArrowheads="1"/>
          </p:cNvSpPr>
          <p:nvPr/>
        </p:nvSpPr>
        <p:spPr bwMode="auto">
          <a:xfrm>
            <a:off x="4788024" y="2283718"/>
            <a:ext cx="2286174" cy="51617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>
                <a:ln>
                  <a:noFill/>
                </a:ln>
                <a:solidFill>
                  <a:srgbClr val="385A61"/>
                </a:solidFill>
                <a:effectLst/>
                <a:latin typeface="+mj-lt"/>
              </a:rPr>
              <a:t>Extra-electoral restitution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>
              <a:ln>
                <a:noFill/>
              </a:ln>
              <a:solidFill>
                <a:srgbClr val="385A6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762943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>
            <a:extLst>
              <a:ext uri="{FF2B5EF4-FFF2-40B4-BE49-F238E27FC236}">
                <a16:creationId xmlns:a16="http://schemas.microsoft.com/office/drawing/2014/main" id="{9B83B2FB-DBC3-4E1E-92A2-07932B7F86BD}"/>
              </a:ext>
            </a:extLst>
          </p:cNvPr>
          <p:cNvGrpSpPr/>
          <p:nvPr/>
        </p:nvGrpSpPr>
        <p:grpSpPr>
          <a:xfrm>
            <a:off x="467544" y="1635528"/>
            <a:ext cx="3453679" cy="2087886"/>
            <a:chOff x="1024245" y="1203598"/>
            <a:chExt cx="6312371" cy="3816077"/>
          </a:xfrm>
        </p:grpSpPr>
        <p:sp>
          <p:nvSpPr>
            <p:cNvPr id="28" name="AutoShape 68"/>
            <p:cNvSpPr>
              <a:spLocks noChangeArrowheads="1"/>
            </p:cNvSpPr>
            <p:nvPr/>
          </p:nvSpPr>
          <p:spPr bwMode="auto">
            <a:xfrm>
              <a:off x="3035288" y="3655953"/>
              <a:ext cx="3003813" cy="380558"/>
            </a:xfrm>
            <a:prstGeom prst="triangle">
              <a:avLst>
                <a:gd name="adj" fmla="val 50000"/>
              </a:avLst>
            </a:prstGeom>
            <a:noFill/>
            <a:ln w="31750" cap="flat">
              <a:solidFill>
                <a:srgbClr val="4D7C8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0" tIns="0" rIns="0" bIns="0" anchor="ctr" anchorCtr="0" upright="1">
              <a:noAutofit/>
            </a:bodyPr>
            <a:lstStyle/>
            <a:p>
              <a:endParaRPr lang="hu-HU" sz="1050"/>
            </a:p>
          </p:txBody>
        </p:sp>
        <p:grpSp>
          <p:nvGrpSpPr>
            <p:cNvPr id="4" name="Csoportba foglalás 43"/>
            <p:cNvGrpSpPr/>
            <p:nvPr/>
          </p:nvGrpSpPr>
          <p:grpSpPr>
            <a:xfrm>
              <a:off x="1024245" y="1203598"/>
              <a:ext cx="6312371" cy="3816077"/>
              <a:chOff x="7315" y="226765"/>
              <a:chExt cx="4198298" cy="2425005"/>
            </a:xfrm>
          </p:grpSpPr>
          <p:grpSp>
            <p:nvGrpSpPr>
              <p:cNvPr id="5" name="Group 151"/>
              <p:cNvGrpSpPr>
                <a:grpSpLocks/>
              </p:cNvGrpSpPr>
              <p:nvPr/>
            </p:nvGrpSpPr>
            <p:grpSpPr bwMode="auto">
              <a:xfrm>
                <a:off x="7315" y="226765"/>
                <a:ext cx="4198298" cy="2425005"/>
                <a:chOff x="2136" y="6120"/>
                <a:chExt cx="6612" cy="3819"/>
              </a:xfrm>
            </p:grpSpPr>
            <p:sp>
              <p:nvSpPr>
                <p:cNvPr id="54" name="Szövegdoboz 2"/>
                <p:cNvSpPr txBox="1">
                  <a:spLocks noChangeArrowheads="1"/>
                </p:cNvSpPr>
                <p:nvPr/>
              </p:nvSpPr>
              <p:spPr bwMode="auto">
                <a:xfrm>
                  <a:off x="5392" y="8176"/>
                  <a:ext cx="1007" cy="40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ctr" anchorCtr="0" upright="1">
                  <a:noAutofit/>
                </a:bodyPr>
                <a:lstStyle/>
                <a:p>
                  <a:pPr algn="ctr"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hu-HU" sz="800" b="1" dirty="0" err="1">
                      <a:solidFill>
                        <a:srgbClr val="50412C"/>
                      </a:solidFill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Admin</a:t>
                  </a:r>
                  <a:r>
                    <a:rPr lang="hu-HU" sz="800" b="1" dirty="0">
                      <a:solidFill>
                        <a:srgbClr val="50412C"/>
                      </a:solidFill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hu-HU" sz="1050" dirty="0">
                    <a:solidFill>
                      <a:srgbClr val="50412C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5" name="Szövegdoboz 2"/>
                <p:cNvSpPr txBox="1">
                  <a:spLocks noChangeArrowheads="1"/>
                </p:cNvSpPr>
                <p:nvPr/>
              </p:nvSpPr>
              <p:spPr bwMode="auto">
                <a:xfrm>
                  <a:off x="5474" y="7786"/>
                  <a:ext cx="884" cy="39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ctr" anchorCtr="0" upright="1">
                  <a:noAutofit/>
                </a:bodyPr>
                <a:lstStyle/>
                <a:p>
                  <a:pPr algn="ctr"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n-US" sz="800" b="1" dirty="0">
                      <a:solidFill>
                        <a:srgbClr val="50412C"/>
                      </a:solidFill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Media</a:t>
                  </a:r>
                  <a:endParaRPr lang="hu-HU" sz="1050" dirty="0">
                    <a:solidFill>
                      <a:srgbClr val="50412C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6" name="Szövegdoboz 2"/>
                <p:cNvSpPr txBox="1">
                  <a:spLocks noChangeArrowheads="1"/>
                </p:cNvSpPr>
                <p:nvPr/>
              </p:nvSpPr>
              <p:spPr bwMode="auto">
                <a:xfrm>
                  <a:off x="5474" y="7419"/>
                  <a:ext cx="842" cy="37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ctr" anchorCtr="0" upright="1">
                  <a:noAutofit/>
                </a:bodyPr>
                <a:lstStyle/>
                <a:p>
                  <a:pPr algn="ctr"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n-US" sz="800" b="1" dirty="0">
                      <a:solidFill>
                        <a:srgbClr val="50412C"/>
                      </a:solidFill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Cult.</a:t>
                  </a:r>
                  <a:endParaRPr lang="hu-HU" sz="1050" dirty="0">
                    <a:solidFill>
                      <a:srgbClr val="50412C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grpSp>
              <p:nvGrpSpPr>
                <p:cNvPr id="7" name="Group 150"/>
                <p:cNvGrpSpPr>
                  <a:grpSpLocks/>
                </p:cNvGrpSpPr>
                <p:nvPr/>
              </p:nvGrpSpPr>
              <p:grpSpPr bwMode="auto">
                <a:xfrm>
                  <a:off x="2136" y="6120"/>
                  <a:ext cx="6612" cy="3819"/>
                  <a:chOff x="2136" y="6120"/>
                  <a:chExt cx="6612" cy="3819"/>
                </a:xfrm>
              </p:grpSpPr>
              <p:sp>
                <p:nvSpPr>
                  <p:cNvPr id="59" name="AutoShape 61"/>
                  <p:cNvSpPr>
                    <a:spLocks noChangeArrowheads="1"/>
                  </p:cNvSpPr>
                  <p:nvPr/>
                </p:nvSpPr>
                <p:spPr bwMode="auto">
                  <a:xfrm>
                    <a:off x="2136" y="6120"/>
                    <a:ext cx="3717" cy="3819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9CB1B1"/>
                  </a:solidFill>
                  <a:ln w="31750">
                    <a:solidFill>
                      <a:srgbClr val="4D7C84"/>
                    </a:solidFill>
                    <a:miter lim="800000"/>
                    <a:headEnd/>
                    <a:tailEnd/>
                  </a:ln>
                </p:spPr>
                <p:txBody>
                  <a:bodyPr rot="0" vert="horz" wrap="square" lIns="0" tIns="0" rIns="0" bIns="0" anchor="ctr" anchorCtr="0" upright="1">
                    <a:noAutofit/>
                  </a:bodyPr>
                  <a:lstStyle/>
                  <a:p>
                    <a:pPr algn="ctr">
                      <a:lnSpc>
                        <a:spcPct val="115000"/>
                      </a:lnSpc>
                      <a:spcAft>
                        <a:spcPts val="1000"/>
                      </a:spcAft>
                    </a:pPr>
                    <a:r>
                      <a:rPr lang="en-US" sz="7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 </a:t>
                    </a:r>
                    <a:endParaRPr lang="hu-HU" sz="700" dirty="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  <a:p>
                    <a:pPr algn="ctr">
                      <a:lnSpc>
                        <a:spcPct val="115000"/>
                      </a:lnSpc>
                      <a:spcAft>
                        <a:spcPts val="1000"/>
                      </a:spcAft>
                    </a:pPr>
                    <a:r>
                      <a:rPr lang="en-US" sz="7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 </a:t>
                    </a:r>
                    <a:endParaRPr lang="hu-HU" sz="700" dirty="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  <a:p>
                    <a:pPr algn="ctr">
                      <a:lnSpc>
                        <a:spcPct val="115000"/>
                      </a:lnSpc>
                      <a:spcAft>
                        <a:spcPts val="1000"/>
                      </a:spcAft>
                    </a:pPr>
                    <a:r>
                      <a:rPr lang="en-US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 </a:t>
                    </a:r>
                    <a:endParaRPr lang="hu-HU" sz="700" dirty="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60" name="AutoShape 63"/>
                  <p:cNvSpPr>
                    <a:spLocks noChangeArrowheads="1"/>
                  </p:cNvSpPr>
                  <p:nvPr/>
                </p:nvSpPr>
                <p:spPr bwMode="auto">
                  <a:xfrm>
                    <a:off x="5895" y="7125"/>
                    <a:ext cx="2853" cy="2814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9CB1B1"/>
                  </a:solidFill>
                  <a:ln w="31750">
                    <a:solidFill>
                      <a:srgbClr val="4D7C84"/>
                    </a:solidFill>
                    <a:miter lim="800000"/>
                    <a:headEnd/>
                    <a:tailEnd/>
                  </a:ln>
                </p:spPr>
                <p:txBody>
                  <a:bodyPr rot="0" vert="horz" wrap="square" lIns="0" tIns="0" rIns="0" bIns="0" anchor="ctr" anchorCtr="0" upright="1">
                    <a:noAutofit/>
                  </a:bodyPr>
                  <a:lstStyle/>
                  <a:p>
                    <a:pPr indent="90170" algn="ctr">
                      <a:lnSpc>
                        <a:spcPct val="115000"/>
                      </a:lnSpc>
                      <a:spcAft>
                        <a:spcPts val="1000"/>
                      </a:spcAft>
                    </a:pPr>
                    <a:r>
                      <a:rPr lang="en-US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 </a:t>
                    </a:r>
                    <a:endParaRPr lang="hu-HU" sz="700" dirty="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58" name="Szövegdoboz 2"/>
                <p:cNvSpPr txBox="1">
                  <a:spLocks noChangeArrowheads="1"/>
                </p:cNvSpPr>
                <p:nvPr/>
              </p:nvSpPr>
              <p:spPr bwMode="auto">
                <a:xfrm>
                  <a:off x="5429" y="8560"/>
                  <a:ext cx="887" cy="37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ctr" anchorCtr="0" upright="1">
                  <a:noAutofit/>
                </a:bodyPr>
                <a:lstStyle/>
                <a:p>
                  <a:pPr algn="ctr"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n-US" sz="800" b="1" dirty="0">
                      <a:solidFill>
                        <a:srgbClr val="50412C"/>
                      </a:solidFill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Econ.</a:t>
                  </a:r>
                  <a:endParaRPr lang="hu-HU" sz="1050" dirty="0">
                    <a:solidFill>
                      <a:srgbClr val="50412C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51" name="Szövegdoboz 2"/>
              <p:cNvSpPr txBox="1">
                <a:spLocks noChangeArrowheads="1"/>
              </p:cNvSpPr>
              <p:nvPr/>
            </p:nvSpPr>
            <p:spPr bwMode="auto">
              <a:xfrm>
                <a:off x="2089002" y="2082857"/>
                <a:ext cx="609600" cy="1521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800" b="1" dirty="0">
                    <a:solidFill>
                      <a:srgbClr val="50412C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Law e.</a:t>
                </a:r>
                <a:endParaRPr lang="hu-HU" sz="1050" dirty="0">
                  <a:solidFill>
                    <a:srgbClr val="50412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45" name="AutoShape 68"/>
            <p:cNvSpPr>
              <a:spLocks noChangeArrowheads="1"/>
            </p:cNvSpPr>
            <p:nvPr/>
          </p:nvSpPr>
          <p:spPr bwMode="auto">
            <a:xfrm>
              <a:off x="2918240" y="2889244"/>
              <a:ext cx="3237936" cy="371894"/>
            </a:xfrm>
            <a:prstGeom prst="triangle">
              <a:avLst>
                <a:gd name="adj" fmla="val 50000"/>
              </a:avLst>
            </a:prstGeom>
            <a:noFill/>
            <a:ln w="31750">
              <a:solidFill>
                <a:srgbClr val="4D7C8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0" tIns="0" rIns="0" bIns="0" anchor="ctr" anchorCtr="0" upright="1">
              <a:noAutofit/>
            </a:bodyPr>
            <a:lstStyle/>
            <a:p>
              <a:endParaRPr lang="hu-HU" sz="1050"/>
            </a:p>
          </p:txBody>
        </p:sp>
        <p:sp>
          <p:nvSpPr>
            <p:cNvPr id="46" name="AutoShape 68"/>
            <p:cNvSpPr>
              <a:spLocks noChangeArrowheads="1"/>
            </p:cNvSpPr>
            <p:nvPr/>
          </p:nvSpPr>
          <p:spPr bwMode="auto">
            <a:xfrm>
              <a:off x="2918240" y="2499742"/>
              <a:ext cx="3237936" cy="371894"/>
            </a:xfrm>
            <a:prstGeom prst="triangle">
              <a:avLst>
                <a:gd name="adj" fmla="val 50000"/>
              </a:avLst>
            </a:prstGeom>
            <a:noFill/>
            <a:ln w="31750">
              <a:solidFill>
                <a:srgbClr val="4D7C8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0" tIns="0" rIns="0" bIns="0" anchor="ctr" anchorCtr="0" upright="1">
              <a:noAutofit/>
            </a:bodyPr>
            <a:lstStyle/>
            <a:p>
              <a:endParaRPr lang="hu-HU" sz="1050"/>
            </a:p>
          </p:txBody>
        </p:sp>
        <p:sp>
          <p:nvSpPr>
            <p:cNvPr id="47" name="AutoShape 68"/>
            <p:cNvSpPr>
              <a:spLocks noChangeArrowheads="1"/>
            </p:cNvSpPr>
            <p:nvPr/>
          </p:nvSpPr>
          <p:spPr bwMode="auto">
            <a:xfrm>
              <a:off x="2918240" y="3278746"/>
              <a:ext cx="3237936" cy="371894"/>
            </a:xfrm>
            <a:prstGeom prst="triangle">
              <a:avLst>
                <a:gd name="adj" fmla="val 50000"/>
              </a:avLst>
            </a:prstGeom>
            <a:noFill/>
            <a:ln w="31750">
              <a:solidFill>
                <a:srgbClr val="4D7C8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0" tIns="0" rIns="0" bIns="0" anchor="ctr" anchorCtr="0" upright="1">
              <a:noAutofit/>
            </a:bodyPr>
            <a:lstStyle/>
            <a:p>
              <a:endParaRPr lang="hu-HU" sz="1050"/>
            </a:p>
          </p:txBody>
        </p:sp>
        <p:sp>
          <p:nvSpPr>
            <p:cNvPr id="48" name="AutoShape 68"/>
            <p:cNvSpPr>
              <a:spLocks noChangeArrowheads="1"/>
            </p:cNvSpPr>
            <p:nvPr/>
          </p:nvSpPr>
          <p:spPr bwMode="auto">
            <a:xfrm>
              <a:off x="2918240" y="3668248"/>
              <a:ext cx="3237936" cy="371894"/>
            </a:xfrm>
            <a:prstGeom prst="triangle">
              <a:avLst>
                <a:gd name="adj" fmla="val 50000"/>
              </a:avLst>
            </a:prstGeom>
            <a:noFill/>
            <a:ln w="31750" cap="flat">
              <a:solidFill>
                <a:srgbClr val="4D7C84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0" tIns="0" rIns="0" bIns="0" anchor="ctr" anchorCtr="0" upright="1">
              <a:noAutofit/>
            </a:bodyPr>
            <a:lstStyle/>
            <a:p>
              <a:endParaRPr lang="hu-HU" sz="1050"/>
            </a:p>
          </p:txBody>
        </p:sp>
        <p:sp>
          <p:nvSpPr>
            <p:cNvPr id="49" name="AutoShape 68"/>
            <p:cNvSpPr>
              <a:spLocks noChangeArrowheads="1"/>
            </p:cNvSpPr>
            <p:nvPr/>
          </p:nvSpPr>
          <p:spPr bwMode="auto">
            <a:xfrm>
              <a:off x="2918240" y="4057748"/>
              <a:ext cx="3237910" cy="371894"/>
            </a:xfrm>
            <a:prstGeom prst="triangle">
              <a:avLst>
                <a:gd name="adj" fmla="val 50000"/>
              </a:avLst>
            </a:prstGeom>
            <a:noFill/>
            <a:ln w="31750">
              <a:solidFill>
                <a:srgbClr val="4D7C8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0" tIns="0" rIns="0" bIns="0" anchor="ctr" anchorCtr="0" upright="1">
              <a:noAutofit/>
            </a:bodyPr>
            <a:lstStyle/>
            <a:p>
              <a:endParaRPr lang="hu-HU" sz="105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119971" y="4433912"/>
              <a:ext cx="1357105" cy="4427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hu-HU" sz="900" b="1" dirty="0">
                  <a:solidFill>
                    <a:srgbClr val="50412C"/>
                  </a:solidFill>
                  <a:ea typeface="Calibri"/>
                  <a:cs typeface="Times New Roman"/>
                </a:rPr>
                <a:t>Pol. (</a:t>
              </a:r>
              <a:r>
                <a:rPr lang="hu-HU" sz="900" b="1" dirty="0" err="1">
                  <a:solidFill>
                    <a:srgbClr val="50412C"/>
                  </a:solidFill>
                  <a:ea typeface="Calibri"/>
                  <a:cs typeface="Times New Roman"/>
                </a:rPr>
                <a:t>ruling</a:t>
              </a:r>
              <a:r>
                <a:rPr lang="hu-HU" sz="900" b="1" dirty="0">
                  <a:solidFill>
                    <a:srgbClr val="50412C"/>
                  </a:solidFill>
                  <a:ea typeface="Calibri"/>
                  <a:cs typeface="Times New Roman"/>
                </a:rPr>
                <a:t>)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102301" y="4445682"/>
              <a:ext cx="1796581" cy="4427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hu-HU" sz="900" b="1" dirty="0">
                  <a:solidFill>
                    <a:srgbClr val="50412C"/>
                  </a:solidFill>
                  <a:ea typeface="Calibri"/>
                  <a:cs typeface="Times New Roman"/>
                </a:rPr>
                <a:t>Pol. (</a:t>
              </a:r>
              <a:r>
                <a:rPr lang="hu-HU" sz="900" b="1" dirty="0" err="1">
                  <a:solidFill>
                    <a:srgbClr val="50412C"/>
                  </a:solidFill>
                  <a:ea typeface="Calibri"/>
                  <a:cs typeface="Times New Roman"/>
                </a:rPr>
                <a:t>opposition</a:t>
              </a:r>
              <a:r>
                <a:rPr lang="hu-HU" sz="900" b="1" dirty="0">
                  <a:solidFill>
                    <a:srgbClr val="50412C"/>
                  </a:solidFill>
                  <a:ea typeface="Calibri"/>
                  <a:cs typeface="Times New Roman"/>
                </a:rPr>
                <a:t>)</a:t>
              </a:r>
            </a:p>
          </p:txBody>
        </p:sp>
      </p:grpSp>
      <p:grpSp>
        <p:nvGrpSpPr>
          <p:cNvPr id="8" name="Group 25">
            <a:extLst>
              <a:ext uri="{FF2B5EF4-FFF2-40B4-BE49-F238E27FC236}">
                <a16:creationId xmlns:a16="http://schemas.microsoft.com/office/drawing/2014/main" id="{FA9DEC89-97DA-4F3F-9DCA-51DEA121CC71}"/>
              </a:ext>
            </a:extLst>
          </p:cNvPr>
          <p:cNvGrpSpPr/>
          <p:nvPr/>
        </p:nvGrpSpPr>
        <p:grpSpPr>
          <a:xfrm>
            <a:off x="5553326" y="1174166"/>
            <a:ext cx="2950411" cy="2519934"/>
            <a:chOff x="2298140" y="1059582"/>
            <a:chExt cx="4516367" cy="3857410"/>
          </a:xfrm>
        </p:grpSpPr>
        <p:grpSp>
          <p:nvGrpSpPr>
            <p:cNvPr id="9" name="Group 28">
              <a:extLst>
                <a:ext uri="{FF2B5EF4-FFF2-40B4-BE49-F238E27FC236}">
                  <a16:creationId xmlns:a16="http://schemas.microsoft.com/office/drawing/2014/main" id="{ABAD00C4-02A0-4300-A41B-DEAFAC7DC293}"/>
                </a:ext>
              </a:extLst>
            </p:cNvPr>
            <p:cNvGrpSpPr/>
            <p:nvPr/>
          </p:nvGrpSpPr>
          <p:grpSpPr>
            <a:xfrm>
              <a:off x="2298140" y="1059582"/>
              <a:ext cx="4516367" cy="3857410"/>
              <a:chOff x="2298140" y="1059582"/>
              <a:chExt cx="4516367" cy="3857410"/>
            </a:xfrm>
          </p:grpSpPr>
          <p:grpSp>
            <p:nvGrpSpPr>
              <p:cNvPr id="10" name="Group 30">
                <a:extLst>
                  <a:ext uri="{FF2B5EF4-FFF2-40B4-BE49-F238E27FC236}">
                    <a16:creationId xmlns:a16="http://schemas.microsoft.com/office/drawing/2014/main" id="{2B77D39F-B524-451E-8EEA-8C958B8D98F9}"/>
                  </a:ext>
                </a:extLst>
              </p:cNvPr>
              <p:cNvGrpSpPr/>
              <p:nvPr/>
            </p:nvGrpSpPr>
            <p:grpSpPr>
              <a:xfrm>
                <a:off x="2378233" y="1059582"/>
                <a:ext cx="4427756" cy="3857410"/>
                <a:chOff x="2378233" y="1059582"/>
                <a:chExt cx="4427756" cy="3857410"/>
              </a:xfrm>
            </p:grpSpPr>
            <p:grpSp>
              <p:nvGrpSpPr>
                <p:cNvPr id="11" name="Group 160">
                  <a:extLst>
                    <a:ext uri="{FF2B5EF4-FFF2-40B4-BE49-F238E27FC236}">
                      <a16:creationId xmlns:a16="http://schemas.microsoft.com/office/drawing/2014/main" id="{DF711335-0BAC-4260-A007-6717EB18722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378233" y="1059582"/>
                  <a:ext cx="4427756" cy="3857410"/>
                  <a:chOff x="3674" y="1918"/>
                  <a:chExt cx="4949" cy="4729"/>
                </a:xfrm>
              </p:grpSpPr>
              <p:sp>
                <p:nvSpPr>
                  <p:cNvPr id="37" name="AutoShape 122">
                    <a:extLst>
                      <a:ext uri="{FF2B5EF4-FFF2-40B4-BE49-F238E27FC236}">
                        <a16:creationId xmlns:a16="http://schemas.microsoft.com/office/drawing/2014/main" id="{9E878B80-E8C2-4B53-B35E-53A8BBFB762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5175" y="2624"/>
                    <a:ext cx="1130" cy="1776"/>
                  </a:xfrm>
                  <a:prstGeom prst="triangle">
                    <a:avLst>
                      <a:gd name="adj" fmla="val 50000"/>
                    </a:avLst>
                  </a:prstGeom>
                  <a:noFill/>
                  <a:ln w="31750">
                    <a:solidFill>
                      <a:srgbClr val="4D7C84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0" tIns="0" rIns="72000" bIns="0" anchor="ctr" anchorCtr="0" upright="1">
                    <a:noAutofit/>
                  </a:bodyPr>
                  <a:lstStyle/>
                  <a:p>
                    <a:pPr algn="ctr">
                      <a:lnSpc>
                        <a:spcPct val="115000"/>
                      </a:lnSpc>
                      <a:spcAft>
                        <a:spcPts val="1000"/>
                      </a:spcAft>
                    </a:pPr>
                    <a:endParaRPr lang="hu-HU" sz="500" dirty="0">
                      <a:solidFill>
                        <a:srgbClr val="50412C"/>
                      </a:solidFill>
                      <a:effectLst/>
                      <a:latin typeface="Calibri"/>
                      <a:ea typeface="Calibri"/>
                      <a:cs typeface="Times New Roman"/>
                    </a:endParaRPr>
                  </a:p>
                </p:txBody>
              </p:sp>
              <p:sp>
                <p:nvSpPr>
                  <p:cNvPr id="38" name="AutoShape 123">
                    <a:extLst>
                      <a:ext uri="{FF2B5EF4-FFF2-40B4-BE49-F238E27FC236}">
                        <a16:creationId xmlns:a16="http://schemas.microsoft.com/office/drawing/2014/main" id="{E4978205-7334-46AB-AF42-933B92D5B89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16200000">
                    <a:off x="6085" y="3137"/>
                    <a:ext cx="1130" cy="1776"/>
                  </a:xfrm>
                  <a:prstGeom prst="triangle">
                    <a:avLst>
                      <a:gd name="adj" fmla="val 50000"/>
                    </a:avLst>
                  </a:prstGeom>
                  <a:noFill/>
                  <a:ln w="31750">
                    <a:solidFill>
                      <a:srgbClr val="4D7C84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0" tIns="0" rIns="72000" bIns="0" anchor="ctr" anchorCtr="0" upright="1">
                    <a:noAutofit/>
                  </a:bodyPr>
                  <a:lstStyle/>
                  <a:p>
                    <a:pPr>
                      <a:lnSpc>
                        <a:spcPct val="115000"/>
                      </a:lnSpc>
                      <a:spcAft>
                        <a:spcPts val="1000"/>
                      </a:spcAft>
                    </a:pPr>
                    <a:r>
                      <a:rPr lang="hu-HU" sz="500">
                        <a:solidFill>
                          <a:srgbClr val="50412C"/>
                        </a:solidFill>
                        <a:effectLst/>
                        <a:latin typeface="Calibri"/>
                        <a:ea typeface="Calibri"/>
                        <a:cs typeface="Times New Roman"/>
                      </a:rPr>
                      <a:t> </a:t>
                    </a:r>
                  </a:p>
                </p:txBody>
              </p:sp>
              <p:grpSp>
                <p:nvGrpSpPr>
                  <p:cNvPr id="12" name="Group 159">
                    <a:extLst>
                      <a:ext uri="{FF2B5EF4-FFF2-40B4-BE49-F238E27FC236}">
                        <a16:creationId xmlns:a16="http://schemas.microsoft.com/office/drawing/2014/main" id="{89290427-4B16-4640-A3BD-481C24272582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674" y="1918"/>
                    <a:ext cx="4949" cy="4729"/>
                    <a:chOff x="3674" y="1918"/>
                    <a:chExt cx="4949" cy="4729"/>
                  </a:xfrm>
                </p:grpSpPr>
                <p:grpSp>
                  <p:nvGrpSpPr>
                    <p:cNvPr id="13" name="Group 158">
                      <a:extLst>
                        <a:ext uri="{FF2B5EF4-FFF2-40B4-BE49-F238E27FC236}">
                          <a16:creationId xmlns:a16="http://schemas.microsoft.com/office/drawing/2014/main" id="{CB18DF7C-DFE2-4B75-87CB-0E1B0F06C80F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674" y="1918"/>
                      <a:ext cx="4949" cy="4729"/>
                      <a:chOff x="3674" y="1918"/>
                      <a:chExt cx="4949" cy="4729"/>
                    </a:xfrm>
                  </p:grpSpPr>
                  <p:sp>
                    <p:nvSpPr>
                      <p:cNvPr id="42" name="AutoShape 90">
                        <a:extLst>
                          <a:ext uri="{FF2B5EF4-FFF2-40B4-BE49-F238E27FC236}">
                            <a16:creationId xmlns:a16="http://schemas.microsoft.com/office/drawing/2014/main" id="{DF782C68-03FE-4FE2-845A-3A2217AAD876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849" y="1918"/>
                        <a:ext cx="4519" cy="4729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9CB1B1"/>
                      </a:solidFill>
                      <a:ln w="31750">
                        <a:solidFill>
                          <a:srgbClr val="4D7C84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rot="0" vert="horz" wrap="square" lIns="0" tIns="0" rIns="0" bIns="0" anchor="ctr" anchorCtr="0" upright="1">
                        <a:noAutofit/>
                      </a:bodyPr>
                      <a:lstStyle/>
                      <a:p>
                        <a:pPr algn="ctr">
                          <a:lnSpc>
                            <a:spcPct val="115000"/>
                          </a:lnSpc>
                          <a:spcAft>
                            <a:spcPts val="1000"/>
                          </a:spcAft>
                        </a:pPr>
                        <a:endParaRPr lang="hu-HU" sz="500" dirty="0">
                          <a:solidFill>
                            <a:srgbClr val="50412C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endParaRPr>
                      </a:p>
                    </p:txBody>
                  </p:sp>
                  <p:sp>
                    <p:nvSpPr>
                      <p:cNvPr id="43" name="AutoShape 91">
                        <a:extLst>
                          <a:ext uri="{FF2B5EF4-FFF2-40B4-BE49-F238E27FC236}">
                            <a16:creationId xmlns:a16="http://schemas.microsoft.com/office/drawing/2014/main" id="{A5A41232-FCD1-4DF8-8D9B-22B13E8D97EA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 rot="18006758">
                        <a:off x="7170" y="4756"/>
                        <a:ext cx="1130" cy="1776"/>
                      </a:xfrm>
                      <a:prstGeom prst="triangle">
                        <a:avLst>
                          <a:gd name="adj" fmla="val 50000"/>
                        </a:avLst>
                      </a:prstGeom>
                      <a:noFill/>
                      <a:ln w="31750">
                        <a:solidFill>
                          <a:srgbClr val="4D7C84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rot="0" vert="horz" wrap="square" lIns="0" tIns="0" rIns="0" bIns="216000" anchor="ctr" anchorCtr="0" upright="1">
                        <a:noAutofit/>
                      </a:bodyPr>
                      <a:lstStyle/>
                      <a:p>
                        <a:pPr algn="ctr">
                          <a:lnSpc>
                            <a:spcPct val="115000"/>
                          </a:lnSpc>
                          <a:spcAft>
                            <a:spcPts val="1000"/>
                          </a:spcAft>
                        </a:pPr>
                        <a:r>
                          <a:rPr lang="hu-HU" sz="200" b="1">
                            <a:solidFill>
                              <a:srgbClr val="50412C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rPr>
                          <a:t> </a:t>
                        </a:r>
                        <a:endParaRPr lang="hu-HU" sz="500">
                          <a:solidFill>
                            <a:srgbClr val="50412C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endParaRPr>
                      </a:p>
                    </p:txBody>
                  </p:sp>
                  <p:sp>
                    <p:nvSpPr>
                      <p:cNvPr id="50" name="AutoShape 92">
                        <a:extLst>
                          <a:ext uri="{FF2B5EF4-FFF2-40B4-BE49-F238E27FC236}">
                            <a16:creationId xmlns:a16="http://schemas.microsoft.com/office/drawing/2014/main" id="{44B2C132-C79A-4A80-A37A-A7F8AC413ED9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 rot="5400000">
                        <a:off x="5175" y="2624"/>
                        <a:ext cx="1130" cy="1776"/>
                      </a:xfrm>
                      <a:prstGeom prst="triangle">
                        <a:avLst>
                          <a:gd name="adj" fmla="val 50000"/>
                        </a:avLst>
                      </a:prstGeom>
                      <a:noFill/>
                      <a:ln w="31750" cap="flat">
                        <a:solidFill>
                          <a:srgbClr val="4D7C84"/>
                        </a:solidFill>
                        <a:prstDash val="dash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rot="0" vert="horz" wrap="square" lIns="0" tIns="0" rIns="72000" bIns="0" anchor="ctr" anchorCtr="0" upright="1">
                        <a:noAutofit/>
                      </a:bodyPr>
                      <a:lstStyle/>
                      <a:p>
                        <a:pPr algn="ctr">
                          <a:lnSpc>
                            <a:spcPct val="115000"/>
                          </a:lnSpc>
                          <a:spcAft>
                            <a:spcPts val="1000"/>
                          </a:spcAft>
                        </a:pPr>
                        <a:r>
                          <a:rPr lang="hu-HU" sz="200" b="1" dirty="0">
                            <a:solidFill>
                              <a:srgbClr val="50412C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rPr>
                          <a:t> </a:t>
                        </a:r>
                        <a:endParaRPr lang="hu-HU" sz="500" dirty="0">
                          <a:solidFill>
                            <a:srgbClr val="50412C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endParaRPr>
                      </a:p>
                    </p:txBody>
                  </p:sp>
                  <p:sp>
                    <p:nvSpPr>
                      <p:cNvPr id="53" name="AutoShape 93">
                        <a:extLst>
                          <a:ext uri="{FF2B5EF4-FFF2-40B4-BE49-F238E27FC236}">
                            <a16:creationId xmlns:a16="http://schemas.microsoft.com/office/drawing/2014/main" id="{EBA2AA60-8600-4339-B53B-2328F29F735F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 rot="3817343">
                        <a:off x="3997" y="4794"/>
                        <a:ext cx="1130" cy="1776"/>
                      </a:xfrm>
                      <a:prstGeom prst="triangle">
                        <a:avLst>
                          <a:gd name="adj" fmla="val 50000"/>
                        </a:avLst>
                      </a:prstGeom>
                      <a:noFill/>
                      <a:ln w="31750">
                        <a:solidFill>
                          <a:srgbClr val="4D7C84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rot="0" vert="horz" wrap="square" lIns="0" tIns="0" rIns="180000" bIns="216000" anchor="ctr" anchorCtr="0" upright="1">
                        <a:noAutofit/>
                      </a:bodyPr>
                      <a:lstStyle/>
                      <a:p>
                        <a:pPr algn="ctr">
                          <a:lnSpc>
                            <a:spcPct val="115000"/>
                          </a:lnSpc>
                          <a:spcAft>
                            <a:spcPts val="1000"/>
                          </a:spcAft>
                        </a:pPr>
                        <a:r>
                          <a:rPr lang="hu-HU" sz="200" b="1">
                            <a:solidFill>
                              <a:srgbClr val="50412C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rPr>
                          <a:t> </a:t>
                        </a:r>
                        <a:endParaRPr lang="hu-HU" sz="500">
                          <a:solidFill>
                            <a:srgbClr val="50412C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endParaRPr>
                      </a:p>
                    </p:txBody>
                  </p:sp>
                  <p:grpSp>
                    <p:nvGrpSpPr>
                      <p:cNvPr id="14" name="Group 94">
                        <a:extLst>
                          <a:ext uri="{FF2B5EF4-FFF2-40B4-BE49-F238E27FC236}">
                            <a16:creationId xmlns:a16="http://schemas.microsoft.com/office/drawing/2014/main" id="{BCA96811-C5A6-4900-B2D8-A4B392EF94D0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5021" y="4865"/>
                        <a:ext cx="2270" cy="1776"/>
                        <a:chOff x="0" y="0"/>
                        <a:chExt cx="14414" cy="11277"/>
                      </a:xfrm>
                    </p:grpSpPr>
                    <p:sp>
                      <p:nvSpPr>
                        <p:cNvPr id="62" name="Háromszög 33">
                          <a:extLst>
                            <a:ext uri="{FF2B5EF4-FFF2-40B4-BE49-F238E27FC236}">
                              <a16:creationId xmlns:a16="http://schemas.microsoft.com/office/drawing/2014/main" id="{09CE2BEC-C5BF-480A-8384-4745A4D35335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0" y="0"/>
                          <a:ext cx="7175" cy="11277"/>
                        </a:xfrm>
                        <a:prstGeom prst="triangle">
                          <a:avLst>
                            <a:gd name="adj" fmla="val 50000"/>
                          </a:avLst>
                        </a:prstGeom>
                        <a:noFill/>
                        <a:ln w="31750">
                          <a:solidFill>
                            <a:srgbClr val="4D7C84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rot="0" vert="horz" wrap="square" lIns="0" tIns="0" rIns="0" bIns="0" anchor="ctr" anchorCtr="0" upright="1">
                          <a:noAutofit/>
                        </a:bodyPr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hu-HU" sz="900" b="1" dirty="0" err="1">
                              <a:solidFill>
                                <a:srgbClr val="50412C"/>
                              </a:solidFill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Adm</a:t>
                          </a:r>
                          <a:r>
                            <a:rPr lang="hu-HU" sz="900" b="1" dirty="0">
                              <a:solidFill>
                                <a:srgbClr val="50412C"/>
                              </a:solidFill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.</a:t>
                          </a:r>
                          <a:endParaRPr lang="hu-HU" sz="1100" dirty="0">
                            <a:solidFill>
                              <a:srgbClr val="50412C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p:txBody>
                    </p:sp>
                    <p:sp>
                      <p:nvSpPr>
                        <p:cNvPr id="63" name="Háromszög 34">
                          <a:extLst>
                            <a:ext uri="{FF2B5EF4-FFF2-40B4-BE49-F238E27FC236}">
                              <a16:creationId xmlns:a16="http://schemas.microsoft.com/office/drawing/2014/main" id="{C68B49B8-F44C-4C1F-A404-0B66EAC1D8D8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7239" y="0"/>
                          <a:ext cx="7175" cy="11277"/>
                        </a:xfrm>
                        <a:prstGeom prst="triangle">
                          <a:avLst>
                            <a:gd name="adj" fmla="val 50000"/>
                          </a:avLst>
                        </a:prstGeom>
                        <a:noFill/>
                        <a:ln w="31750">
                          <a:solidFill>
                            <a:srgbClr val="4D7C84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rot="0" vert="horz" wrap="square" lIns="0" tIns="0" rIns="0" bIns="0" anchor="ctr" anchorCtr="0" upright="1">
                          <a:noAutofit/>
                        </a:bodyPr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hu-HU" sz="900" b="1" dirty="0">
                              <a:solidFill>
                                <a:srgbClr val="50412C"/>
                              </a:solidFill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Law e.</a:t>
                          </a:r>
                          <a:endParaRPr lang="hu-HU" sz="1100" dirty="0">
                            <a:solidFill>
                              <a:srgbClr val="50412C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p:txBody>
                    </p:sp>
                  </p:grpSp>
                </p:grpSp>
                <p:sp>
                  <p:nvSpPr>
                    <p:cNvPr id="41" name="AutoShape 119">
                      <a:extLst>
                        <a:ext uri="{FF2B5EF4-FFF2-40B4-BE49-F238E27FC236}">
                          <a16:creationId xmlns:a16="http://schemas.microsoft.com/office/drawing/2014/main" id="{A3529DD8-64F7-4DE0-A8F6-2D4542FADCEA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16200000">
                      <a:off x="6085" y="3137"/>
                      <a:ext cx="1130" cy="1776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31750" cap="flat">
                      <a:solidFill>
                        <a:srgbClr val="4D7C84"/>
                      </a:solidFill>
                      <a:prstDash val="dash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rot="0" vert="horz" wrap="square" lIns="0" tIns="0" rIns="0" bIns="0" anchor="ctr" anchorCtr="0" upright="1">
                      <a:noAutofit/>
                    </a:bodyPr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" b="1">
                          <a:solidFill>
                            <a:srgbClr val="50412C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hu-HU" sz="500">
                        <a:solidFill>
                          <a:srgbClr val="50412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p:txBody>
                </p:sp>
              </p:grpSp>
            </p:grpSp>
            <p:sp>
              <p:nvSpPr>
                <p:cNvPr id="35" name="Szövegdoboz 2">
                  <a:extLst>
                    <a:ext uri="{FF2B5EF4-FFF2-40B4-BE49-F238E27FC236}">
                      <a16:creationId xmlns:a16="http://schemas.microsoft.com/office/drawing/2014/main" id="{1C516182-FDB7-4C24-944C-5406135BCF5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894178" y="2185011"/>
                  <a:ext cx="677821" cy="309963"/>
                </a:xfrm>
                <a:prstGeom prst="rect">
                  <a:avLst/>
                </a:prstGeom>
                <a:noFill/>
                <a:ln w="31750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n-US" sz="900" b="1" dirty="0">
                      <a:solidFill>
                        <a:srgbClr val="50412C"/>
                      </a:solidFill>
                      <a:effectLst/>
                      <a:latin typeface="Calibri"/>
                      <a:ea typeface="Calibri"/>
                      <a:cs typeface="Times New Roman"/>
                    </a:rPr>
                    <a:t>Econ</a:t>
                  </a:r>
                  <a:r>
                    <a:rPr lang="en-US" sz="400" b="1" dirty="0">
                      <a:solidFill>
                        <a:srgbClr val="50412C"/>
                      </a:solidFill>
                      <a:effectLst/>
                      <a:latin typeface="Calibri"/>
                      <a:ea typeface="Calibri"/>
                      <a:cs typeface="Times New Roman"/>
                    </a:rPr>
                    <a:t>.</a:t>
                  </a:r>
                  <a:endParaRPr lang="hu-HU" sz="700" dirty="0">
                    <a:solidFill>
                      <a:srgbClr val="50412C"/>
                    </a:solidFill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36" name="Szövegdoboz 2">
                  <a:extLst>
                    <a:ext uri="{FF2B5EF4-FFF2-40B4-BE49-F238E27FC236}">
                      <a16:creationId xmlns:a16="http://schemas.microsoft.com/office/drawing/2014/main" id="{B3E09084-B0D1-4EE5-B948-A8E0B428EE0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562991" y="2611658"/>
                  <a:ext cx="1051288" cy="312252"/>
                </a:xfrm>
                <a:prstGeom prst="rect">
                  <a:avLst/>
                </a:prstGeom>
                <a:noFill/>
                <a:ln w="31750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n-US" sz="900" b="1" dirty="0">
                      <a:solidFill>
                        <a:srgbClr val="50412C"/>
                      </a:solidFill>
                      <a:effectLst/>
                      <a:latin typeface="Calibri"/>
                      <a:ea typeface="Calibri"/>
                      <a:cs typeface="Times New Roman"/>
                    </a:rPr>
                    <a:t>Pol. (opp.)</a:t>
                  </a:r>
                  <a:endParaRPr lang="hu-HU" sz="900" dirty="0">
                    <a:solidFill>
                      <a:srgbClr val="50412C"/>
                    </a:solidFill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</p:grpSp>
          <p:sp>
            <p:nvSpPr>
              <p:cNvPr id="32" name="Szövegdoboz 2">
                <a:extLst>
                  <a:ext uri="{FF2B5EF4-FFF2-40B4-BE49-F238E27FC236}">
                    <a16:creationId xmlns:a16="http://schemas.microsoft.com/office/drawing/2014/main" id="{BD16BF3C-191F-4DAD-8461-E465DF5AF4D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98140" y="4002992"/>
                <a:ext cx="783309" cy="253713"/>
              </a:xfrm>
              <a:prstGeom prst="rect">
                <a:avLst/>
              </a:prstGeom>
              <a:noFill/>
              <a:ln w="31750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hu-HU" sz="900" b="1" dirty="0">
                    <a:solidFill>
                      <a:srgbClr val="50412C"/>
                    </a:solidFill>
                    <a:effectLst/>
                    <a:latin typeface="Calibri"/>
                    <a:ea typeface="Calibri"/>
                    <a:cs typeface="Times New Roman"/>
                  </a:rPr>
                  <a:t>Media</a:t>
                </a:r>
                <a:endParaRPr lang="hu-HU" sz="1100" dirty="0">
                  <a:solidFill>
                    <a:srgbClr val="50412C"/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33" name="Szövegdoboz 2">
                <a:extLst>
                  <a:ext uri="{FF2B5EF4-FFF2-40B4-BE49-F238E27FC236}">
                    <a16:creationId xmlns:a16="http://schemas.microsoft.com/office/drawing/2014/main" id="{FD26F385-E314-44F6-B8F4-3D3EFF47C53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197083" y="4013923"/>
                <a:ext cx="617424" cy="347681"/>
              </a:xfrm>
              <a:prstGeom prst="rect">
                <a:avLst/>
              </a:prstGeom>
              <a:noFill/>
              <a:ln w="31750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hu-HU" sz="900" b="1" dirty="0" err="1">
                    <a:solidFill>
                      <a:srgbClr val="50412C"/>
                    </a:solidFill>
                    <a:effectLst/>
                    <a:latin typeface="Calibri"/>
                    <a:ea typeface="Calibri"/>
                    <a:cs typeface="Times New Roman"/>
                  </a:rPr>
                  <a:t>Cult</a:t>
                </a:r>
                <a:r>
                  <a:rPr lang="hu-HU" sz="800" b="1" dirty="0">
                    <a:solidFill>
                      <a:srgbClr val="50412C"/>
                    </a:solidFill>
                    <a:effectLst/>
                    <a:latin typeface="Calibri"/>
                    <a:ea typeface="Calibri"/>
                    <a:cs typeface="Times New Roman"/>
                  </a:rPr>
                  <a:t>.</a:t>
                </a:r>
                <a:endParaRPr lang="hu-HU" sz="1050" dirty="0">
                  <a:solidFill>
                    <a:srgbClr val="50412C"/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</p:grp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BD0A7531-7E1B-48B6-BE5B-A37C0A6BD215}"/>
                </a:ext>
              </a:extLst>
            </p:cNvPr>
            <p:cNvSpPr txBox="1"/>
            <p:nvPr/>
          </p:nvSpPr>
          <p:spPr>
            <a:xfrm>
              <a:off x="4098237" y="3148225"/>
              <a:ext cx="1010950" cy="693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hu-HU" sz="1050" b="1" dirty="0">
                  <a:solidFill>
                    <a:srgbClr val="50412C"/>
                  </a:solidFill>
                  <a:ea typeface="Calibri"/>
                  <a:cs typeface="Times New Roman"/>
                </a:rPr>
                <a:t>Pol. (</a:t>
              </a:r>
              <a:r>
                <a:rPr lang="hu-HU" sz="1050" b="1" dirty="0" err="1">
                  <a:solidFill>
                    <a:srgbClr val="50412C"/>
                  </a:solidFill>
                  <a:ea typeface="Calibri"/>
                  <a:cs typeface="Times New Roman"/>
                </a:rPr>
                <a:t>ruling</a:t>
              </a:r>
              <a:r>
                <a:rPr lang="hu-HU" sz="1050" b="1" dirty="0">
                  <a:solidFill>
                    <a:srgbClr val="50412C"/>
                  </a:solidFill>
                  <a:ea typeface="Calibri"/>
                  <a:cs typeface="Times New Roman"/>
                </a:rPr>
                <a:t>)</a:t>
              </a:r>
              <a:endParaRPr lang="hu-HU" sz="700" dirty="0">
                <a:solidFill>
                  <a:srgbClr val="50412C"/>
                </a:solidFill>
                <a:ea typeface="Calibri"/>
                <a:cs typeface="Times New Roman"/>
              </a:endParaRPr>
            </a:p>
          </p:txBody>
        </p:sp>
      </p:grpSp>
      <p:sp>
        <p:nvSpPr>
          <p:cNvPr id="6" name="Arrow: Curved Down 5">
            <a:extLst>
              <a:ext uri="{FF2B5EF4-FFF2-40B4-BE49-F238E27FC236}">
                <a16:creationId xmlns:a16="http://schemas.microsoft.com/office/drawing/2014/main" id="{51655690-3EB4-4146-B82B-8B69233268C5}"/>
              </a:ext>
            </a:extLst>
          </p:cNvPr>
          <p:cNvSpPr/>
          <p:nvPr/>
        </p:nvSpPr>
        <p:spPr>
          <a:xfrm>
            <a:off x="2339753" y="1059464"/>
            <a:ext cx="4248470" cy="637150"/>
          </a:xfrm>
          <a:prstGeom prst="curvedDownArrow">
            <a:avLst/>
          </a:prstGeom>
          <a:solidFill>
            <a:srgbClr val="B3AA9D"/>
          </a:solidFill>
          <a:ln>
            <a:solidFill>
              <a:srgbClr val="B3AA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4" name="Arrow: Curved Down 63">
            <a:extLst>
              <a:ext uri="{FF2B5EF4-FFF2-40B4-BE49-F238E27FC236}">
                <a16:creationId xmlns:a16="http://schemas.microsoft.com/office/drawing/2014/main" id="{FF08F91C-3FAC-476F-B47D-1D3F85336F9E}"/>
              </a:ext>
            </a:extLst>
          </p:cNvPr>
          <p:cNvSpPr/>
          <p:nvPr/>
        </p:nvSpPr>
        <p:spPr>
          <a:xfrm rot="10800000">
            <a:off x="2384992" y="4075749"/>
            <a:ext cx="4203229" cy="800256"/>
          </a:xfrm>
          <a:prstGeom prst="curvedDownArrow">
            <a:avLst/>
          </a:prstGeom>
          <a:solidFill>
            <a:srgbClr val="B3AA9D"/>
          </a:solidFill>
          <a:ln>
            <a:solidFill>
              <a:srgbClr val="B3AA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5" name="Szövegdoboz 35">
            <a:extLst>
              <a:ext uri="{FF2B5EF4-FFF2-40B4-BE49-F238E27FC236}">
                <a16:creationId xmlns:a16="http://schemas.microsoft.com/office/drawing/2014/main" id="{D89EB8B7-592B-40A9-9AA3-7E490F6AE6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1840" y="4111540"/>
            <a:ext cx="2790749" cy="478324"/>
          </a:xfrm>
          <a:prstGeom prst="roundRect">
            <a:avLst>
              <a:gd name="adj" fmla="val 9678"/>
            </a:avLst>
          </a:prstGeom>
          <a:solidFill>
            <a:srgbClr val="B3AA9D">
              <a:alpha val="50000"/>
            </a:srgbClr>
          </a:solidFill>
          <a:ln>
            <a:noFill/>
          </a:ln>
        </p:spPr>
        <p:txBody>
          <a:bodyPr rot="0" vert="horz" wrap="square" lIns="0" tIns="0" rIns="0" bIns="0" anchor="ctr" anchorCtr="0" upright="1">
            <a:noAutofit/>
          </a:bodyPr>
          <a:lstStyle/>
          <a:p>
            <a:pPr algn="ctr"/>
            <a:r>
              <a:rPr lang="hu-HU" sz="1400" b="1" dirty="0" err="1">
                <a:solidFill>
                  <a:srgbClr val="50412C"/>
                </a:solidFill>
                <a:effectLst/>
                <a:latin typeface="Calibri"/>
                <a:ea typeface="Calibri"/>
                <a:cs typeface="Times New Roman"/>
              </a:rPr>
              <a:t>Democratic</a:t>
            </a:r>
            <a:r>
              <a:rPr lang="hu-HU" sz="1400" b="1" dirty="0">
                <a:solidFill>
                  <a:srgbClr val="50412C"/>
                </a:solidFill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hu-HU" sz="1400" b="1" dirty="0" err="1">
                <a:solidFill>
                  <a:srgbClr val="50412C"/>
                </a:solidFill>
                <a:effectLst/>
                <a:latin typeface="Calibri"/>
                <a:ea typeface="Calibri"/>
                <a:cs typeface="Times New Roman"/>
              </a:rPr>
              <a:t>transformation</a:t>
            </a:r>
            <a:br>
              <a:rPr lang="hu-HU" sz="1400" b="1" dirty="0">
                <a:solidFill>
                  <a:srgbClr val="50412C"/>
                </a:solidFill>
                <a:latin typeface="Calibri"/>
                <a:ea typeface="Calibri"/>
                <a:cs typeface="Times New Roman"/>
              </a:rPr>
            </a:br>
            <a:r>
              <a:rPr lang="hu-HU" sz="1400" b="1" dirty="0">
                <a:solidFill>
                  <a:srgbClr val="50412C"/>
                </a:solidFill>
                <a:effectLst/>
                <a:latin typeface="Calibri"/>
                <a:ea typeface="Calibri"/>
                <a:cs typeface="Times New Roman"/>
              </a:rPr>
              <a:t>(„</a:t>
            </a:r>
            <a:r>
              <a:rPr lang="hu-HU" sz="1400" b="1" dirty="0" err="1">
                <a:solidFill>
                  <a:srgbClr val="50412C"/>
                </a:solidFill>
                <a:effectLst/>
                <a:latin typeface="Calibri"/>
                <a:ea typeface="Calibri"/>
                <a:cs typeface="Times New Roman"/>
              </a:rPr>
              <a:t>color</a:t>
            </a:r>
            <a:r>
              <a:rPr lang="hu-HU" sz="1400" b="1" dirty="0">
                <a:solidFill>
                  <a:srgbClr val="50412C"/>
                </a:solidFill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hu-HU" sz="1400" b="1" dirty="0" err="1">
                <a:solidFill>
                  <a:srgbClr val="50412C"/>
                </a:solidFill>
                <a:effectLst/>
                <a:latin typeface="Calibri"/>
                <a:ea typeface="Calibri"/>
                <a:cs typeface="Times New Roman"/>
              </a:rPr>
              <a:t>revolution</a:t>
            </a:r>
            <a:r>
              <a:rPr lang="hu-HU" sz="1400" b="1" dirty="0">
                <a:solidFill>
                  <a:srgbClr val="50412C"/>
                </a:solidFill>
                <a:effectLst/>
                <a:latin typeface="Calibri"/>
                <a:ea typeface="Calibri"/>
                <a:cs typeface="Times New Roman"/>
              </a:rPr>
              <a:t>”)</a:t>
            </a:r>
            <a:endParaRPr lang="en-GB" sz="1400" b="1" dirty="0">
              <a:solidFill>
                <a:srgbClr val="50412C"/>
              </a:solidFill>
              <a:ea typeface="Calibri"/>
              <a:cs typeface="Times New Roman"/>
            </a:endParaRPr>
          </a:p>
        </p:txBody>
      </p:sp>
      <p:sp>
        <p:nvSpPr>
          <p:cNvPr id="66" name="Szövegdoboz 35">
            <a:extLst>
              <a:ext uri="{FF2B5EF4-FFF2-40B4-BE49-F238E27FC236}">
                <a16:creationId xmlns:a16="http://schemas.microsoft.com/office/drawing/2014/main" id="{BEDBF0A8-3D82-44CD-8E45-4FBA9585B7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8613" y="1331506"/>
            <a:ext cx="2790749" cy="478324"/>
          </a:xfrm>
          <a:prstGeom prst="roundRect">
            <a:avLst>
              <a:gd name="adj" fmla="val 9678"/>
            </a:avLst>
          </a:prstGeom>
          <a:solidFill>
            <a:srgbClr val="B3AA9D">
              <a:alpha val="50000"/>
            </a:srgbClr>
          </a:solidFill>
          <a:ln>
            <a:noFill/>
          </a:ln>
        </p:spPr>
        <p:txBody>
          <a:bodyPr rot="0" vert="horz" wrap="square" lIns="0" tIns="0" rIns="0" bIns="0" anchor="ctr" anchorCtr="0" upright="1">
            <a:noAutofit/>
          </a:bodyPr>
          <a:lstStyle/>
          <a:p>
            <a:pPr algn="ctr"/>
            <a:r>
              <a:rPr lang="hu-HU" sz="1400" b="1" dirty="0">
                <a:solidFill>
                  <a:srgbClr val="50412C"/>
                </a:solidFill>
                <a:effectLst/>
                <a:latin typeface="Calibri"/>
                <a:ea typeface="Calibri"/>
                <a:cs typeface="Times New Roman"/>
              </a:rPr>
              <a:t>Anti-</a:t>
            </a:r>
            <a:r>
              <a:rPr lang="hu-HU" sz="1400" b="1" dirty="0" err="1">
                <a:solidFill>
                  <a:srgbClr val="50412C"/>
                </a:solidFill>
                <a:effectLst/>
                <a:latin typeface="Calibri"/>
                <a:ea typeface="Calibri"/>
                <a:cs typeface="Times New Roman"/>
              </a:rPr>
              <a:t>democratic</a:t>
            </a:r>
            <a:r>
              <a:rPr lang="hu-HU" sz="1400" b="1" dirty="0">
                <a:solidFill>
                  <a:srgbClr val="50412C"/>
                </a:solidFill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hu-HU" sz="1400" b="1" dirty="0" err="1">
                <a:solidFill>
                  <a:srgbClr val="50412C"/>
                </a:solidFill>
                <a:effectLst/>
                <a:latin typeface="Calibri"/>
                <a:ea typeface="Calibri"/>
                <a:cs typeface="Times New Roman"/>
              </a:rPr>
              <a:t>transformation</a:t>
            </a:r>
            <a:br>
              <a:rPr lang="hu-HU" sz="1400" b="1" dirty="0">
                <a:solidFill>
                  <a:srgbClr val="50412C"/>
                </a:solidFill>
                <a:latin typeface="Calibri"/>
                <a:ea typeface="Calibri"/>
                <a:cs typeface="Times New Roman"/>
              </a:rPr>
            </a:br>
            <a:r>
              <a:rPr lang="hu-HU" sz="1400" b="1" dirty="0">
                <a:solidFill>
                  <a:srgbClr val="50412C"/>
                </a:solidFill>
                <a:effectLst/>
                <a:latin typeface="Calibri"/>
                <a:ea typeface="Calibri"/>
                <a:cs typeface="Times New Roman"/>
              </a:rPr>
              <a:t>(</a:t>
            </a:r>
            <a:r>
              <a:rPr lang="hu-HU" sz="1400" b="1" dirty="0" err="1">
                <a:solidFill>
                  <a:srgbClr val="50412C"/>
                </a:solidFill>
                <a:effectLst/>
                <a:latin typeface="Calibri"/>
                <a:ea typeface="Calibri"/>
                <a:cs typeface="Times New Roman"/>
              </a:rPr>
              <a:t>autocratic</a:t>
            </a:r>
            <a:r>
              <a:rPr lang="hu-HU" sz="1400" b="1" dirty="0">
                <a:solidFill>
                  <a:srgbClr val="50412C"/>
                </a:solidFill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hu-HU" sz="1400" b="1" dirty="0" err="1">
                <a:solidFill>
                  <a:srgbClr val="50412C"/>
                </a:solidFill>
                <a:effectLst/>
                <a:latin typeface="Calibri"/>
                <a:ea typeface="Calibri"/>
                <a:cs typeface="Times New Roman"/>
              </a:rPr>
              <a:t>attempt</a:t>
            </a:r>
            <a:r>
              <a:rPr lang="hu-HU" sz="1400" b="1" dirty="0">
                <a:solidFill>
                  <a:srgbClr val="50412C"/>
                </a:solidFill>
                <a:effectLst/>
                <a:latin typeface="Calibri"/>
                <a:ea typeface="Calibri"/>
                <a:cs typeface="Times New Roman"/>
              </a:rPr>
              <a:t>)</a:t>
            </a:r>
            <a:endParaRPr lang="en-GB" sz="1400" b="1" dirty="0">
              <a:solidFill>
                <a:srgbClr val="50412C"/>
              </a:solidFill>
              <a:ea typeface="Calibri"/>
              <a:cs typeface="Times New Roman"/>
            </a:endParaRPr>
          </a:p>
        </p:txBody>
      </p:sp>
      <p:sp>
        <p:nvSpPr>
          <p:cNvPr id="67" name="Szövegdoboz 35">
            <a:extLst>
              <a:ext uri="{FF2B5EF4-FFF2-40B4-BE49-F238E27FC236}">
                <a16:creationId xmlns:a16="http://schemas.microsoft.com/office/drawing/2014/main" id="{D1CE5E8D-7685-4D27-AFAA-04656A8560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1167" y="3786540"/>
            <a:ext cx="2295872" cy="224408"/>
          </a:xfrm>
          <a:prstGeom prst="roundRect">
            <a:avLst>
              <a:gd name="adj" fmla="val 9678"/>
            </a:avLst>
          </a:prstGeom>
          <a:solidFill>
            <a:srgbClr val="B3AA9D">
              <a:alpha val="50000"/>
            </a:srgbClr>
          </a:solidFill>
          <a:ln>
            <a:noFill/>
          </a:ln>
        </p:spPr>
        <p:txBody>
          <a:bodyPr rot="0" vert="horz" wrap="square" lIns="0" tIns="0" rIns="0" bIns="0" anchor="ctr" anchorCtr="0" upright="1">
            <a:noAutofit/>
          </a:bodyPr>
          <a:lstStyle/>
          <a:p>
            <a:pPr algn="ctr"/>
            <a:r>
              <a:rPr lang="hu-HU" sz="1400" b="1" dirty="0" err="1">
                <a:solidFill>
                  <a:srgbClr val="50412C"/>
                </a:solidFill>
                <a:effectLst/>
                <a:latin typeface="Calibri"/>
                <a:ea typeface="Calibri"/>
                <a:cs typeface="Times New Roman"/>
              </a:rPr>
              <a:t>Patronal</a:t>
            </a:r>
            <a:r>
              <a:rPr lang="hu-HU" sz="1400" b="1" dirty="0">
                <a:solidFill>
                  <a:srgbClr val="50412C"/>
                </a:solidFill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hu-HU" sz="1400" b="1" dirty="0" err="1">
                <a:solidFill>
                  <a:srgbClr val="50412C"/>
                </a:solidFill>
                <a:effectLst/>
                <a:latin typeface="Calibri"/>
                <a:ea typeface="Calibri"/>
                <a:cs typeface="Times New Roman"/>
              </a:rPr>
              <a:t>democracy</a:t>
            </a:r>
            <a:endParaRPr lang="en-GB" sz="1400" b="1" dirty="0">
              <a:solidFill>
                <a:srgbClr val="50412C"/>
              </a:solidFill>
              <a:ea typeface="Calibri"/>
              <a:cs typeface="Times New Roman"/>
            </a:endParaRPr>
          </a:p>
        </p:txBody>
      </p:sp>
      <p:sp>
        <p:nvSpPr>
          <p:cNvPr id="68" name="Szövegdoboz 35">
            <a:extLst>
              <a:ext uri="{FF2B5EF4-FFF2-40B4-BE49-F238E27FC236}">
                <a16:creationId xmlns:a16="http://schemas.microsoft.com/office/drawing/2014/main" id="{BF989403-D78E-469B-8ABC-3714EBEFE9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1625" y="3787939"/>
            <a:ext cx="2176759" cy="224408"/>
          </a:xfrm>
          <a:prstGeom prst="roundRect">
            <a:avLst>
              <a:gd name="adj" fmla="val 9678"/>
            </a:avLst>
          </a:prstGeom>
          <a:solidFill>
            <a:srgbClr val="B3AA9D">
              <a:alpha val="50000"/>
            </a:srgbClr>
          </a:solidFill>
          <a:ln>
            <a:noFill/>
          </a:ln>
        </p:spPr>
        <p:txBody>
          <a:bodyPr rot="0" vert="horz" wrap="square" lIns="0" tIns="0" rIns="0" bIns="0" anchor="ctr" anchorCtr="0" upright="1">
            <a:noAutofit/>
          </a:bodyPr>
          <a:lstStyle/>
          <a:p>
            <a:pPr algn="ctr"/>
            <a:r>
              <a:rPr lang="hu-HU" sz="1400" b="1" dirty="0" err="1">
                <a:solidFill>
                  <a:srgbClr val="50412C"/>
                </a:solidFill>
                <a:effectLst/>
                <a:latin typeface="Calibri"/>
                <a:ea typeface="Calibri"/>
                <a:cs typeface="Times New Roman"/>
              </a:rPr>
              <a:t>Patronal</a:t>
            </a:r>
            <a:r>
              <a:rPr lang="hu-HU" sz="1400" b="1" dirty="0">
                <a:solidFill>
                  <a:srgbClr val="50412C"/>
                </a:solidFill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hu-HU" sz="1400" b="1" dirty="0" err="1">
                <a:solidFill>
                  <a:srgbClr val="50412C"/>
                </a:solidFill>
                <a:effectLst/>
                <a:latin typeface="Calibri"/>
                <a:ea typeface="Calibri"/>
                <a:cs typeface="Times New Roman"/>
              </a:rPr>
              <a:t>autocracy</a:t>
            </a:r>
            <a:endParaRPr lang="en-GB" sz="1400" b="1" dirty="0">
              <a:solidFill>
                <a:srgbClr val="50412C"/>
              </a:solidFill>
              <a:ea typeface="Calibri"/>
              <a:cs typeface="Times New Roman"/>
            </a:endParaRPr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7965D0B2-1878-1954-7ED8-B668609CE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" y="274420"/>
            <a:ext cx="8928100" cy="497012"/>
          </a:xfrm>
        </p:spPr>
        <p:txBody>
          <a:bodyPr>
            <a:noAutofit/>
          </a:bodyPr>
          <a:lstStyle/>
          <a:p>
            <a:r>
              <a:rPr lang="hu-HU" sz="2800" b="1" dirty="0" err="1">
                <a:solidFill>
                  <a:srgbClr val="8D503B"/>
                </a:solidFill>
              </a:rPr>
              <a:t>Democratic</a:t>
            </a:r>
            <a:r>
              <a:rPr lang="hu-HU" sz="2800" b="1" dirty="0">
                <a:solidFill>
                  <a:srgbClr val="8D503B"/>
                </a:solidFill>
              </a:rPr>
              <a:t> </a:t>
            </a:r>
            <a:r>
              <a:rPr lang="hu-HU" sz="2800" b="1" dirty="0" err="1">
                <a:solidFill>
                  <a:srgbClr val="8D503B"/>
                </a:solidFill>
              </a:rPr>
              <a:t>transformation</a:t>
            </a:r>
            <a:r>
              <a:rPr lang="hu-HU" sz="2800" b="1" dirty="0">
                <a:solidFill>
                  <a:srgbClr val="8D503B"/>
                </a:solidFill>
              </a:rPr>
              <a:t> </a:t>
            </a:r>
            <a:r>
              <a:rPr lang="hu-HU" sz="2800" b="1" dirty="0" err="1">
                <a:solidFill>
                  <a:srgbClr val="8D503B"/>
                </a:solidFill>
              </a:rPr>
              <a:t>without</a:t>
            </a:r>
            <a:br>
              <a:rPr lang="hu-HU" sz="2800" dirty="0">
                <a:solidFill>
                  <a:srgbClr val="8D503B"/>
                </a:solidFill>
              </a:rPr>
            </a:br>
            <a:r>
              <a:rPr lang="hu-HU" sz="2800" b="1" dirty="0" err="1">
                <a:solidFill>
                  <a:srgbClr val="8D503B"/>
                </a:solidFill>
              </a:rPr>
              <a:t>anti-patronal</a:t>
            </a:r>
            <a:r>
              <a:rPr lang="hu-HU" sz="2800" b="1" dirty="0">
                <a:solidFill>
                  <a:srgbClr val="8D503B"/>
                </a:solidFill>
              </a:rPr>
              <a:t> </a:t>
            </a:r>
            <a:r>
              <a:rPr lang="hu-HU" sz="2800" b="1" dirty="0" err="1">
                <a:solidFill>
                  <a:srgbClr val="8D503B"/>
                </a:solidFill>
              </a:rPr>
              <a:t>transformation</a:t>
            </a:r>
            <a:endParaRPr lang="hu-HU" sz="2800" b="1" dirty="0">
              <a:solidFill>
                <a:srgbClr val="8D503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9673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88656" y="267494"/>
            <a:ext cx="8928100" cy="360041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Targeting, institutionalization, and effect of</a:t>
            </a:r>
            <a:br>
              <a:rPr lang="hu-HU" sz="2800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2800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anti-corruption policies in Ukraine</a:t>
            </a:r>
            <a:endParaRPr lang="hu-HU" sz="2800" dirty="0">
              <a:solidFill>
                <a:srgbClr val="8D503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/>
        </p:nvGraphicFramePr>
        <p:xfrm>
          <a:off x="179512" y="957993"/>
          <a:ext cx="8842723" cy="370198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46424">
                  <a:extLst>
                    <a:ext uri="{9D8B030D-6E8A-4147-A177-3AD203B41FA5}">
                      <a16:colId xmlns:a16="http://schemas.microsoft.com/office/drawing/2014/main" val="1669295333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429566184"/>
                    </a:ext>
                  </a:extLst>
                </a:gridCol>
                <a:gridCol w="1907480">
                  <a:extLst>
                    <a:ext uri="{9D8B030D-6E8A-4147-A177-3AD203B41FA5}">
                      <a16:colId xmlns:a16="http://schemas.microsoft.com/office/drawing/2014/main" val="1059721366"/>
                    </a:ext>
                  </a:extLst>
                </a:gridCol>
                <a:gridCol w="2700587">
                  <a:extLst>
                    <a:ext uri="{9D8B030D-6E8A-4147-A177-3AD203B41FA5}">
                      <a16:colId xmlns:a16="http://schemas.microsoft.com/office/drawing/2014/main" val="2124093282"/>
                    </a:ext>
                  </a:extLst>
                </a:gridCol>
              </a:tblGrid>
              <a:tr h="77269">
                <a:tc rowSpan="2"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1" i="1" kern="1200" dirty="0">
                          <a:solidFill>
                            <a:srgbClr val="4D7C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Type of corruption</a:t>
                      </a:r>
                      <a:endParaRPr lang="en-US" sz="1800" i="0" dirty="0">
                        <a:solidFill>
                          <a:srgbClr val="4D7C84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1" kern="1200" dirty="0">
                          <a:solidFill>
                            <a:srgbClr val="4D7C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Anti-corruption policies in…</a:t>
                      </a:r>
                      <a:endParaRPr lang="en-US" sz="1800" i="0" dirty="0">
                        <a:solidFill>
                          <a:srgbClr val="4D7C84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600" i="0" dirty="0">
                        <a:solidFill>
                          <a:srgbClr val="4D7C84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600" i="0" dirty="0">
                        <a:solidFill>
                          <a:srgbClr val="4D7C84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381696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400" b="1" dirty="0">
                        <a:solidFill>
                          <a:srgbClr val="50412C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4D7C84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pre-Maidan</a:t>
                      </a:r>
                      <a:br>
                        <a:rPr lang="en-US" sz="1800" b="1" dirty="0">
                          <a:solidFill>
                            <a:srgbClr val="4D7C84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</a:br>
                      <a:r>
                        <a:rPr lang="en-US" sz="1800" b="1" dirty="0">
                          <a:solidFill>
                            <a:srgbClr val="4D7C84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(before 2013)</a:t>
                      </a:r>
                      <a:endParaRPr lang="en-US" sz="1800" dirty="0">
                        <a:solidFill>
                          <a:srgbClr val="4D7C84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81915" marR="81915" marT="40640" marB="4064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4D7C84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post-Maidan</a:t>
                      </a:r>
                      <a:br>
                        <a:rPr lang="en-US" sz="1800" b="1" dirty="0">
                          <a:solidFill>
                            <a:srgbClr val="4D7C84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</a:br>
                      <a:r>
                        <a:rPr lang="en-US" sz="1800" b="1" dirty="0">
                          <a:solidFill>
                            <a:srgbClr val="4D7C84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(2014-2022)</a:t>
                      </a:r>
                      <a:endParaRPr lang="en-US" sz="1800" dirty="0">
                        <a:solidFill>
                          <a:srgbClr val="4D7C84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81915" marR="81915" marT="40640" marB="4064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4D7C84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war</a:t>
                      </a:r>
                      <a:endParaRPr lang="en-US" sz="1800" dirty="0">
                        <a:solidFill>
                          <a:srgbClr val="4D7C84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4D7C84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(2022-)</a:t>
                      </a:r>
                      <a:endParaRPr lang="en-US" sz="1800" dirty="0">
                        <a:solidFill>
                          <a:srgbClr val="4D7C84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81915" marR="81915" marT="40640" marB="4064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37404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Free-market corruption</a:t>
                      </a:r>
                      <a:endParaRPr lang="en-US" sz="1600" dirty="0">
                        <a:solidFill>
                          <a:srgbClr val="50412B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81915" marR="81915" marT="40640" marB="4064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++</a:t>
                      </a:r>
                      <a:endParaRPr lang="en-US" sz="1600" b="1" dirty="0">
                        <a:solidFill>
                          <a:srgbClr val="50412B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81915" marR="81915" marT="40640" marB="4064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+++</a:t>
                      </a:r>
                      <a:endParaRPr lang="en-US" sz="1600" b="1" dirty="0">
                        <a:solidFill>
                          <a:srgbClr val="50412B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81915" marR="81915" marT="40640" marB="4064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+++</a:t>
                      </a:r>
                      <a:endParaRPr lang="en-US" sz="1600" b="1" dirty="0">
                        <a:solidFill>
                          <a:srgbClr val="50412B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81915" marR="81915" marT="40640" marB="4064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88781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Cronyism</a:t>
                      </a:r>
                      <a:endParaRPr lang="en-US" sz="1600" dirty="0">
                        <a:solidFill>
                          <a:srgbClr val="50412B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81915" marR="81915" marT="40640" marB="4064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50412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+</a:t>
                      </a:r>
                      <a:endParaRPr lang="en-US" sz="1600" b="1">
                        <a:solidFill>
                          <a:srgbClr val="50412B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81915" marR="81915" marT="40640" marB="4064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++</a:t>
                      </a:r>
                      <a:endParaRPr lang="en-US" sz="1600" b="1" dirty="0">
                        <a:solidFill>
                          <a:srgbClr val="50412B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81915" marR="81915" marT="40640" marB="4064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50412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+++</a:t>
                      </a:r>
                      <a:endParaRPr lang="en-US" sz="1600" b="1">
                        <a:solidFill>
                          <a:srgbClr val="50412B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81915" marR="81915" marT="40640" marB="4064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631618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State organization collusion</a:t>
                      </a:r>
                      <a:endParaRPr lang="en-US" sz="1600" dirty="0">
                        <a:solidFill>
                          <a:srgbClr val="50412B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81915" marR="81915" marT="40640" marB="4064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-</a:t>
                      </a:r>
                      <a:endParaRPr lang="en-US" sz="1600" b="1" dirty="0">
                        <a:solidFill>
                          <a:srgbClr val="50412B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81915" marR="81915" marT="40640" marB="4064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++</a:t>
                      </a:r>
                      <a:endParaRPr lang="en-US" sz="1600" b="1" dirty="0">
                        <a:solidFill>
                          <a:srgbClr val="50412B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81915" marR="81915" marT="40640" marB="4064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50412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+++</a:t>
                      </a:r>
                      <a:endParaRPr lang="en-US" sz="1600" b="1">
                        <a:solidFill>
                          <a:srgbClr val="50412B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81915" marR="81915" marT="40640" marB="4064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70011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50412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Bottom-up state</a:t>
                      </a:r>
                      <a:r>
                        <a:rPr lang="en-US" sz="1600">
                          <a:solidFill>
                            <a:srgbClr val="50412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b="1">
                          <a:solidFill>
                            <a:srgbClr val="50412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capture</a:t>
                      </a:r>
                      <a:endParaRPr lang="en-US" sz="1600">
                        <a:solidFill>
                          <a:srgbClr val="50412B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81915" marR="81915" marT="40640" marB="4064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50412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-</a:t>
                      </a:r>
                      <a:endParaRPr lang="en-US" sz="1600" b="1">
                        <a:solidFill>
                          <a:srgbClr val="50412B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81915" marR="81915" marT="40640" marB="4064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++</a:t>
                      </a:r>
                      <a:endParaRPr lang="en-US" sz="1600" b="1" dirty="0">
                        <a:solidFill>
                          <a:srgbClr val="50412B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81915" marR="81915" marT="40640" marB="4064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+++</a:t>
                      </a:r>
                      <a:endParaRPr lang="en-US" sz="1600" b="1" dirty="0">
                        <a:solidFill>
                          <a:srgbClr val="50412B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81915" marR="81915" marT="40640" marB="4064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90697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50412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Top-down state capture</a:t>
                      </a:r>
                      <a:endParaRPr lang="en-US" sz="1600">
                        <a:solidFill>
                          <a:srgbClr val="50412B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81915" marR="81915" marT="40640" marB="4064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50412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-</a:t>
                      </a:r>
                      <a:endParaRPr lang="en-US" sz="1600" b="1">
                        <a:solidFill>
                          <a:srgbClr val="50412B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81915" marR="81915" marT="40640" marB="4064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++</a:t>
                      </a:r>
                      <a:endParaRPr lang="en-US" sz="1600" b="1" dirty="0">
                        <a:solidFill>
                          <a:srgbClr val="50412B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81915" marR="81915" marT="40640" marB="4064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+++</a:t>
                      </a:r>
                      <a:endParaRPr lang="en-US" sz="1600" b="1" dirty="0">
                        <a:solidFill>
                          <a:srgbClr val="50412B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81915" marR="81915" marT="40640" marB="4064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0419287"/>
                  </a:ext>
                </a:extLst>
              </a:tr>
              <a:tr h="11687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50412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Criminal state pattern</a:t>
                      </a:r>
                      <a:endParaRPr lang="en-US" sz="1600">
                        <a:solidFill>
                          <a:srgbClr val="50412B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81915" marR="81915" marT="40640" marB="4064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50412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-</a:t>
                      </a:r>
                      <a:endParaRPr lang="en-US" sz="1600" b="1">
                        <a:solidFill>
                          <a:srgbClr val="50412B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81915" marR="81915" marT="40640" marB="4064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50412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+</a:t>
                      </a:r>
                      <a:endParaRPr lang="en-US" sz="1600" b="1">
                        <a:solidFill>
                          <a:srgbClr val="50412B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81915" marR="81915" marT="40640" marB="4064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++</a:t>
                      </a:r>
                      <a:endParaRPr lang="en-US" sz="1600" b="1" dirty="0">
                        <a:solidFill>
                          <a:srgbClr val="50412B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81915" marR="81915" marT="40640" marB="4064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4288675"/>
                  </a:ext>
                </a:extLst>
              </a:tr>
            </a:tbl>
          </a:graphicData>
        </a:graphic>
      </p:graphicFrame>
      <p:sp>
        <p:nvSpPr>
          <p:cNvPr id="3" name="Szövegdoboz 4">
            <a:extLst>
              <a:ext uri="{FF2B5EF4-FFF2-40B4-BE49-F238E27FC236}">
                <a16:creationId xmlns:a16="http://schemas.microsoft.com/office/drawing/2014/main" id="{FC9E09FA-9DBE-DB5C-0496-19BFDB0F925D}"/>
              </a:ext>
            </a:extLst>
          </p:cNvPr>
          <p:cNvSpPr txBox="1"/>
          <p:nvPr/>
        </p:nvSpPr>
        <p:spPr>
          <a:xfrm>
            <a:off x="5436096" y="4817162"/>
            <a:ext cx="37079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rgbClr val="8D503B"/>
                </a:solidFill>
              </a:rPr>
              <a:t>Based on </a:t>
            </a:r>
            <a:r>
              <a:rPr lang="hu-HU" sz="1400" b="1" dirty="0" err="1">
                <a:solidFill>
                  <a:srgbClr val="8D503B"/>
                </a:solidFill>
              </a:rPr>
              <a:t>Oksana</a:t>
            </a:r>
            <a:r>
              <a:rPr lang="hu-HU" sz="1400" b="1" dirty="0">
                <a:solidFill>
                  <a:srgbClr val="8D503B"/>
                </a:solidFill>
              </a:rPr>
              <a:t> Huss (2023)</a:t>
            </a:r>
            <a:r>
              <a:rPr lang="en-US" sz="1400" b="1" dirty="0">
                <a:solidFill>
                  <a:srgbClr val="8D503B"/>
                </a:solidFill>
              </a:rPr>
              <a:t>.</a:t>
            </a:r>
            <a:endParaRPr lang="hu-HU" sz="1400" b="1" dirty="0">
              <a:solidFill>
                <a:srgbClr val="8D503B"/>
              </a:solidFill>
            </a:endParaRPr>
          </a:p>
        </p:txBody>
      </p:sp>
      <p:sp>
        <p:nvSpPr>
          <p:cNvPr id="6" name="Szövegdoboz 4">
            <a:extLst>
              <a:ext uri="{FF2B5EF4-FFF2-40B4-BE49-F238E27FC236}">
                <a16:creationId xmlns:a16="http://schemas.microsoft.com/office/drawing/2014/main" id="{331EF3CD-2148-FAAB-27E4-832B0A709571}"/>
              </a:ext>
            </a:extLst>
          </p:cNvPr>
          <p:cNvSpPr txBox="1"/>
          <p:nvPr/>
        </p:nvSpPr>
        <p:spPr>
          <a:xfrm>
            <a:off x="100348" y="4640818"/>
            <a:ext cx="61998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 err="1">
                <a:solidFill>
                  <a:srgbClr val="8D503B"/>
                </a:solidFill>
              </a:rPr>
              <a:t>Not</a:t>
            </a:r>
            <a:r>
              <a:rPr lang="en-US" sz="1400" b="1" dirty="0">
                <a:solidFill>
                  <a:srgbClr val="8D503B"/>
                </a:solidFill>
              </a:rPr>
              <a:t>e: “-” means no targeting, “+” means targeting, “++” means targeting with institutionalization, “+++” means targeting with institutionalization and effect.</a:t>
            </a:r>
            <a:endParaRPr lang="hu-HU" sz="1400" b="1" dirty="0">
              <a:solidFill>
                <a:srgbClr val="8D503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3229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950" y="124958"/>
            <a:ext cx="8928100" cy="574584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Ukrainian law on oligarchs (09</a:t>
            </a:r>
            <a:r>
              <a:rPr lang="hu-HU" sz="2800" b="1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</a:t>
            </a:r>
            <a:r>
              <a:rPr lang="en-US" sz="2800" b="1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2021)</a:t>
            </a:r>
            <a:endParaRPr lang="hu-HU" sz="2800" b="1" dirty="0">
              <a:solidFill>
                <a:srgbClr val="8D503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958" y="843558"/>
            <a:ext cx="8784530" cy="3816424"/>
          </a:xfrm>
        </p:spPr>
        <p:txBody>
          <a:bodyPr>
            <a:noAutofit/>
          </a:bodyPr>
          <a:lstStyle/>
          <a:p>
            <a:r>
              <a:rPr lang="en-US" sz="2200" b="1" u="sng" dirty="0">
                <a:solidFill>
                  <a:srgbClr val="50412B"/>
                </a:solidFill>
              </a:rPr>
              <a:t>Definition of oligarch:</a:t>
            </a:r>
            <a:r>
              <a:rPr lang="en-US" sz="2200" b="1" dirty="0">
                <a:solidFill>
                  <a:srgbClr val="50412B"/>
                </a:solidFill>
              </a:rPr>
              <a:t> </a:t>
            </a:r>
            <a:r>
              <a:rPr lang="ru-RU" sz="2200" b="1" i="1" dirty="0">
                <a:solidFill>
                  <a:srgbClr val="50412B"/>
                </a:solidFill>
              </a:rPr>
              <a:t>“олігархом є людина, яка «має значну економічну або політичну вагу в суспільному житті»”</a:t>
            </a:r>
            <a:r>
              <a:rPr lang="hu-HU" sz="2200" b="1" dirty="0">
                <a:solidFill>
                  <a:srgbClr val="50412B"/>
                </a:solidFill>
              </a:rPr>
              <a:t>, i.e.,</a:t>
            </a:r>
            <a:br>
              <a:rPr lang="hu-HU" sz="2200" b="1" i="1" dirty="0">
                <a:solidFill>
                  <a:srgbClr val="50412B"/>
                </a:solidFill>
              </a:rPr>
            </a:br>
            <a:r>
              <a:rPr lang="en-US" sz="2200" b="1" dirty="0">
                <a:solidFill>
                  <a:srgbClr val="50412B"/>
                </a:solidFill>
              </a:rPr>
              <a:t>a person who has significant economic or political weight in public life</a:t>
            </a:r>
          </a:p>
          <a:p>
            <a:r>
              <a:rPr lang="en-US" sz="2200" b="1" u="sng" dirty="0">
                <a:solidFill>
                  <a:srgbClr val="50412B"/>
                </a:solidFill>
                <a:sym typeface="Wingdings" panose="05000000000000000000" pitchFamily="2" charset="2"/>
              </a:rPr>
              <a:t>Operationalization:</a:t>
            </a:r>
            <a:r>
              <a:rPr lang="en-US" sz="2200" b="1" dirty="0">
                <a:solidFill>
                  <a:srgbClr val="50412B"/>
                </a:solidFill>
                <a:sym typeface="Wingdings" panose="05000000000000000000" pitchFamily="2" charset="2"/>
              </a:rPr>
              <a:t> 3 of 4 criteria</a:t>
            </a:r>
          </a:p>
          <a:p>
            <a:pPr lvl="1"/>
            <a:r>
              <a:rPr lang="en-US" sz="2200" b="1" dirty="0">
                <a:solidFill>
                  <a:srgbClr val="CD5F50"/>
                </a:solidFill>
                <a:sym typeface="Wingdings" panose="05000000000000000000" pitchFamily="2" charset="2"/>
              </a:rPr>
              <a:t>participation in political life</a:t>
            </a:r>
          </a:p>
          <a:p>
            <a:pPr lvl="1"/>
            <a:r>
              <a:rPr lang="en-US" sz="2200" b="1" dirty="0">
                <a:solidFill>
                  <a:srgbClr val="CD5F50"/>
                </a:solidFill>
                <a:sym typeface="Wingdings" panose="05000000000000000000" pitchFamily="2" charset="2"/>
              </a:rPr>
              <a:t>significant influence on the media</a:t>
            </a:r>
          </a:p>
          <a:p>
            <a:pPr lvl="1"/>
            <a:r>
              <a:rPr lang="en-US" sz="2200" b="1" dirty="0">
                <a:solidFill>
                  <a:srgbClr val="CD5F50"/>
                </a:solidFill>
                <a:sym typeface="Wingdings" panose="05000000000000000000" pitchFamily="2" charset="2"/>
              </a:rPr>
              <a:t>owner of a monopoly</a:t>
            </a:r>
          </a:p>
          <a:p>
            <a:pPr lvl="1"/>
            <a:r>
              <a:rPr lang="en-US" sz="2200" b="1" dirty="0">
                <a:solidFill>
                  <a:srgbClr val="CD5F50"/>
                </a:solidFill>
                <a:sym typeface="Wingdings" panose="05000000000000000000" pitchFamily="2" charset="2"/>
              </a:rPr>
              <a:t>owner of assets worth more than 1m times the Ukrainian living wage</a:t>
            </a:r>
          </a:p>
          <a:p>
            <a:pPr marL="0" indent="0">
              <a:buNone/>
            </a:pPr>
            <a:r>
              <a:rPr lang="hu-HU" sz="2200" b="1" dirty="0">
                <a:solidFill>
                  <a:srgbClr val="50412B"/>
                </a:solidFill>
                <a:sym typeface="Wingdings" panose="05000000000000000000" pitchFamily="2" charset="2"/>
              </a:rPr>
              <a:t></a:t>
            </a:r>
            <a:r>
              <a:rPr lang="en-US" sz="2200" b="1" dirty="0">
                <a:solidFill>
                  <a:srgbClr val="50412B"/>
                </a:solidFill>
                <a:sym typeface="Wingdings" panose="05000000000000000000" pitchFamily="2" charset="2"/>
              </a:rPr>
              <a:t> </a:t>
            </a:r>
            <a:r>
              <a:rPr lang="en-US" sz="2200" b="1" u="sng" dirty="0">
                <a:solidFill>
                  <a:srgbClr val="50412B"/>
                </a:solidFill>
                <a:sym typeface="Wingdings" panose="05000000000000000000" pitchFamily="2" charset="2"/>
              </a:rPr>
              <a:t>13 oligarchs in Ukraine</a:t>
            </a:r>
            <a:r>
              <a:rPr lang="en-US" sz="2200" b="1" dirty="0">
                <a:solidFill>
                  <a:srgbClr val="50412B"/>
                </a:solidFill>
                <a:sym typeface="Wingdings" panose="05000000000000000000" pitchFamily="2" charset="2"/>
              </a:rPr>
              <a:t> according to National Security and Defense Council of Ukraine (RNBO)</a:t>
            </a:r>
          </a:p>
        </p:txBody>
      </p:sp>
      <p:sp>
        <p:nvSpPr>
          <p:cNvPr id="4" name="Szövegdoboz 4"/>
          <p:cNvSpPr txBox="1"/>
          <p:nvPr/>
        </p:nvSpPr>
        <p:spPr>
          <a:xfrm>
            <a:off x="5436096" y="4640818"/>
            <a:ext cx="3707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rgbClr val="8D503B"/>
                </a:solidFill>
              </a:rPr>
              <a:t>Based on Inna </a:t>
            </a:r>
            <a:r>
              <a:rPr lang="en-US" sz="1400" b="1" dirty="0" err="1">
                <a:solidFill>
                  <a:srgbClr val="8D503B"/>
                </a:solidFill>
              </a:rPr>
              <a:t>Melnykovska’s</a:t>
            </a:r>
            <a:r>
              <a:rPr lang="en-US" sz="1400" b="1" dirty="0">
                <a:solidFill>
                  <a:srgbClr val="8D503B"/>
                </a:solidFill>
              </a:rPr>
              <a:t> presentation at CEU Invisible University (November 2022).</a:t>
            </a:r>
            <a:endParaRPr lang="hu-HU" sz="1400" b="1" dirty="0">
              <a:solidFill>
                <a:srgbClr val="8D503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8525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950" y="-422"/>
            <a:ext cx="8928100" cy="915988"/>
          </a:xfrm>
        </p:spPr>
        <p:txBody>
          <a:bodyPr>
            <a:noAutofit/>
          </a:bodyPr>
          <a:lstStyle/>
          <a:p>
            <a:r>
              <a:rPr lang="hu-HU" sz="2800" b="1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</a:t>
            </a:r>
            <a:r>
              <a:rPr lang="en-US" sz="2800" b="1" dirty="0" err="1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eparation</a:t>
            </a:r>
            <a:r>
              <a:rPr lang="en-US" sz="2800" b="1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of </a:t>
            </a:r>
            <a:r>
              <a:rPr lang="hu-HU" sz="2800" b="1" dirty="0" err="1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resources</a:t>
            </a:r>
            <a:r>
              <a:rPr lang="en-US" sz="2800" b="1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of power </a:t>
            </a:r>
            <a:r>
              <a:rPr lang="hu-HU" sz="2800" b="1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</a:t>
            </a:r>
            <a:br>
              <a:rPr lang="hu-HU" sz="2800" b="1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hu-HU" sz="2800" b="1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</a:t>
            </a:r>
            <a:r>
              <a:rPr lang="hu-HU" sz="2800" b="1" dirty="0" err="1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patronal</a:t>
            </a:r>
            <a:r>
              <a:rPr lang="hu-HU" sz="2800" b="1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800" b="1" dirty="0" err="1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autocracy</a:t>
            </a:r>
            <a:endParaRPr lang="hu-HU" sz="2800" b="1" dirty="0">
              <a:solidFill>
                <a:srgbClr val="8D503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/>
        </p:nvGraphicFramePr>
        <p:xfrm>
          <a:off x="107950" y="987574"/>
          <a:ext cx="8928100" cy="39812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77001">
                  <a:extLst>
                    <a:ext uri="{9D8B030D-6E8A-4147-A177-3AD203B41FA5}">
                      <a16:colId xmlns:a16="http://schemas.microsoft.com/office/drawing/2014/main" val="2840615502"/>
                    </a:ext>
                  </a:extLst>
                </a:gridCol>
                <a:gridCol w="1731406">
                  <a:extLst>
                    <a:ext uri="{9D8B030D-6E8A-4147-A177-3AD203B41FA5}">
                      <a16:colId xmlns:a16="http://schemas.microsoft.com/office/drawing/2014/main" val="989130072"/>
                    </a:ext>
                  </a:extLst>
                </a:gridCol>
                <a:gridCol w="1677001">
                  <a:extLst>
                    <a:ext uri="{9D8B030D-6E8A-4147-A177-3AD203B41FA5}">
                      <a16:colId xmlns:a16="http://schemas.microsoft.com/office/drawing/2014/main" val="1912223648"/>
                    </a:ext>
                  </a:extLst>
                </a:gridCol>
                <a:gridCol w="2002476">
                  <a:extLst>
                    <a:ext uri="{9D8B030D-6E8A-4147-A177-3AD203B41FA5}">
                      <a16:colId xmlns:a16="http://schemas.microsoft.com/office/drawing/2014/main" val="1171836992"/>
                    </a:ext>
                  </a:extLst>
                </a:gridCol>
                <a:gridCol w="1840216">
                  <a:extLst>
                    <a:ext uri="{9D8B030D-6E8A-4147-A177-3AD203B41FA5}">
                      <a16:colId xmlns:a16="http://schemas.microsoft.com/office/drawing/2014/main" val="3705829346"/>
                    </a:ext>
                  </a:extLst>
                </a:gridCol>
              </a:tblGrid>
              <a:tr h="5933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hu-HU" sz="24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50412B"/>
                          </a:solidFill>
                          <a:effectLst/>
                        </a:rPr>
                        <a:t>Political power </a:t>
                      </a:r>
                      <a:r>
                        <a:rPr lang="en-US" sz="1400" b="1" dirty="0">
                          <a:solidFill>
                            <a:srgbClr val="50412B"/>
                          </a:solidFill>
                          <a:effectLst/>
                        </a:rPr>
                        <a:t>(executive)</a:t>
                      </a:r>
                      <a:endParaRPr lang="hu-HU" sz="20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850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50412B"/>
                          </a:solidFill>
                          <a:effectLst/>
                        </a:rPr>
                        <a:t>Political power </a:t>
                      </a:r>
                      <a:r>
                        <a:rPr lang="en-US" sz="1400" b="1" dirty="0">
                          <a:solidFill>
                            <a:srgbClr val="50412B"/>
                          </a:solidFill>
                          <a:effectLst/>
                        </a:rPr>
                        <a:t>(party background)</a:t>
                      </a:r>
                      <a:endParaRPr lang="hu-HU" sz="20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50412B"/>
                          </a:solidFill>
                          <a:effectLst/>
                        </a:rPr>
                        <a:t>Economic power </a:t>
                      </a:r>
                      <a:r>
                        <a:rPr lang="en-US" sz="1400" b="1" dirty="0">
                          <a:solidFill>
                            <a:srgbClr val="50412B"/>
                          </a:solidFill>
                          <a:effectLst/>
                        </a:rPr>
                        <a:t>(nation-level industrial)</a:t>
                      </a:r>
                      <a:endParaRPr lang="hu-HU" sz="20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50412B"/>
                          </a:solidFill>
                          <a:effectLst/>
                        </a:rPr>
                        <a:t>Economic power </a:t>
                      </a:r>
                      <a:r>
                        <a:rPr lang="en-US" sz="1400" b="1" dirty="0">
                          <a:solidFill>
                            <a:srgbClr val="50412B"/>
                          </a:solidFill>
                          <a:effectLst/>
                        </a:rPr>
                        <a:t>(nation-level media)</a:t>
                      </a:r>
                      <a:endParaRPr lang="hu-HU" sz="20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8870984"/>
                  </a:ext>
                </a:extLst>
              </a:tr>
              <a:tr h="2720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50412B"/>
                          </a:solidFill>
                          <a:effectLst/>
                        </a:rPr>
                        <a:t>Chief patron</a:t>
                      </a:r>
                      <a:endParaRPr lang="hu-HU" sz="2400" b="1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50412B"/>
                          </a:solidFill>
                          <a:effectLst/>
                        </a:rPr>
                        <a:t>+</a:t>
                      </a:r>
                      <a:endParaRPr lang="hu-HU" sz="3200" b="1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B178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50412B"/>
                          </a:solidFill>
                          <a:effectLst/>
                        </a:rPr>
                        <a:t>+</a:t>
                      </a:r>
                      <a:endParaRPr lang="hu-HU" sz="32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B178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50412B"/>
                          </a:solidFill>
                          <a:effectLst/>
                        </a:rPr>
                        <a:t>+</a:t>
                      </a:r>
                      <a:endParaRPr lang="hu-HU" sz="3200" b="1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B178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50412B"/>
                          </a:solidFill>
                          <a:effectLst/>
                        </a:rPr>
                        <a:t>+</a:t>
                      </a:r>
                      <a:endParaRPr lang="hu-HU" sz="32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B178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7699658"/>
                  </a:ext>
                </a:extLst>
              </a:tr>
              <a:tr h="2720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50412B"/>
                          </a:solidFill>
                          <a:effectLst/>
                        </a:rPr>
                        <a:t>Poligarch (1)</a:t>
                      </a:r>
                      <a:endParaRPr lang="hu-HU" sz="2400" b="1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50412B"/>
                          </a:solidFill>
                          <a:effectLst/>
                        </a:rPr>
                        <a:t>+</a:t>
                      </a:r>
                      <a:endParaRPr lang="hu-HU" sz="32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B178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50412B"/>
                          </a:solidFill>
                          <a:effectLst/>
                        </a:rPr>
                        <a:t>-</a:t>
                      </a:r>
                      <a:endParaRPr lang="hu-HU" sz="32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A99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50412B"/>
                          </a:solidFill>
                          <a:effectLst/>
                        </a:rPr>
                        <a:t>+ -</a:t>
                      </a:r>
                      <a:endParaRPr lang="hu-HU" sz="32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B95A1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50412B"/>
                          </a:solidFill>
                          <a:effectLst/>
                        </a:rPr>
                        <a:t>-</a:t>
                      </a:r>
                      <a:endParaRPr lang="hu-HU" sz="32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A99D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5410982"/>
                  </a:ext>
                </a:extLst>
              </a:tr>
              <a:tr h="2720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50412B"/>
                          </a:solidFill>
                          <a:effectLst/>
                        </a:rPr>
                        <a:t>Poligarch (2)</a:t>
                      </a:r>
                      <a:endParaRPr lang="hu-HU" sz="2400" b="1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50412B"/>
                          </a:solidFill>
                          <a:effectLst/>
                        </a:rPr>
                        <a:t>-</a:t>
                      </a:r>
                      <a:endParaRPr lang="hu-HU" sz="32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A99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50412B"/>
                          </a:solidFill>
                          <a:effectLst/>
                        </a:rPr>
                        <a:t>+</a:t>
                      </a:r>
                      <a:endParaRPr lang="hu-HU" sz="32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B178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50412B"/>
                          </a:solidFill>
                          <a:effectLst/>
                        </a:rPr>
                        <a:t>+ -</a:t>
                      </a:r>
                      <a:endParaRPr lang="hu-HU" sz="32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B95A1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50412B"/>
                          </a:solidFill>
                          <a:effectLst/>
                        </a:rPr>
                        <a:t>-</a:t>
                      </a:r>
                      <a:endParaRPr lang="hu-HU" sz="32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A99D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5102672"/>
                  </a:ext>
                </a:extLst>
              </a:tr>
              <a:tr h="2720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50412B"/>
                          </a:solidFill>
                          <a:effectLst/>
                        </a:rPr>
                        <a:t>Oligarch (1)</a:t>
                      </a:r>
                      <a:endParaRPr lang="hu-HU" sz="2400" b="1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50412B"/>
                          </a:solidFill>
                          <a:effectLst/>
                        </a:rPr>
                        <a:t>+ -</a:t>
                      </a:r>
                      <a:endParaRPr lang="hu-HU" sz="32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B95A1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50412B"/>
                          </a:solidFill>
                          <a:effectLst/>
                        </a:rPr>
                        <a:t>-</a:t>
                      </a:r>
                      <a:endParaRPr lang="hu-HU" sz="32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A99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50412B"/>
                          </a:solidFill>
                          <a:effectLst/>
                        </a:rPr>
                        <a:t>+</a:t>
                      </a:r>
                      <a:endParaRPr lang="hu-HU" sz="32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B178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50412B"/>
                          </a:solidFill>
                          <a:effectLst/>
                        </a:rPr>
                        <a:t>-</a:t>
                      </a:r>
                      <a:endParaRPr lang="hu-HU" sz="32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A99D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0913772"/>
                  </a:ext>
                </a:extLst>
              </a:tr>
              <a:tr h="2720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50412B"/>
                          </a:solidFill>
                          <a:effectLst/>
                        </a:rPr>
                        <a:t>Oligarch (2)</a:t>
                      </a:r>
                      <a:endParaRPr lang="hu-HU" sz="2400" b="1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50412B"/>
                          </a:solidFill>
                          <a:effectLst/>
                        </a:rPr>
                        <a:t>+ -</a:t>
                      </a:r>
                      <a:endParaRPr lang="hu-HU" sz="32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B95A1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50412B"/>
                          </a:solidFill>
                          <a:effectLst/>
                        </a:rPr>
                        <a:t>-</a:t>
                      </a:r>
                      <a:endParaRPr lang="hu-HU" sz="32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A99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50412B"/>
                          </a:solidFill>
                          <a:effectLst/>
                        </a:rPr>
                        <a:t>-</a:t>
                      </a:r>
                      <a:endParaRPr lang="hu-HU" sz="32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A99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50412B"/>
                          </a:solidFill>
                          <a:effectLst/>
                        </a:rPr>
                        <a:t>+</a:t>
                      </a:r>
                      <a:endParaRPr lang="hu-HU" sz="32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B178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8401315"/>
                  </a:ext>
                </a:extLst>
              </a:tr>
              <a:tr h="3913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50412B"/>
                          </a:solidFill>
                          <a:effectLst/>
                        </a:rPr>
                        <a:t>Political front man</a:t>
                      </a:r>
                      <a:endParaRPr lang="hu-HU" sz="2400" b="1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50412B"/>
                          </a:solidFill>
                          <a:effectLst/>
                        </a:rPr>
                        <a:t>-</a:t>
                      </a:r>
                      <a:endParaRPr lang="hu-HU" sz="32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A99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50412B"/>
                          </a:solidFill>
                          <a:effectLst/>
                        </a:rPr>
                        <a:t>-</a:t>
                      </a:r>
                      <a:endParaRPr lang="hu-HU" sz="32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A99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50412B"/>
                          </a:solidFill>
                          <a:effectLst/>
                        </a:rPr>
                        <a:t>-</a:t>
                      </a:r>
                      <a:endParaRPr lang="hu-HU" sz="32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A99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50412B"/>
                          </a:solidFill>
                          <a:effectLst/>
                        </a:rPr>
                        <a:t>-</a:t>
                      </a:r>
                      <a:endParaRPr lang="hu-HU" sz="32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A99D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8169888"/>
                  </a:ext>
                </a:extLst>
              </a:tr>
              <a:tr h="3913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50412B"/>
                          </a:solidFill>
                          <a:effectLst/>
                        </a:rPr>
                        <a:t>Economic front man</a:t>
                      </a:r>
                      <a:endParaRPr lang="hu-HU" sz="2400" b="1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50412B"/>
                          </a:solidFill>
                          <a:effectLst/>
                        </a:rPr>
                        <a:t>-</a:t>
                      </a:r>
                      <a:endParaRPr lang="hu-HU" sz="3200" b="1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A99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50412B"/>
                          </a:solidFill>
                          <a:effectLst/>
                        </a:rPr>
                        <a:t>-</a:t>
                      </a:r>
                      <a:endParaRPr lang="hu-HU" sz="32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A99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50412B"/>
                          </a:solidFill>
                          <a:effectLst/>
                        </a:rPr>
                        <a:t>-</a:t>
                      </a:r>
                      <a:endParaRPr lang="hu-HU" sz="32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A99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50412B"/>
                          </a:solidFill>
                          <a:effectLst/>
                        </a:rPr>
                        <a:t>-</a:t>
                      </a:r>
                      <a:endParaRPr lang="hu-HU" sz="32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A99D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11363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99791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15900" y="51470"/>
            <a:ext cx="8928100" cy="360041"/>
          </a:xfrm>
        </p:spPr>
        <p:txBody>
          <a:bodyPr>
            <a:noAutofit/>
          </a:bodyPr>
          <a:lstStyle/>
          <a:p>
            <a:r>
              <a:rPr lang="hu-HU" sz="2800" dirty="0" err="1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Zelensky’s</a:t>
            </a:r>
            <a:r>
              <a:rPr lang="hu-HU" sz="2800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non-</a:t>
            </a:r>
            <a:r>
              <a:rPr lang="hu-HU" sz="2800" dirty="0" err="1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patronal</a:t>
            </a:r>
            <a:r>
              <a:rPr lang="hu-HU" sz="2800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800" dirty="0" err="1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pyramid</a:t>
            </a:r>
            <a:r>
              <a:rPr lang="hu-HU" sz="2800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</a:t>
            </a:r>
            <a:r>
              <a:rPr lang="hu-HU" sz="2800" dirty="0" err="1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lang="hu-HU" sz="2800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800" dirty="0" err="1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war</a:t>
            </a:r>
            <a:endParaRPr lang="hu-HU" sz="2800" dirty="0">
              <a:solidFill>
                <a:srgbClr val="8D503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1093"/>
              </p:ext>
            </p:extLst>
          </p:nvPr>
        </p:nvGraphicFramePr>
        <p:xfrm>
          <a:off x="193328" y="483518"/>
          <a:ext cx="8842722" cy="43867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02608">
                  <a:extLst>
                    <a:ext uri="{9D8B030D-6E8A-4147-A177-3AD203B41FA5}">
                      <a16:colId xmlns:a16="http://schemas.microsoft.com/office/drawing/2014/main" val="1669295333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429566184"/>
                    </a:ext>
                  </a:extLst>
                </a:gridCol>
                <a:gridCol w="3887986">
                  <a:extLst>
                    <a:ext uri="{9D8B030D-6E8A-4147-A177-3AD203B41FA5}">
                      <a16:colId xmlns:a16="http://schemas.microsoft.com/office/drawing/2014/main" val="1059721366"/>
                    </a:ext>
                  </a:extLst>
                </a:gridCol>
              </a:tblGrid>
              <a:tr h="4909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1" i="0" dirty="0">
                          <a:solidFill>
                            <a:srgbClr val="4D7C84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Zelensky single-pyramid</a:t>
                      </a:r>
                      <a:br>
                        <a:rPr lang="hu-HU" sz="1800" b="0" i="0" dirty="0">
                          <a:solidFill>
                            <a:srgbClr val="4D7C84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</a:br>
                      <a:r>
                        <a:rPr lang="en-US" sz="1800" b="1" i="0" dirty="0">
                          <a:solidFill>
                            <a:srgbClr val="4D7C84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power network</a:t>
                      </a:r>
                      <a:endParaRPr lang="en-US" sz="1800" i="0" dirty="0">
                        <a:solidFill>
                          <a:srgbClr val="4D7C84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1" i="0" dirty="0">
                          <a:solidFill>
                            <a:srgbClr val="4D7C84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Similar or different?</a:t>
                      </a:r>
                      <a:endParaRPr lang="en-US" sz="1800" i="0" dirty="0">
                        <a:solidFill>
                          <a:srgbClr val="4D7C84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1" i="0" dirty="0">
                          <a:solidFill>
                            <a:srgbClr val="4D7C84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Informal single-pyramid</a:t>
                      </a:r>
                      <a:br>
                        <a:rPr lang="hu-HU" sz="1800" b="0" i="0" dirty="0">
                          <a:solidFill>
                            <a:srgbClr val="4D7C84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</a:br>
                      <a:r>
                        <a:rPr lang="en-US" sz="1800" b="1" i="0" dirty="0">
                          <a:solidFill>
                            <a:srgbClr val="4D7C84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patronal network</a:t>
                      </a:r>
                      <a:endParaRPr lang="en-US" sz="1800" i="0" dirty="0">
                        <a:solidFill>
                          <a:srgbClr val="4D7C84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3816963"/>
                  </a:ext>
                </a:extLst>
              </a:tr>
              <a:tr h="239262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solidFill>
                            <a:srgbClr val="50412C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pyramid-like hierarchy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b="1">
                          <a:solidFill>
                            <a:srgbClr val="50412C"/>
                          </a:solidFill>
                          <a:effectLst/>
                          <a:latin typeface="+mn-lt"/>
                          <a:ea typeface="Gungsuh" panose="02030600000101010101" pitchFamily="18" charset="-127"/>
                        </a:rPr>
                        <a:t>≈</a:t>
                      </a:r>
                      <a:endParaRPr lang="en-US" sz="1400" b="1">
                        <a:solidFill>
                          <a:srgbClr val="50412C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solidFill>
                            <a:srgbClr val="50412C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pyramid-like hierarchy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3740464"/>
                  </a:ext>
                </a:extLst>
              </a:tr>
              <a:tr h="239262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solidFill>
                            <a:srgbClr val="50412C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personal loyalty of clients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b="1">
                          <a:solidFill>
                            <a:srgbClr val="50412C"/>
                          </a:solidFill>
                          <a:effectLst/>
                          <a:latin typeface="+mn-lt"/>
                          <a:ea typeface="Gungsuh" panose="02030600000101010101" pitchFamily="18" charset="-127"/>
                        </a:rPr>
                        <a:t>≈</a:t>
                      </a:r>
                      <a:endParaRPr lang="en-US" sz="1400" b="1">
                        <a:solidFill>
                          <a:srgbClr val="50412C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b="1">
                          <a:solidFill>
                            <a:srgbClr val="50412C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personal loyalty of clients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8878117"/>
                  </a:ext>
                </a:extLst>
              </a:tr>
              <a:tr h="239262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solidFill>
                            <a:srgbClr val="50412C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increasing power of the president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solidFill>
                            <a:srgbClr val="50412C"/>
                          </a:solidFill>
                          <a:effectLst/>
                          <a:latin typeface="+mn-lt"/>
                          <a:ea typeface="Gungsuh" panose="02030600000101010101" pitchFamily="18" charset="-127"/>
                        </a:rPr>
                        <a:t>≈</a:t>
                      </a:r>
                      <a:endParaRPr lang="en-US" sz="1400" b="1" dirty="0">
                        <a:solidFill>
                          <a:srgbClr val="50412C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b="1">
                          <a:solidFill>
                            <a:srgbClr val="50412C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increasing power of the president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6316181"/>
                  </a:ext>
                </a:extLst>
              </a:tr>
              <a:tr h="239262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b="1">
                          <a:solidFill>
                            <a:srgbClr val="50412C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decreasing power of the parliament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b="1">
                          <a:solidFill>
                            <a:srgbClr val="50412C"/>
                          </a:solidFill>
                          <a:effectLst/>
                          <a:latin typeface="+mn-lt"/>
                          <a:ea typeface="Gungsuh" panose="02030600000101010101" pitchFamily="18" charset="-127"/>
                        </a:rPr>
                        <a:t>≈</a:t>
                      </a:r>
                      <a:endParaRPr lang="en-US" sz="1400" b="1">
                        <a:solidFill>
                          <a:srgbClr val="50412C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b="1">
                          <a:solidFill>
                            <a:srgbClr val="50412C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decreasing power of the parliament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7001133"/>
                  </a:ext>
                </a:extLst>
              </a:tr>
              <a:tr h="4909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solidFill>
                            <a:srgbClr val="50412C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decisions moved to a formal body</a:t>
                      </a:r>
                      <a:br>
                        <a:rPr lang="en-US" sz="1400" b="1" dirty="0">
                          <a:solidFill>
                            <a:srgbClr val="50412C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</a:br>
                      <a:r>
                        <a:rPr lang="en-US" sz="1400" b="1" dirty="0">
                          <a:solidFill>
                            <a:srgbClr val="50412C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(NSDC)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solidFill>
                            <a:srgbClr val="50412C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</a:t>
                      </a:r>
                      <a:endParaRPr lang="en-US" sz="1400" b="1" dirty="0">
                        <a:solidFill>
                          <a:srgbClr val="50412C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solidFill>
                            <a:srgbClr val="50412C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decisions moved to an informal body</a:t>
                      </a:r>
                      <a:br>
                        <a:rPr lang="hu-HU" sz="1400" b="1" dirty="0">
                          <a:solidFill>
                            <a:srgbClr val="50412C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</a:br>
                      <a:r>
                        <a:rPr lang="en-US" sz="1400" b="1" dirty="0">
                          <a:solidFill>
                            <a:srgbClr val="50412C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(patron’s court)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9069724"/>
                  </a:ext>
                </a:extLst>
              </a:tr>
              <a:tr h="4909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b="1">
                          <a:solidFill>
                            <a:srgbClr val="50412C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no discretional rewards and punishments</a:t>
                      </a:r>
                      <a:br>
                        <a:rPr lang="en-US" sz="1400" b="1">
                          <a:solidFill>
                            <a:srgbClr val="50412C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</a:br>
                      <a:r>
                        <a:rPr lang="en-US" sz="1400" b="1">
                          <a:solidFill>
                            <a:srgbClr val="50412C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(normative anti-oligarch measures)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b="1">
                          <a:solidFill>
                            <a:srgbClr val="50412C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</a:t>
                      </a:r>
                      <a:endParaRPr lang="en-US" sz="1400" b="1">
                        <a:solidFill>
                          <a:srgbClr val="50412C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solidFill>
                            <a:srgbClr val="50412C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discretional rewards and</a:t>
                      </a:r>
                      <a:r>
                        <a:rPr lang="hu-HU" sz="1400" b="1" dirty="0">
                          <a:solidFill>
                            <a:srgbClr val="50412C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1400" b="1" dirty="0">
                          <a:solidFill>
                            <a:srgbClr val="50412C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punishments</a:t>
                      </a:r>
                      <a:br>
                        <a:rPr lang="en-US" sz="1400" b="1" dirty="0">
                          <a:solidFill>
                            <a:srgbClr val="50412C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</a:br>
                      <a:r>
                        <a:rPr lang="en-US" sz="1400" b="1" dirty="0">
                          <a:solidFill>
                            <a:srgbClr val="50412C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(targeted laws and measures)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0419287"/>
                  </a:ext>
                </a:extLst>
              </a:tr>
              <a:tr h="742565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solidFill>
                            <a:srgbClr val="50412C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no personal-wealth accumulation</a:t>
                      </a:r>
                      <a:br>
                        <a:rPr lang="hu-HU" sz="1400" b="1" dirty="0">
                          <a:solidFill>
                            <a:srgbClr val="50412C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</a:br>
                      <a:r>
                        <a:rPr lang="en-US" sz="1400" b="1" dirty="0">
                          <a:solidFill>
                            <a:srgbClr val="50412C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(normative distribution of state funds, no new ‘patron-bred oligarchs’)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solidFill>
                            <a:srgbClr val="50412C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</a:t>
                      </a:r>
                      <a:endParaRPr lang="en-US" sz="1400" b="1" dirty="0">
                        <a:solidFill>
                          <a:srgbClr val="50412C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solidFill>
                            <a:srgbClr val="50412C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personal-wealth accumulation</a:t>
                      </a:r>
                      <a:br>
                        <a:rPr lang="hu-HU" sz="1400" b="1" dirty="0">
                          <a:solidFill>
                            <a:srgbClr val="50412C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</a:br>
                      <a:r>
                        <a:rPr lang="en-US" sz="1400" b="1" dirty="0">
                          <a:solidFill>
                            <a:srgbClr val="50412C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(discretional distribution of state funds, new ‘patron-bred oligarchs’)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4288675"/>
                  </a:ext>
                </a:extLst>
              </a:tr>
              <a:tr h="722503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solidFill>
                            <a:srgbClr val="50412C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no disposing over status and wealth by the network leader</a:t>
                      </a:r>
                      <a:br>
                        <a:rPr lang="en-US" sz="1400" b="1" dirty="0">
                          <a:solidFill>
                            <a:srgbClr val="50412C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</a:br>
                      <a:r>
                        <a:rPr lang="en-US" sz="1400" b="1" dirty="0">
                          <a:solidFill>
                            <a:srgbClr val="50412C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(wartime nationalization not targeting those outside the network in favor of insiders;</a:t>
                      </a:r>
                      <a:br>
                        <a:rPr lang="hu-HU" sz="1400" b="1" dirty="0">
                          <a:solidFill>
                            <a:srgbClr val="50412C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</a:br>
                      <a:r>
                        <a:rPr lang="en-US" sz="1400" b="1" dirty="0">
                          <a:solidFill>
                            <a:srgbClr val="50412C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no transit-nationalization) 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solidFill>
                            <a:srgbClr val="50412C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</a:t>
                      </a:r>
                      <a:endParaRPr lang="en-US" sz="1400" b="1" dirty="0">
                        <a:solidFill>
                          <a:srgbClr val="50412C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solidFill>
                            <a:srgbClr val="50412C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disposing over status and wealth by</a:t>
                      </a:r>
                      <a:r>
                        <a:rPr lang="hu-HU" sz="1400" b="1" dirty="0">
                          <a:solidFill>
                            <a:srgbClr val="50412C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1400" b="1" dirty="0">
                          <a:solidFill>
                            <a:srgbClr val="50412C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the</a:t>
                      </a:r>
                      <a:br>
                        <a:rPr lang="hu-HU" sz="1400" b="1" dirty="0">
                          <a:solidFill>
                            <a:srgbClr val="50412C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</a:br>
                      <a:r>
                        <a:rPr lang="en-US" sz="1400" b="1" dirty="0">
                          <a:solidFill>
                            <a:srgbClr val="50412C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chief patron</a:t>
                      </a:r>
                      <a:br>
                        <a:rPr lang="hu-HU" sz="1400" b="1" dirty="0">
                          <a:solidFill>
                            <a:srgbClr val="50412C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</a:br>
                      <a:r>
                        <a:rPr lang="en-US" sz="1400" b="1" dirty="0">
                          <a:solidFill>
                            <a:srgbClr val="50412C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(predation targeting those outside the network in favor of insiders;</a:t>
                      </a:r>
                      <a:br>
                        <a:rPr lang="hu-HU" sz="1400" b="1" dirty="0">
                          <a:solidFill>
                            <a:srgbClr val="50412C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</a:br>
                      <a:r>
                        <a:rPr lang="en-US" sz="1400" b="1" dirty="0">
                          <a:solidFill>
                            <a:srgbClr val="50412C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transit-nationalization)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7166438"/>
                  </a:ext>
                </a:extLst>
              </a:tr>
            </a:tbl>
          </a:graphicData>
        </a:graphic>
      </p:graphicFrame>
      <p:sp>
        <p:nvSpPr>
          <p:cNvPr id="3" name="Szövegdoboz 4">
            <a:extLst>
              <a:ext uri="{FF2B5EF4-FFF2-40B4-BE49-F238E27FC236}">
                <a16:creationId xmlns:a16="http://schemas.microsoft.com/office/drawing/2014/main" id="{FC9E09FA-9DBE-DB5C-0496-19BFDB0F925D}"/>
              </a:ext>
            </a:extLst>
          </p:cNvPr>
          <p:cNvSpPr txBox="1"/>
          <p:nvPr/>
        </p:nvSpPr>
        <p:spPr>
          <a:xfrm>
            <a:off x="5436096" y="4817162"/>
            <a:ext cx="37079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rgbClr val="8D503B"/>
                </a:solidFill>
              </a:rPr>
              <a:t>Based on </a:t>
            </a:r>
            <a:r>
              <a:rPr lang="hu-HU" sz="1400" b="1" dirty="0" err="1">
                <a:solidFill>
                  <a:srgbClr val="8D503B"/>
                </a:solidFill>
              </a:rPr>
              <a:t>Mikhail</a:t>
            </a:r>
            <a:r>
              <a:rPr lang="hu-HU" sz="1400" b="1" dirty="0">
                <a:solidFill>
                  <a:srgbClr val="8D503B"/>
                </a:solidFill>
              </a:rPr>
              <a:t> </a:t>
            </a:r>
            <a:r>
              <a:rPr lang="hu-HU" sz="1400" b="1" dirty="0" err="1">
                <a:solidFill>
                  <a:srgbClr val="8D503B"/>
                </a:solidFill>
              </a:rPr>
              <a:t>Minakov</a:t>
            </a:r>
            <a:r>
              <a:rPr lang="hu-HU" sz="1400" b="1" dirty="0">
                <a:solidFill>
                  <a:srgbClr val="8D503B"/>
                </a:solidFill>
              </a:rPr>
              <a:t> (2023)</a:t>
            </a:r>
            <a:r>
              <a:rPr lang="en-US" sz="1400" b="1" dirty="0">
                <a:solidFill>
                  <a:srgbClr val="8D503B"/>
                </a:solidFill>
              </a:rPr>
              <a:t>.</a:t>
            </a:r>
            <a:endParaRPr lang="hu-HU" sz="1400" b="1" dirty="0">
              <a:solidFill>
                <a:srgbClr val="8D503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85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"/>
          <p:cNvSpPr txBox="1"/>
          <p:nvPr/>
        </p:nvSpPr>
        <p:spPr>
          <a:xfrm>
            <a:off x="107950" y="-1"/>
            <a:ext cx="8928100" cy="987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8D503B"/>
              </a:buClr>
              <a:buSzPts val="2200"/>
              <a:buFont typeface="Open Sans"/>
              <a:buNone/>
            </a:pPr>
            <a:r>
              <a:rPr lang="en-US" sz="2200" b="1" i="0" u="none" strike="noStrike" cap="none">
                <a:solidFill>
                  <a:srgbClr val="8D503B"/>
                </a:solidFill>
                <a:latin typeface="Open Sans"/>
                <a:ea typeface="Open Sans"/>
                <a:cs typeface="Open Sans"/>
                <a:sym typeface="Open Sans"/>
              </a:rPr>
              <a:t>The Democracy—Dictatorship Axis</a:t>
            </a:r>
            <a:endParaRPr sz="2200" b="0" i="0" u="none" strike="noStrike" cap="none">
              <a:solidFill>
                <a:srgbClr val="8D503B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6" name="Google Shape;96;p3"/>
          <p:cNvSpPr/>
          <p:nvPr/>
        </p:nvSpPr>
        <p:spPr>
          <a:xfrm>
            <a:off x="467546" y="3435846"/>
            <a:ext cx="8208910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4D7C8B"/>
              </a:buClr>
              <a:buSzPts val="1680"/>
              <a:buFont typeface="Noto Sans Symbols"/>
              <a:buChar char="⮚"/>
            </a:pPr>
            <a:r>
              <a:rPr lang="en-US" sz="1400" b="1" i="1" u="none" strike="noStrike" cap="none">
                <a:solidFill>
                  <a:srgbClr val="50412B"/>
                </a:solidFill>
                <a:latin typeface="Calibri"/>
                <a:ea typeface="Calibri"/>
                <a:cs typeface="Calibri"/>
                <a:sym typeface="Calibri"/>
              </a:rPr>
              <a:t>First categorization: </a:t>
            </a:r>
            <a:r>
              <a:rPr lang="en-US" sz="1400" b="0" i="0" u="none" strike="noStrike" cap="none">
                <a:solidFill>
                  <a:srgbClr val="50412B"/>
                </a:solidFill>
                <a:latin typeface="Calibri"/>
                <a:ea typeface="Calibri"/>
                <a:cs typeface="Calibri"/>
                <a:sym typeface="Calibri"/>
              </a:rPr>
              <a:t>Larry Diamond, “Thinking About Hybrid Regimes,” </a:t>
            </a:r>
            <a:r>
              <a:rPr lang="en-US" sz="1400" b="0" i="1" u="none" strike="noStrike" cap="none">
                <a:solidFill>
                  <a:srgbClr val="50412B"/>
                </a:solidFill>
                <a:latin typeface="Calibri"/>
                <a:ea typeface="Calibri"/>
                <a:cs typeface="Calibri"/>
                <a:sym typeface="Calibri"/>
              </a:rPr>
              <a:t>Journal of Democracy</a:t>
            </a:r>
            <a:r>
              <a:rPr lang="en-US" sz="1400" b="0" i="0" u="none" strike="noStrike" cap="none">
                <a:solidFill>
                  <a:srgbClr val="50412B"/>
                </a:solidFill>
                <a:latin typeface="Calibri"/>
                <a:ea typeface="Calibri"/>
                <a:cs typeface="Calibri"/>
                <a:sym typeface="Calibri"/>
              </a:rPr>
              <a:t> 13, no. 2 (April 2002): 21.</a:t>
            </a:r>
            <a:endParaRPr sz="1400" b="0" i="1" u="none" strike="noStrike" cap="none">
              <a:solidFill>
                <a:srgbClr val="50412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4D7C8B"/>
              </a:buClr>
              <a:buSzPts val="1680"/>
              <a:buFont typeface="Noto Sans Symbols"/>
              <a:buChar char="⮚"/>
            </a:pPr>
            <a:r>
              <a:rPr lang="en-US" sz="1400" b="1" i="1" u="none" strike="noStrike" cap="none">
                <a:solidFill>
                  <a:srgbClr val="50412B"/>
                </a:solidFill>
                <a:latin typeface="Calibri"/>
                <a:ea typeface="Calibri"/>
                <a:cs typeface="Calibri"/>
                <a:sym typeface="Calibri"/>
              </a:rPr>
              <a:t>Second categorization</a:t>
            </a:r>
            <a:r>
              <a:rPr lang="en-US" sz="1400" b="0" i="0" u="none" strike="noStrike" cap="none">
                <a:solidFill>
                  <a:srgbClr val="50412B"/>
                </a:solidFill>
                <a:latin typeface="Calibri"/>
                <a:ea typeface="Calibri"/>
                <a:cs typeface="Calibri"/>
                <a:sym typeface="Calibri"/>
              </a:rPr>
              <a:t>: Marc Morjé Howard and Philip G. Roessler, “Liberalizing Electoral Outcomes in Competitive Authoritarian Regimes,” </a:t>
            </a:r>
            <a:r>
              <a:rPr lang="en-US" sz="1400" b="0" i="1" u="none" strike="noStrike" cap="none">
                <a:solidFill>
                  <a:srgbClr val="50412B"/>
                </a:solidFill>
                <a:latin typeface="Calibri"/>
                <a:ea typeface="Calibri"/>
                <a:cs typeface="Calibri"/>
                <a:sym typeface="Calibri"/>
              </a:rPr>
              <a:t>American Journal of Political Science</a:t>
            </a:r>
            <a:r>
              <a:rPr lang="en-US" sz="1400" b="0" i="0" u="none" strike="noStrike" cap="none">
                <a:solidFill>
                  <a:srgbClr val="50412B"/>
                </a:solidFill>
                <a:latin typeface="Calibri"/>
                <a:ea typeface="Calibri"/>
                <a:cs typeface="Calibri"/>
                <a:sym typeface="Calibri"/>
              </a:rPr>
              <a:t> 50, no. 2 (April 1, 2006): 367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4D7C8B"/>
              </a:buClr>
              <a:buSzPts val="1680"/>
              <a:buFont typeface="Noto Sans Symbols"/>
              <a:buChar char="⮚"/>
            </a:pPr>
            <a:r>
              <a:rPr lang="en-US" sz="1400" b="1" i="1" u="none" strike="noStrike" cap="none">
                <a:solidFill>
                  <a:srgbClr val="50412B"/>
                </a:solidFill>
                <a:latin typeface="Calibri"/>
                <a:ea typeface="Calibri"/>
                <a:cs typeface="Calibri"/>
                <a:sym typeface="Calibri"/>
              </a:rPr>
              <a:t>Third categorization</a:t>
            </a:r>
            <a:r>
              <a:rPr lang="en-US" sz="1400" b="0" i="0" u="none" strike="noStrike" cap="none">
                <a:solidFill>
                  <a:srgbClr val="50412B"/>
                </a:solidFill>
                <a:latin typeface="Calibri"/>
                <a:ea typeface="Calibri"/>
                <a:cs typeface="Calibri"/>
                <a:sym typeface="Calibri"/>
              </a:rPr>
              <a:t>: János Kornai, “The System Paradigm Revisited,” </a:t>
            </a:r>
            <a:r>
              <a:rPr lang="en-US" sz="1400" b="0" i="1" u="none" strike="noStrike" cap="none">
                <a:solidFill>
                  <a:srgbClr val="50412B"/>
                </a:solidFill>
                <a:latin typeface="Calibri"/>
                <a:ea typeface="Calibri"/>
                <a:cs typeface="Calibri"/>
                <a:sym typeface="Calibri"/>
              </a:rPr>
              <a:t>Acta Oeconomica</a:t>
            </a:r>
            <a:r>
              <a:rPr lang="en-US" sz="1400" b="0" i="0" u="none" strike="noStrike" cap="none">
                <a:solidFill>
                  <a:srgbClr val="50412B"/>
                </a:solidFill>
                <a:latin typeface="Calibri"/>
                <a:ea typeface="Calibri"/>
                <a:cs typeface="Calibri"/>
                <a:sym typeface="Calibri"/>
              </a:rPr>
              <a:t> 66, no. 4 (1, 2016): 565</a:t>
            </a:r>
            <a:endParaRPr sz="1400" b="1" i="0" u="none" strike="noStrike" cap="none">
              <a:solidFill>
                <a:srgbClr val="50412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7" name="Google Shape;97;p3"/>
          <p:cNvCxnSpPr/>
          <p:nvPr/>
        </p:nvCxnSpPr>
        <p:spPr>
          <a:xfrm rot="10800000" flipH="1">
            <a:off x="467546" y="1555754"/>
            <a:ext cx="8208910" cy="1"/>
          </a:xfrm>
          <a:prstGeom prst="straightConnector1">
            <a:avLst/>
          </a:prstGeom>
          <a:noFill/>
          <a:ln w="88900" cap="flat" cmpd="sng">
            <a:solidFill>
              <a:srgbClr val="4D7C84">
                <a:alpha val="80000"/>
              </a:srgbClr>
            </a:solidFill>
            <a:prstDash val="solid"/>
            <a:round/>
            <a:headEnd type="triangle" w="med" len="med"/>
            <a:tailEnd type="triangle" w="med" len="med"/>
          </a:ln>
        </p:spPr>
      </p:cxnSp>
      <p:sp>
        <p:nvSpPr>
          <p:cNvPr id="98" name="Google Shape;98;p3"/>
          <p:cNvSpPr txBox="1"/>
          <p:nvPr/>
        </p:nvSpPr>
        <p:spPr>
          <a:xfrm>
            <a:off x="114945" y="987425"/>
            <a:ext cx="892110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4D7C84"/>
                </a:solidFill>
                <a:latin typeface="Calibri"/>
                <a:ea typeface="Calibri"/>
                <a:cs typeface="Calibri"/>
                <a:sym typeface="Calibri"/>
              </a:rPr>
              <a:t>Transitology is replaced by hybridology:</a:t>
            </a:r>
            <a:endParaRPr sz="1800" b="1" i="0" u="none" strike="noStrike" cap="none">
              <a:solidFill>
                <a:srgbClr val="4D7C8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99" name="Google Shape;99;p3"/>
          <p:cNvGraphicFramePr/>
          <p:nvPr>
            <p:extLst>
              <p:ext uri="{D42A27DB-BD31-4B8C-83A1-F6EECF244321}">
                <p14:modId xmlns:p14="http://schemas.microsoft.com/office/powerpoint/2010/main" val="2661250788"/>
              </p:ext>
            </p:extLst>
          </p:nvPr>
        </p:nvGraphicFramePr>
        <p:xfrm>
          <a:off x="467546" y="1851670"/>
          <a:ext cx="8208900" cy="1457175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641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1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4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72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513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904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6417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639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0412B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b="1" u="none" strike="noStrike" cap="none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Liberal democracy</a:t>
                      </a:r>
                      <a:endParaRPr sz="1400" b="1" u="none" strike="noStrike" cap="none">
                        <a:solidFill>
                          <a:srgbClr val="50412B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 dirty="0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Hybrid regimes</a:t>
                      </a:r>
                      <a:endParaRPr b="1"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B95A1">
                        <a:alpha val="49803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 dirty="0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Dictatorship</a:t>
                      </a:r>
                      <a:endParaRPr b="1"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66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0412B"/>
                        </a:buClr>
                        <a:buSzPts val="1300"/>
                        <a:buFont typeface="Calibri"/>
                        <a:buNone/>
                      </a:pPr>
                      <a:r>
                        <a:rPr lang="en-US" sz="1300" b="1" u="none" strike="noStrike" cap="none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Liberal democracy</a:t>
                      </a:r>
                      <a:endParaRPr sz="1300" b="1" u="none" strike="noStrike" cap="none">
                        <a:solidFill>
                          <a:srgbClr val="50412B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1" u="none" strike="noStrike" cap="none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Electoral democracy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B95A1">
                        <a:alpha val="49803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1" u="none" strike="noStrike" cap="none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Competitive authoritarianism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B95A1">
                        <a:alpha val="49803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1" u="none" strike="noStrike" cap="none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Hegemonic authoritarianism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B95A1">
                        <a:alpha val="49803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1" u="none" strike="noStrike" cap="none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Closed authoritarianism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66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Democracy</a:t>
                      </a:r>
                      <a:endParaRPr sz="1400" b="1" u="none" strike="noStrike" cap="none">
                        <a:solidFill>
                          <a:srgbClr val="50412B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sng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Autocracy</a:t>
                      </a:r>
                      <a:endParaRPr sz="1400" u="sng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B95A1">
                        <a:alpha val="49803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sng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 dirty="0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Dictatorship</a:t>
                      </a:r>
                      <a:endParaRPr sz="1400" b="1" u="none" strike="noStrike" cap="none" dirty="0">
                        <a:solidFill>
                          <a:srgbClr val="50412B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" name="Tartalom helye 4"/>
          <p:cNvGraphicFramePr>
            <a:graphicFrameLocks noGrp="1"/>
          </p:cNvGraphicFramePr>
          <p:nvPr>
            <p:ph idx="1"/>
          </p:nvPr>
        </p:nvGraphicFramePr>
        <p:xfrm>
          <a:off x="0" y="699542"/>
          <a:ext cx="9144000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4" name="Cím 1"/>
          <p:cNvSpPr>
            <a:spLocks noGrp="1"/>
          </p:cNvSpPr>
          <p:nvPr>
            <p:ph type="title"/>
          </p:nvPr>
        </p:nvSpPr>
        <p:spPr>
          <a:xfrm>
            <a:off x="107504" y="-5730"/>
            <a:ext cx="8928546" cy="921296"/>
          </a:xfrm>
        </p:spPr>
        <p:txBody>
          <a:bodyPr>
            <a:noAutofit/>
          </a:bodyPr>
          <a:lstStyle/>
          <a:p>
            <a:r>
              <a:rPr lang="hu-HU" sz="2800" dirty="0">
                <a:solidFill>
                  <a:srgbClr val="8D503B"/>
                </a:solidFill>
              </a:rPr>
              <a:t>The </a:t>
            </a:r>
            <a:r>
              <a:rPr lang="hu-HU" sz="2800" dirty="0" err="1">
                <a:solidFill>
                  <a:srgbClr val="8D503B"/>
                </a:solidFill>
              </a:rPr>
              <a:t>possible</a:t>
            </a:r>
            <a:r>
              <a:rPr lang="hu-HU" sz="2800" dirty="0">
                <a:solidFill>
                  <a:srgbClr val="8D503B"/>
                </a:solidFill>
              </a:rPr>
              <a:t> </a:t>
            </a:r>
            <a:r>
              <a:rPr lang="hu-HU" sz="2800" dirty="0" err="1">
                <a:solidFill>
                  <a:srgbClr val="8D503B"/>
                </a:solidFill>
              </a:rPr>
              <a:t>trajectories</a:t>
            </a:r>
            <a:r>
              <a:rPr lang="hu-HU" sz="2800" dirty="0">
                <a:solidFill>
                  <a:srgbClr val="8D503B"/>
                </a:solidFill>
              </a:rPr>
              <a:t> of post-</a:t>
            </a:r>
            <a:r>
              <a:rPr lang="hu-HU" sz="2800" dirty="0" err="1">
                <a:solidFill>
                  <a:srgbClr val="8D503B"/>
                </a:solidFill>
              </a:rPr>
              <a:t>war</a:t>
            </a:r>
            <a:r>
              <a:rPr lang="hu-HU" sz="2800" dirty="0">
                <a:solidFill>
                  <a:srgbClr val="8D503B"/>
                </a:solidFill>
              </a:rPr>
              <a:t> </a:t>
            </a:r>
            <a:r>
              <a:rPr lang="hu-HU" sz="2800" dirty="0" err="1">
                <a:solidFill>
                  <a:srgbClr val="8D503B"/>
                </a:solidFill>
              </a:rPr>
              <a:t>Ukraine</a:t>
            </a:r>
            <a:endParaRPr lang="hu-HU" sz="2800" dirty="0">
              <a:solidFill>
                <a:srgbClr val="8D503B"/>
              </a:solidFill>
            </a:endParaRPr>
          </a:p>
        </p:txBody>
      </p:sp>
      <p:sp>
        <p:nvSpPr>
          <p:cNvPr id="69" name="TextBox 47"/>
          <p:cNvSpPr txBox="1"/>
          <p:nvPr/>
        </p:nvSpPr>
        <p:spPr>
          <a:xfrm>
            <a:off x="4036307" y="2078344"/>
            <a:ext cx="1183765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50" b="1" dirty="0">
                <a:solidFill>
                  <a:srgbClr val="385A61"/>
                </a:solidFill>
              </a:rPr>
              <a:t>A</a:t>
            </a:r>
            <a:r>
              <a:rPr lang="en-US" sz="1050" b="1" dirty="0" err="1">
                <a:solidFill>
                  <a:srgbClr val="385A61"/>
                </a:solidFill>
              </a:rPr>
              <a:t>nti</a:t>
            </a:r>
            <a:r>
              <a:rPr lang="en-US" sz="1050" b="1" dirty="0">
                <a:solidFill>
                  <a:srgbClr val="385A61"/>
                </a:solidFill>
              </a:rPr>
              <a:t>-patronal </a:t>
            </a:r>
            <a:r>
              <a:rPr lang="hu-HU" sz="1050" b="1" dirty="0" err="1">
                <a:solidFill>
                  <a:srgbClr val="385A61"/>
                </a:solidFill>
              </a:rPr>
              <a:t>but</a:t>
            </a:r>
            <a:r>
              <a:rPr lang="hu-HU" sz="1050" b="1" dirty="0">
                <a:solidFill>
                  <a:srgbClr val="385A61"/>
                </a:solidFill>
              </a:rPr>
              <a:t> no </a:t>
            </a:r>
            <a:r>
              <a:rPr lang="hu-HU" sz="1050" b="1" dirty="0" err="1">
                <a:solidFill>
                  <a:srgbClr val="385A61"/>
                </a:solidFill>
              </a:rPr>
              <a:t>democratic</a:t>
            </a:r>
            <a:r>
              <a:rPr lang="hu-HU" sz="1050" b="1" dirty="0">
                <a:solidFill>
                  <a:srgbClr val="385A61"/>
                </a:solidFill>
              </a:rPr>
              <a:t> </a:t>
            </a:r>
            <a:r>
              <a:rPr lang="en-US" sz="1050" b="1" dirty="0">
                <a:solidFill>
                  <a:srgbClr val="385A61"/>
                </a:solidFill>
              </a:rPr>
              <a:t>transformation</a:t>
            </a:r>
          </a:p>
        </p:txBody>
      </p:sp>
      <p:sp>
        <p:nvSpPr>
          <p:cNvPr id="70" name="Oval 12"/>
          <p:cNvSpPr/>
          <p:nvPr/>
        </p:nvSpPr>
        <p:spPr>
          <a:xfrm>
            <a:off x="3563888" y="2571750"/>
            <a:ext cx="144016" cy="144016"/>
          </a:xfrm>
          <a:prstGeom prst="ellipse">
            <a:avLst/>
          </a:prstGeom>
          <a:solidFill>
            <a:srgbClr val="CD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1" name="Straight Arrow Connector 21"/>
          <p:cNvCxnSpPr>
            <a:cxnSpLocks/>
            <a:stCxn id="70" idx="1"/>
            <a:endCxn id="6" idx="5"/>
          </p:cNvCxnSpPr>
          <p:nvPr/>
        </p:nvCxnSpPr>
        <p:spPr>
          <a:xfrm flipH="1" flipV="1">
            <a:off x="2894725" y="1758571"/>
            <a:ext cx="690254" cy="834270"/>
          </a:xfrm>
          <a:prstGeom prst="straightConnector1">
            <a:avLst/>
          </a:prstGeom>
          <a:ln w="19050">
            <a:solidFill>
              <a:srgbClr val="385A6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21">
            <a:extLst>
              <a:ext uri="{FF2B5EF4-FFF2-40B4-BE49-F238E27FC236}">
                <a16:creationId xmlns:a16="http://schemas.microsoft.com/office/drawing/2014/main" id="{11327C19-17BD-11CC-43CA-DA52FDA4C638}"/>
              </a:ext>
            </a:extLst>
          </p:cNvPr>
          <p:cNvCxnSpPr>
            <a:cxnSpLocks/>
            <a:stCxn id="70" idx="7"/>
            <a:endCxn id="11" idx="3"/>
          </p:cNvCxnSpPr>
          <p:nvPr/>
        </p:nvCxnSpPr>
        <p:spPr>
          <a:xfrm flipV="1">
            <a:off x="3686813" y="1732843"/>
            <a:ext cx="576064" cy="859998"/>
          </a:xfrm>
          <a:prstGeom prst="straightConnector1">
            <a:avLst/>
          </a:prstGeom>
          <a:ln w="19050">
            <a:solidFill>
              <a:srgbClr val="385A6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12">
            <a:extLst>
              <a:ext uri="{FF2B5EF4-FFF2-40B4-BE49-F238E27FC236}">
                <a16:creationId xmlns:a16="http://schemas.microsoft.com/office/drawing/2014/main" id="{B2CAA435-14C9-5410-1C98-4B5CF61A4989}"/>
              </a:ext>
            </a:extLst>
          </p:cNvPr>
          <p:cNvSpPr/>
          <p:nvPr/>
        </p:nvSpPr>
        <p:spPr>
          <a:xfrm>
            <a:off x="2771800" y="1635646"/>
            <a:ext cx="144016" cy="144016"/>
          </a:xfrm>
          <a:prstGeom prst="ellipse">
            <a:avLst/>
          </a:prstGeom>
          <a:solidFill>
            <a:srgbClr val="CD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2">
            <a:extLst>
              <a:ext uri="{FF2B5EF4-FFF2-40B4-BE49-F238E27FC236}">
                <a16:creationId xmlns:a16="http://schemas.microsoft.com/office/drawing/2014/main" id="{C16F665E-0942-F8C4-2377-36132F8DF2DA}"/>
              </a:ext>
            </a:extLst>
          </p:cNvPr>
          <p:cNvSpPr/>
          <p:nvPr/>
        </p:nvSpPr>
        <p:spPr>
          <a:xfrm>
            <a:off x="4241786" y="1609918"/>
            <a:ext cx="144016" cy="144016"/>
          </a:xfrm>
          <a:prstGeom prst="ellipse">
            <a:avLst/>
          </a:prstGeom>
          <a:solidFill>
            <a:srgbClr val="CD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47">
            <a:extLst>
              <a:ext uri="{FF2B5EF4-FFF2-40B4-BE49-F238E27FC236}">
                <a16:creationId xmlns:a16="http://schemas.microsoft.com/office/drawing/2014/main" id="{3127DB32-8CDC-98C1-AAC1-B99B165B4876}"/>
              </a:ext>
            </a:extLst>
          </p:cNvPr>
          <p:cNvSpPr txBox="1"/>
          <p:nvPr/>
        </p:nvSpPr>
        <p:spPr>
          <a:xfrm>
            <a:off x="2195187" y="2020636"/>
            <a:ext cx="1111757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50" b="1" dirty="0">
                <a:solidFill>
                  <a:srgbClr val="385A61"/>
                </a:solidFill>
              </a:rPr>
              <a:t>A</a:t>
            </a:r>
            <a:r>
              <a:rPr lang="en-US" sz="1050" b="1" dirty="0" err="1">
                <a:solidFill>
                  <a:srgbClr val="385A61"/>
                </a:solidFill>
              </a:rPr>
              <a:t>nti</a:t>
            </a:r>
            <a:r>
              <a:rPr lang="en-US" sz="1050" b="1" dirty="0">
                <a:solidFill>
                  <a:srgbClr val="385A61"/>
                </a:solidFill>
              </a:rPr>
              <a:t>-patronal </a:t>
            </a:r>
            <a:r>
              <a:rPr lang="hu-HU" sz="1050" b="1" dirty="0">
                <a:solidFill>
                  <a:srgbClr val="385A61"/>
                </a:solidFill>
              </a:rPr>
              <a:t>+ </a:t>
            </a:r>
            <a:r>
              <a:rPr lang="hu-HU" sz="1050" b="1" dirty="0" err="1">
                <a:solidFill>
                  <a:srgbClr val="385A61"/>
                </a:solidFill>
              </a:rPr>
              <a:t>democratic</a:t>
            </a:r>
            <a:r>
              <a:rPr lang="hu-HU" sz="1050" b="1" dirty="0">
                <a:solidFill>
                  <a:srgbClr val="385A61"/>
                </a:solidFill>
              </a:rPr>
              <a:t> </a:t>
            </a:r>
            <a:r>
              <a:rPr lang="en-US" sz="1050" b="1" dirty="0">
                <a:solidFill>
                  <a:srgbClr val="385A61"/>
                </a:solidFill>
              </a:rPr>
              <a:t>transformation</a:t>
            </a:r>
          </a:p>
        </p:txBody>
      </p:sp>
    </p:spTree>
    <p:extLst>
      <p:ext uri="{BB962C8B-B14F-4D97-AF65-F5344CB8AC3E}">
        <p14:creationId xmlns:p14="http://schemas.microsoft.com/office/powerpoint/2010/main" val="10532010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458200" y="4266337"/>
            <a:ext cx="558166" cy="8771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100" b="1" dirty="0">
                <a:solidFill>
                  <a:srgbClr val="EFEAE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</a:t>
            </a:r>
            <a:endParaRPr lang="en-GB" sz="5100" dirty="0">
              <a:solidFill>
                <a:srgbClr val="EFEAE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Cím 1">
            <a:extLst>
              <a:ext uri="{FF2B5EF4-FFF2-40B4-BE49-F238E27FC236}">
                <a16:creationId xmlns:a16="http://schemas.microsoft.com/office/drawing/2014/main" id="{F93B96E3-2E9F-11F3-555D-9367ABF8AE0B}"/>
              </a:ext>
            </a:extLst>
          </p:cNvPr>
          <p:cNvSpPr txBox="1">
            <a:spLocks/>
          </p:cNvSpPr>
          <p:nvPr/>
        </p:nvSpPr>
        <p:spPr>
          <a:xfrm>
            <a:off x="107950" y="1275606"/>
            <a:ext cx="8928100" cy="18722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3000" b="1" dirty="0" err="1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Thank</a:t>
            </a:r>
            <a:r>
              <a:rPr lang="hu-HU" sz="3000" b="1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3000" b="1" dirty="0" err="1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</a:t>
            </a:r>
            <a:r>
              <a:rPr lang="hu-HU" sz="3000" b="1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3000" b="1" dirty="0" err="1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</a:t>
            </a:r>
            <a:r>
              <a:rPr lang="hu-HU" sz="3000" b="1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3000" b="1" dirty="0" err="1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your</a:t>
            </a:r>
            <a:r>
              <a:rPr lang="hu-HU" sz="3000" b="1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3000" b="1" dirty="0" err="1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attention</a:t>
            </a:r>
            <a:r>
              <a:rPr lang="hu-HU" sz="3000" b="1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2495087-4961-7595-E51E-F03429757012}"/>
              </a:ext>
            </a:extLst>
          </p:cNvPr>
          <p:cNvSpPr txBox="1"/>
          <p:nvPr/>
        </p:nvSpPr>
        <p:spPr>
          <a:xfrm>
            <a:off x="8526957" y="4266337"/>
            <a:ext cx="370559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100" b="1" dirty="0">
                <a:solidFill>
                  <a:srgbClr val="EFEAE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</a:t>
            </a:r>
            <a:endParaRPr lang="en-GB" sz="5100" b="1" dirty="0">
              <a:solidFill>
                <a:srgbClr val="EFEAE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" name="Cím 1">
            <a:extLst>
              <a:ext uri="{FF2B5EF4-FFF2-40B4-BE49-F238E27FC236}">
                <a16:creationId xmlns:a16="http://schemas.microsoft.com/office/drawing/2014/main" id="{55DD80BD-C459-3897-67A1-995CA7C4B4F1}"/>
              </a:ext>
            </a:extLst>
          </p:cNvPr>
          <p:cNvSpPr txBox="1">
            <a:spLocks/>
          </p:cNvSpPr>
          <p:nvPr/>
        </p:nvSpPr>
        <p:spPr>
          <a:xfrm>
            <a:off x="-30584" y="3165919"/>
            <a:ext cx="8928100" cy="91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400" b="1" dirty="0">
                <a:solidFill>
                  <a:srgbClr val="C88E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2"/>
              </a:rPr>
              <a:t>https://www.postcommunistregimes.com</a:t>
            </a:r>
            <a:endParaRPr lang="en-US" sz="2400" b="1" dirty="0">
              <a:solidFill>
                <a:srgbClr val="C88E7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98946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"/>
          <p:cNvSpPr txBox="1">
            <a:spLocks noGrp="1"/>
          </p:cNvSpPr>
          <p:nvPr>
            <p:ph type="title"/>
          </p:nvPr>
        </p:nvSpPr>
        <p:spPr>
          <a:xfrm>
            <a:off x="107950" y="195486"/>
            <a:ext cx="8928100" cy="1275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8D503B"/>
              </a:buClr>
              <a:buSzPts val="2400"/>
              <a:buFont typeface="Open Sans"/>
              <a:buNone/>
            </a:pPr>
            <a:r>
              <a:rPr lang="en-US" sz="2400" b="1" i="0" u="none" strike="noStrike" cap="none">
                <a:solidFill>
                  <a:srgbClr val="8D503B"/>
                </a:solidFill>
                <a:latin typeface="Open Sans"/>
                <a:ea typeface="Open Sans"/>
                <a:cs typeface="Open Sans"/>
                <a:sym typeface="Open Sans"/>
              </a:rPr>
              <a:t>To understand post-communist regimes, hidden axioms of the mainstream approach have to be dissolved:</a:t>
            </a:r>
            <a:endParaRPr/>
          </a:p>
        </p:txBody>
      </p:sp>
      <p:sp>
        <p:nvSpPr>
          <p:cNvPr id="106" name="Google Shape;106;p4"/>
          <p:cNvSpPr txBox="1">
            <a:spLocks noGrp="1"/>
          </p:cNvSpPr>
          <p:nvPr>
            <p:ph type="body" idx="1"/>
          </p:nvPr>
        </p:nvSpPr>
        <p:spPr>
          <a:xfrm>
            <a:off x="359532" y="1563638"/>
            <a:ext cx="8424936" cy="37530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55600" marR="0" lvl="0" indent="-355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4D7C8B"/>
              </a:buClr>
              <a:buSzPts val="2400"/>
              <a:buFont typeface="Arial"/>
              <a:buAutoNum type="arabicPeriod"/>
            </a:pPr>
            <a:r>
              <a:rPr lang="en-US" sz="2400" b="1" i="0" u="none" strike="noStrike" cap="none">
                <a:solidFill>
                  <a:srgbClr val="50412B"/>
                </a:solidFill>
                <a:latin typeface="Calibri"/>
                <a:ea typeface="Calibri"/>
                <a:cs typeface="Calibri"/>
                <a:sym typeface="Calibri"/>
              </a:rPr>
              <a:t>Separation of spheres of social action (political, economic, and communal) is completed.</a:t>
            </a:r>
            <a:endParaRPr/>
          </a:p>
          <a:p>
            <a:pPr marL="355600" marR="0" lvl="0" indent="-3556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4D7C8B"/>
              </a:buClr>
              <a:buSzPts val="2400"/>
              <a:buFont typeface="Arial"/>
              <a:buAutoNum type="arabicPeriod"/>
            </a:pPr>
            <a:r>
              <a:rPr lang="en-US" sz="2400" b="1" i="0" u="none" strike="noStrike" cap="none">
                <a:solidFill>
                  <a:srgbClr val="50412B"/>
                </a:solidFill>
                <a:latin typeface="Calibri"/>
                <a:ea typeface="Calibri"/>
                <a:cs typeface="Calibri"/>
                <a:sym typeface="Calibri"/>
              </a:rPr>
              <a:t>The </a:t>
            </a:r>
            <a:r>
              <a:rPr lang="en-US" sz="2400" b="1" i="1" u="none" strike="noStrike" cap="none">
                <a:solidFill>
                  <a:srgbClr val="50412B"/>
                </a:solidFill>
                <a:latin typeface="Calibri"/>
                <a:ea typeface="Calibri"/>
                <a:cs typeface="Calibri"/>
                <a:sym typeface="Calibri"/>
              </a:rPr>
              <a:t>de jure </a:t>
            </a:r>
            <a:r>
              <a:rPr lang="en-US" sz="2400" b="1" i="0" u="none" strike="noStrike" cap="none">
                <a:solidFill>
                  <a:srgbClr val="50412B"/>
                </a:solidFill>
                <a:latin typeface="Calibri"/>
                <a:ea typeface="Calibri"/>
                <a:cs typeface="Calibri"/>
                <a:sym typeface="Calibri"/>
              </a:rPr>
              <a:t>position of persons and institutions coincide with their </a:t>
            </a:r>
            <a:r>
              <a:rPr lang="en-US" sz="2400" b="1" i="1" u="none" strike="noStrike" cap="none">
                <a:solidFill>
                  <a:srgbClr val="50412B"/>
                </a:solidFill>
                <a:latin typeface="Calibri"/>
                <a:ea typeface="Calibri"/>
                <a:cs typeface="Calibri"/>
                <a:sym typeface="Calibri"/>
              </a:rPr>
              <a:t>de facto </a:t>
            </a:r>
            <a:r>
              <a:rPr lang="en-US" sz="2400" b="1" i="0" u="none" strike="noStrike" cap="none">
                <a:solidFill>
                  <a:srgbClr val="50412B"/>
                </a:solidFill>
                <a:latin typeface="Calibri"/>
                <a:ea typeface="Calibri"/>
                <a:cs typeface="Calibri"/>
                <a:sym typeface="Calibri"/>
              </a:rPr>
              <a:t>position.</a:t>
            </a:r>
            <a:endParaRPr/>
          </a:p>
          <a:p>
            <a:pPr marL="355600" marR="0" lvl="0" indent="-3556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4D7C8B"/>
              </a:buClr>
              <a:buSzPts val="2400"/>
              <a:buFont typeface="Arial"/>
              <a:buAutoNum type="arabicPeriod"/>
            </a:pPr>
            <a:r>
              <a:rPr lang="en-US" sz="2400" b="1" i="0" u="none" strike="noStrike" cap="none">
                <a:solidFill>
                  <a:srgbClr val="50412B"/>
                </a:solidFill>
                <a:latin typeface="Calibri"/>
                <a:ea typeface="Calibri"/>
                <a:cs typeface="Calibri"/>
                <a:sym typeface="Calibri"/>
              </a:rPr>
              <a:t>The state is an actor pursuing the common good, and either public policy mistakes or corruption cases are not system-constituting elements but simple deviances.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ábláza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0606165"/>
              </p:ext>
            </p:extLst>
          </p:nvPr>
        </p:nvGraphicFramePr>
        <p:xfrm>
          <a:off x="304685" y="1419622"/>
          <a:ext cx="8712968" cy="3038244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107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val="1081503462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1101202435"/>
                    </a:ext>
                  </a:extLst>
                </a:gridCol>
                <a:gridCol w="3005493">
                  <a:extLst>
                    <a:ext uri="{9D8B030D-6E8A-4147-A177-3AD203B41FA5}">
                      <a16:colId xmlns:a16="http://schemas.microsoft.com/office/drawing/2014/main" val="1160723713"/>
                    </a:ext>
                  </a:extLst>
                </a:gridCol>
              </a:tblGrid>
              <a:tr h="561975"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endParaRPr lang="en-US" sz="2400" b="1" noProof="0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800" b="1" noProof="0" dirty="0">
                          <a:solidFill>
                            <a:srgbClr val="50412B"/>
                          </a:solidFill>
                          <a:effectLst/>
                        </a:rPr>
                        <a:t>Non-patronal</a:t>
                      </a:r>
                      <a:endParaRPr lang="en-US" sz="2800" b="1" noProof="0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hu-HU" sz="2800" b="1" noProof="0" dirty="0">
                          <a:solidFill>
                            <a:srgbClr val="50412B"/>
                          </a:solidFill>
                          <a:effectLst/>
                          <a:sym typeface="Wingdings" pitchFamily="2" charset="2"/>
                        </a:rPr>
                        <a:t></a:t>
                      </a:r>
                      <a:endParaRPr lang="en-US" sz="2800" b="1" noProof="0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800" b="1" noProof="0" dirty="0">
                          <a:solidFill>
                            <a:srgbClr val="50412B"/>
                          </a:solidFill>
                          <a:effectLst/>
                        </a:rPr>
                        <a:t>Patronal</a:t>
                      </a:r>
                      <a:endParaRPr lang="en-US" sz="2800" b="1" noProof="0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0569870"/>
                  </a:ext>
                </a:extLst>
              </a:tr>
              <a:tr h="54161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b="1" i="1" noProof="0" dirty="0" err="1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Institutions</a:t>
                      </a:r>
                      <a:endParaRPr lang="en-US" sz="2400" b="1" i="1" noProof="0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b="1" noProof="0" dirty="0">
                          <a:solidFill>
                            <a:srgbClr val="50412B"/>
                          </a:solidFill>
                          <a:effectLst/>
                        </a:rPr>
                        <a:t>f</a:t>
                      </a:r>
                      <a:r>
                        <a:rPr lang="en-US" sz="2000" b="1" noProof="0" dirty="0" err="1">
                          <a:solidFill>
                            <a:srgbClr val="50412B"/>
                          </a:solidFill>
                          <a:effectLst/>
                        </a:rPr>
                        <a:t>ormal</a:t>
                      </a:r>
                      <a:endParaRPr lang="en-US" sz="2000" b="1" noProof="0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b="1" noProof="0" dirty="0">
                          <a:solidFill>
                            <a:srgbClr val="50412B"/>
                          </a:solidFill>
                          <a:effectLst/>
                          <a:sym typeface="Wingdings" pitchFamily="2" charset="2"/>
                        </a:rPr>
                        <a:t></a:t>
                      </a:r>
                      <a:endParaRPr lang="en-US" sz="2000" b="1" noProof="0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noProof="0" dirty="0">
                          <a:solidFill>
                            <a:srgbClr val="50412B"/>
                          </a:solidFill>
                          <a:effectLst/>
                        </a:rPr>
                        <a:t>informal</a:t>
                      </a:r>
                      <a:endParaRPr lang="en-US" sz="2000" b="1" noProof="0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5635070"/>
                  </a:ext>
                </a:extLst>
              </a:tr>
              <a:tr h="54161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b="1" i="1" noProof="0" dirty="0" err="1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Regulations</a:t>
                      </a:r>
                      <a:endParaRPr lang="en-US" sz="2400" b="1" i="1" noProof="0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b="1" noProof="0" dirty="0">
                          <a:solidFill>
                            <a:srgbClr val="50412B"/>
                          </a:solidFill>
                          <a:effectLst/>
                        </a:rPr>
                        <a:t>n</a:t>
                      </a:r>
                      <a:r>
                        <a:rPr lang="en-US" sz="2000" b="1" noProof="0" dirty="0" err="1">
                          <a:solidFill>
                            <a:srgbClr val="50412B"/>
                          </a:solidFill>
                          <a:effectLst/>
                        </a:rPr>
                        <a:t>ormative</a:t>
                      </a:r>
                      <a:endParaRPr lang="en-US" sz="2000" b="1" noProof="0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b="1" noProof="0" dirty="0">
                          <a:solidFill>
                            <a:srgbClr val="50412B"/>
                          </a:solidFill>
                          <a:effectLst/>
                          <a:sym typeface="Wingdings" pitchFamily="2" charset="2"/>
                        </a:rPr>
                        <a:t></a:t>
                      </a:r>
                      <a:endParaRPr lang="en-US" sz="2000" b="1" noProof="0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noProof="0" dirty="0">
                          <a:solidFill>
                            <a:srgbClr val="50412B"/>
                          </a:solidFill>
                          <a:effectLst/>
                        </a:rPr>
                        <a:t>discretional</a:t>
                      </a:r>
                      <a:endParaRPr lang="en-US" sz="2000" b="1" noProof="0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2426682"/>
                  </a:ext>
                </a:extLst>
              </a:tr>
              <a:tr h="54161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b="1" i="1" noProof="0" dirty="0">
                          <a:solidFill>
                            <a:srgbClr val="50412B"/>
                          </a:solidFill>
                          <a:effectLst/>
                        </a:rPr>
                        <a:t>A</a:t>
                      </a:r>
                      <a:r>
                        <a:rPr lang="en-US" sz="2400" b="1" i="1" noProof="0" dirty="0" err="1">
                          <a:solidFill>
                            <a:srgbClr val="50412B"/>
                          </a:solidFill>
                          <a:effectLst/>
                        </a:rPr>
                        <a:t>uthorization</a:t>
                      </a:r>
                      <a:endParaRPr lang="en-US" sz="2400" b="1" i="1" noProof="0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b="1" noProof="0" dirty="0">
                          <a:solidFill>
                            <a:srgbClr val="50412B"/>
                          </a:solidFill>
                          <a:effectLst/>
                        </a:rPr>
                        <a:t>c</a:t>
                      </a:r>
                      <a:r>
                        <a:rPr lang="en-US" sz="2000" b="1" noProof="0" dirty="0" err="1">
                          <a:solidFill>
                            <a:srgbClr val="50412B"/>
                          </a:solidFill>
                          <a:effectLst/>
                        </a:rPr>
                        <a:t>ollective</a:t>
                      </a:r>
                      <a:r>
                        <a:rPr lang="en-US" sz="2000" b="1" noProof="0" dirty="0">
                          <a:solidFill>
                            <a:srgbClr val="50412B"/>
                          </a:solidFill>
                          <a:effectLst/>
                        </a:rPr>
                        <a:t> </a:t>
                      </a:r>
                      <a:r>
                        <a:rPr lang="hu-HU" sz="2000" b="1" noProof="0" dirty="0">
                          <a:solidFill>
                            <a:srgbClr val="50412B"/>
                          </a:solidFill>
                          <a:effectLst/>
                        </a:rPr>
                        <a:t>/</a:t>
                      </a:r>
                      <a:r>
                        <a:rPr lang="hu-HU" sz="2000" b="1" noProof="0" dirty="0" err="1">
                          <a:solidFill>
                            <a:srgbClr val="50412B"/>
                          </a:solidFill>
                          <a:effectLst/>
                        </a:rPr>
                        <a:t>corporate</a:t>
                      </a:r>
                      <a:endParaRPr lang="en-US" sz="2000" b="1" noProof="0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b="1" noProof="0" dirty="0">
                          <a:solidFill>
                            <a:srgbClr val="50412B"/>
                          </a:solidFill>
                          <a:effectLst/>
                          <a:sym typeface="Wingdings" pitchFamily="2" charset="2"/>
                        </a:rPr>
                        <a:t></a:t>
                      </a:r>
                      <a:endParaRPr lang="en-US" sz="2000" b="1" noProof="0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noProof="0" dirty="0">
                          <a:solidFill>
                            <a:srgbClr val="50412B"/>
                          </a:solidFill>
                          <a:effectLst/>
                        </a:rPr>
                        <a:t>personal</a:t>
                      </a:r>
                      <a:endParaRPr lang="en-US" sz="2000" b="1" noProof="0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1616008"/>
                  </a:ext>
                </a:extLst>
              </a:tr>
              <a:tr h="85142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b="1" i="1" noProof="0" dirty="0" err="1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Hierarchy</a:t>
                      </a:r>
                      <a:endParaRPr lang="en-US" sz="2400" b="1" i="1" noProof="0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noProof="0" dirty="0">
                          <a:solidFill>
                            <a:srgbClr val="50412B"/>
                          </a:solidFill>
                          <a:effectLst/>
                        </a:rPr>
                        <a:t>bureaucratic /</a:t>
                      </a:r>
                      <a:r>
                        <a:rPr lang="hu-HU" sz="2000" b="1" noProof="0" dirty="0">
                          <a:solidFill>
                            <a:srgbClr val="50412B"/>
                          </a:solidFill>
                          <a:effectLst/>
                        </a:rPr>
                        <a:t> </a:t>
                      </a:r>
                      <a:r>
                        <a:rPr lang="en-US" sz="2000" b="1" baseline="0" noProof="0" dirty="0">
                          <a:solidFill>
                            <a:srgbClr val="50412B"/>
                          </a:solidFill>
                          <a:effectLst/>
                        </a:rPr>
                        <a:t>institutional chains</a:t>
                      </a:r>
                      <a:endParaRPr lang="en-US" sz="2000" b="1" noProof="0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b="1" noProof="0" dirty="0">
                          <a:solidFill>
                            <a:srgbClr val="50412B"/>
                          </a:solidFill>
                          <a:effectLst/>
                          <a:sym typeface="Wingdings" pitchFamily="2" charset="2"/>
                        </a:rPr>
                        <a:t></a:t>
                      </a:r>
                      <a:endParaRPr lang="en-US" sz="2000" b="1" noProof="0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noProof="0" dirty="0">
                          <a:solidFill>
                            <a:srgbClr val="50412B"/>
                          </a:solidFill>
                          <a:effectLst/>
                        </a:rPr>
                        <a:t>cl</a:t>
                      </a:r>
                      <a:r>
                        <a:rPr lang="hu-HU" sz="2000" b="1" noProof="0" dirty="0">
                          <a:solidFill>
                            <a:srgbClr val="50412B"/>
                          </a:solidFill>
                          <a:effectLst/>
                        </a:rPr>
                        <a:t>i</a:t>
                      </a:r>
                      <a:r>
                        <a:rPr lang="en-US" sz="2000" b="1" noProof="0" dirty="0" err="1">
                          <a:solidFill>
                            <a:srgbClr val="50412B"/>
                          </a:solidFill>
                          <a:effectLst/>
                        </a:rPr>
                        <a:t>entelist</a:t>
                      </a:r>
                      <a:r>
                        <a:rPr lang="en-US" sz="2000" b="1" noProof="0" dirty="0">
                          <a:solidFill>
                            <a:srgbClr val="50412B"/>
                          </a:solidFill>
                          <a:effectLst/>
                        </a:rPr>
                        <a:t> /</a:t>
                      </a:r>
                      <a:br>
                        <a:rPr lang="hu-HU" sz="2000" b="1" noProof="0" dirty="0">
                          <a:solidFill>
                            <a:srgbClr val="50412B"/>
                          </a:solidFill>
                          <a:effectLst/>
                        </a:rPr>
                      </a:br>
                      <a:r>
                        <a:rPr lang="en-US" sz="2000" b="1" noProof="0" dirty="0">
                          <a:solidFill>
                            <a:srgbClr val="50412B"/>
                          </a:solidFill>
                          <a:effectLst/>
                        </a:rPr>
                        <a:t>personal chains</a:t>
                      </a:r>
                      <a:endParaRPr lang="en-US" sz="2000" b="1" noProof="0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Google Shape;211;p13">
            <a:extLst>
              <a:ext uri="{FF2B5EF4-FFF2-40B4-BE49-F238E27FC236}">
                <a16:creationId xmlns:a16="http://schemas.microsoft.com/office/drawing/2014/main" id="{6BC9A4EC-7FB5-F0AA-7999-F653DCE94F49}"/>
              </a:ext>
            </a:extLst>
          </p:cNvPr>
          <p:cNvSpPr txBox="1"/>
          <p:nvPr/>
        </p:nvSpPr>
        <p:spPr>
          <a:xfrm>
            <a:off x="161115" y="195486"/>
            <a:ext cx="8856538" cy="792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8D503B"/>
              </a:buClr>
              <a:buSzPts val="2800"/>
              <a:buFont typeface="Open Sans"/>
              <a:buNone/>
            </a:pPr>
            <a:r>
              <a:rPr lang="hu-HU" sz="2800" b="1" dirty="0">
                <a:solidFill>
                  <a:srgbClr val="8D503B"/>
                </a:solidFill>
                <a:latin typeface="Open Sans"/>
                <a:ea typeface="Open Sans"/>
                <a:cs typeface="Open Sans"/>
                <a:sym typeface="Open Sans"/>
              </a:rPr>
              <a:t>Patronalism </a:t>
            </a:r>
            <a:r>
              <a:rPr lang="hu-HU" sz="2800" b="1" dirty="0" err="1">
                <a:solidFill>
                  <a:srgbClr val="8D503B"/>
                </a:solidFill>
                <a:latin typeface="Open Sans"/>
                <a:ea typeface="Open Sans"/>
                <a:cs typeface="Open Sans"/>
                <a:sym typeface="Open Sans"/>
              </a:rPr>
              <a:t>as</a:t>
            </a:r>
            <a:r>
              <a:rPr lang="hu-HU" sz="2800" b="1" dirty="0">
                <a:solidFill>
                  <a:srgbClr val="8D503B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hu-HU" sz="2800" b="1" dirty="0" err="1">
                <a:solidFill>
                  <a:srgbClr val="8D503B"/>
                </a:solidFill>
                <a:latin typeface="Open Sans"/>
                <a:ea typeface="Open Sans"/>
                <a:cs typeface="Open Sans"/>
                <a:sym typeface="Open Sans"/>
              </a:rPr>
              <a:t>the</a:t>
            </a:r>
            <a:r>
              <a:rPr lang="hu-HU" sz="2800" b="1" dirty="0">
                <a:solidFill>
                  <a:srgbClr val="8D503B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hu-HU" sz="2800" b="1" dirty="0" err="1">
                <a:solidFill>
                  <a:srgbClr val="8D503B"/>
                </a:solidFill>
                <a:latin typeface="Open Sans"/>
                <a:ea typeface="Open Sans"/>
                <a:cs typeface="Open Sans"/>
                <a:sym typeface="Open Sans"/>
              </a:rPr>
              <a:t>distinctive</a:t>
            </a:r>
            <a:r>
              <a:rPr lang="hu-HU" sz="2800" b="1" dirty="0">
                <a:solidFill>
                  <a:srgbClr val="8D503B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hu-HU" sz="2800" b="1" dirty="0" err="1">
                <a:solidFill>
                  <a:srgbClr val="8D503B"/>
                </a:solidFill>
                <a:latin typeface="Open Sans"/>
                <a:ea typeface="Open Sans"/>
                <a:cs typeface="Open Sans"/>
                <a:sym typeface="Open Sans"/>
              </a:rPr>
              <a:t>feature</a:t>
            </a:r>
            <a:r>
              <a:rPr lang="hu-HU" sz="2800" b="1" dirty="0">
                <a:solidFill>
                  <a:srgbClr val="8D503B"/>
                </a:solidFill>
                <a:latin typeface="Open Sans"/>
                <a:ea typeface="Open Sans"/>
                <a:cs typeface="Open Sans"/>
                <a:sym typeface="Open Sans"/>
              </a:rPr>
              <a:t> of post-</a:t>
            </a:r>
            <a:r>
              <a:rPr lang="hu-HU" sz="2800" b="1" dirty="0" err="1">
                <a:solidFill>
                  <a:srgbClr val="8D503B"/>
                </a:solidFill>
                <a:latin typeface="Open Sans"/>
                <a:ea typeface="Open Sans"/>
                <a:cs typeface="Open Sans"/>
                <a:sym typeface="Open Sans"/>
              </a:rPr>
              <a:t>communist</a:t>
            </a:r>
            <a:r>
              <a:rPr lang="hu-HU" sz="2800" b="1" dirty="0">
                <a:solidFill>
                  <a:srgbClr val="8D503B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hu-HU" sz="2800" b="1" dirty="0" err="1">
                <a:solidFill>
                  <a:srgbClr val="8D503B"/>
                </a:solidFill>
                <a:latin typeface="Open Sans"/>
                <a:ea typeface="Open Sans"/>
                <a:cs typeface="Open Sans"/>
                <a:sym typeface="Open Sans"/>
              </a:rPr>
              <a:t>regimes</a:t>
            </a:r>
            <a:endParaRPr sz="2800" b="1" dirty="0">
              <a:solidFill>
                <a:srgbClr val="8D503B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2915892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20"/>
          <p:cNvSpPr txBox="1">
            <a:spLocks noGrp="1"/>
          </p:cNvSpPr>
          <p:nvPr>
            <p:ph type="title"/>
          </p:nvPr>
        </p:nvSpPr>
        <p:spPr>
          <a:xfrm>
            <a:off x="467544" y="123478"/>
            <a:ext cx="8352036" cy="360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8D503B"/>
              </a:buClr>
              <a:buSzPts val="2400"/>
              <a:buFont typeface="Open Sans"/>
              <a:buNone/>
            </a:pPr>
            <a:r>
              <a:rPr lang="en-US" sz="2400" b="1">
                <a:solidFill>
                  <a:srgbClr val="8D503B"/>
                </a:solidFill>
              </a:rPr>
              <a:t>Main characteristics of the six corruption patterns</a:t>
            </a:r>
            <a:endParaRPr sz="2400" b="1">
              <a:solidFill>
                <a:srgbClr val="8D503B"/>
              </a:solidFill>
            </a:endParaRPr>
          </a:p>
        </p:txBody>
      </p:sp>
      <p:graphicFrame>
        <p:nvGraphicFramePr>
          <p:cNvPr id="328" name="Google Shape;328;p20"/>
          <p:cNvGraphicFramePr/>
          <p:nvPr/>
        </p:nvGraphicFramePr>
        <p:xfrm>
          <a:off x="107951" y="627534"/>
          <a:ext cx="8928125" cy="444377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172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2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6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62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591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261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32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725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6438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600" b="1">
                        <a:solidFill>
                          <a:srgbClr val="50412B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1775" marR="81775" marT="40900" marB="40900" anchor="ctr">
                    <a:lnL w="12700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i="1">
                          <a:solidFill>
                            <a:srgbClr val="4D7C8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Nature of corruption</a:t>
                      </a:r>
                      <a:endParaRPr sz="1600" b="1">
                        <a:solidFill>
                          <a:srgbClr val="4D7C85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5461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i="1">
                          <a:solidFill>
                            <a:srgbClr val="4D7C8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Entry of corrupt parties</a:t>
                      </a:r>
                      <a:endParaRPr sz="1600" b="1">
                        <a:solidFill>
                          <a:srgbClr val="4D7C85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i="1">
                          <a:solidFill>
                            <a:srgbClr val="4D7C8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Distribution of corrupt transactions</a:t>
                      </a:r>
                      <a:endParaRPr sz="1600" b="1">
                        <a:solidFill>
                          <a:srgbClr val="4D7C85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1775" marR="81775" marT="40900" marB="40900" anchor="ctr">
                    <a:lnL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805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i="1">
                          <a:solidFill>
                            <a:srgbClr val="4D7C8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Direction of corrupt action</a:t>
                      </a:r>
                      <a:endParaRPr sz="1600" b="1">
                        <a:solidFill>
                          <a:srgbClr val="4D7C85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i="1">
                          <a:solidFill>
                            <a:srgbClr val="4D7C8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Economic nature of corruption</a:t>
                      </a:r>
                      <a:endParaRPr sz="1600" b="1">
                        <a:solidFill>
                          <a:srgbClr val="4D7C85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1775" marR="81775" marT="40900" marB="40900" anchor="ctr">
                    <a:lnL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i="1">
                          <a:solidFill>
                            <a:srgbClr val="4D7C8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Regularity and scope of corrupt actions</a:t>
                      </a:r>
                      <a:endParaRPr sz="1600" b="1">
                        <a:solidFill>
                          <a:srgbClr val="4D7C85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1775" marR="81775" marT="40900" marB="40900" anchor="ctr">
                    <a:lnL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i="1">
                          <a:solidFill>
                            <a:srgbClr val="4D7C8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Medium of corrupt exchange</a:t>
                      </a:r>
                      <a:endParaRPr sz="1600" b="1">
                        <a:solidFill>
                          <a:srgbClr val="4D7C85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1775" marR="81775" marT="40900" marB="40900" anchor="ctr">
                    <a:lnL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Free-market corruption</a:t>
                      </a:r>
                      <a:endParaRPr sz="1600" b="1">
                        <a:solidFill>
                          <a:srgbClr val="50412B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1775" marR="81775" marT="40900" marB="40900" anchor="ctr">
                    <a:lnL w="12700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Petty corruption</a:t>
                      </a:r>
                      <a:endParaRPr sz="1600" b="1">
                        <a:solidFill>
                          <a:srgbClr val="50412B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solidFill>
                          <a:srgbClr val="50412B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solidFill>
                          <a:srgbClr val="50412B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solidFill>
                          <a:srgbClr val="50412B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50412B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600" b="1">
                        <a:solidFill>
                          <a:srgbClr val="50412B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5461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Voluntary</a:t>
                      </a:r>
                      <a:endParaRPr sz="1600" b="1">
                        <a:solidFill>
                          <a:srgbClr val="50412B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Non-centralized</a:t>
                      </a:r>
                      <a:endParaRPr sz="1600" b="1">
                        <a:solidFill>
                          <a:srgbClr val="50412B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1775" marR="81775" marT="40900" marB="40900" anchor="ctr">
                    <a:lnL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80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Horizontal</a:t>
                      </a:r>
                      <a:endParaRPr sz="1600" b="1">
                        <a:solidFill>
                          <a:srgbClr val="50412B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Competitive</a:t>
                      </a:r>
                      <a:endParaRPr sz="1600" b="1">
                        <a:solidFill>
                          <a:srgbClr val="50412B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1775" marR="81775" marT="40900" marB="40900" anchor="ctr">
                    <a:lnL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Occasional</a:t>
                      </a:r>
                      <a:r>
                        <a:rPr lang="en-US" sz="1200" b="1" i="1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200" b="1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and partial</a:t>
                      </a:r>
                      <a:endParaRPr sz="1600" b="1">
                        <a:solidFill>
                          <a:srgbClr val="50412B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1775" marR="81775" marT="40900" marB="40900" anchor="ctr">
                    <a:lnL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Kickback money</a:t>
                      </a:r>
                      <a:endParaRPr sz="1600" b="1">
                        <a:solidFill>
                          <a:srgbClr val="50412B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1775" marR="81775" marT="40900" marB="40900" anchor="ctr">
                    <a:lnL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3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Cronyism</a:t>
                      </a:r>
                      <a:endParaRPr sz="1600" b="1">
                        <a:solidFill>
                          <a:srgbClr val="50412B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1775" marR="81775" marT="40900" marB="40900" anchor="ctr">
                    <a:lnL w="12700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461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Voluntary</a:t>
                      </a:r>
                      <a:endParaRPr sz="1600" b="1">
                        <a:solidFill>
                          <a:srgbClr val="50412B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Non-centralized</a:t>
                      </a:r>
                      <a:endParaRPr sz="1600" b="1">
                        <a:solidFill>
                          <a:srgbClr val="50412B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1775" marR="81775" marT="40900" marB="40900" anchor="ctr">
                    <a:lnL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80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Horizontal</a:t>
                      </a:r>
                      <a:endParaRPr sz="1600" b="1">
                        <a:solidFill>
                          <a:srgbClr val="50412B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Competitive</a:t>
                      </a:r>
                      <a:endParaRPr sz="1600" b="1">
                        <a:solidFill>
                          <a:srgbClr val="50412B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1775" marR="81775" marT="40900" marB="40900" anchor="ctr">
                    <a:lnL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Occasional / permanent and partial</a:t>
                      </a:r>
                      <a:endParaRPr sz="1600" b="1">
                        <a:solidFill>
                          <a:srgbClr val="50412B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1775" marR="81775" marT="40900" marB="40900" anchor="ctr">
                    <a:lnL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Kickback money</a:t>
                      </a:r>
                      <a:endParaRPr sz="1600" b="1">
                        <a:solidFill>
                          <a:srgbClr val="50412B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1775" marR="81775" marT="40900" marB="40900" anchor="ctr">
                    <a:lnL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3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State organization collusion</a:t>
                      </a:r>
                      <a:endParaRPr sz="1600" b="1">
                        <a:solidFill>
                          <a:srgbClr val="50412B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1775" marR="81775" marT="40900" marB="40900" anchor="ctr">
                    <a:lnL w="12700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461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Voluntary</a:t>
                      </a:r>
                      <a:endParaRPr sz="1600" b="1">
                        <a:solidFill>
                          <a:srgbClr val="50412B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Non-centralized</a:t>
                      </a:r>
                      <a:endParaRPr sz="1600" b="1">
                        <a:solidFill>
                          <a:srgbClr val="50412B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1775" marR="81775" marT="40900" marB="40900" anchor="ctr">
                    <a:lnL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80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Vertical (top-down)</a:t>
                      </a:r>
                      <a:endParaRPr sz="1600" b="1">
                        <a:solidFill>
                          <a:srgbClr val="50412B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Oligopolistic / locally monopolistic</a:t>
                      </a:r>
                      <a:endParaRPr sz="1600" b="1">
                        <a:solidFill>
                          <a:srgbClr val="50412B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1775" marR="81775" marT="40900" marB="40900" anchor="ctr">
                    <a:lnL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Occasional and partial</a:t>
                      </a:r>
                      <a:endParaRPr sz="1600" b="1">
                        <a:solidFill>
                          <a:srgbClr val="50412B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1775" marR="81775" marT="40900" marB="40900" anchor="ctr">
                    <a:lnL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Kickback money</a:t>
                      </a:r>
                      <a:endParaRPr sz="1600" b="1">
                        <a:solidFill>
                          <a:srgbClr val="50412B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1775" marR="81775" marT="40900" marB="40900" anchor="ctr">
                    <a:lnL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3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Bottom-up state</a:t>
                      </a:r>
                      <a:endParaRPr sz="1400" b="1">
                        <a:solidFill>
                          <a:srgbClr val="50412B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capture</a:t>
                      </a:r>
                      <a:endParaRPr sz="1400" b="1">
                        <a:solidFill>
                          <a:srgbClr val="50412B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1775" marR="81775" marT="40900" marB="40900" anchor="ctr">
                    <a:lnL w="12700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3AA9D">
                        <a:alpha val="49803"/>
                      </a:srgb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>
                          <a:solidFill>
                            <a:srgbClr val="CD5F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b="1">
                        <a:solidFill>
                          <a:srgbClr val="CD5F5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b="1">
                        <a:solidFill>
                          <a:srgbClr val="CD5F5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b="1">
                        <a:solidFill>
                          <a:srgbClr val="CD5F5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b="1">
                        <a:solidFill>
                          <a:srgbClr val="CD5F5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b="1">
                        <a:solidFill>
                          <a:srgbClr val="CD5F5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>
                          <a:solidFill>
                            <a:srgbClr val="CD5F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Grand corruption</a:t>
                      </a:r>
                      <a:endParaRPr sz="1500" b="1">
                        <a:solidFill>
                          <a:srgbClr val="CD5F5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3AA9D">
                        <a:alpha val="4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5461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Coercive</a:t>
                      </a:r>
                      <a:endParaRPr sz="1400" b="1">
                        <a:solidFill>
                          <a:srgbClr val="50412B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3AA9D">
                        <a:alpha val="4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Moderately centralized</a:t>
                      </a:r>
                      <a:endParaRPr sz="1400" b="1">
                        <a:solidFill>
                          <a:srgbClr val="50412B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1775" marR="81775" marT="40900" marB="40900" anchor="ctr">
                    <a:lnL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3AA9D">
                        <a:alpha val="4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80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Vertical (bottom-up)</a:t>
                      </a:r>
                      <a:endParaRPr sz="1400" b="1">
                        <a:solidFill>
                          <a:srgbClr val="50412B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3AA9D">
                        <a:alpha val="4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Oligopolistic / locally monopolistic</a:t>
                      </a:r>
                      <a:endParaRPr sz="1400" b="1">
                        <a:solidFill>
                          <a:srgbClr val="50412B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1775" marR="81775" marT="40900" marB="40900" anchor="ctr">
                    <a:lnL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3AA9D">
                        <a:alpha val="4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Occasional / permanent and partial</a:t>
                      </a:r>
                      <a:endParaRPr sz="1400" b="1">
                        <a:solidFill>
                          <a:srgbClr val="50412B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1775" marR="81775" marT="40900" marB="40900" anchor="ctr">
                    <a:lnL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3AA9D">
                        <a:alpha val="4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Kickback money</a:t>
                      </a:r>
                      <a:endParaRPr sz="1400" b="1">
                        <a:solidFill>
                          <a:srgbClr val="50412B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1775" marR="81775" marT="40900" marB="40900" anchor="ctr">
                    <a:lnL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3AA9D">
                        <a:alpha val="49803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3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Top-down state capture</a:t>
                      </a:r>
                      <a:endParaRPr sz="1400" b="1">
                        <a:solidFill>
                          <a:srgbClr val="50412B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1775" marR="81775" marT="40900" marB="40900" anchor="ctr">
                    <a:lnL w="12700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3AA9D">
                        <a:alpha val="49803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461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Coercive</a:t>
                      </a:r>
                      <a:endParaRPr sz="1400" b="1">
                        <a:solidFill>
                          <a:srgbClr val="50412B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3AA9D">
                        <a:alpha val="4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Partially centralized</a:t>
                      </a:r>
                      <a:endParaRPr sz="1400" b="1">
                        <a:solidFill>
                          <a:srgbClr val="50412B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1775" marR="81775" marT="40900" marB="40900" anchor="ctr">
                    <a:lnL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3AA9D">
                        <a:alpha val="4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80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Vertical (top-down)</a:t>
                      </a:r>
                      <a:endParaRPr sz="1400" b="1">
                        <a:solidFill>
                          <a:srgbClr val="50412B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3AA9D">
                        <a:alpha val="4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Oligopolistic / locally monopolistic</a:t>
                      </a:r>
                      <a:endParaRPr sz="1400" b="1">
                        <a:solidFill>
                          <a:srgbClr val="50412B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1775" marR="81775" marT="40900" marB="40900" anchor="ctr">
                    <a:lnL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3AA9D">
                        <a:alpha val="4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Permanent and partial</a:t>
                      </a:r>
                      <a:endParaRPr sz="1400" b="1">
                        <a:solidFill>
                          <a:srgbClr val="50412B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(vassal chains)</a:t>
                      </a:r>
                      <a:endParaRPr sz="1400" b="1">
                        <a:solidFill>
                          <a:srgbClr val="50412B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1775" marR="81775" marT="40900" marB="40900" anchor="ctr">
                    <a:lnL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3AA9D">
                        <a:alpha val="4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Protection money</a:t>
                      </a:r>
                      <a:endParaRPr sz="1400" b="1">
                        <a:solidFill>
                          <a:srgbClr val="50412B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1775" marR="81775" marT="40900" marB="40900" anchor="ctr">
                    <a:lnL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3AA9D">
                        <a:alpha val="49803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3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>
                          <a:solidFill>
                            <a:srgbClr val="CD5F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Criminal state pattern</a:t>
                      </a:r>
                      <a:endParaRPr sz="1500" b="1">
                        <a:solidFill>
                          <a:srgbClr val="CD5F5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1775" marR="81775" marT="40900" marB="40900" anchor="ctr">
                    <a:lnL w="12700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3AA9D">
                        <a:alpha val="49803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461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>
                          <a:solidFill>
                            <a:srgbClr val="CD5F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Coercive</a:t>
                      </a:r>
                      <a:endParaRPr sz="1500" b="1">
                        <a:solidFill>
                          <a:srgbClr val="CD5F5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3AA9D">
                        <a:alpha val="4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>
                          <a:solidFill>
                            <a:srgbClr val="CD5F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Centralized</a:t>
                      </a:r>
                      <a:endParaRPr sz="1500" b="1">
                        <a:solidFill>
                          <a:srgbClr val="CD5F5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1775" marR="81775" marT="40900" marB="40900" anchor="ctr">
                    <a:lnL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3AA9D">
                        <a:alpha val="4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80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>
                          <a:solidFill>
                            <a:srgbClr val="CD5F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Vertical (top-down)</a:t>
                      </a:r>
                      <a:endParaRPr sz="1500" b="1">
                        <a:solidFill>
                          <a:srgbClr val="CD5F5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3AA9D">
                        <a:alpha val="4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>
                          <a:solidFill>
                            <a:srgbClr val="CD5F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Monopolistic</a:t>
                      </a:r>
                      <a:endParaRPr sz="1500" b="1">
                        <a:solidFill>
                          <a:srgbClr val="CD5F5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1775" marR="81775" marT="40900" marB="40900" anchor="ctr">
                    <a:lnL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3AA9D">
                        <a:alpha val="4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>
                          <a:solidFill>
                            <a:srgbClr val="CD5F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Permanent and general</a:t>
                      </a:r>
                      <a:endParaRPr sz="1500" b="1">
                        <a:solidFill>
                          <a:srgbClr val="CD5F5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>
                          <a:solidFill>
                            <a:srgbClr val="CD5F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(vassal chains)</a:t>
                      </a:r>
                      <a:endParaRPr sz="1500" b="1">
                        <a:solidFill>
                          <a:srgbClr val="CD5F5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1775" marR="81775" marT="40900" marB="40900" anchor="ctr">
                    <a:lnL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3AA9D">
                        <a:alpha val="4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>
                          <a:solidFill>
                            <a:srgbClr val="CD5F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Protection money</a:t>
                      </a:r>
                      <a:endParaRPr sz="1500" b="1">
                        <a:solidFill>
                          <a:srgbClr val="CD5F5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1775" marR="81775" marT="40900" marB="40900" anchor="ctr">
                    <a:lnL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3AA9D">
                        <a:alpha val="49803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cxnSp>
        <p:nvCxnSpPr>
          <p:cNvPr id="329" name="Google Shape;329;p20"/>
          <p:cNvCxnSpPr/>
          <p:nvPr/>
        </p:nvCxnSpPr>
        <p:spPr>
          <a:xfrm>
            <a:off x="1763688" y="1779662"/>
            <a:ext cx="0" cy="2735756"/>
          </a:xfrm>
          <a:prstGeom prst="straightConnector1">
            <a:avLst/>
          </a:prstGeom>
          <a:noFill/>
          <a:ln w="69850" cap="flat" cmpd="sng">
            <a:solidFill>
              <a:srgbClr val="4D7C85"/>
            </a:solidFill>
            <a:prstDash val="solid"/>
            <a:round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Google Shape;112;p5"/>
          <p:cNvGrpSpPr/>
          <p:nvPr/>
        </p:nvGrpSpPr>
        <p:grpSpPr>
          <a:xfrm>
            <a:off x="858950" y="915569"/>
            <a:ext cx="7263095" cy="4059103"/>
            <a:chOff x="858950" y="216027"/>
            <a:chExt cx="7263095" cy="4059103"/>
          </a:xfrm>
        </p:grpSpPr>
        <p:sp>
          <p:nvSpPr>
            <p:cNvPr id="113" name="Google Shape;113;p5"/>
            <p:cNvSpPr/>
            <p:nvPr/>
          </p:nvSpPr>
          <p:spPr>
            <a:xfrm rot="10800000">
              <a:off x="2488230" y="799151"/>
              <a:ext cx="4023562" cy="2881608"/>
            </a:xfrm>
            <a:prstGeom prst="triangle">
              <a:avLst>
                <a:gd name="adj" fmla="val 50000"/>
              </a:avLst>
            </a:prstGeom>
            <a:solidFill>
              <a:srgbClr val="EFEAE4"/>
            </a:solidFill>
            <a:ln w="31750" cap="flat" cmpd="sng">
              <a:solidFill>
                <a:srgbClr val="B3A9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5"/>
            <p:cNvSpPr/>
            <p:nvPr/>
          </p:nvSpPr>
          <p:spPr>
            <a:xfrm>
              <a:off x="6711070" y="533668"/>
              <a:ext cx="1410975" cy="490413"/>
            </a:xfrm>
            <a:prstGeom prst="roundRect">
              <a:avLst>
                <a:gd name="adj" fmla="val 16667"/>
              </a:avLst>
            </a:prstGeom>
            <a:solidFill>
              <a:srgbClr val="C7B09A">
                <a:alpha val="4980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5"/>
            <p:cNvSpPr txBox="1"/>
            <p:nvPr/>
          </p:nvSpPr>
          <p:spPr>
            <a:xfrm>
              <a:off x="6711070" y="533668"/>
              <a:ext cx="1410975" cy="4904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9525" tIns="49525" rIns="49525" bIns="495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D7C85"/>
                </a:buClr>
                <a:buSzPts val="1300"/>
                <a:buFont typeface="Calibri"/>
                <a:buNone/>
              </a:pPr>
              <a:r>
                <a:rPr lang="en-US" sz="1300" b="1" i="0" u="none" strike="noStrike" cap="none">
                  <a:solidFill>
                    <a:srgbClr val="4D7C85"/>
                  </a:solidFill>
                  <a:latin typeface="Calibri"/>
                  <a:ea typeface="Calibri"/>
                  <a:cs typeface="Calibri"/>
                  <a:sym typeface="Calibri"/>
                </a:rPr>
                <a:t>Communist dictatorship</a:t>
              </a:r>
              <a:endParaRPr/>
            </a:p>
          </p:txBody>
        </p:sp>
        <p:sp>
          <p:nvSpPr>
            <p:cNvPr id="116" name="Google Shape;116;p5"/>
            <p:cNvSpPr/>
            <p:nvPr/>
          </p:nvSpPr>
          <p:spPr>
            <a:xfrm>
              <a:off x="858950" y="561963"/>
              <a:ext cx="1467258" cy="446143"/>
            </a:xfrm>
            <a:prstGeom prst="roundRect">
              <a:avLst>
                <a:gd name="adj" fmla="val 16667"/>
              </a:avLst>
            </a:prstGeom>
            <a:solidFill>
              <a:srgbClr val="C7B09A">
                <a:alpha val="4980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5"/>
            <p:cNvSpPr txBox="1"/>
            <p:nvPr/>
          </p:nvSpPr>
          <p:spPr>
            <a:xfrm>
              <a:off x="858950" y="561963"/>
              <a:ext cx="1467258" cy="4461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9525" tIns="49525" rIns="49525" bIns="495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D7C85"/>
                </a:buClr>
                <a:buSzPts val="1300"/>
                <a:buFont typeface="Calibri"/>
                <a:buNone/>
              </a:pPr>
              <a:r>
                <a:rPr lang="en-US" sz="1300" b="1" i="0" u="none" strike="noStrike" cap="none">
                  <a:solidFill>
                    <a:srgbClr val="4D7C85"/>
                  </a:solidFill>
                  <a:latin typeface="Calibri"/>
                  <a:ea typeface="Calibri"/>
                  <a:cs typeface="Calibri"/>
                  <a:sym typeface="Calibri"/>
                </a:rPr>
                <a:t>Liberal democracy</a:t>
              </a:r>
              <a:endParaRPr/>
            </a:p>
          </p:txBody>
        </p:sp>
        <p:sp>
          <p:nvSpPr>
            <p:cNvPr id="118" name="Google Shape;118;p5"/>
            <p:cNvSpPr/>
            <p:nvPr/>
          </p:nvSpPr>
          <p:spPr>
            <a:xfrm>
              <a:off x="3764155" y="3798731"/>
              <a:ext cx="1471670" cy="476399"/>
            </a:xfrm>
            <a:prstGeom prst="roundRect">
              <a:avLst>
                <a:gd name="adj" fmla="val 16667"/>
              </a:avLst>
            </a:prstGeom>
            <a:solidFill>
              <a:srgbClr val="C7B09A">
                <a:alpha val="4980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5"/>
            <p:cNvSpPr txBox="1"/>
            <p:nvPr/>
          </p:nvSpPr>
          <p:spPr>
            <a:xfrm>
              <a:off x="3764155" y="3798731"/>
              <a:ext cx="1471670" cy="4763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9525" tIns="49525" rIns="49525" bIns="495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D7C85"/>
                </a:buClr>
                <a:buSzPts val="1300"/>
                <a:buFont typeface="Calibri"/>
                <a:buNone/>
              </a:pPr>
              <a:r>
                <a:rPr lang="en-US" sz="1300" b="1" i="0" u="none" strike="noStrike" cap="none">
                  <a:solidFill>
                    <a:srgbClr val="4D7C85"/>
                  </a:solidFill>
                  <a:latin typeface="Calibri"/>
                  <a:ea typeface="Calibri"/>
                  <a:cs typeface="Calibri"/>
                  <a:sym typeface="Calibri"/>
                </a:rPr>
                <a:t>Patronal autocracy</a:t>
              </a:r>
              <a:endParaRPr/>
            </a:p>
          </p:txBody>
        </p:sp>
        <p:sp>
          <p:nvSpPr>
            <p:cNvPr id="120" name="Google Shape;120;p5"/>
            <p:cNvSpPr/>
            <p:nvPr/>
          </p:nvSpPr>
          <p:spPr>
            <a:xfrm>
              <a:off x="3817837" y="216027"/>
              <a:ext cx="1508330" cy="445582"/>
            </a:xfrm>
            <a:prstGeom prst="roundRect">
              <a:avLst>
                <a:gd name="adj" fmla="val 16667"/>
              </a:avLst>
            </a:prstGeom>
            <a:solidFill>
              <a:srgbClr val="C7B09A">
                <a:alpha val="4980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5"/>
            <p:cNvSpPr txBox="1"/>
            <p:nvPr/>
          </p:nvSpPr>
          <p:spPr>
            <a:xfrm>
              <a:off x="3817837" y="216027"/>
              <a:ext cx="1508330" cy="44558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9525" tIns="49525" rIns="49525" bIns="495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D7C85"/>
                </a:buClr>
                <a:buSzPts val="1300"/>
                <a:buFont typeface="Calibri"/>
                <a:buNone/>
              </a:pPr>
              <a:r>
                <a:rPr lang="en-US" sz="1300" b="1" i="0" u="none" strike="noStrike" cap="none">
                  <a:solidFill>
                    <a:srgbClr val="4D7C85"/>
                  </a:solidFill>
                  <a:latin typeface="Calibri"/>
                  <a:ea typeface="Calibri"/>
                  <a:cs typeface="Calibri"/>
                  <a:sym typeface="Calibri"/>
                </a:rPr>
                <a:t>Conservative autocracy</a:t>
              </a:r>
              <a:endParaRPr/>
            </a:p>
          </p:txBody>
        </p:sp>
        <p:sp>
          <p:nvSpPr>
            <p:cNvPr id="122" name="Google Shape;122;p5"/>
            <p:cNvSpPr/>
            <p:nvPr/>
          </p:nvSpPr>
          <p:spPr>
            <a:xfrm>
              <a:off x="6224843" y="1927156"/>
              <a:ext cx="1520803" cy="466179"/>
            </a:xfrm>
            <a:prstGeom prst="roundRect">
              <a:avLst>
                <a:gd name="adj" fmla="val 16667"/>
              </a:avLst>
            </a:prstGeom>
            <a:solidFill>
              <a:srgbClr val="C7B09A">
                <a:alpha val="4980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5"/>
            <p:cNvSpPr txBox="1"/>
            <p:nvPr/>
          </p:nvSpPr>
          <p:spPr>
            <a:xfrm>
              <a:off x="6224843" y="1927156"/>
              <a:ext cx="1520803" cy="4661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9525" tIns="49525" rIns="49525" bIns="495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D7C85"/>
                </a:buClr>
                <a:buSzPts val="1300"/>
                <a:buFont typeface="Calibri"/>
                <a:buNone/>
              </a:pPr>
              <a:r>
                <a:rPr lang="en-US" sz="1300" b="1" i="0" u="none" strike="noStrike" cap="none">
                  <a:solidFill>
                    <a:srgbClr val="4D7C85"/>
                  </a:solidFill>
                  <a:latin typeface="Calibri"/>
                  <a:ea typeface="Calibri"/>
                  <a:cs typeface="Calibri"/>
                  <a:sym typeface="Calibri"/>
                </a:rPr>
                <a:t>Market-exploiting dictatorship</a:t>
              </a:r>
              <a:endParaRPr/>
            </a:p>
          </p:txBody>
        </p:sp>
        <p:sp>
          <p:nvSpPr>
            <p:cNvPr id="124" name="Google Shape;124;p5"/>
            <p:cNvSpPr/>
            <p:nvPr/>
          </p:nvSpPr>
          <p:spPr>
            <a:xfrm>
              <a:off x="1506207" y="1989502"/>
              <a:ext cx="1500298" cy="437487"/>
            </a:xfrm>
            <a:prstGeom prst="roundRect">
              <a:avLst>
                <a:gd name="adj" fmla="val 16667"/>
              </a:avLst>
            </a:prstGeom>
            <a:solidFill>
              <a:srgbClr val="C7B09A">
                <a:alpha val="4980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5"/>
            <p:cNvSpPr txBox="1"/>
            <p:nvPr/>
          </p:nvSpPr>
          <p:spPr>
            <a:xfrm>
              <a:off x="1506207" y="1989502"/>
              <a:ext cx="1500298" cy="4374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9525" tIns="49525" rIns="49525" bIns="495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D7C85"/>
                </a:buClr>
                <a:buSzPts val="1300"/>
                <a:buFont typeface="Calibri"/>
                <a:buNone/>
              </a:pPr>
              <a:r>
                <a:rPr lang="en-US" sz="1300" b="1" i="0" u="none" strike="noStrike" cap="none">
                  <a:solidFill>
                    <a:srgbClr val="4D7C85"/>
                  </a:solidFill>
                  <a:latin typeface="Calibri"/>
                  <a:ea typeface="Calibri"/>
                  <a:cs typeface="Calibri"/>
                  <a:sym typeface="Calibri"/>
                </a:rPr>
                <a:t>Patronal democracy</a:t>
              </a:r>
              <a:endParaRPr/>
            </a:p>
          </p:txBody>
        </p:sp>
      </p:grpSp>
      <p:sp>
        <p:nvSpPr>
          <p:cNvPr id="126" name="Google Shape;126;p5"/>
          <p:cNvSpPr/>
          <p:nvPr/>
        </p:nvSpPr>
        <p:spPr>
          <a:xfrm>
            <a:off x="3343176" y="2468742"/>
            <a:ext cx="144016" cy="144016"/>
          </a:xfrm>
          <a:prstGeom prst="ellipse">
            <a:avLst/>
          </a:prstGeom>
          <a:solidFill>
            <a:srgbClr val="CD5F50"/>
          </a:solidFill>
          <a:ln w="25400" cap="flat" cmpd="sng">
            <a:solidFill>
              <a:srgbClr val="EFEAE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5"/>
          <p:cNvSpPr/>
          <p:nvPr/>
        </p:nvSpPr>
        <p:spPr>
          <a:xfrm>
            <a:off x="4075831" y="2511894"/>
            <a:ext cx="144016" cy="144016"/>
          </a:xfrm>
          <a:prstGeom prst="ellipse">
            <a:avLst/>
          </a:prstGeom>
          <a:solidFill>
            <a:srgbClr val="CD5F50"/>
          </a:solidFill>
          <a:ln w="25400" cap="flat" cmpd="sng">
            <a:solidFill>
              <a:srgbClr val="EFEAE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5"/>
          <p:cNvSpPr/>
          <p:nvPr/>
        </p:nvSpPr>
        <p:spPr>
          <a:xfrm>
            <a:off x="5462858" y="2383357"/>
            <a:ext cx="144016" cy="144016"/>
          </a:xfrm>
          <a:prstGeom prst="ellipse">
            <a:avLst/>
          </a:prstGeom>
          <a:solidFill>
            <a:srgbClr val="CD5F50"/>
          </a:solidFill>
          <a:ln w="25400" cap="flat" cmpd="sng">
            <a:solidFill>
              <a:srgbClr val="EFEAE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5"/>
          <p:cNvSpPr/>
          <p:nvPr/>
        </p:nvSpPr>
        <p:spPr>
          <a:xfrm>
            <a:off x="3861532" y="2824540"/>
            <a:ext cx="144016" cy="144016"/>
          </a:xfrm>
          <a:prstGeom prst="ellipse">
            <a:avLst/>
          </a:prstGeom>
          <a:solidFill>
            <a:srgbClr val="CD5F50"/>
          </a:solidFill>
          <a:ln w="25400" cap="flat" cmpd="sng">
            <a:solidFill>
              <a:srgbClr val="EFEAE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5"/>
          <p:cNvSpPr/>
          <p:nvPr/>
        </p:nvSpPr>
        <p:spPr>
          <a:xfrm>
            <a:off x="3612620" y="2655463"/>
            <a:ext cx="144016" cy="144016"/>
          </a:xfrm>
          <a:prstGeom prst="ellipse">
            <a:avLst/>
          </a:prstGeom>
          <a:solidFill>
            <a:srgbClr val="CD5F50"/>
          </a:solidFill>
          <a:ln w="25400" cap="flat" cmpd="sng">
            <a:solidFill>
              <a:srgbClr val="EFEAE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5"/>
          <p:cNvSpPr/>
          <p:nvPr/>
        </p:nvSpPr>
        <p:spPr>
          <a:xfrm>
            <a:off x="3623277" y="1584846"/>
            <a:ext cx="144016" cy="144016"/>
          </a:xfrm>
          <a:prstGeom prst="ellipse">
            <a:avLst/>
          </a:prstGeom>
          <a:solidFill>
            <a:srgbClr val="CD5F50"/>
          </a:solidFill>
          <a:ln w="25400" cap="flat" cmpd="sng">
            <a:solidFill>
              <a:srgbClr val="EFEAE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5"/>
          <p:cNvSpPr/>
          <p:nvPr/>
        </p:nvSpPr>
        <p:spPr>
          <a:xfrm>
            <a:off x="3014007" y="1866278"/>
            <a:ext cx="144016" cy="144016"/>
          </a:xfrm>
          <a:prstGeom prst="ellipse">
            <a:avLst/>
          </a:prstGeom>
          <a:solidFill>
            <a:srgbClr val="CD5F50"/>
          </a:solidFill>
          <a:ln w="25400" cap="flat" cmpd="sng">
            <a:solidFill>
              <a:srgbClr val="EFEAE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5"/>
          <p:cNvSpPr txBox="1"/>
          <p:nvPr/>
        </p:nvSpPr>
        <p:spPr>
          <a:xfrm>
            <a:off x="107949" y="0"/>
            <a:ext cx="8928101" cy="915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8D503B"/>
              </a:buClr>
              <a:buSzPts val="2200"/>
              <a:buFont typeface="Open Sans"/>
              <a:buNone/>
            </a:pPr>
            <a:r>
              <a:rPr lang="en-US" sz="2400" b="1" i="0" u="none" strike="noStrike" cap="none" dirty="0">
                <a:solidFill>
                  <a:srgbClr val="8D503B"/>
                </a:solidFill>
                <a:latin typeface="Open Sans"/>
                <a:ea typeface="Open Sans"/>
                <a:cs typeface="Open Sans"/>
                <a:sym typeface="Open Sans"/>
              </a:rPr>
              <a:t>Interpretative Framework of Post-Communist Regimes</a:t>
            </a:r>
            <a:br>
              <a:rPr lang="en-US" sz="2400" b="1" i="0" u="none" strike="noStrike" cap="none" dirty="0">
                <a:solidFill>
                  <a:srgbClr val="8D503B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sz="2000" b="1" i="0" u="none" strike="noStrike" cap="none" dirty="0">
                <a:solidFill>
                  <a:srgbClr val="8D503B"/>
                </a:solidFill>
                <a:latin typeface="Open Sans"/>
                <a:ea typeface="Open Sans"/>
                <a:cs typeface="Open Sans"/>
                <a:sym typeface="Open Sans"/>
              </a:rPr>
              <a:t>(combining the political, economic and sociological dimensions)</a:t>
            </a:r>
            <a:endParaRPr sz="2000" dirty="0"/>
          </a:p>
        </p:txBody>
      </p:sp>
      <p:sp>
        <p:nvSpPr>
          <p:cNvPr id="134" name="Google Shape;134;p5"/>
          <p:cNvSpPr txBox="1"/>
          <p:nvPr/>
        </p:nvSpPr>
        <p:spPr>
          <a:xfrm>
            <a:off x="6588224" y="4835723"/>
            <a:ext cx="255577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 dirty="0">
                <a:solidFill>
                  <a:srgbClr val="8D503B"/>
                </a:solidFill>
                <a:latin typeface="Calibri"/>
                <a:ea typeface="Calibri"/>
                <a:cs typeface="Calibri"/>
                <a:sym typeface="Calibri"/>
              </a:rPr>
              <a:t>(Countries depicted as of 202</a:t>
            </a:r>
            <a:r>
              <a:rPr lang="hu-HU" sz="1400" b="1" i="0" u="none" strike="noStrike" cap="none" dirty="0">
                <a:solidFill>
                  <a:srgbClr val="8D503B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en-US" sz="1400" b="1" i="0" u="none" strike="noStrike" cap="none" dirty="0">
                <a:solidFill>
                  <a:srgbClr val="8D503B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1400" b="1" dirty="0">
              <a:solidFill>
                <a:srgbClr val="8D503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5" name="Google Shape;135;p5"/>
          <p:cNvGrpSpPr/>
          <p:nvPr/>
        </p:nvGrpSpPr>
        <p:grpSpPr>
          <a:xfrm>
            <a:off x="2758562" y="1398077"/>
            <a:ext cx="2776274" cy="2478945"/>
            <a:chOff x="17350" y="5021"/>
            <a:chExt cx="20188" cy="18023"/>
          </a:xfrm>
        </p:grpSpPr>
        <p:sp>
          <p:nvSpPr>
            <p:cNvPr id="136" name="Google Shape;136;p5"/>
            <p:cNvSpPr txBox="1"/>
            <p:nvPr/>
          </p:nvSpPr>
          <p:spPr>
            <a:xfrm>
              <a:off x="33664" y="12072"/>
              <a:ext cx="3874" cy="10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85A61"/>
                </a:buClr>
                <a:buSzPts val="1100"/>
                <a:buFont typeface="Calibri"/>
                <a:buNone/>
              </a:pPr>
              <a:r>
                <a:rPr lang="en-US" sz="1100" b="1" i="0" u="none" strike="noStrike" cap="none">
                  <a:solidFill>
                    <a:srgbClr val="385A61"/>
                  </a:solidFill>
                  <a:latin typeface="Calibri"/>
                  <a:ea typeface="Calibri"/>
                  <a:cs typeface="Calibri"/>
                  <a:sym typeface="Calibri"/>
                </a:rPr>
                <a:t>China</a:t>
              </a:r>
              <a:endParaRPr sz="3200" b="0" i="0" u="none" strike="noStrike" cap="none">
                <a:solidFill>
                  <a:srgbClr val="385A6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5"/>
            <p:cNvSpPr txBox="1"/>
            <p:nvPr/>
          </p:nvSpPr>
          <p:spPr>
            <a:xfrm>
              <a:off x="24211" y="6379"/>
              <a:ext cx="4712" cy="11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85A61"/>
                </a:buClr>
                <a:buSzPts val="1100"/>
                <a:buFont typeface="Calibri"/>
                <a:buNone/>
              </a:pPr>
              <a:r>
                <a:rPr lang="en-US" sz="1100" b="1" i="0" u="none" strike="noStrike" cap="none" dirty="0">
                  <a:solidFill>
                    <a:srgbClr val="385A61"/>
                  </a:solidFill>
                  <a:latin typeface="Calibri"/>
                  <a:ea typeface="Calibri"/>
                  <a:cs typeface="Calibri"/>
                  <a:sym typeface="Calibri"/>
                </a:rPr>
                <a:t>Poland</a:t>
              </a:r>
              <a:endParaRPr sz="3200" b="0" i="0" u="none" strike="noStrike" cap="none" dirty="0">
                <a:solidFill>
                  <a:srgbClr val="385A6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5"/>
            <p:cNvSpPr txBox="1"/>
            <p:nvPr/>
          </p:nvSpPr>
          <p:spPr>
            <a:xfrm>
              <a:off x="17350" y="5021"/>
              <a:ext cx="3715" cy="1195"/>
            </a:xfrm>
            <a:prstGeom prst="rect">
              <a:avLst/>
            </a:prstGeom>
            <a:solidFill>
              <a:srgbClr val="EFEAE4"/>
            </a:solidFill>
            <a:ln>
              <a:noFill/>
            </a:ln>
          </p:spPr>
          <p:txBody>
            <a:bodyPr spcFirstLastPara="1" wrap="square" lIns="36000" tIns="45700" rIns="360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85A61"/>
                </a:buClr>
                <a:buSzPts val="1100"/>
                <a:buFont typeface="Calibri"/>
                <a:buNone/>
              </a:pPr>
              <a:r>
                <a:rPr lang="en-US" sz="1100" b="1">
                  <a:solidFill>
                    <a:srgbClr val="385A61"/>
                  </a:solidFill>
                  <a:latin typeface="Calibri"/>
                  <a:ea typeface="Calibri"/>
                  <a:cs typeface="Calibri"/>
                  <a:sym typeface="Calibri"/>
                </a:rPr>
                <a:t>Estonia</a:t>
              </a:r>
              <a:endParaRPr/>
            </a:p>
          </p:txBody>
        </p:sp>
        <p:sp>
          <p:nvSpPr>
            <p:cNvPr id="139" name="Google Shape;139;p5"/>
            <p:cNvSpPr txBox="1"/>
            <p:nvPr/>
          </p:nvSpPr>
          <p:spPr>
            <a:xfrm>
              <a:off x="22125" y="12875"/>
              <a:ext cx="5186" cy="8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85A61"/>
                </a:buClr>
                <a:buSzPts val="1100"/>
                <a:buFont typeface="Calibri"/>
                <a:buNone/>
              </a:pPr>
              <a:r>
                <a:rPr lang="en-US" sz="1100" b="1" i="0" u="none" strike="noStrike" cap="none">
                  <a:solidFill>
                    <a:srgbClr val="385A61"/>
                  </a:solidFill>
                  <a:latin typeface="Calibri"/>
                  <a:ea typeface="Calibri"/>
                  <a:cs typeface="Calibri"/>
                  <a:sym typeface="Calibri"/>
                </a:rPr>
                <a:t>Romania</a:t>
              </a:r>
              <a:endParaRPr sz="3200" b="0" i="0" u="none" strike="noStrike" cap="none">
                <a:solidFill>
                  <a:srgbClr val="385A6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5"/>
            <p:cNvSpPr txBox="1"/>
            <p:nvPr/>
          </p:nvSpPr>
          <p:spPr>
            <a:xfrm>
              <a:off x="23986" y="13829"/>
              <a:ext cx="6160" cy="16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85A61"/>
                </a:buClr>
                <a:buSzPts val="1100"/>
                <a:buFont typeface="Calibri"/>
                <a:buNone/>
              </a:pPr>
              <a:r>
                <a:rPr lang="en-US" sz="1100" b="1" i="0" u="none" strike="noStrike" cap="none">
                  <a:solidFill>
                    <a:srgbClr val="385A61"/>
                  </a:solidFill>
                  <a:latin typeface="Calibri"/>
                  <a:ea typeface="Calibri"/>
                  <a:cs typeface="Calibri"/>
                  <a:sym typeface="Calibri"/>
                </a:rPr>
                <a:t>Macedonia</a:t>
              </a:r>
              <a:endParaRPr sz="3200" b="0" i="0" u="none" strike="noStrike" cap="none">
                <a:solidFill>
                  <a:srgbClr val="385A6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5"/>
            <p:cNvSpPr txBox="1"/>
            <p:nvPr/>
          </p:nvSpPr>
          <p:spPr>
            <a:xfrm>
              <a:off x="27526" y="13119"/>
              <a:ext cx="4870" cy="9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85A61"/>
                </a:buClr>
                <a:buSzPts val="1100"/>
                <a:buFont typeface="Calibri"/>
                <a:buNone/>
              </a:pPr>
              <a:r>
                <a:rPr lang="en-US" sz="1100" b="1" i="0" u="none" strike="noStrike" cap="none">
                  <a:solidFill>
                    <a:srgbClr val="385A61"/>
                  </a:solidFill>
                  <a:latin typeface="Calibri"/>
                  <a:ea typeface="Calibri"/>
                  <a:cs typeface="Calibri"/>
                  <a:sym typeface="Calibri"/>
                </a:rPr>
                <a:t>Georgia</a:t>
              </a:r>
              <a:endParaRPr sz="3200" b="0" i="0" u="none" strike="noStrike" cap="none">
                <a:solidFill>
                  <a:srgbClr val="385A6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5"/>
            <p:cNvSpPr txBox="1"/>
            <p:nvPr/>
          </p:nvSpPr>
          <p:spPr>
            <a:xfrm>
              <a:off x="25896" y="15078"/>
              <a:ext cx="4907" cy="15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85A61"/>
                </a:buClr>
                <a:buSzPts val="1100"/>
                <a:buFont typeface="Calibri"/>
                <a:buNone/>
              </a:pPr>
              <a:r>
                <a:rPr lang="en-US" sz="1100" b="1" i="0" u="none" strike="noStrike" cap="none">
                  <a:solidFill>
                    <a:srgbClr val="385A61"/>
                  </a:solidFill>
                  <a:latin typeface="Calibri"/>
                  <a:ea typeface="Calibri"/>
                  <a:cs typeface="Calibri"/>
                  <a:sym typeface="Calibri"/>
                </a:rPr>
                <a:t>Ukraine</a:t>
              </a:r>
              <a:endParaRPr sz="3200" b="0" i="0" u="none" strike="noStrike" cap="none">
                <a:solidFill>
                  <a:srgbClr val="385A6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5"/>
            <p:cNvSpPr txBox="1"/>
            <p:nvPr/>
          </p:nvSpPr>
          <p:spPr>
            <a:xfrm>
              <a:off x="22798" y="22016"/>
              <a:ext cx="5256" cy="962"/>
            </a:xfrm>
            <a:prstGeom prst="rect">
              <a:avLst/>
            </a:prstGeom>
            <a:solidFill>
              <a:srgbClr val="EFEAE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85A61"/>
                </a:buClr>
                <a:buSzPts val="1100"/>
                <a:buFont typeface="Calibri"/>
                <a:buNone/>
              </a:pPr>
              <a:r>
                <a:rPr lang="en-US" sz="1100" b="1" i="0" u="none" strike="noStrike" cap="none">
                  <a:solidFill>
                    <a:srgbClr val="385A61"/>
                  </a:solidFill>
                  <a:latin typeface="Calibri"/>
                  <a:ea typeface="Calibri"/>
                  <a:cs typeface="Calibri"/>
                  <a:sym typeface="Calibri"/>
                </a:rPr>
                <a:t>Hungary</a:t>
              </a:r>
              <a:endParaRPr sz="3200" b="0" i="0" u="none" strike="noStrike" cap="none">
                <a:solidFill>
                  <a:srgbClr val="385A6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5"/>
            <p:cNvSpPr txBox="1"/>
            <p:nvPr/>
          </p:nvSpPr>
          <p:spPr>
            <a:xfrm>
              <a:off x="31749" y="19708"/>
              <a:ext cx="4024" cy="1176"/>
            </a:xfrm>
            <a:prstGeom prst="rect">
              <a:avLst/>
            </a:prstGeom>
            <a:solidFill>
              <a:srgbClr val="EFEAE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85A61"/>
                </a:buClr>
                <a:buSzPts val="1100"/>
                <a:buFont typeface="Calibri"/>
                <a:buNone/>
              </a:pPr>
              <a:r>
                <a:rPr lang="en-US" sz="1100" b="1" i="0" u="none" strike="noStrike" cap="none">
                  <a:solidFill>
                    <a:srgbClr val="385A61"/>
                  </a:solidFill>
                  <a:latin typeface="Calibri"/>
                  <a:ea typeface="Calibri"/>
                  <a:cs typeface="Calibri"/>
                  <a:sym typeface="Calibri"/>
                </a:rPr>
                <a:t>Russia</a:t>
              </a:r>
              <a:endParaRPr sz="3200" b="0" i="0" u="none" strike="noStrike" cap="none">
                <a:solidFill>
                  <a:srgbClr val="385A6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5"/>
            <p:cNvSpPr txBox="1"/>
            <p:nvPr/>
          </p:nvSpPr>
          <p:spPr>
            <a:xfrm>
              <a:off x="30537" y="21931"/>
              <a:ext cx="6181" cy="1113"/>
            </a:xfrm>
            <a:prstGeom prst="rect">
              <a:avLst/>
            </a:prstGeom>
            <a:solidFill>
              <a:srgbClr val="EFEAE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85A61"/>
                </a:buClr>
                <a:buSzPts val="1100"/>
                <a:buFont typeface="Calibri"/>
                <a:buNone/>
              </a:pPr>
              <a:r>
                <a:rPr lang="en-US" sz="1100" b="1" i="0" u="none" strike="noStrike" cap="none">
                  <a:solidFill>
                    <a:srgbClr val="385A61"/>
                  </a:solidFill>
                  <a:latin typeface="Calibri"/>
                  <a:ea typeface="Calibri"/>
                  <a:cs typeface="Calibri"/>
                  <a:sym typeface="Calibri"/>
                </a:rPr>
                <a:t>Kazakhstan</a:t>
              </a:r>
              <a:endParaRPr sz="3200" b="0" i="0" u="none" strike="noStrike" cap="none">
                <a:solidFill>
                  <a:srgbClr val="385A6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6" name="Google Shape;146;p5"/>
          <p:cNvSpPr txBox="1"/>
          <p:nvPr/>
        </p:nvSpPr>
        <p:spPr>
          <a:xfrm>
            <a:off x="3084373" y="1938286"/>
            <a:ext cx="1077807" cy="217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solidFill>
                  <a:srgbClr val="385A61"/>
                </a:solidFill>
                <a:latin typeface="Calibri"/>
                <a:ea typeface="Calibri"/>
                <a:cs typeface="Calibri"/>
                <a:sym typeface="Calibri"/>
              </a:rPr>
              <a:t>Czech Republic</a:t>
            </a:r>
            <a:endParaRPr sz="3200" b="0" i="0" u="none" strike="noStrike" cap="none">
              <a:solidFill>
                <a:srgbClr val="385A6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5"/>
          <p:cNvSpPr/>
          <p:nvPr/>
        </p:nvSpPr>
        <p:spPr>
          <a:xfrm>
            <a:off x="4684358" y="3435846"/>
            <a:ext cx="144016" cy="144016"/>
          </a:xfrm>
          <a:prstGeom prst="ellipse">
            <a:avLst/>
          </a:prstGeom>
          <a:solidFill>
            <a:srgbClr val="CD5F50"/>
          </a:solidFill>
          <a:ln w="25400" cap="flat" cmpd="sng">
            <a:solidFill>
              <a:srgbClr val="EFEAE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5"/>
          <p:cNvSpPr/>
          <p:nvPr/>
        </p:nvSpPr>
        <p:spPr>
          <a:xfrm>
            <a:off x="4499992" y="3723878"/>
            <a:ext cx="144016" cy="144016"/>
          </a:xfrm>
          <a:prstGeom prst="ellipse">
            <a:avLst/>
          </a:prstGeom>
          <a:solidFill>
            <a:srgbClr val="CD5F50"/>
          </a:solidFill>
          <a:ln w="25400" cap="flat" cmpd="sng">
            <a:solidFill>
              <a:srgbClr val="EFEAE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5"/>
          <p:cNvSpPr/>
          <p:nvPr/>
        </p:nvSpPr>
        <p:spPr>
          <a:xfrm>
            <a:off x="4211960" y="3723878"/>
            <a:ext cx="144016" cy="144016"/>
          </a:xfrm>
          <a:prstGeom prst="ellipse">
            <a:avLst/>
          </a:prstGeom>
          <a:solidFill>
            <a:srgbClr val="CD5F50"/>
          </a:solidFill>
          <a:ln w="25400" cap="flat" cmpd="sng">
            <a:solidFill>
              <a:srgbClr val="EFEAE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5"/>
          <p:cNvSpPr txBox="1"/>
          <p:nvPr/>
        </p:nvSpPr>
        <p:spPr>
          <a:xfrm>
            <a:off x="3056030" y="2918345"/>
            <a:ext cx="578044" cy="186702"/>
          </a:xfrm>
          <a:prstGeom prst="rect">
            <a:avLst/>
          </a:prstGeom>
          <a:solidFill>
            <a:srgbClr val="EFEAE4"/>
          </a:solidFill>
          <a:ln>
            <a:noFill/>
          </a:ln>
        </p:spPr>
        <p:txBody>
          <a:bodyPr spcFirstLastPara="1" wrap="square" lIns="0" tIns="45700" rIns="3600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5A61"/>
              </a:buClr>
              <a:buSzPts val="1100"/>
              <a:buFont typeface="Calibri"/>
              <a:buNone/>
            </a:pPr>
            <a:r>
              <a:rPr lang="en-US" sz="1100" b="1" i="0" u="none" strike="noStrike" cap="none">
                <a:solidFill>
                  <a:srgbClr val="385A61"/>
                </a:solidFill>
                <a:latin typeface="Calibri"/>
                <a:ea typeface="Calibri"/>
                <a:cs typeface="Calibri"/>
                <a:sym typeface="Calibri"/>
              </a:rPr>
              <a:t>Moldova</a:t>
            </a:r>
            <a:endParaRPr sz="3200" b="0" i="0" u="none" strike="noStrike" cap="none">
              <a:solidFill>
                <a:srgbClr val="385A6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5"/>
          <p:cNvSpPr/>
          <p:nvPr/>
        </p:nvSpPr>
        <p:spPr>
          <a:xfrm>
            <a:off x="3525958" y="2831218"/>
            <a:ext cx="144016" cy="144016"/>
          </a:xfrm>
          <a:prstGeom prst="ellipse">
            <a:avLst/>
          </a:prstGeom>
          <a:solidFill>
            <a:srgbClr val="CD5F50"/>
          </a:solidFill>
          <a:ln w="25400" cap="flat" cmpd="sng">
            <a:solidFill>
              <a:srgbClr val="EFEAE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5"/>
          <p:cNvSpPr/>
          <p:nvPr/>
        </p:nvSpPr>
        <p:spPr>
          <a:xfrm>
            <a:off x="2735647" y="1577757"/>
            <a:ext cx="144016" cy="144016"/>
          </a:xfrm>
          <a:prstGeom prst="ellipse">
            <a:avLst/>
          </a:prstGeom>
          <a:solidFill>
            <a:srgbClr val="CD5F50"/>
          </a:solidFill>
          <a:ln w="25400" cap="flat" cmpd="sng">
            <a:solidFill>
              <a:srgbClr val="EFEAE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6"/>
          <p:cNvSpPr txBox="1">
            <a:spLocks noGrp="1"/>
          </p:cNvSpPr>
          <p:nvPr>
            <p:ph type="body" idx="1"/>
          </p:nvPr>
        </p:nvSpPr>
        <p:spPr>
          <a:xfrm>
            <a:off x="107950" y="123478"/>
            <a:ext cx="8928100" cy="648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8D503B"/>
              </a:buClr>
              <a:buSzPts val="2200"/>
              <a:buNone/>
            </a:pPr>
            <a:r>
              <a:rPr lang="hu-HU" sz="2800" b="1" dirty="0" err="1">
                <a:solidFill>
                  <a:srgbClr val="8D503B"/>
                </a:solidFill>
                <a:latin typeface="Open Sans"/>
                <a:ea typeface="Open Sans"/>
                <a:cs typeface="Open Sans"/>
                <a:sym typeface="Open Sans"/>
              </a:rPr>
              <a:t>Patronal</a:t>
            </a:r>
            <a:r>
              <a:rPr lang="hu-HU" sz="2800" b="1" dirty="0">
                <a:solidFill>
                  <a:srgbClr val="8D503B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hu-HU" sz="2800" b="1" dirty="0" err="1">
                <a:solidFill>
                  <a:srgbClr val="8D503B"/>
                </a:solidFill>
                <a:latin typeface="Open Sans"/>
                <a:ea typeface="Open Sans"/>
                <a:cs typeface="Open Sans"/>
                <a:sym typeface="Open Sans"/>
              </a:rPr>
              <a:t>autocracy</a:t>
            </a:r>
            <a:r>
              <a:rPr lang="hu-HU" sz="2800" b="1" dirty="0">
                <a:solidFill>
                  <a:srgbClr val="8D503B"/>
                </a:solidFill>
                <a:latin typeface="Open Sans"/>
                <a:ea typeface="Open Sans"/>
                <a:cs typeface="Open Sans"/>
                <a:sym typeface="Open Sans"/>
              </a:rPr>
              <a:t>: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8D503B"/>
              </a:buClr>
              <a:buSzPts val="2200"/>
              <a:buNone/>
            </a:pPr>
            <a:r>
              <a:rPr lang="hu-HU" sz="2800" b="1" dirty="0" err="1">
                <a:solidFill>
                  <a:srgbClr val="8D503B"/>
                </a:solidFill>
                <a:latin typeface="Open Sans"/>
                <a:ea typeface="Open Sans"/>
                <a:cs typeface="Open Sans"/>
                <a:sym typeface="Open Sans"/>
              </a:rPr>
              <a:t>the</a:t>
            </a:r>
            <a:r>
              <a:rPr lang="hu-HU" sz="2800" b="1" dirty="0">
                <a:solidFill>
                  <a:srgbClr val="8D503B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800" b="1" dirty="0">
                <a:solidFill>
                  <a:srgbClr val="8D503B"/>
                </a:solidFill>
                <a:latin typeface="Open Sans"/>
                <a:ea typeface="Open Sans"/>
                <a:cs typeface="Open Sans"/>
                <a:sym typeface="Open Sans"/>
              </a:rPr>
              <a:t>post-communist mafia state</a:t>
            </a:r>
            <a:endParaRPr lang="en-US" sz="2200" b="1" dirty="0">
              <a:solidFill>
                <a:srgbClr val="8D503B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aphicFrame>
        <p:nvGraphicFramePr>
          <p:cNvPr id="159" name="Google Shape;159;p6"/>
          <p:cNvGraphicFramePr/>
          <p:nvPr>
            <p:extLst>
              <p:ext uri="{D42A27DB-BD31-4B8C-83A1-F6EECF244321}">
                <p14:modId xmlns:p14="http://schemas.microsoft.com/office/powerpoint/2010/main" val="3339693901"/>
              </p:ext>
            </p:extLst>
          </p:nvPr>
        </p:nvGraphicFramePr>
        <p:xfrm>
          <a:off x="179512" y="915566"/>
          <a:ext cx="8784975" cy="3909614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435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0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399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08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04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u="none" strike="noStrike" cap="none">
                        <a:solidFill>
                          <a:srgbClr val="50413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u="none" strike="noStrike" cap="none">
                          <a:solidFill>
                            <a:srgbClr val="4D7C8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 basis for 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u="none" strike="noStrike" cap="none">
                          <a:solidFill>
                            <a:srgbClr val="4D7C8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 term used</a:t>
                      </a:r>
                      <a:endParaRPr sz="2000" b="1" u="none" strike="noStrike" cap="none">
                        <a:solidFill>
                          <a:srgbClr val="4D7C85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5" marR="45725" marT="45725" marB="45725" anchor="ctr">
                    <a:lnL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D7C85"/>
                        </a:buClr>
                        <a:buSzPts val="2000"/>
                        <a:buFont typeface="Calibri"/>
                        <a:buNone/>
                      </a:pPr>
                      <a:r>
                        <a:rPr lang="en-US" sz="2000" b="1" u="none" strike="noStrike" cap="none">
                          <a:solidFill>
                            <a:srgbClr val="4D7C8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Alternative terms used for the description of patronage in post-communist regimes</a:t>
                      </a:r>
                      <a:endParaRPr sz="2000" b="1" u="none" strike="noStrike" cap="none">
                        <a:solidFill>
                          <a:srgbClr val="4D7C85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/>
                        <a:buNone/>
                      </a:pPr>
                      <a:endParaRPr sz="2000" b="1" u="none" strike="noStrike" cap="none">
                        <a:solidFill>
                          <a:srgbClr val="50413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6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u="none" strike="noStrike" cap="none">
                          <a:solidFill>
                            <a:srgbClr val="4D7C8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u="none" strike="noStrike" cap="none">
                          <a:solidFill>
                            <a:srgbClr val="50413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Actor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u="none" strike="noStrike" cap="none" dirty="0">
                          <a:solidFill>
                            <a:srgbClr val="50413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network / patronal / clan state</a:t>
                      </a:r>
                      <a:endParaRPr dirty="0"/>
                    </a:p>
                  </a:txBody>
                  <a:tcPr marL="68575" marR="68575" marT="0" marB="0" anchor="ctr">
                    <a:lnL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627063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u="none" strike="noStrike" cap="none" dirty="0">
                          <a:solidFill>
                            <a:srgbClr val="50413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mafia state</a:t>
                      </a:r>
                      <a:endParaRPr sz="2800" b="1" u="none" strike="noStrike" cap="none" dirty="0">
                        <a:solidFill>
                          <a:srgbClr val="50413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6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u="none" strike="noStrike" cap="none">
                          <a:solidFill>
                            <a:srgbClr val="4D7C8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u="none" strike="noStrike" cap="none">
                          <a:solidFill>
                            <a:srgbClr val="50413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Action (targeting power)</a:t>
                      </a:r>
                      <a:endParaRPr sz="2000" b="1" u="none" strike="noStrike" cap="none">
                        <a:solidFill>
                          <a:srgbClr val="50413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u="none" strike="noStrike" cap="none" dirty="0" err="1">
                          <a:solidFill>
                            <a:srgbClr val="50413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neopatrimonial</a:t>
                      </a:r>
                      <a:r>
                        <a:rPr lang="en-US" sz="2000" b="1" u="none" strike="noStrike" cap="none" dirty="0">
                          <a:solidFill>
                            <a:srgbClr val="50413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/ </a:t>
                      </a:r>
                      <a:r>
                        <a:rPr lang="en-US" sz="2000" b="1" u="none" strike="noStrike" cap="none" dirty="0" err="1">
                          <a:solidFill>
                            <a:srgbClr val="50413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neosultanistic</a:t>
                      </a:r>
                      <a:r>
                        <a:rPr lang="en-US" sz="2000" b="1" u="none" strike="noStrike" cap="none" dirty="0">
                          <a:solidFill>
                            <a:srgbClr val="50413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state</a:t>
                      </a:r>
                      <a:endParaRPr sz="2000" b="1" u="none" strike="noStrike" cap="none" dirty="0">
                        <a:solidFill>
                          <a:srgbClr val="50413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6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u="none" strike="noStrike" cap="none">
                          <a:solidFill>
                            <a:srgbClr val="4D7C8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u="none" strike="noStrike" cap="none">
                          <a:solidFill>
                            <a:srgbClr val="50413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Action (targeting goods)</a:t>
                      </a:r>
                      <a:endParaRPr sz="2000" b="1" u="none" strike="noStrike" cap="none">
                        <a:solidFill>
                          <a:srgbClr val="50413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u="none" strike="noStrike" cap="none">
                          <a:solidFill>
                            <a:srgbClr val="50413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rent-seeking / kleptocratic / predatory state</a:t>
                      </a:r>
                      <a:endParaRPr sz="2000" b="1" u="none" strike="noStrike" cap="none">
                        <a:solidFill>
                          <a:srgbClr val="50413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6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u="none" strike="noStrike" cap="none">
                          <a:solidFill>
                            <a:srgbClr val="4D7C8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4.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u="none" strike="noStrike" cap="none">
                          <a:solidFill>
                            <a:srgbClr val="50413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Legality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u="none" strike="noStrike" cap="none" dirty="0">
                          <a:solidFill>
                            <a:srgbClr val="50413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corrupt / captured / criminal state</a:t>
                      </a:r>
                      <a:endParaRPr dirty="0"/>
                    </a:p>
                  </a:txBody>
                  <a:tcPr marL="68575" marR="68575" marT="0" marB="0" anchor="ctr">
                    <a:lnL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160" name="Google Shape;160;p6"/>
          <p:cNvCxnSpPr/>
          <p:nvPr/>
        </p:nvCxnSpPr>
        <p:spPr>
          <a:xfrm>
            <a:off x="6300192" y="2499742"/>
            <a:ext cx="648296" cy="449945"/>
          </a:xfrm>
          <a:prstGeom prst="straightConnector1">
            <a:avLst/>
          </a:prstGeom>
          <a:noFill/>
          <a:ln w="44450" cap="flat" cmpd="sng">
            <a:solidFill>
              <a:srgbClr val="4D7C85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61" name="Google Shape;161;p6"/>
          <p:cNvCxnSpPr/>
          <p:nvPr/>
        </p:nvCxnSpPr>
        <p:spPr>
          <a:xfrm>
            <a:off x="6300192" y="3255616"/>
            <a:ext cx="648296" cy="144017"/>
          </a:xfrm>
          <a:prstGeom prst="straightConnector1">
            <a:avLst/>
          </a:prstGeom>
          <a:noFill/>
          <a:ln w="44450" cap="flat" cmpd="sng">
            <a:solidFill>
              <a:srgbClr val="4D7C85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62" name="Google Shape;162;p6"/>
          <p:cNvCxnSpPr/>
          <p:nvPr/>
        </p:nvCxnSpPr>
        <p:spPr>
          <a:xfrm rot="10800000" flipH="1">
            <a:off x="6300192" y="3759672"/>
            <a:ext cx="648296" cy="161912"/>
          </a:xfrm>
          <a:prstGeom prst="straightConnector1">
            <a:avLst/>
          </a:prstGeom>
          <a:noFill/>
          <a:ln w="44450" cap="flat" cmpd="sng">
            <a:solidFill>
              <a:srgbClr val="4D7C85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63" name="Google Shape;163;p6"/>
          <p:cNvCxnSpPr/>
          <p:nvPr/>
        </p:nvCxnSpPr>
        <p:spPr>
          <a:xfrm rot="10800000" flipH="1">
            <a:off x="6372200" y="4047704"/>
            <a:ext cx="648296" cy="513003"/>
          </a:xfrm>
          <a:prstGeom prst="straightConnector1">
            <a:avLst/>
          </a:prstGeom>
          <a:noFill/>
          <a:ln w="44450" cap="flat" cmpd="sng">
            <a:solidFill>
              <a:srgbClr val="4D7C85"/>
            </a:solidFill>
            <a:prstDash val="solid"/>
            <a:round/>
            <a:headEnd type="none" w="sm" len="sm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11380487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6"/>
          <p:cNvSpPr txBox="1">
            <a:spLocks noGrp="1"/>
          </p:cNvSpPr>
          <p:nvPr>
            <p:ph type="body" idx="1"/>
          </p:nvPr>
        </p:nvSpPr>
        <p:spPr>
          <a:xfrm>
            <a:off x="107950" y="51470"/>
            <a:ext cx="8928100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8D503B"/>
              </a:buClr>
              <a:buSzPts val="2200"/>
              <a:buNone/>
            </a:pPr>
            <a:r>
              <a:rPr lang="hu-HU" sz="2800" b="1" dirty="0" err="1">
                <a:solidFill>
                  <a:srgbClr val="8D503B"/>
                </a:solidFill>
                <a:latin typeface="Open Sans"/>
                <a:ea typeface="Open Sans"/>
                <a:cs typeface="Open Sans"/>
                <a:sym typeface="Open Sans"/>
              </a:rPr>
              <a:t>Patronal</a:t>
            </a:r>
            <a:r>
              <a:rPr lang="hu-HU" sz="2800" b="1" dirty="0">
                <a:solidFill>
                  <a:srgbClr val="8D503B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hu-HU" sz="2800" b="1" dirty="0" err="1">
                <a:solidFill>
                  <a:srgbClr val="8D503B"/>
                </a:solidFill>
                <a:latin typeface="Open Sans"/>
                <a:ea typeface="Open Sans"/>
                <a:cs typeface="Open Sans"/>
                <a:sym typeface="Open Sans"/>
              </a:rPr>
              <a:t>democracy</a:t>
            </a:r>
            <a:r>
              <a:rPr lang="hu-HU" sz="2800" b="1" dirty="0">
                <a:solidFill>
                  <a:srgbClr val="8D503B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hu-HU" sz="2800" b="1" dirty="0" err="1">
                <a:solidFill>
                  <a:srgbClr val="8D503B"/>
                </a:solidFill>
                <a:latin typeface="Open Sans"/>
                <a:ea typeface="Open Sans"/>
                <a:cs typeface="Open Sans"/>
                <a:sym typeface="Open Sans"/>
              </a:rPr>
              <a:t>as</a:t>
            </a:r>
            <a:r>
              <a:rPr lang="hu-HU" sz="2800" b="1" dirty="0">
                <a:solidFill>
                  <a:srgbClr val="8D503B"/>
                </a:solidFill>
                <a:latin typeface="Open Sans"/>
                <a:ea typeface="Open Sans"/>
                <a:cs typeface="Open Sans"/>
                <a:sym typeface="Open Sans"/>
              </a:rPr>
              <a:t> an </a:t>
            </a:r>
            <a:r>
              <a:rPr lang="hu-HU" sz="2800" b="1" dirty="0" err="1">
                <a:solidFill>
                  <a:srgbClr val="8D503B"/>
                </a:solidFill>
                <a:latin typeface="Open Sans"/>
                <a:ea typeface="Open Sans"/>
                <a:cs typeface="Open Sans"/>
                <a:sym typeface="Open Sans"/>
              </a:rPr>
              <a:t>intermediate</a:t>
            </a:r>
            <a:r>
              <a:rPr lang="hu-HU" sz="2800" b="1" dirty="0">
                <a:solidFill>
                  <a:srgbClr val="8D503B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hu-HU" sz="2800" b="1" dirty="0" err="1">
                <a:solidFill>
                  <a:srgbClr val="8D503B"/>
                </a:solidFill>
                <a:latin typeface="Open Sans"/>
                <a:ea typeface="Open Sans"/>
                <a:cs typeface="Open Sans"/>
                <a:sym typeface="Open Sans"/>
              </a:rPr>
              <a:t>system</a:t>
            </a:r>
            <a:endParaRPr sz="2800" b="1" dirty="0">
              <a:solidFill>
                <a:srgbClr val="8D503B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aphicFrame>
        <p:nvGraphicFramePr>
          <p:cNvPr id="159" name="Google Shape;159;p6"/>
          <p:cNvGraphicFramePr/>
          <p:nvPr>
            <p:extLst>
              <p:ext uri="{D42A27DB-BD31-4B8C-83A1-F6EECF244321}">
                <p14:modId xmlns:p14="http://schemas.microsoft.com/office/powerpoint/2010/main" val="16550352"/>
              </p:ext>
            </p:extLst>
          </p:nvPr>
        </p:nvGraphicFramePr>
        <p:xfrm>
          <a:off x="179512" y="626116"/>
          <a:ext cx="8856537" cy="4321898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3792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052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134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58593">
                  <a:extLst>
                    <a:ext uri="{9D8B030D-6E8A-4147-A177-3AD203B41FA5}">
                      <a16:colId xmlns:a16="http://schemas.microsoft.com/office/drawing/2014/main" val="2297937439"/>
                    </a:ext>
                  </a:extLst>
                </a:gridCol>
              </a:tblGrid>
              <a:tr h="892228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u="none" strike="noStrike" cap="none" dirty="0">
                        <a:solidFill>
                          <a:srgbClr val="50412B"/>
                        </a:solidFill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5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Liberal</a:t>
                      </a:r>
                      <a:r>
                        <a:rPr lang="hu-HU" sz="2400" b="1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democracy</a:t>
                      </a:r>
                      <a:endParaRPr lang="en-US" sz="2000" dirty="0">
                        <a:solidFill>
                          <a:srgbClr val="50412B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Patronal</a:t>
                      </a:r>
                      <a:br>
                        <a:rPr lang="hu-HU" sz="2400" b="1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</a:br>
                      <a:r>
                        <a:rPr lang="en-US" sz="2400" b="1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democracy</a:t>
                      </a:r>
                      <a:endParaRPr lang="en-US" sz="2000" dirty="0">
                        <a:solidFill>
                          <a:srgbClr val="50412B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65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Patronal</a:t>
                      </a:r>
                      <a:br>
                        <a:rPr lang="hu-HU" sz="2400" b="1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</a:br>
                      <a:r>
                        <a:rPr lang="en-US" sz="2400" b="1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autocracy</a:t>
                      </a:r>
                      <a:endParaRPr lang="en-US" sz="2000" dirty="0">
                        <a:solidFill>
                          <a:srgbClr val="50412B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0473">
                <a:tc row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RULING ELITE</a:t>
                      </a:r>
                      <a:endParaRPr dirty="0">
                        <a:solidFill>
                          <a:srgbClr val="50412B"/>
                        </a:solidFill>
                        <a:latin typeface="+mn-lt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multi-pyramid</a:t>
                      </a:r>
                      <a:endParaRPr lang="en-US" sz="1200" b="1" dirty="0">
                        <a:solidFill>
                          <a:srgbClr val="50412B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non-patronal system</a:t>
                      </a:r>
                      <a:endParaRPr lang="en-US" sz="1200" b="1" dirty="0">
                        <a:solidFill>
                          <a:srgbClr val="50412B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multi-pyramid</a:t>
                      </a:r>
                      <a:endParaRPr lang="en-US" sz="1200" b="1" dirty="0">
                        <a:solidFill>
                          <a:srgbClr val="50412B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informal patronal system</a:t>
                      </a:r>
                      <a:endParaRPr lang="en-US" sz="1200" b="1" dirty="0">
                        <a:solidFill>
                          <a:srgbClr val="50412B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65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single-pyramid</a:t>
                      </a:r>
                      <a:endParaRPr lang="en-US" sz="1200" b="1" dirty="0">
                        <a:solidFill>
                          <a:srgbClr val="50412B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informal patronal system</a:t>
                      </a:r>
                      <a:endParaRPr lang="en-US" sz="1200" b="1" dirty="0">
                        <a:solidFill>
                          <a:srgbClr val="50412B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0473">
                <a:tc v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politicians</a:t>
                      </a:r>
                      <a:br>
                        <a:rPr lang="en-US" sz="1400" b="1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</a:br>
                      <a:r>
                        <a:rPr lang="en-US" sz="1400" b="1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autonomous MPs</a:t>
                      </a:r>
                      <a:endParaRPr lang="en-US" sz="1200" b="1" dirty="0">
                        <a:solidFill>
                          <a:srgbClr val="50412B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politicians/</a:t>
                      </a:r>
                      <a:r>
                        <a:rPr lang="en-US" sz="1400" b="1" dirty="0" err="1">
                          <a:solidFill>
                            <a:srgbClr val="50412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poligarchs</a:t>
                      </a:r>
                      <a:br>
                        <a:rPr lang="en-US" sz="1400" b="1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</a:br>
                      <a:r>
                        <a:rPr lang="en-US" sz="1400" b="1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partially patronalized MPs</a:t>
                      </a:r>
                      <a:endParaRPr lang="en-US" sz="1200" b="1" dirty="0">
                        <a:solidFill>
                          <a:srgbClr val="50412B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65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50412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poligarchs</a:t>
                      </a:r>
                      <a:br>
                        <a:rPr lang="en-US" sz="1400" b="1">
                          <a:solidFill>
                            <a:srgbClr val="50412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</a:br>
                      <a:r>
                        <a:rPr lang="en-US" sz="1400" b="1">
                          <a:solidFill>
                            <a:srgbClr val="50412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patronalized MPs</a:t>
                      </a:r>
                      <a:endParaRPr lang="en-US" sz="1200" b="1">
                        <a:solidFill>
                          <a:srgbClr val="50412B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0473">
                <a:tc v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autonomous</a:t>
                      </a:r>
                      <a:endParaRPr lang="en-US" sz="1200" b="1" dirty="0">
                        <a:solidFill>
                          <a:srgbClr val="50412B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major entrepreneurs</a:t>
                      </a:r>
                      <a:endParaRPr lang="en-US" sz="1200" b="1" dirty="0">
                        <a:solidFill>
                          <a:srgbClr val="50412B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autonomous</a:t>
                      </a:r>
                      <a:endParaRPr lang="en-US" sz="1200" b="1" dirty="0">
                        <a:solidFill>
                          <a:srgbClr val="50412B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oligarchs</a:t>
                      </a:r>
                      <a:endParaRPr lang="en-US" sz="1200" b="1" dirty="0">
                        <a:solidFill>
                          <a:srgbClr val="50412B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65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dependent</a:t>
                      </a:r>
                      <a:endParaRPr lang="en-US" sz="1200" b="1" dirty="0">
                        <a:solidFill>
                          <a:srgbClr val="50412B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oligarchs</a:t>
                      </a:r>
                      <a:endParaRPr lang="en-US" sz="1200" b="1" dirty="0">
                        <a:solidFill>
                          <a:srgbClr val="50412B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86593">
                <a:tc v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autonomous elites</a:t>
                      </a:r>
                      <a:endParaRPr lang="en-US" sz="1200" b="1" dirty="0">
                        <a:solidFill>
                          <a:srgbClr val="50412B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democratic political</a:t>
                      </a:r>
                      <a:br>
                        <a:rPr lang="hu-HU" sz="1400" b="1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</a:br>
                      <a:r>
                        <a:rPr lang="en-US" sz="1400" b="1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elite</a:t>
                      </a:r>
                      <a:endParaRPr lang="en-US" sz="1200" b="1" dirty="0">
                        <a:solidFill>
                          <a:srgbClr val="50412B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partially patronalized elites </a:t>
                      </a:r>
                      <a:endParaRPr lang="en-US" sz="1200" b="1" dirty="0">
                        <a:solidFill>
                          <a:srgbClr val="50412B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competing patronal political elites</a:t>
                      </a:r>
                      <a:endParaRPr lang="en-US" sz="1200" b="1" dirty="0">
                        <a:solidFill>
                          <a:srgbClr val="50412B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65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patronalized elites</a:t>
                      </a:r>
                      <a:endParaRPr lang="en-US" sz="1200" b="1" dirty="0">
                        <a:solidFill>
                          <a:srgbClr val="50412B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monopolistic patronal political elite</a:t>
                      </a:r>
                      <a:endParaRPr lang="en-US" sz="1200" b="1" dirty="0">
                        <a:solidFill>
                          <a:srgbClr val="50412B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4351">
                <a:tc row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STATE-BUSINESS RELATIONS</a:t>
                      </a:r>
                      <a:endParaRPr dirty="0">
                        <a:solidFill>
                          <a:srgbClr val="50412B"/>
                        </a:solidFill>
                        <a:latin typeface="+mn-lt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lobbying</a:t>
                      </a:r>
                      <a:endParaRPr lang="en-US" sz="1200" b="1" dirty="0">
                        <a:solidFill>
                          <a:srgbClr val="50412B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state capture</a:t>
                      </a:r>
                      <a:endParaRPr lang="en-US" sz="1200" b="1" dirty="0">
                        <a:solidFill>
                          <a:srgbClr val="50412B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65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400" b="1" dirty="0" err="1">
                          <a:solidFill>
                            <a:srgbClr val="50412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state</a:t>
                      </a:r>
                      <a:r>
                        <a:rPr lang="hu-HU" sz="1400" b="1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+ </a:t>
                      </a:r>
                      <a:r>
                        <a:rPr lang="en-US" sz="1400" b="1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oligarch capture</a:t>
                      </a:r>
                      <a:endParaRPr lang="en-US" sz="1200" b="1" dirty="0">
                        <a:solidFill>
                          <a:srgbClr val="50412B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0667532"/>
                  </a:ext>
                </a:extLst>
              </a:tr>
              <a:tr h="520473">
                <a:tc v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corruption as</a:t>
                      </a:r>
                      <a:br>
                        <a:rPr lang="hu-HU" sz="1400" b="1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</a:br>
                      <a:r>
                        <a:rPr lang="en-US" sz="1400" b="1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non-structural deviation</a:t>
                      </a:r>
                      <a:endParaRPr lang="en-US" sz="1200" b="1" dirty="0">
                        <a:solidFill>
                          <a:srgbClr val="50412B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corruption as</a:t>
                      </a:r>
                      <a:br>
                        <a:rPr lang="hu-HU" sz="1400" b="1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</a:br>
                      <a:r>
                        <a:rPr lang="en-US" sz="1400" b="1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structural</a:t>
                      </a:r>
                      <a:r>
                        <a:rPr lang="hu-HU" sz="1400" b="1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deviation</a:t>
                      </a:r>
                      <a:endParaRPr lang="en-US" sz="1200" b="1" dirty="0">
                        <a:solidFill>
                          <a:srgbClr val="50412B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65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corruption as</a:t>
                      </a:r>
                      <a:br>
                        <a:rPr lang="hu-HU" sz="1400" b="1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</a:br>
                      <a:r>
                        <a:rPr lang="en-US" sz="1400" b="1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system-constituting element</a:t>
                      </a:r>
                      <a:endParaRPr lang="en-US" sz="1200" b="1" dirty="0">
                        <a:solidFill>
                          <a:srgbClr val="50412B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200551"/>
                  </a:ext>
                </a:extLst>
              </a:tr>
              <a:tr h="306834">
                <a:tc v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free-market capitalism </a:t>
                      </a:r>
                      <a:endParaRPr lang="en-US" sz="1200" b="1" dirty="0">
                        <a:solidFill>
                          <a:srgbClr val="50412B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patronal capitalism</a:t>
                      </a:r>
                      <a:endParaRPr lang="en-US" sz="1200" b="1" dirty="0">
                        <a:solidFill>
                          <a:srgbClr val="50412B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65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mafia capitalism</a:t>
                      </a:r>
                      <a:endParaRPr lang="en-US" sz="1200" b="1" dirty="0">
                        <a:solidFill>
                          <a:srgbClr val="50412B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081892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4" name="Google Shape;444;p32"/>
          <p:cNvGrpSpPr/>
          <p:nvPr/>
        </p:nvGrpSpPr>
        <p:grpSpPr>
          <a:xfrm>
            <a:off x="180258" y="1632270"/>
            <a:ext cx="4221425" cy="2346633"/>
            <a:chOff x="72308" y="284656"/>
            <a:chExt cx="4221425" cy="2346633"/>
          </a:xfrm>
        </p:grpSpPr>
        <p:sp>
          <p:nvSpPr>
            <p:cNvPr id="445" name="Google Shape;445;p32"/>
            <p:cNvSpPr/>
            <p:nvPr/>
          </p:nvSpPr>
          <p:spPr>
            <a:xfrm rot="10800000">
              <a:off x="1006015" y="648067"/>
              <a:ext cx="2312834" cy="1586595"/>
            </a:xfrm>
            <a:prstGeom prst="triangle">
              <a:avLst>
                <a:gd name="adj" fmla="val 50000"/>
              </a:avLst>
            </a:prstGeom>
            <a:solidFill>
              <a:srgbClr val="EFEAE4"/>
            </a:solidFill>
            <a:ln w="31750" cap="flat" cmpd="sng">
              <a:solidFill>
                <a:srgbClr val="B3A9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32"/>
            <p:cNvSpPr/>
            <p:nvPr/>
          </p:nvSpPr>
          <p:spPr>
            <a:xfrm>
              <a:off x="3417515" y="499013"/>
              <a:ext cx="876218" cy="315570"/>
            </a:xfrm>
            <a:prstGeom prst="roundRect">
              <a:avLst>
                <a:gd name="adj" fmla="val 16667"/>
              </a:avLst>
            </a:prstGeom>
            <a:solidFill>
              <a:srgbClr val="C7B09A">
                <a:alpha val="4980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32"/>
            <p:cNvSpPr txBox="1"/>
            <p:nvPr/>
          </p:nvSpPr>
          <p:spPr>
            <a:xfrm>
              <a:off x="3432920" y="514418"/>
              <a:ext cx="845408" cy="2847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D7C85"/>
                </a:buClr>
                <a:buSzPts val="1000"/>
                <a:buFont typeface="Calibri"/>
                <a:buNone/>
              </a:pPr>
              <a:r>
                <a:rPr lang="en-US" sz="1000" b="1">
                  <a:solidFill>
                    <a:srgbClr val="4D7C85"/>
                  </a:solidFill>
                  <a:latin typeface="Calibri"/>
                  <a:ea typeface="Calibri"/>
                  <a:cs typeface="Calibri"/>
                  <a:sym typeface="Calibri"/>
                </a:rPr>
                <a:t>Communist dictatorship</a:t>
              </a:r>
              <a:endParaRPr/>
            </a:p>
          </p:txBody>
        </p:sp>
        <p:sp>
          <p:nvSpPr>
            <p:cNvPr id="448" name="Google Shape;448;p32"/>
            <p:cNvSpPr/>
            <p:nvPr/>
          </p:nvSpPr>
          <p:spPr>
            <a:xfrm>
              <a:off x="72308" y="505086"/>
              <a:ext cx="821208" cy="287083"/>
            </a:xfrm>
            <a:prstGeom prst="roundRect">
              <a:avLst>
                <a:gd name="adj" fmla="val 16667"/>
              </a:avLst>
            </a:prstGeom>
            <a:solidFill>
              <a:srgbClr val="C7B09A">
                <a:alpha val="4980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32"/>
            <p:cNvSpPr txBox="1"/>
            <p:nvPr/>
          </p:nvSpPr>
          <p:spPr>
            <a:xfrm>
              <a:off x="86322" y="519100"/>
              <a:ext cx="793180" cy="2590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D7C85"/>
                </a:buClr>
                <a:buSzPts val="1000"/>
                <a:buFont typeface="Calibri"/>
                <a:buNone/>
              </a:pPr>
              <a:r>
                <a:rPr lang="en-US" sz="1000" b="1">
                  <a:solidFill>
                    <a:srgbClr val="4D7C85"/>
                  </a:solidFill>
                  <a:latin typeface="Calibri"/>
                  <a:ea typeface="Calibri"/>
                  <a:cs typeface="Calibri"/>
                  <a:sym typeface="Calibri"/>
                </a:rPr>
                <a:t>Liberal democracy</a:t>
              </a:r>
              <a:endParaRPr/>
            </a:p>
          </p:txBody>
        </p:sp>
        <p:sp>
          <p:nvSpPr>
            <p:cNvPr id="450" name="Google Shape;450;p32"/>
            <p:cNvSpPr/>
            <p:nvPr/>
          </p:nvSpPr>
          <p:spPr>
            <a:xfrm>
              <a:off x="1688932" y="2324736"/>
              <a:ext cx="946989" cy="306553"/>
            </a:xfrm>
            <a:prstGeom prst="roundRect">
              <a:avLst>
                <a:gd name="adj" fmla="val 16667"/>
              </a:avLst>
            </a:prstGeom>
            <a:solidFill>
              <a:srgbClr val="C7B09A">
                <a:alpha val="4980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32"/>
            <p:cNvSpPr txBox="1"/>
            <p:nvPr/>
          </p:nvSpPr>
          <p:spPr>
            <a:xfrm>
              <a:off x="1703897" y="2339701"/>
              <a:ext cx="917059" cy="2766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D7C85"/>
                </a:buClr>
                <a:buSzPts val="1000"/>
                <a:buFont typeface="Calibri"/>
                <a:buNone/>
              </a:pPr>
              <a:r>
                <a:rPr lang="en-US" sz="1000" b="1">
                  <a:solidFill>
                    <a:srgbClr val="4D7C85"/>
                  </a:solidFill>
                  <a:latin typeface="Calibri"/>
                  <a:ea typeface="Calibri"/>
                  <a:cs typeface="Calibri"/>
                  <a:sym typeface="Calibri"/>
                </a:rPr>
                <a:t>Patronal autocracy</a:t>
              </a:r>
              <a:endParaRPr/>
            </a:p>
          </p:txBody>
        </p:sp>
        <p:sp>
          <p:nvSpPr>
            <p:cNvPr id="452" name="Google Shape;452;p32"/>
            <p:cNvSpPr/>
            <p:nvPr/>
          </p:nvSpPr>
          <p:spPr>
            <a:xfrm>
              <a:off x="1689411" y="284656"/>
              <a:ext cx="970579" cy="286723"/>
            </a:xfrm>
            <a:prstGeom prst="roundRect">
              <a:avLst>
                <a:gd name="adj" fmla="val 16667"/>
              </a:avLst>
            </a:prstGeom>
            <a:solidFill>
              <a:srgbClr val="C7B09A">
                <a:alpha val="4980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32"/>
            <p:cNvSpPr txBox="1"/>
            <p:nvPr/>
          </p:nvSpPr>
          <p:spPr>
            <a:xfrm>
              <a:off x="1703408" y="298653"/>
              <a:ext cx="942585" cy="2587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D7C85"/>
                </a:buClr>
                <a:buSzPts val="1000"/>
                <a:buFont typeface="Calibri"/>
                <a:buNone/>
              </a:pPr>
              <a:r>
                <a:rPr lang="en-US" sz="1000" b="1">
                  <a:solidFill>
                    <a:srgbClr val="4D7C85"/>
                  </a:solidFill>
                  <a:latin typeface="Calibri"/>
                  <a:ea typeface="Calibri"/>
                  <a:cs typeface="Calibri"/>
                  <a:sym typeface="Calibri"/>
                </a:rPr>
                <a:t>Conservative autocracy</a:t>
              </a:r>
              <a:endParaRPr/>
            </a:p>
          </p:txBody>
        </p:sp>
        <p:sp>
          <p:nvSpPr>
            <p:cNvPr id="454" name="Google Shape;454;p32"/>
            <p:cNvSpPr/>
            <p:nvPr/>
          </p:nvSpPr>
          <p:spPr>
            <a:xfrm>
              <a:off x="2901803" y="1312786"/>
              <a:ext cx="1161922" cy="299976"/>
            </a:xfrm>
            <a:prstGeom prst="roundRect">
              <a:avLst>
                <a:gd name="adj" fmla="val 16667"/>
              </a:avLst>
            </a:prstGeom>
            <a:solidFill>
              <a:srgbClr val="C7B09A">
                <a:alpha val="4980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32"/>
            <p:cNvSpPr txBox="1"/>
            <p:nvPr/>
          </p:nvSpPr>
          <p:spPr>
            <a:xfrm>
              <a:off x="2916447" y="1327430"/>
              <a:ext cx="1132634" cy="2706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D7C85"/>
                </a:buClr>
                <a:buSzPts val="1000"/>
                <a:buFont typeface="Calibri"/>
                <a:buNone/>
              </a:pPr>
              <a:r>
                <a:rPr lang="en-US" sz="1000" b="1">
                  <a:solidFill>
                    <a:srgbClr val="4D7C85"/>
                  </a:solidFill>
                  <a:latin typeface="Calibri"/>
                  <a:ea typeface="Calibri"/>
                  <a:cs typeface="Calibri"/>
                  <a:sym typeface="Calibri"/>
                </a:rPr>
                <a:t>Market-exploiting dictatorship</a:t>
              </a:r>
              <a:endParaRPr/>
            </a:p>
          </p:txBody>
        </p:sp>
        <p:sp>
          <p:nvSpPr>
            <p:cNvPr id="456" name="Google Shape;456;p32"/>
            <p:cNvSpPr/>
            <p:nvPr/>
          </p:nvSpPr>
          <p:spPr>
            <a:xfrm>
              <a:off x="208798" y="1312897"/>
              <a:ext cx="1175195" cy="281514"/>
            </a:xfrm>
            <a:prstGeom prst="roundRect">
              <a:avLst>
                <a:gd name="adj" fmla="val 16667"/>
              </a:avLst>
            </a:prstGeom>
            <a:solidFill>
              <a:srgbClr val="C7B09A">
                <a:alpha val="4980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32"/>
            <p:cNvSpPr txBox="1"/>
            <p:nvPr/>
          </p:nvSpPr>
          <p:spPr>
            <a:xfrm>
              <a:off x="222540" y="1326639"/>
              <a:ext cx="1147711" cy="2540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D7C85"/>
                </a:buClr>
                <a:buSzPts val="1000"/>
                <a:buFont typeface="Calibri"/>
                <a:buNone/>
              </a:pPr>
              <a:r>
                <a:rPr lang="en-US" sz="1000" b="1">
                  <a:solidFill>
                    <a:srgbClr val="4D7C85"/>
                  </a:solidFill>
                  <a:latin typeface="Calibri"/>
                  <a:ea typeface="Calibri"/>
                  <a:cs typeface="Calibri"/>
                  <a:sym typeface="Calibri"/>
                </a:rPr>
                <a:t>Patronal democracy</a:t>
              </a:r>
              <a:endParaRPr/>
            </a:p>
          </p:txBody>
        </p:sp>
      </p:grpSp>
      <p:sp>
        <p:nvSpPr>
          <p:cNvPr id="458" name="Google Shape;458;p32"/>
          <p:cNvSpPr txBox="1">
            <a:spLocks noGrp="1"/>
          </p:cNvSpPr>
          <p:nvPr>
            <p:ph type="title"/>
          </p:nvPr>
        </p:nvSpPr>
        <p:spPr>
          <a:xfrm>
            <a:off x="250825" y="130355"/>
            <a:ext cx="4181983" cy="857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8D503B"/>
              </a:buClr>
              <a:buSzPts val="2600"/>
              <a:buFont typeface="Open Sans"/>
              <a:buNone/>
            </a:pPr>
            <a:r>
              <a:rPr lang="en-US" sz="2600" b="1">
                <a:solidFill>
                  <a:srgbClr val="8D503B"/>
                </a:solidFill>
              </a:rPr>
              <a:t>Primary trajectories of </a:t>
            </a:r>
            <a:br>
              <a:rPr lang="en-US" sz="2600" b="1">
                <a:solidFill>
                  <a:srgbClr val="8D503B"/>
                </a:solidFill>
              </a:rPr>
            </a:br>
            <a:r>
              <a:rPr lang="en-US" sz="2600" b="1">
                <a:solidFill>
                  <a:srgbClr val="8D503B"/>
                </a:solidFill>
              </a:rPr>
              <a:t>post-communist regimes</a:t>
            </a:r>
            <a:endParaRPr/>
          </a:p>
        </p:txBody>
      </p:sp>
      <p:sp>
        <p:nvSpPr>
          <p:cNvPr id="459" name="Google Shape;459;p32"/>
          <p:cNvSpPr/>
          <p:nvPr/>
        </p:nvSpPr>
        <p:spPr>
          <a:xfrm>
            <a:off x="0" y="53340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0" name="Google Shape;460;p32"/>
          <p:cNvSpPr/>
          <p:nvPr/>
        </p:nvSpPr>
        <p:spPr>
          <a:xfrm>
            <a:off x="0" y="53340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1" name="Google Shape;461;p32"/>
          <p:cNvSpPr/>
          <p:nvPr/>
        </p:nvSpPr>
        <p:spPr>
          <a:xfrm>
            <a:off x="0" y="53340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2" name="Google Shape;462;p32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3" name="Google Shape;463;p32"/>
          <p:cNvSpPr/>
          <p:nvPr/>
        </p:nvSpPr>
        <p:spPr>
          <a:xfrm>
            <a:off x="0" y="53340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464" name="Google Shape;464;p32"/>
          <p:cNvGraphicFramePr/>
          <p:nvPr>
            <p:extLst>
              <p:ext uri="{D42A27DB-BD31-4B8C-83A1-F6EECF244321}">
                <p14:modId xmlns:p14="http://schemas.microsoft.com/office/powerpoint/2010/main" val="2391918907"/>
              </p:ext>
            </p:extLst>
          </p:nvPr>
        </p:nvGraphicFramePr>
        <p:xfrm>
          <a:off x="4497493" y="123826"/>
          <a:ext cx="4538550" cy="491913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1546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77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47075"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solidFill>
                          <a:srgbClr val="50412B"/>
                        </a:solidFill>
                        <a:latin typeface="Calibri" panose="020F0502020204030204" pitchFamily="34" charset="0"/>
                        <a:ea typeface="Open Sans"/>
                        <a:cs typeface="Calibri" panose="020F0502020204030204" pitchFamily="34" charset="0"/>
                        <a:sym typeface="Open Sans"/>
                      </a:endParaRPr>
                    </a:p>
                  </a:txBody>
                  <a:tcPr marL="120150" marR="120150" marT="60075" marB="60075">
                    <a:lnL w="12700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>
                          <a:solidFill>
                            <a:srgbClr val="50412B"/>
                          </a:solidFill>
                          <a:latin typeface="Calibri" panose="020F0502020204030204" pitchFamily="34" charset="0"/>
                          <a:ea typeface="Open Sans"/>
                          <a:cs typeface="Calibri" panose="020F0502020204030204" pitchFamily="34" charset="0"/>
                          <a:sym typeface="Open Sans"/>
                        </a:rPr>
                        <a:t>Primary trajectories</a:t>
                      </a:r>
                      <a:endParaRPr sz="1200" dirty="0">
                        <a:solidFill>
                          <a:srgbClr val="50412B"/>
                        </a:solidFill>
                        <a:latin typeface="Calibri" panose="020F0502020204030204" pitchFamily="34" charset="0"/>
                        <a:ea typeface="Open Sans"/>
                        <a:cs typeface="Calibri" panose="020F0502020204030204" pitchFamily="34" charset="0"/>
                        <a:sym typeface="Open Sans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0475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>
                          <a:solidFill>
                            <a:srgbClr val="4D7C84"/>
                          </a:solidFill>
                          <a:latin typeface="Calibri" panose="020F0502020204030204" pitchFamily="34" charset="0"/>
                          <a:ea typeface="Open Sans"/>
                          <a:cs typeface="Calibri" panose="020F0502020204030204" pitchFamily="34" charset="0"/>
                          <a:sym typeface="Open Sans"/>
                        </a:rPr>
                        <a:t>from</a:t>
                      </a:r>
                      <a:endParaRPr sz="1200" dirty="0">
                        <a:solidFill>
                          <a:srgbClr val="4D7C84"/>
                        </a:solidFill>
                        <a:latin typeface="Calibri" panose="020F0502020204030204" pitchFamily="34" charset="0"/>
                        <a:ea typeface="Open Sans"/>
                        <a:cs typeface="Calibri" panose="020F0502020204030204" pitchFamily="34" charset="0"/>
                        <a:sym typeface="Open Sans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>
                          <a:solidFill>
                            <a:srgbClr val="4D7C84"/>
                          </a:solidFill>
                          <a:latin typeface="Calibri" panose="020F0502020204030204" pitchFamily="34" charset="0"/>
                          <a:ea typeface="Open Sans"/>
                          <a:cs typeface="Calibri" panose="020F0502020204030204" pitchFamily="34" charset="0"/>
                          <a:sym typeface="Open Sans"/>
                        </a:rPr>
                        <a:t>to</a:t>
                      </a:r>
                      <a:endParaRPr sz="1200" dirty="0">
                        <a:solidFill>
                          <a:srgbClr val="4D7C84"/>
                        </a:solidFill>
                        <a:latin typeface="Calibri" panose="020F0502020204030204" pitchFamily="34" charset="0"/>
                        <a:ea typeface="Open Sans"/>
                        <a:cs typeface="Calibri" panose="020F0502020204030204" pitchFamily="34" charset="0"/>
                        <a:sym typeface="Open Sans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2900"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dirty="0">
                          <a:solidFill>
                            <a:srgbClr val="CD5F50"/>
                          </a:solidFill>
                          <a:latin typeface="Calibri" panose="020F0502020204030204" pitchFamily="34" charset="0"/>
                          <a:ea typeface="Open Sans"/>
                          <a:cs typeface="Calibri" panose="020F0502020204030204" pitchFamily="34" charset="0"/>
                          <a:sym typeface="Open Sans"/>
                        </a:rPr>
                        <a:t>A</a:t>
                      </a:r>
                      <a:endParaRPr sz="1600" dirty="0">
                        <a:solidFill>
                          <a:srgbClr val="CD5F50"/>
                        </a:solidFill>
                        <a:latin typeface="Calibri" panose="020F0502020204030204" pitchFamily="34" charset="0"/>
                        <a:ea typeface="Open Sans"/>
                        <a:cs typeface="Calibri" panose="020F0502020204030204" pitchFamily="34" charset="0"/>
                        <a:sym typeface="Open Sans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dirty="0">
                          <a:solidFill>
                            <a:srgbClr val="4D7C84"/>
                          </a:solidFill>
                          <a:latin typeface="Calibri" panose="020F0502020204030204" pitchFamily="34" charset="0"/>
                          <a:ea typeface="Open Sans"/>
                          <a:cs typeface="Calibri" panose="020F0502020204030204" pitchFamily="34" charset="0"/>
                          <a:sym typeface="Open Sans"/>
                        </a:rPr>
                        <a:t>Regime change</a:t>
                      </a:r>
                      <a:endParaRPr sz="1100" dirty="0">
                        <a:solidFill>
                          <a:srgbClr val="4D7C84"/>
                        </a:solidFill>
                        <a:latin typeface="Calibri" panose="020F0502020204030204" pitchFamily="34" charset="0"/>
                        <a:ea typeface="Open Sans"/>
                        <a:cs typeface="Calibri" panose="020F0502020204030204" pitchFamily="34" charset="0"/>
                        <a:sym typeface="Open Sans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dirty="0">
                          <a:solidFill>
                            <a:srgbClr val="4D7C84"/>
                          </a:solidFill>
                          <a:latin typeface="Calibri" panose="020F0502020204030204" pitchFamily="34" charset="0"/>
                          <a:ea typeface="Open Sans"/>
                          <a:cs typeface="Calibri" panose="020F0502020204030204" pitchFamily="34" charset="0"/>
                          <a:sym typeface="Open Sans"/>
                        </a:rPr>
                        <a:t>(e.g. Estonia, Poland, Hungary)</a:t>
                      </a:r>
                      <a:endParaRPr sz="1100" dirty="0">
                        <a:solidFill>
                          <a:srgbClr val="4D7C84"/>
                        </a:solidFill>
                        <a:latin typeface="Calibri" panose="020F0502020204030204" pitchFamily="34" charset="0"/>
                        <a:ea typeface="Open Sans"/>
                        <a:cs typeface="Calibri" panose="020F0502020204030204" pitchFamily="34" charset="0"/>
                        <a:sym typeface="Open Sans"/>
                      </a:endParaRPr>
                    </a:p>
                  </a:txBody>
                  <a:tcPr marL="45725" marR="45725" marT="45725" marB="45725" anchor="ctr">
                    <a:lnL w="12700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>
                          <a:solidFill>
                            <a:srgbClr val="50412B"/>
                          </a:solidFill>
                          <a:latin typeface="Calibri" panose="020F0502020204030204" pitchFamily="34" charset="0"/>
                          <a:ea typeface="Open Sans"/>
                          <a:cs typeface="Calibri" panose="020F0502020204030204" pitchFamily="34" charset="0"/>
                          <a:sym typeface="Open Sans"/>
                        </a:rPr>
                        <a:t>Communist dictatorship</a:t>
                      </a:r>
                      <a:endParaRPr sz="1200" dirty="0">
                        <a:solidFill>
                          <a:srgbClr val="50412B"/>
                        </a:solidFill>
                        <a:latin typeface="Calibri" panose="020F0502020204030204" pitchFamily="34" charset="0"/>
                        <a:ea typeface="Open Sans"/>
                        <a:cs typeface="Calibri" panose="020F0502020204030204" pitchFamily="34" charset="0"/>
                        <a:sym typeface="Open Sans"/>
                      </a:endParaRPr>
                    </a:p>
                  </a:txBody>
                  <a:tcPr marL="45725" marR="45725" marT="45725" marB="45725" anchor="ctr">
                    <a:lnL w="9525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rgbClr val="50412B"/>
                          </a:solidFill>
                          <a:latin typeface="Calibri" panose="020F0502020204030204" pitchFamily="34" charset="0"/>
                          <a:ea typeface="Open Sans"/>
                          <a:cs typeface="Calibri" panose="020F0502020204030204" pitchFamily="34" charset="0"/>
                          <a:sym typeface="Open Sans"/>
                        </a:rPr>
                        <a:t>Liberal democracy</a:t>
                      </a:r>
                      <a:endParaRPr sz="1200">
                        <a:solidFill>
                          <a:srgbClr val="50412B"/>
                        </a:solidFill>
                        <a:latin typeface="Calibri" panose="020F0502020204030204" pitchFamily="34" charset="0"/>
                        <a:ea typeface="Open Sans"/>
                        <a:cs typeface="Calibri" panose="020F0502020204030204" pitchFamily="34" charset="0"/>
                        <a:sym typeface="Open Sans"/>
                      </a:endParaRPr>
                    </a:p>
                  </a:txBody>
                  <a:tcPr marL="45725" marR="45725" marT="45725" marB="45725" anchor="ctr">
                    <a:lnL w="9525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9700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>
                          <a:solidFill>
                            <a:srgbClr val="50412B"/>
                          </a:solidFill>
                          <a:latin typeface="Calibri" panose="020F0502020204030204" pitchFamily="34" charset="0"/>
                          <a:ea typeface="Open Sans"/>
                          <a:cs typeface="Calibri" panose="020F0502020204030204" pitchFamily="34" charset="0"/>
                          <a:sym typeface="Open Sans"/>
                        </a:rPr>
                        <a:t>Single-pyramid</a:t>
                      </a:r>
                      <a:endParaRPr sz="1200" dirty="0">
                        <a:solidFill>
                          <a:srgbClr val="50412B"/>
                        </a:solidFill>
                        <a:latin typeface="Calibri" panose="020F0502020204030204" pitchFamily="34" charset="0"/>
                        <a:ea typeface="Open Sans"/>
                        <a:cs typeface="Calibri" panose="020F0502020204030204" pitchFamily="34" charset="0"/>
                        <a:sym typeface="Open Sans"/>
                      </a:endParaRPr>
                    </a:p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>
                          <a:solidFill>
                            <a:srgbClr val="50412B"/>
                          </a:solidFill>
                          <a:latin typeface="Calibri" panose="020F0502020204030204" pitchFamily="34" charset="0"/>
                          <a:ea typeface="Open Sans"/>
                          <a:cs typeface="Calibri" panose="020F0502020204030204" pitchFamily="34" charset="0"/>
                          <a:sym typeface="Open Sans"/>
                        </a:rPr>
                        <a:t>bureaucratic patronal</a:t>
                      </a:r>
                      <a:endParaRPr sz="1200" dirty="0">
                        <a:solidFill>
                          <a:srgbClr val="50412B"/>
                        </a:solidFill>
                        <a:latin typeface="Calibri" panose="020F0502020204030204" pitchFamily="34" charset="0"/>
                        <a:ea typeface="Open Sans"/>
                        <a:cs typeface="Calibri" panose="020F0502020204030204" pitchFamily="34" charset="0"/>
                        <a:sym typeface="Open Sans"/>
                      </a:endParaRPr>
                    </a:p>
                  </a:txBody>
                  <a:tcPr marL="45725" marR="45725" marT="45725" marB="45725" anchor="ctr">
                    <a:lnL w="9525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rgbClr val="50412B"/>
                          </a:solidFill>
                          <a:latin typeface="Calibri" panose="020F0502020204030204" pitchFamily="34" charset="0"/>
                          <a:ea typeface="Open Sans"/>
                          <a:cs typeface="Calibri" panose="020F0502020204030204" pitchFamily="34" charset="0"/>
                          <a:sym typeface="Open Sans"/>
                        </a:rPr>
                        <a:t>Multi-pyramid</a:t>
                      </a:r>
                      <a:endParaRPr sz="1200">
                        <a:solidFill>
                          <a:srgbClr val="50412B"/>
                        </a:solidFill>
                        <a:latin typeface="Calibri" panose="020F0502020204030204" pitchFamily="34" charset="0"/>
                        <a:ea typeface="Open Sans"/>
                        <a:cs typeface="Calibri" panose="020F0502020204030204" pitchFamily="34" charset="0"/>
                        <a:sym typeface="Open Sans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rgbClr val="50412B"/>
                          </a:solidFill>
                          <a:latin typeface="Calibri" panose="020F0502020204030204" pitchFamily="34" charset="0"/>
                          <a:ea typeface="Open Sans"/>
                          <a:cs typeface="Calibri" panose="020F0502020204030204" pitchFamily="34" charset="0"/>
                          <a:sym typeface="Open Sans"/>
                        </a:rPr>
                        <a:t>non-patronal</a:t>
                      </a:r>
                      <a:endParaRPr sz="1200">
                        <a:solidFill>
                          <a:srgbClr val="50412B"/>
                        </a:solidFill>
                        <a:latin typeface="Calibri" panose="020F0502020204030204" pitchFamily="34" charset="0"/>
                        <a:ea typeface="Open Sans"/>
                        <a:cs typeface="Calibri" panose="020F0502020204030204" pitchFamily="34" charset="0"/>
                        <a:sym typeface="Open Sans"/>
                      </a:endParaRPr>
                    </a:p>
                  </a:txBody>
                  <a:tcPr marL="45725" marR="45725" marT="45725" marB="45725" anchor="ctr">
                    <a:lnL w="9525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2900"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dirty="0">
                          <a:solidFill>
                            <a:srgbClr val="CD5F50"/>
                          </a:solidFill>
                          <a:latin typeface="Calibri" panose="020F0502020204030204" pitchFamily="34" charset="0"/>
                          <a:ea typeface="Open Sans"/>
                          <a:cs typeface="Calibri" panose="020F0502020204030204" pitchFamily="34" charset="0"/>
                          <a:sym typeface="Open Sans"/>
                        </a:rPr>
                        <a:t>B</a:t>
                      </a:r>
                      <a:endParaRPr sz="1600" dirty="0">
                        <a:solidFill>
                          <a:srgbClr val="CD5F50"/>
                        </a:solidFill>
                        <a:latin typeface="Calibri" panose="020F0502020204030204" pitchFamily="34" charset="0"/>
                        <a:ea typeface="Open Sans"/>
                        <a:cs typeface="Calibri" panose="020F0502020204030204" pitchFamily="34" charset="0"/>
                        <a:sym typeface="Open Sans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dirty="0">
                          <a:solidFill>
                            <a:srgbClr val="4D7C84"/>
                          </a:solidFill>
                          <a:latin typeface="Calibri" panose="020F0502020204030204" pitchFamily="34" charset="0"/>
                          <a:ea typeface="Open Sans"/>
                          <a:cs typeface="Calibri" panose="020F0502020204030204" pitchFamily="34" charset="0"/>
                          <a:sym typeface="Open Sans"/>
                        </a:rPr>
                        <a:t>Regime change</a:t>
                      </a:r>
                      <a:endParaRPr sz="1100" dirty="0">
                        <a:solidFill>
                          <a:srgbClr val="4D7C84"/>
                        </a:solidFill>
                        <a:latin typeface="Calibri" panose="020F0502020204030204" pitchFamily="34" charset="0"/>
                        <a:ea typeface="Open Sans"/>
                        <a:cs typeface="Calibri" panose="020F0502020204030204" pitchFamily="34" charset="0"/>
                        <a:sym typeface="Open Sans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dirty="0">
                          <a:solidFill>
                            <a:srgbClr val="4D7C84"/>
                          </a:solidFill>
                          <a:latin typeface="Calibri" panose="020F0502020204030204" pitchFamily="34" charset="0"/>
                          <a:ea typeface="Open Sans"/>
                          <a:cs typeface="Calibri" panose="020F0502020204030204" pitchFamily="34" charset="0"/>
                          <a:sym typeface="Open Sans"/>
                        </a:rPr>
                        <a:t>(e.g. Romania, Ukraine)</a:t>
                      </a:r>
                      <a:endParaRPr sz="1100" dirty="0">
                        <a:solidFill>
                          <a:srgbClr val="4D7C84"/>
                        </a:solidFill>
                        <a:latin typeface="Calibri" panose="020F0502020204030204" pitchFamily="34" charset="0"/>
                        <a:ea typeface="Open Sans"/>
                        <a:cs typeface="Calibri" panose="020F0502020204030204" pitchFamily="34" charset="0"/>
                        <a:sym typeface="Open Sans"/>
                      </a:endParaRPr>
                    </a:p>
                  </a:txBody>
                  <a:tcPr marL="45725" marR="45725" marT="45725" marB="45725" anchor="ctr">
                    <a:lnL w="12700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>
                          <a:solidFill>
                            <a:srgbClr val="50412B"/>
                          </a:solidFill>
                          <a:latin typeface="Calibri" panose="020F0502020204030204" pitchFamily="34" charset="0"/>
                          <a:ea typeface="Open Sans"/>
                          <a:cs typeface="Calibri" panose="020F0502020204030204" pitchFamily="34" charset="0"/>
                          <a:sym typeface="Open Sans"/>
                        </a:rPr>
                        <a:t>Communist dictatorship</a:t>
                      </a:r>
                      <a:endParaRPr sz="1200" dirty="0">
                        <a:solidFill>
                          <a:srgbClr val="50412B"/>
                        </a:solidFill>
                        <a:latin typeface="Calibri" panose="020F0502020204030204" pitchFamily="34" charset="0"/>
                        <a:ea typeface="Open Sans"/>
                        <a:cs typeface="Calibri" panose="020F0502020204030204" pitchFamily="34" charset="0"/>
                        <a:sym typeface="Open Sans"/>
                      </a:endParaRPr>
                    </a:p>
                  </a:txBody>
                  <a:tcPr marL="45725" marR="45725" marT="45725" marB="45725" anchor="ctr">
                    <a:lnL w="9525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rgbClr val="50412B"/>
                          </a:solidFill>
                          <a:latin typeface="Calibri" panose="020F0502020204030204" pitchFamily="34" charset="0"/>
                          <a:ea typeface="Open Sans"/>
                          <a:cs typeface="Calibri" panose="020F0502020204030204" pitchFamily="34" charset="0"/>
                          <a:sym typeface="Open Sans"/>
                        </a:rPr>
                        <a:t>Patronal democracy</a:t>
                      </a:r>
                      <a:endParaRPr sz="1200">
                        <a:solidFill>
                          <a:srgbClr val="50412B"/>
                        </a:solidFill>
                        <a:latin typeface="Calibri" panose="020F0502020204030204" pitchFamily="34" charset="0"/>
                        <a:ea typeface="Open Sans"/>
                        <a:cs typeface="Calibri" panose="020F0502020204030204" pitchFamily="34" charset="0"/>
                        <a:sym typeface="Open Sans"/>
                      </a:endParaRPr>
                    </a:p>
                  </a:txBody>
                  <a:tcPr marL="45725" marR="45725" marT="45725" marB="45725" anchor="ctr">
                    <a:lnL w="9525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5325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>
                          <a:solidFill>
                            <a:srgbClr val="50412B"/>
                          </a:solidFill>
                          <a:latin typeface="Calibri" panose="020F0502020204030204" pitchFamily="34" charset="0"/>
                          <a:ea typeface="Open Sans"/>
                          <a:cs typeface="Calibri" panose="020F0502020204030204" pitchFamily="34" charset="0"/>
                          <a:sym typeface="Open Sans"/>
                        </a:rPr>
                        <a:t>Single-pyramid</a:t>
                      </a:r>
                      <a:endParaRPr sz="1200" dirty="0">
                        <a:solidFill>
                          <a:srgbClr val="50412B"/>
                        </a:solidFill>
                        <a:latin typeface="Calibri" panose="020F0502020204030204" pitchFamily="34" charset="0"/>
                        <a:ea typeface="Open Sans"/>
                        <a:cs typeface="Calibri" panose="020F0502020204030204" pitchFamily="34" charset="0"/>
                        <a:sym typeface="Open Sans"/>
                      </a:endParaRPr>
                    </a:p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>
                          <a:solidFill>
                            <a:srgbClr val="50412B"/>
                          </a:solidFill>
                          <a:latin typeface="Calibri" panose="020F0502020204030204" pitchFamily="34" charset="0"/>
                          <a:ea typeface="Open Sans"/>
                          <a:cs typeface="Calibri" panose="020F0502020204030204" pitchFamily="34" charset="0"/>
                          <a:sym typeface="Open Sans"/>
                        </a:rPr>
                        <a:t>bureaucratic patronal</a:t>
                      </a:r>
                      <a:endParaRPr sz="1200" dirty="0">
                        <a:solidFill>
                          <a:srgbClr val="50412B"/>
                        </a:solidFill>
                        <a:latin typeface="Calibri" panose="020F0502020204030204" pitchFamily="34" charset="0"/>
                        <a:ea typeface="Open Sans"/>
                        <a:cs typeface="Calibri" panose="020F0502020204030204" pitchFamily="34" charset="0"/>
                        <a:sym typeface="Open Sans"/>
                      </a:endParaRPr>
                    </a:p>
                  </a:txBody>
                  <a:tcPr marL="45725" marR="45725" marT="45725" marB="45725" anchor="ctr">
                    <a:lnL w="9525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>
                          <a:solidFill>
                            <a:srgbClr val="50412B"/>
                          </a:solidFill>
                          <a:latin typeface="Calibri" panose="020F0502020204030204" pitchFamily="34" charset="0"/>
                          <a:ea typeface="Open Sans"/>
                          <a:cs typeface="Calibri" panose="020F0502020204030204" pitchFamily="34" charset="0"/>
                          <a:sym typeface="Open Sans"/>
                        </a:rPr>
                        <a:t>Multi-pyramid</a:t>
                      </a:r>
                      <a:endParaRPr sz="1200" dirty="0">
                        <a:solidFill>
                          <a:srgbClr val="50412B"/>
                        </a:solidFill>
                        <a:latin typeface="Calibri" panose="020F0502020204030204" pitchFamily="34" charset="0"/>
                        <a:ea typeface="Open Sans"/>
                        <a:cs typeface="Calibri" panose="020F0502020204030204" pitchFamily="34" charset="0"/>
                        <a:sym typeface="Open Sans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>
                          <a:solidFill>
                            <a:srgbClr val="50412B"/>
                          </a:solidFill>
                          <a:latin typeface="Calibri" panose="020F0502020204030204" pitchFamily="34" charset="0"/>
                          <a:ea typeface="Open Sans"/>
                          <a:cs typeface="Calibri" panose="020F0502020204030204" pitchFamily="34" charset="0"/>
                          <a:sym typeface="Open Sans"/>
                        </a:rPr>
                        <a:t>informal patronal</a:t>
                      </a:r>
                      <a:endParaRPr sz="1200" dirty="0">
                        <a:solidFill>
                          <a:srgbClr val="50412B"/>
                        </a:solidFill>
                        <a:latin typeface="Calibri" panose="020F0502020204030204" pitchFamily="34" charset="0"/>
                        <a:ea typeface="Open Sans"/>
                        <a:cs typeface="Calibri" panose="020F0502020204030204" pitchFamily="34" charset="0"/>
                        <a:sym typeface="Open Sans"/>
                      </a:endParaRPr>
                    </a:p>
                  </a:txBody>
                  <a:tcPr marL="45725" marR="45725" marT="45725" marB="45725" anchor="ctr">
                    <a:lnL w="9525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2900"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dirty="0">
                          <a:solidFill>
                            <a:srgbClr val="CD5F50"/>
                          </a:solidFill>
                          <a:latin typeface="Calibri" panose="020F0502020204030204" pitchFamily="34" charset="0"/>
                          <a:ea typeface="Open Sans"/>
                          <a:cs typeface="Calibri" panose="020F0502020204030204" pitchFamily="34" charset="0"/>
                          <a:sym typeface="Open Sans"/>
                        </a:rPr>
                        <a:t>C</a:t>
                      </a:r>
                      <a:endParaRPr sz="1600" dirty="0">
                        <a:solidFill>
                          <a:srgbClr val="CD5F50"/>
                        </a:solidFill>
                        <a:latin typeface="Calibri" panose="020F0502020204030204" pitchFamily="34" charset="0"/>
                        <a:ea typeface="Open Sans"/>
                        <a:cs typeface="Calibri" panose="020F0502020204030204" pitchFamily="34" charset="0"/>
                        <a:sym typeface="Open Sans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dirty="0">
                          <a:solidFill>
                            <a:srgbClr val="4D7C84"/>
                          </a:solidFill>
                          <a:latin typeface="Calibri" panose="020F0502020204030204" pitchFamily="34" charset="0"/>
                          <a:ea typeface="Open Sans"/>
                          <a:cs typeface="Calibri" panose="020F0502020204030204" pitchFamily="34" charset="0"/>
                          <a:sym typeface="Open Sans"/>
                        </a:rPr>
                        <a:t>Regime change</a:t>
                      </a:r>
                      <a:endParaRPr sz="1100" dirty="0">
                        <a:solidFill>
                          <a:srgbClr val="4D7C84"/>
                        </a:solidFill>
                        <a:latin typeface="Calibri" panose="020F0502020204030204" pitchFamily="34" charset="0"/>
                        <a:ea typeface="Open Sans"/>
                        <a:cs typeface="Calibri" panose="020F0502020204030204" pitchFamily="34" charset="0"/>
                        <a:sym typeface="Open Sans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dirty="0">
                          <a:solidFill>
                            <a:srgbClr val="4D7C84"/>
                          </a:solidFill>
                          <a:latin typeface="Calibri" panose="020F0502020204030204" pitchFamily="34" charset="0"/>
                          <a:ea typeface="Open Sans"/>
                          <a:cs typeface="Calibri" panose="020F0502020204030204" pitchFamily="34" charset="0"/>
                          <a:sym typeface="Open Sans"/>
                        </a:rPr>
                        <a:t>(e.g. Kazakhstan)</a:t>
                      </a:r>
                      <a:endParaRPr sz="1100" dirty="0">
                        <a:solidFill>
                          <a:srgbClr val="4D7C84"/>
                        </a:solidFill>
                        <a:latin typeface="Calibri" panose="020F0502020204030204" pitchFamily="34" charset="0"/>
                        <a:ea typeface="Open Sans"/>
                        <a:cs typeface="Calibri" panose="020F0502020204030204" pitchFamily="34" charset="0"/>
                        <a:sym typeface="Open Sans"/>
                      </a:endParaRPr>
                    </a:p>
                  </a:txBody>
                  <a:tcPr marL="45725" marR="45725" marT="45725" marB="45725" anchor="ctr">
                    <a:lnL w="12700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>
                          <a:solidFill>
                            <a:srgbClr val="50412B"/>
                          </a:solidFill>
                          <a:latin typeface="Calibri" panose="020F0502020204030204" pitchFamily="34" charset="0"/>
                          <a:ea typeface="Open Sans"/>
                          <a:cs typeface="Calibri" panose="020F0502020204030204" pitchFamily="34" charset="0"/>
                          <a:sym typeface="Open Sans"/>
                        </a:rPr>
                        <a:t>Communist dictatorship</a:t>
                      </a:r>
                      <a:endParaRPr sz="1200" dirty="0">
                        <a:solidFill>
                          <a:srgbClr val="50412B"/>
                        </a:solidFill>
                        <a:latin typeface="Calibri" panose="020F0502020204030204" pitchFamily="34" charset="0"/>
                        <a:ea typeface="Open Sans"/>
                        <a:cs typeface="Calibri" panose="020F0502020204030204" pitchFamily="34" charset="0"/>
                        <a:sym typeface="Open Sans"/>
                      </a:endParaRPr>
                    </a:p>
                  </a:txBody>
                  <a:tcPr marL="45725" marR="45725" marT="45725" marB="45725" anchor="ctr">
                    <a:lnL w="9525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>
                          <a:solidFill>
                            <a:srgbClr val="50412B"/>
                          </a:solidFill>
                          <a:latin typeface="Calibri" panose="020F0502020204030204" pitchFamily="34" charset="0"/>
                          <a:ea typeface="Open Sans"/>
                          <a:cs typeface="Calibri" panose="020F0502020204030204" pitchFamily="34" charset="0"/>
                          <a:sym typeface="Open Sans"/>
                        </a:rPr>
                        <a:t>Patronal autocracy</a:t>
                      </a:r>
                      <a:endParaRPr sz="1200" dirty="0">
                        <a:solidFill>
                          <a:srgbClr val="50412B"/>
                        </a:solidFill>
                        <a:latin typeface="Calibri" panose="020F0502020204030204" pitchFamily="34" charset="0"/>
                        <a:ea typeface="Open Sans"/>
                        <a:cs typeface="Calibri" panose="020F0502020204030204" pitchFamily="34" charset="0"/>
                        <a:sym typeface="Open Sans"/>
                      </a:endParaRPr>
                    </a:p>
                  </a:txBody>
                  <a:tcPr marL="45725" marR="45725" marT="45725" marB="45725" anchor="ctr">
                    <a:lnL w="9525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15325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>
                          <a:solidFill>
                            <a:srgbClr val="50412B"/>
                          </a:solidFill>
                          <a:latin typeface="Calibri" panose="020F0502020204030204" pitchFamily="34" charset="0"/>
                          <a:ea typeface="Open Sans"/>
                          <a:cs typeface="Calibri" panose="020F0502020204030204" pitchFamily="34" charset="0"/>
                          <a:sym typeface="Open Sans"/>
                        </a:rPr>
                        <a:t>Single-pyramid</a:t>
                      </a:r>
                      <a:endParaRPr sz="1200" dirty="0">
                        <a:solidFill>
                          <a:srgbClr val="50412B"/>
                        </a:solidFill>
                        <a:latin typeface="Calibri" panose="020F0502020204030204" pitchFamily="34" charset="0"/>
                        <a:ea typeface="Open Sans"/>
                        <a:cs typeface="Calibri" panose="020F0502020204030204" pitchFamily="34" charset="0"/>
                        <a:sym typeface="Open Sans"/>
                      </a:endParaRPr>
                    </a:p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>
                          <a:solidFill>
                            <a:srgbClr val="50412B"/>
                          </a:solidFill>
                          <a:latin typeface="Calibri" panose="020F0502020204030204" pitchFamily="34" charset="0"/>
                          <a:ea typeface="Open Sans"/>
                          <a:cs typeface="Calibri" panose="020F0502020204030204" pitchFamily="34" charset="0"/>
                          <a:sym typeface="Open Sans"/>
                        </a:rPr>
                        <a:t>bureaucratic patronal</a:t>
                      </a:r>
                      <a:endParaRPr sz="1200" dirty="0">
                        <a:solidFill>
                          <a:srgbClr val="50412B"/>
                        </a:solidFill>
                        <a:latin typeface="Calibri" panose="020F0502020204030204" pitchFamily="34" charset="0"/>
                        <a:ea typeface="Open Sans"/>
                        <a:cs typeface="Calibri" panose="020F0502020204030204" pitchFamily="34" charset="0"/>
                        <a:sym typeface="Open Sans"/>
                      </a:endParaRPr>
                    </a:p>
                  </a:txBody>
                  <a:tcPr marL="45725" marR="45725" marT="45725" marB="45725" anchor="ctr">
                    <a:lnL w="9525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>
                          <a:solidFill>
                            <a:srgbClr val="50412B"/>
                          </a:solidFill>
                          <a:latin typeface="Calibri" panose="020F0502020204030204" pitchFamily="34" charset="0"/>
                          <a:ea typeface="Open Sans"/>
                          <a:cs typeface="Calibri" panose="020F0502020204030204" pitchFamily="34" charset="0"/>
                          <a:sym typeface="Open Sans"/>
                        </a:rPr>
                        <a:t>Single-pyramid</a:t>
                      </a:r>
                      <a:endParaRPr sz="1200" dirty="0">
                        <a:solidFill>
                          <a:srgbClr val="50412B"/>
                        </a:solidFill>
                        <a:latin typeface="Calibri" panose="020F0502020204030204" pitchFamily="34" charset="0"/>
                        <a:ea typeface="Open Sans"/>
                        <a:cs typeface="Calibri" panose="020F0502020204030204" pitchFamily="34" charset="0"/>
                        <a:sym typeface="Open Sans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>
                          <a:solidFill>
                            <a:srgbClr val="50412B"/>
                          </a:solidFill>
                          <a:latin typeface="Calibri" panose="020F0502020204030204" pitchFamily="34" charset="0"/>
                          <a:ea typeface="Open Sans"/>
                          <a:cs typeface="Calibri" panose="020F0502020204030204" pitchFamily="34" charset="0"/>
                          <a:sym typeface="Open Sans"/>
                        </a:rPr>
                        <a:t>informal patronal</a:t>
                      </a:r>
                      <a:endParaRPr sz="1200" dirty="0">
                        <a:solidFill>
                          <a:srgbClr val="50412B"/>
                        </a:solidFill>
                        <a:latin typeface="Calibri" panose="020F0502020204030204" pitchFamily="34" charset="0"/>
                        <a:ea typeface="Open Sans"/>
                        <a:cs typeface="Calibri" panose="020F0502020204030204" pitchFamily="34" charset="0"/>
                        <a:sym typeface="Open Sans"/>
                      </a:endParaRPr>
                    </a:p>
                  </a:txBody>
                  <a:tcPr marL="45725" marR="45725" marT="45725" marB="45725" anchor="ctr">
                    <a:lnL w="9525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73025"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dirty="0">
                          <a:solidFill>
                            <a:srgbClr val="CD5F50"/>
                          </a:solidFill>
                          <a:latin typeface="Calibri" panose="020F0502020204030204" pitchFamily="34" charset="0"/>
                          <a:ea typeface="Open Sans"/>
                          <a:cs typeface="Calibri" panose="020F0502020204030204" pitchFamily="34" charset="0"/>
                          <a:sym typeface="Open Sans"/>
                        </a:rPr>
                        <a:t>D</a:t>
                      </a:r>
                      <a:endParaRPr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dirty="0">
                          <a:solidFill>
                            <a:srgbClr val="4D7C84"/>
                          </a:solidFill>
                          <a:latin typeface="Calibri" panose="020F0502020204030204" pitchFamily="34" charset="0"/>
                          <a:ea typeface="Open Sans"/>
                          <a:cs typeface="Calibri" panose="020F0502020204030204" pitchFamily="34" charset="0"/>
                          <a:sym typeface="Open Sans"/>
                        </a:rPr>
                        <a:t>Model change</a:t>
                      </a:r>
                      <a:endParaRPr sz="1100" dirty="0">
                        <a:solidFill>
                          <a:srgbClr val="4D7C84"/>
                        </a:solidFill>
                        <a:latin typeface="Calibri" panose="020F0502020204030204" pitchFamily="34" charset="0"/>
                        <a:ea typeface="Open Sans"/>
                        <a:cs typeface="Calibri" panose="020F0502020204030204" pitchFamily="34" charset="0"/>
                        <a:sym typeface="Open Sans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dirty="0">
                          <a:solidFill>
                            <a:srgbClr val="4D7C84"/>
                          </a:solidFill>
                          <a:latin typeface="Calibri" panose="020F0502020204030204" pitchFamily="34" charset="0"/>
                          <a:ea typeface="Open Sans"/>
                          <a:cs typeface="Calibri" panose="020F0502020204030204" pitchFamily="34" charset="0"/>
                          <a:sym typeface="Open Sans"/>
                        </a:rPr>
                        <a:t>(e.g. China)</a:t>
                      </a:r>
                      <a:endParaRPr sz="1100" dirty="0">
                        <a:solidFill>
                          <a:srgbClr val="4D7C84"/>
                        </a:solidFill>
                        <a:latin typeface="Calibri" panose="020F0502020204030204" pitchFamily="34" charset="0"/>
                        <a:ea typeface="Open Sans"/>
                        <a:cs typeface="Calibri" panose="020F0502020204030204" pitchFamily="34" charset="0"/>
                        <a:sym typeface="Open Sans"/>
                      </a:endParaRPr>
                    </a:p>
                  </a:txBody>
                  <a:tcPr marL="45725" marR="45725" marT="45725" marB="45725" anchor="ctr">
                    <a:lnL w="12700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rgbClr val="50412B"/>
                          </a:solidFill>
                          <a:latin typeface="Calibri" panose="020F0502020204030204" pitchFamily="34" charset="0"/>
                          <a:ea typeface="Open Sans"/>
                          <a:cs typeface="Calibri" panose="020F0502020204030204" pitchFamily="34" charset="0"/>
                          <a:sym typeface="Open Sans"/>
                        </a:rPr>
                        <a:t>Communist dictatorship</a:t>
                      </a:r>
                      <a:endParaRPr sz="1200">
                        <a:solidFill>
                          <a:srgbClr val="50412B"/>
                        </a:solidFill>
                        <a:latin typeface="Calibri" panose="020F0502020204030204" pitchFamily="34" charset="0"/>
                        <a:ea typeface="Open Sans"/>
                        <a:cs typeface="Calibri" panose="020F0502020204030204" pitchFamily="34" charset="0"/>
                        <a:sym typeface="Open Sans"/>
                      </a:endParaRPr>
                    </a:p>
                  </a:txBody>
                  <a:tcPr marL="45725" marR="45725" marT="45725" marB="45725" anchor="ctr">
                    <a:lnL w="9525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>
                          <a:solidFill>
                            <a:srgbClr val="50412B"/>
                          </a:solidFill>
                          <a:latin typeface="Calibri" panose="020F0502020204030204" pitchFamily="34" charset="0"/>
                          <a:ea typeface="Open Sans"/>
                          <a:cs typeface="Calibri" panose="020F0502020204030204" pitchFamily="34" charset="0"/>
                          <a:sym typeface="Open Sans"/>
                        </a:rPr>
                        <a:t>Market-exploiting dictatorship</a:t>
                      </a:r>
                      <a:endParaRPr sz="1200" dirty="0">
                        <a:solidFill>
                          <a:srgbClr val="50412B"/>
                        </a:solidFill>
                        <a:latin typeface="Calibri" panose="020F0502020204030204" pitchFamily="34" charset="0"/>
                        <a:ea typeface="Open Sans"/>
                        <a:cs typeface="Calibri" panose="020F0502020204030204" pitchFamily="34" charset="0"/>
                        <a:sym typeface="Open Sans"/>
                      </a:endParaRPr>
                    </a:p>
                  </a:txBody>
                  <a:tcPr marL="45725" marR="45725" marT="45725" marB="45725" anchor="ctr">
                    <a:lnL w="9525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42250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rgbClr val="50412B"/>
                          </a:solidFill>
                          <a:latin typeface="Calibri" panose="020F0502020204030204" pitchFamily="34" charset="0"/>
                          <a:ea typeface="Open Sans"/>
                          <a:cs typeface="Calibri" panose="020F0502020204030204" pitchFamily="34" charset="0"/>
                          <a:sym typeface="Open Sans"/>
                        </a:rPr>
                        <a:t>Single-pyramid</a:t>
                      </a:r>
                      <a:endParaRPr sz="1200">
                        <a:solidFill>
                          <a:srgbClr val="50412B"/>
                        </a:solidFill>
                        <a:latin typeface="Calibri" panose="020F0502020204030204" pitchFamily="34" charset="0"/>
                        <a:ea typeface="Open Sans"/>
                        <a:cs typeface="Calibri" panose="020F0502020204030204" pitchFamily="34" charset="0"/>
                        <a:sym typeface="Open Sans"/>
                      </a:endParaRPr>
                    </a:p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rgbClr val="50412B"/>
                          </a:solidFill>
                          <a:latin typeface="Calibri" panose="020F0502020204030204" pitchFamily="34" charset="0"/>
                          <a:ea typeface="Open Sans"/>
                          <a:cs typeface="Calibri" panose="020F0502020204030204" pitchFamily="34" charset="0"/>
                          <a:sym typeface="Open Sans"/>
                        </a:rPr>
                        <a:t>bureaucratic patronal</a:t>
                      </a:r>
                      <a:endParaRPr sz="1200">
                        <a:solidFill>
                          <a:srgbClr val="50412B"/>
                        </a:solidFill>
                        <a:latin typeface="Calibri" panose="020F0502020204030204" pitchFamily="34" charset="0"/>
                        <a:ea typeface="Open Sans"/>
                        <a:cs typeface="Calibri" panose="020F0502020204030204" pitchFamily="34" charset="0"/>
                        <a:sym typeface="Open Sans"/>
                      </a:endParaRPr>
                    </a:p>
                  </a:txBody>
                  <a:tcPr marL="45725" marR="45725" marT="45725" marB="45725" anchor="ctr">
                    <a:lnL w="9525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>
                          <a:solidFill>
                            <a:srgbClr val="50412B"/>
                          </a:solidFill>
                          <a:latin typeface="Calibri" panose="020F0502020204030204" pitchFamily="34" charset="0"/>
                          <a:ea typeface="Open Sans"/>
                          <a:cs typeface="Calibri" panose="020F0502020204030204" pitchFamily="34" charset="0"/>
                          <a:sym typeface="Open Sans"/>
                        </a:rPr>
                        <a:t>Single-pyramid</a:t>
                      </a:r>
                      <a:endParaRPr sz="1200" dirty="0">
                        <a:solidFill>
                          <a:srgbClr val="50412B"/>
                        </a:solidFill>
                        <a:latin typeface="Calibri" panose="020F0502020204030204" pitchFamily="34" charset="0"/>
                        <a:ea typeface="Open Sans"/>
                        <a:cs typeface="Calibri" panose="020F0502020204030204" pitchFamily="34" charset="0"/>
                        <a:sym typeface="Open Sans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>
                          <a:solidFill>
                            <a:srgbClr val="50412B"/>
                          </a:solidFill>
                          <a:latin typeface="Calibri" panose="020F0502020204030204" pitchFamily="34" charset="0"/>
                          <a:ea typeface="Open Sans"/>
                          <a:cs typeface="Calibri" panose="020F0502020204030204" pitchFamily="34" charset="0"/>
                          <a:sym typeface="Open Sans"/>
                        </a:rPr>
                        <a:t>bureaucratic patronal</a:t>
                      </a:r>
                      <a:endParaRPr sz="1200" dirty="0">
                        <a:solidFill>
                          <a:srgbClr val="50412B"/>
                        </a:solidFill>
                        <a:latin typeface="Calibri" panose="020F0502020204030204" pitchFamily="34" charset="0"/>
                        <a:ea typeface="Open Sans"/>
                        <a:cs typeface="Calibri" panose="020F0502020204030204" pitchFamily="34" charset="0"/>
                        <a:sym typeface="Open Sans"/>
                      </a:endParaRPr>
                    </a:p>
                  </a:txBody>
                  <a:tcPr marL="45725" marR="45725" marT="45725" marB="45725" anchor="ctr">
                    <a:lnL w="9525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pSp>
        <p:nvGrpSpPr>
          <p:cNvPr id="465" name="Google Shape;465;p32"/>
          <p:cNvGrpSpPr/>
          <p:nvPr/>
        </p:nvGrpSpPr>
        <p:grpSpPr>
          <a:xfrm>
            <a:off x="1267530" y="2055387"/>
            <a:ext cx="1974296" cy="1280820"/>
            <a:chOff x="23716" y="5146"/>
            <a:chExt cx="34002" cy="22581"/>
          </a:xfrm>
        </p:grpSpPr>
        <p:grpSp>
          <p:nvGrpSpPr>
            <p:cNvPr id="466" name="Google Shape;466;p32"/>
            <p:cNvGrpSpPr/>
            <p:nvPr/>
          </p:nvGrpSpPr>
          <p:grpSpPr>
            <a:xfrm>
              <a:off x="23716" y="5146"/>
              <a:ext cx="32961" cy="22581"/>
              <a:chOff x="23716" y="5146"/>
              <a:chExt cx="32960" cy="22581"/>
            </a:xfrm>
          </p:grpSpPr>
          <p:cxnSp>
            <p:nvCxnSpPr>
              <p:cNvPr id="467" name="Google Shape;467;p32"/>
              <p:cNvCxnSpPr>
                <a:stCxn id="468" idx="3"/>
                <a:endCxn id="469" idx="0"/>
              </p:cNvCxnSpPr>
              <p:nvPr/>
            </p:nvCxnSpPr>
            <p:spPr>
              <a:xfrm flipH="1">
                <a:off x="40815" y="6427"/>
                <a:ext cx="15300" cy="213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385A61"/>
                </a:solidFill>
                <a:prstDash val="solid"/>
                <a:round/>
                <a:headEnd type="none" w="med" len="med"/>
                <a:tailEnd type="stealth" w="med" len="med"/>
              </a:ln>
            </p:spPr>
          </p:cxnSp>
          <p:cxnSp>
            <p:nvCxnSpPr>
              <p:cNvPr id="470" name="Google Shape;470;p32"/>
              <p:cNvCxnSpPr>
                <a:stCxn id="468" idx="4"/>
                <a:endCxn id="471" idx="7"/>
              </p:cNvCxnSpPr>
              <p:nvPr/>
            </p:nvCxnSpPr>
            <p:spPr>
              <a:xfrm flipH="1">
                <a:off x="50976" y="6659"/>
                <a:ext cx="5700" cy="93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385A61"/>
                </a:solidFill>
                <a:prstDash val="solid"/>
                <a:round/>
                <a:headEnd type="none" w="med" len="med"/>
                <a:tailEnd type="stealth" w="med" len="med"/>
              </a:ln>
            </p:spPr>
          </p:cxnSp>
          <p:sp>
            <p:nvSpPr>
              <p:cNvPr id="472" name="Google Shape;472;p32"/>
              <p:cNvSpPr/>
              <p:nvPr/>
            </p:nvSpPr>
            <p:spPr>
              <a:xfrm>
                <a:off x="23716" y="5146"/>
                <a:ext cx="1587" cy="1587"/>
              </a:xfrm>
              <a:prstGeom prst="ellipse">
                <a:avLst/>
              </a:prstGeom>
              <a:solidFill>
                <a:srgbClr val="385A61"/>
              </a:solidFill>
              <a:ln w="12700" cap="flat" cmpd="sng">
                <a:solidFill>
                  <a:srgbClr val="EFEAE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473" name="Google Shape;473;p32"/>
              <p:cNvCxnSpPr>
                <a:stCxn id="468" idx="2"/>
              </p:cNvCxnSpPr>
              <p:nvPr/>
            </p:nvCxnSpPr>
            <p:spPr>
              <a:xfrm rot="10800000">
                <a:off x="25282" y="5866"/>
                <a:ext cx="306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385A61"/>
                </a:solidFill>
                <a:prstDash val="solid"/>
                <a:round/>
                <a:headEnd type="none" w="med" len="med"/>
                <a:tailEnd type="stealth" w="med" len="med"/>
              </a:ln>
            </p:spPr>
          </p:cxnSp>
          <p:cxnSp>
            <p:nvCxnSpPr>
              <p:cNvPr id="474" name="Google Shape;474;p32"/>
              <p:cNvCxnSpPr>
                <a:stCxn id="468" idx="3"/>
              </p:cNvCxnSpPr>
              <p:nvPr/>
            </p:nvCxnSpPr>
            <p:spPr>
              <a:xfrm flipH="1">
                <a:off x="33915" y="6427"/>
                <a:ext cx="22200" cy="108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385A61"/>
                </a:solidFill>
                <a:prstDash val="solid"/>
                <a:round/>
                <a:headEnd type="none" w="med" len="med"/>
                <a:tailEnd type="stealth" w="med" len="med"/>
              </a:ln>
            </p:spPr>
          </p:cxnSp>
          <p:sp>
            <p:nvSpPr>
              <p:cNvPr id="475" name="Google Shape;475;p32"/>
              <p:cNvSpPr txBox="1"/>
              <p:nvPr/>
            </p:nvSpPr>
            <p:spPr>
              <a:xfrm>
                <a:off x="32879" y="5851"/>
                <a:ext cx="2551" cy="28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CD5F50"/>
                  </a:buClr>
                  <a:buSzPts val="1000"/>
                  <a:buFont typeface="Calibri"/>
                  <a:buNone/>
                </a:pPr>
                <a:r>
                  <a:rPr lang="en-US" sz="1000" b="1" i="0" u="none" strike="noStrike" cap="none">
                    <a:solidFill>
                      <a:srgbClr val="CD5F5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A</a:t>
                </a:r>
                <a:endParaRPr sz="3200" b="0" i="0" u="none" strike="noStrike" cap="none">
                  <a:solidFill>
                    <a:srgbClr val="CD5F5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6" name="Google Shape;476;p32"/>
              <p:cNvSpPr txBox="1"/>
              <p:nvPr/>
            </p:nvSpPr>
            <p:spPr>
              <a:xfrm rot="-1511262">
                <a:off x="37083" y="12142"/>
                <a:ext cx="3536" cy="25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CD5F50"/>
                  </a:buClr>
                  <a:buSzPts val="1000"/>
                  <a:buFont typeface="Calibri"/>
                  <a:buNone/>
                </a:pPr>
                <a:r>
                  <a:rPr lang="en-US" sz="1000" b="1">
                    <a:solidFill>
                      <a:srgbClr val="CD5F5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B</a:t>
                </a:r>
                <a:endParaRPr sz="3200" b="0" i="0" u="none" strike="noStrike" cap="none">
                  <a:solidFill>
                    <a:srgbClr val="CD5F5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7" name="Google Shape;477;p32"/>
              <p:cNvSpPr txBox="1"/>
              <p:nvPr/>
            </p:nvSpPr>
            <p:spPr>
              <a:xfrm rot="-3260052">
                <a:off x="41484" y="20424"/>
                <a:ext cx="3610" cy="136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CD5F50"/>
                  </a:buClr>
                  <a:buSzPts val="1000"/>
                  <a:buFont typeface="Calibri"/>
                  <a:buNone/>
                </a:pPr>
                <a:r>
                  <a:rPr lang="en-US" sz="1000" b="1" i="0" u="none" strike="noStrike" cap="none">
                    <a:solidFill>
                      <a:srgbClr val="CD5F5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</a:t>
                </a:r>
                <a:endParaRPr sz="3200" b="0" i="0" u="none" strike="noStrike" cap="none">
                  <a:solidFill>
                    <a:srgbClr val="CD5F5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78" name="Google Shape;478;p32"/>
            <p:cNvSpPr txBox="1"/>
            <p:nvPr/>
          </p:nvSpPr>
          <p:spPr>
            <a:xfrm rot="-3603953">
              <a:off x="55109" y="9606"/>
              <a:ext cx="2013" cy="2540"/>
            </a:xfrm>
            <a:prstGeom prst="rect">
              <a:avLst/>
            </a:prstGeom>
            <a:solidFill>
              <a:srgbClr val="EFEAE4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D5F50"/>
                </a:buClr>
                <a:buSzPts val="1000"/>
                <a:buFont typeface="Calibri"/>
                <a:buNone/>
              </a:pPr>
              <a:r>
                <a:rPr lang="en-US" sz="1000" b="1" i="0" u="none" strike="noStrike" cap="none">
                  <a:solidFill>
                    <a:srgbClr val="CD5F50"/>
                  </a:solidFill>
                  <a:latin typeface="Calibri"/>
                  <a:ea typeface="Calibri"/>
                  <a:cs typeface="Calibri"/>
                  <a:sym typeface="Calibri"/>
                </a:rPr>
                <a:t>D</a:t>
              </a:r>
              <a:endParaRPr sz="3200" b="0" i="0" u="none" strike="noStrike" cap="none">
                <a:solidFill>
                  <a:srgbClr val="CD5F5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79" name="Google Shape;479;p32"/>
          <p:cNvSpPr/>
          <p:nvPr/>
        </p:nvSpPr>
        <p:spPr>
          <a:xfrm>
            <a:off x="1772090" y="2725602"/>
            <a:ext cx="92150" cy="90016"/>
          </a:xfrm>
          <a:prstGeom prst="ellipse">
            <a:avLst/>
          </a:prstGeom>
          <a:solidFill>
            <a:srgbClr val="385A61"/>
          </a:solidFill>
          <a:ln w="12700" cap="flat" cmpd="sng">
            <a:solidFill>
              <a:srgbClr val="EFEAE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9" name="Google Shape;469;p32"/>
          <p:cNvSpPr/>
          <p:nvPr/>
        </p:nvSpPr>
        <p:spPr>
          <a:xfrm>
            <a:off x="2219945" y="3334859"/>
            <a:ext cx="92150" cy="90016"/>
          </a:xfrm>
          <a:prstGeom prst="ellipse">
            <a:avLst/>
          </a:prstGeom>
          <a:solidFill>
            <a:srgbClr val="385A61"/>
          </a:solidFill>
          <a:ln w="12700" cap="flat" cmpd="sng">
            <a:solidFill>
              <a:srgbClr val="EFEAE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8" name="Google Shape;468;p32"/>
          <p:cNvSpPr/>
          <p:nvPr/>
        </p:nvSpPr>
        <p:spPr>
          <a:xfrm>
            <a:off x="3135280" y="2051218"/>
            <a:ext cx="92150" cy="90016"/>
          </a:xfrm>
          <a:prstGeom prst="ellipse">
            <a:avLst/>
          </a:prstGeom>
          <a:solidFill>
            <a:srgbClr val="385A61"/>
          </a:solidFill>
          <a:ln w="12700" cap="flat" cmpd="sng">
            <a:solidFill>
              <a:srgbClr val="EFEAE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1" name="Google Shape;471;p32"/>
          <p:cNvSpPr/>
          <p:nvPr/>
        </p:nvSpPr>
        <p:spPr>
          <a:xfrm>
            <a:off x="2775436" y="2648921"/>
            <a:ext cx="92150" cy="90016"/>
          </a:xfrm>
          <a:prstGeom prst="ellipse">
            <a:avLst/>
          </a:prstGeom>
          <a:solidFill>
            <a:srgbClr val="385A61"/>
          </a:solidFill>
          <a:ln w="12700" cap="flat" cmpd="sng">
            <a:solidFill>
              <a:srgbClr val="EFEAE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1">
      <a:majorFont>
        <a:latin typeface="Open Sans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5582</TotalTime>
  <Words>1632</Words>
  <Application>Microsoft Office PowerPoint</Application>
  <PresentationFormat>On-screen Show (16:9)</PresentationFormat>
  <Paragraphs>506</Paragraphs>
  <Slides>21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Noto Sans Symbols</vt:lpstr>
      <vt:lpstr>Open Sans</vt:lpstr>
      <vt:lpstr>Times New Roman</vt:lpstr>
      <vt:lpstr>Wingdings</vt:lpstr>
      <vt:lpstr>Office-téma</vt:lpstr>
      <vt:lpstr>PowerPoint Presentation</vt:lpstr>
      <vt:lpstr>PowerPoint Presentation</vt:lpstr>
      <vt:lpstr>To understand post-communist regimes, hidden axioms of the mainstream approach have to be dissolved:</vt:lpstr>
      <vt:lpstr>PowerPoint Presentation</vt:lpstr>
      <vt:lpstr>Main characteristics of the six corruption patterns</vt:lpstr>
      <vt:lpstr>PowerPoint Presentation</vt:lpstr>
      <vt:lpstr>PowerPoint Presentation</vt:lpstr>
      <vt:lpstr>PowerPoint Presentation</vt:lpstr>
      <vt:lpstr>Primary trajectories of  post-communist regimes</vt:lpstr>
      <vt:lpstr>Secondary trajectories of post-communist regimes</vt:lpstr>
      <vt:lpstr>PowerPoint Presentation</vt:lpstr>
      <vt:lpstr>Ukraine: regime cycles with color revolutions</vt:lpstr>
      <vt:lpstr>PowerPoint Presentation</vt:lpstr>
      <vt:lpstr>Ideal types of regime cycles from different  levels of autocratic change</vt:lpstr>
      <vt:lpstr>Democratic transformation without anti-patronal transformation</vt:lpstr>
      <vt:lpstr>Targeting, institutionalization, and effect of anti-corruption policies in Ukraine</vt:lpstr>
      <vt:lpstr>Ukrainian law on oligarchs (09/2021)</vt:lpstr>
      <vt:lpstr>Separation of resources of power in a patronal autocracy</vt:lpstr>
      <vt:lpstr>Zelensky’s non-patronal pyramid in the war</vt:lpstr>
      <vt:lpstr>The possible trajectories of post-war Ukraine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Magyar Bálint</dc:creator>
  <cp:lastModifiedBy>Balint Magyar</cp:lastModifiedBy>
  <cp:revision>731</cp:revision>
  <dcterms:created xsi:type="dcterms:W3CDTF">2017-05-01T09:52:15Z</dcterms:created>
  <dcterms:modified xsi:type="dcterms:W3CDTF">2023-11-07T13:01:05Z</dcterms:modified>
</cp:coreProperties>
</file>