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00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383" r:id="rId11"/>
    <p:sldId id="269" r:id="rId12"/>
    <p:sldId id="270" r:id="rId13"/>
    <p:sldId id="408" r:id="rId14"/>
    <p:sldId id="272" r:id="rId15"/>
    <p:sldId id="273" r:id="rId16"/>
    <p:sldId id="274" r:id="rId17"/>
    <p:sldId id="409" r:id="rId18"/>
    <p:sldId id="285" r:id="rId19"/>
    <p:sldId id="287" r:id="rId20"/>
    <p:sldId id="288" r:id="rId21"/>
    <p:sldId id="426" r:id="rId22"/>
    <p:sldId id="419" r:id="rId23"/>
    <p:sldId id="429" r:id="rId24"/>
    <p:sldId id="420" r:id="rId25"/>
    <p:sldId id="421" r:id="rId26"/>
    <p:sldId id="422" r:id="rId27"/>
    <p:sldId id="410" r:id="rId28"/>
    <p:sldId id="427" r:id="rId29"/>
    <p:sldId id="401" r:id="rId30"/>
    <p:sldId id="423" r:id="rId31"/>
    <p:sldId id="428" r:id="rId32"/>
    <p:sldId id="406" r:id="rId33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5692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5647" userDrawn="1">
          <p15:clr>
            <a:srgbClr val="A4A3A4"/>
          </p15:clr>
        </p15:guide>
        <p15:guide id="7" orient="horz" pos="78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pos="2789" userDrawn="1">
          <p15:clr>
            <a:srgbClr val="A4A3A4"/>
          </p15:clr>
        </p15:guide>
        <p15:guide id="10" pos="2835" userDrawn="1">
          <p15:clr>
            <a:srgbClr val="A4A3A4"/>
          </p15:clr>
        </p15:guide>
        <p15:guide id="11" pos="2971" userDrawn="1">
          <p15:clr>
            <a:srgbClr val="A4A3A4"/>
          </p15:clr>
        </p15:guide>
        <p15:guide id="12" orient="horz" pos="1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F50"/>
    <a:srgbClr val="50412B"/>
    <a:srgbClr val="EFEAE4"/>
    <a:srgbClr val="6B95A1"/>
    <a:srgbClr val="4D7C85"/>
    <a:srgbClr val="8D503B"/>
    <a:srgbClr val="385A61"/>
    <a:srgbClr val="4D7C84"/>
    <a:srgbClr val="B3AA9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 autoAdjust="0"/>
    <p:restoredTop sz="95756" autoAdjust="0"/>
  </p:normalViewPr>
  <p:slideViewPr>
    <p:cSldViewPr>
      <p:cViewPr varScale="1">
        <p:scale>
          <a:sx n="143" d="100"/>
          <a:sy n="143" d="100"/>
        </p:scale>
        <p:origin x="608" y="184"/>
      </p:cViewPr>
      <p:guideLst>
        <p:guide orient="horz" pos="849"/>
        <p:guide pos="5692"/>
        <p:guide orient="horz" pos="622"/>
        <p:guide pos="68"/>
        <p:guide pos="158"/>
        <p:guide pos="5647"/>
        <p:guide orient="horz" pos="78"/>
        <p:guide orient="horz" pos="3162"/>
        <p:guide pos="2789"/>
        <p:guide pos="2835"/>
        <p:guide pos="2971"/>
        <p:guide orient="horz" pos="1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89C1F37-C31D-4771-85D3-09479E102542}" type="presOf" srcId="{83210F28-54C2-4E50-BA91-C30C7F5A925A}" destId="{0E6DB8B2-458A-4F73-AF77-E844E8685CD8}" srcOrd="0" destOrd="0" presId="urn:microsoft.com/office/officeart/2005/8/layout/pyramid2"/>
    <dgm:cxn modelId="{CFD6E74C-88C1-4902-B0F5-0819A8204EF3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4FD27F62-8F7B-4FA0-81B0-45AFF26DD4AB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FE306688-C971-4452-B41B-E44DDEE8B654}" type="presOf" srcId="{497908DE-4C30-428A-A555-3A6C2F4ADF7D}" destId="{C15E22B3-3295-4532-9D6A-325D45E50C1C}" srcOrd="0" destOrd="0" presId="urn:microsoft.com/office/officeart/2005/8/layout/pyramid2"/>
    <dgm:cxn modelId="{AFB221A5-DC01-4D91-A630-149BF9C8BEEE}" type="presOf" srcId="{70972A96-F39F-4054-A5D9-CCAC350AB6EA}" destId="{6AFE05B7-991B-44DA-9843-39E3CC396A11}" srcOrd="0" destOrd="0" presId="urn:microsoft.com/office/officeart/2005/8/layout/pyramid2"/>
    <dgm:cxn modelId="{D0EC6BA7-91C1-4C22-B662-DBBEEDA6BEA1}" type="presOf" srcId="{94EAB1EC-7FE9-40F9-8691-7534F2D2D13B}" destId="{AA40EDB2-9616-491E-8997-90DC3C7C7F8E}" srcOrd="0" destOrd="0" presId="urn:microsoft.com/office/officeart/2005/8/layout/pyramid2"/>
    <dgm:cxn modelId="{A4ED18AC-E2F5-4EB9-B7A6-C29D137DDD0E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5546BA0F-BCDB-498D-97E9-84D23BF7D823}" type="presParOf" srcId="{F9260225-45E3-4E83-A7B5-93BF7662486D}" destId="{2CAB7AE0-F53F-477F-8596-08683A702DA4}" srcOrd="0" destOrd="0" presId="urn:microsoft.com/office/officeart/2005/8/layout/pyramid2"/>
    <dgm:cxn modelId="{6C13861C-A22F-4239-984C-CDB7872F97F3}" type="presParOf" srcId="{F9260225-45E3-4E83-A7B5-93BF7662486D}" destId="{54982EDE-BA38-419C-8C90-E7DF88B50825}" srcOrd="1" destOrd="0" presId="urn:microsoft.com/office/officeart/2005/8/layout/pyramid2"/>
    <dgm:cxn modelId="{F92D76F5-DBE3-474B-9E21-853D2240D0BB}" type="presParOf" srcId="{54982EDE-BA38-419C-8C90-E7DF88B50825}" destId="{C15E22B3-3295-4532-9D6A-325D45E50C1C}" srcOrd="0" destOrd="0" presId="urn:microsoft.com/office/officeart/2005/8/layout/pyramid2"/>
    <dgm:cxn modelId="{62E67332-AF00-4043-80AD-A05B1BC948DC}" type="presParOf" srcId="{54982EDE-BA38-419C-8C90-E7DF88B50825}" destId="{E349127E-BD40-4FFD-98F7-AE53232D3317}" srcOrd="1" destOrd="0" presId="urn:microsoft.com/office/officeart/2005/8/layout/pyramid2"/>
    <dgm:cxn modelId="{DF72982B-D159-45CB-99AD-0FFCD3001273}" type="presParOf" srcId="{54982EDE-BA38-419C-8C90-E7DF88B50825}" destId="{585EDA03-E1D1-49E2-ABCC-D095A33C60CB}" srcOrd="2" destOrd="0" presId="urn:microsoft.com/office/officeart/2005/8/layout/pyramid2"/>
    <dgm:cxn modelId="{59B107B9-C730-42D7-9417-1DF20E5D3278}" type="presParOf" srcId="{54982EDE-BA38-419C-8C90-E7DF88B50825}" destId="{689CAA53-9D6E-44E6-B0D8-615A6D07FB5B}" srcOrd="3" destOrd="0" presId="urn:microsoft.com/office/officeart/2005/8/layout/pyramid2"/>
    <dgm:cxn modelId="{8D9E1CA6-CD0C-486C-8B97-D9FA4B8982EC}" type="presParOf" srcId="{54982EDE-BA38-419C-8C90-E7DF88B50825}" destId="{AA40EDB2-9616-491E-8997-90DC3C7C7F8E}" srcOrd="4" destOrd="0" presId="urn:microsoft.com/office/officeart/2005/8/layout/pyramid2"/>
    <dgm:cxn modelId="{E87BE80E-194E-4DA5-9B35-88A4A487A61D}" type="presParOf" srcId="{54982EDE-BA38-419C-8C90-E7DF88B50825}" destId="{9055E23A-F0BC-4AAF-9FF4-F780F02DFD21}" srcOrd="5" destOrd="0" presId="urn:microsoft.com/office/officeart/2005/8/layout/pyramid2"/>
    <dgm:cxn modelId="{B520C037-ADBC-4571-B0D6-87B69A7E8C90}" type="presParOf" srcId="{54982EDE-BA38-419C-8C90-E7DF88B50825}" destId="{6AFE05B7-991B-44DA-9843-39E3CC396A11}" srcOrd="6" destOrd="0" presId="urn:microsoft.com/office/officeart/2005/8/layout/pyramid2"/>
    <dgm:cxn modelId="{98787B4A-CF9A-4DC8-A3F3-FDBCA561BDA8}" type="presParOf" srcId="{54982EDE-BA38-419C-8C90-E7DF88B50825}" destId="{B370853F-B4C8-494E-B10D-01EDE232E07B}" srcOrd="7" destOrd="0" presId="urn:microsoft.com/office/officeart/2005/8/layout/pyramid2"/>
    <dgm:cxn modelId="{4B0FF76F-6187-4948-A7B1-B7D49434E16A}" type="presParOf" srcId="{54982EDE-BA38-419C-8C90-E7DF88B50825}" destId="{40A06F75-CF71-4FF0-9476-F881F10B4C59}" srcOrd="8" destOrd="0" presId="urn:microsoft.com/office/officeart/2005/8/layout/pyramid2"/>
    <dgm:cxn modelId="{F8682059-C4F8-4885-A036-DD7D00A16706}" type="presParOf" srcId="{54982EDE-BA38-419C-8C90-E7DF88B50825}" destId="{D5AAC021-0B13-4F18-8DC6-1FA6845FB348}" srcOrd="9" destOrd="0" presId="urn:microsoft.com/office/officeart/2005/8/layout/pyramid2"/>
    <dgm:cxn modelId="{3E9BD71F-CEFB-4360-BCAA-A28BCB1822BF}" type="presParOf" srcId="{54982EDE-BA38-419C-8C90-E7DF88B50825}" destId="{0E6DB8B2-458A-4F73-AF77-E844E8685CD8}" srcOrd="10" destOrd="0" presId="urn:microsoft.com/office/officeart/2005/8/layout/pyramid2"/>
    <dgm:cxn modelId="{89A83832-05D8-4956-BA14-AF50D4D73A82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89C1F37-C31D-4771-85D3-09479E102542}" type="presOf" srcId="{83210F28-54C2-4E50-BA91-C30C7F5A925A}" destId="{0E6DB8B2-458A-4F73-AF77-E844E8685CD8}" srcOrd="0" destOrd="0" presId="urn:microsoft.com/office/officeart/2005/8/layout/pyramid2"/>
    <dgm:cxn modelId="{CFD6E74C-88C1-4902-B0F5-0819A8204EF3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4FD27F62-8F7B-4FA0-81B0-45AFF26DD4AB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FE306688-C971-4452-B41B-E44DDEE8B654}" type="presOf" srcId="{497908DE-4C30-428A-A555-3A6C2F4ADF7D}" destId="{C15E22B3-3295-4532-9D6A-325D45E50C1C}" srcOrd="0" destOrd="0" presId="urn:microsoft.com/office/officeart/2005/8/layout/pyramid2"/>
    <dgm:cxn modelId="{AFB221A5-DC01-4D91-A630-149BF9C8BEEE}" type="presOf" srcId="{70972A96-F39F-4054-A5D9-CCAC350AB6EA}" destId="{6AFE05B7-991B-44DA-9843-39E3CC396A11}" srcOrd="0" destOrd="0" presId="urn:microsoft.com/office/officeart/2005/8/layout/pyramid2"/>
    <dgm:cxn modelId="{D0EC6BA7-91C1-4C22-B662-DBBEEDA6BEA1}" type="presOf" srcId="{94EAB1EC-7FE9-40F9-8691-7534F2D2D13B}" destId="{AA40EDB2-9616-491E-8997-90DC3C7C7F8E}" srcOrd="0" destOrd="0" presId="urn:microsoft.com/office/officeart/2005/8/layout/pyramid2"/>
    <dgm:cxn modelId="{A4ED18AC-E2F5-4EB9-B7A6-C29D137DDD0E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5546BA0F-BCDB-498D-97E9-84D23BF7D823}" type="presParOf" srcId="{F9260225-45E3-4E83-A7B5-93BF7662486D}" destId="{2CAB7AE0-F53F-477F-8596-08683A702DA4}" srcOrd="0" destOrd="0" presId="urn:microsoft.com/office/officeart/2005/8/layout/pyramid2"/>
    <dgm:cxn modelId="{6C13861C-A22F-4239-984C-CDB7872F97F3}" type="presParOf" srcId="{F9260225-45E3-4E83-A7B5-93BF7662486D}" destId="{54982EDE-BA38-419C-8C90-E7DF88B50825}" srcOrd="1" destOrd="0" presId="urn:microsoft.com/office/officeart/2005/8/layout/pyramid2"/>
    <dgm:cxn modelId="{F92D76F5-DBE3-474B-9E21-853D2240D0BB}" type="presParOf" srcId="{54982EDE-BA38-419C-8C90-E7DF88B50825}" destId="{C15E22B3-3295-4532-9D6A-325D45E50C1C}" srcOrd="0" destOrd="0" presId="urn:microsoft.com/office/officeart/2005/8/layout/pyramid2"/>
    <dgm:cxn modelId="{62E67332-AF00-4043-80AD-A05B1BC948DC}" type="presParOf" srcId="{54982EDE-BA38-419C-8C90-E7DF88B50825}" destId="{E349127E-BD40-4FFD-98F7-AE53232D3317}" srcOrd="1" destOrd="0" presId="urn:microsoft.com/office/officeart/2005/8/layout/pyramid2"/>
    <dgm:cxn modelId="{DF72982B-D159-45CB-99AD-0FFCD3001273}" type="presParOf" srcId="{54982EDE-BA38-419C-8C90-E7DF88B50825}" destId="{585EDA03-E1D1-49E2-ABCC-D095A33C60CB}" srcOrd="2" destOrd="0" presId="urn:microsoft.com/office/officeart/2005/8/layout/pyramid2"/>
    <dgm:cxn modelId="{59B107B9-C730-42D7-9417-1DF20E5D3278}" type="presParOf" srcId="{54982EDE-BA38-419C-8C90-E7DF88B50825}" destId="{689CAA53-9D6E-44E6-B0D8-615A6D07FB5B}" srcOrd="3" destOrd="0" presId="urn:microsoft.com/office/officeart/2005/8/layout/pyramid2"/>
    <dgm:cxn modelId="{8D9E1CA6-CD0C-486C-8B97-D9FA4B8982EC}" type="presParOf" srcId="{54982EDE-BA38-419C-8C90-E7DF88B50825}" destId="{AA40EDB2-9616-491E-8997-90DC3C7C7F8E}" srcOrd="4" destOrd="0" presId="urn:microsoft.com/office/officeart/2005/8/layout/pyramid2"/>
    <dgm:cxn modelId="{E87BE80E-194E-4DA5-9B35-88A4A487A61D}" type="presParOf" srcId="{54982EDE-BA38-419C-8C90-E7DF88B50825}" destId="{9055E23A-F0BC-4AAF-9FF4-F780F02DFD21}" srcOrd="5" destOrd="0" presId="urn:microsoft.com/office/officeart/2005/8/layout/pyramid2"/>
    <dgm:cxn modelId="{B520C037-ADBC-4571-B0D6-87B69A7E8C90}" type="presParOf" srcId="{54982EDE-BA38-419C-8C90-E7DF88B50825}" destId="{6AFE05B7-991B-44DA-9843-39E3CC396A11}" srcOrd="6" destOrd="0" presId="urn:microsoft.com/office/officeart/2005/8/layout/pyramid2"/>
    <dgm:cxn modelId="{98787B4A-CF9A-4DC8-A3F3-FDBCA561BDA8}" type="presParOf" srcId="{54982EDE-BA38-419C-8C90-E7DF88B50825}" destId="{B370853F-B4C8-494E-B10D-01EDE232E07B}" srcOrd="7" destOrd="0" presId="urn:microsoft.com/office/officeart/2005/8/layout/pyramid2"/>
    <dgm:cxn modelId="{4B0FF76F-6187-4948-A7B1-B7D49434E16A}" type="presParOf" srcId="{54982EDE-BA38-419C-8C90-E7DF88B50825}" destId="{40A06F75-CF71-4FF0-9476-F881F10B4C59}" srcOrd="8" destOrd="0" presId="urn:microsoft.com/office/officeart/2005/8/layout/pyramid2"/>
    <dgm:cxn modelId="{F8682059-C4F8-4885-A036-DD7D00A16706}" type="presParOf" srcId="{54982EDE-BA38-419C-8C90-E7DF88B50825}" destId="{D5AAC021-0B13-4F18-8DC6-1FA6845FB348}" srcOrd="9" destOrd="0" presId="urn:microsoft.com/office/officeart/2005/8/layout/pyramid2"/>
    <dgm:cxn modelId="{3E9BD71F-CEFB-4360-BCAA-A28BCB1822BF}" type="presParOf" srcId="{54982EDE-BA38-419C-8C90-E7DF88B50825}" destId="{0E6DB8B2-458A-4F73-AF77-E844E8685CD8}" srcOrd="10" destOrd="0" presId="urn:microsoft.com/office/officeart/2005/8/layout/pyramid2"/>
    <dgm:cxn modelId="{89A83832-05D8-4956-BA14-AF50D4D73A82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Conservative autocracy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Conservative autocracy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1" name="Google Shape;2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9" name="Google Shape;22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418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574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85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30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89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stcommunistregimes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F93B96E3-2E9F-11F3-555D-9367ABF8AE0B}"/>
              </a:ext>
            </a:extLst>
          </p:cNvPr>
          <p:cNvSpPr txBox="1">
            <a:spLocks/>
          </p:cNvSpPr>
          <p:nvPr/>
        </p:nvSpPr>
        <p:spPr>
          <a:xfrm>
            <a:off x="107950" y="1275606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Ukraine’s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Patronal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Democracy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Russian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Invasion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Post-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Communist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Regimes</a:t>
            </a:r>
            <a:endParaRPr lang="hu-H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95087-4961-7595-E51E-F03429757012}"/>
              </a:ext>
            </a:extLst>
          </p:cNvPr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55DD80BD-C459-3897-67A1-995CA7C4B4F1}"/>
              </a:ext>
            </a:extLst>
          </p:cNvPr>
          <p:cNvSpPr txBox="1">
            <a:spLocks/>
          </p:cNvSpPr>
          <p:nvPr/>
        </p:nvSpPr>
        <p:spPr>
          <a:xfrm>
            <a:off x="-30584" y="3165918"/>
            <a:ext cx="8928100" cy="1977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Bálint Magyar, Bálint </a:t>
            </a:r>
            <a:r>
              <a:rPr lang="hu-HU" sz="24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Madlovics</a:t>
            </a:r>
            <a:endParaRPr lang="hu-HU" sz="2400" b="1" dirty="0">
              <a:solidFill>
                <a:srgbClr val="C88E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4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CEU </a:t>
            </a:r>
            <a:r>
              <a:rPr lang="hu-HU" sz="24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Democracy</a:t>
            </a:r>
            <a:r>
              <a:rPr lang="hu-HU" sz="24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Institute</a:t>
            </a:r>
          </a:p>
          <a:p>
            <a:r>
              <a:rPr lang="hu-HU" sz="24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Uzhhorod</a:t>
            </a:r>
            <a:r>
              <a:rPr lang="hu-HU" sz="24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National University, November 9, 2023</a:t>
            </a:r>
          </a:p>
        </p:txBody>
      </p:sp>
    </p:spTree>
    <p:extLst>
      <p:ext uri="{BB962C8B-B14F-4D97-AF65-F5344CB8AC3E}">
        <p14:creationId xmlns:p14="http://schemas.microsoft.com/office/powerpoint/2010/main" val="381669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24526"/>
              </p:ext>
            </p:extLst>
          </p:nvPr>
        </p:nvGraphicFramePr>
        <p:xfrm>
          <a:off x="215516" y="1772708"/>
          <a:ext cx="8712968" cy="28942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390">
                  <a:extLst>
                    <a:ext uri="{9D8B030D-6E8A-4147-A177-3AD203B41FA5}">
                      <a16:colId xmlns:a16="http://schemas.microsoft.com/office/drawing/2014/main" val="1081503462"/>
                    </a:ext>
                  </a:extLst>
                </a:gridCol>
                <a:gridCol w="2904322">
                  <a:extLst>
                    <a:ext uri="{9D8B030D-6E8A-4147-A177-3AD203B41FA5}">
                      <a16:colId xmlns:a16="http://schemas.microsoft.com/office/drawing/2014/main" val="1160723713"/>
                    </a:ext>
                  </a:extLst>
                </a:gridCol>
              </a:tblGrid>
              <a:tr h="535337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noProof="0" dirty="0">
                          <a:solidFill>
                            <a:srgbClr val="50412B"/>
                          </a:solidFill>
                          <a:effectLst/>
                        </a:rPr>
                        <a:t>Non-patronal</a:t>
                      </a:r>
                      <a:r>
                        <a:rPr lang="hu-HU" sz="2800" b="1" noProof="0" dirty="0">
                          <a:solidFill>
                            <a:srgbClr val="50412B"/>
                          </a:solidFill>
                          <a:effectLst/>
                        </a:rPr>
                        <a:t>          </a:t>
                      </a:r>
                      <a:r>
                        <a:rPr lang="hu-HU" sz="28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n-US" sz="28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noProof="0" dirty="0">
                          <a:solidFill>
                            <a:srgbClr val="50412B"/>
                          </a:solidFill>
                          <a:effectLst/>
                        </a:rPr>
                        <a:t>Patronal</a:t>
                      </a:r>
                      <a:endParaRPr lang="en-US" sz="28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860569870"/>
                  </a:ext>
                </a:extLst>
              </a:tr>
              <a:tr h="515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noProof="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f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ormal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                                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informal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45635070"/>
                  </a:ext>
                </a:extLst>
              </a:tr>
              <a:tr h="515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noProof="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Regulations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n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ormative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</a:t>
                      </a:r>
                      <a:r>
                        <a:rPr lang="hu-HU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                   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discretional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302426682"/>
                  </a:ext>
                </a:extLst>
              </a:tr>
              <a:tr h="515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noProof="0" dirty="0">
                          <a:solidFill>
                            <a:srgbClr val="50412B"/>
                          </a:solidFill>
                          <a:effectLst/>
                        </a:rPr>
                        <a:t>A</a:t>
                      </a:r>
                      <a:r>
                        <a:rPr lang="en-US" sz="2400" b="1" noProof="0" dirty="0" err="1">
                          <a:solidFill>
                            <a:srgbClr val="50412B"/>
                          </a:solidFill>
                          <a:effectLst/>
                        </a:rPr>
                        <a:t>uthorization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c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ollective</a:t>
                      </a: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/</a:t>
                      </a:r>
                      <a:r>
                        <a:rPr lang="hu-HU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corporate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      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personal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561616008"/>
                  </a:ext>
                </a:extLst>
              </a:tr>
              <a:tr h="811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noProof="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Command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bureaucratic /</a:t>
                      </a:r>
                      <a:r>
                        <a:rPr lang="en-US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institutional </a:t>
                      </a:r>
                      <a:endParaRPr lang="hu-HU" sz="2000" b="1" baseline="0" noProof="0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chains</a:t>
                      </a:r>
                      <a:r>
                        <a:rPr lang="hu-HU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                                      </a:t>
                      </a:r>
                      <a:r>
                        <a:rPr lang="hu-HU" sz="2000" b="1" baseline="0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cl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i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entelist</a:t>
                      </a: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/ personal chains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211;p13">
            <a:extLst>
              <a:ext uri="{FF2B5EF4-FFF2-40B4-BE49-F238E27FC236}">
                <a16:creationId xmlns:a16="http://schemas.microsoft.com/office/drawing/2014/main" id="{6BC9A4EC-7FB5-F0AA-7999-F653DCE94F49}"/>
              </a:ext>
            </a:extLst>
          </p:cNvPr>
          <p:cNvSpPr txBox="1"/>
          <p:nvPr/>
        </p:nvSpPr>
        <p:spPr>
          <a:xfrm>
            <a:off x="161115" y="195486"/>
            <a:ext cx="8856538" cy="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800"/>
              <a:buFont typeface="Open Sans"/>
              <a:buNone/>
            </a:pPr>
            <a:r>
              <a:rPr lang="en-US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Private appropriation of public authority</a:t>
            </a:r>
            <a:endParaRPr sz="2800" b="1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209;p13">
            <a:extLst>
              <a:ext uri="{FF2B5EF4-FFF2-40B4-BE49-F238E27FC236}">
                <a16:creationId xmlns:a16="http://schemas.microsoft.com/office/drawing/2014/main" id="{7949AA73-D102-915B-2EA0-6B793A0B49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396" y="987574"/>
            <a:ext cx="8928100" cy="58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2400"/>
              <a:buFont typeface="Open Sans"/>
              <a:buNone/>
            </a:pPr>
            <a:r>
              <a:rPr lang="en-US" sz="2400" b="1" i="0" u="none" strike="noStrike" cap="none" dirty="0">
                <a:solidFill>
                  <a:srgbClr val="50412B"/>
                </a:solidFill>
              </a:rPr>
              <a:t>Patronalization of institutions</a:t>
            </a:r>
            <a:endParaRPr sz="24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/>
          <p:nvPr/>
        </p:nvSpPr>
        <p:spPr>
          <a:xfrm>
            <a:off x="33164" y="1923678"/>
            <a:ext cx="8856538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4400"/>
              <a:buFont typeface="Open Sans"/>
              <a:buNone/>
            </a:pPr>
            <a:r>
              <a:rPr lang="en-US" sz="44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Action targeting property</a:t>
            </a:r>
            <a:endParaRPr sz="4400" b="1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/>
          <p:nvPr/>
        </p:nvSpPr>
        <p:spPr>
          <a:xfrm>
            <a:off x="148243" y="1"/>
            <a:ext cx="8856538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2800"/>
              <a:buFont typeface="Open Sans"/>
              <a:buNone/>
            </a:pPr>
            <a:r>
              <a:rPr lang="en-US" sz="2800" b="1">
                <a:solidFill>
                  <a:srgbClr val="CD5F50"/>
                </a:solidFill>
                <a:latin typeface="Open Sans"/>
                <a:ea typeface="Open Sans"/>
                <a:cs typeface="Open Sans"/>
                <a:sym typeface="Open Sans"/>
              </a:rPr>
              <a:t>Predatory state</a:t>
            </a:r>
            <a:endParaRPr sz="2800" b="1">
              <a:solidFill>
                <a:srgbClr val="CD5F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24" name="Google Shape;224;p15"/>
          <p:cNvGraphicFramePr/>
          <p:nvPr/>
        </p:nvGraphicFramePr>
        <p:xfrm>
          <a:off x="107950" y="843558"/>
          <a:ext cx="8928100" cy="42239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6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4D7C85"/>
                          </a:solidFill>
                        </a:rPr>
                        <a:t>Capitalist system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4D7C85"/>
                          </a:solidFill>
                        </a:rPr>
                        <a:t>Socialist system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50412B"/>
                          </a:solidFill>
                        </a:rPr>
                        <a:t>Market economy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2B"/>
                          </a:solidFill>
                        </a:rPr>
                        <a:t>Relational economy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Planned/command economy</a:t>
                      </a:r>
                      <a:endParaRPr sz="1800" b="1" u="none" strike="noStrike" cap="none">
                        <a:solidFill>
                          <a:srgbClr val="50412B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Socially/politically „disembedded economy”</a:t>
                      </a:r>
                      <a:endParaRPr sz="1400" b="1" u="none" strike="noStrike" cap="none">
                        <a:solidFill>
                          <a:srgbClr val="50412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</a:rPr>
                        <a:t>Patronally „embedded economy”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Bureaucratically „embedded economy”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D5F5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Dominant integration scheme/coordinating mechanism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4D7C85"/>
                          </a:solidFill>
                        </a:rPr>
                        <a:t>Market coordination</a:t>
                      </a:r>
                      <a:endParaRPr sz="1400" b="1" u="none" strike="noStrike" cap="none">
                        <a:solidFill>
                          <a:srgbClr val="4D7C85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4D7C85"/>
                          </a:solidFill>
                        </a:rPr>
                        <a:t>Relational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4D7C85"/>
                          </a:solidFill>
                        </a:rPr>
                        <a:t>market-redistribution</a:t>
                      </a:r>
                      <a:endParaRPr sz="1600" b="1" u="none" strike="noStrike" cap="none">
                        <a:solidFill>
                          <a:srgbClr val="4D7C85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4D7C85"/>
                          </a:solidFill>
                        </a:rPr>
                        <a:t>Bureaucratic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4D7C85"/>
                          </a:solidFill>
                        </a:rPr>
                        <a:t>resource-redistribution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8400">
                <a:tc>
                  <a:txBody>
                    <a:bodyPr/>
                    <a:lstStyle/>
                    <a:p>
                      <a:pPr marL="715963" marR="0" lvl="0" indent="-90487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</a:rPr>
                        <a:t> regulated</a:t>
                      </a:r>
                      <a:endParaRPr/>
                    </a:p>
                    <a:p>
                      <a:pPr marL="715963" marR="0" lvl="0" indent="-90487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</a:rPr>
                        <a:t> impersonal</a:t>
                      </a:r>
                      <a:endParaRPr/>
                    </a:p>
                    <a:p>
                      <a:pPr marL="715963" marR="0" lvl="0" indent="-90487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</a:rPr>
                        <a:t> normative</a:t>
                      </a:r>
                      <a:endParaRPr/>
                    </a:p>
                    <a:p>
                      <a:pPr marL="715963" marR="0" lvl="0" indent="-90487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</a:rPr>
                        <a:t> dominant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non-formalized</a:t>
                      </a:r>
                      <a:endParaRPr/>
                    </a:p>
                    <a:p>
                      <a:pPr marL="898525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personal</a:t>
                      </a:r>
                      <a:endParaRPr/>
                    </a:p>
                    <a:p>
                      <a:pPr marL="898525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discretional</a:t>
                      </a:r>
                      <a:endParaRPr/>
                    </a:p>
                    <a:p>
                      <a:pPr marL="898525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dominant</a:t>
                      </a:r>
                      <a:endParaRPr sz="1600" b="1" u="none" strike="noStrike" cap="none">
                        <a:solidFill>
                          <a:srgbClr val="50412B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82663" marR="0" lvl="0" indent="-88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formalized</a:t>
                      </a:r>
                      <a:endParaRPr/>
                    </a:p>
                    <a:p>
                      <a:pPr marL="982663" marR="0" lvl="0" indent="-88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impersonal</a:t>
                      </a:r>
                      <a:endParaRPr/>
                    </a:p>
                    <a:p>
                      <a:pPr marL="982663" marR="0" lvl="0" indent="-88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normative</a:t>
                      </a:r>
                      <a:endParaRPr sz="1400" b="1" u="none" strike="noStrike" cap="none">
                        <a:solidFill>
                          <a:srgbClr val="50412B"/>
                        </a:solidFill>
                      </a:endParaRPr>
                    </a:p>
                    <a:p>
                      <a:pPr marL="982663" marR="0" lvl="0" indent="-88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general/total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CD5F50"/>
                          </a:solidFill>
                        </a:rPr>
                        <a:t>Invisible hand </a:t>
                      </a: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</a:rPr>
                        <a:t>of the impersonal market forces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CD5F50"/>
                          </a:solidFill>
                        </a:rPr>
                        <a:t>Visible hand </a:t>
                      </a: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</a:rPr>
                        <a:t>of the patron interfering with market forces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CD5F50"/>
                          </a:solidFill>
                        </a:rPr>
                        <a:t>Central planning </a:t>
                      </a: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</a:rPr>
                        <a:t>of the nomenklatura bypassing market forces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</a:rPr>
                        <a:t>Horizontal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</a:rPr>
                        <a:t>Vertical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</a:rPr>
                        <a:t>Vertical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5" name="Google Shape;225;p15"/>
          <p:cNvSpPr/>
          <p:nvPr/>
        </p:nvSpPr>
        <p:spPr>
          <a:xfrm>
            <a:off x="0" y="454435"/>
            <a:ext cx="8928101" cy="38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2000"/>
              <a:buFont typeface="Open Sans"/>
              <a:buNone/>
            </a:pPr>
            <a:r>
              <a:rPr lang="en-US" sz="2000" b="1" i="1" u="none" strike="noStrike" cap="none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  The economy dominated by patronal networks: </a:t>
            </a:r>
            <a:r>
              <a:rPr lang="en-US" sz="2000" b="1" i="1" u="none" strike="noStrike" cap="none">
                <a:solidFill>
                  <a:srgbClr val="CD5F50"/>
                </a:solidFill>
                <a:latin typeface="Open Sans"/>
                <a:ea typeface="Open Sans"/>
                <a:cs typeface="Open Sans"/>
                <a:sym typeface="Open Sans"/>
              </a:rPr>
              <a:t>relational economy</a:t>
            </a:r>
            <a:endParaRPr sz="2000" b="0" i="1" u="none" strike="noStrike" cap="none">
              <a:solidFill>
                <a:srgbClr val="CD5F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Google Shape;231;p16"/>
          <p:cNvGraphicFramePr/>
          <p:nvPr/>
        </p:nvGraphicFramePr>
        <p:xfrm>
          <a:off x="107949" y="915566"/>
          <a:ext cx="8928100" cy="38924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7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06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Strength of the state</a:t>
                      </a:r>
                      <a:endParaRPr sz="16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„Legitimacy”</a:t>
                      </a:r>
                      <a:endParaRPr sz="16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raiding</a:t>
                      </a:r>
                      <a:endParaRPr sz="16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initiator or client of the corporate raiding </a:t>
                      </a:r>
                      <a:endParaRPr sz="16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Organized upperworld: chief patron (top level public authority)</a:t>
                      </a: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or middle level public authority</a:t>
                      </a: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Rival entrepreneurs or oligarchs</a:t>
                      </a: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Organized underworld: criminal groups</a:t>
                      </a: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7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 state</a:t>
                      </a:r>
                      <a:endParaRPr sz="16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16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16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16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 </a:t>
                      </a:r>
                      <a:endParaRPr sz="16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</a:t>
                      </a:r>
                      <a:endParaRPr sz="16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Weak state</a:t>
                      </a:r>
                      <a:endParaRPr sz="16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White raiding</a:t>
                      </a:r>
                      <a:endParaRPr sz="1600" b="1" u="none" strike="noStrike" cap="none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XXXXXXXXXXXXXXXXXXXXXXXXXXXXXXXXXXXXXXXXXXXXXXXXXXXXXX</a:t>
                      </a:r>
                      <a:endParaRPr/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XXXXXXXXXXXXXXXXX</a:t>
                      </a:r>
                      <a:endParaRPr/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6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Gray raiding</a:t>
                      </a:r>
                      <a:endParaRPr sz="1600" b="1" u="none" strike="noStrike" cap="none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XXXXXXXXXXXXXXXXXX</a:t>
                      </a:r>
                      <a:endParaRPr/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XXXXXXXXXXXXXXXXX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XXXXXXXXXXXXXXXXX</a:t>
                      </a:r>
                      <a:endParaRPr/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XXXXXXXXXXXXXXXXX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XXXXXXXXXXXXXXXXX</a:t>
                      </a:r>
                      <a:endParaRPr/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</a:t>
                      </a: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9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 raiding</a:t>
                      </a:r>
                      <a:endParaRPr sz="1600" b="1" u="none" strike="noStrike" cap="none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XXXXXXXXXXXXXXXXX</a:t>
                      </a:r>
                      <a:endParaRPr/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XXXXXXXXXXXXXXX</a:t>
                      </a:r>
                      <a:endParaRPr/>
                    </a:p>
                  </a:txBody>
                  <a:tcPr marL="51625" marR="51625" marT="0" marB="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75">
                <a:tc rowSpan="4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Institutional environment and features of the raiding action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Criminal state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Corrupt/Captured state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Failed state</a:t>
                      </a:r>
                      <a:endParaRPr sz="1400" b="1" i="0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175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Single-pyramid power network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Multi-pyramid power network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75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Monopolized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Oligarchic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75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Oligarch capture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capture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625" marR="5162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2" name="Google Shape;232;p16"/>
          <p:cNvSpPr/>
          <p:nvPr/>
        </p:nvSpPr>
        <p:spPr>
          <a:xfrm>
            <a:off x="76924" y="0"/>
            <a:ext cx="8928101" cy="84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Font typeface="Open Sans"/>
              <a:buNone/>
            </a:pPr>
            <a:r>
              <a:rPr lang="en-US" sz="2200" b="1" i="1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Types and some features of </a:t>
            </a:r>
            <a:r>
              <a:rPr lang="en-US" sz="22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reiderstvo </a:t>
            </a:r>
            <a:r>
              <a:rPr lang="en-US" sz="2200" b="1" i="1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(predation)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Font typeface="Open Sans"/>
              <a:buNone/>
            </a:pPr>
            <a:r>
              <a:rPr lang="en-US" sz="2200" b="1" i="1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in post-communist regimes</a:t>
            </a:r>
            <a:endParaRPr sz="2200" b="0" i="0" u="none" strike="noStrike" cap="none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7"/>
          <p:cNvGrpSpPr/>
          <p:nvPr/>
        </p:nvGrpSpPr>
        <p:grpSpPr>
          <a:xfrm>
            <a:off x="470228" y="1131590"/>
            <a:ext cx="8136905" cy="3779791"/>
            <a:chOff x="124429" y="90025"/>
            <a:chExt cx="5834969" cy="2324012"/>
          </a:xfrm>
        </p:grpSpPr>
        <p:sp>
          <p:nvSpPr>
            <p:cNvPr id="238" name="Google Shape;238;p17"/>
            <p:cNvSpPr txBox="1"/>
            <p:nvPr/>
          </p:nvSpPr>
          <p:spPr>
            <a:xfrm>
              <a:off x="3881432" y="2071083"/>
              <a:ext cx="1375153" cy="251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Consuming phase</a:t>
              </a:r>
              <a:endParaRPr sz="36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9" name="Google Shape;239;p17"/>
            <p:cNvSpPr txBox="1"/>
            <p:nvPr/>
          </p:nvSpPr>
          <p:spPr>
            <a:xfrm>
              <a:off x="1029956" y="1379413"/>
              <a:ext cx="626109" cy="315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US" sz="1400" b="1" baseline="-25000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unmolested</a:t>
              </a:r>
              <a:endParaRPr sz="24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" name="Google Shape;240;p17"/>
            <p:cNvSpPr txBox="1"/>
            <p:nvPr/>
          </p:nvSpPr>
          <p:spPr>
            <a:xfrm>
              <a:off x="4048833" y="1227456"/>
              <a:ext cx="1083197" cy="315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US" sz="1400" b="1" baseline="-25000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relational</a:t>
              </a:r>
              <a:r>
                <a:rPr lang="en-US" sz="14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 = V</a:t>
              </a:r>
              <a:r>
                <a:rPr lang="en-US" sz="1400" b="1" baseline="-25000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booty</a:t>
              </a:r>
              <a:r>
                <a:rPr lang="en-US" sz="14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2367046" y="865673"/>
              <a:ext cx="1301951" cy="315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US" sz="1400" b="1" baseline="-25000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forecasted</a:t>
              </a:r>
              <a:endParaRPr sz="24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2476985" y="1115837"/>
              <a:ext cx="304801" cy="485633"/>
            </a:xfrm>
            <a:prstGeom prst="leftBrace">
              <a:avLst>
                <a:gd name="adj1" fmla="val 46456"/>
                <a:gd name="adj2" fmla="val 50000"/>
              </a:avLst>
            </a:prstGeom>
            <a:noFill/>
            <a:ln w="25400" cap="flat" cmpd="sng">
              <a:solidFill>
                <a:srgbClr val="CD5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7"/>
            <p:cNvSpPr txBox="1"/>
            <p:nvPr/>
          </p:nvSpPr>
          <p:spPr>
            <a:xfrm>
              <a:off x="1639472" y="1068417"/>
              <a:ext cx="841983" cy="533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Depends on the amplitude of arbitrariness</a:t>
              </a:r>
              <a:endParaRPr sz="24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2481505" y="1601187"/>
              <a:ext cx="304801" cy="366788"/>
            </a:xfrm>
            <a:prstGeom prst="leftBrace">
              <a:avLst>
                <a:gd name="adj1" fmla="val 35087"/>
                <a:gd name="adj2" fmla="val 50000"/>
              </a:avLst>
            </a:prstGeom>
            <a:noFill/>
            <a:ln w="25400" cap="flat" cmpd="sng">
              <a:solidFill>
                <a:srgbClr val="CD5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7"/>
            <p:cNvSpPr txBox="1"/>
            <p:nvPr/>
          </p:nvSpPr>
          <p:spPr>
            <a:xfrm>
              <a:off x="1645187" y="1601187"/>
              <a:ext cx="831670" cy="447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Depends on the amplitude of vulnerability</a:t>
              </a:r>
              <a:endParaRPr sz="24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6" name="Google Shape;246;p17"/>
            <p:cNvCxnSpPr/>
            <p:nvPr/>
          </p:nvCxnSpPr>
          <p:spPr>
            <a:xfrm>
              <a:off x="3332288" y="2002902"/>
              <a:ext cx="0" cy="150188"/>
            </a:xfrm>
            <a:prstGeom prst="straightConnector1">
              <a:avLst/>
            </a:prstGeom>
            <a:noFill/>
            <a:ln w="19050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17"/>
            <p:cNvCxnSpPr/>
            <p:nvPr/>
          </p:nvCxnSpPr>
          <p:spPr>
            <a:xfrm>
              <a:off x="2775944" y="1968822"/>
              <a:ext cx="570974" cy="0"/>
            </a:xfrm>
            <a:prstGeom prst="straightConnector1">
              <a:avLst/>
            </a:prstGeom>
            <a:noFill/>
            <a:ln w="12700" cap="flat" cmpd="sng">
              <a:solidFill>
                <a:srgbClr val="50413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248" name="Google Shape;248;p17"/>
            <p:cNvGrpSpPr/>
            <p:nvPr/>
          </p:nvGrpSpPr>
          <p:grpSpPr>
            <a:xfrm>
              <a:off x="124429" y="90025"/>
              <a:ext cx="5834969" cy="2324012"/>
              <a:chOff x="124429" y="90025"/>
              <a:chExt cx="5834969" cy="2324012"/>
            </a:xfrm>
          </p:grpSpPr>
          <p:grpSp>
            <p:nvGrpSpPr>
              <p:cNvPr id="249" name="Google Shape;249;p17"/>
              <p:cNvGrpSpPr/>
              <p:nvPr/>
            </p:nvGrpSpPr>
            <p:grpSpPr>
              <a:xfrm>
                <a:off x="124429" y="90025"/>
                <a:ext cx="5834969" cy="2324012"/>
                <a:chOff x="124429" y="90025"/>
                <a:chExt cx="5834969" cy="2324012"/>
              </a:xfrm>
            </p:grpSpPr>
            <p:grpSp>
              <p:nvGrpSpPr>
                <p:cNvPr id="250" name="Google Shape;250;p17"/>
                <p:cNvGrpSpPr/>
                <p:nvPr/>
              </p:nvGrpSpPr>
              <p:grpSpPr>
                <a:xfrm>
                  <a:off x="124429" y="90025"/>
                  <a:ext cx="5834969" cy="2324012"/>
                  <a:chOff x="58273" y="198013"/>
                  <a:chExt cx="2732635" cy="2324012"/>
                </a:xfrm>
              </p:grpSpPr>
              <p:cxnSp>
                <p:nvCxnSpPr>
                  <p:cNvPr id="251" name="Google Shape;251;p17"/>
                  <p:cNvCxnSpPr/>
                  <p:nvPr/>
                </p:nvCxnSpPr>
                <p:spPr>
                  <a:xfrm>
                    <a:off x="485775" y="1709653"/>
                    <a:ext cx="819150" cy="0"/>
                  </a:xfrm>
                  <a:prstGeom prst="straightConnector1">
                    <a:avLst/>
                  </a:prstGeom>
                  <a:noFill/>
                  <a:ln w="15875" cap="flat" cmpd="sng">
                    <a:solidFill>
                      <a:srgbClr val="4D7C8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2" name="Google Shape;252;p17"/>
                  <p:cNvCxnSpPr/>
                  <p:nvPr/>
                </p:nvCxnSpPr>
                <p:spPr>
                  <a:xfrm>
                    <a:off x="1304925" y="1709653"/>
                    <a:ext cx="259080" cy="371475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D7C8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grpSp>
                <p:nvGrpSpPr>
                  <p:cNvPr id="253" name="Google Shape;253;p17"/>
                  <p:cNvGrpSpPr/>
                  <p:nvPr/>
                </p:nvGrpSpPr>
                <p:grpSpPr>
                  <a:xfrm>
                    <a:off x="58273" y="198013"/>
                    <a:ext cx="2732635" cy="2324012"/>
                    <a:chOff x="58273" y="198013"/>
                    <a:chExt cx="2732635" cy="2324012"/>
                  </a:xfrm>
                </p:grpSpPr>
                <p:cxnSp>
                  <p:nvCxnSpPr>
                    <p:cNvPr id="254" name="Google Shape;254;p17"/>
                    <p:cNvCxnSpPr/>
                    <p:nvPr/>
                  </p:nvCxnSpPr>
                  <p:spPr>
                    <a:xfrm>
                      <a:off x="1304925" y="1220800"/>
                      <a:ext cx="619715" cy="1"/>
                    </a:xfrm>
                    <a:prstGeom prst="straightConnector1">
                      <a:avLst/>
                    </a:prstGeom>
                    <a:noFill/>
                    <a:ln w="12700" cap="flat" cmpd="sng">
                      <a:solidFill>
                        <a:srgbClr val="504131"/>
                      </a:solidFill>
                      <a:prstDash val="dash"/>
                      <a:round/>
                      <a:headEnd type="oval" w="med" len="med"/>
                      <a:tailEnd type="none" w="sm" len="sm"/>
                    </a:ln>
                  </p:spPr>
                </p:cxnSp>
                <p:grpSp>
                  <p:nvGrpSpPr>
                    <p:cNvPr id="255" name="Google Shape;255;p17"/>
                    <p:cNvGrpSpPr/>
                    <p:nvPr/>
                  </p:nvGrpSpPr>
                  <p:grpSpPr>
                    <a:xfrm>
                      <a:off x="58273" y="198013"/>
                      <a:ext cx="2732635" cy="2324012"/>
                      <a:chOff x="58273" y="198013"/>
                      <a:chExt cx="2732635" cy="2324012"/>
                    </a:xfrm>
                  </p:grpSpPr>
                  <p:cxnSp>
                    <p:nvCxnSpPr>
                      <p:cNvPr id="256" name="Google Shape;256;p17"/>
                      <p:cNvCxnSpPr/>
                      <p:nvPr/>
                    </p:nvCxnSpPr>
                    <p:spPr>
                      <a:xfrm>
                        <a:off x="485775" y="214228"/>
                        <a:ext cx="0" cy="2046850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rgbClr val="4D7C85"/>
                        </a:solidFill>
                        <a:prstDash val="solid"/>
                        <a:round/>
                        <a:headEnd type="stealth" w="med" len="med"/>
                        <a:tailEnd type="none" w="sm" len="sm"/>
                      </a:ln>
                    </p:spPr>
                  </p:cxnSp>
                  <p:cxnSp>
                    <p:nvCxnSpPr>
                      <p:cNvPr id="257" name="Google Shape;257;p17"/>
                      <p:cNvCxnSpPr/>
                      <p:nvPr/>
                    </p:nvCxnSpPr>
                    <p:spPr>
                      <a:xfrm rot="10800000">
                        <a:off x="421012" y="2157132"/>
                        <a:ext cx="2306607" cy="196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rgbClr val="4D7C85"/>
                        </a:solidFill>
                        <a:prstDash val="solid"/>
                        <a:round/>
                        <a:headEnd type="stealth" w="med" len="med"/>
                        <a:tailEnd type="none" w="sm" len="sm"/>
                      </a:ln>
                    </p:spPr>
                  </p:cxnSp>
                  <p:sp>
                    <p:nvSpPr>
                      <p:cNvPr id="258" name="Google Shape;258;p17"/>
                      <p:cNvSpPr txBox="1"/>
                      <p:nvPr/>
                    </p:nvSpPr>
                    <p:spPr>
                      <a:xfrm>
                        <a:off x="58273" y="198013"/>
                        <a:ext cx="394430" cy="205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>
                            <a:solidFill>
                              <a:srgbClr val="50413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Market value</a:t>
                        </a:r>
                        <a:endParaRPr sz="2800">
                          <a:solidFill>
                            <a:srgbClr val="50413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p:txBody>
                  </p:sp>
                  <p:sp>
                    <p:nvSpPr>
                      <p:cNvPr id="259" name="Google Shape;259;p17"/>
                      <p:cNvSpPr txBox="1"/>
                      <p:nvPr/>
                    </p:nvSpPr>
                    <p:spPr>
                      <a:xfrm>
                        <a:off x="2599798" y="2179071"/>
                        <a:ext cx="191110" cy="266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>
                            <a:solidFill>
                              <a:srgbClr val="50413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Time</a:t>
                        </a:r>
                        <a:endParaRPr sz="2800">
                          <a:solidFill>
                            <a:srgbClr val="50413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p:txBody>
                  </p:sp>
                  <p:sp>
                    <p:nvSpPr>
                      <p:cNvPr id="260" name="Google Shape;260;p17"/>
                      <p:cNvSpPr txBox="1"/>
                      <p:nvPr/>
                    </p:nvSpPr>
                    <p:spPr>
                      <a:xfrm>
                        <a:off x="629215" y="2179071"/>
                        <a:ext cx="532921" cy="266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>
                            <a:solidFill>
                              <a:srgbClr val="50413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Stalking phase</a:t>
                        </a:r>
                        <a:endParaRPr sz="3600">
                          <a:solidFill>
                            <a:srgbClr val="50413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p:txBody>
                  </p:sp>
                  <p:sp>
                    <p:nvSpPr>
                      <p:cNvPr id="261" name="Google Shape;261;p17"/>
                      <p:cNvSpPr txBox="1"/>
                      <p:nvPr/>
                    </p:nvSpPr>
                    <p:spPr>
                      <a:xfrm>
                        <a:off x="1264564" y="2190355"/>
                        <a:ext cx="329305" cy="331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8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>
                            <a:solidFill>
                              <a:srgbClr val="50413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Hunting phase</a:t>
                        </a:r>
                        <a:endParaRPr sz="3600">
                          <a:solidFill>
                            <a:srgbClr val="50413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p:txBody>
                  </p:sp>
                  <p:cxnSp>
                    <p:nvCxnSpPr>
                      <p:cNvPr id="262" name="Google Shape;262;p17"/>
                      <p:cNvCxnSpPr/>
                      <p:nvPr/>
                    </p:nvCxnSpPr>
                    <p:spPr>
                      <a:xfrm flipH="1">
                        <a:off x="1562101" y="1220800"/>
                        <a:ext cx="360362" cy="855882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rgbClr val="4D7C85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</p:grpSp>
            <p:cxnSp>
              <p:nvCxnSpPr>
                <p:cNvPr id="263" name="Google Shape;263;p17"/>
                <p:cNvCxnSpPr/>
                <p:nvPr/>
              </p:nvCxnSpPr>
              <p:spPr>
                <a:xfrm>
                  <a:off x="2783143" y="1996730"/>
                  <a:ext cx="0" cy="150188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D7C8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4" name="Google Shape;264;p17"/>
                <p:cNvCxnSpPr/>
                <p:nvPr/>
              </p:nvCxnSpPr>
              <p:spPr>
                <a:xfrm>
                  <a:off x="4105013" y="1115973"/>
                  <a:ext cx="1151572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D7C8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65" name="Google Shape;265;p17"/>
              <p:cNvCxnSpPr/>
              <p:nvPr/>
            </p:nvCxnSpPr>
            <p:spPr>
              <a:xfrm rot="10800000">
                <a:off x="2222920" y="671294"/>
                <a:ext cx="999974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D7C85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266" name="Google Shape;266;p17"/>
              <p:cNvCxnSpPr/>
              <p:nvPr/>
            </p:nvCxnSpPr>
            <p:spPr>
              <a:xfrm>
                <a:off x="3222643" y="671294"/>
                <a:ext cx="997237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D7C85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267" name="Google Shape;267;p17"/>
              <p:cNvSpPr txBox="1"/>
              <p:nvPr/>
            </p:nvSpPr>
            <p:spPr>
              <a:xfrm>
                <a:off x="1802629" y="151490"/>
                <a:ext cx="1420014" cy="441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50413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asset is outside the predator’s ownership orbit (competitive market value)</a:t>
                </a:r>
                <a:endParaRPr sz="2400">
                  <a:solidFill>
                    <a:srgbClr val="50413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8" name="Google Shape;268;p17"/>
              <p:cNvSpPr txBox="1"/>
              <p:nvPr/>
            </p:nvSpPr>
            <p:spPr>
              <a:xfrm>
                <a:off x="3222644" y="151490"/>
                <a:ext cx="1471651" cy="441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50413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asset is inside the predator’s ownership orbit (relational market value)</a:t>
                </a:r>
                <a:endParaRPr sz="2400">
                  <a:solidFill>
                    <a:srgbClr val="50413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69" name="Google Shape;269;p17"/>
            <p:cNvCxnSpPr/>
            <p:nvPr/>
          </p:nvCxnSpPr>
          <p:spPr>
            <a:xfrm>
              <a:off x="2781637" y="1115355"/>
              <a:ext cx="4707" cy="852859"/>
            </a:xfrm>
            <a:prstGeom prst="straightConnector1">
              <a:avLst/>
            </a:prstGeom>
            <a:noFill/>
            <a:ln w="12700" cap="flat" cmpd="sng">
              <a:solidFill>
                <a:srgbClr val="504131"/>
              </a:solidFill>
              <a:prstDash val="dash"/>
              <a:round/>
              <a:headEnd type="oval" w="med" len="med"/>
              <a:tailEnd type="none" w="sm" len="sm"/>
            </a:ln>
          </p:spPr>
        </p:cxnSp>
        <p:sp>
          <p:nvSpPr>
            <p:cNvPr id="270" name="Google Shape;270;p17"/>
            <p:cNvSpPr txBox="1"/>
            <p:nvPr/>
          </p:nvSpPr>
          <p:spPr>
            <a:xfrm>
              <a:off x="2862182" y="1705871"/>
              <a:ext cx="425888" cy="158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US" sz="1400" b="1" baseline="-25000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molested</a:t>
              </a:r>
              <a:endParaRPr sz="24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1" name="Google Shape;271;p17"/>
          <p:cNvSpPr/>
          <p:nvPr/>
        </p:nvSpPr>
        <p:spPr>
          <a:xfrm>
            <a:off x="74631" y="-26688"/>
            <a:ext cx="8928101" cy="84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400"/>
              <a:buFont typeface="Open Sans"/>
              <a:buNone/>
            </a:pPr>
            <a:r>
              <a:rPr lang="en-US" sz="2400" b="1" i="1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The process of predation: stalking, hunting, consuming</a:t>
            </a:r>
            <a:endParaRPr sz="2400" b="0" i="1" u="none" strike="noStrike" cap="none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/>
        </p:nvSpPr>
        <p:spPr>
          <a:xfrm>
            <a:off x="33164" y="1923678"/>
            <a:ext cx="8856538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4400"/>
              <a:buFont typeface="Open Sans"/>
              <a:buNone/>
            </a:pPr>
            <a:r>
              <a:rPr lang="en-US" sz="44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Legality</a:t>
            </a:r>
            <a:endParaRPr sz="4400" b="1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/>
          <p:nvPr/>
        </p:nvSpPr>
        <p:spPr>
          <a:xfrm>
            <a:off x="694809" y="4307104"/>
            <a:ext cx="7740692" cy="712918"/>
          </a:xfrm>
          <a:prstGeom prst="roundRect">
            <a:avLst>
              <a:gd name="adj" fmla="val 5023"/>
            </a:avLst>
          </a:prstGeom>
          <a:solidFill>
            <a:srgbClr val="B3A99D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 txBox="1">
            <a:spLocks noGrp="1"/>
          </p:cNvSpPr>
          <p:nvPr>
            <p:ph type="title"/>
          </p:nvPr>
        </p:nvSpPr>
        <p:spPr>
          <a:xfrm>
            <a:off x="-14420" y="2692"/>
            <a:ext cx="8928100" cy="67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800"/>
              <a:buFont typeface="Open Sans"/>
              <a:buNone/>
            </a:pPr>
            <a:r>
              <a:rPr lang="en-US" sz="2800" b="1">
                <a:solidFill>
                  <a:srgbClr val="8D503B"/>
                </a:solidFill>
              </a:rPr>
              <a:t>The amplitude of arbitrariness</a:t>
            </a:r>
            <a:endParaRPr sz="2800" b="1">
              <a:solidFill>
                <a:srgbClr val="8D503B"/>
              </a:solidFill>
            </a:endParaRPr>
          </a:p>
        </p:txBody>
      </p:sp>
      <p:grpSp>
        <p:nvGrpSpPr>
          <p:cNvPr id="285" name="Google Shape;285;p19"/>
          <p:cNvGrpSpPr/>
          <p:nvPr/>
        </p:nvGrpSpPr>
        <p:grpSpPr>
          <a:xfrm>
            <a:off x="760778" y="871041"/>
            <a:ext cx="7758207" cy="3644925"/>
            <a:chOff x="107968" y="193166"/>
            <a:chExt cx="7344860" cy="2721247"/>
          </a:xfrm>
        </p:grpSpPr>
        <p:sp>
          <p:nvSpPr>
            <p:cNvPr id="286" name="Google Shape;286;p19"/>
            <p:cNvSpPr/>
            <p:nvPr/>
          </p:nvSpPr>
          <p:spPr>
            <a:xfrm>
              <a:off x="2188362" y="1474276"/>
              <a:ext cx="3041183" cy="901988"/>
            </a:xfrm>
            <a:prstGeom prst="rect">
              <a:avLst/>
            </a:prstGeom>
            <a:noFill/>
            <a:ln w="12700" cap="flat" cmpd="sng">
              <a:solidFill>
                <a:srgbClr val="50413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412789" y="1049969"/>
              <a:ext cx="4579723" cy="1330064"/>
            </a:xfrm>
            <a:prstGeom prst="rect">
              <a:avLst/>
            </a:prstGeom>
            <a:noFill/>
            <a:ln w="12700" cap="flat" cmpd="sng">
              <a:solidFill>
                <a:srgbClr val="50413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2952412" y="1944216"/>
              <a:ext cx="1512000" cy="432048"/>
            </a:xfrm>
            <a:prstGeom prst="rect">
              <a:avLst/>
            </a:prstGeom>
            <a:noFill/>
            <a:ln w="12700" cap="flat" cmpd="sng">
              <a:solidFill>
                <a:srgbClr val="50413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9" name="Google Shape;289;p19"/>
            <p:cNvCxnSpPr/>
            <p:nvPr/>
          </p:nvCxnSpPr>
          <p:spPr>
            <a:xfrm>
              <a:off x="1412790" y="2232248"/>
              <a:ext cx="0" cy="288031"/>
            </a:xfrm>
            <a:prstGeom prst="straightConnector1">
              <a:avLst/>
            </a:prstGeom>
            <a:noFill/>
            <a:ln w="19050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p19"/>
            <p:cNvCxnSpPr/>
            <p:nvPr/>
          </p:nvCxnSpPr>
          <p:spPr>
            <a:xfrm>
              <a:off x="2188361" y="2239831"/>
              <a:ext cx="0" cy="288000"/>
            </a:xfrm>
            <a:prstGeom prst="straightConnector1">
              <a:avLst/>
            </a:prstGeom>
            <a:noFill/>
            <a:ln w="19050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" name="Google Shape;291;p19"/>
            <p:cNvCxnSpPr/>
            <p:nvPr/>
          </p:nvCxnSpPr>
          <p:spPr>
            <a:xfrm>
              <a:off x="2952412" y="2232248"/>
              <a:ext cx="0" cy="288000"/>
            </a:xfrm>
            <a:prstGeom prst="straightConnector1">
              <a:avLst/>
            </a:prstGeom>
            <a:noFill/>
            <a:ln w="19050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2" name="Google Shape;292;p19"/>
            <p:cNvCxnSpPr/>
            <p:nvPr/>
          </p:nvCxnSpPr>
          <p:spPr>
            <a:xfrm>
              <a:off x="4464351" y="2232248"/>
              <a:ext cx="0" cy="288000"/>
            </a:xfrm>
            <a:prstGeom prst="straightConnector1">
              <a:avLst/>
            </a:prstGeom>
            <a:noFill/>
            <a:ln w="19050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19"/>
            <p:cNvCxnSpPr/>
            <p:nvPr/>
          </p:nvCxnSpPr>
          <p:spPr>
            <a:xfrm>
              <a:off x="5229545" y="2239138"/>
              <a:ext cx="0" cy="288000"/>
            </a:xfrm>
            <a:prstGeom prst="straightConnector1">
              <a:avLst/>
            </a:prstGeom>
            <a:noFill/>
            <a:ln w="19050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4" name="Google Shape;294;p19"/>
            <p:cNvCxnSpPr/>
            <p:nvPr/>
          </p:nvCxnSpPr>
          <p:spPr>
            <a:xfrm>
              <a:off x="5992513" y="2232248"/>
              <a:ext cx="0" cy="288000"/>
            </a:xfrm>
            <a:prstGeom prst="straightConnector1">
              <a:avLst/>
            </a:prstGeom>
            <a:noFill/>
            <a:ln w="19050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5" name="Google Shape;295;p19"/>
            <p:cNvCxnSpPr/>
            <p:nvPr/>
          </p:nvCxnSpPr>
          <p:spPr>
            <a:xfrm>
              <a:off x="3708412" y="2232248"/>
              <a:ext cx="0" cy="288000"/>
            </a:xfrm>
            <a:prstGeom prst="straightConnector1">
              <a:avLst/>
            </a:prstGeom>
            <a:noFill/>
            <a:ln w="19050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6" name="Google Shape;296;p19"/>
            <p:cNvSpPr txBox="1"/>
            <p:nvPr/>
          </p:nvSpPr>
          <p:spPr>
            <a:xfrm>
              <a:off x="2321614" y="2519973"/>
              <a:ext cx="1278669" cy="394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n-US" sz="1200" b="1" baseline="-25000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000">
                <a:solidFill>
                  <a:srgbClr val="CD5F5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7" name="Google Shape;297;p19"/>
            <p:cNvSpPr txBox="1"/>
            <p:nvPr/>
          </p:nvSpPr>
          <p:spPr>
            <a:xfrm>
              <a:off x="1728096" y="2527600"/>
              <a:ext cx="972175" cy="300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n-US" sz="1200" b="1" baseline="-25000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000">
                <a:solidFill>
                  <a:srgbClr val="CD5F5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8" name="Google Shape;298;p19"/>
            <p:cNvSpPr txBox="1"/>
            <p:nvPr/>
          </p:nvSpPr>
          <p:spPr>
            <a:xfrm>
              <a:off x="1107491" y="2524048"/>
              <a:ext cx="648083" cy="235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n-US" sz="1200" b="1" baseline="-25000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000">
                <a:solidFill>
                  <a:srgbClr val="CD5F5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3881223" y="2510721"/>
              <a:ext cx="1230938" cy="403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n-US" sz="1200" b="1" baseline="-25000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000">
                <a:solidFill>
                  <a:srgbClr val="CD5F5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4832266" y="2512094"/>
              <a:ext cx="857626" cy="402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n-US" sz="1200" b="1" baseline="-25000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000">
                <a:solidFill>
                  <a:srgbClr val="CD5F5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1" name="Google Shape;301;p19"/>
            <p:cNvSpPr txBox="1"/>
            <p:nvPr/>
          </p:nvSpPr>
          <p:spPr>
            <a:xfrm>
              <a:off x="5472232" y="2505206"/>
              <a:ext cx="1107105" cy="409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n-US" sz="1200" b="1" baseline="-25000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000">
                <a:solidFill>
                  <a:srgbClr val="CD5F5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2" name="Google Shape;302;p19"/>
            <p:cNvSpPr txBox="1"/>
            <p:nvPr/>
          </p:nvSpPr>
          <p:spPr>
            <a:xfrm>
              <a:off x="3060340" y="2520280"/>
              <a:ext cx="12961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 sz="2000">
                <a:solidFill>
                  <a:srgbClr val="CD5F5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03" name="Google Shape;303;p19"/>
            <p:cNvCxnSpPr/>
            <p:nvPr/>
          </p:nvCxnSpPr>
          <p:spPr>
            <a:xfrm rot="10800000">
              <a:off x="540060" y="532423"/>
              <a:ext cx="3168352" cy="1843825"/>
            </a:xfrm>
            <a:prstGeom prst="straightConnector1">
              <a:avLst/>
            </a:prstGeom>
            <a:noFill/>
            <a:ln w="22225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4" name="Google Shape;304;p19"/>
            <p:cNvCxnSpPr/>
            <p:nvPr/>
          </p:nvCxnSpPr>
          <p:spPr>
            <a:xfrm rot="10800000" flipH="1">
              <a:off x="3708412" y="532423"/>
              <a:ext cx="3168352" cy="1843842"/>
            </a:xfrm>
            <a:prstGeom prst="straightConnector1">
              <a:avLst/>
            </a:prstGeom>
            <a:noFill/>
            <a:ln w="22225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5" name="Google Shape;305;p19"/>
            <p:cNvCxnSpPr/>
            <p:nvPr/>
          </p:nvCxnSpPr>
          <p:spPr>
            <a:xfrm>
              <a:off x="3564396" y="1944216"/>
              <a:ext cx="288032" cy="0"/>
            </a:xfrm>
            <a:prstGeom prst="straightConnector1">
              <a:avLst/>
            </a:prstGeom>
            <a:noFill/>
            <a:ln w="19050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6" name="Google Shape;306;p19"/>
            <p:cNvCxnSpPr/>
            <p:nvPr/>
          </p:nvCxnSpPr>
          <p:spPr>
            <a:xfrm>
              <a:off x="3564396" y="1477554"/>
              <a:ext cx="288032" cy="0"/>
            </a:xfrm>
            <a:prstGeom prst="straightConnector1">
              <a:avLst/>
            </a:prstGeom>
            <a:noFill/>
            <a:ln w="19050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7" name="Google Shape;307;p19"/>
            <p:cNvCxnSpPr/>
            <p:nvPr/>
          </p:nvCxnSpPr>
          <p:spPr>
            <a:xfrm>
              <a:off x="3564396" y="1051074"/>
              <a:ext cx="288032" cy="0"/>
            </a:xfrm>
            <a:prstGeom prst="straightConnector1">
              <a:avLst/>
            </a:prstGeom>
            <a:noFill/>
            <a:ln w="19050" cap="flat" cmpd="sng">
              <a:solidFill>
                <a:srgbClr val="4D7C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8" name="Google Shape;308;p19"/>
            <p:cNvSpPr txBox="1"/>
            <p:nvPr/>
          </p:nvSpPr>
          <p:spPr>
            <a:xfrm>
              <a:off x="2862827" y="1508098"/>
              <a:ext cx="838226" cy="181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0" rIns="3600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captured state</a:t>
              </a:r>
              <a:endParaRPr sz="16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3242819" y="2348824"/>
              <a:ext cx="455926" cy="209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state</a:t>
              </a:r>
              <a:endParaRPr sz="16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0" name="Google Shape;310;p19"/>
            <p:cNvSpPr txBox="1"/>
            <p:nvPr/>
          </p:nvSpPr>
          <p:spPr>
            <a:xfrm>
              <a:off x="2862827" y="1056061"/>
              <a:ext cx="894584" cy="117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0" rIns="3600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criminal state</a:t>
              </a:r>
              <a:endParaRPr sz="16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1" name="Google Shape;311;p19"/>
            <p:cNvSpPr txBox="1"/>
            <p:nvPr/>
          </p:nvSpPr>
          <p:spPr>
            <a:xfrm>
              <a:off x="2942192" y="1980020"/>
              <a:ext cx="758861" cy="129386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36000" tIns="0" rIns="3600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corrupt state</a:t>
              </a:r>
              <a:endParaRPr sz="16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2" name="Google Shape;312;p19"/>
            <p:cNvSpPr txBox="1"/>
            <p:nvPr/>
          </p:nvSpPr>
          <p:spPr>
            <a:xfrm>
              <a:off x="3792752" y="193166"/>
              <a:ext cx="1162801" cy="313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level of collusive corruption</a:t>
              </a:r>
              <a:endParaRPr sz="18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3" name="Google Shape;313;p19"/>
            <p:cNvSpPr txBox="1"/>
            <p:nvPr/>
          </p:nvSpPr>
          <p:spPr>
            <a:xfrm>
              <a:off x="6444683" y="2441424"/>
              <a:ext cx="978601" cy="307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nature of state action</a:t>
              </a:r>
              <a:endParaRPr sz="16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4" name="Google Shape;314;p19"/>
            <p:cNvSpPr txBox="1"/>
            <p:nvPr/>
          </p:nvSpPr>
          <p:spPr>
            <a:xfrm>
              <a:off x="6755480" y="2105798"/>
              <a:ext cx="691521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positive</a:t>
              </a:r>
              <a:endParaRPr sz="18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5" name="Google Shape;315;p19"/>
            <p:cNvSpPr txBox="1"/>
            <p:nvPr/>
          </p:nvSpPr>
          <p:spPr>
            <a:xfrm>
              <a:off x="107968" y="2105798"/>
              <a:ext cx="737052" cy="23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negative</a:t>
              </a:r>
              <a:endParaRPr sz="18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6" name="Google Shape;316;p19"/>
            <p:cNvSpPr txBox="1"/>
            <p:nvPr/>
          </p:nvSpPr>
          <p:spPr>
            <a:xfrm>
              <a:off x="107969" y="2447051"/>
              <a:ext cx="1054087" cy="306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nature of state action</a:t>
              </a:r>
              <a:endParaRPr sz="16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7" name="Google Shape;317;p19"/>
            <p:cNvSpPr/>
            <p:nvPr/>
          </p:nvSpPr>
          <p:spPr>
            <a:xfrm rot="5400000">
              <a:off x="3509969" y="-1430337"/>
              <a:ext cx="385365" cy="4579723"/>
            </a:xfrm>
            <a:prstGeom prst="leftBrace">
              <a:avLst>
                <a:gd name="adj1" fmla="val 58327"/>
                <a:gd name="adj2" fmla="val 72863"/>
              </a:avLst>
            </a:prstGeom>
            <a:noFill/>
            <a:ln w="22225" cap="flat" cmpd="sng">
              <a:solidFill>
                <a:srgbClr val="CD5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9"/>
            <p:cNvSpPr txBox="1"/>
            <p:nvPr/>
          </p:nvSpPr>
          <p:spPr>
            <a:xfrm>
              <a:off x="1943674" y="374947"/>
              <a:ext cx="1431601" cy="291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504131"/>
                  </a:solidFill>
                  <a:latin typeface="Calibri"/>
                  <a:ea typeface="Calibri"/>
                  <a:cs typeface="Calibri"/>
                  <a:sym typeface="Calibri"/>
                </a:rPr>
                <a:t>maximum amplitude of arbitrariness </a:t>
              </a:r>
              <a:endParaRPr sz="1800">
                <a:solidFill>
                  <a:srgbClr val="5041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19" name="Google Shape;319;p19"/>
            <p:cNvCxnSpPr/>
            <p:nvPr/>
          </p:nvCxnSpPr>
          <p:spPr>
            <a:xfrm>
              <a:off x="108012" y="2376264"/>
              <a:ext cx="7344816" cy="0"/>
            </a:xfrm>
            <a:prstGeom prst="straightConnector1">
              <a:avLst/>
            </a:prstGeom>
            <a:noFill/>
            <a:ln w="34925" cap="flat" cmpd="sng">
              <a:solidFill>
                <a:srgbClr val="4D7C85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320" name="Google Shape;320;p19"/>
            <p:cNvCxnSpPr/>
            <p:nvPr/>
          </p:nvCxnSpPr>
          <p:spPr>
            <a:xfrm rot="10800000">
              <a:off x="3708412" y="216024"/>
              <a:ext cx="0" cy="2160240"/>
            </a:xfrm>
            <a:prstGeom prst="straightConnector1">
              <a:avLst/>
            </a:prstGeom>
            <a:noFill/>
            <a:ln w="34925" cap="flat" cmpd="sng">
              <a:solidFill>
                <a:srgbClr val="4D7C85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aphicFrame>
        <p:nvGraphicFramePr>
          <p:cNvPr id="321" name="Google Shape;321;p19"/>
          <p:cNvGraphicFramePr/>
          <p:nvPr/>
        </p:nvGraphicFramePr>
        <p:xfrm>
          <a:off x="708499" y="4299209"/>
          <a:ext cx="7727000" cy="7120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6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b="1" u="sng" strike="noStrike" cap="none">
                          <a:solidFill>
                            <a:srgbClr val="504131"/>
                          </a:solidFill>
                        </a:rPr>
                        <a:t>Legend:</a:t>
                      </a:r>
                      <a:endParaRPr sz="1050" b="0" u="none" strike="noStrike" cap="none">
                        <a:solidFill>
                          <a:srgbClr val="50413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>
                          <a:solidFill>
                            <a:srgbClr val="504131"/>
                          </a:solidFill>
                        </a:rPr>
                        <a:t>N: normative intervention</a:t>
                      </a:r>
                      <a:endParaRPr sz="105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>
                          <a:solidFill>
                            <a:srgbClr val="504131"/>
                          </a:solidFill>
                        </a:rPr>
                        <a:t>D</a:t>
                      </a:r>
                      <a:r>
                        <a:rPr lang="en-US" sz="1050" b="1" baseline="-25000">
                          <a:solidFill>
                            <a:srgbClr val="504131"/>
                          </a:solidFill>
                        </a:rPr>
                        <a:t>1</a:t>
                      </a:r>
                      <a:r>
                        <a:rPr lang="en-US" sz="1050" b="1">
                          <a:solidFill>
                            <a:srgbClr val="504131"/>
                          </a:solidFill>
                        </a:rPr>
                        <a:t>: discretional intervention as non-structural deviation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b="1" i="1">
                          <a:solidFill>
                            <a:srgbClr val="504131"/>
                          </a:solidFill>
                        </a:rPr>
                        <a:t>Note: the dotted lines are added lines for the sake of clarity.</a:t>
                      </a:r>
                      <a:endParaRPr sz="1050" i="1">
                        <a:solidFill>
                          <a:srgbClr val="504131"/>
                        </a:solidFill>
                      </a:endParaRPr>
                    </a:p>
                  </a:txBody>
                  <a:tcPr marL="45725" marR="45725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>
                          <a:solidFill>
                            <a:srgbClr val="504131"/>
                          </a:solidFill>
                        </a:rPr>
                        <a:t>D</a:t>
                      </a:r>
                      <a:r>
                        <a:rPr lang="en-US" sz="1050" b="1" baseline="-25000">
                          <a:solidFill>
                            <a:srgbClr val="504131"/>
                          </a:solidFill>
                        </a:rPr>
                        <a:t>2</a:t>
                      </a:r>
                      <a:r>
                        <a:rPr lang="en-US" sz="1050" b="1">
                          <a:solidFill>
                            <a:srgbClr val="504131"/>
                          </a:solidFill>
                        </a:rPr>
                        <a:t>: discretional intervention as structural deviation</a:t>
                      </a:r>
                      <a:endParaRPr sz="105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b="1">
                          <a:solidFill>
                            <a:srgbClr val="504131"/>
                          </a:solidFill>
                        </a:rPr>
                        <a:t>D</a:t>
                      </a:r>
                      <a:r>
                        <a:rPr lang="en-US" sz="1050" b="1" baseline="-25000">
                          <a:solidFill>
                            <a:srgbClr val="504131"/>
                          </a:solidFill>
                        </a:rPr>
                        <a:t>3</a:t>
                      </a:r>
                      <a:r>
                        <a:rPr lang="en-US" sz="1050" b="1">
                          <a:solidFill>
                            <a:srgbClr val="504131"/>
                          </a:solidFill>
                        </a:rPr>
                        <a:t>: discretional intervention as constitutive element</a:t>
                      </a:r>
                      <a:endParaRPr sz="1050">
                        <a:solidFill>
                          <a:srgbClr val="504131"/>
                        </a:solidFill>
                      </a:endParaRPr>
                    </a:p>
                  </a:txBody>
                  <a:tcPr marL="45725" marR="45725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title"/>
          </p:nvPr>
        </p:nvSpPr>
        <p:spPr>
          <a:xfrm>
            <a:off x="467544" y="123478"/>
            <a:ext cx="8352036" cy="36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400"/>
              <a:buFont typeface="Open Sans"/>
              <a:buNone/>
            </a:pPr>
            <a:r>
              <a:rPr lang="en-US" sz="2400" b="1">
                <a:solidFill>
                  <a:srgbClr val="8D503B"/>
                </a:solidFill>
              </a:rPr>
              <a:t>Main characteristics of the six corruption patterns</a:t>
            </a:r>
            <a:endParaRPr sz="2400" b="1">
              <a:solidFill>
                <a:srgbClr val="8D503B"/>
              </a:solidFill>
            </a:endParaRPr>
          </a:p>
        </p:txBody>
      </p:sp>
      <p:graphicFrame>
        <p:nvGraphicFramePr>
          <p:cNvPr id="328" name="Google Shape;328;p20"/>
          <p:cNvGraphicFramePr/>
          <p:nvPr/>
        </p:nvGraphicFramePr>
        <p:xfrm>
          <a:off x="107951" y="627534"/>
          <a:ext cx="8928125" cy="44437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7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2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Nature of corruption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Entry of corrupt parties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 of corrupt transactions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Direction of corrupt action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Economic nature of corruption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Regularity and scope of corrupt actions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 of corrupt exchange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Free-market corruption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Petty corruption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Voluntary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Non-centralized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Horizontal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Occasional</a:t>
                      </a:r>
                      <a:r>
                        <a:rPr lang="en-US" sz="1200" b="1" i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partial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Kickback money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Cronyism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Voluntary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Non-centralized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Horizontal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Occasional / permanent and partial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Kickback money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organization collusion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Voluntary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Non-centralized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Vertical (top-down)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Oligopolistic / locally monopolistic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Occasional and partial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Kickback money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Bottom-up state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capture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corruption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Coercive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Moderately centralized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Vertical (bottom-up)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Oligopolistic / locally monopolistic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Occasional / permanent and partial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Kickback money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Top-down state capture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Coercive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Partially centralized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Vertical (top-down)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Oligopolistic / locally monopolistic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Permanent and partial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(vassal chains)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 money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Criminal state pattern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Coercive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Centralized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Vertical (top-down)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Monopolistic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Permanent and general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(vassal chains)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 money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29" name="Google Shape;329;p20"/>
          <p:cNvCxnSpPr/>
          <p:nvPr/>
        </p:nvCxnSpPr>
        <p:spPr>
          <a:xfrm>
            <a:off x="1763688" y="1779662"/>
            <a:ext cx="0" cy="2735756"/>
          </a:xfrm>
          <a:prstGeom prst="straightConnector1">
            <a:avLst/>
          </a:prstGeom>
          <a:noFill/>
          <a:ln w="698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 txBox="1"/>
          <p:nvPr/>
        </p:nvSpPr>
        <p:spPr>
          <a:xfrm>
            <a:off x="33164" y="1923678"/>
            <a:ext cx="8856538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4400"/>
              <a:buFont typeface="Open Sans"/>
              <a:buNone/>
            </a:pPr>
            <a:r>
              <a:rPr lang="en-US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Regime trajectories</a:t>
            </a:r>
            <a:endParaRPr sz="4400" b="1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32"/>
          <p:cNvGrpSpPr/>
          <p:nvPr/>
        </p:nvGrpSpPr>
        <p:grpSpPr>
          <a:xfrm>
            <a:off x="180258" y="1632270"/>
            <a:ext cx="4221425" cy="2346633"/>
            <a:chOff x="72308" y="284656"/>
            <a:chExt cx="4221425" cy="2346633"/>
          </a:xfrm>
        </p:grpSpPr>
        <p:sp>
          <p:nvSpPr>
            <p:cNvPr id="445" name="Google Shape;445;p32"/>
            <p:cNvSpPr/>
            <p:nvPr/>
          </p:nvSpPr>
          <p:spPr>
            <a:xfrm rot="10800000">
              <a:off x="1006015" y="648067"/>
              <a:ext cx="2312834" cy="1586595"/>
            </a:xfrm>
            <a:prstGeom prst="triangle">
              <a:avLst>
                <a:gd name="adj" fmla="val 50000"/>
              </a:avLst>
            </a:prstGeom>
            <a:solidFill>
              <a:srgbClr val="EFEAE4"/>
            </a:solidFill>
            <a:ln w="31750" cap="flat" cmpd="sng">
              <a:solidFill>
                <a:srgbClr val="B3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3417515" y="499013"/>
              <a:ext cx="876218" cy="315570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 txBox="1"/>
            <p:nvPr/>
          </p:nvSpPr>
          <p:spPr>
            <a:xfrm>
              <a:off x="3432920" y="514418"/>
              <a:ext cx="845408" cy="284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Communist dictatorship</a:t>
              </a: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72308" y="505086"/>
              <a:ext cx="821208" cy="28708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 txBox="1"/>
            <p:nvPr/>
          </p:nvSpPr>
          <p:spPr>
            <a:xfrm>
              <a:off x="86322" y="519100"/>
              <a:ext cx="793180" cy="259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Liberal democracy</a:t>
              </a: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1688932" y="2324736"/>
              <a:ext cx="946989" cy="30655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 txBox="1"/>
            <p:nvPr/>
          </p:nvSpPr>
          <p:spPr>
            <a:xfrm>
              <a:off x="1703897" y="2339701"/>
              <a:ext cx="917059" cy="276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autocracy</a:t>
              </a: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1689411" y="284656"/>
              <a:ext cx="970579" cy="28672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 txBox="1"/>
            <p:nvPr/>
          </p:nvSpPr>
          <p:spPr>
            <a:xfrm>
              <a:off x="1703408" y="298653"/>
              <a:ext cx="942585" cy="258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Conservative autocracy</a:t>
              </a: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2901803" y="1312786"/>
              <a:ext cx="1161922" cy="299976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 txBox="1"/>
            <p:nvPr/>
          </p:nvSpPr>
          <p:spPr>
            <a:xfrm>
              <a:off x="2916447" y="1327430"/>
              <a:ext cx="1132634" cy="270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Market-exploiting dictatorship</a:t>
              </a: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208798" y="1312897"/>
              <a:ext cx="1175195" cy="281514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 txBox="1"/>
            <p:nvPr/>
          </p:nvSpPr>
          <p:spPr>
            <a:xfrm>
              <a:off x="222540" y="1326639"/>
              <a:ext cx="1147711" cy="254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democracy</a:t>
              </a:r>
              <a:endParaRPr/>
            </a:p>
          </p:txBody>
        </p:sp>
      </p:grpSp>
      <p:sp>
        <p:nvSpPr>
          <p:cNvPr id="458" name="Google Shape;458;p32"/>
          <p:cNvSpPr txBox="1"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600"/>
              <a:buFont typeface="Open Sans"/>
              <a:buNone/>
            </a:pPr>
            <a:r>
              <a:rPr lang="en-US" sz="2600" b="1">
                <a:solidFill>
                  <a:srgbClr val="8D503B"/>
                </a:solidFill>
              </a:rPr>
              <a:t>Primary trajectories of </a:t>
            </a:r>
            <a:br>
              <a:rPr lang="en-US" sz="2600" b="1">
                <a:solidFill>
                  <a:srgbClr val="8D503B"/>
                </a:solidFill>
              </a:rPr>
            </a:br>
            <a:r>
              <a:rPr lang="en-US" sz="2600" b="1">
                <a:solidFill>
                  <a:srgbClr val="8D503B"/>
                </a:solidFill>
              </a:rPr>
              <a:t>post-communist regimes</a:t>
            </a:r>
            <a:endParaRPr/>
          </a:p>
        </p:txBody>
      </p:sp>
      <p:sp>
        <p:nvSpPr>
          <p:cNvPr id="459" name="Google Shape;459;p32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2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2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2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4" name="Google Shape;464;p32"/>
          <p:cNvGraphicFramePr/>
          <p:nvPr>
            <p:extLst>
              <p:ext uri="{D42A27DB-BD31-4B8C-83A1-F6EECF244321}">
                <p14:modId xmlns:p14="http://schemas.microsoft.com/office/powerpoint/2010/main" val="2391918907"/>
              </p:ext>
            </p:extLst>
          </p:nvPr>
        </p:nvGraphicFramePr>
        <p:xfrm>
          <a:off x="4497493" y="123826"/>
          <a:ext cx="4538550" cy="49191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120150" marR="120150" marT="60075" marB="60075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Primary trajectories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from</a:t>
                      </a:r>
                      <a:endParaRPr sz="12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to</a:t>
                      </a:r>
                      <a:endParaRPr sz="12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A</a:t>
                      </a:r>
                      <a:endParaRPr sz="1600" dirty="0">
                        <a:solidFill>
                          <a:srgbClr val="CD5F50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Regime change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(e.g. Estonia, Poland, Hungary)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Communist dictatorship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Liberal democracy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bureaucratic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Multi-pyramid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non-patronal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</a:t>
                      </a:r>
                      <a:endParaRPr sz="1600" dirty="0">
                        <a:solidFill>
                          <a:srgbClr val="CD5F50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Regime change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(e.g. Romania, Ukraine)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Communist dictatorship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Patronal democracy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bureaucratic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Multi-pyramid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informal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C</a:t>
                      </a:r>
                      <a:endParaRPr sz="1600" dirty="0">
                        <a:solidFill>
                          <a:srgbClr val="CD5F50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Regime change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(e.g. Kazakhstan)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Communist dictatorship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Patronal autocracy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bureaucratic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informal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D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Model change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(e.g. China)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Communist dictatorship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Market-exploiting dictatorship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bureaucratic patronal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bureaucratic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65" name="Google Shape;465;p32"/>
          <p:cNvGrpSpPr/>
          <p:nvPr/>
        </p:nvGrpSpPr>
        <p:grpSpPr>
          <a:xfrm>
            <a:off x="1267530" y="2055387"/>
            <a:ext cx="1974296" cy="1280820"/>
            <a:chOff x="23716" y="5146"/>
            <a:chExt cx="34002" cy="22581"/>
          </a:xfrm>
        </p:grpSpPr>
        <p:grpSp>
          <p:nvGrpSpPr>
            <p:cNvPr id="466" name="Google Shape;466;p32"/>
            <p:cNvGrpSpPr/>
            <p:nvPr/>
          </p:nvGrpSpPr>
          <p:grpSpPr>
            <a:xfrm>
              <a:off x="23716" y="5146"/>
              <a:ext cx="32961" cy="22581"/>
              <a:chOff x="23716" y="5146"/>
              <a:chExt cx="32960" cy="22581"/>
            </a:xfrm>
          </p:grpSpPr>
          <p:cxnSp>
            <p:nvCxnSpPr>
              <p:cNvPr id="467" name="Google Shape;467;p32"/>
              <p:cNvCxnSpPr>
                <a:stCxn id="468" idx="3"/>
                <a:endCxn id="469" idx="0"/>
              </p:cNvCxnSpPr>
              <p:nvPr/>
            </p:nvCxnSpPr>
            <p:spPr>
              <a:xfrm flipH="1">
                <a:off x="40815" y="6427"/>
                <a:ext cx="15300" cy="2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85A61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470" name="Google Shape;470;p32"/>
              <p:cNvCxnSpPr>
                <a:stCxn id="468" idx="4"/>
                <a:endCxn id="471" idx="7"/>
              </p:cNvCxnSpPr>
              <p:nvPr/>
            </p:nvCxnSpPr>
            <p:spPr>
              <a:xfrm flipH="1">
                <a:off x="50976" y="6659"/>
                <a:ext cx="5700" cy="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85A61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472" name="Google Shape;472;p32"/>
              <p:cNvSpPr/>
              <p:nvPr/>
            </p:nvSpPr>
            <p:spPr>
              <a:xfrm>
                <a:off x="23716" y="5146"/>
                <a:ext cx="1587" cy="1587"/>
              </a:xfrm>
              <a:prstGeom prst="ellipse">
                <a:avLst/>
              </a:prstGeom>
              <a:solidFill>
                <a:srgbClr val="385A61"/>
              </a:solidFill>
              <a:ln w="12700" cap="flat" cmpd="sng">
                <a:solidFill>
                  <a:srgbClr val="EFEA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3" name="Google Shape;473;p32"/>
              <p:cNvCxnSpPr>
                <a:stCxn id="468" idx="2"/>
              </p:cNvCxnSpPr>
              <p:nvPr/>
            </p:nvCxnSpPr>
            <p:spPr>
              <a:xfrm rot="10800000">
                <a:off x="25282" y="5866"/>
                <a:ext cx="306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85A61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474" name="Google Shape;474;p32"/>
              <p:cNvCxnSpPr>
                <a:stCxn id="468" idx="3"/>
              </p:cNvCxnSpPr>
              <p:nvPr/>
            </p:nvCxnSpPr>
            <p:spPr>
              <a:xfrm flipH="1">
                <a:off x="33915" y="6427"/>
                <a:ext cx="22200" cy="10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85A61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475" name="Google Shape;475;p32"/>
              <p:cNvSpPr txBox="1"/>
              <p:nvPr/>
            </p:nvSpPr>
            <p:spPr>
              <a:xfrm>
                <a:off x="32879" y="5851"/>
                <a:ext cx="2551" cy="2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D5F5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CD5F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3200" b="0" i="0" u="none" strike="noStrike" cap="none">
                  <a:solidFill>
                    <a:srgbClr val="CD5F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2"/>
              <p:cNvSpPr txBox="1"/>
              <p:nvPr/>
            </p:nvSpPr>
            <p:spPr>
              <a:xfrm rot="-1511262">
                <a:off x="37083" y="12142"/>
                <a:ext cx="3536" cy="2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D5F50"/>
                  </a:buClr>
                  <a:buSzPts val="1000"/>
                  <a:buFont typeface="Calibri"/>
                  <a:buNone/>
                </a:pPr>
                <a:r>
                  <a:rPr lang="en-US" sz="1000" b="1">
                    <a:solidFill>
                      <a:srgbClr val="CD5F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3200" b="0" i="0" u="none" strike="noStrike" cap="none">
                  <a:solidFill>
                    <a:srgbClr val="CD5F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2"/>
              <p:cNvSpPr txBox="1"/>
              <p:nvPr/>
            </p:nvSpPr>
            <p:spPr>
              <a:xfrm rot="-3260052">
                <a:off x="41484" y="20424"/>
                <a:ext cx="3610" cy="1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D5F5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CD5F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sz="3200" b="0" i="0" u="none" strike="noStrike" cap="none">
                  <a:solidFill>
                    <a:srgbClr val="CD5F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8" name="Google Shape;478;p32"/>
            <p:cNvSpPr txBox="1"/>
            <p:nvPr/>
          </p:nvSpPr>
          <p:spPr>
            <a:xfrm rot="-3603953">
              <a:off x="55109" y="9606"/>
              <a:ext cx="2013" cy="2540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D5F50"/>
                </a:buClr>
                <a:buSzPts val="1000"/>
                <a:buFont typeface="Calibri"/>
                <a:buNone/>
              </a:pPr>
              <a:r>
                <a:rPr lang="en-US" sz="1000" b="1" i="0" u="none" strike="noStrike" cap="none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3200" b="0" i="0" u="none" strike="noStrike" cap="none">
                <a:solidFill>
                  <a:srgbClr val="CD5F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32"/>
          <p:cNvSpPr/>
          <p:nvPr/>
        </p:nvSpPr>
        <p:spPr>
          <a:xfrm>
            <a:off x="1772090" y="2725602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2"/>
          <p:cNvSpPr/>
          <p:nvPr/>
        </p:nvSpPr>
        <p:spPr>
          <a:xfrm>
            <a:off x="2219945" y="3334859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2"/>
          <p:cNvSpPr/>
          <p:nvPr/>
        </p:nvSpPr>
        <p:spPr>
          <a:xfrm>
            <a:off x="3135280" y="2051218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2"/>
          <p:cNvSpPr/>
          <p:nvPr/>
        </p:nvSpPr>
        <p:spPr>
          <a:xfrm>
            <a:off x="2775436" y="2648921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/>
          <p:nvPr/>
        </p:nvSpPr>
        <p:spPr>
          <a:xfrm>
            <a:off x="2771800" y="1059582"/>
            <a:ext cx="6114294" cy="228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of linear progress towards liberal democracies after the change of the political regimes in 1989-1990;</a:t>
            </a:r>
            <a:endParaRPr sz="1100" b="1" i="0" u="none" strike="noStrike" cap="none">
              <a:solidFill>
                <a:srgbClr val="5041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D7C8B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that any regime can be built on any kind of ruins of communist dictatorships. </a:t>
            </a:r>
            <a:endParaRPr/>
          </a:p>
        </p:txBody>
      </p:sp>
      <p:sp>
        <p:nvSpPr>
          <p:cNvPr id="88" name="Google Shape;88;p2"/>
          <p:cNvSpPr txBox="1"/>
          <p:nvPr/>
        </p:nvSpPr>
        <p:spPr>
          <a:xfrm>
            <a:off x="173572" y="1774216"/>
            <a:ext cx="2598228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800"/>
              <a:buFont typeface="Open Sans"/>
              <a:buNone/>
            </a:pPr>
            <a:r>
              <a:rPr lang="en-US" sz="28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Illusion</a:t>
            </a:r>
            <a:endParaRPr sz="2800" b="0" i="0" u="none" strike="noStrike" cap="none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1895428" y="3714427"/>
            <a:ext cx="54843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D7C8B"/>
                </a:solidFill>
                <a:latin typeface="Calibri"/>
                <a:ea typeface="Calibri"/>
                <a:cs typeface="Calibri"/>
                <a:sym typeface="Calibri"/>
              </a:rPr>
              <a:t>Transitional systems or terminal stations?</a:t>
            </a:r>
            <a:endParaRPr sz="2400" b="1" i="0" u="none" strike="noStrike" cap="none">
              <a:solidFill>
                <a:srgbClr val="4D7C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33"/>
          <p:cNvGrpSpPr/>
          <p:nvPr/>
        </p:nvGrpSpPr>
        <p:grpSpPr>
          <a:xfrm>
            <a:off x="180258" y="1632270"/>
            <a:ext cx="4221425" cy="2346633"/>
            <a:chOff x="72308" y="284656"/>
            <a:chExt cx="4221425" cy="2346633"/>
          </a:xfrm>
        </p:grpSpPr>
        <p:sp>
          <p:nvSpPr>
            <p:cNvPr id="486" name="Google Shape;486;p33"/>
            <p:cNvSpPr/>
            <p:nvPr/>
          </p:nvSpPr>
          <p:spPr>
            <a:xfrm rot="10800000">
              <a:off x="1006015" y="648067"/>
              <a:ext cx="2312834" cy="1586595"/>
            </a:xfrm>
            <a:prstGeom prst="triangle">
              <a:avLst>
                <a:gd name="adj" fmla="val 50000"/>
              </a:avLst>
            </a:prstGeom>
            <a:solidFill>
              <a:srgbClr val="EFEAE4"/>
            </a:solidFill>
            <a:ln w="31750" cap="flat" cmpd="sng">
              <a:solidFill>
                <a:srgbClr val="B3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3417515" y="499013"/>
              <a:ext cx="876218" cy="315570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 txBox="1"/>
            <p:nvPr/>
          </p:nvSpPr>
          <p:spPr>
            <a:xfrm>
              <a:off x="3432920" y="514418"/>
              <a:ext cx="845408" cy="284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Communist dictatorship</a:t>
              </a: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72308" y="505086"/>
              <a:ext cx="821208" cy="28708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 txBox="1"/>
            <p:nvPr/>
          </p:nvSpPr>
          <p:spPr>
            <a:xfrm>
              <a:off x="86322" y="519100"/>
              <a:ext cx="793180" cy="259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Liberal democracy</a:t>
              </a: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1688932" y="2324736"/>
              <a:ext cx="946989" cy="30655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 txBox="1"/>
            <p:nvPr/>
          </p:nvSpPr>
          <p:spPr>
            <a:xfrm>
              <a:off x="1703897" y="2339701"/>
              <a:ext cx="917059" cy="276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autocracy</a:t>
              </a: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1689411" y="284656"/>
              <a:ext cx="970579" cy="28672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 txBox="1"/>
            <p:nvPr/>
          </p:nvSpPr>
          <p:spPr>
            <a:xfrm>
              <a:off x="1703408" y="298653"/>
              <a:ext cx="942585" cy="258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Conservative autocracy</a:t>
              </a: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2901803" y="1312786"/>
              <a:ext cx="1161922" cy="299976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 txBox="1"/>
            <p:nvPr/>
          </p:nvSpPr>
          <p:spPr>
            <a:xfrm>
              <a:off x="2916447" y="1327430"/>
              <a:ext cx="1132634" cy="270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Market-exploiting dictatorship</a:t>
              </a: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208798" y="1312897"/>
              <a:ext cx="1175195" cy="281514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 txBox="1"/>
            <p:nvPr/>
          </p:nvSpPr>
          <p:spPr>
            <a:xfrm>
              <a:off x="222540" y="1326639"/>
              <a:ext cx="1147711" cy="254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democracy</a:t>
              </a:r>
              <a:endParaRPr/>
            </a:p>
          </p:txBody>
        </p:sp>
      </p:grpSp>
      <p:sp>
        <p:nvSpPr>
          <p:cNvPr id="499" name="Google Shape;499;p33"/>
          <p:cNvSpPr txBox="1"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800"/>
              <a:buFont typeface="Open Sans"/>
              <a:buNone/>
            </a:pPr>
            <a:r>
              <a:rPr lang="en-US" sz="2800" b="1">
                <a:solidFill>
                  <a:srgbClr val="8D503B"/>
                </a:solidFill>
              </a:rPr>
              <a:t>Secondary trajectories of post-communist regimes</a:t>
            </a:r>
            <a:endParaRPr sz="2800" b="1">
              <a:solidFill>
                <a:srgbClr val="8D503B"/>
              </a:solidFill>
            </a:endParaRPr>
          </a:p>
        </p:txBody>
      </p:sp>
      <p:sp>
        <p:nvSpPr>
          <p:cNvPr id="500" name="Google Shape;500;p33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3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3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3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5" name="Google Shape;505;p33"/>
          <p:cNvGraphicFramePr/>
          <p:nvPr>
            <p:extLst>
              <p:ext uri="{D42A27DB-BD31-4B8C-83A1-F6EECF244321}">
                <p14:modId xmlns:p14="http://schemas.microsoft.com/office/powerpoint/2010/main" val="3964706492"/>
              </p:ext>
            </p:extLst>
          </p:nvPr>
        </p:nvGraphicFramePr>
        <p:xfrm>
          <a:off x="4497493" y="123826"/>
          <a:ext cx="4538550" cy="50243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50412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0150" marR="120150" marT="60075" marB="60075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Secondary trajectories: democratic backsliding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endParaRPr sz="12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600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Regime change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Poland after 2015)</a:t>
                      </a:r>
                      <a:endParaRPr dirty="0"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Liberal democracy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Conservative autocracy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Multi-pyramid</a:t>
                      </a:r>
                      <a:endParaRPr sz="2000"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non-patronal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Single-pyramid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non-patronal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600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 change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Czech Republic after 2013)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D7C8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Liberal democracy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Patronal democracy</a:t>
                      </a:r>
                      <a:endParaRPr sz="1200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Multi-pyramid</a:t>
                      </a:r>
                      <a:endParaRPr sz="20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non-patronal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Multi-pyramid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 patronal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600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Regime change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Hungary after 1998 and 2010)</a:t>
                      </a:r>
                      <a:endParaRPr sz="1100">
                        <a:solidFill>
                          <a:srgbClr val="4D7C8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Liberal democracy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Patronal autocracy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Multi-pyramid</a:t>
                      </a:r>
                      <a:endParaRPr sz="20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non-patronal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Single-pyramid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 patronal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Regime change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Russia after 2003)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Patronal democracy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Patronal autocracy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Multi-pyramid</a:t>
                      </a:r>
                      <a:endParaRPr sz="20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 patronal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Single-pyramid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 patronal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06" name="Google Shape;506;p33"/>
          <p:cNvGrpSpPr/>
          <p:nvPr/>
        </p:nvGrpSpPr>
        <p:grpSpPr>
          <a:xfrm>
            <a:off x="1267529" y="1895434"/>
            <a:ext cx="1009841" cy="1475141"/>
            <a:chOff x="23716" y="2326"/>
            <a:chExt cx="17391" cy="26007"/>
          </a:xfrm>
        </p:grpSpPr>
        <p:cxnSp>
          <p:nvCxnSpPr>
            <p:cNvPr id="507" name="Google Shape;507;p33"/>
            <p:cNvCxnSpPr>
              <a:stCxn id="508" idx="4"/>
              <a:endCxn id="509" idx="2"/>
            </p:cNvCxnSpPr>
            <p:nvPr/>
          </p:nvCxnSpPr>
          <p:spPr>
            <a:xfrm>
              <a:off x="24510" y="6733"/>
              <a:ext cx="15600" cy="21600"/>
            </a:xfrm>
            <a:prstGeom prst="straightConnector1">
              <a:avLst/>
            </a:prstGeom>
            <a:noFill/>
            <a:ln w="19050" cap="flat" cmpd="sng">
              <a:solidFill>
                <a:srgbClr val="385A6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10" name="Google Shape;510;p33"/>
            <p:cNvCxnSpPr>
              <a:stCxn id="508" idx="6"/>
              <a:endCxn id="511" idx="1"/>
            </p:cNvCxnSpPr>
            <p:nvPr/>
          </p:nvCxnSpPr>
          <p:spPr>
            <a:xfrm>
              <a:off x="25303" y="5940"/>
              <a:ext cx="8400" cy="10800"/>
            </a:xfrm>
            <a:prstGeom prst="straightConnector1">
              <a:avLst/>
            </a:prstGeom>
            <a:noFill/>
            <a:ln w="19050" cap="flat" cmpd="sng">
              <a:solidFill>
                <a:srgbClr val="385A6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12" name="Google Shape;512;p33"/>
            <p:cNvCxnSpPr/>
            <p:nvPr/>
          </p:nvCxnSpPr>
          <p:spPr>
            <a:xfrm>
              <a:off x="34948" y="18074"/>
              <a:ext cx="6159" cy="9136"/>
            </a:xfrm>
            <a:prstGeom prst="straightConnector1">
              <a:avLst/>
            </a:prstGeom>
            <a:noFill/>
            <a:ln w="19050" cap="flat" cmpd="sng">
              <a:solidFill>
                <a:srgbClr val="385A6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513" name="Google Shape;513;p33"/>
            <p:cNvSpPr txBox="1"/>
            <p:nvPr/>
          </p:nvSpPr>
          <p:spPr>
            <a:xfrm>
              <a:off x="31248" y="2326"/>
              <a:ext cx="1507" cy="2820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D5F50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4800" b="0" i="0" u="none" strike="noStrike" cap="none">
                <a:solidFill>
                  <a:srgbClr val="CD5F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3"/>
            <p:cNvSpPr txBox="1"/>
            <p:nvPr/>
          </p:nvSpPr>
          <p:spPr>
            <a:xfrm rot="-2177370">
              <a:off x="30038" y="9386"/>
              <a:ext cx="1603" cy="2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D5F50"/>
                </a:buClr>
                <a:buSzPts val="1400"/>
                <a:buFont typeface="Calibri"/>
                <a:buNone/>
              </a:pPr>
              <a:r>
                <a:rPr lang="en-US" sz="1400" b="1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4800" b="0" i="0" u="none" strike="noStrike" cap="none">
                <a:solidFill>
                  <a:srgbClr val="CD5F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5" name="Google Shape;515;p33"/>
            <p:cNvCxnSpPr>
              <a:stCxn id="508" idx="6"/>
              <a:endCxn id="516" idx="2"/>
            </p:cNvCxnSpPr>
            <p:nvPr/>
          </p:nvCxnSpPr>
          <p:spPr>
            <a:xfrm>
              <a:off x="25303" y="5940"/>
              <a:ext cx="14700" cy="0"/>
            </a:xfrm>
            <a:prstGeom prst="straightConnector1">
              <a:avLst/>
            </a:prstGeom>
            <a:noFill/>
            <a:ln w="19050" cap="flat" cmpd="sng">
              <a:solidFill>
                <a:srgbClr val="385A6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508" name="Google Shape;508;p33"/>
            <p:cNvSpPr/>
            <p:nvPr/>
          </p:nvSpPr>
          <p:spPr>
            <a:xfrm>
              <a:off x="23716" y="5146"/>
              <a:ext cx="1587" cy="1587"/>
            </a:xfrm>
            <a:prstGeom prst="ellipse">
              <a:avLst/>
            </a:prstGeom>
            <a:solidFill>
              <a:srgbClr val="385A61"/>
            </a:solidFill>
            <a:ln w="12700" cap="flat" cmpd="sng">
              <a:solidFill>
                <a:srgbClr val="EFEA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33"/>
          <p:cNvSpPr/>
          <p:nvPr/>
        </p:nvSpPr>
        <p:spPr>
          <a:xfrm>
            <a:off x="2212632" y="2055387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3"/>
          <p:cNvSpPr/>
          <p:nvPr/>
        </p:nvSpPr>
        <p:spPr>
          <a:xfrm>
            <a:off x="2212632" y="3332672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3"/>
          <p:cNvSpPr/>
          <p:nvPr/>
        </p:nvSpPr>
        <p:spPr>
          <a:xfrm>
            <a:off x="1827582" y="2698685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3"/>
          <p:cNvSpPr txBox="1"/>
          <p:nvPr/>
        </p:nvSpPr>
        <p:spPr>
          <a:xfrm rot="-2177370">
            <a:off x="1655049" y="2746847"/>
            <a:ext cx="93081" cy="146340"/>
          </a:xfrm>
          <a:prstGeom prst="rect">
            <a:avLst/>
          </a:prstGeom>
          <a:solidFill>
            <a:srgbClr val="EFEA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4800" b="0" i="0" u="none" strike="noStrike" cap="none">
              <a:solidFill>
                <a:srgbClr val="CD5F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3"/>
          <p:cNvSpPr txBox="1"/>
          <p:nvPr/>
        </p:nvSpPr>
        <p:spPr>
          <a:xfrm rot="-2177370">
            <a:off x="2079917" y="2874841"/>
            <a:ext cx="93081" cy="14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4800" b="0" i="0" u="none" strike="noStrike" cap="none">
              <a:solidFill>
                <a:srgbClr val="CD5F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 txBox="1"/>
          <p:nvPr/>
        </p:nvSpPr>
        <p:spPr>
          <a:xfrm>
            <a:off x="179512" y="1347614"/>
            <a:ext cx="8856538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4400"/>
              <a:buFont typeface="Open Sans"/>
              <a:buNone/>
            </a:pP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Ukraine</a:t>
            </a:r>
            <a: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b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cyclical</a:t>
            </a:r>
            <a: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character</a:t>
            </a:r>
            <a: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patronal</a:t>
            </a:r>
            <a: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democracy</a:t>
            </a:r>
            <a:endParaRPr sz="4400" b="1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rtalom helye 4"/>
          <p:cNvGraphicFramePr>
            <a:graphicFrameLocks noGrp="1"/>
          </p:cNvGraphicFramePr>
          <p:nvPr>
            <p:ph idx="1"/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296"/>
          </a:xfrm>
        </p:spPr>
        <p:txBody>
          <a:bodyPr>
            <a:noAutofit/>
          </a:bodyPr>
          <a:lstStyle/>
          <a:p>
            <a:r>
              <a:rPr lang="hu-HU" sz="2800" dirty="0" err="1">
                <a:solidFill>
                  <a:srgbClr val="8D503B"/>
                </a:solidFill>
              </a:rPr>
              <a:t>Ukraine</a:t>
            </a:r>
            <a:r>
              <a:rPr lang="hu-HU" sz="2800" dirty="0">
                <a:solidFill>
                  <a:srgbClr val="8D503B"/>
                </a:solidFill>
              </a:rPr>
              <a:t>: </a:t>
            </a:r>
            <a:r>
              <a:rPr lang="hu-HU" sz="2800" dirty="0" err="1">
                <a:solidFill>
                  <a:srgbClr val="8D503B"/>
                </a:solidFill>
              </a:rPr>
              <a:t>regime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cycles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with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color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revolutions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55" name="Oval 12"/>
          <p:cNvSpPr/>
          <p:nvPr/>
        </p:nvSpPr>
        <p:spPr>
          <a:xfrm>
            <a:off x="5759497" y="168237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5220072" y="18664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3635896" y="23705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12"/>
          <p:cNvSpPr/>
          <p:nvPr/>
        </p:nvSpPr>
        <p:spPr>
          <a:xfrm>
            <a:off x="4067944" y="307580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12"/>
          <p:cNvSpPr/>
          <p:nvPr/>
        </p:nvSpPr>
        <p:spPr>
          <a:xfrm>
            <a:off x="3779912" y="316262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21"/>
          <p:cNvCxnSpPr>
            <a:stCxn id="55" idx="2"/>
            <a:endCxn id="56" idx="6"/>
          </p:cNvCxnSpPr>
          <p:nvPr/>
        </p:nvCxnSpPr>
        <p:spPr>
          <a:xfrm flipH="1">
            <a:off x="5364088" y="1754380"/>
            <a:ext cx="395409" cy="18410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1"/>
          <p:cNvCxnSpPr>
            <a:stCxn id="56" idx="3"/>
            <a:endCxn id="57" idx="6"/>
          </p:cNvCxnSpPr>
          <p:nvPr/>
        </p:nvCxnSpPr>
        <p:spPr>
          <a:xfrm flipH="1">
            <a:off x="3779912" y="1989403"/>
            <a:ext cx="1461251" cy="453139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1"/>
          <p:cNvCxnSpPr>
            <a:stCxn id="57" idx="5"/>
            <a:endCxn id="58" idx="1"/>
          </p:cNvCxnSpPr>
          <p:nvPr/>
        </p:nvCxnSpPr>
        <p:spPr>
          <a:xfrm>
            <a:off x="3758821" y="2493459"/>
            <a:ext cx="330214" cy="60343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1"/>
          <p:cNvCxnSpPr>
            <a:stCxn id="73" idx="5"/>
            <a:endCxn id="59" idx="1"/>
          </p:cNvCxnSpPr>
          <p:nvPr/>
        </p:nvCxnSpPr>
        <p:spPr>
          <a:xfrm>
            <a:off x="3326773" y="2550659"/>
            <a:ext cx="474230" cy="6330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47"/>
          <p:cNvSpPr txBox="1"/>
          <p:nvPr/>
        </p:nvSpPr>
        <p:spPr>
          <a:xfrm>
            <a:off x="5471465" y="148352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5" name="TextBox 47"/>
          <p:cNvSpPr txBox="1"/>
          <p:nvPr/>
        </p:nvSpPr>
        <p:spPr>
          <a:xfrm>
            <a:off x="4899125" y="1652549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66" name="TextBox 47"/>
          <p:cNvSpPr txBox="1"/>
          <p:nvPr/>
        </p:nvSpPr>
        <p:spPr>
          <a:xfrm>
            <a:off x="3347864" y="2168302"/>
            <a:ext cx="680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92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97</a:t>
            </a:r>
          </a:p>
        </p:txBody>
      </p:sp>
      <p:sp>
        <p:nvSpPr>
          <p:cNvPr id="67" name="TextBox 47"/>
          <p:cNvSpPr txBox="1"/>
          <p:nvPr/>
        </p:nvSpPr>
        <p:spPr>
          <a:xfrm>
            <a:off x="4128903" y="303251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98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2004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8" name="TextBox 47"/>
          <p:cNvSpPr txBox="1"/>
          <p:nvPr/>
        </p:nvSpPr>
        <p:spPr>
          <a:xfrm>
            <a:off x="2468304" y="2427734"/>
            <a:ext cx="720080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385A61"/>
                </a:solidFill>
              </a:rPr>
              <a:t>2005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2009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9" name="TextBox 47"/>
          <p:cNvSpPr txBox="1"/>
          <p:nvPr/>
        </p:nvSpPr>
        <p:spPr>
          <a:xfrm>
            <a:off x="3625350" y="2534073"/>
            <a:ext cx="453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2014-</a:t>
            </a:r>
          </a:p>
        </p:txBody>
      </p:sp>
      <p:sp>
        <p:nvSpPr>
          <p:cNvPr id="70" name="Oval 12"/>
          <p:cNvSpPr/>
          <p:nvPr/>
        </p:nvSpPr>
        <p:spPr>
          <a:xfrm>
            <a:off x="3563888" y="257175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21"/>
          <p:cNvCxnSpPr>
            <a:stCxn id="59" idx="0"/>
            <a:endCxn id="70" idx="5"/>
          </p:cNvCxnSpPr>
          <p:nvPr/>
        </p:nvCxnSpPr>
        <p:spPr>
          <a:xfrm flipH="1" flipV="1">
            <a:off x="3686813" y="2694675"/>
            <a:ext cx="165107" cy="46794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47"/>
          <p:cNvSpPr txBox="1"/>
          <p:nvPr/>
        </p:nvSpPr>
        <p:spPr>
          <a:xfrm>
            <a:off x="3761283" y="3245087"/>
            <a:ext cx="697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2010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2013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73" name="Oval 12"/>
          <p:cNvSpPr/>
          <p:nvPr/>
        </p:nvSpPr>
        <p:spPr>
          <a:xfrm>
            <a:off x="3203848" y="24277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21"/>
          <p:cNvCxnSpPr>
            <a:stCxn id="58" idx="1"/>
            <a:endCxn id="73" idx="6"/>
          </p:cNvCxnSpPr>
          <p:nvPr/>
        </p:nvCxnSpPr>
        <p:spPr>
          <a:xfrm flipH="1" flipV="1">
            <a:off x="3347864" y="2499742"/>
            <a:ext cx="741171" cy="59715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58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107950" y="51470"/>
            <a:ext cx="89281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None/>
            </a:pP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Patronal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democracy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as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an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intermediate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system</a:t>
            </a:r>
            <a:endParaRPr sz="2800" b="1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9" name="Google Shape;159;p6"/>
          <p:cNvGraphicFramePr/>
          <p:nvPr>
            <p:extLst>
              <p:ext uri="{D42A27DB-BD31-4B8C-83A1-F6EECF244321}">
                <p14:modId xmlns:p14="http://schemas.microsoft.com/office/powerpoint/2010/main" val="2668451119"/>
              </p:ext>
            </p:extLst>
          </p:nvPr>
        </p:nvGraphicFramePr>
        <p:xfrm>
          <a:off x="107504" y="627534"/>
          <a:ext cx="8856537" cy="433450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1841">
                  <a:extLst>
                    <a:ext uri="{9D8B030D-6E8A-4147-A177-3AD203B41FA5}">
                      <a16:colId xmlns:a16="http://schemas.microsoft.com/office/drawing/2014/main" val="2297937439"/>
                    </a:ext>
                  </a:extLst>
                </a:gridCol>
              </a:tblGrid>
              <a:tr h="8055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Liberal</a:t>
                      </a:r>
                      <a:r>
                        <a:rPr lang="hu-HU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democracy</a:t>
                      </a:r>
                      <a:endParaRPr lang="en-US" sz="20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Patronal</a:t>
                      </a:r>
                      <a:br>
                        <a:rPr lang="hu-HU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democracy</a:t>
                      </a:r>
                      <a:endParaRPr lang="en-US" sz="20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Patronal</a:t>
                      </a:r>
                      <a:br>
                        <a:rPr lang="hu-HU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autocracy</a:t>
                      </a:r>
                      <a:endParaRPr lang="en-US" sz="20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2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RULING ELITE</a:t>
                      </a:r>
                      <a:endParaRPr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multi-pyramid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non-patronal system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multi-pyramid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informal patronal system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single-pyramid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informal patronal system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2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politicians</a:t>
                      </a:r>
                      <a:b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autonomous MPs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politicians/</a:t>
                      </a:r>
                      <a:r>
                        <a:rPr lang="en-US" sz="1400" b="1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poligarchs</a:t>
                      </a:r>
                      <a:b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partially patronalized MPs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poligarchs</a:t>
                      </a:r>
                      <a:br>
                        <a:rPr lang="en-US" sz="14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patronalized MPs</a:t>
                      </a:r>
                      <a:endParaRPr lang="en-US" sz="12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82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autonomous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major entrepreneurs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autonomous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oligarchs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dependent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oligarchs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077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autonomous elites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democratic political</a:t>
                      </a:r>
                      <a:br>
                        <a:rPr lang="hu-HU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elite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partially patronalized elites 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competing patronal political elites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patronalized elites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monopolistic patronal political elite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82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AND POLITICAL DYNAMICS</a:t>
                      </a:r>
                      <a:endParaRPr lang="hu-HU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legitimacy challenger is an anomaly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legitimacy challenger is a norm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legitimacy challenge</a:t>
                      </a:r>
                      <a:r>
                        <a:rPr lang="hu-HU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is </a:t>
                      </a:r>
                      <a:r>
                        <a:rPr lang="en-US" sz="14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accomplished</a:t>
                      </a:r>
                      <a:endParaRPr lang="en-US" sz="14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7532"/>
                  </a:ext>
                </a:extLst>
              </a:tr>
              <a:tr h="22956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free civil society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free civil society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subjugated civil society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0551"/>
                  </a:ext>
                </a:extLst>
              </a:tr>
              <a:tr h="710077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stable equilibrium of competing political parties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(democratic consolidation)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dynamic equilibrium of competing patronal networks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(regime cycles)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stable equilibrium of a single-pyramid patronal network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(autocratic consolidation)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189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8" y="1491630"/>
            <a:ext cx="7709070" cy="23358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1347787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rgbClr val="8D503B"/>
                </a:solidFill>
              </a:rPr>
              <a:t>Ideal</a:t>
            </a:r>
            <a:r>
              <a:rPr lang="hu-HU" b="1" dirty="0">
                <a:solidFill>
                  <a:srgbClr val="8D503B"/>
                </a:solidFill>
              </a:rPr>
              <a:t> </a:t>
            </a:r>
            <a:r>
              <a:rPr lang="en-US" b="1" dirty="0">
                <a:solidFill>
                  <a:srgbClr val="8D503B"/>
                </a:solidFill>
              </a:rPr>
              <a:t>types of regime cycles from different </a:t>
            </a:r>
            <a:br>
              <a:rPr lang="ru-RU" b="1" dirty="0">
                <a:solidFill>
                  <a:srgbClr val="8D503B"/>
                </a:solidFill>
              </a:rPr>
            </a:br>
            <a:r>
              <a:rPr lang="en-US" b="1" dirty="0">
                <a:solidFill>
                  <a:srgbClr val="8D503B"/>
                </a:solidFill>
              </a:rPr>
              <a:t>levels of autocratic change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7" name="Text Box 13"/>
          <p:cNvSpPr txBox="1">
            <a:spLocks noChangeArrowheads="1"/>
          </p:cNvSpPr>
          <p:nvPr/>
        </p:nvSpPr>
        <p:spPr bwMode="auto">
          <a:xfrm>
            <a:off x="770055" y="3875048"/>
            <a:ext cx="2465282" cy="352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Autocratic attempt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378" name="Text Box 14"/>
          <p:cNvSpPr txBox="1">
            <a:spLocks noChangeArrowheads="1"/>
          </p:cNvSpPr>
          <p:nvPr/>
        </p:nvSpPr>
        <p:spPr bwMode="auto">
          <a:xfrm>
            <a:off x="3290275" y="3875048"/>
            <a:ext cx="2535802" cy="352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Autocratic breakthrough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79" name="Text Box 15"/>
          <p:cNvSpPr txBox="1">
            <a:spLocks noChangeArrowheads="1"/>
          </p:cNvSpPr>
          <p:nvPr/>
        </p:nvSpPr>
        <p:spPr bwMode="auto">
          <a:xfrm>
            <a:off x="5882587" y="3875048"/>
            <a:ext cx="2535802" cy="352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Autocratic consolidation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80" name="Text Box 16"/>
          <p:cNvSpPr txBox="1">
            <a:spLocks noChangeArrowheads="1"/>
          </p:cNvSpPr>
          <p:nvPr/>
        </p:nvSpPr>
        <p:spPr bwMode="auto">
          <a:xfrm>
            <a:off x="1130124" y="3280170"/>
            <a:ext cx="1823447" cy="2852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Electoral correction</a:t>
            </a:r>
          </a:p>
        </p:txBody>
      </p:sp>
      <p:sp>
        <p:nvSpPr>
          <p:cNvPr id="383" name="Text Box 19"/>
          <p:cNvSpPr txBox="1">
            <a:spLocks noChangeArrowheads="1"/>
          </p:cNvSpPr>
          <p:nvPr/>
        </p:nvSpPr>
        <p:spPr bwMode="auto">
          <a:xfrm>
            <a:off x="2670784" y="2704528"/>
            <a:ext cx="2048167" cy="5018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Electoral/extra-electoral restitution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84" name="Text Box 22"/>
          <p:cNvSpPr txBox="1">
            <a:spLocks noChangeArrowheads="1"/>
          </p:cNvSpPr>
          <p:nvPr/>
        </p:nvSpPr>
        <p:spPr bwMode="auto">
          <a:xfrm>
            <a:off x="4788024" y="2283718"/>
            <a:ext cx="2286174" cy="5161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Extra-electoral restitution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83" y="115206"/>
            <a:ext cx="9036050" cy="771550"/>
          </a:xfrm>
        </p:spPr>
        <p:txBody>
          <a:bodyPr>
            <a:normAutofit fontScale="90000"/>
          </a:bodyPr>
          <a:lstStyle/>
          <a:p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Democratic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</a:t>
            </a:r>
            <a:b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without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anti-patronal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10620"/>
              </p:ext>
            </p:extLst>
          </p:nvPr>
        </p:nvGraphicFramePr>
        <p:xfrm>
          <a:off x="107950" y="1275605"/>
          <a:ext cx="8928100" cy="3024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1802">
                  <a:extLst>
                    <a:ext uri="{9D8B030D-6E8A-4147-A177-3AD203B41FA5}">
                      <a16:colId xmlns:a16="http://schemas.microsoft.com/office/drawing/2014/main" val="1738400069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2231802">
                  <a:extLst>
                    <a:ext uri="{9D8B030D-6E8A-4147-A177-3AD203B41FA5}">
                      <a16:colId xmlns:a16="http://schemas.microsoft.com/office/drawing/2014/main" val="3758632815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democracy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autocracy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76656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98668"/>
                  </a:ext>
                </a:extLst>
              </a:tr>
            </a:tbl>
          </a:graphicData>
        </a:graphic>
      </p:graphicFrame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FEDE74DD-822F-BCBA-B24A-16B9A36F67B0}"/>
              </a:ext>
            </a:extLst>
          </p:cNvPr>
          <p:cNvSpPr/>
          <p:nvPr/>
        </p:nvSpPr>
        <p:spPr>
          <a:xfrm rot="10800000">
            <a:off x="1574886" y="3376451"/>
            <a:ext cx="5904656" cy="1283530"/>
          </a:xfrm>
          <a:prstGeom prst="curvedDownArrow">
            <a:avLst/>
          </a:prstGeom>
          <a:solidFill>
            <a:srgbClr val="B3AA9D"/>
          </a:solidFill>
          <a:ln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zövegdoboz 35">
            <a:extLst>
              <a:ext uri="{FF2B5EF4-FFF2-40B4-BE49-F238E27FC236}">
                <a16:creationId xmlns:a16="http://schemas.microsoft.com/office/drawing/2014/main" id="{E796015D-7158-8126-0F27-8B5954A6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804" y="3579861"/>
            <a:ext cx="3528392" cy="650938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20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Democratic</a:t>
            </a:r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20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transformation</a:t>
            </a:r>
            <a:br>
              <a:rPr lang="hu-HU" sz="20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</a:br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(„</a:t>
            </a:r>
            <a:r>
              <a:rPr lang="hu-HU" sz="20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color</a:t>
            </a:r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20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revolution</a:t>
            </a:r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”)</a:t>
            </a:r>
            <a:endParaRPr lang="en-GB" sz="20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8" name="Szövegdoboz 35">
            <a:extLst>
              <a:ext uri="{FF2B5EF4-FFF2-40B4-BE49-F238E27FC236}">
                <a16:creationId xmlns:a16="http://schemas.microsoft.com/office/drawing/2014/main" id="{557A7BB1-4062-CEB4-3FB6-16C0B2E0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804" y="1531242"/>
            <a:ext cx="3528392" cy="650938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Anti-</a:t>
            </a:r>
            <a:r>
              <a:rPr lang="hu-HU" sz="20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democratic</a:t>
            </a:r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20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transformation</a:t>
            </a:r>
            <a:br>
              <a:rPr lang="hu-HU" sz="20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</a:br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(</a:t>
            </a:r>
            <a:r>
              <a:rPr lang="hu-HU" sz="20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autocratic</a:t>
            </a:r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20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attempt</a:t>
            </a:r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)</a:t>
            </a:r>
            <a:endParaRPr lang="en-GB" sz="20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A5EE89D-36FB-CB57-3A11-DDC2F621CC0F}"/>
              </a:ext>
            </a:extLst>
          </p:cNvPr>
          <p:cNvSpPr/>
          <p:nvPr/>
        </p:nvSpPr>
        <p:spPr>
          <a:xfrm>
            <a:off x="1691680" y="1033324"/>
            <a:ext cx="5904656" cy="1283530"/>
          </a:xfrm>
          <a:prstGeom prst="curvedDownArrow">
            <a:avLst/>
          </a:prstGeom>
          <a:solidFill>
            <a:srgbClr val="B3AA9D"/>
          </a:solidFill>
          <a:ln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55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9B83B2FB-DBC3-4E1E-92A2-07932B7F86BD}"/>
              </a:ext>
            </a:extLst>
          </p:cNvPr>
          <p:cNvGrpSpPr/>
          <p:nvPr/>
        </p:nvGrpSpPr>
        <p:grpSpPr>
          <a:xfrm>
            <a:off x="467544" y="1465898"/>
            <a:ext cx="3453679" cy="2087886"/>
            <a:chOff x="1024245" y="1203598"/>
            <a:chExt cx="6312371" cy="3816077"/>
          </a:xfrm>
        </p:grpSpPr>
        <p:sp>
          <p:nvSpPr>
            <p:cNvPr id="28" name="AutoShape 68"/>
            <p:cNvSpPr>
              <a:spLocks noChangeArrowheads="1"/>
            </p:cNvSpPr>
            <p:nvPr/>
          </p:nvSpPr>
          <p:spPr bwMode="auto">
            <a:xfrm>
              <a:off x="3035288" y="3655953"/>
              <a:ext cx="3003813" cy="380558"/>
            </a:xfrm>
            <a:prstGeom prst="triangle">
              <a:avLst>
                <a:gd name="adj" fmla="val 50000"/>
              </a:avLst>
            </a:prstGeom>
            <a:noFill/>
            <a:ln w="31750" cap="flat">
              <a:solidFill>
                <a:srgbClr val="4D7C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grpSp>
          <p:nvGrpSpPr>
            <p:cNvPr id="4" name="Csoportba foglalás 43"/>
            <p:cNvGrpSpPr/>
            <p:nvPr/>
          </p:nvGrpSpPr>
          <p:grpSpPr>
            <a:xfrm>
              <a:off x="1024245" y="1203598"/>
              <a:ext cx="6312371" cy="3816077"/>
              <a:chOff x="7315" y="226765"/>
              <a:chExt cx="4198298" cy="2425005"/>
            </a:xfrm>
          </p:grpSpPr>
          <p:grpSp>
            <p:nvGrpSpPr>
              <p:cNvPr id="5" name="Group 151"/>
              <p:cNvGrpSpPr>
                <a:grpSpLocks/>
              </p:cNvGrpSpPr>
              <p:nvPr/>
            </p:nvGrpSpPr>
            <p:grpSpPr bwMode="auto">
              <a:xfrm>
                <a:off x="7315" y="226765"/>
                <a:ext cx="4198298" cy="2425005"/>
                <a:chOff x="2136" y="6120"/>
                <a:chExt cx="6612" cy="3819"/>
              </a:xfrm>
            </p:grpSpPr>
            <p:sp>
              <p:nvSpPr>
                <p:cNvPr id="54" name="Szövegdoboz 2"/>
                <p:cNvSpPr txBox="1">
                  <a:spLocks noChangeArrowheads="1"/>
                </p:cNvSpPr>
                <p:nvPr/>
              </p:nvSpPr>
              <p:spPr bwMode="auto">
                <a:xfrm>
                  <a:off x="5392" y="8176"/>
                  <a:ext cx="1007" cy="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u-HU" sz="800" b="1" dirty="0" err="1">
                      <a:solidFill>
                        <a:srgbClr val="50412C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Admin</a:t>
                  </a:r>
                  <a:r>
                    <a:rPr lang="hu-HU" sz="800" b="1" dirty="0">
                      <a:solidFill>
                        <a:srgbClr val="50412C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hu-HU" sz="1050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Szövegdoboz 2"/>
                <p:cNvSpPr txBox="1">
                  <a:spLocks noChangeArrowheads="1"/>
                </p:cNvSpPr>
                <p:nvPr/>
              </p:nvSpPr>
              <p:spPr bwMode="auto">
                <a:xfrm>
                  <a:off x="5474" y="7786"/>
                  <a:ext cx="884" cy="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solidFill>
                        <a:srgbClr val="50412C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Media</a:t>
                  </a:r>
                  <a:endParaRPr lang="hu-HU" sz="1050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Szövegdoboz 2"/>
                <p:cNvSpPr txBox="1">
                  <a:spLocks noChangeArrowheads="1"/>
                </p:cNvSpPr>
                <p:nvPr/>
              </p:nvSpPr>
              <p:spPr bwMode="auto">
                <a:xfrm>
                  <a:off x="5474" y="7419"/>
                  <a:ext cx="842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solidFill>
                        <a:srgbClr val="50412C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Cult.</a:t>
                  </a:r>
                  <a:endParaRPr lang="hu-HU" sz="1050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" name="Group 150"/>
                <p:cNvGrpSpPr>
                  <a:grpSpLocks/>
                </p:cNvGrpSpPr>
                <p:nvPr/>
              </p:nvGrpSpPr>
              <p:grpSpPr bwMode="auto">
                <a:xfrm>
                  <a:off x="2136" y="6120"/>
                  <a:ext cx="6612" cy="3819"/>
                  <a:chOff x="2136" y="6120"/>
                  <a:chExt cx="6612" cy="3819"/>
                </a:xfrm>
              </p:grpSpPr>
              <p:sp>
                <p:nvSpPr>
                  <p:cNvPr id="59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2136" y="6120"/>
                    <a:ext cx="3717" cy="381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CB1B1"/>
                  </a:solidFill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hu-HU" sz="7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hu-HU" sz="7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hu-HU" sz="7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5895" y="7125"/>
                    <a:ext cx="2853" cy="281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CB1B1"/>
                  </a:solidFill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indent="90170"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hu-HU" sz="7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8" name="Szövegdoboz 2"/>
                <p:cNvSpPr txBox="1">
                  <a:spLocks noChangeArrowheads="1"/>
                </p:cNvSpPr>
                <p:nvPr/>
              </p:nvSpPr>
              <p:spPr bwMode="auto">
                <a:xfrm>
                  <a:off x="5429" y="8560"/>
                  <a:ext cx="887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solidFill>
                        <a:srgbClr val="50412C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Econ.</a:t>
                  </a:r>
                  <a:endParaRPr lang="hu-HU" sz="1050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Szövegdoboz 2"/>
              <p:cNvSpPr txBox="1">
                <a:spLocks noChangeArrowheads="1"/>
              </p:cNvSpPr>
              <p:nvPr/>
            </p:nvSpPr>
            <p:spPr bwMode="auto">
              <a:xfrm>
                <a:off x="2089002" y="2082857"/>
                <a:ext cx="609600" cy="152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800" b="1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Law e.</a:t>
                </a:r>
                <a:endParaRPr lang="hu-HU" sz="1050" dirty="0">
                  <a:solidFill>
                    <a:srgbClr val="50412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AutoShape 68"/>
            <p:cNvSpPr>
              <a:spLocks noChangeArrowheads="1"/>
            </p:cNvSpPr>
            <p:nvPr/>
          </p:nvSpPr>
          <p:spPr bwMode="auto">
            <a:xfrm>
              <a:off x="2918240" y="2889244"/>
              <a:ext cx="3237936" cy="37189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sp>
          <p:nvSpPr>
            <p:cNvPr id="46" name="AutoShape 68"/>
            <p:cNvSpPr>
              <a:spLocks noChangeArrowheads="1"/>
            </p:cNvSpPr>
            <p:nvPr/>
          </p:nvSpPr>
          <p:spPr bwMode="auto">
            <a:xfrm>
              <a:off x="2918240" y="2499742"/>
              <a:ext cx="3237936" cy="37189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sp>
          <p:nvSpPr>
            <p:cNvPr id="47" name="AutoShape 68"/>
            <p:cNvSpPr>
              <a:spLocks noChangeArrowheads="1"/>
            </p:cNvSpPr>
            <p:nvPr/>
          </p:nvSpPr>
          <p:spPr bwMode="auto">
            <a:xfrm>
              <a:off x="2918240" y="3278746"/>
              <a:ext cx="3237936" cy="37189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sp>
          <p:nvSpPr>
            <p:cNvPr id="48" name="AutoShape 68"/>
            <p:cNvSpPr>
              <a:spLocks noChangeArrowheads="1"/>
            </p:cNvSpPr>
            <p:nvPr/>
          </p:nvSpPr>
          <p:spPr bwMode="auto">
            <a:xfrm>
              <a:off x="2918240" y="3668248"/>
              <a:ext cx="3237936" cy="371894"/>
            </a:xfrm>
            <a:prstGeom prst="triangle">
              <a:avLst>
                <a:gd name="adj" fmla="val 50000"/>
              </a:avLst>
            </a:prstGeom>
            <a:noFill/>
            <a:ln w="31750" cap="flat">
              <a:solidFill>
                <a:srgbClr val="4D7C84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sp>
          <p:nvSpPr>
            <p:cNvPr id="49" name="AutoShape 68"/>
            <p:cNvSpPr>
              <a:spLocks noChangeArrowheads="1"/>
            </p:cNvSpPr>
            <p:nvPr/>
          </p:nvSpPr>
          <p:spPr bwMode="auto">
            <a:xfrm>
              <a:off x="2918240" y="4057748"/>
              <a:ext cx="3237910" cy="37189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9971" y="4433912"/>
              <a:ext cx="1357105" cy="442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900" b="1" dirty="0">
                  <a:solidFill>
                    <a:srgbClr val="50412C"/>
                  </a:solidFill>
                  <a:ea typeface="Calibri"/>
                  <a:cs typeface="Times New Roman"/>
                </a:rPr>
                <a:t>Pol. (</a:t>
              </a:r>
              <a:r>
                <a:rPr lang="hu-HU" sz="900" b="1" dirty="0" err="1">
                  <a:solidFill>
                    <a:srgbClr val="50412C"/>
                  </a:solidFill>
                  <a:ea typeface="Calibri"/>
                  <a:cs typeface="Times New Roman"/>
                </a:rPr>
                <a:t>ruling</a:t>
              </a:r>
              <a:r>
                <a:rPr lang="hu-HU" sz="900" b="1" dirty="0">
                  <a:solidFill>
                    <a:srgbClr val="50412C"/>
                  </a:solidFill>
                  <a:ea typeface="Calibri"/>
                  <a:cs typeface="Times New Roman"/>
                </a:rPr>
                <a:t>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2301" y="4445682"/>
              <a:ext cx="1796581" cy="442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900" b="1" dirty="0">
                  <a:solidFill>
                    <a:srgbClr val="50412C"/>
                  </a:solidFill>
                  <a:ea typeface="Calibri"/>
                  <a:cs typeface="Times New Roman"/>
                </a:rPr>
                <a:t>Pol. (</a:t>
              </a:r>
              <a:r>
                <a:rPr lang="hu-HU" sz="900" b="1" dirty="0" err="1">
                  <a:solidFill>
                    <a:srgbClr val="50412C"/>
                  </a:solidFill>
                  <a:ea typeface="Calibri"/>
                  <a:cs typeface="Times New Roman"/>
                </a:rPr>
                <a:t>opposition</a:t>
              </a:r>
              <a:r>
                <a:rPr lang="hu-HU" sz="900" b="1" dirty="0">
                  <a:solidFill>
                    <a:srgbClr val="50412C"/>
                  </a:solidFill>
                  <a:ea typeface="Calibri"/>
                  <a:cs typeface="Times New Roman"/>
                </a:rPr>
                <a:t>)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FA9DEC89-97DA-4F3F-9DCA-51DEA121CC71}"/>
              </a:ext>
            </a:extLst>
          </p:cNvPr>
          <p:cNvGrpSpPr/>
          <p:nvPr/>
        </p:nvGrpSpPr>
        <p:grpSpPr>
          <a:xfrm>
            <a:off x="5553326" y="1004536"/>
            <a:ext cx="2950411" cy="2519934"/>
            <a:chOff x="2298140" y="1059582"/>
            <a:chExt cx="4516367" cy="3857410"/>
          </a:xfrm>
        </p:grpSpPr>
        <p:grpSp>
          <p:nvGrpSpPr>
            <p:cNvPr id="9" name="Group 28">
              <a:extLst>
                <a:ext uri="{FF2B5EF4-FFF2-40B4-BE49-F238E27FC236}">
                  <a16:creationId xmlns:a16="http://schemas.microsoft.com/office/drawing/2014/main" id="{ABAD00C4-02A0-4300-A41B-DEAFAC7DC293}"/>
                </a:ext>
              </a:extLst>
            </p:cNvPr>
            <p:cNvGrpSpPr/>
            <p:nvPr/>
          </p:nvGrpSpPr>
          <p:grpSpPr>
            <a:xfrm>
              <a:off x="2298140" y="1059582"/>
              <a:ext cx="4516367" cy="3857410"/>
              <a:chOff x="2298140" y="1059582"/>
              <a:chExt cx="4516367" cy="3857410"/>
            </a:xfrm>
          </p:grpSpPr>
          <p:grpSp>
            <p:nvGrpSpPr>
              <p:cNvPr id="10" name="Group 30">
                <a:extLst>
                  <a:ext uri="{FF2B5EF4-FFF2-40B4-BE49-F238E27FC236}">
                    <a16:creationId xmlns:a16="http://schemas.microsoft.com/office/drawing/2014/main" id="{2B77D39F-B524-451E-8EEA-8C958B8D98F9}"/>
                  </a:ext>
                </a:extLst>
              </p:cNvPr>
              <p:cNvGrpSpPr/>
              <p:nvPr/>
            </p:nvGrpSpPr>
            <p:grpSpPr>
              <a:xfrm>
                <a:off x="2378233" y="1059582"/>
                <a:ext cx="4427756" cy="3857410"/>
                <a:chOff x="2378233" y="1059582"/>
                <a:chExt cx="4427756" cy="3857410"/>
              </a:xfrm>
            </p:grpSpPr>
            <p:grpSp>
              <p:nvGrpSpPr>
                <p:cNvPr id="11" name="Group 160">
                  <a:extLst>
                    <a:ext uri="{FF2B5EF4-FFF2-40B4-BE49-F238E27FC236}">
                      <a16:creationId xmlns:a16="http://schemas.microsoft.com/office/drawing/2014/main" id="{DF711335-0BAC-4260-A007-6717EB1872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8233" y="1059582"/>
                  <a:ext cx="4427756" cy="3857410"/>
                  <a:chOff x="3674" y="1918"/>
                  <a:chExt cx="4949" cy="4729"/>
                </a:xfrm>
              </p:grpSpPr>
              <p:sp>
                <p:nvSpPr>
                  <p:cNvPr id="37" name="AutoShape 122">
                    <a:extLst>
                      <a:ext uri="{FF2B5EF4-FFF2-40B4-BE49-F238E27FC236}">
                        <a16:creationId xmlns:a16="http://schemas.microsoft.com/office/drawing/2014/main" id="{9E878B80-E8C2-4B53-B35E-53A8BBFB76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75" y="2624"/>
                    <a:ext cx="1130" cy="177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0" tIns="0" rIns="72000" bIns="0" anchor="ctr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endParaRPr lang="hu-HU" sz="500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8" name="AutoShape 123">
                    <a:extLst>
                      <a:ext uri="{FF2B5EF4-FFF2-40B4-BE49-F238E27FC236}">
                        <a16:creationId xmlns:a16="http://schemas.microsoft.com/office/drawing/2014/main" id="{E4978205-7334-46AB-AF42-933B92D5B8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085" y="3137"/>
                    <a:ext cx="1130" cy="177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0" tIns="0" rIns="72000" bIns="0" anchor="ctr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hu-HU" sz="500">
                        <a:solidFill>
                          <a:srgbClr val="50412C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  <p:grpSp>
                <p:nvGrpSpPr>
                  <p:cNvPr id="12" name="Group 159">
                    <a:extLst>
                      <a:ext uri="{FF2B5EF4-FFF2-40B4-BE49-F238E27FC236}">
                        <a16:creationId xmlns:a16="http://schemas.microsoft.com/office/drawing/2014/main" id="{89290427-4B16-4640-A3BD-481C242725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74" y="1918"/>
                    <a:ext cx="4949" cy="4729"/>
                    <a:chOff x="3674" y="1918"/>
                    <a:chExt cx="4949" cy="4729"/>
                  </a:xfrm>
                </p:grpSpPr>
                <p:grpSp>
                  <p:nvGrpSpPr>
                    <p:cNvPr id="13" name="Group 158">
                      <a:extLst>
                        <a:ext uri="{FF2B5EF4-FFF2-40B4-BE49-F238E27FC236}">
                          <a16:creationId xmlns:a16="http://schemas.microsoft.com/office/drawing/2014/main" id="{CB18DF7C-DFE2-4B75-87CB-0E1B0F06C8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4" y="1918"/>
                      <a:ext cx="4949" cy="4729"/>
                      <a:chOff x="3674" y="1918"/>
                      <a:chExt cx="4949" cy="4729"/>
                    </a:xfrm>
                  </p:grpSpPr>
                  <p:sp>
                    <p:nvSpPr>
                      <p:cNvPr id="42" name="AutoShape 90">
                        <a:extLst>
                          <a:ext uri="{FF2B5EF4-FFF2-40B4-BE49-F238E27FC236}">
                            <a16:creationId xmlns:a16="http://schemas.microsoft.com/office/drawing/2014/main" id="{DF782C68-03FE-4FE2-845A-3A2217AAD8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9" y="1918"/>
                        <a:ext cx="4519" cy="472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9CB1B1"/>
                      </a:solidFill>
                      <a:ln w="31750">
                        <a:solidFill>
                          <a:srgbClr val="4D7C8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endParaRPr lang="hu-HU" sz="500" dirty="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43" name="AutoShape 91">
                        <a:extLst>
                          <a:ext uri="{FF2B5EF4-FFF2-40B4-BE49-F238E27FC236}">
                            <a16:creationId xmlns:a16="http://schemas.microsoft.com/office/drawing/2014/main" id="{A5A41232-FCD1-4DF8-8D9B-22B13E8D97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8006758">
                        <a:off x="7170" y="4756"/>
                        <a:ext cx="1130" cy="177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31750">
                        <a:solidFill>
                          <a:srgbClr val="4D7C8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0" tIns="0" rIns="0" bIns="21600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200" b="1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  <a:endParaRPr lang="hu-HU" sz="50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0" name="AutoShape 92">
                        <a:extLst>
                          <a:ext uri="{FF2B5EF4-FFF2-40B4-BE49-F238E27FC236}">
                            <a16:creationId xmlns:a16="http://schemas.microsoft.com/office/drawing/2014/main" id="{44B2C132-C79A-4A80-A37A-A7F8AC413ED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5175" y="2624"/>
                        <a:ext cx="1130" cy="177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31750" cap="flat">
                        <a:solidFill>
                          <a:srgbClr val="4D7C84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0" tIns="0" rIns="72000" bIns="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200" b="1" dirty="0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  <a:endParaRPr lang="hu-HU" sz="500" dirty="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3" name="AutoShape 93">
                        <a:extLst>
                          <a:ext uri="{FF2B5EF4-FFF2-40B4-BE49-F238E27FC236}">
                            <a16:creationId xmlns:a16="http://schemas.microsoft.com/office/drawing/2014/main" id="{EBA2AA60-8600-4339-B53B-2328F29F735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3817343">
                        <a:off x="3997" y="4794"/>
                        <a:ext cx="1130" cy="177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31750">
                        <a:solidFill>
                          <a:srgbClr val="4D7C8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0" tIns="0" rIns="180000" bIns="21600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200" b="1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  <a:endParaRPr lang="hu-HU" sz="50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14" name="Group 94">
                        <a:extLst>
                          <a:ext uri="{FF2B5EF4-FFF2-40B4-BE49-F238E27FC236}">
                            <a16:creationId xmlns:a16="http://schemas.microsoft.com/office/drawing/2014/main" id="{BCA96811-C5A6-4900-B2D8-A4B392EF94D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21" y="4865"/>
                        <a:ext cx="2270" cy="1776"/>
                        <a:chOff x="0" y="0"/>
                        <a:chExt cx="14414" cy="11277"/>
                      </a:xfrm>
                    </p:grpSpPr>
                    <p:sp>
                      <p:nvSpPr>
                        <p:cNvPr id="62" name="Háromszög 33">
                          <a:extLst>
                            <a:ext uri="{FF2B5EF4-FFF2-40B4-BE49-F238E27FC236}">
                              <a16:creationId xmlns:a16="http://schemas.microsoft.com/office/drawing/2014/main" id="{09CE2BEC-C5BF-480A-8384-4745A4D353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7175" cy="11277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31750">
                          <a:solidFill>
                            <a:srgbClr val="4D7C8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ctr" anchorCtr="0" upright="1"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u-HU" sz="900" b="1" dirty="0" err="1">
                              <a:solidFill>
                                <a:srgbClr val="50412C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Adm</a:t>
                          </a:r>
                          <a:r>
                            <a:rPr lang="hu-HU" sz="900" b="1" dirty="0">
                              <a:solidFill>
                                <a:srgbClr val="50412C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hu-HU" sz="1100" dirty="0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63" name="Háromszög 34">
                          <a:extLst>
                            <a:ext uri="{FF2B5EF4-FFF2-40B4-BE49-F238E27FC236}">
                              <a16:creationId xmlns:a16="http://schemas.microsoft.com/office/drawing/2014/main" id="{C68B49B8-F44C-4C1F-A404-0B66EAC1D8D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39" y="0"/>
                          <a:ext cx="7175" cy="11277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31750">
                          <a:solidFill>
                            <a:srgbClr val="4D7C8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ctr" anchorCtr="0" upright="1"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u-HU" sz="900" b="1" dirty="0">
                              <a:solidFill>
                                <a:srgbClr val="50412C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Law e.</a:t>
                          </a:r>
                          <a:endParaRPr lang="hu-HU" sz="1100" dirty="0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1" name="AutoShape 119">
                      <a:extLst>
                        <a:ext uri="{FF2B5EF4-FFF2-40B4-BE49-F238E27FC236}">
                          <a16:creationId xmlns:a16="http://schemas.microsoft.com/office/drawing/2014/main" id="{A3529DD8-64F7-4DE0-A8F6-2D4542FADC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6085" y="3137"/>
                      <a:ext cx="1130" cy="1776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31750" cap="flat">
                      <a:solidFill>
                        <a:srgbClr val="4D7C84"/>
                      </a:solidFill>
                      <a:prstDash val="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0" tIns="0" rIns="0" bIns="0" anchor="ctr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" b="1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u-HU" sz="500">
                        <a:solidFill>
                          <a:srgbClr val="5041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p:grpSp>
            </p:grpSp>
            <p:sp>
              <p:nvSpPr>
                <p:cNvPr id="35" name="Szövegdoboz 2">
                  <a:extLst>
                    <a:ext uri="{FF2B5EF4-FFF2-40B4-BE49-F238E27FC236}">
                      <a16:creationId xmlns:a16="http://schemas.microsoft.com/office/drawing/2014/main" id="{1C516182-FDB7-4C24-944C-5406135BCF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4178" y="2185011"/>
                  <a:ext cx="677821" cy="309963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b="1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Econ</a:t>
                  </a:r>
                  <a:r>
                    <a:rPr lang="en-US" sz="400" b="1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.</a:t>
                  </a:r>
                  <a:endParaRPr lang="hu-HU" sz="700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6" name="Szövegdoboz 2">
                  <a:extLst>
                    <a:ext uri="{FF2B5EF4-FFF2-40B4-BE49-F238E27FC236}">
                      <a16:creationId xmlns:a16="http://schemas.microsoft.com/office/drawing/2014/main" id="{B3E09084-B0D1-4EE5-B948-A8E0B428EE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62991" y="2611658"/>
                  <a:ext cx="1051288" cy="312252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b="1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Pol. (opp.)</a:t>
                  </a:r>
                  <a:endParaRPr lang="hu-HU" sz="900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32" name="Szövegdoboz 2">
                <a:extLst>
                  <a:ext uri="{FF2B5EF4-FFF2-40B4-BE49-F238E27FC236}">
                    <a16:creationId xmlns:a16="http://schemas.microsoft.com/office/drawing/2014/main" id="{BD16BF3C-191F-4DAD-8461-E465DF5AF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8140" y="4002992"/>
                <a:ext cx="783309" cy="25371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u-HU" sz="900" b="1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rPr>
                  <a:t>Media</a:t>
                </a:r>
                <a:endParaRPr lang="hu-HU" sz="1100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" name="Szövegdoboz 2">
                <a:extLst>
                  <a:ext uri="{FF2B5EF4-FFF2-40B4-BE49-F238E27FC236}">
                    <a16:creationId xmlns:a16="http://schemas.microsoft.com/office/drawing/2014/main" id="{FD26F385-E314-44F6-B8F4-3D3EFF47C5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7083" y="4013923"/>
                <a:ext cx="617424" cy="34768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u-HU" sz="900" b="1" dirty="0" err="1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rPr>
                  <a:t>Cult</a:t>
                </a:r>
                <a:r>
                  <a:rPr lang="hu-HU" sz="800" b="1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rPr>
                  <a:t>.</a:t>
                </a:r>
                <a:endParaRPr lang="hu-HU" sz="1050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0A7531-7E1B-48B6-BE5B-A37C0A6BD215}"/>
                </a:ext>
              </a:extLst>
            </p:cNvPr>
            <p:cNvSpPr txBox="1"/>
            <p:nvPr/>
          </p:nvSpPr>
          <p:spPr>
            <a:xfrm>
              <a:off x="4098237" y="3148225"/>
              <a:ext cx="1010950" cy="69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050" b="1" dirty="0">
                  <a:solidFill>
                    <a:srgbClr val="50412C"/>
                  </a:solidFill>
                  <a:ea typeface="Calibri"/>
                  <a:cs typeface="Times New Roman"/>
                </a:rPr>
                <a:t>Pol. (</a:t>
              </a:r>
              <a:r>
                <a:rPr lang="hu-HU" sz="1050" b="1" dirty="0" err="1">
                  <a:solidFill>
                    <a:srgbClr val="50412C"/>
                  </a:solidFill>
                  <a:ea typeface="Calibri"/>
                  <a:cs typeface="Times New Roman"/>
                </a:rPr>
                <a:t>ruling</a:t>
              </a:r>
              <a:r>
                <a:rPr lang="hu-HU" sz="1050" b="1" dirty="0">
                  <a:solidFill>
                    <a:srgbClr val="50412C"/>
                  </a:solidFill>
                  <a:ea typeface="Calibri"/>
                  <a:cs typeface="Times New Roman"/>
                </a:rPr>
                <a:t>)</a:t>
              </a:r>
              <a:endParaRPr lang="hu-HU" sz="700" dirty="0">
                <a:solidFill>
                  <a:srgbClr val="50412C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51655690-3EB4-4146-B82B-8B69233268C5}"/>
              </a:ext>
            </a:extLst>
          </p:cNvPr>
          <p:cNvSpPr/>
          <p:nvPr/>
        </p:nvSpPr>
        <p:spPr>
          <a:xfrm>
            <a:off x="2339753" y="889834"/>
            <a:ext cx="4248470" cy="637150"/>
          </a:xfrm>
          <a:prstGeom prst="curvedDownArrow">
            <a:avLst/>
          </a:prstGeom>
          <a:solidFill>
            <a:srgbClr val="B3AA9D"/>
          </a:solidFill>
          <a:ln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row: Curved Down 63">
            <a:extLst>
              <a:ext uri="{FF2B5EF4-FFF2-40B4-BE49-F238E27FC236}">
                <a16:creationId xmlns:a16="http://schemas.microsoft.com/office/drawing/2014/main" id="{FF08F91C-3FAC-476F-B47D-1D3F85336F9E}"/>
              </a:ext>
            </a:extLst>
          </p:cNvPr>
          <p:cNvSpPr/>
          <p:nvPr/>
        </p:nvSpPr>
        <p:spPr>
          <a:xfrm rot="10800000">
            <a:off x="2384992" y="3906119"/>
            <a:ext cx="4203229" cy="800256"/>
          </a:xfrm>
          <a:prstGeom prst="curvedDownArrow">
            <a:avLst/>
          </a:prstGeom>
          <a:solidFill>
            <a:srgbClr val="B3AA9D"/>
          </a:solidFill>
          <a:ln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Szövegdoboz 35">
            <a:extLst>
              <a:ext uri="{FF2B5EF4-FFF2-40B4-BE49-F238E27FC236}">
                <a16:creationId xmlns:a16="http://schemas.microsoft.com/office/drawing/2014/main" id="{D89EB8B7-592B-40A9-9AA3-7E490F6AE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3941910"/>
            <a:ext cx="2790749" cy="478324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Democratic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transformation</a:t>
            </a:r>
            <a:br>
              <a:rPr lang="hu-HU" sz="14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</a:b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(„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color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revolution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”)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66" name="Szövegdoboz 35">
            <a:extLst>
              <a:ext uri="{FF2B5EF4-FFF2-40B4-BE49-F238E27FC236}">
                <a16:creationId xmlns:a16="http://schemas.microsoft.com/office/drawing/2014/main" id="{BEDBF0A8-3D82-44CD-8E45-4FBA9585B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13" y="1161876"/>
            <a:ext cx="2790749" cy="478324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Anti-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democratic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transformation</a:t>
            </a:r>
            <a:br>
              <a:rPr lang="hu-HU" sz="14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</a:b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(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autocratic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attempt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)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67" name="Szövegdoboz 35">
            <a:extLst>
              <a:ext uri="{FF2B5EF4-FFF2-40B4-BE49-F238E27FC236}">
                <a16:creationId xmlns:a16="http://schemas.microsoft.com/office/drawing/2014/main" id="{D1CE5E8D-7685-4D27-AFAA-04656A85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167" y="3616910"/>
            <a:ext cx="2295872" cy="224408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Patronal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democracy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68" name="Szövegdoboz 35">
            <a:extLst>
              <a:ext uri="{FF2B5EF4-FFF2-40B4-BE49-F238E27FC236}">
                <a16:creationId xmlns:a16="http://schemas.microsoft.com/office/drawing/2014/main" id="{BF989403-D78E-469B-8ABC-3714EBEFE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625" y="3618309"/>
            <a:ext cx="2176759" cy="224408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Patronal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autocracy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965D0B2-1878-1954-7ED8-B668609C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28326"/>
            <a:ext cx="8928100" cy="497012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The </a:t>
            </a:r>
            <a:r>
              <a:rPr lang="hu-HU" sz="2800" b="1" dirty="0" err="1">
                <a:solidFill>
                  <a:srgbClr val="8D503B"/>
                </a:solidFill>
              </a:rPr>
              <a:t>cycles</a:t>
            </a:r>
            <a:r>
              <a:rPr lang="hu-HU" sz="2800" b="1" dirty="0">
                <a:solidFill>
                  <a:srgbClr val="8D503B"/>
                </a:solidFill>
              </a:rPr>
              <a:t> of </a:t>
            </a:r>
            <a:r>
              <a:rPr lang="hu-HU" sz="2800" b="1" dirty="0" err="1">
                <a:solidFill>
                  <a:srgbClr val="8D503B"/>
                </a:solidFill>
              </a:rPr>
              <a:t>elite</a:t>
            </a:r>
            <a:r>
              <a:rPr lang="hu-HU" sz="2800" b="1" dirty="0">
                <a:solidFill>
                  <a:srgbClr val="8D503B"/>
                </a:solidFill>
              </a:rPr>
              <a:t> </a:t>
            </a:r>
            <a:r>
              <a:rPr lang="hu-HU" sz="2800" b="1" dirty="0" err="1">
                <a:solidFill>
                  <a:srgbClr val="8D503B"/>
                </a:solidFill>
              </a:rPr>
              <a:t>structures</a:t>
            </a:r>
            <a:endParaRPr lang="hu-HU" sz="28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67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656" y="267494"/>
            <a:ext cx="8928100" cy="3600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Targeting, institutionalization, and effect of</a:t>
            </a:r>
            <a:b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anti-corruption policies in Ukraine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79512" y="957993"/>
          <a:ext cx="8842723" cy="3702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6424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29566184"/>
                    </a:ext>
                  </a:extLst>
                </a:gridCol>
                <a:gridCol w="1907480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  <a:gridCol w="2700587">
                  <a:extLst>
                    <a:ext uri="{9D8B030D-6E8A-4147-A177-3AD203B41FA5}">
                      <a16:colId xmlns:a16="http://schemas.microsoft.com/office/drawing/2014/main" val="2124093282"/>
                    </a:ext>
                  </a:extLst>
                </a:gridCol>
              </a:tblGrid>
              <a:tr h="7726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corruption</a:t>
                      </a:r>
                      <a:endParaRPr lang="en-US" sz="18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Anti-corruption policies in…</a:t>
                      </a:r>
                      <a:endParaRPr lang="en-US" sz="18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169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1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pre-Maidan</a:t>
                      </a:r>
                      <a:b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(before 2013)</a:t>
                      </a:r>
                      <a:endParaRPr lang="en-US" sz="180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post-Maidan</a:t>
                      </a:r>
                      <a:b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(2014-2022)</a:t>
                      </a:r>
                      <a:endParaRPr lang="en-US" sz="180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war</a:t>
                      </a:r>
                      <a:endParaRPr lang="en-US" sz="180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(2022-)</a:t>
                      </a:r>
                      <a:endParaRPr lang="en-US" sz="180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Free-market corruption</a:t>
                      </a:r>
                      <a:endParaRPr lang="en-US" sz="16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7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Cronyism</a:t>
                      </a:r>
                      <a:endParaRPr lang="en-US" sz="16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State organization collusion</a:t>
                      </a:r>
                      <a:endParaRPr lang="en-US" sz="16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Bottom-up state</a:t>
                      </a:r>
                      <a:r>
                        <a:rPr lang="en-US" sz="160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capture</a:t>
                      </a:r>
                      <a:endParaRPr lang="en-US" sz="160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69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Top-down state capture</a:t>
                      </a:r>
                      <a:endParaRPr lang="en-US" sz="160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19287"/>
                  </a:ext>
                </a:extLst>
              </a:tr>
              <a:tr h="1168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Criminal state pattern</a:t>
                      </a:r>
                      <a:endParaRPr lang="en-US" sz="160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675"/>
                  </a:ext>
                </a:extLst>
              </a:tr>
            </a:tbl>
          </a:graphicData>
        </a:graphic>
      </p:graphicFrame>
      <p:sp>
        <p:nvSpPr>
          <p:cNvPr id="3" name="Szövegdoboz 4">
            <a:extLst>
              <a:ext uri="{FF2B5EF4-FFF2-40B4-BE49-F238E27FC236}">
                <a16:creationId xmlns:a16="http://schemas.microsoft.com/office/drawing/2014/main" id="{FC9E09FA-9DBE-DB5C-0496-19BFDB0F925D}"/>
              </a:ext>
            </a:extLst>
          </p:cNvPr>
          <p:cNvSpPr txBox="1"/>
          <p:nvPr/>
        </p:nvSpPr>
        <p:spPr>
          <a:xfrm>
            <a:off x="5436096" y="4817162"/>
            <a:ext cx="370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8D503B"/>
                </a:solidFill>
              </a:rPr>
              <a:t>Based on </a:t>
            </a:r>
            <a:r>
              <a:rPr lang="hu-HU" sz="1400" b="1" dirty="0" err="1">
                <a:solidFill>
                  <a:srgbClr val="8D503B"/>
                </a:solidFill>
              </a:rPr>
              <a:t>Oksana</a:t>
            </a:r>
            <a:r>
              <a:rPr lang="hu-HU" sz="1400" b="1" dirty="0">
                <a:solidFill>
                  <a:srgbClr val="8D503B"/>
                </a:solidFill>
              </a:rPr>
              <a:t> Huss (2023)</a:t>
            </a:r>
            <a:r>
              <a:rPr lang="en-US" sz="1400" b="1" dirty="0">
                <a:solidFill>
                  <a:srgbClr val="8D503B"/>
                </a:solidFill>
              </a:rPr>
              <a:t>.</a:t>
            </a:r>
            <a:endParaRPr lang="hu-HU" sz="1400" b="1" dirty="0">
              <a:solidFill>
                <a:srgbClr val="8D503B"/>
              </a:solidFill>
            </a:endParaRPr>
          </a:p>
        </p:txBody>
      </p:sp>
      <p:sp>
        <p:nvSpPr>
          <p:cNvPr id="6" name="Szövegdoboz 4">
            <a:extLst>
              <a:ext uri="{FF2B5EF4-FFF2-40B4-BE49-F238E27FC236}">
                <a16:creationId xmlns:a16="http://schemas.microsoft.com/office/drawing/2014/main" id="{331EF3CD-2148-FAAB-27E4-832B0A709571}"/>
              </a:ext>
            </a:extLst>
          </p:cNvPr>
          <p:cNvSpPr txBox="1"/>
          <p:nvPr/>
        </p:nvSpPr>
        <p:spPr>
          <a:xfrm>
            <a:off x="100348" y="4640818"/>
            <a:ext cx="619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>
                <a:solidFill>
                  <a:srgbClr val="8D503B"/>
                </a:solidFill>
              </a:rPr>
              <a:t>Not</a:t>
            </a:r>
            <a:r>
              <a:rPr lang="en-US" sz="1400" b="1" dirty="0">
                <a:solidFill>
                  <a:srgbClr val="8D503B"/>
                </a:solidFill>
              </a:rPr>
              <a:t>e: “-” means no targeting, “+” means targeting, “++” means targeting with institutionalization, “+++” means targeting with institutionalization and effect.</a:t>
            </a:r>
            <a:endParaRPr lang="hu-HU" sz="14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22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4958"/>
            <a:ext cx="8928100" cy="5745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Ukrainian law on oligarchs (09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2021)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958" y="843558"/>
            <a:ext cx="8784530" cy="3816424"/>
          </a:xfrm>
        </p:spPr>
        <p:txBody>
          <a:bodyPr>
            <a:noAutofit/>
          </a:bodyPr>
          <a:lstStyle/>
          <a:p>
            <a:r>
              <a:rPr lang="en-US" sz="2200" b="1" u="sng" dirty="0">
                <a:solidFill>
                  <a:srgbClr val="50412B"/>
                </a:solidFill>
              </a:rPr>
              <a:t>Definition of oligarch:</a:t>
            </a:r>
            <a:r>
              <a:rPr lang="en-US" sz="2200" b="1" dirty="0">
                <a:solidFill>
                  <a:srgbClr val="50412B"/>
                </a:solidFill>
              </a:rPr>
              <a:t> </a:t>
            </a:r>
            <a:r>
              <a:rPr lang="ru-RU" sz="2200" b="1" i="1" dirty="0">
                <a:solidFill>
                  <a:srgbClr val="50412B"/>
                </a:solidFill>
              </a:rPr>
              <a:t>“олігархом є людина, яка «має значну економічну або політичну вагу в суспільному житті»”</a:t>
            </a:r>
            <a:r>
              <a:rPr lang="hu-HU" sz="2200" b="1" dirty="0">
                <a:solidFill>
                  <a:srgbClr val="50412B"/>
                </a:solidFill>
              </a:rPr>
              <a:t>, i.e.,</a:t>
            </a:r>
            <a:br>
              <a:rPr lang="hu-HU" sz="2200" b="1" i="1" dirty="0">
                <a:solidFill>
                  <a:srgbClr val="50412B"/>
                </a:solidFill>
              </a:rPr>
            </a:br>
            <a:r>
              <a:rPr lang="en-US" sz="2200" b="1" dirty="0">
                <a:solidFill>
                  <a:srgbClr val="50412B"/>
                </a:solidFill>
              </a:rPr>
              <a:t>a person who has significant economic or political weight in public life</a:t>
            </a:r>
          </a:p>
          <a:p>
            <a:r>
              <a:rPr lang="en-US" sz="2200" b="1" u="sng" dirty="0">
                <a:solidFill>
                  <a:srgbClr val="50412B"/>
                </a:solidFill>
                <a:sym typeface="Wingdings" panose="05000000000000000000" pitchFamily="2" charset="2"/>
              </a:rPr>
              <a:t>Operationalization:</a:t>
            </a:r>
            <a:r>
              <a:rPr lang="en-US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 3 of 4 criteria</a:t>
            </a:r>
          </a:p>
          <a:p>
            <a:pPr lvl="1"/>
            <a:r>
              <a:rPr lang="en-US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participation in political life</a:t>
            </a:r>
          </a:p>
          <a:p>
            <a:pPr lvl="1"/>
            <a:r>
              <a:rPr lang="en-US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significant influence on the media</a:t>
            </a:r>
          </a:p>
          <a:p>
            <a:pPr lvl="1"/>
            <a:r>
              <a:rPr lang="en-US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owner of a monopoly</a:t>
            </a:r>
          </a:p>
          <a:p>
            <a:pPr lvl="1"/>
            <a:r>
              <a:rPr lang="en-US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owner of assets worth more than 1m times the Ukrainian living wage</a:t>
            </a:r>
          </a:p>
          <a:p>
            <a:pPr marL="0" indent="0">
              <a:buNone/>
            </a:pPr>
            <a:r>
              <a:rPr lang="hu-HU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</a:t>
            </a:r>
            <a:r>
              <a:rPr lang="en-US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en-US" sz="2200" b="1" u="sng" dirty="0">
                <a:solidFill>
                  <a:srgbClr val="50412B"/>
                </a:solidFill>
                <a:sym typeface="Wingdings" panose="05000000000000000000" pitchFamily="2" charset="2"/>
              </a:rPr>
              <a:t>13 oligarchs in Ukraine</a:t>
            </a:r>
            <a:r>
              <a:rPr lang="en-US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 according to National Security and Defense Council of Ukraine (RNBO)</a:t>
            </a:r>
          </a:p>
        </p:txBody>
      </p:sp>
      <p:sp>
        <p:nvSpPr>
          <p:cNvPr id="4" name="Szövegdoboz 4"/>
          <p:cNvSpPr txBox="1"/>
          <p:nvPr/>
        </p:nvSpPr>
        <p:spPr>
          <a:xfrm>
            <a:off x="5436096" y="4640818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8D503B"/>
                </a:solidFill>
              </a:rPr>
              <a:t>Based on Inna </a:t>
            </a:r>
            <a:r>
              <a:rPr lang="en-US" sz="1400" b="1" dirty="0" err="1">
                <a:solidFill>
                  <a:srgbClr val="8D503B"/>
                </a:solidFill>
              </a:rPr>
              <a:t>Melnykovska’s</a:t>
            </a:r>
            <a:r>
              <a:rPr lang="en-US" sz="1400" b="1" dirty="0">
                <a:solidFill>
                  <a:srgbClr val="8D503B"/>
                </a:solidFill>
              </a:rPr>
              <a:t> presentation at CEU Invisible University (November 2022).</a:t>
            </a:r>
            <a:endParaRPr lang="hu-HU" sz="14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52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422"/>
            <a:ext cx="8928100" cy="915988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eparation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power 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b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patronal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autocracy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7950" y="987574"/>
          <a:ext cx="8928100" cy="3981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7001">
                  <a:extLst>
                    <a:ext uri="{9D8B030D-6E8A-4147-A177-3AD203B41FA5}">
                      <a16:colId xmlns:a16="http://schemas.microsoft.com/office/drawing/2014/main" val="2840615502"/>
                    </a:ext>
                  </a:extLst>
                </a:gridCol>
                <a:gridCol w="1731406">
                  <a:extLst>
                    <a:ext uri="{9D8B030D-6E8A-4147-A177-3AD203B41FA5}">
                      <a16:colId xmlns:a16="http://schemas.microsoft.com/office/drawing/2014/main" val="989130072"/>
                    </a:ext>
                  </a:extLst>
                </a:gridCol>
                <a:gridCol w="1677001">
                  <a:extLst>
                    <a:ext uri="{9D8B030D-6E8A-4147-A177-3AD203B41FA5}">
                      <a16:colId xmlns:a16="http://schemas.microsoft.com/office/drawing/2014/main" val="1912223648"/>
                    </a:ext>
                  </a:extLst>
                </a:gridCol>
                <a:gridCol w="2002476">
                  <a:extLst>
                    <a:ext uri="{9D8B030D-6E8A-4147-A177-3AD203B41FA5}">
                      <a16:colId xmlns:a16="http://schemas.microsoft.com/office/drawing/2014/main" val="1171836992"/>
                    </a:ext>
                  </a:extLst>
                </a:gridCol>
                <a:gridCol w="1840216">
                  <a:extLst>
                    <a:ext uri="{9D8B030D-6E8A-4147-A177-3AD203B41FA5}">
                      <a16:colId xmlns:a16="http://schemas.microsoft.com/office/drawing/2014/main" val="3705829346"/>
                    </a:ext>
                  </a:extLst>
                </a:gridCol>
              </a:tblGrid>
              <a:tr h="593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Political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(executive)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Political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(party background)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Economic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(nation-level industrial)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Economic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(nation-level media)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70984"/>
                  </a:ext>
                </a:extLst>
              </a:tr>
              <a:tr h="27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Chief patron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99658"/>
                  </a:ext>
                </a:extLst>
              </a:tr>
              <a:tr h="27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Poligarch (1)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10982"/>
                  </a:ext>
                </a:extLst>
              </a:tr>
              <a:tr h="27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Poligarch (2)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02672"/>
                  </a:ext>
                </a:extLst>
              </a:tr>
              <a:tr h="27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Oligarch (1)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13772"/>
                  </a:ext>
                </a:extLst>
              </a:tr>
              <a:tr h="27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Oligarch (2)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01315"/>
                  </a:ext>
                </a:extLst>
              </a:tr>
              <a:tr h="39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Political front man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69888"/>
                  </a:ext>
                </a:extLst>
              </a:tr>
              <a:tr h="39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Economic front man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36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97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107950" y="-1"/>
            <a:ext cx="8928100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Font typeface="Open Sans"/>
              <a:buNone/>
            </a:pPr>
            <a:r>
              <a:rPr lang="en-US" sz="22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The Democracy—Dictatorship Axis</a:t>
            </a:r>
            <a:endParaRPr sz="2200" b="0" i="0" u="none" strike="noStrike" cap="none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467546" y="3435846"/>
            <a:ext cx="820891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680"/>
              <a:buFont typeface="Noto Sans Symbols"/>
              <a:buChar char="⮚"/>
            </a:pPr>
            <a:r>
              <a:rPr lang="en-US" sz="1400" b="1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First categorization: 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Larry Diamond, “Thinking About Hybrid Regimes,” </a:t>
            </a:r>
            <a:r>
              <a:rPr lang="en-US" sz="1400" b="0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Journal of Democracy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 13, no. 2 (April 2002): 21.</a:t>
            </a:r>
            <a:endParaRPr sz="1400" b="0" i="1" u="none" strike="noStrike" cap="none">
              <a:solidFill>
                <a:srgbClr val="5041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680"/>
              <a:buFont typeface="Noto Sans Symbols"/>
              <a:buChar char="⮚"/>
            </a:pPr>
            <a:r>
              <a:rPr lang="en-US" sz="1400" b="1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Second categorization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: Marc Morjé Howard and Philip G. Roessler, “Liberalizing Electoral Outcomes in Competitive Authoritarian Regimes,” </a:t>
            </a:r>
            <a:r>
              <a:rPr lang="en-US" sz="1400" b="0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American Journal of Political Science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 50, no. 2 (April 1, 2006): 367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680"/>
              <a:buFont typeface="Noto Sans Symbols"/>
              <a:buChar char="⮚"/>
            </a:pPr>
            <a:r>
              <a:rPr lang="en-US" sz="1400" b="1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Third categorization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: János Kornai, “The System Paradigm Revisited,” </a:t>
            </a:r>
            <a:r>
              <a:rPr lang="en-US" sz="1400" b="0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Acta Oeconomica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 66, no. 4 (1, 2016): 565</a:t>
            </a:r>
            <a:endParaRPr sz="1400" b="1" i="0" u="none" strike="noStrike" cap="none">
              <a:solidFill>
                <a:srgbClr val="5041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3"/>
          <p:cNvCxnSpPr/>
          <p:nvPr/>
        </p:nvCxnSpPr>
        <p:spPr>
          <a:xfrm rot="10800000" flipH="1">
            <a:off x="467546" y="1555754"/>
            <a:ext cx="8208910" cy="1"/>
          </a:xfrm>
          <a:prstGeom prst="straightConnector1">
            <a:avLst/>
          </a:prstGeom>
          <a:noFill/>
          <a:ln w="88900" cap="flat" cmpd="sng">
            <a:solidFill>
              <a:srgbClr val="4D7C84">
                <a:alpha val="8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98" name="Google Shape;98;p3"/>
          <p:cNvSpPr txBox="1"/>
          <p:nvPr/>
        </p:nvSpPr>
        <p:spPr>
          <a:xfrm>
            <a:off x="114945" y="987425"/>
            <a:ext cx="89211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D7C84"/>
                </a:solidFill>
                <a:latin typeface="Calibri"/>
                <a:ea typeface="Calibri"/>
                <a:cs typeface="Calibri"/>
                <a:sym typeface="Calibri"/>
              </a:rPr>
              <a:t>Transitology is replaced by hybridology:</a:t>
            </a:r>
            <a:endParaRPr sz="1800" b="1" i="0" u="none" strike="noStrike" cap="none">
              <a:solidFill>
                <a:srgbClr val="4D7C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" name="Google Shape;99;p3"/>
          <p:cNvGraphicFramePr/>
          <p:nvPr/>
        </p:nvGraphicFramePr>
        <p:xfrm>
          <a:off x="467546" y="1851670"/>
          <a:ext cx="8208900" cy="1457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4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1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3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Liberal democracy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Hybrid regimes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Dictatorship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Liberal democracy</a:t>
                      </a:r>
                      <a:endParaRPr sz="13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Electoral democracy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80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authoritarianism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Hegemonic authoritarianism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 authoritarianism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Democracy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sng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Autocracy</a:t>
                      </a:r>
                      <a:endParaRPr sz="1400" u="sng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sng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Dictatorship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900" y="51470"/>
            <a:ext cx="8928100" cy="360041"/>
          </a:xfrm>
        </p:spPr>
        <p:txBody>
          <a:bodyPr>
            <a:noAutofit/>
          </a:bodyPr>
          <a:lstStyle/>
          <a:p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Zelensky’s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non-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patronal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pyramid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93328" y="529791"/>
          <a:ext cx="8842722" cy="432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2608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9566184"/>
                    </a:ext>
                  </a:extLst>
                </a:gridCol>
                <a:gridCol w="3887986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</a:tblGrid>
              <a:tr h="4909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Zelensky single-pyramid</a:t>
                      </a:r>
                      <a:br>
                        <a:rPr lang="hu-HU" sz="1600" b="0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600" b="1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power network</a:t>
                      </a:r>
                      <a:endParaRPr lang="en-US" sz="16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Similar or different?</a:t>
                      </a:r>
                      <a:endParaRPr lang="en-US" sz="16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Informal single-pyramid</a:t>
                      </a:r>
                      <a:br>
                        <a:rPr lang="hu-HU" sz="1600" b="0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600" b="1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patronal network</a:t>
                      </a:r>
                      <a:endParaRPr lang="en-US" sz="16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16963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pyramid-like hierarchy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en-US" sz="1400" b="1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pyramid-like hierarchy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personal loyalty of clients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en-US" sz="1400" b="1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personal loyalty of clients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78117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increasing power of the president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en-US" sz="1400" b="1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increasing power of the president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decreasing power of the parliament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en-US" sz="1400" b="1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decreasing power of the parliament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  <a:tr h="4909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decisions moved to a formal body</a:t>
                      </a:r>
                      <a:b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(NSDC)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en-US" sz="1400" b="1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decisions moved to an informal body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(patron’s court)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69724"/>
                  </a:ext>
                </a:extLst>
              </a:tr>
              <a:tr h="4909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no discretional rewards and punishments</a:t>
                      </a:r>
                      <a:b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(normative anti-oligarch measures)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en-US" sz="1400" b="1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discretional rewards and</a:t>
                      </a:r>
                      <a: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punishments</a:t>
                      </a:r>
                      <a:b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(targeted laws and measures)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19287"/>
                  </a:ext>
                </a:extLst>
              </a:tr>
              <a:tr h="7425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no personal-wealth accumulation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(normative distribution of state funds, no new ‘patron-bred oligarchs’)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en-US" sz="1400" b="1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personal-wealth accumulation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(discretional distribution of state funds, new ‘patron-bred oligarchs’)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675"/>
                  </a:ext>
                </a:extLst>
              </a:tr>
              <a:tr h="722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no disposing over status and wealth by the network leader</a:t>
                      </a:r>
                      <a:b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(wartime nationalization not targeting those outside the network in favor of insiders;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no transit-nationalization)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en-US" sz="1400" b="1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disposing over status and wealth by</a:t>
                      </a:r>
                      <a: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the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chief patron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(predation targeting those outside the network in favor of insiders;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transit-nationalization)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166438"/>
                  </a:ext>
                </a:extLst>
              </a:tr>
            </a:tbl>
          </a:graphicData>
        </a:graphic>
      </p:graphicFrame>
      <p:sp>
        <p:nvSpPr>
          <p:cNvPr id="3" name="Szövegdoboz 4">
            <a:extLst>
              <a:ext uri="{FF2B5EF4-FFF2-40B4-BE49-F238E27FC236}">
                <a16:creationId xmlns:a16="http://schemas.microsoft.com/office/drawing/2014/main" id="{FC9E09FA-9DBE-DB5C-0496-19BFDB0F925D}"/>
              </a:ext>
            </a:extLst>
          </p:cNvPr>
          <p:cNvSpPr txBox="1"/>
          <p:nvPr/>
        </p:nvSpPr>
        <p:spPr>
          <a:xfrm>
            <a:off x="5436096" y="4817162"/>
            <a:ext cx="370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8D503B"/>
                </a:solidFill>
              </a:rPr>
              <a:t>Based on </a:t>
            </a:r>
            <a:r>
              <a:rPr lang="hu-HU" sz="1400" b="1" dirty="0" err="1">
                <a:solidFill>
                  <a:srgbClr val="8D503B"/>
                </a:solidFill>
              </a:rPr>
              <a:t>Mikhail</a:t>
            </a:r>
            <a:r>
              <a:rPr lang="hu-HU" sz="1400" b="1" dirty="0">
                <a:solidFill>
                  <a:srgbClr val="8D503B"/>
                </a:solidFill>
              </a:rPr>
              <a:t> </a:t>
            </a:r>
            <a:r>
              <a:rPr lang="hu-HU" sz="1400" b="1" dirty="0" err="1">
                <a:solidFill>
                  <a:srgbClr val="8D503B"/>
                </a:solidFill>
              </a:rPr>
              <a:t>Minakov</a:t>
            </a:r>
            <a:r>
              <a:rPr lang="hu-HU" sz="1400" b="1" dirty="0">
                <a:solidFill>
                  <a:srgbClr val="8D503B"/>
                </a:solidFill>
              </a:rPr>
              <a:t> (2023)</a:t>
            </a:r>
            <a:r>
              <a:rPr lang="en-US" sz="1400" b="1" dirty="0">
                <a:solidFill>
                  <a:srgbClr val="8D503B"/>
                </a:solidFill>
              </a:rPr>
              <a:t>.</a:t>
            </a:r>
            <a:endParaRPr lang="hu-HU" sz="14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rtalom helye 4"/>
          <p:cNvGraphicFramePr>
            <a:graphicFrameLocks noGrp="1"/>
          </p:cNvGraphicFramePr>
          <p:nvPr>
            <p:ph idx="1"/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296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The </a:t>
            </a:r>
            <a:r>
              <a:rPr lang="hu-HU" sz="2800" dirty="0" err="1">
                <a:solidFill>
                  <a:srgbClr val="8D503B"/>
                </a:solidFill>
              </a:rPr>
              <a:t>possible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trajectories</a:t>
            </a:r>
            <a:r>
              <a:rPr lang="hu-HU" sz="2800" dirty="0">
                <a:solidFill>
                  <a:srgbClr val="8D503B"/>
                </a:solidFill>
              </a:rPr>
              <a:t> of post-</a:t>
            </a:r>
            <a:r>
              <a:rPr lang="hu-HU" sz="2800" dirty="0" err="1">
                <a:solidFill>
                  <a:srgbClr val="8D503B"/>
                </a:solidFill>
              </a:rPr>
              <a:t>war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Ukraine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69" name="TextBox 47"/>
          <p:cNvSpPr txBox="1"/>
          <p:nvPr/>
        </p:nvSpPr>
        <p:spPr>
          <a:xfrm>
            <a:off x="4036307" y="2078344"/>
            <a:ext cx="11837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>
                <a:solidFill>
                  <a:srgbClr val="385A61"/>
                </a:solidFill>
              </a:rPr>
              <a:t>A</a:t>
            </a:r>
            <a:r>
              <a:rPr lang="en-US" sz="1050" b="1" dirty="0" err="1">
                <a:solidFill>
                  <a:srgbClr val="385A61"/>
                </a:solidFill>
              </a:rPr>
              <a:t>nti</a:t>
            </a:r>
            <a:r>
              <a:rPr lang="en-US" sz="1050" b="1" dirty="0">
                <a:solidFill>
                  <a:srgbClr val="385A61"/>
                </a:solidFill>
              </a:rPr>
              <a:t>-patronal </a:t>
            </a:r>
            <a:r>
              <a:rPr lang="hu-HU" sz="1050" b="1" dirty="0" err="1">
                <a:solidFill>
                  <a:srgbClr val="385A61"/>
                </a:solidFill>
              </a:rPr>
              <a:t>but</a:t>
            </a:r>
            <a:r>
              <a:rPr lang="hu-HU" sz="1050" b="1" dirty="0">
                <a:solidFill>
                  <a:srgbClr val="385A61"/>
                </a:solidFill>
              </a:rPr>
              <a:t> no </a:t>
            </a:r>
            <a:r>
              <a:rPr lang="hu-HU" sz="1050" b="1" dirty="0" err="1">
                <a:solidFill>
                  <a:srgbClr val="385A61"/>
                </a:solidFill>
              </a:rPr>
              <a:t>democratic</a:t>
            </a:r>
            <a:r>
              <a:rPr lang="hu-HU" sz="1050" b="1" dirty="0">
                <a:solidFill>
                  <a:srgbClr val="385A61"/>
                </a:solidFill>
              </a:rPr>
              <a:t> </a:t>
            </a:r>
            <a:r>
              <a:rPr lang="en-US" sz="1050" b="1" dirty="0">
                <a:solidFill>
                  <a:srgbClr val="385A61"/>
                </a:solidFill>
              </a:rPr>
              <a:t>transformation</a:t>
            </a:r>
          </a:p>
        </p:txBody>
      </p:sp>
      <p:sp>
        <p:nvSpPr>
          <p:cNvPr id="70" name="Oval 12"/>
          <p:cNvSpPr/>
          <p:nvPr/>
        </p:nvSpPr>
        <p:spPr>
          <a:xfrm>
            <a:off x="3563888" y="257175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21"/>
          <p:cNvCxnSpPr>
            <a:cxnSpLocks/>
            <a:stCxn id="70" idx="1"/>
            <a:endCxn id="6" idx="5"/>
          </p:cNvCxnSpPr>
          <p:nvPr/>
        </p:nvCxnSpPr>
        <p:spPr>
          <a:xfrm flipH="1" flipV="1">
            <a:off x="2894725" y="1758571"/>
            <a:ext cx="690254" cy="834270"/>
          </a:xfrm>
          <a:prstGeom prst="straightConnector1">
            <a:avLst/>
          </a:prstGeom>
          <a:ln w="19050">
            <a:solidFill>
              <a:srgbClr val="385A6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21">
            <a:extLst>
              <a:ext uri="{FF2B5EF4-FFF2-40B4-BE49-F238E27FC236}">
                <a16:creationId xmlns:a16="http://schemas.microsoft.com/office/drawing/2014/main" id="{11327C19-17BD-11CC-43CA-DA52FDA4C638}"/>
              </a:ext>
            </a:extLst>
          </p:cNvPr>
          <p:cNvCxnSpPr>
            <a:cxnSpLocks/>
            <a:stCxn id="70" idx="7"/>
            <a:endCxn id="11" idx="3"/>
          </p:cNvCxnSpPr>
          <p:nvPr/>
        </p:nvCxnSpPr>
        <p:spPr>
          <a:xfrm flipV="1">
            <a:off x="3686813" y="1732843"/>
            <a:ext cx="576064" cy="859998"/>
          </a:xfrm>
          <a:prstGeom prst="straightConnector1">
            <a:avLst/>
          </a:prstGeom>
          <a:ln w="19050">
            <a:solidFill>
              <a:srgbClr val="385A6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2">
            <a:extLst>
              <a:ext uri="{FF2B5EF4-FFF2-40B4-BE49-F238E27FC236}">
                <a16:creationId xmlns:a16="http://schemas.microsoft.com/office/drawing/2014/main" id="{B2CAA435-14C9-5410-1C98-4B5CF61A4989}"/>
              </a:ext>
            </a:extLst>
          </p:cNvPr>
          <p:cNvSpPr/>
          <p:nvPr/>
        </p:nvSpPr>
        <p:spPr>
          <a:xfrm>
            <a:off x="2771800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C16F665E-0942-F8C4-2377-36132F8DF2DA}"/>
              </a:ext>
            </a:extLst>
          </p:cNvPr>
          <p:cNvSpPr/>
          <p:nvPr/>
        </p:nvSpPr>
        <p:spPr>
          <a:xfrm>
            <a:off x="4241786" y="16099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47">
            <a:extLst>
              <a:ext uri="{FF2B5EF4-FFF2-40B4-BE49-F238E27FC236}">
                <a16:creationId xmlns:a16="http://schemas.microsoft.com/office/drawing/2014/main" id="{3127DB32-8CDC-98C1-AAC1-B99B165B4876}"/>
              </a:ext>
            </a:extLst>
          </p:cNvPr>
          <p:cNvSpPr txBox="1"/>
          <p:nvPr/>
        </p:nvSpPr>
        <p:spPr>
          <a:xfrm>
            <a:off x="2195187" y="2020636"/>
            <a:ext cx="11117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>
                <a:solidFill>
                  <a:srgbClr val="385A61"/>
                </a:solidFill>
              </a:rPr>
              <a:t>A</a:t>
            </a:r>
            <a:r>
              <a:rPr lang="en-US" sz="1050" b="1" dirty="0" err="1">
                <a:solidFill>
                  <a:srgbClr val="385A61"/>
                </a:solidFill>
              </a:rPr>
              <a:t>nti</a:t>
            </a:r>
            <a:r>
              <a:rPr lang="en-US" sz="1050" b="1" dirty="0">
                <a:solidFill>
                  <a:srgbClr val="385A61"/>
                </a:solidFill>
              </a:rPr>
              <a:t>-patronal </a:t>
            </a:r>
            <a:r>
              <a:rPr lang="hu-HU" sz="1050" b="1" dirty="0">
                <a:solidFill>
                  <a:srgbClr val="385A61"/>
                </a:solidFill>
              </a:rPr>
              <a:t>+ </a:t>
            </a:r>
            <a:r>
              <a:rPr lang="hu-HU" sz="1050" b="1" dirty="0" err="1">
                <a:solidFill>
                  <a:srgbClr val="385A61"/>
                </a:solidFill>
              </a:rPr>
              <a:t>democratic</a:t>
            </a:r>
            <a:r>
              <a:rPr lang="hu-HU" sz="1050" b="1" dirty="0">
                <a:solidFill>
                  <a:srgbClr val="385A61"/>
                </a:solidFill>
              </a:rPr>
              <a:t> </a:t>
            </a:r>
            <a:r>
              <a:rPr lang="en-US" sz="1050" b="1" dirty="0">
                <a:solidFill>
                  <a:srgbClr val="385A61"/>
                </a:solidFill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053201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F93B96E3-2E9F-11F3-555D-9367ABF8AE0B}"/>
              </a:ext>
            </a:extLst>
          </p:cNvPr>
          <p:cNvSpPr txBox="1">
            <a:spLocks/>
          </p:cNvSpPr>
          <p:nvPr/>
        </p:nvSpPr>
        <p:spPr>
          <a:xfrm>
            <a:off x="107950" y="1275606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lang="hu-HU" sz="3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3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hu-HU" sz="3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hu-HU" sz="3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hu-HU" sz="3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95087-4961-7595-E51E-F03429757012}"/>
              </a:ext>
            </a:extLst>
          </p:cNvPr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55DD80BD-C459-3897-67A1-995CA7C4B4F1}"/>
              </a:ext>
            </a:extLst>
          </p:cNvPr>
          <p:cNvSpPr txBox="1">
            <a:spLocks/>
          </p:cNvSpPr>
          <p:nvPr/>
        </p:nvSpPr>
        <p:spPr>
          <a:xfrm>
            <a:off x="-30584" y="3165919"/>
            <a:ext cx="8928100" cy="91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https://www.postcommunistregimes.com</a:t>
            </a:r>
            <a:endParaRPr lang="en-US" sz="2400" b="1" dirty="0">
              <a:solidFill>
                <a:srgbClr val="C88E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9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107950" y="195486"/>
            <a:ext cx="8928100" cy="12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To understand post-communist regimes, hidden axioms of the mainstream approach have to be dissolved: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359532" y="1563638"/>
            <a:ext cx="8424936" cy="375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Separation of spheres of social action (political, economic, and communal) is completed.</a:t>
            </a:r>
            <a:endParaRPr/>
          </a:p>
          <a:p>
            <a:pPr marL="355600" marR="0" lvl="0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D7C8B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1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de jure </a:t>
            </a:r>
            <a:r>
              <a:rPr lang="en-US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position of persons and institutions coincide with their </a:t>
            </a:r>
            <a:r>
              <a:rPr lang="en-US" sz="2400" b="1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de facto </a:t>
            </a:r>
            <a:r>
              <a:rPr lang="en-US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position.</a:t>
            </a:r>
            <a:endParaRPr/>
          </a:p>
          <a:p>
            <a:pPr marL="355600" marR="0" lvl="0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D7C8B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The state is an actor pursuing the common good, and either public policy mistakes or corruption cases are not system-constituting elements but simple deviances.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858950" y="915569"/>
            <a:ext cx="7263095" cy="4059103"/>
            <a:chOff x="858950" y="216027"/>
            <a:chExt cx="7263095" cy="4059103"/>
          </a:xfrm>
        </p:grpSpPr>
        <p:sp>
          <p:nvSpPr>
            <p:cNvPr id="113" name="Google Shape;113;p5"/>
            <p:cNvSpPr/>
            <p:nvPr/>
          </p:nvSpPr>
          <p:spPr>
            <a:xfrm rot="10800000">
              <a:off x="2488230" y="799151"/>
              <a:ext cx="4023562" cy="2881608"/>
            </a:xfrm>
            <a:prstGeom prst="triangle">
              <a:avLst>
                <a:gd name="adj" fmla="val 50000"/>
              </a:avLst>
            </a:prstGeom>
            <a:solidFill>
              <a:srgbClr val="EFEAE4"/>
            </a:solidFill>
            <a:ln w="31750" cap="flat" cmpd="sng">
              <a:solidFill>
                <a:srgbClr val="B3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711070" y="533668"/>
              <a:ext cx="1410975" cy="49041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6711070" y="533668"/>
              <a:ext cx="1410975" cy="490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Communist dictatorship</a:t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58950" y="561963"/>
              <a:ext cx="1467258" cy="44614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858950" y="561963"/>
              <a:ext cx="1467258" cy="446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Liberal democracy</a:t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3764155" y="3798731"/>
              <a:ext cx="1471670" cy="476399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 txBox="1"/>
            <p:nvPr/>
          </p:nvSpPr>
          <p:spPr>
            <a:xfrm>
              <a:off x="3764155" y="3798731"/>
              <a:ext cx="1471670" cy="476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autocracy</a:t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3817837" y="216027"/>
              <a:ext cx="1508330" cy="445582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3817837" y="216027"/>
              <a:ext cx="1508330" cy="445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Conservative autocracy</a:t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224843" y="1927156"/>
              <a:ext cx="1520803" cy="466179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 txBox="1"/>
            <p:nvPr/>
          </p:nvSpPr>
          <p:spPr>
            <a:xfrm>
              <a:off x="6224843" y="1927156"/>
              <a:ext cx="1520803" cy="466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Market-exploiting dictatorship</a:t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506207" y="1989502"/>
              <a:ext cx="1500298" cy="437487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1506207" y="1989502"/>
              <a:ext cx="1500298" cy="437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democracy</a:t>
              </a:r>
              <a:endParaRPr/>
            </a:p>
          </p:txBody>
        </p:sp>
      </p:grpSp>
      <p:sp>
        <p:nvSpPr>
          <p:cNvPr id="126" name="Google Shape;126;p5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3014007" y="1866278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107949" y="0"/>
            <a:ext cx="8928101" cy="91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Font typeface="Open Sans"/>
              <a:buNone/>
            </a:pPr>
            <a:r>
              <a:rPr lang="en-US" sz="22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Interpretative Framework of Post-Communist Regimes</a:t>
            </a:r>
            <a:br>
              <a:rPr lang="en-US" sz="22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(combining the political, economic and sociological dimensions)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6588224" y="4835723"/>
            <a:ext cx="25557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D503B"/>
                </a:solidFill>
                <a:latin typeface="Calibri"/>
                <a:ea typeface="Calibri"/>
                <a:cs typeface="Calibri"/>
                <a:sym typeface="Calibri"/>
              </a:rPr>
              <a:t>(Countries depicted as of 2022)</a:t>
            </a:r>
            <a:endParaRPr sz="1400" b="1">
              <a:solidFill>
                <a:srgbClr val="8D50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2758562" y="1398077"/>
            <a:ext cx="2776274" cy="2478945"/>
            <a:chOff x="17350" y="5021"/>
            <a:chExt cx="20188" cy="18023"/>
          </a:xfrm>
        </p:grpSpPr>
        <p:sp>
          <p:nvSpPr>
            <p:cNvPr id="136" name="Google Shape;136;p5"/>
            <p:cNvSpPr txBox="1"/>
            <p:nvPr/>
          </p:nvSpPr>
          <p:spPr>
            <a:xfrm>
              <a:off x="33664" y="12072"/>
              <a:ext cx="3874" cy="1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China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24211" y="6379"/>
              <a:ext cx="4712" cy="1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Poland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7350" y="5021"/>
              <a:ext cx="3715" cy="1195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Estonia</a:t>
              </a: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22125" y="12875"/>
              <a:ext cx="5186" cy="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Romania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23986" y="13829"/>
              <a:ext cx="6160" cy="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Macedonia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27526" y="13119"/>
              <a:ext cx="4870" cy="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Georgia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25896" y="15078"/>
              <a:ext cx="4907" cy="1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Ukraine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22798" y="22016"/>
              <a:ext cx="5256" cy="962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Hungary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31749" y="19708"/>
              <a:ext cx="4024" cy="1176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Russia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30537" y="21931"/>
              <a:ext cx="6181" cy="1113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Kazakhstan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5"/>
          <p:cNvSpPr txBox="1"/>
          <p:nvPr/>
        </p:nvSpPr>
        <p:spPr>
          <a:xfrm>
            <a:off x="3084373" y="1938286"/>
            <a:ext cx="1077807" cy="21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385A61"/>
                </a:solidFill>
                <a:latin typeface="Calibri"/>
                <a:ea typeface="Calibri"/>
                <a:cs typeface="Calibri"/>
                <a:sym typeface="Calibri"/>
              </a:rPr>
              <a:t>Czech Republic</a:t>
            </a:r>
            <a:endParaRPr sz="3200" b="0" i="0" u="none" strike="noStrike" cap="none">
              <a:solidFill>
                <a:srgbClr val="385A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4684358" y="3435846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499992" y="3723878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211960" y="3723878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3056030" y="2918345"/>
            <a:ext cx="578044" cy="186702"/>
          </a:xfrm>
          <a:prstGeom prst="rect">
            <a:avLst/>
          </a:prstGeom>
          <a:solidFill>
            <a:srgbClr val="EFEAE4"/>
          </a:solidFill>
          <a:ln>
            <a:noFill/>
          </a:ln>
        </p:spPr>
        <p:txBody>
          <a:bodyPr spcFirstLastPara="1" wrap="square" lIns="0" tIns="45700" rIns="3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A61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385A61"/>
                </a:solidFill>
                <a:latin typeface="Calibri"/>
                <a:ea typeface="Calibri"/>
                <a:cs typeface="Calibri"/>
                <a:sym typeface="Calibri"/>
              </a:rPr>
              <a:t>Moldova</a:t>
            </a:r>
            <a:endParaRPr sz="3200" b="0" i="0" u="none" strike="noStrike" cap="none">
              <a:solidFill>
                <a:srgbClr val="385A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107950" y="123478"/>
            <a:ext cx="8928100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None/>
            </a:pPr>
            <a:r>
              <a:rPr lang="en-US" sz="22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Conceptualization of states subordinated to elite interests: </a:t>
            </a:r>
            <a:endParaRPr sz="2200" b="1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None/>
            </a:pPr>
            <a:r>
              <a:rPr lang="en-US" sz="22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the post-communist mafia state</a:t>
            </a:r>
            <a:endParaRPr sz="2200" b="1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9" name="Google Shape;159;p6"/>
          <p:cNvGraphicFramePr/>
          <p:nvPr/>
        </p:nvGraphicFramePr>
        <p:xfrm>
          <a:off x="179513" y="1059582"/>
          <a:ext cx="8784975" cy="39919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basis for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term used</a:t>
                      </a:r>
                      <a:endParaRPr sz="2000" b="1" u="none" strike="noStrike" cap="none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Alternative terms used for the description of patronage in post-communist regimes</a:t>
                      </a:r>
                      <a:endParaRPr sz="2000" b="1" u="none" strike="noStrike" cap="none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Actor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 / patronal / clan state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27063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mafia state</a:t>
                      </a:r>
                      <a:endParaRPr sz="28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(targeting power)</a:t>
                      </a:r>
                      <a:endParaRPr sz="20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neopatrimonial / neosultanistic state</a:t>
                      </a:r>
                      <a:endParaRPr sz="20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(targeting goods)</a:t>
                      </a:r>
                      <a:endParaRPr sz="20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rent-seeking / kleptocratic / predatory state</a:t>
                      </a:r>
                      <a:endParaRPr sz="20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Legality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corrupt / captured / criminal state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0" name="Google Shape;160;p6"/>
          <p:cNvCxnSpPr/>
          <p:nvPr/>
        </p:nvCxnSpPr>
        <p:spPr>
          <a:xfrm>
            <a:off x="6300192" y="2499742"/>
            <a:ext cx="648296" cy="449945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1" name="Google Shape;161;p6"/>
          <p:cNvCxnSpPr/>
          <p:nvPr/>
        </p:nvCxnSpPr>
        <p:spPr>
          <a:xfrm>
            <a:off x="6300192" y="3255616"/>
            <a:ext cx="648296" cy="144017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6"/>
          <p:cNvCxnSpPr/>
          <p:nvPr/>
        </p:nvCxnSpPr>
        <p:spPr>
          <a:xfrm rot="10800000" flipH="1">
            <a:off x="6300192" y="3759672"/>
            <a:ext cx="648296" cy="161912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3" name="Google Shape;163;p6"/>
          <p:cNvCxnSpPr/>
          <p:nvPr/>
        </p:nvCxnSpPr>
        <p:spPr>
          <a:xfrm rot="10800000" flipH="1">
            <a:off x="6372200" y="4047704"/>
            <a:ext cx="648296" cy="513003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/>
        </p:nvSpPr>
        <p:spPr>
          <a:xfrm>
            <a:off x="33164" y="1923678"/>
            <a:ext cx="8856538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4400"/>
              <a:buFont typeface="Open Sans"/>
              <a:buNone/>
            </a:pPr>
            <a:r>
              <a:rPr lang="en-US" sz="44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Actor</a:t>
            </a:r>
            <a:endParaRPr sz="4400" b="1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7950" y="123478"/>
            <a:ext cx="8856538" cy="86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0412C"/>
              </a:buClr>
              <a:buSzPts val="1800"/>
              <a:buFont typeface="Open Sans"/>
              <a:buNone/>
            </a:pPr>
            <a:r>
              <a:rPr lang="en-US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hu-HU" sz="1800" b="1" i="1" dirty="0" err="1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ruling</a:t>
            </a:r>
            <a:r>
              <a:rPr lang="hu-HU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1800" b="1" i="1" dirty="0" err="1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elite</a:t>
            </a:r>
            <a:r>
              <a:rPr lang="hu-HU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 is </a:t>
            </a:r>
            <a:r>
              <a:rPr lang="hu-HU" sz="1800" b="1" i="1" dirty="0" err="1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neither</a:t>
            </a:r>
            <a:r>
              <a:rPr lang="hu-HU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hu-HU" sz="1800" b="1" i="1" dirty="0" err="1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neofeudal</a:t>
            </a:r>
            <a:r>
              <a:rPr lang="hu-HU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1800" b="1" i="1" dirty="0" err="1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order</a:t>
            </a:r>
            <a:r>
              <a:rPr lang="hu-HU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1800" b="1" i="1" dirty="0" err="1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nor</a:t>
            </a:r>
            <a:r>
              <a:rPr lang="hu-HU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hu-HU" sz="1800" b="1" i="1" dirty="0" err="1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neonomenklatura</a:t>
            </a:r>
            <a:r>
              <a:rPr lang="hu-HU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1800" b="1" i="1" dirty="0" err="1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hu-HU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1800" b="1" i="1" dirty="0" err="1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class</a:t>
            </a:r>
            <a:r>
              <a:rPr lang="hu-HU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br>
              <a:rPr lang="en-US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u-HU" sz="1800" b="1" i="1" dirty="0" err="1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but</a:t>
            </a:r>
            <a:r>
              <a:rPr lang="hu-HU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1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can be characterized as an </a:t>
            </a:r>
            <a:r>
              <a:rPr lang="en-US" sz="1800" b="1" i="1" dirty="0">
                <a:solidFill>
                  <a:srgbClr val="CD5F50"/>
                </a:solidFill>
                <a:latin typeface="Open Sans"/>
                <a:ea typeface="Open Sans"/>
                <a:cs typeface="Open Sans"/>
                <a:sym typeface="Open Sans"/>
              </a:rPr>
              <a:t>adopted political family</a:t>
            </a:r>
            <a:r>
              <a:rPr lang="en-US" sz="1800" dirty="0">
                <a:solidFill>
                  <a:srgbClr val="50412C"/>
                </a:solidFill>
                <a:latin typeface="Open Sans"/>
                <a:ea typeface="Open Sans"/>
                <a:cs typeface="Open Sans"/>
                <a:sym typeface="Open Sans"/>
              </a:rPr>
              <a:t>, because:</a:t>
            </a:r>
            <a:endParaRPr sz="1800" dirty="0">
              <a:solidFill>
                <a:srgbClr val="5041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468313" y="987425"/>
            <a:ext cx="8207376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D7C84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50412C"/>
                </a:solidFill>
              </a:rPr>
              <a:t>different networks of extended personal acquaintance are organized into a single adopted political family (political-economic clan);</a:t>
            </a:r>
            <a:endParaRPr sz="1800" dirty="0">
              <a:solidFill>
                <a:srgbClr val="50412C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D7C84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50412C"/>
                </a:solidFill>
              </a:rPr>
              <a:t>not only individuals, but families / adopted families are incorporated; </a:t>
            </a:r>
            <a:endParaRPr sz="1800" dirty="0">
              <a:solidFill>
                <a:srgbClr val="50412C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D7C84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50412C"/>
                </a:solidFill>
              </a:rPr>
              <a:t>it is informal, without formal membership;</a:t>
            </a:r>
            <a:endParaRPr sz="1800" dirty="0">
              <a:solidFill>
                <a:srgbClr val="50412C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D7C84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50412C"/>
                </a:solidFill>
              </a:rPr>
              <a:t>it extends over formal institutions;  </a:t>
            </a:r>
            <a:endParaRPr sz="1800" dirty="0">
              <a:solidFill>
                <a:srgbClr val="50412C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D7C84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50412C"/>
                </a:solidFill>
              </a:rPr>
              <a:t>it is based on patronal, and not organizational loyalty (there is no free entrance into or free exit from it);</a:t>
            </a:r>
            <a:endParaRPr sz="1800" dirty="0">
              <a:solidFill>
                <a:srgbClr val="50412C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D7C84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50412C"/>
                </a:solidFill>
              </a:rPr>
              <a:t>the position within the adopted political family does not converge necessarily with the formal administrative positions;</a:t>
            </a:r>
            <a:endParaRPr sz="1800" dirty="0">
              <a:solidFill>
                <a:srgbClr val="50412C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D7C84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50412C"/>
                </a:solidFill>
              </a:rPr>
              <a:t>its power was based on the merger of political and economic “resources”;</a:t>
            </a:r>
            <a:endParaRPr sz="1800" dirty="0">
              <a:solidFill>
                <a:srgbClr val="50412C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D7C84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50412C"/>
                </a:solidFill>
              </a:rPr>
              <a:t>it follows the cultural patterns of rule of the patriarchal family or clan.</a:t>
            </a:r>
            <a:endParaRPr sz="1800" dirty="0">
              <a:solidFill>
                <a:srgbClr val="50412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/>
        </p:nvSpPr>
        <p:spPr>
          <a:xfrm>
            <a:off x="33164" y="1923678"/>
            <a:ext cx="8856538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4400"/>
              <a:buFont typeface="Open Sans"/>
              <a:buNone/>
            </a:pPr>
            <a:r>
              <a:rPr lang="en-US" sz="44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Action targeting power</a:t>
            </a:r>
            <a:endParaRPr sz="4400" b="1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5537</TotalTime>
  <Words>2187</Words>
  <Application>Microsoft Macintosh PowerPoint</Application>
  <PresentationFormat>Diavetítés a képernyőre (16:9 oldalarány)</PresentationFormat>
  <Paragraphs>647</Paragraphs>
  <Slides>32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9" baseType="lpstr">
      <vt:lpstr>Arial</vt:lpstr>
      <vt:lpstr>Calibri</vt:lpstr>
      <vt:lpstr>Noto Sans Symbols</vt:lpstr>
      <vt:lpstr>Open Sans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To understand post-communist regimes, hidden axioms of the mainstream approach have to be dissolved:</vt:lpstr>
      <vt:lpstr>PowerPoint-bemutató</vt:lpstr>
      <vt:lpstr>PowerPoint-bemutató</vt:lpstr>
      <vt:lpstr>PowerPoint-bemutató</vt:lpstr>
      <vt:lpstr>The ruling elite is neither a neofeudal order nor a neonomenklatura or class, but can be characterized as an adopted political family, because:</vt:lpstr>
      <vt:lpstr>PowerPoint-bemutató</vt:lpstr>
      <vt:lpstr>Patronalization of institutions</vt:lpstr>
      <vt:lpstr>PowerPoint-bemutató</vt:lpstr>
      <vt:lpstr>PowerPoint-bemutató</vt:lpstr>
      <vt:lpstr>PowerPoint-bemutató</vt:lpstr>
      <vt:lpstr>PowerPoint-bemutató</vt:lpstr>
      <vt:lpstr>PowerPoint-bemutató</vt:lpstr>
      <vt:lpstr>The amplitude of arbitrariness</vt:lpstr>
      <vt:lpstr>Main characteristics of the six corruption patterns</vt:lpstr>
      <vt:lpstr>PowerPoint-bemutató</vt:lpstr>
      <vt:lpstr>Primary trajectories of  post-communist regimes</vt:lpstr>
      <vt:lpstr>Secondary trajectories of post-communist regimes</vt:lpstr>
      <vt:lpstr>PowerPoint-bemutató</vt:lpstr>
      <vt:lpstr>Ukraine: regime cycles with color revolutions</vt:lpstr>
      <vt:lpstr>PowerPoint-bemutató</vt:lpstr>
      <vt:lpstr>Ideal types of regime cycles from different  levels of autocratic change</vt:lpstr>
      <vt:lpstr>Democratic transformation without anti-patronal transformation</vt:lpstr>
      <vt:lpstr>The cycles of elite structures</vt:lpstr>
      <vt:lpstr>Targeting, institutionalization, and effect of anti-corruption policies in Ukraine</vt:lpstr>
      <vt:lpstr>Ukrainian law on oligarchs (09/2021)</vt:lpstr>
      <vt:lpstr>Separation of resources of power in a patronal autocracy</vt:lpstr>
      <vt:lpstr>Zelensky’s non-patronal pyramid in the war</vt:lpstr>
      <vt:lpstr>The possible trajectories of post-war Ukraine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 Madlovics</cp:lastModifiedBy>
  <cp:revision>727</cp:revision>
  <dcterms:created xsi:type="dcterms:W3CDTF">2017-05-01T09:52:15Z</dcterms:created>
  <dcterms:modified xsi:type="dcterms:W3CDTF">2023-11-09T05:45:10Z</dcterms:modified>
</cp:coreProperties>
</file>