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</p:sldMasterIdLst>
  <p:notesMasterIdLst>
    <p:notesMasterId r:id="rId43"/>
  </p:notesMasterIdLst>
  <p:sldIdLst>
    <p:sldId id="256" r:id="rId5"/>
    <p:sldId id="391" r:id="rId6"/>
    <p:sldId id="384" r:id="rId7"/>
    <p:sldId id="385" r:id="rId8"/>
    <p:sldId id="386" r:id="rId9"/>
    <p:sldId id="378" r:id="rId10"/>
    <p:sldId id="387" r:id="rId11"/>
    <p:sldId id="388" r:id="rId12"/>
    <p:sldId id="389" r:id="rId13"/>
    <p:sldId id="390" r:id="rId14"/>
    <p:sldId id="343" r:id="rId15"/>
    <p:sldId id="335" r:id="rId16"/>
    <p:sldId id="334" r:id="rId17"/>
    <p:sldId id="340" r:id="rId18"/>
    <p:sldId id="344" r:id="rId19"/>
    <p:sldId id="339" r:id="rId20"/>
    <p:sldId id="369" r:id="rId21"/>
    <p:sldId id="368" r:id="rId22"/>
    <p:sldId id="381" r:id="rId23"/>
    <p:sldId id="353" r:id="rId24"/>
    <p:sldId id="351" r:id="rId25"/>
    <p:sldId id="341" r:id="rId26"/>
    <p:sldId id="352" r:id="rId27"/>
    <p:sldId id="350" r:id="rId28"/>
    <p:sldId id="363" r:id="rId29"/>
    <p:sldId id="364" r:id="rId30"/>
    <p:sldId id="359" r:id="rId31"/>
    <p:sldId id="380" r:id="rId32"/>
    <p:sldId id="379" r:id="rId33"/>
    <p:sldId id="376" r:id="rId34"/>
    <p:sldId id="377" r:id="rId35"/>
    <p:sldId id="370" r:id="rId36"/>
    <p:sldId id="371" r:id="rId37"/>
    <p:sldId id="372" r:id="rId38"/>
    <p:sldId id="373" r:id="rId39"/>
    <p:sldId id="375" r:id="rId40"/>
    <p:sldId id="374" r:id="rId41"/>
    <p:sldId id="358" r:id="rId42"/>
  </p:sldIdLst>
  <p:sldSz cx="9144000" cy="5143500" type="screen16x9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68" userDrawn="1">
          <p15:clr>
            <a:srgbClr val="A4A3A4"/>
          </p15:clr>
        </p15:guide>
        <p15:guide id="4" pos="5692" userDrawn="1">
          <p15:clr>
            <a:srgbClr val="A4A3A4"/>
          </p15:clr>
        </p15:guide>
        <p15:guide id="5" orient="horz" pos="577" userDrawn="1">
          <p15:clr>
            <a:srgbClr val="A4A3A4"/>
          </p15:clr>
        </p15:guide>
        <p15:guide id="6" orient="horz" pos="622" userDrawn="1">
          <p15:clr>
            <a:srgbClr val="A4A3A4"/>
          </p15:clr>
        </p15:guide>
        <p15:guide id="7" orient="horz" pos="3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503B"/>
    <a:srgbClr val="50412C"/>
    <a:srgbClr val="CD5F50"/>
    <a:srgbClr val="6B95A1"/>
    <a:srgbClr val="D1C9BE"/>
    <a:srgbClr val="E9B178"/>
    <a:srgbClr val="B3AA9D"/>
    <a:srgbClr val="50412B"/>
    <a:srgbClr val="EFEAE4"/>
    <a:srgbClr val="4D7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1903" autoAdjust="0"/>
  </p:normalViewPr>
  <p:slideViewPr>
    <p:cSldViewPr>
      <p:cViewPr varScale="1">
        <p:scale>
          <a:sx n="165" d="100"/>
          <a:sy n="165" d="100"/>
        </p:scale>
        <p:origin x="96" y="96"/>
      </p:cViewPr>
      <p:guideLst>
        <p:guide orient="horz" pos="1620"/>
        <p:guide pos="2880"/>
        <p:guide pos="68"/>
        <p:guide pos="5692"/>
        <p:guide orient="horz" pos="577"/>
        <p:guide orient="horz" pos="622"/>
        <p:guide orient="horz" pos="31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FEE30-628B-4BCD-B8C9-2BF3180BA3C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CA4390E-8AEC-4EA2-A3EC-8DD042504D56}">
      <dgm:prSet phldrT="[Szöveg]" custT="1"/>
      <dgm:spPr>
        <a:solidFill>
          <a:srgbClr val="C7B09A">
            <a:alpha val="50000"/>
          </a:srgbClr>
        </a:solidFill>
        <a:ln w="12700">
          <a:noFill/>
        </a:ln>
        <a:effectLst/>
      </dgm:spPr>
      <dgm:t>
        <a:bodyPr/>
        <a:lstStyle/>
        <a:p>
          <a:r>
            <a:rPr lang="hu-HU" sz="1300" b="1" dirty="0">
              <a:solidFill>
                <a:srgbClr val="4D7C85"/>
              </a:solidFill>
            </a:rPr>
            <a:t>Liberális demokrácia</a:t>
          </a:r>
        </a:p>
      </dgm:t>
    </dgm:pt>
    <dgm:pt modelId="{A4B2B83E-EB6A-4359-B43A-DBC5C5DFCAEB}" type="parTrans" cxnId="{238E8032-8D87-408E-A872-7A74B256EB7F}">
      <dgm:prSet/>
      <dgm:spPr/>
      <dgm:t>
        <a:bodyPr/>
        <a:lstStyle/>
        <a:p>
          <a:endParaRPr lang="hu-HU"/>
        </a:p>
      </dgm:t>
    </dgm:pt>
    <dgm:pt modelId="{9BCEB788-24BE-4063-82CD-6618D9E746C1}" type="sibTrans" cxnId="{238E8032-8D87-408E-A872-7A74B256EB7F}">
      <dgm:prSet/>
      <dgm:spPr/>
      <dgm:t>
        <a:bodyPr/>
        <a:lstStyle/>
        <a:p>
          <a:endParaRPr lang="hu-HU"/>
        </a:p>
      </dgm:t>
    </dgm:pt>
    <dgm:pt modelId="{94EAB1EC-7FE9-40F9-8691-7534F2D2D13B}">
      <dgm:prSet phldrT="[Szöveg]" custT="1"/>
      <dgm:spPr>
        <a:solidFill>
          <a:srgbClr val="C7B09A">
            <a:alpha val="50000"/>
          </a:srgbClr>
        </a:solidFill>
        <a:ln w="12700">
          <a:noFill/>
        </a:ln>
        <a:effectLst/>
      </dgm:spPr>
      <dgm:t>
        <a:bodyPr/>
        <a:lstStyle/>
        <a:p>
          <a:r>
            <a:rPr lang="hu-HU" sz="1300" b="1" dirty="0">
              <a:solidFill>
                <a:srgbClr val="4D7C85"/>
              </a:solidFill>
            </a:rPr>
            <a:t>Patronális autokrácia</a:t>
          </a:r>
        </a:p>
      </dgm:t>
    </dgm:pt>
    <dgm:pt modelId="{AC170853-3C5A-498C-AB0E-62BD539BDACB}" type="parTrans" cxnId="{6116BD2D-F084-49B0-AC36-AC05B9CE156D}">
      <dgm:prSet/>
      <dgm:spPr/>
      <dgm:t>
        <a:bodyPr/>
        <a:lstStyle/>
        <a:p>
          <a:endParaRPr lang="hu-HU"/>
        </a:p>
      </dgm:t>
    </dgm:pt>
    <dgm:pt modelId="{6F2BECE1-1D30-4F39-BBB4-35324958AB70}" type="sibTrans" cxnId="{6116BD2D-F084-49B0-AC36-AC05B9CE156D}">
      <dgm:prSet/>
      <dgm:spPr/>
      <dgm:t>
        <a:bodyPr/>
        <a:lstStyle/>
        <a:p>
          <a:endParaRPr lang="hu-HU"/>
        </a:p>
      </dgm:t>
    </dgm:pt>
    <dgm:pt modelId="{EA790760-0B03-448A-9F29-12DB28B7261E}">
      <dgm:prSet phldrT="[Szöveg]" custT="1"/>
      <dgm:spPr>
        <a:solidFill>
          <a:srgbClr val="C7B09A">
            <a:alpha val="50000"/>
          </a:srgbClr>
        </a:solidFill>
        <a:ln w="12700">
          <a:noFill/>
        </a:ln>
        <a:effectLst/>
      </dgm:spPr>
      <dgm:t>
        <a:bodyPr/>
        <a:lstStyle/>
        <a:p>
          <a:r>
            <a:rPr lang="hu-HU" sz="1300" b="1" dirty="0">
              <a:solidFill>
                <a:srgbClr val="4D7C85"/>
              </a:solidFill>
            </a:rPr>
            <a:t>Piackihasználó diktatúra</a:t>
          </a:r>
        </a:p>
      </dgm:t>
    </dgm:pt>
    <dgm:pt modelId="{5C7F6E41-DDEC-4FFD-ADF3-857A68ACE437}" type="parTrans" cxnId="{B13EAAE4-1F67-4A3A-9177-03A368343129}">
      <dgm:prSet/>
      <dgm:spPr/>
      <dgm:t>
        <a:bodyPr/>
        <a:lstStyle/>
        <a:p>
          <a:endParaRPr lang="hu-HU"/>
        </a:p>
      </dgm:t>
    </dgm:pt>
    <dgm:pt modelId="{C852374C-469A-4298-974D-3B706E4B63CD}" type="sibTrans" cxnId="{B13EAAE4-1F67-4A3A-9177-03A368343129}">
      <dgm:prSet/>
      <dgm:spPr/>
      <dgm:t>
        <a:bodyPr/>
        <a:lstStyle/>
        <a:p>
          <a:endParaRPr lang="hu-HU"/>
        </a:p>
      </dgm:t>
    </dgm:pt>
    <dgm:pt modelId="{83210F28-54C2-4E50-BA91-C30C7F5A925A}">
      <dgm:prSet phldrT="[Szöveg]" custT="1"/>
      <dgm:spPr>
        <a:solidFill>
          <a:srgbClr val="C7B09A">
            <a:alpha val="50000"/>
          </a:srgbClr>
        </a:solidFill>
        <a:ln w="12700">
          <a:noFill/>
        </a:ln>
        <a:effectLst/>
      </dgm:spPr>
      <dgm:t>
        <a:bodyPr/>
        <a:lstStyle/>
        <a:p>
          <a:r>
            <a:rPr lang="hu-HU" sz="1300" b="1" dirty="0">
              <a:solidFill>
                <a:srgbClr val="4D7C85"/>
              </a:solidFill>
            </a:rPr>
            <a:t>Patronális demokrácia</a:t>
          </a:r>
        </a:p>
      </dgm:t>
    </dgm:pt>
    <dgm:pt modelId="{BE820587-ACDE-46A2-B65C-DBB9C05D5D28}" type="parTrans" cxnId="{E0DFDD57-3D41-4D58-9D26-48A3B6203E9E}">
      <dgm:prSet/>
      <dgm:spPr/>
      <dgm:t>
        <a:bodyPr/>
        <a:lstStyle/>
        <a:p>
          <a:endParaRPr lang="hu-HU"/>
        </a:p>
      </dgm:t>
    </dgm:pt>
    <dgm:pt modelId="{C48E22A5-3C91-4ECB-9614-22AE88AAB692}" type="sibTrans" cxnId="{E0DFDD57-3D41-4D58-9D26-48A3B6203E9E}">
      <dgm:prSet/>
      <dgm:spPr/>
      <dgm:t>
        <a:bodyPr/>
        <a:lstStyle/>
        <a:p>
          <a:endParaRPr lang="hu-HU"/>
        </a:p>
      </dgm:t>
    </dgm:pt>
    <dgm:pt modelId="{497908DE-4C30-428A-A555-3A6C2F4ADF7D}">
      <dgm:prSet phldrT="[Szöveg]" custT="1"/>
      <dgm:spPr>
        <a:solidFill>
          <a:srgbClr val="C7B09A">
            <a:alpha val="50000"/>
          </a:srgbClr>
        </a:solidFill>
        <a:ln w="12700">
          <a:noFill/>
        </a:ln>
        <a:effectLst/>
      </dgm:spPr>
      <dgm:t>
        <a:bodyPr/>
        <a:lstStyle/>
        <a:p>
          <a:r>
            <a:rPr lang="hu-HU" sz="1300" b="1" dirty="0">
              <a:solidFill>
                <a:srgbClr val="4D7C85"/>
              </a:solidFill>
            </a:rPr>
            <a:t>Kommunista diktatúra</a:t>
          </a:r>
        </a:p>
      </dgm:t>
    </dgm:pt>
    <dgm:pt modelId="{62CDFBF8-8475-41D6-A92F-79B3295FBB46}" type="sibTrans" cxnId="{7F3FE700-1B5C-4D5E-A6DA-C2C295341AB0}">
      <dgm:prSet/>
      <dgm:spPr/>
      <dgm:t>
        <a:bodyPr/>
        <a:lstStyle/>
        <a:p>
          <a:endParaRPr lang="hu-HU"/>
        </a:p>
      </dgm:t>
    </dgm:pt>
    <dgm:pt modelId="{271AECFB-B758-4170-9A56-A7A2099BC3ED}" type="parTrans" cxnId="{7F3FE700-1B5C-4D5E-A6DA-C2C295341AB0}">
      <dgm:prSet/>
      <dgm:spPr/>
      <dgm:t>
        <a:bodyPr/>
        <a:lstStyle/>
        <a:p>
          <a:endParaRPr lang="hu-HU"/>
        </a:p>
      </dgm:t>
    </dgm:pt>
    <dgm:pt modelId="{70972A96-F39F-4054-A5D9-CCAC350AB6EA}">
      <dgm:prSet phldrT="[Szöveg]" custT="1"/>
      <dgm:spPr>
        <a:solidFill>
          <a:srgbClr val="C7B09A">
            <a:alpha val="50000"/>
          </a:srgbClr>
        </a:solidFill>
        <a:ln w="12700">
          <a:noFill/>
        </a:ln>
        <a:effectLst/>
      </dgm:spPr>
      <dgm:t>
        <a:bodyPr/>
        <a:lstStyle/>
        <a:p>
          <a:r>
            <a:rPr lang="hu-HU" sz="1300" b="1" dirty="0">
              <a:solidFill>
                <a:srgbClr val="4D7C85"/>
              </a:solidFill>
            </a:rPr>
            <a:t>Konzervatív autokrácia</a:t>
          </a:r>
        </a:p>
      </dgm:t>
    </dgm:pt>
    <dgm:pt modelId="{31D1D17A-6379-4E4F-BA5B-41C68FE7CA83}" type="parTrans" cxnId="{CBEF9A63-C4A8-4435-B53F-3311C5002E27}">
      <dgm:prSet/>
      <dgm:spPr/>
      <dgm:t>
        <a:bodyPr/>
        <a:lstStyle/>
        <a:p>
          <a:endParaRPr lang="hu-HU"/>
        </a:p>
      </dgm:t>
    </dgm:pt>
    <dgm:pt modelId="{9245FA1F-2308-44B5-8473-F6C503401E93}" type="sibTrans" cxnId="{CBEF9A63-C4A8-4435-B53F-3311C5002E27}">
      <dgm:prSet/>
      <dgm:spPr/>
      <dgm:t>
        <a:bodyPr/>
        <a:lstStyle/>
        <a:p>
          <a:endParaRPr lang="hu-HU"/>
        </a:p>
      </dgm:t>
    </dgm:pt>
    <dgm:pt modelId="{F9260225-45E3-4E83-A7B5-93BF7662486D}" type="pres">
      <dgm:prSet presAssocID="{D75FEE30-628B-4BCD-B8C9-2BF3180BA3C0}" presName="compositeShape" presStyleCnt="0">
        <dgm:presLayoutVars>
          <dgm:dir/>
          <dgm:resizeHandles/>
        </dgm:presLayoutVars>
      </dgm:prSet>
      <dgm:spPr/>
    </dgm:pt>
    <dgm:pt modelId="{2CAB7AE0-F53F-477F-8596-08683A702DA4}" type="pres">
      <dgm:prSet presAssocID="{D75FEE30-628B-4BCD-B8C9-2BF3180BA3C0}" presName="pyramid" presStyleLbl="node1" presStyleIdx="0" presStyleCnt="1" custAng="10800000" custScaleX="85964" custScaleY="61566" custLinFactNeighborX="1344" custLinFactNeighborY="-2143"/>
      <dgm:spPr>
        <a:solidFill>
          <a:srgbClr val="EFEAE4"/>
        </a:solidFill>
        <a:ln w="31750">
          <a:solidFill>
            <a:srgbClr val="B3A99D"/>
          </a:solidFill>
        </a:ln>
      </dgm:spPr>
    </dgm:pt>
    <dgm:pt modelId="{54982EDE-BA38-419C-8C90-E7DF88B50825}" type="pres">
      <dgm:prSet presAssocID="{D75FEE30-628B-4BCD-B8C9-2BF3180BA3C0}" presName="theList" presStyleCnt="0"/>
      <dgm:spPr/>
    </dgm:pt>
    <dgm:pt modelId="{C15E22B3-3295-4532-9D6A-325D45E50C1C}" type="pres">
      <dgm:prSet presAssocID="{497908DE-4C30-428A-A555-3A6C2F4ADF7D}" presName="aNode" presStyleLbl="fgAcc1" presStyleIdx="0" presStyleCnt="6" custAng="0" custScaleX="46378" custScaleY="37620" custLinFactNeighborX="47933" custLinFactNeighborY="38884">
        <dgm:presLayoutVars>
          <dgm:bulletEnabled val="1"/>
        </dgm:presLayoutVars>
      </dgm:prSet>
      <dgm:spPr/>
    </dgm:pt>
    <dgm:pt modelId="{E349127E-BD40-4FFD-98F7-AE53232D3317}" type="pres">
      <dgm:prSet presAssocID="{497908DE-4C30-428A-A555-3A6C2F4ADF7D}" presName="aSpace" presStyleCnt="0"/>
      <dgm:spPr/>
    </dgm:pt>
    <dgm:pt modelId="{585EDA03-E1D1-49E2-ABCC-D095A33C60CB}" type="pres">
      <dgm:prSet presAssocID="{3CA4390E-8AEC-4EA2-A3EC-8DD042504D56}" presName="aNode" presStyleLbl="fgAcc1" presStyleIdx="1" presStyleCnt="6" custScaleX="48228" custScaleY="34224" custLinFactX="-43498" custLinFactY="-30589" custLinFactNeighborX="-100000" custLinFactNeighborY="-100000">
        <dgm:presLayoutVars>
          <dgm:bulletEnabled val="1"/>
        </dgm:presLayoutVars>
      </dgm:prSet>
      <dgm:spPr/>
    </dgm:pt>
    <dgm:pt modelId="{689CAA53-9D6E-44E6-B0D8-615A6D07FB5B}" type="pres">
      <dgm:prSet presAssocID="{3CA4390E-8AEC-4EA2-A3EC-8DD042504D56}" presName="aSpace" presStyleCnt="0"/>
      <dgm:spPr/>
    </dgm:pt>
    <dgm:pt modelId="{AA40EDB2-9616-491E-8997-90DC3C7C7F8E}" type="pres">
      <dgm:prSet presAssocID="{94EAB1EC-7FE9-40F9-8691-7534F2D2D13B}" presName="aNode" presStyleLbl="fgAcc1" presStyleIdx="2" presStyleCnt="6" custScaleX="48373" custScaleY="36545" custLinFactY="133482" custLinFactNeighborX="-47933" custLinFactNeighborY="200000">
        <dgm:presLayoutVars>
          <dgm:bulletEnabled val="1"/>
        </dgm:presLayoutVars>
      </dgm:prSet>
      <dgm:spPr/>
    </dgm:pt>
    <dgm:pt modelId="{9055E23A-F0BC-4AAF-9FF4-F780F02DFD21}" type="pres">
      <dgm:prSet presAssocID="{94EAB1EC-7FE9-40F9-8691-7534F2D2D13B}" presName="aSpace" presStyleCnt="0"/>
      <dgm:spPr/>
    </dgm:pt>
    <dgm:pt modelId="{6AFE05B7-991B-44DA-9843-39E3CC396A11}" type="pres">
      <dgm:prSet presAssocID="{70972A96-F39F-4054-A5D9-CCAC350AB6EA}" presName="aNode" presStyleLbl="fgAcc1" presStyleIdx="3" presStyleCnt="6" custScaleX="49578" custScaleY="34181" custLinFactY="-140395" custLinFactNeighborX="-45566" custLinFactNeighborY="-200000">
        <dgm:presLayoutVars>
          <dgm:bulletEnabled val="1"/>
        </dgm:presLayoutVars>
      </dgm:prSet>
      <dgm:spPr/>
    </dgm:pt>
    <dgm:pt modelId="{B370853F-B4C8-494E-B10D-01EDE232E07B}" type="pres">
      <dgm:prSet presAssocID="{70972A96-F39F-4054-A5D9-CCAC350AB6EA}" presName="aSpace" presStyleCnt="0"/>
      <dgm:spPr/>
    </dgm:pt>
    <dgm:pt modelId="{40A06F75-CF71-4FF0-9476-F881F10B4C59}" type="pres">
      <dgm:prSet presAssocID="{EA790760-0B03-448A-9F29-12DB28B7261E}" presName="aNode" presStyleLbl="fgAcc1" presStyleIdx="4" presStyleCnt="6" custAng="0" custScaleX="49988" custScaleY="35761" custLinFactY="-68314" custLinFactNeighborX="33756" custLinFactNeighborY="-100000">
        <dgm:presLayoutVars>
          <dgm:bulletEnabled val="1"/>
        </dgm:presLayoutVars>
      </dgm:prSet>
      <dgm:spPr/>
    </dgm:pt>
    <dgm:pt modelId="{D5AAC021-0B13-4F18-8DC6-1FA6845FB348}" type="pres">
      <dgm:prSet presAssocID="{EA790760-0B03-448A-9F29-12DB28B7261E}" presName="aSpace" presStyleCnt="0"/>
      <dgm:spPr/>
    </dgm:pt>
    <dgm:pt modelId="{0E6DB8B2-458A-4F73-AF77-E844E8685CD8}" type="pres">
      <dgm:prSet presAssocID="{83210F28-54C2-4E50-BA91-C30C7F5A925A}" presName="aNode" presStyleLbl="fgAcc1" presStyleIdx="5" presStyleCnt="6" custScaleX="49314" custScaleY="33560" custLinFactX="-21680" custLinFactY="-100000" custLinFactNeighborX="-100000" custLinFactNeighborY="-194339">
        <dgm:presLayoutVars>
          <dgm:bulletEnabled val="1"/>
        </dgm:presLayoutVars>
      </dgm:prSet>
      <dgm:spPr/>
    </dgm:pt>
    <dgm:pt modelId="{90C49BEF-D580-4BCE-B3DE-D37D285664C9}" type="pres">
      <dgm:prSet presAssocID="{83210F28-54C2-4E50-BA91-C30C7F5A925A}" presName="aSpace" presStyleCnt="0"/>
      <dgm:spPr/>
    </dgm:pt>
  </dgm:ptLst>
  <dgm:cxnLst>
    <dgm:cxn modelId="{7F3FE700-1B5C-4D5E-A6DA-C2C295341AB0}" srcId="{D75FEE30-628B-4BCD-B8C9-2BF3180BA3C0}" destId="{497908DE-4C30-428A-A555-3A6C2F4ADF7D}" srcOrd="0" destOrd="0" parTransId="{271AECFB-B758-4170-9A56-A7A2099BC3ED}" sibTransId="{62CDFBF8-8475-41D6-A92F-79B3295FBB46}"/>
    <dgm:cxn modelId="{BA212822-8D8E-4DED-88A6-BAFDE55F2799}" type="presOf" srcId="{D75FEE30-628B-4BCD-B8C9-2BF3180BA3C0}" destId="{F9260225-45E3-4E83-A7B5-93BF7662486D}" srcOrd="0" destOrd="0" presId="urn:microsoft.com/office/officeart/2005/8/layout/pyramid2"/>
    <dgm:cxn modelId="{6116BD2D-F084-49B0-AC36-AC05B9CE156D}" srcId="{D75FEE30-628B-4BCD-B8C9-2BF3180BA3C0}" destId="{94EAB1EC-7FE9-40F9-8691-7534F2D2D13B}" srcOrd="2" destOrd="0" parTransId="{AC170853-3C5A-498C-AB0E-62BD539BDACB}" sibTransId="{6F2BECE1-1D30-4F39-BBB4-35324958AB70}"/>
    <dgm:cxn modelId="{238E8032-8D87-408E-A872-7A74B256EB7F}" srcId="{D75FEE30-628B-4BCD-B8C9-2BF3180BA3C0}" destId="{3CA4390E-8AEC-4EA2-A3EC-8DD042504D56}" srcOrd="1" destOrd="0" parTransId="{A4B2B83E-EB6A-4359-B43A-DBC5C5DFCAEB}" sibTransId="{9BCEB788-24BE-4063-82CD-6618D9E746C1}"/>
    <dgm:cxn modelId="{739F1A39-47BA-4BAE-86D1-66789FEA44A1}" type="presOf" srcId="{EA790760-0B03-448A-9F29-12DB28B7261E}" destId="{40A06F75-CF71-4FF0-9476-F881F10B4C59}" srcOrd="0" destOrd="0" presId="urn:microsoft.com/office/officeart/2005/8/layout/pyramid2"/>
    <dgm:cxn modelId="{CBEF9A63-C4A8-4435-B53F-3311C5002E27}" srcId="{D75FEE30-628B-4BCD-B8C9-2BF3180BA3C0}" destId="{70972A96-F39F-4054-A5D9-CCAC350AB6EA}" srcOrd="3" destOrd="0" parTransId="{31D1D17A-6379-4E4F-BA5B-41C68FE7CA83}" sibTransId="{9245FA1F-2308-44B5-8473-F6C503401E93}"/>
    <dgm:cxn modelId="{6D202D70-5269-47ED-B50F-B04C4B3A54CB}" type="presOf" srcId="{83210F28-54C2-4E50-BA91-C30C7F5A925A}" destId="{0E6DB8B2-458A-4F73-AF77-E844E8685CD8}" srcOrd="0" destOrd="0" presId="urn:microsoft.com/office/officeart/2005/8/layout/pyramid2"/>
    <dgm:cxn modelId="{E0DFDD57-3D41-4D58-9D26-48A3B6203E9E}" srcId="{D75FEE30-628B-4BCD-B8C9-2BF3180BA3C0}" destId="{83210F28-54C2-4E50-BA91-C30C7F5A925A}" srcOrd="5" destOrd="0" parTransId="{BE820587-ACDE-46A2-B65C-DBB9C05D5D28}" sibTransId="{C48E22A5-3C91-4ECB-9614-22AE88AAB692}"/>
    <dgm:cxn modelId="{3F2C5EC2-7341-4DD8-A904-5521544C29D2}" type="presOf" srcId="{70972A96-F39F-4054-A5D9-CCAC350AB6EA}" destId="{6AFE05B7-991B-44DA-9843-39E3CC396A11}" srcOrd="0" destOrd="0" presId="urn:microsoft.com/office/officeart/2005/8/layout/pyramid2"/>
    <dgm:cxn modelId="{127EF6C5-9B6D-4DF0-B317-B79CEDB85834}" type="presOf" srcId="{94EAB1EC-7FE9-40F9-8691-7534F2D2D13B}" destId="{AA40EDB2-9616-491E-8997-90DC3C7C7F8E}" srcOrd="0" destOrd="0" presId="urn:microsoft.com/office/officeart/2005/8/layout/pyramid2"/>
    <dgm:cxn modelId="{B13EAAE4-1F67-4A3A-9177-03A368343129}" srcId="{D75FEE30-628B-4BCD-B8C9-2BF3180BA3C0}" destId="{EA790760-0B03-448A-9F29-12DB28B7261E}" srcOrd="4" destOrd="0" parTransId="{5C7F6E41-DDEC-4FFD-ADF3-857A68ACE437}" sibTransId="{C852374C-469A-4298-974D-3B706E4B63CD}"/>
    <dgm:cxn modelId="{7B0E68E9-D129-4D63-87EC-FF85483B2A4D}" type="presOf" srcId="{497908DE-4C30-428A-A555-3A6C2F4ADF7D}" destId="{C15E22B3-3295-4532-9D6A-325D45E50C1C}" srcOrd="0" destOrd="0" presId="urn:microsoft.com/office/officeart/2005/8/layout/pyramid2"/>
    <dgm:cxn modelId="{A2442EEB-9CAF-4A67-9508-A7AA734949CC}" type="presOf" srcId="{3CA4390E-8AEC-4EA2-A3EC-8DD042504D56}" destId="{585EDA03-E1D1-49E2-ABCC-D095A33C60CB}" srcOrd="0" destOrd="0" presId="urn:microsoft.com/office/officeart/2005/8/layout/pyramid2"/>
    <dgm:cxn modelId="{F1B53D0B-6C74-498E-B19F-2049606B355E}" type="presParOf" srcId="{F9260225-45E3-4E83-A7B5-93BF7662486D}" destId="{2CAB7AE0-F53F-477F-8596-08683A702DA4}" srcOrd="0" destOrd="0" presId="urn:microsoft.com/office/officeart/2005/8/layout/pyramid2"/>
    <dgm:cxn modelId="{0B40E22F-3551-498F-A9D6-E1CD6ABA2AB5}" type="presParOf" srcId="{F9260225-45E3-4E83-A7B5-93BF7662486D}" destId="{54982EDE-BA38-419C-8C90-E7DF88B50825}" srcOrd="1" destOrd="0" presId="urn:microsoft.com/office/officeart/2005/8/layout/pyramid2"/>
    <dgm:cxn modelId="{90C5D9B3-C8EF-4EA0-96D8-2FE2A42028DA}" type="presParOf" srcId="{54982EDE-BA38-419C-8C90-E7DF88B50825}" destId="{C15E22B3-3295-4532-9D6A-325D45E50C1C}" srcOrd="0" destOrd="0" presId="urn:microsoft.com/office/officeart/2005/8/layout/pyramid2"/>
    <dgm:cxn modelId="{6232F40A-BC07-4433-BC7C-49C2B7050C53}" type="presParOf" srcId="{54982EDE-BA38-419C-8C90-E7DF88B50825}" destId="{E349127E-BD40-4FFD-98F7-AE53232D3317}" srcOrd="1" destOrd="0" presId="urn:microsoft.com/office/officeart/2005/8/layout/pyramid2"/>
    <dgm:cxn modelId="{2FC4356C-E708-40A7-AF2E-6E8098062BFC}" type="presParOf" srcId="{54982EDE-BA38-419C-8C90-E7DF88B50825}" destId="{585EDA03-E1D1-49E2-ABCC-D095A33C60CB}" srcOrd="2" destOrd="0" presId="urn:microsoft.com/office/officeart/2005/8/layout/pyramid2"/>
    <dgm:cxn modelId="{AA72EE60-648A-4E2A-8CB7-4D42D1ECE579}" type="presParOf" srcId="{54982EDE-BA38-419C-8C90-E7DF88B50825}" destId="{689CAA53-9D6E-44E6-B0D8-615A6D07FB5B}" srcOrd="3" destOrd="0" presId="urn:microsoft.com/office/officeart/2005/8/layout/pyramid2"/>
    <dgm:cxn modelId="{5E114F81-2BFE-4AA0-9F86-543BCF4A096C}" type="presParOf" srcId="{54982EDE-BA38-419C-8C90-E7DF88B50825}" destId="{AA40EDB2-9616-491E-8997-90DC3C7C7F8E}" srcOrd="4" destOrd="0" presId="urn:microsoft.com/office/officeart/2005/8/layout/pyramid2"/>
    <dgm:cxn modelId="{A600ED82-2885-46D5-9F17-9681D4606691}" type="presParOf" srcId="{54982EDE-BA38-419C-8C90-E7DF88B50825}" destId="{9055E23A-F0BC-4AAF-9FF4-F780F02DFD21}" srcOrd="5" destOrd="0" presId="urn:microsoft.com/office/officeart/2005/8/layout/pyramid2"/>
    <dgm:cxn modelId="{C9EAEF20-40E6-408D-B2AF-F3B6BE729F62}" type="presParOf" srcId="{54982EDE-BA38-419C-8C90-E7DF88B50825}" destId="{6AFE05B7-991B-44DA-9843-39E3CC396A11}" srcOrd="6" destOrd="0" presId="urn:microsoft.com/office/officeart/2005/8/layout/pyramid2"/>
    <dgm:cxn modelId="{360DE61C-8591-451E-85D4-CCA8AAB216AF}" type="presParOf" srcId="{54982EDE-BA38-419C-8C90-E7DF88B50825}" destId="{B370853F-B4C8-494E-B10D-01EDE232E07B}" srcOrd="7" destOrd="0" presId="urn:microsoft.com/office/officeart/2005/8/layout/pyramid2"/>
    <dgm:cxn modelId="{1740089F-094C-47B1-B64F-26A58E7EF7DC}" type="presParOf" srcId="{54982EDE-BA38-419C-8C90-E7DF88B50825}" destId="{40A06F75-CF71-4FF0-9476-F881F10B4C59}" srcOrd="8" destOrd="0" presId="urn:microsoft.com/office/officeart/2005/8/layout/pyramid2"/>
    <dgm:cxn modelId="{D53323BC-6064-4873-B104-33FEE5E8385C}" type="presParOf" srcId="{54982EDE-BA38-419C-8C90-E7DF88B50825}" destId="{D5AAC021-0B13-4F18-8DC6-1FA6845FB348}" srcOrd="9" destOrd="0" presId="urn:microsoft.com/office/officeart/2005/8/layout/pyramid2"/>
    <dgm:cxn modelId="{27D84F15-AC0E-4045-A769-60B2E7C88652}" type="presParOf" srcId="{54982EDE-BA38-419C-8C90-E7DF88B50825}" destId="{0E6DB8B2-458A-4F73-AF77-E844E8685CD8}" srcOrd="10" destOrd="0" presId="urn:microsoft.com/office/officeart/2005/8/layout/pyramid2"/>
    <dgm:cxn modelId="{CECC336C-CE35-4F40-B1EE-2DA14FF8955C}" type="presParOf" srcId="{54982EDE-BA38-419C-8C90-E7DF88B50825}" destId="{90C49BEF-D580-4BCE-B3DE-D37D285664C9}" srcOrd="11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B7AE0-F53F-477F-8596-08683A702DA4}">
      <dsp:nvSpPr>
        <dsp:cNvPr id="0" name=""/>
        <dsp:cNvSpPr/>
      </dsp:nvSpPr>
      <dsp:spPr>
        <a:xfrm rot="10800000">
          <a:off x="2488230" y="799151"/>
          <a:ext cx="4023562" cy="2881608"/>
        </a:xfrm>
        <a:prstGeom prst="triangle">
          <a:avLst/>
        </a:prstGeom>
        <a:solidFill>
          <a:srgbClr val="EFEAE4"/>
        </a:solidFill>
        <a:ln w="31750" cap="flat" cmpd="sng" algn="ctr">
          <a:solidFill>
            <a:srgbClr val="B3A9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E22B3-3295-4532-9D6A-325D45E50C1C}">
      <dsp:nvSpPr>
        <dsp:cNvPr id="0" name=""/>
        <dsp:cNvSpPr/>
      </dsp:nvSpPr>
      <dsp:spPr>
        <a:xfrm>
          <a:off x="6711070" y="533668"/>
          <a:ext cx="1410975" cy="490413"/>
        </a:xfrm>
        <a:prstGeom prst="roundRect">
          <a:avLst/>
        </a:prstGeom>
        <a:solidFill>
          <a:srgbClr val="C7B09A">
            <a:alpha val="50000"/>
          </a:srgb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b="1" kern="1200" dirty="0">
              <a:solidFill>
                <a:srgbClr val="4D7C85"/>
              </a:solidFill>
            </a:rPr>
            <a:t>Kommunista diktatúra</a:t>
          </a:r>
        </a:p>
      </dsp:txBody>
      <dsp:txXfrm>
        <a:off x="6735010" y="557608"/>
        <a:ext cx="1363095" cy="442533"/>
      </dsp:txXfrm>
    </dsp:sp>
    <dsp:sp modelId="{585EDA03-E1D1-49E2-ABCC-D095A33C60CB}">
      <dsp:nvSpPr>
        <dsp:cNvPr id="0" name=""/>
        <dsp:cNvSpPr/>
      </dsp:nvSpPr>
      <dsp:spPr>
        <a:xfrm>
          <a:off x="858950" y="561963"/>
          <a:ext cx="1467258" cy="446143"/>
        </a:xfrm>
        <a:prstGeom prst="roundRect">
          <a:avLst/>
        </a:prstGeom>
        <a:solidFill>
          <a:srgbClr val="C7B09A">
            <a:alpha val="50000"/>
          </a:srgb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b="1" kern="1200" dirty="0">
              <a:solidFill>
                <a:srgbClr val="4D7C85"/>
              </a:solidFill>
            </a:rPr>
            <a:t>Liberális demokrácia</a:t>
          </a:r>
        </a:p>
      </dsp:txBody>
      <dsp:txXfrm>
        <a:off x="880729" y="583742"/>
        <a:ext cx="1423700" cy="402585"/>
      </dsp:txXfrm>
    </dsp:sp>
    <dsp:sp modelId="{AA40EDB2-9616-491E-8997-90DC3C7C7F8E}">
      <dsp:nvSpPr>
        <dsp:cNvPr id="0" name=""/>
        <dsp:cNvSpPr/>
      </dsp:nvSpPr>
      <dsp:spPr>
        <a:xfrm>
          <a:off x="3764155" y="3798731"/>
          <a:ext cx="1471670" cy="476399"/>
        </a:xfrm>
        <a:prstGeom prst="roundRect">
          <a:avLst/>
        </a:prstGeom>
        <a:solidFill>
          <a:srgbClr val="C7B09A">
            <a:alpha val="50000"/>
          </a:srgb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b="1" kern="1200" dirty="0">
              <a:solidFill>
                <a:srgbClr val="4D7C85"/>
              </a:solidFill>
            </a:rPr>
            <a:t>Patronális autokrácia</a:t>
          </a:r>
        </a:p>
      </dsp:txBody>
      <dsp:txXfrm>
        <a:off x="3787411" y="3821987"/>
        <a:ext cx="1425158" cy="429887"/>
      </dsp:txXfrm>
    </dsp:sp>
    <dsp:sp modelId="{6AFE05B7-991B-44DA-9843-39E3CC396A11}">
      <dsp:nvSpPr>
        <dsp:cNvPr id="0" name=""/>
        <dsp:cNvSpPr/>
      </dsp:nvSpPr>
      <dsp:spPr>
        <a:xfrm>
          <a:off x="3817837" y="216027"/>
          <a:ext cx="1508330" cy="445582"/>
        </a:xfrm>
        <a:prstGeom prst="roundRect">
          <a:avLst/>
        </a:prstGeom>
        <a:solidFill>
          <a:srgbClr val="C7B09A">
            <a:alpha val="50000"/>
          </a:srgb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b="1" kern="1200" dirty="0">
              <a:solidFill>
                <a:srgbClr val="4D7C85"/>
              </a:solidFill>
            </a:rPr>
            <a:t>Konzervatív autokrácia</a:t>
          </a:r>
        </a:p>
      </dsp:txBody>
      <dsp:txXfrm>
        <a:off x="3839589" y="237779"/>
        <a:ext cx="1464826" cy="402078"/>
      </dsp:txXfrm>
    </dsp:sp>
    <dsp:sp modelId="{40A06F75-CF71-4FF0-9476-F881F10B4C59}">
      <dsp:nvSpPr>
        <dsp:cNvPr id="0" name=""/>
        <dsp:cNvSpPr/>
      </dsp:nvSpPr>
      <dsp:spPr>
        <a:xfrm>
          <a:off x="6224843" y="1927156"/>
          <a:ext cx="1520803" cy="466179"/>
        </a:xfrm>
        <a:prstGeom prst="roundRect">
          <a:avLst/>
        </a:prstGeom>
        <a:solidFill>
          <a:srgbClr val="C7B09A">
            <a:alpha val="50000"/>
          </a:srgb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b="1" kern="1200" dirty="0">
              <a:solidFill>
                <a:srgbClr val="4D7C85"/>
              </a:solidFill>
            </a:rPr>
            <a:t>Piackihasználó diktatúra</a:t>
          </a:r>
        </a:p>
      </dsp:txBody>
      <dsp:txXfrm>
        <a:off x="6247600" y="1949913"/>
        <a:ext cx="1475289" cy="420665"/>
      </dsp:txXfrm>
    </dsp:sp>
    <dsp:sp modelId="{0E6DB8B2-458A-4F73-AF77-E844E8685CD8}">
      <dsp:nvSpPr>
        <dsp:cNvPr id="0" name=""/>
        <dsp:cNvSpPr/>
      </dsp:nvSpPr>
      <dsp:spPr>
        <a:xfrm>
          <a:off x="1506207" y="1989502"/>
          <a:ext cx="1500298" cy="437487"/>
        </a:xfrm>
        <a:prstGeom prst="roundRect">
          <a:avLst/>
        </a:prstGeom>
        <a:solidFill>
          <a:srgbClr val="C7B09A">
            <a:alpha val="50000"/>
          </a:srgb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300" b="1" kern="1200" dirty="0">
              <a:solidFill>
                <a:srgbClr val="4D7C85"/>
              </a:solidFill>
            </a:rPr>
            <a:t>Patronális demokrácia</a:t>
          </a:r>
        </a:p>
      </dsp:txBody>
      <dsp:txXfrm>
        <a:off x="1527563" y="2010858"/>
        <a:ext cx="1457586" cy="394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F1B6C-BCD4-42B0-88F5-C5E258B8D2BC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A179-5995-42C8-A8DD-75973595F13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707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4A179-5995-42C8-A8DD-75973595F132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982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A179-5995-42C8-A8DD-75973595F13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202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A179-5995-42C8-A8DD-75973595F13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30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A179-5995-42C8-A8DD-75973595F13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38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A179-5995-42C8-A8DD-75973595F13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9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0032B-C540-4B8C-810A-23960B1398D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866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A179-5995-42C8-A8DD-75973595F13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31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A179-5995-42C8-A8DD-75973595F13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31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529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0032B-C540-4B8C-810A-23960B1398D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50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A179-5995-42C8-A8DD-75973595F13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2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4A179-5995-42C8-A8DD-75973595F132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585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0032B-C540-4B8C-810A-23960B1398D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341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0032B-C540-4B8C-810A-23960B1398D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97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0032B-C540-4B8C-810A-23960B1398D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5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0032B-C540-4B8C-810A-23960B1398D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852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9C8E1-7FD2-4FF5-87B7-6BA787EFBDD0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927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4A179-5995-42C8-A8DD-75973595F132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807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9C8E1-7FD2-4FF5-87B7-6BA787EFBDD0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916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9C8E1-7FD2-4FF5-87B7-6BA787EFBDD0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650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4A179-5995-42C8-A8DD-75973595F132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789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9C8E1-7FD2-4FF5-87B7-6BA787EFBDD0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97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A179-5995-42C8-A8DD-75973595F13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82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553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6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495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23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8035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0764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5192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211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633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022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0971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9633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404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6747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157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4527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473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261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256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2687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5253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840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2113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3828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300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08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2905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99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0675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7171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5871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0109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1738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5240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839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933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3908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06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501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237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9A9B-E3FB-4FD3-A5B2-9BF015E5B4AB}" type="datetimeFigureOut">
              <a:rPr lang="hu-HU" smtClean="0"/>
              <a:pPr/>
              <a:t>2024. 03. 11.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92712-BF39-4E0E-BDA3-AE39BD0ACF9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34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communistregime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postcommunistregimes.com/hu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2032000" ty="-444500" sx="35000" sy="3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107950" y="1635646"/>
            <a:ext cx="89281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>
                <a:solidFill>
                  <a:srgbClr val="8D5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posztkommunista rendszerek anatómiája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8424" y="4371950"/>
            <a:ext cx="647626" cy="662010"/>
          </a:xfrm>
          <a:prstGeom prst="rect">
            <a:avLst/>
          </a:prstGeom>
          <a:solidFill>
            <a:srgbClr val="D1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526957" y="4266337"/>
            <a:ext cx="3705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100" b="1" dirty="0">
                <a:solidFill>
                  <a:srgbClr val="EFEAE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GB" sz="5100" b="1" dirty="0">
              <a:solidFill>
                <a:srgbClr val="EFEA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07950" y="2571750"/>
            <a:ext cx="8928100" cy="2462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2000" b="1" dirty="0">
              <a:solidFill>
                <a:srgbClr val="8D50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000" b="1" dirty="0">
              <a:solidFill>
                <a:srgbClr val="8D50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000" b="1" dirty="0">
              <a:solidFill>
                <a:srgbClr val="8D50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000" b="1" dirty="0">
                <a:solidFill>
                  <a:srgbClr val="8D5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Bálint – </a:t>
            </a:r>
            <a:r>
              <a:rPr lang="hu-HU" sz="2000" b="1" dirty="0" err="1">
                <a:solidFill>
                  <a:srgbClr val="8D5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Madlovics</a:t>
            </a:r>
            <a:r>
              <a:rPr lang="hu-HU" sz="2000" b="1" dirty="0">
                <a:solidFill>
                  <a:srgbClr val="8D5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Bálint</a:t>
            </a:r>
          </a:p>
          <a:p>
            <a:r>
              <a:rPr lang="hu-HU" sz="2000" b="1" dirty="0">
                <a:solidFill>
                  <a:srgbClr val="8D5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CEU Demokrácia Intézet</a:t>
            </a:r>
          </a:p>
          <a:p>
            <a:endParaRPr lang="hu-HU" sz="2000" b="1" dirty="0">
              <a:solidFill>
                <a:srgbClr val="8D50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000" b="1" dirty="0">
                <a:solidFill>
                  <a:srgbClr val="8D5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Bibó István Szabadegyetem, 2024. március 11.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84355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hu-HU" sz="3200" b="1" dirty="0">
                <a:solidFill>
                  <a:srgbClr val="8D503B"/>
                </a:solidFill>
              </a:rPr>
              <a:t>A kurzus menete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251520" y="699542"/>
            <a:ext cx="8424936" cy="37444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5600" indent="-355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400" b="1" u="sng" dirty="0">
                <a:solidFill>
                  <a:srgbClr val="CD5F50"/>
                </a:solidFill>
              </a:rPr>
              <a:t>Március 11:</a:t>
            </a:r>
            <a:r>
              <a:rPr lang="hu-HU" sz="2400" b="1" dirty="0">
                <a:solidFill>
                  <a:srgbClr val="CD5F50"/>
                </a:solidFill>
              </a:rPr>
              <a:t> A posztkommunista rendszerek anatómiája 			(bevezetés)</a:t>
            </a:r>
          </a:p>
          <a:p>
            <a:pPr marL="355600" indent="-355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400" b="1" u="sng" dirty="0">
                <a:solidFill>
                  <a:srgbClr val="50412B"/>
                </a:solidFill>
              </a:rPr>
              <a:t>Március 18:</a:t>
            </a:r>
            <a:r>
              <a:rPr lang="hu-HU" sz="2400" b="1" dirty="0">
                <a:solidFill>
                  <a:srgbClr val="50412B"/>
                </a:solidFill>
              </a:rPr>
              <a:t> Alapfogalmak: </a:t>
            </a:r>
            <a:r>
              <a:rPr lang="hu-HU" sz="2400" b="1" dirty="0" err="1">
                <a:solidFill>
                  <a:srgbClr val="50412B"/>
                </a:solidFill>
              </a:rPr>
              <a:t>informalitás</a:t>
            </a:r>
            <a:r>
              <a:rPr lang="hu-HU" sz="2400" b="1" dirty="0">
                <a:solidFill>
                  <a:srgbClr val="50412B"/>
                </a:solidFill>
              </a:rPr>
              <a:t>, </a:t>
            </a:r>
            <a:r>
              <a:rPr lang="hu-HU" sz="2400" b="1" dirty="0" err="1">
                <a:solidFill>
                  <a:srgbClr val="50412B"/>
                </a:solidFill>
              </a:rPr>
              <a:t>patronalizmus</a:t>
            </a:r>
            <a:r>
              <a:rPr lang="hu-HU" sz="2400" b="1" dirty="0">
                <a:solidFill>
                  <a:srgbClr val="50412B"/>
                </a:solidFill>
              </a:rPr>
              <a:t>, 			maffiaállam</a:t>
            </a:r>
          </a:p>
          <a:p>
            <a:pPr marL="355600" indent="-355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400" b="1" u="sng" dirty="0">
                <a:solidFill>
                  <a:srgbClr val="50412B"/>
                </a:solidFill>
              </a:rPr>
              <a:t>Március 25:</a:t>
            </a:r>
            <a:r>
              <a:rPr lang="hu-HU" sz="2400" b="1" dirty="0">
                <a:solidFill>
                  <a:srgbClr val="50412B"/>
                </a:solidFill>
              </a:rPr>
              <a:t> Kapcsolati gazdaság</a:t>
            </a:r>
          </a:p>
          <a:p>
            <a:pPr marL="355600" indent="-355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400" b="1" u="sng" dirty="0">
                <a:solidFill>
                  <a:srgbClr val="50412B"/>
                </a:solidFill>
              </a:rPr>
              <a:t>Április 8:</a:t>
            </a:r>
            <a:r>
              <a:rPr lang="hu-HU" sz="2400" b="1" dirty="0">
                <a:solidFill>
                  <a:srgbClr val="50412B"/>
                </a:solidFill>
              </a:rPr>
              <a:t> Ideológia és populizmus</a:t>
            </a:r>
          </a:p>
          <a:p>
            <a:pPr marL="355600" indent="-355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400" b="1" u="sng" dirty="0">
                <a:solidFill>
                  <a:srgbClr val="50412B"/>
                </a:solidFill>
              </a:rPr>
              <a:t>Április 15:</a:t>
            </a:r>
            <a:r>
              <a:rPr lang="hu-HU" sz="2400" b="1" dirty="0">
                <a:solidFill>
                  <a:srgbClr val="50412B"/>
                </a:solidFill>
              </a:rPr>
              <a:t> A posztkommunista rezsimpályák</a:t>
            </a:r>
          </a:p>
          <a:p>
            <a:pPr marL="355600" indent="-355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400" b="1" u="sng" dirty="0">
                <a:solidFill>
                  <a:srgbClr val="50412B"/>
                </a:solidFill>
              </a:rPr>
              <a:t>Április 22:</a:t>
            </a:r>
            <a:r>
              <a:rPr lang="hu-HU" sz="2400" b="1" dirty="0">
                <a:solidFill>
                  <a:srgbClr val="50412B"/>
                </a:solidFill>
              </a:rPr>
              <a:t> Rezsimpályák </a:t>
            </a:r>
            <a:r>
              <a:rPr lang="hu-HU" sz="2400" b="1" dirty="0" err="1">
                <a:solidFill>
                  <a:srgbClr val="50412B"/>
                </a:solidFill>
              </a:rPr>
              <a:t>vs</a:t>
            </a:r>
            <a:r>
              <a:rPr lang="hu-HU" sz="2400" b="1" dirty="0">
                <a:solidFill>
                  <a:srgbClr val="50412B"/>
                </a:solidFill>
              </a:rPr>
              <a:t>. rezsimciklusok: Ukrajna esete</a:t>
            </a:r>
            <a:endParaRPr lang="hu-HU" sz="2400" b="1" u="sng" dirty="0">
              <a:solidFill>
                <a:srgbClr val="50412B"/>
              </a:solidFill>
            </a:endParaRP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A56CA9E7-70FC-E963-AFE4-2247E00809EA}"/>
              </a:ext>
            </a:extLst>
          </p:cNvPr>
          <p:cNvSpPr txBox="1">
            <a:spLocks/>
          </p:cNvSpPr>
          <p:nvPr/>
        </p:nvSpPr>
        <p:spPr>
          <a:xfrm>
            <a:off x="36388" y="4515966"/>
            <a:ext cx="91076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Anyagok: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https://www.postcommunistregimes.com/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8D50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1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-20389"/>
            <a:ext cx="8928100" cy="8639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8D503B"/>
                </a:solidFill>
              </a:rPr>
              <a:t>A…</a:t>
            </a:r>
          </a:p>
        </p:txBody>
      </p:sp>
      <p:graphicFrame>
        <p:nvGraphicFramePr>
          <p:cNvPr id="5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399343"/>
              </p:ext>
            </p:extLst>
          </p:nvPr>
        </p:nvGraphicFramePr>
        <p:xfrm>
          <a:off x="503771" y="771550"/>
          <a:ext cx="2448272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hu-HU" sz="24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posztkommunista</a:t>
                      </a:r>
                      <a:endParaRPr lang="en-GB" sz="24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A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1989</a:t>
                      </a:r>
                      <a:r>
                        <a:rPr lang="hu-HU" sz="2000" b="1" kern="1200" baseline="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hu-HU" sz="20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1991 után</a:t>
                      </a:r>
                      <a:endParaRPr lang="en-US" sz="20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3"/>
          <p:cNvGraphicFramePr>
            <a:graphicFrameLocks noGrp="1"/>
          </p:cNvGraphicFramePr>
          <p:nvPr/>
        </p:nvGraphicFramePr>
        <p:xfrm>
          <a:off x="3347864" y="771550"/>
          <a:ext cx="2448272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hu-HU" sz="24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rendszerek</a:t>
                      </a:r>
                      <a:endParaRPr lang="en-GB" sz="24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A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nem „országok”</a:t>
                      </a:r>
                      <a:endParaRPr lang="en-US" sz="20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Таблица 3"/>
          <p:cNvGraphicFramePr>
            <a:graphicFrameLocks noGrp="1"/>
          </p:cNvGraphicFramePr>
          <p:nvPr/>
        </p:nvGraphicFramePr>
        <p:xfrm>
          <a:off x="6191957" y="756291"/>
          <a:ext cx="2448272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hu-HU" sz="24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anatómiája</a:t>
                      </a:r>
                      <a:endParaRPr lang="en-GB" sz="24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A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nem „története”</a:t>
                      </a:r>
                      <a:endParaRPr lang="en-US" sz="20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églalap 4">
            <a:extLst>
              <a:ext uri="{FF2B5EF4-FFF2-40B4-BE49-F238E27FC236}">
                <a16:creationId xmlns:a16="http://schemas.microsoft.com/office/drawing/2014/main" id="{10A3DEB9-4AB1-A95D-1263-7FF896A202C6}"/>
              </a:ext>
            </a:extLst>
          </p:cNvPr>
          <p:cNvSpPr/>
          <p:nvPr/>
        </p:nvSpPr>
        <p:spPr>
          <a:xfrm>
            <a:off x="395536" y="2355726"/>
            <a:ext cx="8712076" cy="229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4D7C8B"/>
              </a:buClr>
              <a:buSzPct val="100000"/>
              <a:buFont typeface="Calibri" panose="020F0502020204030204" pitchFamily="34" charset="0"/>
              <a:buChar char="●"/>
            </a:pPr>
            <a:r>
              <a:rPr lang="hu-HU" sz="2400" b="1" u="sng" dirty="0">
                <a:solidFill>
                  <a:srgbClr val="50412B"/>
                </a:solidFill>
              </a:rPr>
              <a:t>Az elemzés három szintje:</a:t>
            </a:r>
          </a:p>
          <a:p>
            <a:pPr marL="914400" lvl="1" indent="-457200">
              <a:lnSpc>
                <a:spcPct val="120000"/>
              </a:lnSpc>
              <a:spcAft>
                <a:spcPts val="1200"/>
              </a:spcAft>
              <a:buClr>
                <a:srgbClr val="4D7C8B"/>
              </a:buClr>
              <a:buSzPct val="100000"/>
              <a:buFont typeface="+mj-lt"/>
              <a:buAutoNum type="arabicPeriod"/>
            </a:pPr>
            <a:r>
              <a:rPr lang="hu-HU" sz="2400" b="1" dirty="0">
                <a:solidFill>
                  <a:srgbClr val="CD5F50"/>
                </a:solidFill>
              </a:rPr>
              <a:t>rendszerspecifikus vonások</a:t>
            </a:r>
          </a:p>
          <a:p>
            <a:pPr marL="914400" lvl="1" indent="-457200">
              <a:lnSpc>
                <a:spcPct val="120000"/>
              </a:lnSpc>
              <a:spcAft>
                <a:spcPts val="1200"/>
              </a:spcAft>
              <a:buClr>
                <a:srgbClr val="4D7C8B"/>
              </a:buClr>
              <a:buSzPct val="100000"/>
              <a:buFont typeface="+mj-lt"/>
              <a:buAutoNum type="arabicPeriod"/>
            </a:pPr>
            <a:r>
              <a:rPr lang="hu-HU" sz="2400" b="1" dirty="0">
                <a:solidFill>
                  <a:srgbClr val="50412B"/>
                </a:solidFill>
              </a:rPr>
              <a:t>országspecifikus vonások</a:t>
            </a:r>
          </a:p>
          <a:p>
            <a:pPr marL="914400" lvl="1" indent="-457200">
              <a:lnSpc>
                <a:spcPct val="120000"/>
              </a:lnSpc>
              <a:spcAft>
                <a:spcPts val="1200"/>
              </a:spcAft>
              <a:buClr>
                <a:srgbClr val="4D7C8B"/>
              </a:buClr>
              <a:buSzPct val="100000"/>
              <a:buFont typeface="+mj-lt"/>
              <a:buAutoNum type="arabicPeriod"/>
            </a:pPr>
            <a:r>
              <a:rPr lang="hu-HU" sz="2400" b="1" dirty="0">
                <a:solidFill>
                  <a:srgbClr val="50412B"/>
                </a:solidFill>
              </a:rPr>
              <a:t>közpolitika-specifikus vonások</a:t>
            </a:r>
          </a:p>
        </p:txBody>
      </p:sp>
    </p:spTree>
    <p:extLst>
      <p:ext uri="{BB962C8B-B14F-4D97-AF65-F5344CB8AC3E}">
        <p14:creationId xmlns:p14="http://schemas.microsoft.com/office/powerpoint/2010/main" val="1898272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771800" y="1059582"/>
            <a:ext cx="6114294" cy="243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4D7C8B"/>
              </a:buClr>
              <a:buSzPct val="100000"/>
              <a:buFont typeface="Calibri" panose="020F0502020204030204" pitchFamily="34" charset="0"/>
              <a:buChar char="●"/>
            </a:pPr>
            <a:r>
              <a:rPr lang="hu-HU" sz="2400" b="1" dirty="0">
                <a:solidFill>
                  <a:srgbClr val="50412B"/>
                </a:solidFill>
              </a:rPr>
              <a:t>a politikai rezsim 1989 utáni megváltozása utáni egyenes vonalú fejlődés a liberális demokrácia felé;</a:t>
            </a:r>
            <a:endParaRPr lang="hu-HU" sz="1200" b="1" dirty="0">
              <a:solidFill>
                <a:srgbClr val="50412B"/>
              </a:solidFill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4D7C8B"/>
              </a:buClr>
              <a:buSzPct val="100000"/>
              <a:buFont typeface="Calibri" panose="020F0502020204030204" pitchFamily="34" charset="0"/>
              <a:buChar char="●"/>
            </a:pPr>
            <a:r>
              <a:rPr lang="hu-HU" sz="2400" b="1" dirty="0">
                <a:solidFill>
                  <a:srgbClr val="50412B"/>
                </a:solidFill>
              </a:rPr>
              <a:t>bármilyen rezsim létrehozható a kommunista diktatúra romjain.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173572" y="1774216"/>
            <a:ext cx="2598228" cy="9159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solidFill>
                  <a:srgbClr val="8D503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Illúziók</a:t>
            </a:r>
            <a:endParaRPr lang="en-US" sz="2800" dirty="0">
              <a:solidFill>
                <a:srgbClr val="8D503B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7543" y="4147215"/>
            <a:ext cx="7200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solidFill>
                  <a:srgbClr val="4D7C8B"/>
                </a:solidFill>
              </a:rPr>
              <a:t>Átmeneti rendszerek vagy végállomások</a:t>
            </a:r>
            <a:r>
              <a:rPr lang="en-US" sz="3200" b="1" dirty="0">
                <a:solidFill>
                  <a:srgbClr val="4D7C8B"/>
                </a:solidFill>
              </a:rPr>
              <a:t>?</a:t>
            </a:r>
            <a:endParaRPr lang="hu-HU" sz="3200" b="1" dirty="0">
              <a:solidFill>
                <a:srgbClr val="4D7C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4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1"/>
          <p:cNvSpPr txBox="1">
            <a:spLocks/>
          </p:cNvSpPr>
          <p:nvPr/>
        </p:nvSpPr>
        <p:spPr>
          <a:xfrm>
            <a:off x="107950" y="-1"/>
            <a:ext cx="8928100" cy="9874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solidFill>
                  <a:srgbClr val="8D5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demokrácia-diktatúra tengely</a:t>
            </a:r>
            <a:endParaRPr lang="en-US" sz="2800" dirty="0">
              <a:solidFill>
                <a:srgbClr val="8D50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églalap 14"/>
          <p:cNvSpPr/>
          <p:nvPr/>
        </p:nvSpPr>
        <p:spPr>
          <a:xfrm>
            <a:off x="467546" y="3435846"/>
            <a:ext cx="82089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4D7C8B"/>
              </a:buClr>
              <a:buSzPct val="120000"/>
              <a:buFont typeface="Wingdings" panose="05000000000000000000" pitchFamily="2" charset="2"/>
              <a:buChar char="Ø"/>
            </a:pPr>
            <a:r>
              <a:rPr lang="hu-HU" sz="1400" b="1" i="1" dirty="0">
                <a:solidFill>
                  <a:srgbClr val="50412B"/>
                </a:solidFill>
              </a:rPr>
              <a:t>Első osztályozás: </a:t>
            </a:r>
            <a:r>
              <a:rPr lang="hu-HU" sz="1400" dirty="0" err="1">
                <a:solidFill>
                  <a:srgbClr val="50412B"/>
                </a:solidFill>
              </a:rPr>
              <a:t>Larry</a:t>
            </a:r>
            <a:r>
              <a:rPr lang="hu-HU" sz="1400" dirty="0">
                <a:solidFill>
                  <a:srgbClr val="50412B"/>
                </a:solidFill>
              </a:rPr>
              <a:t> Diamond, “</a:t>
            </a:r>
            <a:r>
              <a:rPr lang="hu-HU" sz="1400" dirty="0" err="1">
                <a:solidFill>
                  <a:srgbClr val="50412B"/>
                </a:solidFill>
              </a:rPr>
              <a:t>Thinking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About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Hybrid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Regimes</a:t>
            </a:r>
            <a:r>
              <a:rPr lang="hu-HU" sz="1400" dirty="0">
                <a:solidFill>
                  <a:srgbClr val="50412B"/>
                </a:solidFill>
              </a:rPr>
              <a:t>,” </a:t>
            </a:r>
            <a:r>
              <a:rPr lang="hu-HU" sz="1400" i="1" dirty="0">
                <a:solidFill>
                  <a:srgbClr val="50412B"/>
                </a:solidFill>
              </a:rPr>
              <a:t>Journal of </a:t>
            </a:r>
            <a:r>
              <a:rPr lang="hu-HU" sz="1400" i="1" dirty="0" err="1">
                <a:solidFill>
                  <a:srgbClr val="50412B"/>
                </a:solidFill>
              </a:rPr>
              <a:t>Democracy</a:t>
            </a:r>
            <a:r>
              <a:rPr lang="hu-HU" sz="1400" i="1" dirty="0">
                <a:solidFill>
                  <a:srgbClr val="50412B"/>
                </a:solidFill>
              </a:rPr>
              <a:t> </a:t>
            </a:r>
            <a:r>
              <a:rPr lang="hu-HU" sz="1400" dirty="0">
                <a:solidFill>
                  <a:srgbClr val="50412B"/>
                </a:solidFill>
              </a:rPr>
              <a:t>13, sz. 2 (2002. április): 21.</a:t>
            </a:r>
          </a:p>
          <a:p>
            <a:pPr marL="285750" indent="-285750">
              <a:buClr>
                <a:srgbClr val="4D7C8B"/>
              </a:buClr>
              <a:buSzPct val="120000"/>
              <a:buFont typeface="Wingdings" panose="05000000000000000000" pitchFamily="2" charset="2"/>
              <a:buChar char="Ø"/>
            </a:pPr>
            <a:r>
              <a:rPr lang="hu-HU" sz="1400" b="1" i="1" dirty="0">
                <a:solidFill>
                  <a:srgbClr val="50412B"/>
                </a:solidFill>
              </a:rPr>
              <a:t>Második osztályozás:</a:t>
            </a:r>
            <a:r>
              <a:rPr lang="hu-HU" sz="1400" dirty="0">
                <a:solidFill>
                  <a:srgbClr val="50412B"/>
                </a:solidFill>
              </a:rPr>
              <a:t> Marc </a:t>
            </a:r>
            <a:r>
              <a:rPr lang="hu-HU" sz="1400" dirty="0" err="1">
                <a:solidFill>
                  <a:srgbClr val="50412B"/>
                </a:solidFill>
              </a:rPr>
              <a:t>Morjé</a:t>
            </a:r>
            <a:r>
              <a:rPr lang="hu-HU" sz="1400" dirty="0">
                <a:solidFill>
                  <a:srgbClr val="50412B"/>
                </a:solidFill>
              </a:rPr>
              <a:t> Howard és Philip G. </a:t>
            </a:r>
            <a:r>
              <a:rPr lang="hu-HU" sz="1400" dirty="0" err="1">
                <a:solidFill>
                  <a:srgbClr val="50412B"/>
                </a:solidFill>
              </a:rPr>
              <a:t>Roessler</a:t>
            </a:r>
            <a:r>
              <a:rPr lang="hu-HU" sz="1400" dirty="0">
                <a:solidFill>
                  <a:srgbClr val="50412B"/>
                </a:solidFill>
              </a:rPr>
              <a:t>, “</a:t>
            </a:r>
            <a:r>
              <a:rPr lang="hu-HU" sz="1400" dirty="0" err="1">
                <a:solidFill>
                  <a:srgbClr val="50412B"/>
                </a:solidFill>
              </a:rPr>
              <a:t>Liberalizing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Electoral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Outcomes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in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Competitive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Authoritarian</a:t>
            </a:r>
            <a:r>
              <a:rPr lang="hu-HU" sz="1400" dirty="0">
                <a:solidFill>
                  <a:srgbClr val="50412B"/>
                </a:solidFill>
              </a:rPr>
              <a:t> </a:t>
            </a:r>
            <a:r>
              <a:rPr lang="hu-HU" sz="1400" dirty="0" err="1">
                <a:solidFill>
                  <a:srgbClr val="50412B"/>
                </a:solidFill>
              </a:rPr>
              <a:t>Regimes</a:t>
            </a:r>
            <a:r>
              <a:rPr lang="hu-HU" sz="1400" dirty="0">
                <a:solidFill>
                  <a:srgbClr val="50412B"/>
                </a:solidFill>
              </a:rPr>
              <a:t>,” </a:t>
            </a:r>
            <a:r>
              <a:rPr lang="hu-HU" sz="1400" i="1" dirty="0">
                <a:solidFill>
                  <a:srgbClr val="50412B"/>
                </a:solidFill>
              </a:rPr>
              <a:t>American Journal of </a:t>
            </a:r>
            <a:r>
              <a:rPr lang="hu-HU" sz="1400" i="1" dirty="0" err="1">
                <a:solidFill>
                  <a:srgbClr val="50412B"/>
                </a:solidFill>
              </a:rPr>
              <a:t>Political</a:t>
            </a:r>
            <a:r>
              <a:rPr lang="hu-HU" sz="1400" i="1" dirty="0">
                <a:solidFill>
                  <a:srgbClr val="50412B"/>
                </a:solidFill>
              </a:rPr>
              <a:t> Science </a:t>
            </a:r>
            <a:r>
              <a:rPr lang="hu-HU" sz="1400" dirty="0">
                <a:solidFill>
                  <a:srgbClr val="50412B"/>
                </a:solidFill>
              </a:rPr>
              <a:t>50, sz. 2 (2006. április 1): 367.</a:t>
            </a:r>
          </a:p>
          <a:p>
            <a:pPr marL="285750" indent="-285750">
              <a:buClr>
                <a:srgbClr val="4D7C8B"/>
              </a:buClr>
              <a:buSzPct val="120000"/>
              <a:buFont typeface="Wingdings" panose="05000000000000000000" pitchFamily="2" charset="2"/>
              <a:buChar char="Ø"/>
            </a:pPr>
            <a:r>
              <a:rPr lang="hu-HU" sz="1400" b="1" i="1" dirty="0">
                <a:solidFill>
                  <a:srgbClr val="50412B"/>
                </a:solidFill>
              </a:rPr>
              <a:t>Harmadik osztályozás:</a:t>
            </a:r>
            <a:r>
              <a:rPr lang="hu-HU" sz="1400" dirty="0">
                <a:solidFill>
                  <a:srgbClr val="50412B"/>
                </a:solidFill>
              </a:rPr>
              <a:t> Kornai János, „Még egyszer a »rendszerparadigmáról«: Tisztázás és kiegészítések a </a:t>
            </a:r>
            <a:r>
              <a:rPr lang="hu-HU" sz="1400" dirty="0" err="1">
                <a:solidFill>
                  <a:srgbClr val="50412B"/>
                </a:solidFill>
              </a:rPr>
              <a:t>posztszocialista</a:t>
            </a:r>
            <a:r>
              <a:rPr lang="hu-HU" sz="1400" dirty="0">
                <a:solidFill>
                  <a:srgbClr val="50412B"/>
                </a:solidFill>
              </a:rPr>
              <a:t> régió tapasztalatainak fényében”, </a:t>
            </a:r>
            <a:r>
              <a:rPr lang="hu-HU" sz="1400" i="1" dirty="0">
                <a:solidFill>
                  <a:srgbClr val="50412B"/>
                </a:solidFill>
              </a:rPr>
              <a:t>Közgazdasági Szemle </a:t>
            </a:r>
            <a:r>
              <a:rPr lang="hu-HU" sz="1400" dirty="0">
                <a:solidFill>
                  <a:srgbClr val="50412B"/>
                </a:solidFill>
              </a:rPr>
              <a:t>63 (2016): 1074–1119.</a:t>
            </a:r>
          </a:p>
        </p:txBody>
      </p:sp>
      <p:cxnSp>
        <p:nvCxnSpPr>
          <p:cNvPr id="25" name="Egyenes összekötő 20"/>
          <p:cNvCxnSpPr/>
          <p:nvPr/>
        </p:nvCxnSpPr>
        <p:spPr>
          <a:xfrm flipV="1">
            <a:off x="467546" y="1555754"/>
            <a:ext cx="8208910" cy="1"/>
          </a:xfrm>
          <a:prstGeom prst="line">
            <a:avLst/>
          </a:prstGeom>
          <a:ln w="88900">
            <a:solidFill>
              <a:srgbClr val="4D7C84">
                <a:alpha val="80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127" y="979442"/>
            <a:ext cx="8921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rgbClr val="4D7C84"/>
                </a:solidFill>
              </a:rPr>
              <a:t>A </a:t>
            </a:r>
            <a:r>
              <a:rPr lang="hu-HU" sz="2000" b="1" dirty="0" err="1">
                <a:solidFill>
                  <a:srgbClr val="4D7C84"/>
                </a:solidFill>
              </a:rPr>
              <a:t>tranzitológiát</a:t>
            </a:r>
            <a:r>
              <a:rPr lang="hu-HU" sz="2000" b="1" dirty="0">
                <a:solidFill>
                  <a:srgbClr val="4D7C84"/>
                </a:solidFill>
              </a:rPr>
              <a:t> felváltotta a hibridológia:</a:t>
            </a:r>
            <a:endParaRPr lang="en-US" sz="2000" b="1" dirty="0">
              <a:solidFill>
                <a:srgbClr val="4D7C84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669250"/>
              </p:ext>
            </p:extLst>
          </p:nvPr>
        </p:nvGraphicFramePr>
        <p:xfrm>
          <a:off x="467546" y="1851670"/>
          <a:ext cx="8208910" cy="1511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261">
                  <a:extLst>
                    <a:ext uri="{9D8B030D-6E8A-4147-A177-3AD203B41FA5}">
                      <a16:colId xmlns:a16="http://schemas.microsoft.com/office/drawing/2014/main" val="2503492592"/>
                    </a:ext>
                  </a:extLst>
                </a:gridCol>
                <a:gridCol w="1051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466">
                  <a:extLst>
                    <a:ext uri="{9D8B030D-6E8A-4147-A177-3AD203B41FA5}">
                      <a16:colId xmlns:a16="http://schemas.microsoft.com/office/drawing/2014/main" val="3002943042"/>
                    </a:ext>
                  </a:extLst>
                </a:gridCol>
                <a:gridCol w="1641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9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1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Liberális</a:t>
                      </a:r>
                      <a:r>
                        <a:rPr lang="hu-HU" sz="1400" b="1" baseline="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demokrácia</a:t>
                      </a:r>
                      <a:endParaRPr lang="hu-HU" sz="1400" b="1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Hibrid rezsimek</a:t>
                      </a:r>
                      <a:endParaRPr lang="en-GB" sz="1400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5A1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Diktatúra</a:t>
                      </a:r>
                      <a:endParaRPr lang="en-GB" sz="1400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6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300" b="1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Liberális</a:t>
                      </a:r>
                      <a:r>
                        <a:rPr lang="hu-HU" sz="1300" b="1" baseline="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demokrácia</a:t>
                      </a:r>
                      <a:endParaRPr lang="hu-HU" sz="1300" b="1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Választási </a:t>
                      </a:r>
                      <a:r>
                        <a:rPr lang="hu-HU" sz="1300" b="1" baseline="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demokrácia</a:t>
                      </a:r>
                      <a:endParaRPr lang="en-GB" sz="1300" b="1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5A1">
                        <a:alpha val="49804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300" b="1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Kompetitív autoritarianizmus</a:t>
                      </a:r>
                      <a:endParaRPr lang="en-GB" sz="1300" b="1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5A1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300" b="1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Hegemón</a:t>
                      </a:r>
                      <a:r>
                        <a:rPr lang="hu-HU" sz="1300" b="1" baseline="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autoritarianizmus</a:t>
                      </a:r>
                      <a:endParaRPr lang="en-GB" sz="1300" b="1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5A1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Zárt </a:t>
                      </a:r>
                      <a:r>
                        <a:rPr lang="hu-HU" sz="1300" b="1" baseline="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autoritarianizmus</a:t>
                      </a:r>
                      <a:endParaRPr lang="en-GB" sz="1300" b="1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620">
                <a:tc>
                  <a:txBody>
                    <a:bodyPr/>
                    <a:lstStyle/>
                    <a:p>
                      <a:pPr algn="ctr"/>
                      <a:r>
                        <a:rPr lang="hu-HU" sz="1400" b="1" baseline="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Demokrácia</a:t>
                      </a:r>
                      <a:endParaRPr lang="hu-HU" sz="1400" b="1" dirty="0">
                        <a:solidFill>
                          <a:srgbClr val="50412B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u="sng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Autokrácia</a:t>
                      </a:r>
                      <a:endParaRPr lang="en-GB" sz="1400" u="sng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5A1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5A1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u="sng" dirty="0"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Diktatúra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235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70447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hu-HU" sz="2800" b="1" dirty="0">
                <a:solidFill>
                  <a:srgbClr val="8D503B"/>
                </a:solidFill>
              </a:rPr>
              <a:t>A rezsimkategóriák burjánzása</a:t>
            </a:r>
            <a:endParaRPr lang="hu-HU" sz="2800" dirty="0">
              <a:solidFill>
                <a:srgbClr val="8D503B"/>
              </a:solidFill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363701"/>
              </p:ext>
            </p:extLst>
          </p:nvPr>
        </p:nvGraphicFramePr>
        <p:xfrm>
          <a:off x="107504" y="704479"/>
          <a:ext cx="8928993" cy="4057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165">
                <a:tc>
                  <a:txBody>
                    <a:bodyPr/>
                    <a:lstStyle/>
                    <a:p>
                      <a:pPr algn="ctr"/>
                      <a:r>
                        <a:rPr lang="hu-HU" sz="1800" b="1" i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Demokráciák</a:t>
                      </a:r>
                      <a:endParaRPr lang="en-US" sz="1800" b="1" i="0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i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Hibrid rezsimek</a:t>
                      </a:r>
                      <a:endParaRPr lang="en-US" sz="1800" b="1" i="0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i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Diktatúrák</a:t>
                      </a:r>
                      <a:endParaRPr lang="en-US" sz="1800" b="1" i="0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223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Képviseleti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demokráciák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(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konszenzuális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és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többségi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)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és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további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osztályozások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Poliarchia</a:t>
                      </a:r>
                      <a:r>
                        <a:rPr lang="hu-HU" sz="1400" b="1" i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(Robert Dah</a:t>
                      </a:r>
                      <a:r>
                        <a:rPr lang="hu-HU" sz="1400" b="0" i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l</a:t>
                      </a:r>
                      <a:r>
                        <a:rPr lang="en-US" sz="1400" b="0" i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Részvételi demokrácia</a:t>
                      </a:r>
                      <a:r>
                        <a:rPr lang="en-US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(Carol 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Pateman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Deliberatív</a:t>
                      </a:r>
                      <a:r>
                        <a:rPr lang="hu-HU" sz="1400" b="1" i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demokrácia</a:t>
                      </a:r>
                      <a:r>
                        <a:rPr lang="en-US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(Jürgen 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Habermas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Elitista demokrácia</a:t>
                      </a:r>
                      <a:r>
                        <a:rPr lang="en-US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(John 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Higley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)</a:t>
                      </a:r>
                      <a:endParaRPr lang="en-US" sz="1400" b="0" i="1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Demokrácia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és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diktatúra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közti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vegyes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hu-HU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rendszerek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Democradura</a:t>
                      </a:r>
                      <a:r>
                        <a:rPr lang="en-US" sz="1400" b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hu-HU" sz="1400" b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és </a:t>
                      </a:r>
                      <a:r>
                        <a:rPr lang="en-US" sz="1400" b="1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dictablanda</a:t>
                      </a:r>
                      <a:r>
                        <a:rPr lang="en-US" sz="1400" b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(Guillermo O’Donnell &amp; Philippe </a:t>
                      </a:r>
                      <a:r>
                        <a:rPr lang="en-US" sz="1400" b="0" i="1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Schmitter</a:t>
                      </a:r>
                      <a:r>
                        <a:rPr lang="en-US" sz="1400" b="0" i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400" b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Delegatív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hu-HU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demokrácia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(G. O’Donnell)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Illiberális </a:t>
                      </a:r>
                      <a:r>
                        <a:rPr lang="en-US" sz="1400" b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demokrácia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(Fareed 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Zakaria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Irányított</a:t>
                      </a:r>
                      <a:r>
                        <a:rPr lang="en-US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i="0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demokrácia</a:t>
                      </a:r>
                      <a:r>
                        <a:rPr lang="en-US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(Archie Brown)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Kompetitív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autoritarianizmus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(Steven 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Levitsky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&amp; Lucan Way)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Választásos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hu-HU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autoritarianizmus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(Andreas Schedler)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400" b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Fél-demokrácia</a:t>
                      </a:r>
                      <a:r>
                        <a:rPr lang="en-US" sz="1400" b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(Larry Diamond)</a:t>
                      </a:r>
                      <a:endParaRPr lang="hu-HU" sz="1400" b="0" i="1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Liber</a:t>
                      </a:r>
                      <a:r>
                        <a:rPr lang="hu-HU" sz="1400" b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ális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autokrácia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(L</a:t>
                      </a:r>
                      <a:r>
                        <a:rPr lang="hu-HU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arry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Diamond)</a:t>
                      </a: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noProof="0" dirty="0">
                          <a:solidFill>
                            <a:srgbClr val="50412C"/>
                          </a:solidFill>
                          <a:latin typeface="+mn-lt"/>
                        </a:rPr>
                        <a:t>Fogyatékos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demokrácia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(Wolfgang Merkel)</a:t>
                      </a: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Kívülről korlátozott hibrid rezsim</a:t>
                      </a:r>
                      <a:r>
                        <a:rPr lang="en-US" sz="1400" b="1" i="0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Bozóki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hu-HU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András és 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Hegedűs</a:t>
                      </a:r>
                      <a:r>
                        <a:rPr lang="hu-HU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Dániel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)</a:t>
                      </a:r>
                      <a:endParaRPr lang="en-US" sz="1400" b="0" i="1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Autoritáriánus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és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totalitárius</a:t>
                      </a:r>
                      <a:r>
                        <a:rPr lang="en-US" sz="1400" b="1" noProof="0" dirty="0">
                          <a:solidFill>
                            <a:srgbClr val="4D7C8B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1" noProof="0" dirty="0" err="1">
                          <a:solidFill>
                            <a:srgbClr val="4D7C8B"/>
                          </a:solidFill>
                          <a:latin typeface="+mn-lt"/>
                        </a:rPr>
                        <a:t>rezsimek</a:t>
                      </a:r>
                      <a:r>
                        <a:rPr lang="en-US" sz="1400" b="1" baseline="0" noProof="0" dirty="0">
                          <a:solidFill>
                            <a:srgbClr val="4D7C8B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Kommunista és fasiszta totalitárius diktatúra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(Hannah Arendt, Carl Friedrich &amp; 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Zbigniew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Brzezinski)</a:t>
                      </a:r>
                      <a:endParaRPr lang="hu-HU" sz="1400" b="0" i="1" baseline="0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400" b="1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Poszttotalitarianizmus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</a:t>
                      </a:r>
                      <a:r>
                        <a:rPr lang="en-US" sz="1400" b="0" i="1" baseline="0" noProof="0" dirty="0" err="1">
                          <a:solidFill>
                            <a:srgbClr val="50412C"/>
                          </a:solidFill>
                          <a:latin typeface="+mn-lt"/>
                        </a:rPr>
                        <a:t>Václav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Havel)</a:t>
                      </a:r>
                      <a:endParaRPr lang="en-US" sz="1400" b="0" i="1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  <a:p>
                      <a:pPr marL="180975" indent="-180975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hu-HU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Autoritarianizmus</a:t>
                      </a:r>
                      <a:r>
                        <a:rPr lang="en-US" sz="1400" b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1" baseline="0" noProof="0" dirty="0">
                          <a:solidFill>
                            <a:srgbClr val="50412C"/>
                          </a:solidFill>
                          <a:latin typeface="+mn-lt"/>
                        </a:rPr>
                        <a:t>(Juan Linz)</a:t>
                      </a:r>
                      <a:endParaRPr lang="en-US" sz="1400" b="1" baseline="0" noProof="0" dirty="0">
                        <a:solidFill>
                          <a:srgbClr val="50412C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892D4BBB-737A-36E4-FEDC-D8D994F96B8A}"/>
              </a:ext>
            </a:extLst>
          </p:cNvPr>
          <p:cNvSpPr txBox="1"/>
          <p:nvPr/>
        </p:nvSpPr>
        <p:spPr>
          <a:xfrm>
            <a:off x="4427984" y="4774168"/>
            <a:ext cx="46085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1" dirty="0">
                <a:solidFill>
                  <a:srgbClr val="8D503B"/>
                </a:solidFill>
              </a:rPr>
              <a:t>(Forrás: Bozóki András és Hegedűs Dániel gyűjtése.)</a:t>
            </a:r>
            <a:endParaRPr lang="hu-HU" sz="1600" i="1" dirty="0"/>
          </a:p>
        </p:txBody>
      </p:sp>
    </p:spTree>
    <p:extLst>
      <p:ext uri="{BB962C8B-B14F-4D97-AF65-F5344CB8AC3E}">
        <p14:creationId xmlns:p14="http://schemas.microsoft.com/office/powerpoint/2010/main" val="211358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123478"/>
            <a:ext cx="8928100" cy="720080"/>
          </a:xfrm>
        </p:spPr>
        <p:txBody>
          <a:bodyPr>
            <a:noAutofit/>
          </a:bodyPr>
          <a:lstStyle/>
          <a:p>
            <a:r>
              <a:rPr lang="hu-HU" sz="2800" b="1" dirty="0">
                <a:solidFill>
                  <a:srgbClr val="8D503B"/>
                </a:solidFill>
                <a:ea typeface="Calibri"/>
                <a:cs typeface="Times New Roman"/>
              </a:rPr>
              <a:t>Kornai János: </a:t>
            </a:r>
            <a:r>
              <a:rPr lang="en-US" sz="2800" b="1" dirty="0" err="1">
                <a:solidFill>
                  <a:srgbClr val="8D503B"/>
                </a:solidFill>
              </a:rPr>
              <a:t>Az</a:t>
            </a:r>
            <a:r>
              <a:rPr lang="en-US" sz="2800" b="1" dirty="0">
                <a:solidFill>
                  <a:srgbClr val="8D503B"/>
                </a:solidFill>
              </a:rPr>
              <a:t> ideáltipikus </a:t>
            </a:r>
            <a:r>
              <a:rPr lang="en-US" sz="2800" b="1" dirty="0" err="1">
                <a:solidFill>
                  <a:srgbClr val="8D503B"/>
                </a:solidFill>
              </a:rPr>
              <a:t>demokrácia</a:t>
            </a:r>
            <a:r>
              <a:rPr lang="en-US" sz="2800" b="1" dirty="0">
                <a:solidFill>
                  <a:srgbClr val="8D503B"/>
                </a:solidFill>
              </a:rPr>
              <a:t>, </a:t>
            </a:r>
            <a:r>
              <a:rPr lang="en-US" sz="2800" b="1" dirty="0" err="1">
                <a:solidFill>
                  <a:srgbClr val="8D503B"/>
                </a:solidFill>
              </a:rPr>
              <a:t>autokrácia</a:t>
            </a:r>
            <a:r>
              <a:rPr lang="en-US" sz="2800" b="1" dirty="0">
                <a:solidFill>
                  <a:srgbClr val="8D503B"/>
                </a:solidFill>
              </a:rPr>
              <a:t> </a:t>
            </a:r>
            <a:r>
              <a:rPr lang="en-US" sz="2800" b="1" dirty="0" err="1">
                <a:solidFill>
                  <a:srgbClr val="8D503B"/>
                </a:solidFill>
              </a:rPr>
              <a:t>és</a:t>
            </a:r>
            <a:r>
              <a:rPr lang="en-US" sz="2800" b="1" dirty="0">
                <a:solidFill>
                  <a:srgbClr val="8D503B"/>
                </a:solidFill>
              </a:rPr>
              <a:t> </a:t>
            </a:r>
            <a:r>
              <a:rPr lang="en-US" sz="2800" b="1" dirty="0" err="1">
                <a:solidFill>
                  <a:srgbClr val="8D503B"/>
                </a:solidFill>
              </a:rPr>
              <a:t>diktatúra</a:t>
            </a:r>
            <a:r>
              <a:rPr lang="en-US" sz="2800" b="1" dirty="0">
                <a:solidFill>
                  <a:srgbClr val="8D503B"/>
                </a:solidFill>
              </a:rPr>
              <a:t> </a:t>
            </a:r>
            <a:r>
              <a:rPr lang="en-US" sz="2800" b="1" dirty="0" err="1">
                <a:solidFill>
                  <a:srgbClr val="8D503B"/>
                </a:solidFill>
              </a:rPr>
              <a:t>elsődleges</a:t>
            </a:r>
            <a:r>
              <a:rPr lang="en-US" sz="2800" b="1" dirty="0">
                <a:solidFill>
                  <a:srgbClr val="8D503B"/>
                </a:solidFill>
              </a:rPr>
              <a:t> </a:t>
            </a:r>
            <a:r>
              <a:rPr lang="en-US" sz="2800" b="1" dirty="0" err="1">
                <a:solidFill>
                  <a:srgbClr val="8D503B"/>
                </a:solidFill>
              </a:rPr>
              <a:t>vonásai</a:t>
            </a:r>
            <a:endParaRPr lang="hu-HU" sz="2800" dirty="0">
              <a:solidFill>
                <a:srgbClr val="8D503B"/>
              </a:solidFill>
            </a:endParaRP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253458"/>
              </p:ext>
            </p:extLst>
          </p:nvPr>
        </p:nvGraphicFramePr>
        <p:xfrm>
          <a:off x="107949" y="987938"/>
          <a:ext cx="8928102" cy="4032084"/>
        </p:xfrm>
        <a:graphic>
          <a:graphicData uri="http://schemas.openxmlformats.org/drawingml/2006/table">
            <a:tbl>
              <a:tblPr/>
              <a:tblGrid>
                <a:gridCol w="287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1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78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4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hu-H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9449" marR="29449" marT="0" marB="0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hu-H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9449" marR="29449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Demokrácia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Autokrácia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Diktatúra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289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Ő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G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8D503B"/>
                          </a:solidFill>
                          <a:latin typeface="+mn-lt"/>
                          <a:ea typeface="Calibri"/>
                          <a:cs typeface="Times New Roman"/>
                        </a:rPr>
                        <a:t>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hu-HU" sz="1600" dirty="0">
                        <a:solidFill>
                          <a:srgbClr val="8D503B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hu-HU" sz="1600" b="1" i="0" dirty="0">
                        <a:solidFill>
                          <a:srgbClr val="4D7C84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9449" marR="29449" marT="3600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A kormány békés, civilizált procedúrával leváltható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A kormány békés, civilizált procedúrával nem váltható le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A kormány békés, civilizált procedúrával nem váltható le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7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hu-HU" sz="1600" b="1" i="0" dirty="0">
                        <a:solidFill>
                          <a:srgbClr val="4D7C84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9449" marR="29449" marT="3600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Szilárdak azok az intézmények, amelyek együttesen garantálják a leválthatóságot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Csak formálisan léteznek, vagy gyengék azok az intézmények, amelyek együttesen garantálnák a leválthatóságot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Nem léteznek azok az intézmények, amelyek lehetővé tennék/garantálnák a leválthatóságot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28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hu-HU" sz="1600" b="1" i="0" dirty="0">
                        <a:solidFill>
                          <a:srgbClr val="4D7C84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9449" marR="29449" marT="3600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Van legális parlamenti ellenzék; a választásokon több párt indul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Van legális parlamenti ellenzék; a választásokon több párt indul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Nincs legális parlamenti ellenzék; a választásokon egy párt indul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601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hu-HU" sz="1600" b="1" i="0" dirty="0">
                        <a:solidFill>
                          <a:srgbClr val="4D7C84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9449" marR="29449" marT="3600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Nincs terror (tömeges kényszermunkatáborok és kivégzések)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Nincs terror (tömeges kényszer-munkatáborok és kivégzések), de szórványosan felhasználnak különböző eszközöket a politikai ellenfelekkel szemben (hamis indokolással börtönbüntetés, esetleg politikai gyilkosság)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500" b="1" i="0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Terror van (tömeges kényszermunkatáborok és kivégzések)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01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91556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hu-HU" sz="2800" b="1" dirty="0">
                <a:solidFill>
                  <a:srgbClr val="8D503B"/>
                </a:solidFill>
              </a:rPr>
              <a:t>A nyugati terminológiai keret csapdájában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395536" y="771550"/>
            <a:ext cx="8424936" cy="3960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4D7C8B"/>
              </a:buClr>
              <a:buNone/>
            </a:pPr>
            <a:r>
              <a:rPr lang="hu-HU" sz="2000" b="1" dirty="0">
                <a:solidFill>
                  <a:srgbClr val="8D503B"/>
                </a:solidFill>
              </a:rPr>
              <a:t>Két fő probléma a </a:t>
            </a:r>
            <a:r>
              <a:rPr lang="hu-HU" sz="2000" b="1" dirty="0" err="1">
                <a:solidFill>
                  <a:srgbClr val="8D503B"/>
                </a:solidFill>
              </a:rPr>
              <a:t>mainstream</a:t>
            </a:r>
            <a:r>
              <a:rPr lang="hu-HU" sz="2000" b="1" dirty="0">
                <a:solidFill>
                  <a:srgbClr val="8D503B"/>
                </a:solidFill>
              </a:rPr>
              <a:t> megközelítéssel: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4D7C8B"/>
              </a:buClr>
              <a:buFont typeface="+mj-lt"/>
              <a:buAutoNum type="arabicPeriod"/>
            </a:pPr>
            <a:r>
              <a:rPr lang="hu-HU" sz="2000" b="1" dirty="0">
                <a:solidFill>
                  <a:srgbClr val="50412B"/>
                </a:solidFill>
              </a:rPr>
              <a:t>a politikai intézményekre fókuszál;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rgbClr val="4D7C8B"/>
              </a:buClr>
              <a:buFont typeface="+mj-lt"/>
              <a:buAutoNum type="arabicPeriod"/>
            </a:pPr>
            <a:r>
              <a:rPr lang="hu-HU" sz="2000" b="1" dirty="0">
                <a:solidFill>
                  <a:srgbClr val="50412B"/>
                </a:solidFill>
              </a:rPr>
              <a:t>a liberális demokráciák leírására szolgáló nyelvi keretet használja.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4D7C8B"/>
              </a:buClr>
              <a:buNone/>
            </a:pPr>
            <a:r>
              <a:rPr lang="hu-HU" sz="2000" b="1" dirty="0">
                <a:solidFill>
                  <a:srgbClr val="8D503B"/>
                </a:solidFill>
              </a:rPr>
              <a:t>Három kimondatlan előfeltevés (axiómák):</a:t>
            </a:r>
            <a:endParaRPr lang="hu-HU" sz="800" b="1" dirty="0">
              <a:solidFill>
                <a:srgbClr val="8D503B"/>
              </a:solidFill>
            </a:endParaRP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000" b="1" dirty="0">
                <a:solidFill>
                  <a:srgbClr val="50412B"/>
                </a:solidFill>
              </a:rPr>
              <a:t>A </a:t>
            </a: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társadalmi cselekvés szférái</a:t>
            </a:r>
            <a:r>
              <a:rPr lang="hu-HU" sz="2000" b="1" dirty="0">
                <a:solidFill>
                  <a:srgbClr val="50412B"/>
                </a:solidFill>
              </a:rPr>
              <a:t>nak szétválasztása (politikai, gazdasági és közösségi) végbement.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000" b="1" dirty="0">
                <a:solidFill>
                  <a:srgbClr val="50412B"/>
                </a:solidFill>
              </a:rPr>
              <a:t>A személyek és intézmények </a:t>
            </a:r>
            <a:r>
              <a:rPr lang="hu-HU" sz="2000" b="1" i="1" dirty="0">
                <a:solidFill>
                  <a:schemeClr val="accent6">
                    <a:lumMod val="50000"/>
                  </a:schemeClr>
                </a:solidFill>
              </a:rPr>
              <a:t>de jure </a:t>
            </a:r>
            <a:r>
              <a:rPr lang="hu-HU" sz="2000" b="1" dirty="0">
                <a:solidFill>
                  <a:srgbClr val="50412B"/>
                </a:solidFill>
              </a:rPr>
              <a:t>pozíciója egybeesik a </a:t>
            </a:r>
            <a:r>
              <a:rPr lang="hu-HU" sz="2000" b="1" i="1" dirty="0">
                <a:solidFill>
                  <a:schemeClr val="accent6">
                    <a:lumMod val="50000"/>
                  </a:schemeClr>
                </a:solidFill>
              </a:rPr>
              <a:t>de facto </a:t>
            </a:r>
            <a:r>
              <a:rPr lang="hu-HU" sz="2000" b="1" dirty="0">
                <a:solidFill>
                  <a:srgbClr val="50412B"/>
                </a:solidFill>
              </a:rPr>
              <a:t>pozíciójukkal.</a:t>
            </a:r>
          </a:p>
          <a:p>
            <a:pPr marL="355600" indent="-355600">
              <a:spcBef>
                <a:spcPts val="0"/>
              </a:spcBef>
              <a:spcAft>
                <a:spcPts val="600"/>
              </a:spcAft>
              <a:buClr>
                <a:srgbClr val="4D7C8B"/>
              </a:buClr>
              <a:buAutoNum type="arabicPeriod"/>
            </a:pPr>
            <a:r>
              <a:rPr lang="hu-HU" sz="2000" b="1" dirty="0">
                <a:solidFill>
                  <a:srgbClr val="50412B"/>
                </a:solidFill>
              </a:rPr>
              <a:t>Az </a:t>
            </a:r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állam célja a közjó </a:t>
            </a:r>
            <a:r>
              <a:rPr lang="hu-HU" sz="2000" b="1" dirty="0">
                <a:solidFill>
                  <a:srgbClr val="50412B"/>
                </a:solidFill>
              </a:rPr>
              <a:t>szolgálata, a szakpolitikai tévedések és a korrupció pedig csupán devianciák, az állam irányítóinak a szándékaival szembemenő jelenségek (azaz nem rendszer-meghatározó elemek).</a:t>
            </a:r>
          </a:p>
        </p:txBody>
      </p:sp>
    </p:spTree>
    <p:extLst>
      <p:ext uri="{BB962C8B-B14F-4D97-AF65-F5344CB8AC3E}">
        <p14:creationId xmlns:p14="http://schemas.microsoft.com/office/powerpoint/2010/main" val="71124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215602"/>
            <a:ext cx="8928100" cy="915988"/>
          </a:xfrm>
        </p:spPr>
        <p:txBody>
          <a:bodyPr anchor="ctr">
            <a:noAutofit/>
          </a:bodyPr>
          <a:lstStyle/>
          <a:p>
            <a:r>
              <a:rPr lang="hu-HU" sz="2800" b="1" dirty="0" err="1">
                <a:solidFill>
                  <a:srgbClr val="8D503B"/>
                </a:solidFill>
              </a:rPr>
              <a:t>Informalitás</a:t>
            </a:r>
            <a:r>
              <a:rPr lang="hu-HU" sz="2800" b="1" dirty="0">
                <a:solidFill>
                  <a:srgbClr val="8D503B"/>
                </a:solidFill>
              </a:rPr>
              <a:t> és </a:t>
            </a:r>
            <a:r>
              <a:rPr lang="hu-HU" sz="2800" b="1" dirty="0" err="1">
                <a:solidFill>
                  <a:srgbClr val="8D503B"/>
                </a:solidFill>
              </a:rPr>
              <a:t>patronalizmus</a:t>
            </a:r>
            <a:endParaRPr lang="hu-HU" sz="2800" b="1" dirty="0">
              <a:solidFill>
                <a:srgbClr val="8D503B"/>
              </a:solidFill>
            </a:endParaRPr>
          </a:p>
        </p:txBody>
      </p:sp>
      <p:sp>
        <p:nvSpPr>
          <p:cNvPr id="4" name="Téglalap 4"/>
          <p:cNvSpPr/>
          <p:nvPr/>
        </p:nvSpPr>
        <p:spPr>
          <a:xfrm>
            <a:off x="395287" y="1203598"/>
            <a:ext cx="83534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4D7C8B"/>
              </a:buClr>
              <a:buSzPct val="100000"/>
              <a:buFont typeface="Calibri" panose="020F0502020204030204" pitchFamily="34" charset="0"/>
              <a:buChar char="●"/>
            </a:pPr>
            <a:r>
              <a:rPr lang="hu-HU" sz="2000" b="1" dirty="0">
                <a:solidFill>
                  <a:srgbClr val="50412B"/>
                </a:solidFill>
              </a:rPr>
              <a:t>Patrónus–kliens kapcsolat </a:t>
            </a:r>
            <a:r>
              <a:rPr lang="hu-HU" sz="2000" dirty="0">
                <a:solidFill>
                  <a:srgbClr val="50412B"/>
                </a:solidFill>
              </a:rPr>
              <a:t>(patronális kapcsolat) az a típusú kapcsolat az aktorok között, ahol:</a:t>
            </a:r>
          </a:p>
          <a:p>
            <a:pPr marL="800100" lvl="1" indent="-342900">
              <a:spcAft>
                <a:spcPts val="600"/>
              </a:spcAft>
              <a:buClr>
                <a:srgbClr val="4D7C8B"/>
              </a:buClr>
              <a:buSzPct val="100000"/>
              <a:buFont typeface="Calibri" panose="020F0502020204030204" pitchFamily="34" charset="0"/>
              <a:buChar char="●"/>
            </a:pPr>
            <a:r>
              <a:rPr lang="hu-HU" sz="2000" dirty="0">
                <a:solidFill>
                  <a:srgbClr val="50412B"/>
                </a:solidFill>
              </a:rPr>
              <a:t>az emberek </a:t>
            </a:r>
            <a:r>
              <a:rPr lang="hu-HU" sz="2000" b="1" dirty="0">
                <a:solidFill>
                  <a:srgbClr val="50412B"/>
                </a:solidFill>
              </a:rPr>
              <a:t>vertikális engedelmességi láncon </a:t>
            </a:r>
            <a:r>
              <a:rPr lang="hu-HU" sz="2000" dirty="0">
                <a:solidFill>
                  <a:srgbClr val="50412B"/>
                </a:solidFill>
              </a:rPr>
              <a:t>keresztül kapcsolódnak egymáshoz;</a:t>
            </a:r>
            <a:r>
              <a:rPr lang="hu-HU" sz="2000" b="1" dirty="0">
                <a:solidFill>
                  <a:srgbClr val="50412B"/>
                </a:solidFill>
              </a:rPr>
              <a:t> </a:t>
            </a:r>
          </a:p>
          <a:p>
            <a:pPr marL="800100" lvl="1" indent="-342900">
              <a:spcAft>
                <a:spcPts val="600"/>
              </a:spcAft>
              <a:buClr>
                <a:srgbClr val="4D7C8B"/>
              </a:buClr>
              <a:buSzPct val="100000"/>
              <a:buFont typeface="Calibri" panose="020F0502020204030204" pitchFamily="34" charset="0"/>
              <a:buChar char="●"/>
            </a:pPr>
            <a:r>
              <a:rPr lang="hu-HU" sz="2000" b="1" dirty="0">
                <a:solidFill>
                  <a:srgbClr val="50412B"/>
                </a:solidFill>
              </a:rPr>
              <a:t>az egyik résztvevő, a kliens vazallusa (azaz alárendeltje) a másiknak, a patrónusnak;</a:t>
            </a:r>
            <a:endParaRPr lang="hu-HU" sz="2000" dirty="0">
              <a:solidFill>
                <a:srgbClr val="50412B"/>
              </a:solidFill>
            </a:endParaRPr>
          </a:p>
          <a:p>
            <a:pPr marL="800100" lvl="1" indent="-342900">
              <a:spcAft>
                <a:spcPts val="600"/>
              </a:spcAft>
              <a:buClr>
                <a:srgbClr val="4D7C8B"/>
              </a:buClr>
              <a:buSzPct val="100000"/>
              <a:buFont typeface="Calibri" panose="020F0502020204030204" pitchFamily="34" charset="0"/>
              <a:buChar char="●"/>
            </a:pPr>
            <a:r>
              <a:rPr lang="hu-HU" sz="2000" dirty="0">
                <a:solidFill>
                  <a:srgbClr val="50412B"/>
                </a:solidFill>
              </a:rPr>
              <a:t>a </a:t>
            </a:r>
            <a:r>
              <a:rPr lang="hu-HU" sz="2000" b="1" dirty="0">
                <a:solidFill>
                  <a:srgbClr val="50412B"/>
                </a:solidFill>
              </a:rPr>
              <a:t>feltétel nélküliség és a hatalmi egyenlőtlenség </a:t>
            </a:r>
            <a:r>
              <a:rPr lang="hu-HU" sz="2000" dirty="0">
                <a:solidFill>
                  <a:srgbClr val="50412B"/>
                </a:solidFill>
              </a:rPr>
              <a:t>hangsúlyosan jelen lévő elemek; </a:t>
            </a:r>
          </a:p>
          <a:p>
            <a:pPr marL="800100" lvl="1" indent="-342900">
              <a:spcAft>
                <a:spcPts val="600"/>
              </a:spcAft>
              <a:buClr>
                <a:srgbClr val="4D7C8B"/>
              </a:buClr>
              <a:buSzPct val="100000"/>
              <a:buFont typeface="Calibri" panose="020F0502020204030204" pitchFamily="34" charset="0"/>
              <a:buChar char="●"/>
            </a:pPr>
            <a:r>
              <a:rPr lang="hu-HU" sz="2000" b="1" dirty="0">
                <a:solidFill>
                  <a:srgbClr val="50412B"/>
                </a:solidFill>
              </a:rPr>
              <a:t>kényszerített</a:t>
            </a:r>
            <a:r>
              <a:rPr lang="hu-HU" sz="2000" dirty="0">
                <a:solidFill>
                  <a:srgbClr val="50412B"/>
                </a:solidFill>
              </a:rPr>
              <a:t> kapcsolat, amelynek estén </a:t>
            </a:r>
            <a:r>
              <a:rPr lang="hu-HU" sz="2000" b="1" dirty="0">
                <a:solidFill>
                  <a:srgbClr val="50412B"/>
                </a:solidFill>
              </a:rPr>
              <a:t>nincs szabad belépés </a:t>
            </a:r>
            <a:r>
              <a:rPr lang="hu-HU" sz="2000" dirty="0">
                <a:solidFill>
                  <a:srgbClr val="50412B"/>
                </a:solidFill>
              </a:rPr>
              <a:t>a hálózatba </a:t>
            </a:r>
            <a:r>
              <a:rPr lang="hu-HU" sz="2000" b="1" dirty="0">
                <a:solidFill>
                  <a:srgbClr val="50412B"/>
                </a:solidFill>
              </a:rPr>
              <a:t>és nincs szabad kilépés </a:t>
            </a:r>
            <a:r>
              <a:rPr lang="hu-HU" sz="2000" dirty="0">
                <a:solidFill>
                  <a:srgbClr val="50412B"/>
                </a:solidFill>
              </a:rPr>
              <a:t>a hálózatból.</a:t>
            </a:r>
          </a:p>
        </p:txBody>
      </p:sp>
    </p:spTree>
    <p:extLst>
      <p:ext uri="{BB962C8B-B14F-4D97-AF65-F5344CB8AC3E}">
        <p14:creationId xmlns:p14="http://schemas.microsoft.com/office/powerpoint/2010/main" val="1591195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267494"/>
            <a:ext cx="8928100" cy="915988"/>
          </a:xfrm>
        </p:spPr>
        <p:txBody>
          <a:bodyPr anchor="ctr">
            <a:noAutofit/>
          </a:bodyPr>
          <a:lstStyle/>
          <a:p>
            <a:pPr>
              <a:lnSpc>
                <a:spcPct val="115000"/>
              </a:lnSpc>
            </a:pPr>
            <a:r>
              <a:rPr lang="pt-BR" sz="2800" b="1" dirty="0">
                <a:solidFill>
                  <a:srgbClr val="8D503B"/>
                </a:solidFill>
                <a:ea typeface="Calibri" pitchFamily="34" charset="0"/>
                <a:cs typeface="Times New Roman" pitchFamily="18" charset="0"/>
              </a:rPr>
              <a:t>A patronális és nem-</a:t>
            </a:r>
            <a:r>
              <a:rPr lang="pt-BR" sz="2800" b="1" dirty="0" err="1">
                <a:solidFill>
                  <a:srgbClr val="8D503B"/>
                </a:solidFill>
                <a:ea typeface="Calibri" pitchFamily="34" charset="0"/>
                <a:cs typeface="Times New Roman" pitchFamily="18" charset="0"/>
              </a:rPr>
              <a:t>patronális</a:t>
            </a:r>
            <a:r>
              <a:rPr lang="pt-BR" sz="2800" b="1" dirty="0">
                <a:solidFill>
                  <a:srgbClr val="8D503B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pt-BR" sz="2800" b="1" dirty="0" err="1">
                <a:solidFill>
                  <a:srgbClr val="8D503B"/>
                </a:solidFill>
                <a:ea typeface="Calibri" pitchFamily="34" charset="0"/>
                <a:cs typeface="Times New Roman" pitchFamily="18" charset="0"/>
              </a:rPr>
              <a:t>viszonyok</a:t>
            </a:r>
            <a:r>
              <a:rPr lang="pt-BR" sz="2800" b="1" dirty="0">
                <a:solidFill>
                  <a:srgbClr val="8D503B"/>
                </a:solidFill>
                <a:ea typeface="Calibri" pitchFamily="34" charset="0"/>
                <a:cs typeface="Times New Roman" pitchFamily="18" charset="0"/>
              </a:rPr>
              <a:t> összehasonlítása</a:t>
            </a:r>
            <a:endParaRPr lang="hu-HU" sz="2800" dirty="0">
              <a:solidFill>
                <a:srgbClr val="8D503B"/>
              </a:solidFill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224976"/>
              </p:ext>
            </p:extLst>
          </p:nvPr>
        </p:nvGraphicFramePr>
        <p:xfrm>
          <a:off x="521550" y="1396255"/>
          <a:ext cx="8082898" cy="311971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46194">
                  <a:extLst>
                    <a:ext uri="{9D8B030D-6E8A-4147-A177-3AD203B41FA5}">
                      <a16:colId xmlns:a16="http://schemas.microsoft.com/office/drawing/2014/main" val="536586449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08150346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1160723713"/>
                    </a:ext>
                  </a:extLst>
                </a:gridCol>
              </a:tblGrid>
              <a:tr h="86409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hu-HU" sz="2000" b="1" kern="1200" dirty="0">
                        <a:solidFill>
                          <a:srgbClr val="4D7C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solidFill>
                            <a:srgbClr val="4D7C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Nem-</a:t>
                      </a:r>
                      <a:r>
                        <a:rPr lang="hu-HU" sz="2400" b="1" kern="1200" dirty="0" err="1">
                          <a:solidFill>
                            <a:srgbClr val="4D7C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patronális</a:t>
                      </a:r>
                      <a:endParaRPr lang="hu-HU" sz="2000" b="1" kern="1200" dirty="0">
                        <a:solidFill>
                          <a:srgbClr val="4D7C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 err="1">
                          <a:solidFill>
                            <a:srgbClr val="4D7C8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Patronális</a:t>
                      </a:r>
                      <a:endParaRPr lang="hu-HU" sz="2000" b="1" kern="1200" dirty="0">
                        <a:solidFill>
                          <a:srgbClr val="4D7C8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569870"/>
                  </a:ext>
                </a:extLst>
              </a:tr>
              <a:tr h="4922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i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Intézmények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formális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informális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050324"/>
                  </a:ext>
                </a:extLst>
              </a:tr>
              <a:tr h="4922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i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Szabályozás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normatív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diszkrecionális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635070"/>
                  </a:ext>
                </a:extLst>
              </a:tr>
              <a:tr h="4922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i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Felhatalmazás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kollektív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személyes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194957"/>
                  </a:ext>
                </a:extLst>
              </a:tr>
              <a:tr h="7788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i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Irányítás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bürokratikus / intézményi láncolatok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klientelista</a:t>
                      </a:r>
                      <a:r>
                        <a:rPr lang="hu-HU" sz="2000" b="1" kern="1200" baseline="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személyes</a:t>
                      </a:r>
                      <a:br>
                        <a:rPr lang="hu-HU" sz="2000" b="1" kern="1200" baseline="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u-HU" sz="2000" b="1" kern="1200" baseline="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láncolatok</a:t>
                      </a:r>
                      <a:endParaRPr lang="hu-HU" sz="2000" b="1" kern="1200" dirty="0">
                        <a:solidFill>
                          <a:srgbClr val="50413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298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840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rtalom helye 4"/>
          <p:cNvGraphicFramePr>
            <a:graphicFrameLocks/>
          </p:cNvGraphicFramePr>
          <p:nvPr/>
        </p:nvGraphicFramePr>
        <p:xfrm>
          <a:off x="0" y="699542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Oval 12"/>
          <p:cNvSpPr/>
          <p:nvPr/>
        </p:nvSpPr>
        <p:spPr>
          <a:xfrm>
            <a:off x="3343176" y="2468742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12"/>
          <p:cNvSpPr/>
          <p:nvPr/>
        </p:nvSpPr>
        <p:spPr>
          <a:xfrm>
            <a:off x="4075831" y="2511894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12"/>
          <p:cNvSpPr/>
          <p:nvPr/>
        </p:nvSpPr>
        <p:spPr>
          <a:xfrm>
            <a:off x="5462858" y="2383357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12"/>
          <p:cNvSpPr/>
          <p:nvPr/>
        </p:nvSpPr>
        <p:spPr>
          <a:xfrm>
            <a:off x="3861532" y="2824540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12"/>
          <p:cNvSpPr/>
          <p:nvPr/>
        </p:nvSpPr>
        <p:spPr>
          <a:xfrm>
            <a:off x="3612620" y="2655463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12"/>
          <p:cNvSpPr/>
          <p:nvPr/>
        </p:nvSpPr>
        <p:spPr>
          <a:xfrm>
            <a:off x="3623277" y="1584846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12"/>
          <p:cNvSpPr/>
          <p:nvPr/>
        </p:nvSpPr>
        <p:spPr>
          <a:xfrm>
            <a:off x="3013951" y="1647481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ím 1"/>
          <p:cNvSpPr txBox="1">
            <a:spLocks/>
          </p:cNvSpPr>
          <p:nvPr/>
        </p:nvSpPr>
        <p:spPr>
          <a:xfrm>
            <a:off x="107949" y="0"/>
            <a:ext cx="8928101" cy="9155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A posztkommunista rezsimek fogalmi tere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(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ideáltípusok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20272" y="4681468"/>
            <a:ext cx="212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(2023-as állapot.)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D503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Csoportba foglalás 1043"/>
          <p:cNvGrpSpPr>
            <a:grpSpLocks/>
          </p:cNvGrpSpPr>
          <p:nvPr/>
        </p:nvGrpSpPr>
        <p:grpSpPr bwMode="auto">
          <a:xfrm>
            <a:off x="2758562" y="1398077"/>
            <a:ext cx="3101786" cy="2430117"/>
            <a:chOff x="17350" y="5021"/>
            <a:chExt cx="22555" cy="17668"/>
          </a:xfrm>
        </p:grpSpPr>
        <p:sp>
          <p:nvSpPr>
            <p:cNvPr id="44" name="Szövegdoboz 5"/>
            <p:cNvSpPr txBox="1">
              <a:spLocks noChangeArrowheads="1"/>
            </p:cNvSpPr>
            <p:nvPr/>
          </p:nvSpPr>
          <p:spPr bwMode="auto">
            <a:xfrm>
              <a:off x="33664" y="12072"/>
              <a:ext cx="3874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Kína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5" name="Szövegdoboz 1033"/>
            <p:cNvSpPr txBox="1">
              <a:spLocks noChangeArrowheads="1"/>
            </p:cNvSpPr>
            <p:nvPr/>
          </p:nvSpPr>
          <p:spPr bwMode="auto">
            <a:xfrm>
              <a:off x="24211" y="6379"/>
              <a:ext cx="7811" cy="1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Lengyelország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6" name="Szövegdoboz 1034"/>
            <p:cNvSpPr txBox="1">
              <a:spLocks noChangeArrowheads="1"/>
            </p:cNvSpPr>
            <p:nvPr/>
          </p:nvSpPr>
          <p:spPr bwMode="auto">
            <a:xfrm>
              <a:off x="17350" y="5021"/>
              <a:ext cx="5298" cy="1306"/>
            </a:xfrm>
            <a:prstGeom prst="rect">
              <a:avLst/>
            </a:prstGeom>
            <a:solidFill>
              <a:srgbClr val="EFEAE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36000" tIns="45720" rIns="3600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Észtország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7" name="Szövegdoboz 1035"/>
            <p:cNvSpPr txBox="1">
              <a:spLocks noChangeArrowheads="1"/>
            </p:cNvSpPr>
            <p:nvPr/>
          </p:nvSpPr>
          <p:spPr bwMode="auto">
            <a:xfrm>
              <a:off x="22125" y="12875"/>
              <a:ext cx="5186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Románia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8" name="Szövegdoboz 1036"/>
            <p:cNvSpPr txBox="1">
              <a:spLocks noChangeArrowheads="1"/>
            </p:cNvSpPr>
            <p:nvPr/>
          </p:nvSpPr>
          <p:spPr bwMode="auto">
            <a:xfrm>
              <a:off x="23986" y="13829"/>
              <a:ext cx="9678" cy="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Észak-Macedónia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9" name="Szövegdoboz 1037"/>
            <p:cNvSpPr txBox="1">
              <a:spLocks noChangeArrowheads="1"/>
            </p:cNvSpPr>
            <p:nvPr/>
          </p:nvSpPr>
          <p:spPr bwMode="auto">
            <a:xfrm>
              <a:off x="27526" y="13119"/>
              <a:ext cx="4870" cy="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Grúzia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0" name="Szövegdoboz 1038"/>
            <p:cNvSpPr txBox="1">
              <a:spLocks noChangeArrowheads="1"/>
            </p:cNvSpPr>
            <p:nvPr/>
          </p:nvSpPr>
          <p:spPr bwMode="auto">
            <a:xfrm>
              <a:off x="25896" y="15078"/>
              <a:ext cx="4907" cy="1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Ukrajna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" name="Szövegdoboz 1040"/>
            <p:cNvSpPr txBox="1">
              <a:spLocks noChangeArrowheads="1"/>
            </p:cNvSpPr>
            <p:nvPr/>
          </p:nvSpPr>
          <p:spPr bwMode="auto">
            <a:xfrm>
              <a:off x="19513" y="21044"/>
              <a:ext cx="8541" cy="1101"/>
            </a:xfrm>
            <a:prstGeom prst="rect">
              <a:avLst/>
            </a:prstGeom>
            <a:solidFill>
              <a:srgbClr val="EFEAE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Magyarország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2" name="Szövegdoboz 1041"/>
            <p:cNvSpPr txBox="1">
              <a:spLocks noChangeArrowheads="1"/>
            </p:cNvSpPr>
            <p:nvPr/>
          </p:nvSpPr>
          <p:spPr bwMode="auto">
            <a:xfrm>
              <a:off x="33077" y="18212"/>
              <a:ext cx="6828" cy="1169"/>
            </a:xfrm>
            <a:prstGeom prst="rect">
              <a:avLst/>
            </a:prstGeom>
            <a:solidFill>
              <a:srgbClr val="EFEAE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Oroszország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3" name="Szövegdoboz 1042"/>
            <p:cNvSpPr txBox="1">
              <a:spLocks noChangeArrowheads="1"/>
            </p:cNvSpPr>
            <p:nvPr/>
          </p:nvSpPr>
          <p:spPr bwMode="auto">
            <a:xfrm>
              <a:off x="31357" y="21576"/>
              <a:ext cx="6181" cy="1113"/>
            </a:xfrm>
            <a:prstGeom prst="rect">
              <a:avLst/>
            </a:prstGeom>
            <a:solidFill>
              <a:srgbClr val="EFEAE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85A61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Kazahsztán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4" name="Szövegdoboz 1033"/>
          <p:cNvSpPr txBox="1">
            <a:spLocks noChangeArrowheads="1"/>
          </p:cNvSpPr>
          <p:nvPr/>
        </p:nvSpPr>
        <p:spPr bwMode="auto">
          <a:xfrm>
            <a:off x="2958479" y="1737026"/>
            <a:ext cx="1077807" cy="21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Csehország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85A6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" name="Oval 12"/>
          <p:cNvSpPr/>
          <p:nvPr/>
        </p:nvSpPr>
        <p:spPr>
          <a:xfrm>
            <a:off x="4608632" y="3765242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12"/>
          <p:cNvSpPr/>
          <p:nvPr/>
        </p:nvSpPr>
        <p:spPr>
          <a:xfrm>
            <a:off x="4849399" y="3298373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12"/>
          <p:cNvSpPr/>
          <p:nvPr/>
        </p:nvSpPr>
        <p:spPr>
          <a:xfrm>
            <a:off x="4167463" y="3609286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Szövegdoboz 1040"/>
          <p:cNvSpPr txBox="1">
            <a:spLocks noChangeArrowheads="1"/>
          </p:cNvSpPr>
          <p:nvPr/>
        </p:nvSpPr>
        <p:spPr bwMode="auto">
          <a:xfrm>
            <a:off x="3056030" y="2918345"/>
            <a:ext cx="578044" cy="186702"/>
          </a:xfrm>
          <a:prstGeom prst="rect">
            <a:avLst/>
          </a:prstGeom>
          <a:solidFill>
            <a:srgbClr val="EFEAE4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3600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85A6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Moldova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85A6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9" name="Oval 12"/>
          <p:cNvSpPr/>
          <p:nvPr/>
        </p:nvSpPr>
        <p:spPr>
          <a:xfrm>
            <a:off x="3525958" y="2831218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12"/>
          <p:cNvSpPr/>
          <p:nvPr/>
        </p:nvSpPr>
        <p:spPr>
          <a:xfrm>
            <a:off x="2735647" y="1577757"/>
            <a:ext cx="144016" cy="144016"/>
          </a:xfrm>
          <a:prstGeom prst="ellipse">
            <a:avLst/>
          </a:prstGeom>
          <a:solidFill>
            <a:srgbClr val="CD5F50"/>
          </a:solidFill>
          <a:ln>
            <a:solidFill>
              <a:srgbClr val="EFE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29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26957" y="4266337"/>
            <a:ext cx="3705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100" b="1" dirty="0">
                <a:solidFill>
                  <a:srgbClr val="EFEAE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GB" sz="5100" b="1" dirty="0">
              <a:solidFill>
                <a:srgbClr val="EFEA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16B47B7-1826-4022-14EB-9FCEC1111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6" y="267494"/>
            <a:ext cx="7772400" cy="435005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E0EF257-87CF-A481-642B-8CFBFF0A1B4E}"/>
              </a:ext>
            </a:extLst>
          </p:cNvPr>
          <p:cNvSpPr txBox="1"/>
          <p:nvPr/>
        </p:nvSpPr>
        <p:spPr>
          <a:xfrm>
            <a:off x="467544" y="465998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(Magyar Hírlap, 2001. február 22.)</a:t>
            </a:r>
          </a:p>
        </p:txBody>
      </p:sp>
    </p:spTree>
    <p:extLst>
      <p:ext uri="{BB962C8B-B14F-4D97-AF65-F5344CB8AC3E}">
        <p14:creationId xmlns:p14="http://schemas.microsoft.com/office/powerpoint/2010/main" val="267154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14"/>
          <p:cNvSpPr/>
          <p:nvPr/>
        </p:nvSpPr>
        <p:spPr>
          <a:xfrm>
            <a:off x="758162" y="4496802"/>
            <a:ext cx="7555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C8B"/>
              </a:buClr>
              <a:buSzPct val="12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400" b="1" i="1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Forrás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Henry E. Hale,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Patronal Politics – Eurasian Regime Dynamics in Comparative Perspective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Cambridge University Press, 2015, 60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oldal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50412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152630"/>
              </p:ext>
            </p:extLst>
          </p:nvPr>
        </p:nvGraphicFramePr>
        <p:xfrm>
          <a:off x="323528" y="1876004"/>
          <a:ext cx="8424936" cy="2420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630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5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Leginkább </a:t>
                      </a:r>
                      <a:r>
                        <a:rPr lang="hu-HU" sz="1800" b="1" kern="1200" dirty="0" err="1">
                          <a:solidFill>
                            <a:srgbClr val="4D7C85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patronalisztikus</a:t>
                      </a:r>
                      <a:endParaRPr lang="hu-HU" sz="1800" b="1" kern="1200" dirty="0">
                        <a:solidFill>
                          <a:srgbClr val="4D7C85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Albánia, Azerbajdzsán, Belarusz, Bulgária, Grúzia, Kazahsztán, Kirgizisztán, Macedónia, Moldova, Oroszország, Örményország, Tádzsikisztán, Türkmenisztán, Ukrajna, Üzbegisztán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1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5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Mérsékelten </a:t>
                      </a:r>
                      <a:r>
                        <a:rPr lang="hu-HU" sz="1800" b="1" kern="1200" dirty="0" err="1">
                          <a:solidFill>
                            <a:srgbClr val="4D7C85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patronalisztikus</a:t>
                      </a:r>
                      <a:endParaRPr lang="hu-HU" sz="1800" b="1" kern="1200" dirty="0">
                        <a:solidFill>
                          <a:srgbClr val="4D7C85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Észtország, Lettország, Litvánia, Szerbia, Szlovákia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06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5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Legkevésbé </a:t>
                      </a:r>
                      <a:r>
                        <a:rPr lang="hu-HU" sz="1800" b="1" kern="1200" dirty="0" err="1">
                          <a:solidFill>
                            <a:srgbClr val="4D7C85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patronalisztikus</a:t>
                      </a:r>
                      <a:endParaRPr lang="hu-HU" sz="1800" b="1" kern="1200" dirty="0">
                        <a:solidFill>
                          <a:srgbClr val="4D7C85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latin typeface="+mn-lt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Csehország, Horvátország, Kelet-Németország (NDK), Lengyelország, Magyarország, Szlovénia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34D30F-943C-9C54-CB9E-CD470930870B}"/>
              </a:ext>
            </a:extLst>
          </p:cNvPr>
          <p:cNvSpPr txBox="1">
            <a:spLocks/>
          </p:cNvSpPr>
          <p:nvPr/>
        </p:nvSpPr>
        <p:spPr>
          <a:xfrm>
            <a:off x="323528" y="339502"/>
            <a:ext cx="8568952" cy="957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4D7C8B"/>
              </a:buClr>
              <a:buFont typeface="Arial" pitchFamily="34" charset="0"/>
              <a:buNone/>
            </a:pPr>
            <a:r>
              <a:rPr lang="hu-HU" sz="2800" b="1" dirty="0">
                <a:solidFill>
                  <a:srgbClr val="8D503B"/>
                </a:solidFill>
              </a:rPr>
              <a:t>A kommunista rendszer két formája (Henry Hale):</a:t>
            </a:r>
            <a:br>
              <a:rPr lang="hu-HU" sz="2800" b="1" dirty="0">
                <a:solidFill>
                  <a:srgbClr val="8D503B"/>
                </a:solidFill>
              </a:rPr>
            </a:br>
            <a:r>
              <a:rPr lang="hu-HU" sz="2800" b="1" dirty="0">
                <a:solidFill>
                  <a:srgbClr val="8D503B"/>
                </a:solidFill>
              </a:rPr>
              <a:t>formális-racionális vs. </a:t>
            </a:r>
            <a:r>
              <a:rPr lang="hu-HU" sz="2800" b="1" dirty="0" err="1">
                <a:solidFill>
                  <a:srgbClr val="8D503B"/>
                </a:solidFill>
              </a:rPr>
              <a:t>patrimoniális</a:t>
            </a:r>
            <a:r>
              <a:rPr lang="hu-HU" sz="2800" b="1" dirty="0">
                <a:solidFill>
                  <a:srgbClr val="8D503B"/>
                </a:solidFill>
              </a:rPr>
              <a:t> kommunizmus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4D7C8B"/>
              </a:buClr>
              <a:buFont typeface="Arial" pitchFamily="34" charset="0"/>
              <a:buNone/>
            </a:pPr>
            <a:r>
              <a:rPr lang="hu-HU" sz="2000" b="1" dirty="0">
                <a:solidFill>
                  <a:srgbClr val="50412C"/>
                </a:solidFill>
              </a:rPr>
              <a:t>A </a:t>
            </a:r>
            <a:r>
              <a:rPr lang="hu-HU" sz="2000" b="1" dirty="0" err="1">
                <a:solidFill>
                  <a:srgbClr val="50412C"/>
                </a:solidFill>
              </a:rPr>
              <a:t>patronális</a:t>
            </a:r>
            <a:r>
              <a:rPr lang="hu-HU" sz="2000" b="1" dirty="0">
                <a:solidFill>
                  <a:srgbClr val="50412C"/>
                </a:solidFill>
              </a:rPr>
              <a:t> örökség a kommunista uralom végén: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4D7C8B"/>
              </a:buClr>
              <a:buFont typeface="Arial" pitchFamily="34" charset="0"/>
              <a:buNone/>
            </a:pPr>
            <a:endParaRPr lang="hu-HU" sz="2000" b="1" dirty="0">
              <a:solidFill>
                <a:srgbClr val="5041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49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504" y="0"/>
            <a:ext cx="8928546" cy="771550"/>
          </a:xfrm>
        </p:spPr>
        <p:txBody>
          <a:bodyPr>
            <a:normAutofit/>
          </a:bodyPr>
          <a:lstStyle/>
          <a:p>
            <a:r>
              <a:rPr lang="hu-HU" sz="2800" b="1" dirty="0" err="1">
                <a:solidFill>
                  <a:srgbClr val="8D503B"/>
                </a:solidFill>
              </a:rPr>
              <a:t>Patronalizmus</a:t>
            </a:r>
            <a:r>
              <a:rPr lang="hu-HU" sz="2800" b="1" dirty="0">
                <a:solidFill>
                  <a:srgbClr val="8D503B"/>
                </a:solidFill>
              </a:rPr>
              <a:t> mint civilizációs örökség</a:t>
            </a:r>
            <a:endParaRPr lang="hu-HU" sz="2800" dirty="0">
              <a:solidFill>
                <a:srgbClr val="8D503B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0324" y="4353366"/>
            <a:ext cx="1944217" cy="7386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Nyugati keresztényég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04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Ortodox kereszténység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04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Iszlám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04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4835723"/>
            <a:ext cx="233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Huntington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2006 alapján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8D503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4580" y="4353366"/>
            <a:ext cx="39636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Buddhizmus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04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Kínai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04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 általunk vizsgált posztkommunista régión kívül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5041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615" y="4445208"/>
            <a:ext cx="288031" cy="144016"/>
          </a:xfrm>
          <a:prstGeom prst="rect">
            <a:avLst/>
          </a:prstGeom>
          <a:solidFill>
            <a:srgbClr val="4F5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615" y="4650690"/>
            <a:ext cx="288031" cy="144016"/>
          </a:xfrm>
          <a:prstGeom prst="rect">
            <a:avLst/>
          </a:prstGeom>
          <a:solidFill>
            <a:srgbClr val="38A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292" y="4856172"/>
            <a:ext cx="288031" cy="144016"/>
          </a:xfrm>
          <a:prstGeom prst="rect">
            <a:avLst/>
          </a:prstGeom>
          <a:solidFill>
            <a:srgbClr val="5CA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96872" y="4445208"/>
            <a:ext cx="288031" cy="144016"/>
          </a:xfrm>
          <a:prstGeom prst="rect">
            <a:avLst/>
          </a:prstGeom>
          <a:solidFill>
            <a:srgbClr val="CC9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6872" y="4650690"/>
            <a:ext cx="288031" cy="144016"/>
          </a:xfrm>
          <a:prstGeom prst="rect">
            <a:avLst/>
          </a:prstGeom>
          <a:solidFill>
            <a:srgbClr val="C2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96549" y="4856172"/>
            <a:ext cx="288031" cy="144016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771550"/>
            <a:ext cx="8353425" cy="35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9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114242"/>
            <a:ext cx="8928100" cy="48351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D503B"/>
                </a:solidFill>
              </a:rPr>
              <a:t>Huntington </a:t>
            </a:r>
            <a:r>
              <a:rPr lang="hu-HU" sz="2800" b="1" dirty="0">
                <a:solidFill>
                  <a:srgbClr val="8D503B"/>
                </a:solidFill>
              </a:rPr>
              <a:t>a nyugati keresztény civilizációról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107950" y="699542"/>
            <a:ext cx="8928100" cy="4320480"/>
          </a:xfrm>
        </p:spPr>
        <p:txBody>
          <a:bodyPr lIns="0" tIns="0">
            <a:noAutofit/>
          </a:bodyPr>
          <a:lstStyle/>
          <a:p>
            <a:pPr marL="180975" lvl="0" indent="-180975">
              <a:buClr>
                <a:srgbClr val="4D7C84"/>
              </a:buClr>
              <a:buSzPct val="120000"/>
            </a:pPr>
            <a:r>
              <a:rPr lang="hu-HU" sz="1600" b="1" i="1" dirty="0">
                <a:solidFill>
                  <a:srgbClr val="4D7C84"/>
                </a:solidFill>
              </a:rPr>
              <a:t>A klasszikus örökség</a:t>
            </a:r>
            <a:r>
              <a:rPr lang="en-US" sz="1600" dirty="0">
                <a:solidFill>
                  <a:srgbClr val="4D7C84"/>
                </a:solidFill>
              </a:rPr>
              <a:t>: </a:t>
            </a:r>
            <a:r>
              <a:rPr lang="hu-HU" sz="1600" dirty="0">
                <a:solidFill>
                  <a:srgbClr val="504131"/>
                </a:solidFill>
              </a:rPr>
              <a:t>„a Nyugat sokat örökölt a korábbi civilizációktól,</a:t>
            </a:r>
            <a:r>
              <a:rPr lang="en-US" sz="1600" dirty="0">
                <a:solidFill>
                  <a:srgbClr val="504131"/>
                </a:solidFill>
              </a:rPr>
              <a:t> […] </a:t>
            </a:r>
            <a:r>
              <a:rPr lang="hu-HU" sz="1600" dirty="0">
                <a:solidFill>
                  <a:srgbClr val="504131"/>
                </a:solidFill>
              </a:rPr>
              <a:t>örökségeként említendő a görög filozófia és racionalizmus, a római jog, a latin nyelv és a keresztény vallás”;</a:t>
            </a:r>
          </a:p>
          <a:p>
            <a:pPr marL="180975" indent="-180975">
              <a:buClr>
                <a:srgbClr val="4D7C84"/>
              </a:buClr>
              <a:buSzPct val="120000"/>
            </a:pPr>
            <a:r>
              <a:rPr lang="hu-HU" sz="1600" b="1" i="1" dirty="0">
                <a:solidFill>
                  <a:srgbClr val="4D7C84"/>
                </a:solidFill>
              </a:rPr>
              <a:t>Jogrend</a:t>
            </a:r>
            <a:r>
              <a:rPr lang="hu-HU" sz="1600" dirty="0">
                <a:solidFill>
                  <a:srgbClr val="4D7C84"/>
                </a:solidFill>
              </a:rPr>
              <a:t>: </a:t>
            </a:r>
            <a:r>
              <a:rPr lang="hu-HU" sz="1600" dirty="0">
                <a:solidFill>
                  <a:srgbClr val="504131"/>
                </a:solidFill>
              </a:rPr>
              <a:t>„római örökség [a] jog uralmának hagyománya[, mely megvetette] az alkotmányosság elvének és az emberi jogok védelmének alapját, beleértve a tulajdonjogot, szemben az önkényes hatalomgyakorlással”;</a:t>
            </a:r>
          </a:p>
          <a:p>
            <a:pPr marL="180975" indent="-180975">
              <a:buClr>
                <a:srgbClr val="4D7C84"/>
              </a:buClr>
              <a:buSzPct val="120000"/>
            </a:pPr>
            <a:r>
              <a:rPr lang="hu-HU" sz="1600" b="1" i="1" dirty="0">
                <a:solidFill>
                  <a:srgbClr val="4D7C84"/>
                </a:solidFill>
              </a:rPr>
              <a:t>A spirituális és a világi tekintély különválasztása</a:t>
            </a:r>
            <a:r>
              <a:rPr lang="hu-HU" sz="1600" dirty="0">
                <a:solidFill>
                  <a:srgbClr val="4D7C84"/>
                </a:solidFill>
              </a:rPr>
              <a:t>: </a:t>
            </a:r>
            <a:r>
              <a:rPr lang="hu-HU" sz="1600" dirty="0">
                <a:solidFill>
                  <a:srgbClr val="504131"/>
                </a:solidFill>
              </a:rPr>
              <a:t>„[a] nyugati történelem folyamán először az egyház, később pedig az egyházak az államtól függetlenül léteztek. […] A tekintélyek ilyetén különválasztása jelentős mértékben hozzájárul a szabadságeszme nyugati fejlődéséhez”;</a:t>
            </a:r>
          </a:p>
          <a:p>
            <a:pPr marL="180975" lvl="0" indent="-180975">
              <a:buClr>
                <a:srgbClr val="4D7C84"/>
              </a:buClr>
              <a:buSzPct val="120000"/>
            </a:pPr>
            <a:r>
              <a:rPr lang="hu-HU" sz="1600" b="1" i="1" dirty="0">
                <a:solidFill>
                  <a:srgbClr val="4D7C84"/>
                </a:solidFill>
              </a:rPr>
              <a:t>Társadalmi pluralizmus</a:t>
            </a:r>
            <a:r>
              <a:rPr lang="hu-HU" sz="1600" dirty="0">
                <a:solidFill>
                  <a:srgbClr val="4D7C84"/>
                </a:solidFill>
              </a:rPr>
              <a:t>: </a:t>
            </a:r>
            <a:r>
              <a:rPr lang="hu-HU" sz="1600" dirty="0">
                <a:solidFill>
                  <a:srgbClr val="504131"/>
                </a:solidFill>
              </a:rPr>
              <a:t>„viszonylag erős és autonóm arisztokrácia, tekintélyes parasztság, és egy kicsi, ám szintén tekintéllyel bíró kereskedő osztály. A feudális arisztokrácia ereje különösen nagy szerepet játszott akkor, amikor korlátozta az abszolutizmus befolyását és elterjedését az európai nemzetek többségénél. Ez […] éles ellentétben áll […] a központosított bürokratikus birodalmak erejével”;</a:t>
            </a:r>
          </a:p>
          <a:p>
            <a:pPr marL="180975" lvl="0" indent="-180975">
              <a:buClr>
                <a:srgbClr val="4D7C84"/>
              </a:buClr>
              <a:buSzPct val="120000"/>
            </a:pPr>
            <a:r>
              <a:rPr lang="hu-HU" sz="1600" b="1" i="1" dirty="0">
                <a:solidFill>
                  <a:srgbClr val="4D7C84"/>
                </a:solidFill>
              </a:rPr>
              <a:t>Képviseleti testületek</a:t>
            </a:r>
            <a:r>
              <a:rPr lang="hu-HU" sz="1600" dirty="0">
                <a:solidFill>
                  <a:srgbClr val="4D7C84"/>
                </a:solidFill>
              </a:rPr>
              <a:t>: </a:t>
            </a:r>
            <a:r>
              <a:rPr lang="hu-HU" sz="1600" dirty="0">
                <a:solidFill>
                  <a:srgbClr val="504131"/>
                </a:solidFill>
              </a:rPr>
              <a:t>„ [a] társadalmi pluralizmus révén hamar kialakultak a rendek, a parlamentek és más intézmények az arisztokrácia, a papság, a kereskedők és más csoportok érdekeinek képviseletére”;</a:t>
            </a:r>
          </a:p>
          <a:p>
            <a:pPr marL="180975" lvl="0" indent="-180975">
              <a:buClr>
                <a:srgbClr val="4D7C84"/>
              </a:buClr>
              <a:buSzPct val="120000"/>
            </a:pPr>
            <a:r>
              <a:rPr lang="hu-HU" sz="1600" b="1" i="1" dirty="0">
                <a:solidFill>
                  <a:srgbClr val="4D7C84"/>
                </a:solidFill>
              </a:rPr>
              <a:t>Individualizmus</a:t>
            </a:r>
            <a:r>
              <a:rPr lang="hu-HU" sz="1600" dirty="0">
                <a:solidFill>
                  <a:srgbClr val="4D7C84"/>
                </a:solidFill>
              </a:rPr>
              <a:t>: </a:t>
            </a:r>
            <a:r>
              <a:rPr lang="hu-HU" sz="1600" dirty="0">
                <a:solidFill>
                  <a:srgbClr val="504131"/>
                </a:solidFill>
              </a:rPr>
              <a:t>„a 14-15. században alakult ki, és az egyén szabad választásának elfogadása […] a 17. századra az egész Nyugaton uralkodóvá vált”.</a:t>
            </a:r>
          </a:p>
        </p:txBody>
      </p:sp>
    </p:spTree>
    <p:extLst>
      <p:ext uri="{BB962C8B-B14F-4D97-AF65-F5344CB8AC3E}">
        <p14:creationId xmlns:p14="http://schemas.microsoft.com/office/powerpoint/2010/main" val="1686293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1"/>
            <a:ext cx="8928100" cy="915988"/>
          </a:xfrm>
        </p:spPr>
        <p:txBody>
          <a:bodyPr>
            <a:noAutofit/>
          </a:bodyPr>
          <a:lstStyle/>
          <a:p>
            <a:r>
              <a:rPr lang="hu-HU" sz="2200" b="1" dirty="0">
                <a:solidFill>
                  <a:srgbClr val="8D503B"/>
                </a:solidFill>
              </a:rPr>
              <a:t>A nyugati kereszténység és a keleti ortodoxia összehasonlítása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61601"/>
              </p:ext>
            </p:extLst>
          </p:nvPr>
        </p:nvGraphicFramePr>
        <p:xfrm>
          <a:off x="287524" y="926814"/>
          <a:ext cx="8568952" cy="3694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val="2553566677"/>
                    </a:ext>
                  </a:extLst>
                </a:gridCol>
                <a:gridCol w="4572508">
                  <a:extLst>
                    <a:ext uri="{9D8B030D-6E8A-4147-A177-3AD203B41FA5}">
                      <a16:colId xmlns:a16="http://schemas.microsoft.com/office/drawing/2014/main" val="2456190665"/>
                    </a:ext>
                  </a:extLst>
                </a:gridCol>
              </a:tblGrid>
              <a:tr h="34865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solidFill>
                            <a:srgbClr val="4D7C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Nyugati kereszténység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1" kern="1200" dirty="0">
                          <a:solidFill>
                            <a:srgbClr val="4D7C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Keleti ortodoxia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78374"/>
                  </a:ext>
                </a:extLst>
              </a:tr>
              <a:tr h="50331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Saját külön egyházi jog</a:t>
                      </a: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teljes egészében a pápa, mint abszolút uralkodó, törvényadó és bíró köré rendezve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egyház törvénye a birodalmi állami jogrendben testesül meg</a:t>
                      </a: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birodalmi autoritások hatalma alatt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643790"/>
                  </a:ext>
                </a:extLst>
              </a:tr>
              <a:tr h="50331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egyház </a:t>
                      </a:r>
                      <a:r>
                        <a:rPr lang="hu-HU" sz="16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teljesen független uralkodó intézményként </a:t>
                      </a: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jelent meg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egyház beleépült a birodalmi rendszerbe, amelyben </a:t>
                      </a:r>
                      <a:r>
                        <a:rPr lang="hu-HU" sz="16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világi hatalom spirituálisan is uralkodott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053747"/>
                  </a:ext>
                </a:extLst>
              </a:tr>
              <a:tr h="7625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Jóváhagyott háborúk spirituális célok érdekében </a:t>
                      </a: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(térítő háborúk, pogányok és eretnekek elleni háborúk keresztes háborúk stb.)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Belekapcsolódva a világi hatalom legtöbb politikai és katonai konfliktusába</a:t>
                      </a: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az egyház gyakran teológiai legitimációt adott a háborúknak, sőt inspirálta őket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29940"/>
                  </a:ext>
                </a:extLst>
              </a:tr>
              <a:tr h="7625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Domináns társadalmi státus</a:t>
                      </a: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de nőtlen papsággal, amely a nőtlenség révén elkülönült a néptől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0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papság a püspököket kivéve házas maradt, s így közelebb állt a néphez és </a:t>
                      </a:r>
                      <a:r>
                        <a:rPr lang="hu-HU" sz="1600" b="1" kern="1200" dirty="0">
                          <a:solidFill>
                            <a:srgbClr val="5041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jobban asszimilálódott a társadalom struktúrájába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82650"/>
                  </a:ext>
                </a:extLst>
              </a:tr>
            </a:tbl>
          </a:graphicData>
        </a:graphic>
      </p:graphicFrame>
      <p:sp>
        <p:nvSpPr>
          <p:cNvPr id="3" name="Cím 1">
            <a:extLst>
              <a:ext uri="{FF2B5EF4-FFF2-40B4-BE49-F238E27FC236}">
                <a16:creationId xmlns:a16="http://schemas.microsoft.com/office/drawing/2014/main" id="{E851A902-08D4-CE59-12EA-FE93041771DA}"/>
              </a:ext>
            </a:extLst>
          </p:cNvPr>
          <p:cNvSpPr txBox="1">
            <a:spLocks/>
          </p:cNvSpPr>
          <p:nvPr/>
        </p:nvSpPr>
        <p:spPr>
          <a:xfrm>
            <a:off x="4721746" y="4731990"/>
            <a:ext cx="4391596" cy="327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600" b="1" i="1" dirty="0">
                <a:solidFill>
                  <a:srgbClr val="50412C"/>
                </a:solidFill>
              </a:rPr>
              <a:t>(Forrás: John </a:t>
            </a:r>
            <a:r>
              <a:rPr lang="hu-HU" sz="1600" b="1" i="1" dirty="0" err="1">
                <a:solidFill>
                  <a:srgbClr val="50412C"/>
                </a:solidFill>
              </a:rPr>
              <a:t>Madeley</a:t>
            </a:r>
            <a:r>
              <a:rPr lang="hu-HU" sz="1600" b="1" i="1" dirty="0">
                <a:solidFill>
                  <a:srgbClr val="50412C"/>
                </a:solidFill>
              </a:rPr>
              <a:t> összeállítása)</a:t>
            </a:r>
          </a:p>
        </p:txBody>
      </p:sp>
    </p:spTree>
    <p:extLst>
      <p:ext uri="{BB962C8B-B14F-4D97-AF65-F5344CB8AC3E}">
        <p14:creationId xmlns:p14="http://schemas.microsoft.com/office/powerpoint/2010/main" val="1594323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903174"/>
          </a:xfrm>
        </p:spPr>
        <p:txBody>
          <a:bodyPr>
            <a:normAutofit/>
          </a:bodyPr>
          <a:lstStyle/>
          <a:p>
            <a:r>
              <a:rPr lang="hu-HU" sz="2200" b="1" dirty="0">
                <a:solidFill>
                  <a:srgbClr val="8D503B"/>
                </a:solidFill>
              </a:rPr>
              <a:t>A </a:t>
            </a:r>
            <a:r>
              <a:rPr lang="hu-HU" sz="2200" b="1" dirty="0" err="1">
                <a:solidFill>
                  <a:srgbClr val="8D503B"/>
                </a:solidFill>
              </a:rPr>
              <a:t>patronalizmus</a:t>
            </a:r>
            <a:r>
              <a:rPr lang="hu-HU" sz="2200" b="1" dirty="0">
                <a:solidFill>
                  <a:srgbClr val="8D503B"/>
                </a:solidFill>
              </a:rPr>
              <a:t> prekommunista formája</a:t>
            </a:r>
            <a:endParaRPr lang="en-US" sz="2200" b="1" dirty="0">
              <a:solidFill>
                <a:srgbClr val="8D503B"/>
              </a:solidFill>
            </a:endParaRPr>
          </a:p>
        </p:txBody>
      </p:sp>
      <p:grpSp>
        <p:nvGrpSpPr>
          <p:cNvPr id="19" name="Group 221"/>
          <p:cNvGrpSpPr>
            <a:grpSpLocks/>
          </p:cNvGrpSpPr>
          <p:nvPr/>
        </p:nvGrpSpPr>
        <p:grpSpPr bwMode="auto">
          <a:xfrm>
            <a:off x="108171" y="987425"/>
            <a:ext cx="8937480" cy="3579680"/>
            <a:chOff x="89" y="6255"/>
            <a:chExt cx="10481" cy="3180"/>
          </a:xfrm>
        </p:grpSpPr>
        <p:grpSp>
          <p:nvGrpSpPr>
            <p:cNvPr id="26" name="Group 60"/>
            <p:cNvGrpSpPr>
              <a:grpSpLocks/>
            </p:cNvGrpSpPr>
            <p:nvPr/>
          </p:nvGrpSpPr>
          <p:grpSpPr bwMode="auto">
            <a:xfrm>
              <a:off x="2114" y="6255"/>
              <a:ext cx="8456" cy="3180"/>
              <a:chOff x="2135" y="5961"/>
              <a:chExt cx="8283" cy="3180"/>
            </a:xfrm>
          </p:grpSpPr>
          <p:sp>
            <p:nvSpPr>
              <p:cNvPr id="27" name="Szövegdoboz 4"/>
              <p:cNvSpPr txBox="1">
                <a:spLocks noChangeArrowheads="1"/>
              </p:cNvSpPr>
              <p:nvPr/>
            </p:nvSpPr>
            <p:spPr bwMode="auto">
              <a:xfrm>
                <a:off x="2136" y="5961"/>
                <a:ext cx="8282" cy="530"/>
              </a:xfrm>
              <a:prstGeom prst="roundRect">
                <a:avLst/>
              </a:prstGeom>
              <a:solidFill>
                <a:srgbClr val="B3AA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társadalmi cselekvés szférái szétválásának kezdetlegessége vagy hiánya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28" name="Szövegdoboz 5"/>
              <p:cNvSpPr txBox="1">
                <a:spLocks noChangeArrowheads="1"/>
              </p:cNvSpPr>
              <p:nvPr/>
            </p:nvSpPr>
            <p:spPr bwMode="auto">
              <a:xfrm>
                <a:off x="2135" y="6983"/>
                <a:ext cx="3552" cy="833"/>
              </a:xfrm>
              <a:prstGeom prst="roundRect">
                <a:avLst/>
              </a:prstGeom>
              <a:solidFill>
                <a:srgbClr val="D1C9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Hagyományos (feudális) hálózatok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Szövegdoboz 6"/>
              <p:cNvSpPr txBox="1">
                <a:spLocks noChangeArrowheads="1"/>
              </p:cNvSpPr>
              <p:nvPr/>
            </p:nvSpPr>
            <p:spPr bwMode="auto">
              <a:xfrm>
                <a:off x="6520" y="6985"/>
                <a:ext cx="3887" cy="833"/>
              </a:xfrm>
              <a:prstGeom prst="roundRect">
                <a:avLst/>
              </a:prstGeom>
              <a:solidFill>
                <a:srgbClr val="6B95A1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hatalom és tulajdon összejátszása</a:t>
                </a: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Szövegdoboz 7"/>
              <p:cNvSpPr txBox="1">
                <a:spLocks noChangeArrowheads="1"/>
              </p:cNvSpPr>
              <p:nvPr/>
            </p:nvSpPr>
            <p:spPr bwMode="auto">
              <a:xfrm>
                <a:off x="2135" y="8308"/>
                <a:ext cx="3552" cy="833"/>
              </a:xfrm>
              <a:prstGeom prst="roundRect">
                <a:avLst/>
              </a:prstGeom>
              <a:solidFill>
                <a:srgbClr val="D1C9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Patronalizmus</a:t>
                </a: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31" name="Szövegdoboz 8"/>
              <p:cNvSpPr txBox="1">
                <a:spLocks noChangeArrowheads="1"/>
              </p:cNvSpPr>
              <p:nvPr/>
            </p:nvSpPr>
            <p:spPr bwMode="auto">
              <a:xfrm>
                <a:off x="6509" y="8308"/>
                <a:ext cx="3898" cy="833"/>
              </a:xfrm>
              <a:prstGeom prst="roundRect">
                <a:avLst/>
              </a:prstGeom>
              <a:solidFill>
                <a:srgbClr val="6B95A1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Patrimonializmus</a:t>
                </a: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sp>
          <p:nvSpPr>
            <p:cNvPr id="21" name="Text Box 62"/>
            <p:cNvSpPr txBox="1">
              <a:spLocks noChangeArrowheads="1"/>
            </p:cNvSpPr>
            <p:nvPr/>
          </p:nvSpPr>
          <p:spPr bwMode="auto">
            <a:xfrm>
              <a:off x="89" y="6263"/>
              <a:ext cx="1858" cy="535"/>
            </a:xfrm>
            <a:prstGeom prst="roundRect">
              <a:avLst/>
            </a:prstGeom>
            <a:solidFill>
              <a:srgbClr val="B2654B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4000" tIns="10800" rIns="54000" bIns="10800" anchor="ctr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Fő ok</a:t>
              </a: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89" y="7288"/>
              <a:ext cx="1858" cy="830"/>
            </a:xfrm>
            <a:prstGeom prst="roundRect">
              <a:avLst/>
            </a:prstGeom>
            <a:solidFill>
              <a:srgbClr val="B2654B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4000" tIns="10800" rIns="54000" bIns="10800" anchor="ctr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Társadalmi struktúrák</a:t>
              </a: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9" y="8608"/>
              <a:ext cx="1858" cy="827"/>
            </a:xfrm>
            <a:prstGeom prst="roundRect">
              <a:avLst/>
            </a:prstGeom>
            <a:solidFill>
              <a:srgbClr val="B2654B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4000" tIns="10800" rIns="54000" bIns="10800" anchor="ctr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Uralmi struktúrák</a:t>
              </a: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Lefelé nyíl 33"/>
          <p:cNvSpPr>
            <a:spLocks noChangeArrowheads="1"/>
          </p:cNvSpPr>
          <p:nvPr/>
        </p:nvSpPr>
        <p:spPr bwMode="auto">
          <a:xfrm>
            <a:off x="3163138" y="1584048"/>
            <a:ext cx="435792" cy="553828"/>
          </a:xfrm>
          <a:prstGeom prst="downArrow">
            <a:avLst>
              <a:gd name="adj1" fmla="val 50000"/>
              <a:gd name="adj2" fmla="val 50007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Balra-jobbra nyíl 25"/>
          <p:cNvSpPr>
            <a:spLocks noChangeArrowheads="1"/>
          </p:cNvSpPr>
          <p:nvPr/>
        </p:nvSpPr>
        <p:spPr bwMode="auto">
          <a:xfrm>
            <a:off x="4929907" y="2411854"/>
            <a:ext cx="722371" cy="389740"/>
          </a:xfrm>
          <a:prstGeom prst="leftRightArrow">
            <a:avLst>
              <a:gd name="adj1" fmla="val 50000"/>
              <a:gd name="adj2" fmla="val 49995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Balra-jobbra nyíl 25"/>
          <p:cNvSpPr>
            <a:spLocks noChangeArrowheads="1"/>
          </p:cNvSpPr>
          <p:nvPr/>
        </p:nvSpPr>
        <p:spPr bwMode="auto">
          <a:xfrm>
            <a:off x="4929907" y="3903387"/>
            <a:ext cx="722371" cy="389740"/>
          </a:xfrm>
          <a:prstGeom prst="leftRightArrow">
            <a:avLst>
              <a:gd name="adj1" fmla="val 50000"/>
              <a:gd name="adj2" fmla="val 49995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efelé nyíl 33"/>
          <p:cNvSpPr>
            <a:spLocks noChangeArrowheads="1"/>
          </p:cNvSpPr>
          <p:nvPr/>
        </p:nvSpPr>
        <p:spPr bwMode="auto">
          <a:xfrm>
            <a:off x="7082221" y="1584038"/>
            <a:ext cx="435792" cy="553828"/>
          </a:xfrm>
          <a:prstGeom prst="downArrow">
            <a:avLst>
              <a:gd name="adj1" fmla="val 50000"/>
              <a:gd name="adj2" fmla="val 50007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efelé nyíl 33"/>
          <p:cNvSpPr>
            <a:spLocks noChangeArrowheads="1"/>
          </p:cNvSpPr>
          <p:nvPr/>
        </p:nvSpPr>
        <p:spPr bwMode="auto">
          <a:xfrm>
            <a:off x="3163138" y="3075572"/>
            <a:ext cx="435792" cy="553828"/>
          </a:xfrm>
          <a:prstGeom prst="downArrow">
            <a:avLst>
              <a:gd name="adj1" fmla="val 50000"/>
              <a:gd name="adj2" fmla="val 50007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efelé nyíl 33"/>
          <p:cNvSpPr>
            <a:spLocks noChangeArrowheads="1"/>
          </p:cNvSpPr>
          <p:nvPr/>
        </p:nvSpPr>
        <p:spPr bwMode="auto">
          <a:xfrm>
            <a:off x="7082221" y="3071390"/>
            <a:ext cx="435792" cy="553828"/>
          </a:xfrm>
          <a:prstGeom prst="downArrow">
            <a:avLst>
              <a:gd name="adj1" fmla="val 50000"/>
              <a:gd name="adj2" fmla="val 50007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358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903174"/>
          </a:xfrm>
        </p:spPr>
        <p:txBody>
          <a:bodyPr>
            <a:normAutofit/>
          </a:bodyPr>
          <a:lstStyle/>
          <a:p>
            <a:r>
              <a:rPr lang="hu-HU" sz="2200" b="1" dirty="0">
                <a:solidFill>
                  <a:srgbClr val="8D503B"/>
                </a:solidFill>
              </a:rPr>
              <a:t>A </a:t>
            </a:r>
            <a:r>
              <a:rPr lang="hu-HU" sz="2200" b="1" dirty="0" err="1">
                <a:solidFill>
                  <a:srgbClr val="8D503B"/>
                </a:solidFill>
              </a:rPr>
              <a:t>patronalizmus</a:t>
            </a:r>
            <a:r>
              <a:rPr lang="hu-HU" sz="2200" b="1" dirty="0">
                <a:solidFill>
                  <a:srgbClr val="8D503B"/>
                </a:solidFill>
              </a:rPr>
              <a:t> kommunista formája</a:t>
            </a:r>
            <a:endParaRPr lang="en-US" sz="2200" b="1" dirty="0">
              <a:solidFill>
                <a:srgbClr val="8D503B"/>
              </a:solidFill>
            </a:endParaRPr>
          </a:p>
        </p:txBody>
      </p:sp>
      <p:grpSp>
        <p:nvGrpSpPr>
          <p:cNvPr id="19" name="Group 221"/>
          <p:cNvGrpSpPr>
            <a:grpSpLocks/>
          </p:cNvGrpSpPr>
          <p:nvPr/>
        </p:nvGrpSpPr>
        <p:grpSpPr bwMode="auto">
          <a:xfrm>
            <a:off x="108171" y="987425"/>
            <a:ext cx="8937480" cy="3579680"/>
            <a:chOff x="89" y="6255"/>
            <a:chExt cx="10481" cy="3180"/>
          </a:xfrm>
        </p:grpSpPr>
        <p:grpSp>
          <p:nvGrpSpPr>
            <p:cNvPr id="26" name="Group 60"/>
            <p:cNvGrpSpPr>
              <a:grpSpLocks/>
            </p:cNvGrpSpPr>
            <p:nvPr/>
          </p:nvGrpSpPr>
          <p:grpSpPr bwMode="auto">
            <a:xfrm>
              <a:off x="2114" y="6255"/>
              <a:ext cx="8456" cy="3180"/>
              <a:chOff x="2135" y="5961"/>
              <a:chExt cx="8283" cy="3180"/>
            </a:xfrm>
          </p:grpSpPr>
          <p:sp>
            <p:nvSpPr>
              <p:cNvPr id="27" name="Szövegdoboz 4"/>
              <p:cNvSpPr txBox="1">
                <a:spLocks noChangeArrowheads="1"/>
              </p:cNvSpPr>
              <p:nvPr/>
            </p:nvSpPr>
            <p:spPr bwMode="auto">
              <a:xfrm>
                <a:off x="2136" y="5961"/>
                <a:ext cx="8282" cy="530"/>
              </a:xfrm>
              <a:prstGeom prst="roundRect">
                <a:avLst/>
              </a:prstGeom>
              <a:solidFill>
                <a:srgbClr val="B3AA9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Marxista-leninista ideológia vezérelte pártállam</a:t>
                </a:r>
                <a:b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által összeolvasztott szférák</a:t>
                </a: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8" name="Szövegdoboz 5"/>
              <p:cNvSpPr txBox="1">
                <a:spLocks noChangeArrowheads="1"/>
              </p:cNvSpPr>
              <p:nvPr/>
            </p:nvSpPr>
            <p:spPr bwMode="auto">
              <a:xfrm>
                <a:off x="2135" y="6983"/>
                <a:ext cx="3552" cy="833"/>
              </a:xfrm>
              <a:prstGeom prst="roundRect">
                <a:avLst/>
              </a:prstGeom>
              <a:solidFill>
                <a:srgbClr val="D1C9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Formális (bürokratikus) hálók</a:t>
                </a: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9" name="Szövegdoboz 6"/>
              <p:cNvSpPr txBox="1">
                <a:spLocks noChangeArrowheads="1"/>
              </p:cNvSpPr>
              <p:nvPr/>
            </p:nvSpPr>
            <p:spPr bwMode="auto">
              <a:xfrm>
                <a:off x="6520" y="6985"/>
                <a:ext cx="3887" cy="833"/>
              </a:xfrm>
              <a:prstGeom prst="roundRect">
                <a:avLst/>
              </a:prstGeom>
              <a:solidFill>
                <a:srgbClr val="6B95A1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termelőeszközök állami tulajdonának monopóliuma</a:t>
                </a: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30" name="Szövegdoboz 7"/>
              <p:cNvSpPr txBox="1">
                <a:spLocks noChangeArrowheads="1"/>
              </p:cNvSpPr>
              <p:nvPr/>
            </p:nvSpPr>
            <p:spPr bwMode="auto">
              <a:xfrm>
                <a:off x="2135" y="8308"/>
                <a:ext cx="3552" cy="833"/>
              </a:xfrm>
              <a:prstGeom prst="roundRect">
                <a:avLst/>
              </a:prstGeom>
              <a:solidFill>
                <a:srgbClr val="D1C9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Nómenklatúra (bürokratikus patronális háló)</a:t>
                </a: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31" name="Szövegdoboz 8"/>
              <p:cNvSpPr txBox="1">
                <a:spLocks noChangeArrowheads="1"/>
              </p:cNvSpPr>
              <p:nvPr/>
            </p:nvSpPr>
            <p:spPr bwMode="auto">
              <a:xfrm>
                <a:off x="6509" y="8308"/>
                <a:ext cx="3898" cy="833"/>
              </a:xfrm>
              <a:prstGeom prst="roundRect">
                <a:avLst/>
              </a:prstGeom>
              <a:solidFill>
                <a:srgbClr val="6B95A1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társadalom pártbirtokként való kezelése</a:t>
                </a: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41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sp>
          <p:nvSpPr>
            <p:cNvPr id="21" name="Text Box 62"/>
            <p:cNvSpPr txBox="1">
              <a:spLocks noChangeArrowheads="1"/>
            </p:cNvSpPr>
            <p:nvPr/>
          </p:nvSpPr>
          <p:spPr bwMode="auto">
            <a:xfrm>
              <a:off x="89" y="6263"/>
              <a:ext cx="1858" cy="535"/>
            </a:xfrm>
            <a:prstGeom prst="roundRect">
              <a:avLst/>
            </a:prstGeom>
            <a:solidFill>
              <a:srgbClr val="B2654B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4000" tIns="10800" rIns="54000" bIns="10800" anchor="ctr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Fő ok</a:t>
              </a: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89" y="7288"/>
              <a:ext cx="1858" cy="830"/>
            </a:xfrm>
            <a:prstGeom prst="roundRect">
              <a:avLst/>
            </a:prstGeom>
            <a:solidFill>
              <a:srgbClr val="B2654B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4000" tIns="10800" rIns="54000" bIns="10800" anchor="ctr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Társadalmi struktúrák</a:t>
              </a: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9" y="8608"/>
              <a:ext cx="1858" cy="827"/>
            </a:xfrm>
            <a:prstGeom prst="roundRect">
              <a:avLst/>
            </a:prstGeom>
            <a:solidFill>
              <a:srgbClr val="B2654B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54000" tIns="10800" rIns="54000" bIns="10800" anchor="ctr" anchorCtr="0" upright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Uralmi struktúrák</a:t>
              </a: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FEAE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Lefelé nyíl 33"/>
          <p:cNvSpPr>
            <a:spLocks noChangeArrowheads="1"/>
          </p:cNvSpPr>
          <p:nvPr/>
        </p:nvSpPr>
        <p:spPr bwMode="auto">
          <a:xfrm>
            <a:off x="3163138" y="1584048"/>
            <a:ext cx="435792" cy="553828"/>
          </a:xfrm>
          <a:prstGeom prst="downArrow">
            <a:avLst>
              <a:gd name="adj1" fmla="val 50000"/>
              <a:gd name="adj2" fmla="val 50007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Balra-jobbra nyíl 25"/>
          <p:cNvSpPr>
            <a:spLocks noChangeArrowheads="1"/>
          </p:cNvSpPr>
          <p:nvPr/>
        </p:nvSpPr>
        <p:spPr bwMode="auto">
          <a:xfrm>
            <a:off x="4929907" y="2411854"/>
            <a:ext cx="722371" cy="389740"/>
          </a:xfrm>
          <a:prstGeom prst="leftRightArrow">
            <a:avLst>
              <a:gd name="adj1" fmla="val 50000"/>
              <a:gd name="adj2" fmla="val 49995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Balra-jobbra nyíl 25"/>
          <p:cNvSpPr>
            <a:spLocks noChangeArrowheads="1"/>
          </p:cNvSpPr>
          <p:nvPr/>
        </p:nvSpPr>
        <p:spPr bwMode="auto">
          <a:xfrm>
            <a:off x="4929907" y="3903387"/>
            <a:ext cx="722371" cy="389740"/>
          </a:xfrm>
          <a:prstGeom prst="leftRightArrow">
            <a:avLst>
              <a:gd name="adj1" fmla="val 50000"/>
              <a:gd name="adj2" fmla="val 49995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efelé nyíl 33"/>
          <p:cNvSpPr>
            <a:spLocks noChangeArrowheads="1"/>
          </p:cNvSpPr>
          <p:nvPr/>
        </p:nvSpPr>
        <p:spPr bwMode="auto">
          <a:xfrm>
            <a:off x="7082221" y="1584038"/>
            <a:ext cx="435792" cy="553828"/>
          </a:xfrm>
          <a:prstGeom prst="downArrow">
            <a:avLst>
              <a:gd name="adj1" fmla="val 50000"/>
              <a:gd name="adj2" fmla="val 50007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efelé nyíl 33"/>
          <p:cNvSpPr>
            <a:spLocks noChangeArrowheads="1"/>
          </p:cNvSpPr>
          <p:nvPr/>
        </p:nvSpPr>
        <p:spPr bwMode="auto">
          <a:xfrm>
            <a:off x="3163138" y="3075572"/>
            <a:ext cx="435792" cy="553828"/>
          </a:xfrm>
          <a:prstGeom prst="downArrow">
            <a:avLst>
              <a:gd name="adj1" fmla="val 50000"/>
              <a:gd name="adj2" fmla="val 50007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efelé nyíl 33"/>
          <p:cNvSpPr>
            <a:spLocks noChangeArrowheads="1"/>
          </p:cNvSpPr>
          <p:nvPr/>
        </p:nvSpPr>
        <p:spPr bwMode="auto">
          <a:xfrm>
            <a:off x="7082221" y="3071390"/>
            <a:ext cx="435792" cy="553828"/>
          </a:xfrm>
          <a:prstGeom prst="downArrow">
            <a:avLst>
              <a:gd name="adj1" fmla="val 50000"/>
              <a:gd name="adj2" fmla="val 50007"/>
            </a:avLst>
          </a:prstGeom>
          <a:solidFill>
            <a:srgbClr val="4D7C85"/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74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915988"/>
          </a:xfrm>
        </p:spPr>
        <p:txBody>
          <a:bodyPr>
            <a:normAutofit/>
          </a:bodyPr>
          <a:lstStyle/>
          <a:p>
            <a:r>
              <a:rPr lang="hu-HU" sz="2200" b="1" dirty="0">
                <a:solidFill>
                  <a:srgbClr val="8D503B"/>
                </a:solidFill>
              </a:rPr>
              <a:t>A </a:t>
            </a:r>
            <a:r>
              <a:rPr lang="hu-HU" sz="2200" b="1" dirty="0" err="1">
                <a:solidFill>
                  <a:srgbClr val="8D503B"/>
                </a:solidFill>
              </a:rPr>
              <a:t>patronalizmus</a:t>
            </a:r>
            <a:r>
              <a:rPr lang="hu-HU" sz="2200" b="1" dirty="0">
                <a:solidFill>
                  <a:srgbClr val="8D503B"/>
                </a:solidFill>
              </a:rPr>
              <a:t> posztkommunista formája</a:t>
            </a:r>
            <a:endParaRPr lang="en-US" sz="2200" b="1" dirty="0">
              <a:solidFill>
                <a:srgbClr val="8D503B"/>
              </a:solidFill>
            </a:endParaRPr>
          </a:p>
        </p:txBody>
      </p:sp>
      <p:grpSp>
        <p:nvGrpSpPr>
          <p:cNvPr id="19" name="Group 238"/>
          <p:cNvGrpSpPr>
            <a:grpSpLocks/>
          </p:cNvGrpSpPr>
          <p:nvPr/>
        </p:nvGrpSpPr>
        <p:grpSpPr bwMode="auto">
          <a:xfrm>
            <a:off x="115228" y="931630"/>
            <a:ext cx="8920822" cy="4080100"/>
            <a:chOff x="-286" y="5780"/>
            <a:chExt cx="10774" cy="4918"/>
          </a:xfrm>
        </p:grpSpPr>
        <p:grpSp>
          <p:nvGrpSpPr>
            <p:cNvPr id="20" name="Group 101"/>
            <p:cNvGrpSpPr>
              <a:grpSpLocks/>
            </p:cNvGrpSpPr>
            <p:nvPr/>
          </p:nvGrpSpPr>
          <p:grpSpPr bwMode="auto">
            <a:xfrm>
              <a:off x="1792" y="5780"/>
              <a:ext cx="8696" cy="4918"/>
              <a:chOff x="3324" y="-1436"/>
              <a:chExt cx="77324" cy="43749"/>
            </a:xfrm>
          </p:grpSpPr>
          <p:grpSp>
            <p:nvGrpSpPr>
              <p:cNvPr id="25" name="Group 102"/>
              <p:cNvGrpSpPr>
                <a:grpSpLocks/>
              </p:cNvGrpSpPr>
              <p:nvPr/>
            </p:nvGrpSpPr>
            <p:grpSpPr bwMode="auto">
              <a:xfrm>
                <a:off x="3324" y="-1436"/>
                <a:ext cx="77324" cy="43749"/>
                <a:chOff x="3324" y="-1436"/>
                <a:chExt cx="77324" cy="43749"/>
              </a:xfrm>
            </p:grpSpPr>
            <p:sp>
              <p:nvSpPr>
                <p:cNvPr id="28" name="Szövegdoboz 4"/>
                <p:cNvSpPr txBox="1">
                  <a:spLocks noChangeArrowheads="1"/>
                </p:cNvSpPr>
                <p:nvPr/>
              </p:nvSpPr>
              <p:spPr bwMode="auto">
                <a:xfrm>
                  <a:off x="3324" y="-1436"/>
                  <a:ext cx="77324" cy="6476"/>
                </a:xfrm>
                <a:prstGeom prst="roundRect">
                  <a:avLst/>
                </a:prstGeom>
                <a:solidFill>
                  <a:srgbClr val="B3AA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413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 társadalmi cselekvés szféráinak szétválasztatlansága (demokratikus környezetben)</a:t>
                  </a:r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29" name="Szövegdoboz 5"/>
                <p:cNvSpPr txBox="1">
                  <a:spLocks noChangeArrowheads="1"/>
                </p:cNvSpPr>
                <p:nvPr/>
              </p:nvSpPr>
              <p:spPr bwMode="auto">
                <a:xfrm>
                  <a:off x="3324" y="10117"/>
                  <a:ext cx="35235" cy="7920"/>
                </a:xfrm>
                <a:prstGeom prst="roundRect">
                  <a:avLst/>
                </a:prstGeom>
                <a:solidFill>
                  <a:srgbClr val="D1C9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413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Informális hálók</a:t>
                  </a:r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30" name="Szövegdoboz 6"/>
                <p:cNvSpPr txBox="1">
                  <a:spLocks noChangeArrowheads="1"/>
                </p:cNvSpPr>
                <p:nvPr/>
              </p:nvSpPr>
              <p:spPr bwMode="auto">
                <a:xfrm>
                  <a:off x="45405" y="10088"/>
                  <a:ext cx="35243" cy="7920"/>
                </a:xfrm>
                <a:prstGeom prst="roundRect">
                  <a:avLst/>
                </a:prstGeom>
                <a:solidFill>
                  <a:srgbClr val="6B95A1">
                    <a:alpha val="5000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413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Hatalom&amp;tulajdon</a:t>
                  </a:r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31" name="Szövegdoboz 7"/>
                <p:cNvSpPr txBox="1">
                  <a:spLocks noChangeArrowheads="1"/>
                </p:cNvSpPr>
                <p:nvPr/>
              </p:nvSpPr>
              <p:spPr bwMode="auto">
                <a:xfrm>
                  <a:off x="3324" y="22839"/>
                  <a:ext cx="35235" cy="7920"/>
                </a:xfrm>
                <a:prstGeom prst="roundRect">
                  <a:avLst/>
                </a:prstGeom>
                <a:solidFill>
                  <a:srgbClr val="D1C9B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413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Fogadott politikai családok (informális patronális hálók)</a:t>
                  </a:r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32" name="Szövegdoboz 8"/>
                <p:cNvSpPr txBox="1">
                  <a:spLocks noChangeArrowheads="1"/>
                </p:cNvSpPr>
                <p:nvPr/>
              </p:nvSpPr>
              <p:spPr bwMode="auto">
                <a:xfrm>
                  <a:off x="45405" y="23095"/>
                  <a:ext cx="35243" cy="7920"/>
                </a:xfrm>
                <a:prstGeom prst="roundRect">
                  <a:avLst/>
                </a:prstGeom>
                <a:solidFill>
                  <a:srgbClr val="6B95A1">
                    <a:alpha val="5000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413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Patrimonializáció</a:t>
                  </a:r>
                  <a:endPara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0413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  <p:sp>
              <p:nvSpPr>
                <p:cNvPr id="33" name="Szövegdoboz 9"/>
                <p:cNvSpPr txBox="1">
                  <a:spLocks noChangeArrowheads="1"/>
                </p:cNvSpPr>
                <p:nvPr/>
              </p:nvSpPr>
              <p:spPr bwMode="auto">
                <a:xfrm>
                  <a:off x="3324" y="35938"/>
                  <a:ext cx="77324" cy="6375"/>
                </a:xfrm>
                <a:prstGeom prst="roundRect">
                  <a:avLst/>
                </a:prstGeom>
                <a:solidFill>
                  <a:srgbClr val="E9B17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54000" tIns="10800" rIns="54000" bIns="10800" anchor="ctr" anchorCtr="0" upright="1">
                  <a:noAutofit/>
                </a:bodyPr>
                <a:lstStyle>
                  <a:defPPr>
                    <a:defRPr lang="hu-HU"/>
                  </a:defPPr>
                  <a:lvl1pPr algn="ctr">
                    <a:lnSpc>
                      <a:spcPct val="115000"/>
                    </a:lnSpc>
                    <a:spcAft>
                      <a:spcPts val="0"/>
                    </a:spcAft>
                    <a:defRPr b="1">
                      <a:solidFill>
                        <a:srgbClr val="504131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hu-H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04131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Times New Roman" panose="02020603050405020304" pitchFamily="18" charset="0"/>
                    </a:rPr>
                    <a:t>A korrupció központosított/monopolizált formái</a:t>
                  </a:r>
                </a:p>
              </p:txBody>
            </p:sp>
            <p:sp>
              <p:nvSpPr>
                <p:cNvPr id="34" name="Lefelé nyíl 33"/>
                <p:cNvSpPr>
                  <a:spLocks noChangeArrowheads="1"/>
                </p:cNvSpPr>
                <p:nvPr/>
              </p:nvSpPr>
              <p:spPr bwMode="auto">
                <a:xfrm>
                  <a:off x="18560" y="5040"/>
                  <a:ext cx="4680" cy="5048"/>
                </a:xfrm>
                <a:prstGeom prst="downArrow">
                  <a:avLst>
                    <a:gd name="adj1" fmla="val 50000"/>
                    <a:gd name="adj2" fmla="val 50007"/>
                  </a:avLst>
                </a:prstGeom>
                <a:solidFill>
                  <a:srgbClr val="4D7C85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Lefelé nyíl 34"/>
                <p:cNvSpPr>
                  <a:spLocks noChangeArrowheads="1"/>
                </p:cNvSpPr>
                <p:nvPr/>
              </p:nvSpPr>
              <p:spPr bwMode="auto">
                <a:xfrm>
                  <a:off x="60724" y="5059"/>
                  <a:ext cx="4680" cy="5058"/>
                </a:xfrm>
                <a:prstGeom prst="downArrow">
                  <a:avLst>
                    <a:gd name="adj1" fmla="val 50000"/>
                    <a:gd name="adj2" fmla="val 49997"/>
                  </a:avLst>
                </a:prstGeom>
                <a:solidFill>
                  <a:srgbClr val="4D7C85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Lefelé nyíl 35"/>
                <p:cNvSpPr>
                  <a:spLocks noChangeArrowheads="1"/>
                </p:cNvSpPr>
                <p:nvPr/>
              </p:nvSpPr>
              <p:spPr bwMode="auto">
                <a:xfrm>
                  <a:off x="18643" y="18036"/>
                  <a:ext cx="4680" cy="4803"/>
                </a:xfrm>
                <a:prstGeom prst="downArrow">
                  <a:avLst>
                    <a:gd name="adj1" fmla="val 50000"/>
                    <a:gd name="adj2" fmla="val 50007"/>
                  </a:avLst>
                </a:prstGeom>
                <a:solidFill>
                  <a:srgbClr val="4D7C85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Lefelé nyíl 36"/>
                <p:cNvSpPr>
                  <a:spLocks noChangeArrowheads="1"/>
                </p:cNvSpPr>
                <p:nvPr/>
              </p:nvSpPr>
              <p:spPr bwMode="auto">
                <a:xfrm>
                  <a:off x="60724" y="18008"/>
                  <a:ext cx="4680" cy="5048"/>
                </a:xfrm>
                <a:prstGeom prst="downArrow">
                  <a:avLst>
                    <a:gd name="adj1" fmla="val 50000"/>
                    <a:gd name="adj2" fmla="val 50007"/>
                  </a:avLst>
                </a:prstGeom>
                <a:solidFill>
                  <a:srgbClr val="4D7C85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Lefelé nyíl 37"/>
                <p:cNvSpPr>
                  <a:spLocks noChangeArrowheads="1"/>
                </p:cNvSpPr>
                <p:nvPr/>
              </p:nvSpPr>
              <p:spPr bwMode="auto">
                <a:xfrm>
                  <a:off x="18643" y="30758"/>
                  <a:ext cx="4680" cy="5079"/>
                </a:xfrm>
                <a:prstGeom prst="downArrow">
                  <a:avLst>
                    <a:gd name="adj1" fmla="val 50000"/>
                    <a:gd name="adj2" fmla="val 50007"/>
                  </a:avLst>
                </a:prstGeom>
                <a:solidFill>
                  <a:srgbClr val="4D7C85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Lefelé nyíl 38"/>
                <p:cNvSpPr>
                  <a:spLocks noChangeArrowheads="1"/>
                </p:cNvSpPr>
                <p:nvPr/>
              </p:nvSpPr>
              <p:spPr bwMode="auto">
                <a:xfrm>
                  <a:off x="60724" y="31015"/>
                  <a:ext cx="4680" cy="4822"/>
                </a:xfrm>
                <a:prstGeom prst="downArrow">
                  <a:avLst>
                    <a:gd name="adj1" fmla="val 50000"/>
                    <a:gd name="adj2" fmla="val 49997"/>
                  </a:avLst>
                </a:prstGeom>
                <a:solidFill>
                  <a:srgbClr val="4D7C85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Balra-jobbra nyíl 25"/>
              <p:cNvSpPr>
                <a:spLocks noChangeArrowheads="1"/>
              </p:cNvSpPr>
              <p:nvPr/>
            </p:nvSpPr>
            <p:spPr bwMode="auto">
              <a:xfrm>
                <a:off x="38559" y="11987"/>
                <a:ext cx="6846" cy="4179"/>
              </a:xfrm>
              <a:prstGeom prst="leftRightArrow">
                <a:avLst>
                  <a:gd name="adj1" fmla="val 50000"/>
                  <a:gd name="adj2" fmla="val 49995"/>
                </a:avLst>
              </a:prstGeom>
              <a:solidFill>
                <a:srgbClr val="4D7C85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Balra-jobbra nyíl 26"/>
              <p:cNvSpPr>
                <a:spLocks noChangeArrowheads="1"/>
              </p:cNvSpPr>
              <p:nvPr/>
            </p:nvSpPr>
            <p:spPr bwMode="auto">
              <a:xfrm>
                <a:off x="38559" y="24966"/>
                <a:ext cx="6846" cy="4179"/>
              </a:xfrm>
              <a:prstGeom prst="leftRightArrow">
                <a:avLst>
                  <a:gd name="adj1" fmla="val 50000"/>
                  <a:gd name="adj2" fmla="val 49995"/>
                </a:avLst>
              </a:prstGeom>
              <a:solidFill>
                <a:srgbClr val="4D7C85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 Box 117"/>
            <p:cNvSpPr txBox="1">
              <a:spLocks noChangeArrowheads="1"/>
            </p:cNvSpPr>
            <p:nvPr/>
          </p:nvSpPr>
          <p:spPr bwMode="auto">
            <a:xfrm>
              <a:off x="-286" y="5780"/>
              <a:ext cx="1904" cy="738"/>
            </a:xfrm>
            <a:prstGeom prst="roundRect">
              <a:avLst/>
            </a:prstGeom>
            <a:solidFill>
              <a:srgbClr val="B2654B"/>
            </a:solidFill>
            <a:ln w="190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algn="ctr">
                <a:spcAft>
                  <a:spcPts val="0"/>
                </a:spcAft>
                <a:defRPr b="1">
                  <a:solidFill>
                    <a:srgbClr val="50413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Fő ok</a:t>
              </a:r>
            </a:p>
          </p:txBody>
        </p:sp>
        <p:sp>
          <p:nvSpPr>
            <p:cNvPr id="22" name="Text Box 118"/>
            <p:cNvSpPr txBox="1">
              <a:spLocks noChangeArrowheads="1"/>
            </p:cNvSpPr>
            <p:nvPr/>
          </p:nvSpPr>
          <p:spPr bwMode="auto">
            <a:xfrm>
              <a:off x="-286" y="7069"/>
              <a:ext cx="1904" cy="899"/>
            </a:xfrm>
            <a:prstGeom prst="roundRect">
              <a:avLst/>
            </a:prstGeom>
            <a:solidFill>
              <a:srgbClr val="B2654B"/>
            </a:solidFill>
            <a:ln w="190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algn="ctr">
                <a:spcAft>
                  <a:spcPts val="0"/>
                </a:spcAft>
                <a:defRPr b="1">
                  <a:solidFill>
                    <a:srgbClr val="50413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Társadalmi struktúrák</a:t>
              </a:r>
            </a:p>
          </p:txBody>
        </p:sp>
        <p:sp>
          <p:nvSpPr>
            <p:cNvPr id="23" name="Text Box 119"/>
            <p:cNvSpPr txBox="1">
              <a:spLocks noChangeArrowheads="1"/>
            </p:cNvSpPr>
            <p:nvPr/>
          </p:nvSpPr>
          <p:spPr bwMode="auto">
            <a:xfrm>
              <a:off x="-286" y="8509"/>
              <a:ext cx="1904" cy="891"/>
            </a:xfrm>
            <a:prstGeom prst="roundRect">
              <a:avLst/>
            </a:prstGeom>
            <a:solidFill>
              <a:srgbClr val="B2654B"/>
            </a:solidFill>
            <a:ln w="190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algn="ctr">
                <a:spcAft>
                  <a:spcPts val="0"/>
                </a:spcAft>
                <a:defRPr b="1">
                  <a:solidFill>
                    <a:srgbClr val="50413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Uralmi struktúrák</a:t>
              </a:r>
            </a:p>
          </p:txBody>
        </p:sp>
        <p:sp>
          <p:nvSpPr>
            <p:cNvPr id="24" name="Text Box 120"/>
            <p:cNvSpPr txBox="1">
              <a:spLocks noChangeArrowheads="1"/>
            </p:cNvSpPr>
            <p:nvPr/>
          </p:nvSpPr>
          <p:spPr bwMode="auto">
            <a:xfrm>
              <a:off x="-286" y="9970"/>
              <a:ext cx="1904" cy="728"/>
            </a:xfrm>
            <a:prstGeom prst="roundRect">
              <a:avLst/>
            </a:prstGeom>
            <a:solidFill>
              <a:srgbClr val="B2654B"/>
            </a:solidFill>
            <a:ln w="190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>
              <a:defPPr>
                <a:defRPr lang="hu-HU"/>
              </a:defPPr>
              <a:lvl1pPr algn="ctr">
                <a:spcAft>
                  <a:spcPts val="0"/>
                </a:spcAft>
                <a:defRPr b="1">
                  <a:solidFill>
                    <a:srgbClr val="50413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EAE4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rPr>
                <a:t>Rendszer-szerű torzulás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519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1275606"/>
          </a:xfrm>
        </p:spPr>
        <p:txBody>
          <a:bodyPr>
            <a:noAutofit/>
          </a:bodyPr>
          <a:lstStyle/>
          <a:p>
            <a:r>
              <a:rPr lang="hu-HU" sz="2200" b="1" dirty="0">
                <a:solidFill>
                  <a:srgbClr val="8D503B"/>
                </a:solidFill>
              </a:rPr>
              <a:t>A csúcspatrónus formális pozíciója, a döntéshozó „testület” és a patronális hálózatok típusa Oroszországban</a:t>
            </a:r>
            <a:endParaRPr lang="hu-HU" sz="2200" dirty="0">
              <a:solidFill>
                <a:srgbClr val="8D503B"/>
              </a:solidFill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94135848"/>
              </p:ext>
            </p:extLst>
          </p:nvPr>
        </p:nvGraphicFramePr>
        <p:xfrm>
          <a:off x="107950" y="1275606"/>
          <a:ext cx="8928099" cy="30791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7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5576">
                <a:tc>
                  <a:txBody>
                    <a:bodyPr/>
                    <a:lstStyle/>
                    <a:p>
                      <a:pPr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Calibri"/>
                          <a:ea typeface="Calibri"/>
                          <a:cs typeface="Times New Roman"/>
                        </a:rPr>
                        <a:t>Csúcspatrónus formális pozíciója (a végrehajtó hatalom feje)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Calibri"/>
                          <a:ea typeface="Calibri"/>
                          <a:cs typeface="Times New Roman"/>
                        </a:rPr>
                        <a:t>Az uralkodó „testület” (a döntéshozó központ)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Calibri"/>
                          <a:ea typeface="Calibri"/>
                          <a:cs typeface="Times New Roman"/>
                        </a:rPr>
                        <a:t>Az uralmi elit a patronális hálók típusa szerint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Calibri"/>
                          <a:ea typeface="Calibri"/>
                          <a:cs typeface="Times New Roman"/>
                        </a:rPr>
                        <a:t>A patronális állam típusa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12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4"/>
                          </a:solidFill>
                          <a:latin typeface="Calibri"/>
                          <a:ea typeface="Calibri"/>
                          <a:cs typeface="Times New Roman"/>
                        </a:rPr>
                        <a:t>1917 előtt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cár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udvar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szolgáló nemesség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feudális állam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72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4"/>
                          </a:solidFill>
                          <a:latin typeface="Calibri"/>
                          <a:ea typeface="Calibri"/>
                          <a:cs typeface="Times New Roman"/>
                        </a:rPr>
                        <a:t>1917-1991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pártfőtitkár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 err="1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politbüró</a:t>
                      </a:r>
                      <a:endParaRPr lang="hu-HU" sz="1600" b="1" kern="1200" dirty="0">
                        <a:solidFill>
                          <a:srgbClr val="50413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nómenklatúra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pártállam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72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4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2003-2022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elnök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patrónus udvartartása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fogadott politikai család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maffiaállam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428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72158"/>
            <a:ext cx="8928100" cy="987424"/>
          </a:xfrm>
        </p:spPr>
        <p:txBody>
          <a:bodyPr>
            <a:noAutofit/>
          </a:bodyPr>
          <a:lstStyle/>
          <a:p>
            <a:r>
              <a:rPr lang="hu-HU" sz="2400" b="1" dirty="0">
                <a:solidFill>
                  <a:srgbClr val="8D503B"/>
                </a:solidFill>
              </a:rPr>
              <a:t>A demokrácia kialakulásának és fennmaradásának feltételei a posztkommunista időszakban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497193" cy="3744218"/>
          </a:xfrm>
        </p:spPr>
        <p:txBody>
          <a:bodyPr>
            <a:noAutofit/>
          </a:bodyPr>
          <a:lstStyle/>
          <a:p>
            <a:pPr marL="449263" indent="-266700">
              <a:spcBef>
                <a:spcPts val="0"/>
              </a:spcBef>
              <a:spcAft>
                <a:spcPts val="800"/>
              </a:spcAft>
              <a:buClr>
                <a:srgbClr val="4D7C85"/>
              </a:buClr>
              <a:buSzPct val="120000"/>
            </a:pPr>
            <a:r>
              <a:rPr lang="hu-HU" sz="2400" b="1" dirty="0" err="1">
                <a:solidFill>
                  <a:srgbClr val="504131"/>
                </a:solidFill>
              </a:rPr>
              <a:t>patronalizmus</a:t>
            </a:r>
            <a:r>
              <a:rPr lang="hu-HU" sz="2400" b="1" dirty="0">
                <a:solidFill>
                  <a:srgbClr val="504131"/>
                </a:solidFill>
              </a:rPr>
              <a:t> mellett is kialakulhatott demokrácia (többpiramisos rendszer) kétféle gátló tényező jelenlétében</a:t>
            </a:r>
          </a:p>
          <a:p>
            <a:pPr marL="849313" lvl="1" indent="-266700">
              <a:spcBef>
                <a:spcPts val="0"/>
              </a:spcBef>
              <a:spcAft>
                <a:spcPts val="800"/>
              </a:spcAft>
              <a:buClr>
                <a:srgbClr val="4D7C85"/>
              </a:buClr>
              <a:buSzPct val="120000"/>
            </a:pPr>
            <a:r>
              <a:rPr lang="hu-HU" sz="2400" b="1" i="1" dirty="0">
                <a:solidFill>
                  <a:srgbClr val="8D503B"/>
                </a:solidFill>
              </a:rPr>
              <a:t>belső – intézményi – gátak:</a:t>
            </a:r>
            <a:r>
              <a:rPr lang="hu-HU" sz="2400" b="1" dirty="0">
                <a:solidFill>
                  <a:srgbClr val="8D503B"/>
                </a:solidFill>
              </a:rPr>
              <a:t> </a:t>
            </a:r>
            <a:r>
              <a:rPr lang="hu-HU" sz="2400" b="1" dirty="0">
                <a:solidFill>
                  <a:srgbClr val="504131"/>
                </a:solidFill>
              </a:rPr>
              <a:t>(1) osztott végrehajtó hatalom, (2) arányos választási rendszer</a:t>
            </a:r>
          </a:p>
          <a:p>
            <a:pPr marL="849313" lvl="1" indent="-266700">
              <a:spcBef>
                <a:spcPts val="0"/>
              </a:spcBef>
              <a:spcAft>
                <a:spcPts val="800"/>
              </a:spcAft>
              <a:buClr>
                <a:srgbClr val="4D7C85"/>
              </a:buClr>
              <a:buSzPct val="120000"/>
            </a:pPr>
            <a:r>
              <a:rPr lang="hu-HU" sz="2400" b="1" i="1" dirty="0">
                <a:solidFill>
                  <a:srgbClr val="8D503B"/>
                </a:solidFill>
              </a:rPr>
              <a:t>külső – geopolitikai – gátak:</a:t>
            </a:r>
            <a:r>
              <a:rPr lang="hu-HU" sz="2400" b="1" dirty="0">
                <a:solidFill>
                  <a:srgbClr val="8D503B"/>
                </a:solidFill>
              </a:rPr>
              <a:t> </a:t>
            </a:r>
            <a:r>
              <a:rPr lang="hu-HU" sz="2400" b="1" dirty="0">
                <a:solidFill>
                  <a:srgbClr val="504131"/>
                </a:solidFill>
              </a:rPr>
              <a:t>nyugati kötődés és befolyás (gravitációs tér)</a:t>
            </a:r>
          </a:p>
          <a:p>
            <a:pPr marL="449263" indent="-266700">
              <a:spcBef>
                <a:spcPts val="0"/>
              </a:spcBef>
              <a:spcAft>
                <a:spcPts val="800"/>
              </a:spcAft>
              <a:buClr>
                <a:srgbClr val="4D7C85"/>
              </a:buClr>
              <a:buSzPct val="120000"/>
            </a:pPr>
            <a:r>
              <a:rPr lang="hu-HU" sz="2400" b="1" dirty="0">
                <a:solidFill>
                  <a:srgbClr val="504131"/>
                </a:solidFill>
              </a:rPr>
              <a:t>ezek mellett tudott stabilizálódni a </a:t>
            </a:r>
            <a:r>
              <a:rPr lang="hu-HU" sz="2400" b="1" dirty="0" err="1">
                <a:solidFill>
                  <a:srgbClr val="504131"/>
                </a:solidFill>
              </a:rPr>
              <a:t>patronális</a:t>
            </a:r>
            <a:r>
              <a:rPr lang="hu-HU" sz="2400" b="1" dirty="0">
                <a:solidFill>
                  <a:srgbClr val="504131"/>
                </a:solidFill>
              </a:rPr>
              <a:t> hálók versenye (pl. Románia, Bulgária, Ukrajna)</a:t>
            </a:r>
          </a:p>
          <a:p>
            <a:pPr marL="449263" indent="-266700">
              <a:spcBef>
                <a:spcPts val="0"/>
              </a:spcBef>
              <a:spcAft>
                <a:spcPts val="800"/>
              </a:spcAft>
              <a:buClr>
                <a:srgbClr val="4D7C85"/>
              </a:buClr>
              <a:buSzPct val="120000"/>
            </a:pPr>
            <a:r>
              <a:rPr lang="hu-HU" sz="2400" b="1" dirty="0">
                <a:solidFill>
                  <a:srgbClr val="504131"/>
                </a:solidFill>
              </a:rPr>
              <a:t>ezek hiányában volt lehetőség autokrácia (egypiramisos rendszer) létrehozására (pl. Oroszország, Magyarország)</a:t>
            </a:r>
          </a:p>
        </p:txBody>
      </p:sp>
    </p:spTree>
    <p:extLst>
      <p:ext uri="{BB962C8B-B14F-4D97-AF65-F5344CB8AC3E}">
        <p14:creationId xmlns:p14="http://schemas.microsoft.com/office/powerpoint/2010/main" val="2414797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915988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8D503B"/>
                </a:solidFill>
              </a:rPr>
              <a:t>Henry Hale: </a:t>
            </a:r>
            <a:r>
              <a:rPr lang="en-US" sz="2000" b="1" dirty="0" err="1">
                <a:solidFill>
                  <a:srgbClr val="8D503B"/>
                </a:solidFill>
              </a:rPr>
              <a:t>Formális</a:t>
            </a:r>
            <a:r>
              <a:rPr lang="en-US" sz="2000" b="1" dirty="0">
                <a:solidFill>
                  <a:srgbClr val="8D503B"/>
                </a:solidFill>
              </a:rPr>
              <a:t> </a:t>
            </a:r>
            <a:r>
              <a:rPr lang="en-US" sz="2000" b="1" dirty="0" err="1">
                <a:solidFill>
                  <a:srgbClr val="8D503B"/>
                </a:solidFill>
              </a:rPr>
              <a:t>alkotmányok</a:t>
            </a:r>
            <a:r>
              <a:rPr lang="en-US" sz="2000" b="1" dirty="0">
                <a:solidFill>
                  <a:srgbClr val="8D503B"/>
                </a:solidFill>
              </a:rPr>
              <a:t> </a:t>
            </a:r>
            <a:r>
              <a:rPr lang="en-US" sz="2000" b="1" dirty="0" err="1">
                <a:solidFill>
                  <a:srgbClr val="8D503B"/>
                </a:solidFill>
              </a:rPr>
              <a:t>és</a:t>
            </a:r>
            <a:r>
              <a:rPr lang="en-US" sz="2000" b="1" dirty="0">
                <a:solidFill>
                  <a:srgbClr val="8D503B"/>
                </a:solidFill>
              </a:rPr>
              <a:t> </a:t>
            </a:r>
            <a:r>
              <a:rPr lang="en-US" sz="2000" b="1" dirty="0" err="1">
                <a:solidFill>
                  <a:srgbClr val="8D503B"/>
                </a:solidFill>
              </a:rPr>
              <a:t>patronalizmus</a:t>
            </a:r>
            <a:r>
              <a:rPr lang="en-US" sz="2000" b="1" dirty="0">
                <a:solidFill>
                  <a:srgbClr val="8D503B"/>
                </a:solidFill>
              </a:rPr>
              <a:t> a </a:t>
            </a:r>
            <a:r>
              <a:rPr lang="en-US" sz="2000" b="1" dirty="0" err="1">
                <a:solidFill>
                  <a:srgbClr val="8D503B"/>
                </a:solidFill>
              </a:rPr>
              <a:t>posztkommunista</a:t>
            </a:r>
            <a:r>
              <a:rPr lang="en-US" sz="2000" b="1" dirty="0">
                <a:solidFill>
                  <a:srgbClr val="8D503B"/>
                </a:solidFill>
              </a:rPr>
              <a:t> </a:t>
            </a:r>
            <a:r>
              <a:rPr lang="en-US" sz="2000" b="1" dirty="0" err="1">
                <a:solidFill>
                  <a:srgbClr val="8D503B"/>
                </a:solidFill>
              </a:rPr>
              <a:t>országokban</a:t>
            </a:r>
            <a:r>
              <a:rPr lang="en-US" sz="2000" b="1" dirty="0">
                <a:solidFill>
                  <a:srgbClr val="8D503B"/>
                </a:solidFill>
              </a:rPr>
              <a:t> </a:t>
            </a:r>
            <a:r>
              <a:rPr lang="en-US" sz="2000" b="1" dirty="0" err="1">
                <a:solidFill>
                  <a:srgbClr val="8D503B"/>
                </a:solidFill>
              </a:rPr>
              <a:t>az</a:t>
            </a:r>
            <a:r>
              <a:rPr lang="en-US" sz="2000" b="1" dirty="0">
                <a:solidFill>
                  <a:srgbClr val="8D503B"/>
                </a:solidFill>
              </a:rPr>
              <a:t> 1990-es </a:t>
            </a:r>
            <a:r>
              <a:rPr lang="en-US" sz="2000" b="1" dirty="0" err="1">
                <a:solidFill>
                  <a:srgbClr val="8D503B"/>
                </a:solidFill>
              </a:rPr>
              <a:t>évek</a:t>
            </a:r>
            <a:r>
              <a:rPr lang="en-US" sz="2000" b="1" dirty="0">
                <a:solidFill>
                  <a:srgbClr val="8D503B"/>
                </a:solidFill>
              </a:rPr>
              <a:t> </a:t>
            </a:r>
            <a:r>
              <a:rPr lang="en-US" sz="2000" b="1" dirty="0" err="1">
                <a:solidFill>
                  <a:srgbClr val="8D503B"/>
                </a:solidFill>
              </a:rPr>
              <a:t>közepe</a:t>
            </a:r>
            <a:r>
              <a:rPr lang="en-US" sz="2000" b="1" dirty="0">
                <a:solidFill>
                  <a:srgbClr val="8D503B"/>
                </a:solidFill>
              </a:rPr>
              <a:t> </a:t>
            </a:r>
            <a:r>
              <a:rPr lang="en-US" sz="2000" b="1" dirty="0" err="1">
                <a:solidFill>
                  <a:srgbClr val="8D503B"/>
                </a:solidFill>
              </a:rPr>
              <a:t>óta</a:t>
            </a:r>
            <a:endParaRPr lang="hu-HU" sz="2000" dirty="0">
              <a:solidFill>
                <a:srgbClr val="8D503B"/>
              </a:solidFill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4294967295"/>
          </p:nvPr>
        </p:nvGraphicFramePr>
        <p:xfrm>
          <a:off x="35497" y="856191"/>
          <a:ext cx="9000553" cy="37316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5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399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Patronalizmus foka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EAE4">
                        <a:alpha val="6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A végrehajtó hatalom típusa</a:t>
                      </a:r>
                      <a:endParaRPr lang="hu-HU" sz="1600" b="1" kern="1200" dirty="0">
                        <a:solidFill>
                          <a:srgbClr val="4D7C84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hu-HU" sz="1400" b="1" kern="1200" dirty="0">
                        <a:solidFill>
                          <a:srgbClr val="4D7C84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hu-HU" sz="1400" b="1" kern="1200" dirty="0">
                        <a:solidFill>
                          <a:srgbClr val="4D7C84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81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u-H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Elnöki rendszer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Osztott végrehajtó hatalom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Parlamentáris rendszer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21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Magas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Azerbajdzsán,* Belarusz,* Kazahsztán,* Kirgizisztán (2010-ig),* Moldova (2000-ig),* Oroszország,* Tádzsikisztán,* Türkmenisztán,* Ukrajna (1991–2006;  2010–2014),* Üzbegisztán*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Kirgizisztán (2010–)*,Moldova (2016–),* Örményország,* Románia,* Ukrajna*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Albánia, Bulgária,* Magyarország (2010–), Macedónia,* Moldova (2000-2016)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64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Mérsékelt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Észtország, Lettország, Litvánia, Magyarország (1998–2010), Szerbia,* Szlovákia*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4D7C84"/>
                          </a:solidFill>
                          <a:latin typeface="+mn-lt"/>
                          <a:ea typeface="Calibri"/>
                          <a:cs typeface="Times New Roman"/>
                        </a:rPr>
                        <a:t>Alacsony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Horvátország (2000-ig),*</a:t>
                      </a:r>
                      <a:b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Lengyelország* 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u-HU" sz="1400" b="1" kern="1200" dirty="0">
                          <a:solidFill>
                            <a:srgbClr val="504131"/>
                          </a:solidFill>
                          <a:latin typeface="+mn-lt"/>
                          <a:ea typeface="Calibri"/>
                          <a:cs typeface="Times New Roman"/>
                        </a:rPr>
                        <a:t>Cseh Köztársaság (2012–), Horvátország (2001–),* Magyarország (1998-ig), Szlovénia*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219379" y="4650690"/>
            <a:ext cx="3529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504131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Közvetlen elnökválasztásos országok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églalap 14"/>
          <p:cNvSpPr/>
          <p:nvPr/>
        </p:nvSpPr>
        <p:spPr>
          <a:xfrm>
            <a:off x="107950" y="4702373"/>
            <a:ext cx="4824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7C8B"/>
              </a:buClr>
              <a:buSzPct val="12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1200" b="1" i="1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Forrás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Henry E. Hale,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Patronal Politic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459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5041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oldal) módosítva, frissítve.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0412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18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Betűtípus, tipográfia, embléma látható&#10;&#10;Automatikusan generált leírás">
            <a:extLst>
              <a:ext uri="{FF2B5EF4-FFF2-40B4-BE49-F238E27FC236}">
                <a16:creationId xmlns:a16="http://schemas.microsoft.com/office/drawing/2014/main" id="{3282B2E8-44AE-414A-CDA7-F2E62A08B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7" y="123478"/>
            <a:ext cx="3176485" cy="4515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 descr="A képen szöveg, Betűtípus, könyv, tervezés látható&#10;&#10;Automatikusan generált leírás">
            <a:extLst>
              <a:ext uri="{FF2B5EF4-FFF2-40B4-BE49-F238E27FC236}">
                <a16:creationId xmlns:a16="http://schemas.microsoft.com/office/drawing/2014/main" id="{41570482-A91F-6720-0FE0-5720B80C7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65" y="123478"/>
            <a:ext cx="3186635" cy="45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FAD57C8-A898-9B7C-A4CA-81B6A761B4D0}"/>
              </a:ext>
            </a:extLst>
          </p:cNvPr>
          <p:cNvSpPr txBox="1"/>
          <p:nvPr/>
        </p:nvSpPr>
        <p:spPr>
          <a:xfrm>
            <a:off x="603427" y="4722698"/>
            <a:ext cx="332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</a:t>
            </a:r>
            <a:r>
              <a:rPr lang="hu-HU" b="1" dirty="0" err="1">
                <a:solidFill>
                  <a:srgbClr val="50412C"/>
                </a:solidFill>
              </a:rPr>
              <a:t>Noran</a:t>
            </a:r>
            <a:r>
              <a:rPr lang="hu-HU" b="1" dirty="0">
                <a:solidFill>
                  <a:srgbClr val="50412C"/>
                </a:solidFill>
              </a:rPr>
              <a:t> </a:t>
            </a:r>
            <a:r>
              <a:rPr lang="hu-HU" b="1" dirty="0" err="1">
                <a:solidFill>
                  <a:srgbClr val="50412C"/>
                </a:solidFill>
              </a:rPr>
              <a:t>Libro</a:t>
            </a:r>
            <a:r>
              <a:rPr lang="hu-HU" b="1" dirty="0">
                <a:solidFill>
                  <a:srgbClr val="50412C"/>
                </a:solidFill>
              </a:rPr>
              <a:t>, 2013)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0E8DE2-5DA3-F3B4-DA47-A9DFAD80AFC6}"/>
              </a:ext>
            </a:extLst>
          </p:cNvPr>
          <p:cNvSpPr txBox="1"/>
          <p:nvPr/>
        </p:nvSpPr>
        <p:spPr>
          <a:xfrm>
            <a:off x="4918831" y="4722698"/>
            <a:ext cx="332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</a:t>
            </a:r>
            <a:r>
              <a:rPr lang="hu-HU" b="1" dirty="0" err="1">
                <a:solidFill>
                  <a:srgbClr val="50412C"/>
                </a:solidFill>
              </a:rPr>
              <a:t>Noran</a:t>
            </a:r>
            <a:r>
              <a:rPr lang="hu-HU" b="1" dirty="0">
                <a:solidFill>
                  <a:srgbClr val="50412C"/>
                </a:solidFill>
              </a:rPr>
              <a:t> </a:t>
            </a:r>
            <a:r>
              <a:rPr lang="hu-HU" b="1" dirty="0" err="1">
                <a:solidFill>
                  <a:srgbClr val="50412C"/>
                </a:solidFill>
              </a:rPr>
              <a:t>Libro</a:t>
            </a:r>
            <a:r>
              <a:rPr lang="hu-HU" b="1" dirty="0">
                <a:solidFill>
                  <a:srgbClr val="50412C"/>
                </a:solidFill>
              </a:rPr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2727332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>
            <a:spLocks noGrp="1"/>
          </p:cNvSpPr>
          <p:nvPr>
            <p:ph type="body" idx="1"/>
          </p:nvPr>
        </p:nvSpPr>
        <p:spPr>
          <a:xfrm>
            <a:off x="107950" y="123478"/>
            <a:ext cx="892810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D503B"/>
              </a:buClr>
              <a:buSzPts val="2200"/>
              <a:buNone/>
            </a:pPr>
            <a:r>
              <a:rPr lang="hu-HU" sz="2800" b="1" dirty="0">
                <a:solidFill>
                  <a:srgbClr val="8D503B"/>
                </a:solidFill>
                <a:latin typeface="Open Sans"/>
                <a:ea typeface="Open Sans"/>
                <a:cs typeface="Open Sans"/>
                <a:sym typeface="Open Sans"/>
              </a:rPr>
              <a:t>A posztkommunista maffiaállam</a:t>
            </a:r>
            <a:endParaRPr sz="2800" b="1" dirty="0">
              <a:solidFill>
                <a:srgbClr val="8D50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59" name="Google Shape;159;p6"/>
          <p:cNvGraphicFramePr/>
          <p:nvPr>
            <p:extLst>
              <p:ext uri="{D42A27DB-BD31-4B8C-83A1-F6EECF244321}">
                <p14:modId xmlns:p14="http://schemas.microsoft.com/office/powerpoint/2010/main" val="326114720"/>
              </p:ext>
            </p:extLst>
          </p:nvPr>
        </p:nvGraphicFramePr>
        <p:xfrm>
          <a:off x="179513" y="1059582"/>
          <a:ext cx="8784975" cy="35224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4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u="none" strike="noStrike" cap="none">
                        <a:solidFill>
                          <a:srgbClr val="5041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u="none" strike="noStrike" cap="none" dirty="0">
                          <a:solidFill>
                            <a:srgbClr val="4D7C8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használt elnevezés alapja</a:t>
                      </a:r>
                      <a:endParaRPr sz="2000" b="1" u="none" strike="noStrike" cap="none" dirty="0">
                        <a:solidFill>
                          <a:srgbClr val="4D7C8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5" marR="45725" marT="45725" marB="45725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D7C85"/>
                        </a:buClr>
                        <a:buSzPts val="2000"/>
                        <a:buFont typeface="Calibri"/>
                        <a:buNone/>
                      </a:pPr>
                      <a:r>
                        <a:rPr lang="hu-HU" sz="2000" b="1" u="none" strike="noStrike" cap="none" dirty="0">
                          <a:solidFill>
                            <a:srgbClr val="4D7C8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maffiaállam egy jellemzőjére utaló terminus</a:t>
                      </a:r>
                      <a:endParaRPr sz="2000" b="1" u="none" strike="noStrike" cap="none" dirty="0">
                        <a:solidFill>
                          <a:srgbClr val="4D7C8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1" u="none" strike="noStrike" cap="none" dirty="0">
                        <a:solidFill>
                          <a:srgbClr val="5041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4D7C8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r>
                        <a:rPr lang="hu-HU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r>
                        <a:rPr lang="en-US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tor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klán állam</a:t>
                      </a:r>
                      <a:endParaRPr dirty="0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627063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8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maffiaállam</a:t>
                      </a:r>
                      <a:endParaRPr sz="2800" b="1" u="none" strike="noStrike" cap="none" dirty="0">
                        <a:solidFill>
                          <a:srgbClr val="5041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4D7C8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hatalmat célzó tevékenység</a:t>
                      </a:r>
                      <a:endParaRPr sz="2000" b="1" u="none" strike="noStrike" cap="none" dirty="0">
                        <a:solidFill>
                          <a:srgbClr val="5041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u="none" strike="noStrike" cap="none" dirty="0" err="1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neopatrimoniális</a:t>
                      </a:r>
                      <a:r>
                        <a:rPr lang="hu-HU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állam</a:t>
                      </a:r>
                      <a:endParaRPr sz="2000" b="1" u="none" strike="noStrike" cap="none" dirty="0">
                        <a:solidFill>
                          <a:srgbClr val="5041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4D7C8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tulajdont célzó tevékenység</a:t>
                      </a:r>
                      <a:endParaRPr sz="2000" b="1" u="none" strike="noStrike" cap="none" dirty="0">
                        <a:solidFill>
                          <a:srgbClr val="5041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ragadozó állam</a:t>
                      </a:r>
                      <a:endParaRPr sz="2000" b="1" u="none" strike="noStrike" cap="none" dirty="0">
                        <a:solidFill>
                          <a:srgbClr val="50413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4D7C8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cs typeface="Calibri"/>
                          <a:sym typeface="Calibri"/>
                        </a:rPr>
                        <a:t>Törvényesség</a:t>
                      </a:r>
                      <a:endParaRPr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2000" b="1" u="none" strike="noStrike" cap="none" dirty="0">
                          <a:solidFill>
                            <a:srgbClr val="50413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bűnöző állam</a:t>
                      </a:r>
                      <a:endParaRPr dirty="0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3A9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60" name="Google Shape;160;p6"/>
          <p:cNvCxnSpPr/>
          <p:nvPr/>
        </p:nvCxnSpPr>
        <p:spPr>
          <a:xfrm>
            <a:off x="6300192" y="2499742"/>
            <a:ext cx="648296" cy="449945"/>
          </a:xfrm>
          <a:prstGeom prst="straightConnector1">
            <a:avLst/>
          </a:prstGeom>
          <a:noFill/>
          <a:ln w="44450" cap="flat" cmpd="sng">
            <a:solidFill>
              <a:srgbClr val="4D7C8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1" name="Google Shape;161;p6"/>
          <p:cNvCxnSpPr/>
          <p:nvPr/>
        </p:nvCxnSpPr>
        <p:spPr>
          <a:xfrm>
            <a:off x="6300192" y="3255616"/>
            <a:ext cx="648296" cy="144017"/>
          </a:xfrm>
          <a:prstGeom prst="straightConnector1">
            <a:avLst/>
          </a:prstGeom>
          <a:noFill/>
          <a:ln w="44450" cap="flat" cmpd="sng">
            <a:solidFill>
              <a:srgbClr val="4D7C8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2" name="Google Shape;162;p6"/>
          <p:cNvCxnSpPr/>
          <p:nvPr/>
        </p:nvCxnSpPr>
        <p:spPr>
          <a:xfrm rot="10800000" flipH="1">
            <a:off x="6300192" y="3759672"/>
            <a:ext cx="648296" cy="161912"/>
          </a:xfrm>
          <a:prstGeom prst="straightConnector1">
            <a:avLst/>
          </a:prstGeom>
          <a:noFill/>
          <a:ln w="44450" cap="flat" cmpd="sng">
            <a:solidFill>
              <a:srgbClr val="4D7C8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3" name="Google Shape;163;p6"/>
          <p:cNvCxnSpPr/>
          <p:nvPr/>
        </p:nvCxnSpPr>
        <p:spPr>
          <a:xfrm rot="10800000" flipH="1">
            <a:off x="6372200" y="4047704"/>
            <a:ext cx="648296" cy="513003"/>
          </a:xfrm>
          <a:prstGeom prst="straightConnector1">
            <a:avLst/>
          </a:prstGeom>
          <a:noFill/>
          <a:ln w="44450" cap="flat" cmpd="sng">
            <a:solidFill>
              <a:srgbClr val="4D7C85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55280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928100" cy="16356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hu-HU" sz="2800" b="1" dirty="0">
                <a:solidFill>
                  <a:srgbClr val="8D503B"/>
                </a:solidFill>
              </a:rPr>
              <a:t>A posztkommunista jelenségek egy részére reflektáló</a:t>
            </a:r>
            <a:br>
              <a:rPr lang="hu-HU" sz="2800" b="1" dirty="0">
                <a:solidFill>
                  <a:srgbClr val="8D503B"/>
                </a:solidFill>
              </a:rPr>
            </a:br>
            <a:r>
              <a:rPr lang="hu-HU" sz="2800" b="1" dirty="0">
                <a:solidFill>
                  <a:srgbClr val="8D503B"/>
                </a:solidFill>
              </a:rPr>
              <a:t>történelmi analógiák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635646"/>
          <a:ext cx="2520726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7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hu-HU" sz="2000" b="1" kern="1200" dirty="0" err="1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neo-feudalizmus</a:t>
                      </a:r>
                      <a:endParaRPr lang="en-GB" sz="20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A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564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a társadalmi </a:t>
                      </a:r>
                      <a:r>
                        <a:rPr lang="hu-HU" sz="1800" b="1" kern="1200" dirty="0" err="1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autonó-miák</a:t>
                      </a:r>
                      <a:r>
                        <a:rPr lang="hu-HU" sz="18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 felszámolása</a:t>
                      </a:r>
                      <a:endParaRPr lang="en-US" sz="18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„vazallusok”, „bárók” „kiskirályok” és „szolgák” hierarchikus</a:t>
                      </a:r>
                      <a:r>
                        <a:rPr lang="hu-HU" sz="1800" b="1" kern="1200" baseline="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 hálója</a:t>
                      </a:r>
                      <a:endParaRPr lang="en-US" sz="18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347864" y="1635647"/>
          <a:ext cx="2448272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1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u-HU" sz="2000" b="1" kern="1200" dirty="0" err="1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neo-fasizmus</a:t>
                      </a:r>
                      <a:endParaRPr lang="en-GB" sz="20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A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6105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idegengyűlölet</a:t>
                      </a:r>
                      <a:endParaRPr lang="en-GB" sz="18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antiszemitizmus</a:t>
                      </a:r>
                      <a:endParaRPr lang="en-GB" sz="18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vezérkultusz</a:t>
                      </a:r>
                      <a:endParaRPr lang="en-GB" sz="18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156176" y="1635647"/>
          <a:ext cx="2448272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>
                          <a:solidFill>
                            <a:srgbClr val="50412C"/>
                          </a:solidFill>
                          <a:latin typeface="+mn-lt"/>
                        </a:rPr>
                        <a:t>neo-</a:t>
                      </a:r>
                      <a:r>
                        <a:rPr lang="hu-HU" sz="2000" dirty="0">
                          <a:solidFill>
                            <a:srgbClr val="50412C"/>
                          </a:solidFill>
                          <a:latin typeface="+mn-lt"/>
                        </a:rPr>
                        <a:t>kommunizmus</a:t>
                      </a:r>
                      <a:endParaRPr lang="en-GB" sz="2000" dirty="0">
                        <a:solidFill>
                          <a:srgbClr val="50412C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A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564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voluntarizmus</a:t>
                      </a:r>
                      <a:endParaRPr lang="ru-RU" sz="18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800" b="1" kern="120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a gazdaságba való túlzott</a:t>
                      </a:r>
                      <a:r>
                        <a:rPr lang="hu-HU" sz="1800" b="1" kern="1200" baseline="0" dirty="0">
                          <a:solidFill>
                            <a:srgbClr val="50412C"/>
                          </a:solidFill>
                          <a:latin typeface="+mn-lt"/>
                          <a:ea typeface="+mn-ea"/>
                          <a:cs typeface="+mn-cs"/>
                        </a:rPr>
                        <a:t> állami beavatkozás</a:t>
                      </a:r>
                      <a:endParaRPr lang="en-GB" sz="1800" b="1" kern="1200" dirty="0">
                        <a:solidFill>
                          <a:srgbClr val="5041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483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195486"/>
            <a:ext cx="8928100" cy="987425"/>
          </a:xfrm>
        </p:spPr>
        <p:txBody>
          <a:bodyPr>
            <a:noAutofit/>
          </a:bodyPr>
          <a:lstStyle/>
          <a:p>
            <a:pPr lvl="0"/>
            <a:r>
              <a:rPr lang="hu-HU" sz="2400" b="1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posztkommunista egypiramisos </a:t>
            </a:r>
            <a:r>
              <a:rPr lang="hu-HU" sz="2400" b="1" dirty="0" err="1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patronális</a:t>
            </a:r>
            <a:r>
              <a:rPr lang="hu-HU" sz="2400" b="1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háló nem tekinthető</a:t>
            </a:r>
            <a:r>
              <a:rPr lang="en-US" sz="2400" b="1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osztálynak</a:t>
            </a:r>
            <a:r>
              <a:rPr lang="en-US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mert az </a:t>
            </a:r>
            <a:r>
              <a:rPr lang="hu-HU" sz="2400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osztály</a:t>
            </a:r>
            <a:r>
              <a:rPr lang="en-US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313" y="1347465"/>
            <a:ext cx="8207376" cy="374456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alapvetően gazdasági jelenség, mely a jogegyenlőségen alapuló kapitalista társadalmon belül kötne össze </a:t>
            </a:r>
            <a:r>
              <a:rPr lang="hu-HU" sz="1800" b="1" dirty="0">
                <a:solidFill>
                  <a:srgbClr val="50412C"/>
                </a:solidFill>
              </a:rPr>
              <a:t>hasonló gazdasági státusú</a:t>
            </a:r>
            <a:r>
              <a:rPr lang="hu-HU" sz="1800" dirty="0">
                <a:solidFill>
                  <a:srgbClr val="50412C"/>
                </a:solidFill>
              </a:rPr>
              <a:t> emberek</a:t>
            </a:r>
            <a:r>
              <a:rPr lang="en-US" sz="1800" dirty="0">
                <a:solidFill>
                  <a:srgbClr val="50412C"/>
                </a:solidFill>
              </a:rPr>
              <a:t>;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a tagok közti </a:t>
            </a:r>
            <a:r>
              <a:rPr lang="hu-HU" sz="1800" b="1" dirty="0">
                <a:solidFill>
                  <a:srgbClr val="50412C"/>
                </a:solidFill>
              </a:rPr>
              <a:t>horizontális viszonyok</a:t>
            </a:r>
            <a:r>
              <a:rPr lang="hu-HU" sz="1800" dirty="0">
                <a:solidFill>
                  <a:srgbClr val="50412C"/>
                </a:solidFill>
              </a:rPr>
              <a:t>, nem pedig vertikális, hierarchikus viszonyok jellemzik</a:t>
            </a:r>
            <a:r>
              <a:rPr lang="en-US" sz="1800" dirty="0">
                <a:solidFill>
                  <a:srgbClr val="50412C"/>
                </a:solidFill>
              </a:rPr>
              <a:t>;</a:t>
            </a:r>
            <a:endParaRPr lang="hu-HU" sz="1800" dirty="0">
              <a:solidFill>
                <a:srgbClr val="50412C"/>
              </a:solidFill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kohéziója </a:t>
            </a:r>
            <a:r>
              <a:rPr lang="hu-HU" sz="1800" b="1" dirty="0">
                <a:solidFill>
                  <a:srgbClr val="50412C"/>
                </a:solidFill>
              </a:rPr>
              <a:t>osztálytudat</a:t>
            </a:r>
            <a:r>
              <a:rPr lang="hu-HU" sz="1800" dirty="0">
                <a:solidFill>
                  <a:srgbClr val="50412C"/>
                </a:solidFill>
              </a:rPr>
              <a:t>on vagy identitáson alapszik, nem pedig személyes lojalitáson</a:t>
            </a:r>
            <a:r>
              <a:rPr lang="en-US" sz="1800" dirty="0">
                <a:solidFill>
                  <a:srgbClr val="50412C"/>
                </a:solidFill>
              </a:rPr>
              <a:t>;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olyan társadalmat teremt, amelyben a kollektív alkuk osztályalapú, horizontális státusszervezeti jelleggel működnek</a:t>
            </a:r>
            <a:r>
              <a:rPr lang="en-US" sz="1800" dirty="0">
                <a:solidFill>
                  <a:srgbClr val="50412C"/>
                </a:solidFill>
              </a:rPr>
              <a:t>;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dirty="0">
                <a:solidFill>
                  <a:srgbClr val="50412C"/>
                </a:solidFill>
              </a:rPr>
              <a:t>„osztálykonfliktust”, </a:t>
            </a:r>
            <a:r>
              <a:rPr lang="hu-HU" sz="1800" dirty="0">
                <a:solidFill>
                  <a:srgbClr val="50412C"/>
                </a:solidFill>
              </a:rPr>
              <a:t>„osztályharcot” feltételez, nem pedig más társadalmi csoportok kooptálását vagy </a:t>
            </a:r>
            <a:r>
              <a:rPr lang="hu-HU" sz="1800" dirty="0" err="1">
                <a:solidFill>
                  <a:srgbClr val="50412C"/>
                </a:solidFill>
              </a:rPr>
              <a:t>vazallizálását</a:t>
            </a:r>
            <a:r>
              <a:rPr lang="en-US" sz="1800" dirty="0">
                <a:solidFill>
                  <a:srgbClr val="50412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2884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123478"/>
            <a:ext cx="8928100" cy="1275606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posztkommunista egypiramisos </a:t>
            </a:r>
            <a:r>
              <a:rPr lang="hu-HU" sz="2400" dirty="0" err="1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patronális</a:t>
            </a:r>
            <a:r>
              <a:rPr lang="hu-HU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háló kliensei nem tekinthetők 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feudális rend tagjainak</a:t>
            </a:r>
            <a:r>
              <a:rPr lang="hu-HU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mert a</a:t>
            </a:r>
            <a:r>
              <a:rPr lang="hu-HU" sz="2400" dirty="0">
                <a:solidFill>
                  <a:srgbClr val="CD5F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feudális rendek </a:t>
            </a:r>
            <a:r>
              <a:rPr lang="en-US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hu-HU" sz="2400" dirty="0">
              <a:solidFill>
                <a:srgbClr val="50412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312" y="1563638"/>
            <a:ext cx="8207375" cy="32403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pt-BR" sz="1800" b="1" dirty="0">
                <a:solidFill>
                  <a:srgbClr val="50412C"/>
                </a:solidFill>
              </a:rPr>
              <a:t>„szerződéses” viszony</a:t>
            </a:r>
            <a:r>
              <a:rPr lang="hu-HU" sz="1800" dirty="0">
                <a:solidFill>
                  <a:srgbClr val="50412C"/>
                </a:solidFill>
              </a:rPr>
              <a:t>t jelentenek</a:t>
            </a:r>
            <a:r>
              <a:rPr lang="hu-HU" sz="1800" b="1" dirty="0">
                <a:solidFill>
                  <a:srgbClr val="50412C"/>
                </a:solidFill>
              </a:rPr>
              <a:t>; 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50412C"/>
                </a:solidFill>
              </a:rPr>
              <a:t>a </a:t>
            </a:r>
            <a:r>
              <a:rPr lang="hu-HU" sz="1800" dirty="0">
                <a:solidFill>
                  <a:srgbClr val="50412C"/>
                </a:solidFill>
              </a:rPr>
              <a:t>patrónus-</a:t>
            </a:r>
            <a:r>
              <a:rPr lang="en-US" sz="1800" dirty="0" err="1">
                <a:solidFill>
                  <a:srgbClr val="50412C"/>
                </a:solidFill>
              </a:rPr>
              <a:t>kliens</a:t>
            </a:r>
            <a:r>
              <a:rPr lang="hu-HU" sz="1800" dirty="0">
                <a:solidFill>
                  <a:srgbClr val="50412C"/>
                </a:solidFill>
              </a:rPr>
              <a:t> viszony </a:t>
            </a:r>
            <a:r>
              <a:rPr lang="hu-HU" sz="1800" b="1" dirty="0">
                <a:solidFill>
                  <a:srgbClr val="50412C"/>
                </a:solidFill>
              </a:rPr>
              <a:t>legitim</a:t>
            </a:r>
            <a:r>
              <a:rPr lang="hu-HU" sz="1800" dirty="0">
                <a:solidFill>
                  <a:srgbClr val="50412C"/>
                </a:solidFill>
              </a:rPr>
              <a:t>, azaz</a:t>
            </a:r>
            <a:r>
              <a:rPr lang="en-US" sz="1800" dirty="0">
                <a:solidFill>
                  <a:srgbClr val="50412C"/>
                </a:solidFill>
              </a:rPr>
              <a:t> </a:t>
            </a:r>
            <a:r>
              <a:rPr lang="hu-HU" sz="1800" dirty="0">
                <a:solidFill>
                  <a:srgbClr val="50412C"/>
                </a:solidFill>
              </a:rPr>
              <a:t>a </a:t>
            </a:r>
            <a:r>
              <a:rPr lang="hu-HU" sz="1800" b="1" dirty="0">
                <a:solidFill>
                  <a:srgbClr val="50412C"/>
                </a:solidFill>
              </a:rPr>
              <a:t>kliensnek </a:t>
            </a:r>
            <a:r>
              <a:rPr lang="en-US" sz="1800" b="1" dirty="0" err="1">
                <a:solidFill>
                  <a:srgbClr val="50412C"/>
                </a:solidFill>
              </a:rPr>
              <a:t>vazallusi</a:t>
            </a:r>
            <a:r>
              <a:rPr lang="hu-HU" sz="1800" b="1" dirty="0">
                <a:solidFill>
                  <a:srgbClr val="50412C"/>
                </a:solidFill>
              </a:rPr>
              <a:t>/</a:t>
            </a:r>
            <a:r>
              <a:rPr lang="hu-HU" sz="1800" b="1" dirty="0" err="1">
                <a:solidFill>
                  <a:srgbClr val="50412C"/>
                </a:solidFill>
              </a:rPr>
              <a:t>rendies</a:t>
            </a:r>
            <a:r>
              <a:rPr lang="en-US" sz="1800" b="1" dirty="0">
                <a:solidFill>
                  <a:srgbClr val="50412C"/>
                </a:solidFill>
              </a:rPr>
              <a:t> </a:t>
            </a:r>
            <a:r>
              <a:rPr lang="en-US" sz="1800" b="1" dirty="0" err="1">
                <a:solidFill>
                  <a:srgbClr val="50412C"/>
                </a:solidFill>
              </a:rPr>
              <a:t>jogállása</a:t>
            </a:r>
            <a:r>
              <a:rPr lang="hu-HU" sz="1800" b="1" dirty="0">
                <a:solidFill>
                  <a:srgbClr val="50412C"/>
                </a:solidFill>
              </a:rPr>
              <a:t> van;</a:t>
            </a:r>
            <a:r>
              <a:rPr lang="en-US" sz="1800" b="1" dirty="0">
                <a:solidFill>
                  <a:srgbClr val="50412C"/>
                </a:solidFill>
              </a:rPr>
              <a:t> </a:t>
            </a:r>
            <a:r>
              <a:rPr lang="hu-HU" sz="1800" b="1" dirty="0">
                <a:solidFill>
                  <a:srgbClr val="50412C"/>
                </a:solidFill>
              </a:rPr>
              <a:t>nem pusztán</a:t>
            </a:r>
            <a:r>
              <a:rPr lang="en-US" sz="1800" b="1" dirty="0">
                <a:solidFill>
                  <a:srgbClr val="50412C"/>
                </a:solidFill>
              </a:rPr>
              <a:t> </a:t>
            </a:r>
            <a:r>
              <a:rPr lang="en-US" sz="1800" b="1" dirty="0" err="1">
                <a:solidFill>
                  <a:srgbClr val="50412C"/>
                </a:solidFill>
              </a:rPr>
              <a:t>vazallusi</a:t>
            </a:r>
            <a:r>
              <a:rPr lang="en-US" sz="1800" b="1" dirty="0">
                <a:solidFill>
                  <a:srgbClr val="50412C"/>
                </a:solidFill>
              </a:rPr>
              <a:t> </a:t>
            </a:r>
            <a:r>
              <a:rPr lang="en-US" sz="1800" b="1" dirty="0" err="1">
                <a:solidFill>
                  <a:srgbClr val="50412C"/>
                </a:solidFill>
              </a:rPr>
              <a:t>helyzete</a:t>
            </a:r>
            <a:r>
              <a:rPr lang="hu-HU" sz="1800" dirty="0">
                <a:solidFill>
                  <a:srgbClr val="50412C"/>
                </a:solidFill>
              </a:rPr>
              <a:t> (miközben a fogadott politikai családban a polgári jogegyenlőség de jure nincs felszámolva, </a:t>
            </a:r>
            <a:r>
              <a:rPr lang="hu-HU" sz="1800" i="1" dirty="0">
                <a:solidFill>
                  <a:srgbClr val="50412C"/>
                </a:solidFill>
              </a:rPr>
              <a:t>de facto </a:t>
            </a:r>
            <a:r>
              <a:rPr lang="hu-HU" sz="1800" dirty="0">
                <a:solidFill>
                  <a:srgbClr val="50412C"/>
                </a:solidFill>
              </a:rPr>
              <a:t>vazallusi helyzetek tömege jön létre)</a:t>
            </a:r>
            <a:r>
              <a:rPr lang="en-US" sz="1800" dirty="0">
                <a:solidFill>
                  <a:srgbClr val="50412C"/>
                </a:solidFill>
              </a:rPr>
              <a:t>;</a:t>
            </a:r>
            <a:endParaRPr lang="hu-HU" sz="1800" dirty="0">
              <a:solidFill>
                <a:srgbClr val="50412C"/>
              </a:solidFill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a különböző rendek tagjainak  </a:t>
            </a:r>
            <a:r>
              <a:rPr lang="hu-HU" sz="1800" b="1" dirty="0">
                <a:solidFill>
                  <a:srgbClr val="50412C"/>
                </a:solidFill>
              </a:rPr>
              <a:t>„testületi öntudata/identitása” </a:t>
            </a:r>
            <a:r>
              <a:rPr lang="hu-HU" sz="1800" dirty="0">
                <a:solidFill>
                  <a:srgbClr val="50412C"/>
                </a:solidFill>
              </a:rPr>
              <a:t>van</a:t>
            </a:r>
            <a:r>
              <a:rPr lang="en-US" sz="1800" dirty="0">
                <a:solidFill>
                  <a:srgbClr val="50412C"/>
                </a:solidFill>
              </a:rPr>
              <a:t>;</a:t>
            </a:r>
            <a:endParaRPr lang="hu-HU" sz="1800" dirty="0">
              <a:solidFill>
                <a:srgbClr val="50412C"/>
              </a:solidFill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a kliensnek/vazallusnak </a:t>
            </a:r>
            <a:r>
              <a:rPr lang="hu-HU" sz="1800" b="1" dirty="0">
                <a:solidFill>
                  <a:srgbClr val="50412C"/>
                </a:solidFill>
              </a:rPr>
              <a:t>a rendi státusából fakadó tulajdon</a:t>
            </a:r>
            <a:r>
              <a:rPr lang="hu-HU" sz="1800" dirty="0">
                <a:solidFill>
                  <a:srgbClr val="50412C"/>
                </a:solidFill>
              </a:rPr>
              <a:t>a van; (miközben a fogadott politikai családban az </a:t>
            </a:r>
            <a:r>
              <a:rPr lang="hu-HU" sz="1800" dirty="0" err="1">
                <a:solidFill>
                  <a:srgbClr val="50412C"/>
                </a:solidFill>
              </a:rPr>
              <a:t>alpatrónusok</a:t>
            </a:r>
            <a:r>
              <a:rPr lang="hu-HU" sz="1800" dirty="0">
                <a:solidFill>
                  <a:srgbClr val="50412C"/>
                </a:solidFill>
              </a:rPr>
              <a:t> és kliensek bármikor megfoszthatók tulajdonuktól önkényes eszközökkel)</a:t>
            </a:r>
            <a:r>
              <a:rPr lang="en-US" sz="1800" dirty="0">
                <a:solidFill>
                  <a:srgbClr val="50412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666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123478"/>
            <a:ext cx="8928100" cy="987574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posztkommunista egypiramisos </a:t>
            </a:r>
            <a:r>
              <a:rPr lang="hu-HU" sz="2400" dirty="0" err="1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patronális</a:t>
            </a:r>
            <a:r>
              <a:rPr lang="hu-HU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háló nem tekinthető</a:t>
            </a:r>
            <a:r>
              <a:rPr lang="en-US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kommunista nómenklatúrá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nak,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mert a </a:t>
            </a:r>
            <a:r>
              <a:rPr lang="hu-HU" sz="2400" dirty="0">
                <a:solidFill>
                  <a:srgbClr val="CD5F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nómenklatúra </a:t>
            </a:r>
            <a:r>
              <a:rPr lang="en-US" sz="2400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hu-HU" sz="2400" dirty="0">
              <a:solidFill>
                <a:srgbClr val="50412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313" y="1276350"/>
            <a:ext cx="8207376" cy="345638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a politikai és bürokratikus adminisztráció hálózata, regisztere a </a:t>
            </a:r>
            <a:r>
              <a:rPr lang="hu-HU" sz="1800" b="1" dirty="0">
                <a:solidFill>
                  <a:srgbClr val="50412C"/>
                </a:solidFill>
              </a:rPr>
              <a:t>formális intézmények keretein belül</a:t>
            </a:r>
            <a:r>
              <a:rPr lang="hu-HU" sz="1800" dirty="0">
                <a:solidFill>
                  <a:srgbClr val="50412C"/>
                </a:solidFill>
              </a:rPr>
              <a:t>; (nem terjeszkedik azokon túl);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tipikusan </a:t>
            </a:r>
            <a:r>
              <a:rPr lang="hu-HU" sz="1800" b="1" dirty="0">
                <a:solidFill>
                  <a:srgbClr val="50412C"/>
                </a:solidFill>
              </a:rPr>
              <a:t>egyéneket kooptál</a:t>
            </a:r>
            <a:r>
              <a:rPr lang="hu-HU" sz="1800" dirty="0">
                <a:solidFill>
                  <a:srgbClr val="50412C"/>
                </a:solidFill>
              </a:rPr>
              <a:t>; (nem pedig vérségi vagy fogadott tagokból álló családokat)</a:t>
            </a:r>
            <a:r>
              <a:rPr lang="en-US" sz="1800" dirty="0">
                <a:solidFill>
                  <a:srgbClr val="50412C"/>
                </a:solidFill>
              </a:rPr>
              <a:t>;</a:t>
            </a:r>
            <a:endParaRPr lang="hu-HU" sz="1800" dirty="0">
              <a:solidFill>
                <a:srgbClr val="50412C"/>
              </a:solidFill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tagjainak tipikusan csak </a:t>
            </a:r>
            <a:r>
              <a:rPr lang="hu-HU" sz="1800" b="1" dirty="0">
                <a:solidFill>
                  <a:srgbClr val="50412C"/>
                </a:solidFill>
              </a:rPr>
              <a:t>egy formális pozíció</a:t>
            </a:r>
            <a:r>
              <a:rPr lang="hu-HU" sz="1800" dirty="0">
                <a:solidFill>
                  <a:srgbClr val="50412C"/>
                </a:solidFill>
              </a:rPr>
              <a:t>juk van; (nem pedig számos formális és informális pozíciójuk egyszerre);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személyes </a:t>
            </a:r>
            <a:r>
              <a:rPr lang="hu-HU" sz="1800" b="1" dirty="0">
                <a:solidFill>
                  <a:srgbClr val="50412C"/>
                </a:solidFill>
              </a:rPr>
              <a:t>privilégiumai fogyasztási előnyökben és jövedelemben </a:t>
            </a:r>
            <a:r>
              <a:rPr lang="hu-HU" sz="1800" dirty="0">
                <a:solidFill>
                  <a:srgbClr val="50412C"/>
                </a:solidFill>
              </a:rPr>
              <a:t>manifesztálódnak (de nem tulajdonjuttatásban)</a:t>
            </a:r>
            <a:r>
              <a:rPr lang="en-US" sz="1800" dirty="0">
                <a:solidFill>
                  <a:srgbClr val="50412C"/>
                </a:solidFill>
              </a:rPr>
              <a:t>;</a:t>
            </a:r>
            <a:endParaRPr lang="hu-HU" sz="1800" dirty="0">
              <a:solidFill>
                <a:srgbClr val="50412C"/>
              </a:solidFill>
            </a:endParaRP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dirty="0">
                <a:solidFill>
                  <a:srgbClr val="50412C"/>
                </a:solidFill>
              </a:rPr>
              <a:t>a </a:t>
            </a:r>
            <a:r>
              <a:rPr lang="hu-HU" sz="1800" b="1" dirty="0">
                <a:solidFill>
                  <a:srgbClr val="50412C"/>
                </a:solidFill>
              </a:rPr>
              <a:t>privilégiumok a „szolgálat” idejére </a:t>
            </a:r>
            <a:r>
              <a:rPr lang="hu-HU" sz="1800" dirty="0">
                <a:solidFill>
                  <a:srgbClr val="50412C"/>
                </a:solidFill>
              </a:rPr>
              <a:t>korlátozódnak.</a:t>
            </a:r>
          </a:p>
        </p:txBody>
      </p:sp>
    </p:spTree>
    <p:extLst>
      <p:ext uri="{BB962C8B-B14F-4D97-AF65-F5344CB8AC3E}">
        <p14:creationId xmlns:p14="http://schemas.microsoft.com/office/powerpoint/2010/main" val="2501022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0"/>
            <a:ext cx="8856538" cy="987425"/>
          </a:xfrm>
        </p:spPr>
        <p:txBody>
          <a:bodyPr>
            <a:noAutofit/>
          </a:bodyPr>
          <a:lstStyle/>
          <a:p>
            <a:pPr lvl="0"/>
            <a:r>
              <a:rPr lang="hu-HU" sz="2400" b="1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posztkommunista egypiramisos </a:t>
            </a:r>
            <a:r>
              <a:rPr lang="hu-HU" sz="2400" b="1" dirty="0" err="1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patronális</a:t>
            </a:r>
            <a:r>
              <a:rPr lang="hu-HU" sz="2400" b="1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háló </a:t>
            </a:r>
            <a:r>
              <a:rPr lang="hu-HU" sz="2400" b="1" dirty="0">
                <a:solidFill>
                  <a:srgbClr val="CD5F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fogadott politikai családnak</a:t>
            </a:r>
            <a:r>
              <a:rPr lang="hu-HU" sz="2400" b="1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tekinthető, mert</a:t>
            </a:r>
            <a:r>
              <a:rPr lang="en-US" sz="2400" b="1" dirty="0">
                <a:solidFill>
                  <a:srgbClr val="5041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hu-HU" sz="2400" b="1" dirty="0">
              <a:solidFill>
                <a:srgbClr val="50412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312" y="915566"/>
            <a:ext cx="8496175" cy="41044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i="1" dirty="0">
                <a:solidFill>
                  <a:srgbClr val="50412C"/>
                </a:solidFill>
              </a:rPr>
              <a:t>személyes kapcsolatok: </a:t>
            </a:r>
            <a:r>
              <a:rPr lang="hu-HU" sz="1800" dirty="0">
                <a:solidFill>
                  <a:srgbClr val="50412C"/>
                </a:solidFill>
              </a:rPr>
              <a:t>különböző kiterjesztett személyi ismeretségi hálók szerveződnek egyetlen patronális hálóba;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i="1" dirty="0">
                <a:solidFill>
                  <a:srgbClr val="50412C"/>
                </a:solidFill>
              </a:rPr>
              <a:t>családok befogadása: </a:t>
            </a:r>
            <a:r>
              <a:rPr lang="hu-HU" sz="1800" dirty="0">
                <a:solidFill>
                  <a:srgbClr val="50412C"/>
                </a:solidFill>
              </a:rPr>
              <a:t>nemcsak személyeket, hanem családokat fogadnak be;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i="1" dirty="0" err="1">
                <a:solidFill>
                  <a:srgbClr val="50412C"/>
                </a:solidFill>
              </a:rPr>
              <a:t>informalitás</a:t>
            </a:r>
            <a:r>
              <a:rPr lang="hu-HU" sz="1800" b="1" i="1" dirty="0">
                <a:solidFill>
                  <a:srgbClr val="50412C"/>
                </a:solidFill>
              </a:rPr>
              <a:t>:</a:t>
            </a:r>
            <a:r>
              <a:rPr lang="hu-HU" sz="1800" i="1" dirty="0">
                <a:solidFill>
                  <a:srgbClr val="50412C"/>
                </a:solidFill>
              </a:rPr>
              <a:t> </a:t>
            </a:r>
            <a:r>
              <a:rPr lang="hu-HU" sz="1800" dirty="0">
                <a:solidFill>
                  <a:srgbClr val="50412C"/>
                </a:solidFill>
              </a:rPr>
              <a:t>informális, formális tagság nélkül; túlnyúlik a formális intézményeken; a fogadott politikai családon belüli pozíció nem felétlenül esik egybe a formális adminisztrációban elfoglalt pozícióval;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i="1" dirty="0">
                <a:solidFill>
                  <a:srgbClr val="50412C"/>
                </a:solidFill>
              </a:rPr>
              <a:t>személyi lojalitás:</a:t>
            </a:r>
            <a:r>
              <a:rPr lang="hu-HU" sz="1800" i="1" dirty="0">
                <a:solidFill>
                  <a:srgbClr val="50412C"/>
                </a:solidFill>
              </a:rPr>
              <a:t> </a:t>
            </a:r>
            <a:r>
              <a:rPr lang="hu-HU" sz="1800" dirty="0">
                <a:solidFill>
                  <a:srgbClr val="50412C"/>
                </a:solidFill>
              </a:rPr>
              <a:t>kliensi, nem pedig szervezeti lojalitáson alapul (nincs szabad belépés vagy kilépés);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i="1" dirty="0">
                <a:solidFill>
                  <a:srgbClr val="50412C"/>
                </a:solidFill>
              </a:rPr>
              <a:t>összejátszó szférák: </a:t>
            </a:r>
            <a:r>
              <a:rPr lang="hu-HU" sz="1800" dirty="0">
                <a:solidFill>
                  <a:srgbClr val="50412C"/>
                </a:solidFill>
              </a:rPr>
              <a:t>a hatalma politikai és gazdasági „erőforrások” egyesítésén alapszik; politikai-gazdasági klán;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i="1" dirty="0">
                <a:solidFill>
                  <a:srgbClr val="50412C"/>
                </a:solidFill>
              </a:rPr>
              <a:t>vagyonjuttatás: </a:t>
            </a:r>
            <a:r>
              <a:rPr lang="hu-HU" sz="1800" dirty="0">
                <a:solidFill>
                  <a:srgbClr val="50412C"/>
                </a:solidFill>
              </a:rPr>
              <a:t>tagjait nemcsak folyó jövedelmekkel, hanem vagyonnal is jutalmazzák;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i="1" dirty="0">
                <a:solidFill>
                  <a:srgbClr val="50412C"/>
                </a:solidFill>
              </a:rPr>
              <a:t>patriarchális uralom: </a:t>
            </a:r>
            <a:r>
              <a:rPr lang="hu-HU" sz="1800" dirty="0">
                <a:solidFill>
                  <a:srgbClr val="50412C"/>
                </a:solidFill>
              </a:rPr>
              <a:t>a patriarchális család uralmának kulturális mintázatát követi</a:t>
            </a:r>
            <a:r>
              <a:rPr lang="en-US" sz="1800" dirty="0">
                <a:solidFill>
                  <a:srgbClr val="50412C"/>
                </a:solidFill>
              </a:rPr>
              <a:t>.</a:t>
            </a:r>
            <a:endParaRPr lang="hu-HU" sz="1800" dirty="0">
              <a:solidFill>
                <a:srgbClr val="5041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22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912" y="1131590"/>
            <a:ext cx="8496175" cy="38164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dirty="0">
                <a:solidFill>
                  <a:srgbClr val="50412C"/>
                </a:solidFill>
              </a:rPr>
              <a:t>történetileg hasonló szerepfelfogás: archaikus patriarchális családfő </a:t>
            </a:r>
            <a:r>
              <a:rPr lang="hu-HU" sz="1800" b="1" dirty="0">
                <a:solidFill>
                  <a:srgbClr val="50412C"/>
                </a:solidFill>
                <a:sym typeface="Wingdings" panose="05000000000000000000" pitchFamily="2" charset="2"/>
              </a:rPr>
              <a:t></a:t>
            </a:r>
            <a:r>
              <a:rPr lang="hu-HU" sz="1800" b="1" dirty="0">
                <a:solidFill>
                  <a:srgbClr val="50412C"/>
                </a:solidFill>
              </a:rPr>
              <a:t> római </a:t>
            </a:r>
            <a:r>
              <a:rPr lang="hu-HU" sz="1800" b="1" i="1" dirty="0" err="1">
                <a:solidFill>
                  <a:srgbClr val="50412C"/>
                </a:solidFill>
              </a:rPr>
              <a:t>pater</a:t>
            </a:r>
            <a:r>
              <a:rPr lang="hu-HU" sz="1800" b="1" i="1" dirty="0">
                <a:solidFill>
                  <a:srgbClr val="50412C"/>
                </a:solidFill>
              </a:rPr>
              <a:t> </a:t>
            </a:r>
            <a:r>
              <a:rPr lang="hu-HU" sz="1800" b="1" i="1" dirty="0" err="1">
                <a:solidFill>
                  <a:srgbClr val="50412C"/>
                </a:solidFill>
              </a:rPr>
              <a:t>familias</a:t>
            </a:r>
            <a:r>
              <a:rPr lang="hu-HU" sz="1800" b="1" i="1" dirty="0">
                <a:solidFill>
                  <a:srgbClr val="50412C"/>
                </a:solidFill>
              </a:rPr>
              <a:t> </a:t>
            </a:r>
            <a:r>
              <a:rPr lang="hu-HU" sz="1800" b="1" dirty="0">
                <a:solidFill>
                  <a:srgbClr val="50412C"/>
                </a:solidFill>
                <a:sym typeface="Wingdings" panose="05000000000000000000" pitchFamily="2" charset="2"/>
              </a:rPr>
              <a:t></a:t>
            </a:r>
            <a:r>
              <a:rPr lang="hu-HU" sz="1800" b="1" dirty="0">
                <a:solidFill>
                  <a:srgbClr val="50412C"/>
                </a:solidFill>
              </a:rPr>
              <a:t> a maffia </a:t>
            </a:r>
            <a:r>
              <a:rPr lang="hu-HU" sz="1800" b="1" dirty="0" err="1">
                <a:solidFill>
                  <a:srgbClr val="50412C"/>
                </a:solidFill>
              </a:rPr>
              <a:t>keresztapája</a:t>
            </a:r>
            <a:r>
              <a:rPr lang="hu-HU" sz="1800" b="1" dirty="0">
                <a:solidFill>
                  <a:srgbClr val="50412C"/>
                </a:solidFill>
              </a:rPr>
              <a:t> </a:t>
            </a:r>
            <a:r>
              <a:rPr lang="hu-HU" sz="1800" b="1" dirty="0">
                <a:solidFill>
                  <a:srgbClr val="50412C"/>
                </a:solidFill>
                <a:sym typeface="Wingdings" panose="05000000000000000000" pitchFamily="2" charset="2"/>
              </a:rPr>
              <a:t></a:t>
            </a:r>
            <a:r>
              <a:rPr lang="hu-HU" sz="1800" b="1" dirty="0">
                <a:solidFill>
                  <a:srgbClr val="50412C"/>
                </a:solidFill>
              </a:rPr>
              <a:t> a patronális autokráciák csúcspatrónusa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i="1" dirty="0" err="1">
                <a:solidFill>
                  <a:srgbClr val="CD5F50"/>
                </a:solidFill>
              </a:rPr>
              <a:t>pater</a:t>
            </a:r>
            <a:r>
              <a:rPr lang="hu-HU" sz="1800" b="1" i="1" dirty="0">
                <a:solidFill>
                  <a:srgbClr val="CD5F50"/>
                </a:solidFill>
              </a:rPr>
              <a:t> </a:t>
            </a:r>
            <a:r>
              <a:rPr lang="hu-HU" sz="1800" b="1" i="1" dirty="0" err="1">
                <a:solidFill>
                  <a:srgbClr val="CD5F50"/>
                </a:solidFill>
              </a:rPr>
              <a:t>familias</a:t>
            </a:r>
            <a:r>
              <a:rPr lang="hu-HU" sz="1800" b="1" dirty="0">
                <a:solidFill>
                  <a:srgbClr val="CD5F50"/>
                </a:solidFill>
              </a:rPr>
              <a:t>:</a:t>
            </a:r>
            <a:r>
              <a:rPr lang="hu-HU" sz="1800" b="1" dirty="0">
                <a:solidFill>
                  <a:srgbClr val="50412C"/>
                </a:solidFill>
              </a:rPr>
              <a:t> uralmának alávetett házközösség, az állammal szembeni nagyfokú autonómiával (a magánház határáig terjedő </a:t>
            </a:r>
            <a:r>
              <a:rPr lang="hu-HU" sz="1800" b="1" i="1" dirty="0" err="1">
                <a:solidFill>
                  <a:srgbClr val="50412C"/>
                </a:solidFill>
              </a:rPr>
              <a:t>ius</a:t>
            </a:r>
            <a:r>
              <a:rPr lang="hu-HU" sz="1800" b="1" i="1" dirty="0">
                <a:solidFill>
                  <a:srgbClr val="50412C"/>
                </a:solidFill>
              </a:rPr>
              <a:t> </a:t>
            </a:r>
            <a:r>
              <a:rPr lang="hu-HU" sz="1800" b="1" i="1" dirty="0" err="1">
                <a:solidFill>
                  <a:srgbClr val="50412C"/>
                </a:solidFill>
              </a:rPr>
              <a:t>publicum</a:t>
            </a:r>
            <a:r>
              <a:rPr lang="hu-HU" sz="1800" b="1" dirty="0">
                <a:solidFill>
                  <a:srgbClr val="50412C"/>
                </a:solidFill>
              </a:rPr>
              <a:t>, onnantól </a:t>
            </a:r>
            <a:r>
              <a:rPr lang="hu-HU" sz="1800" b="1" i="1" dirty="0" err="1">
                <a:solidFill>
                  <a:srgbClr val="50412C"/>
                </a:solidFill>
              </a:rPr>
              <a:t>ius</a:t>
            </a:r>
            <a:r>
              <a:rPr lang="hu-HU" sz="1800" b="1" i="1" dirty="0">
                <a:solidFill>
                  <a:srgbClr val="50412C"/>
                </a:solidFill>
              </a:rPr>
              <a:t> </a:t>
            </a:r>
            <a:r>
              <a:rPr lang="hu-HU" sz="1800" b="1" i="1" dirty="0" err="1">
                <a:solidFill>
                  <a:srgbClr val="50412C"/>
                </a:solidFill>
              </a:rPr>
              <a:t>privatum</a:t>
            </a:r>
            <a:r>
              <a:rPr lang="hu-HU" sz="1800" b="1" dirty="0">
                <a:solidFill>
                  <a:srgbClr val="50412C"/>
                </a:solidFill>
              </a:rPr>
              <a:t>)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dirty="0">
                <a:solidFill>
                  <a:srgbClr val="50412C"/>
                </a:solidFill>
              </a:rPr>
              <a:t>ez a hatalom kiterjedt az élet egészére, személyre, vagyonra és tevékenységre egyaránt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dirty="0">
                <a:solidFill>
                  <a:srgbClr val="CD5F50"/>
                </a:solidFill>
              </a:rPr>
              <a:t>csúcspatrónus:</a:t>
            </a:r>
            <a:r>
              <a:rPr lang="hu-HU" sz="1800" b="1" dirty="0">
                <a:solidFill>
                  <a:srgbClr val="50412C"/>
                </a:solidFill>
              </a:rPr>
              <a:t> a </a:t>
            </a:r>
            <a:r>
              <a:rPr lang="hu-HU" sz="1800" b="1" i="1" dirty="0" err="1">
                <a:solidFill>
                  <a:srgbClr val="50412C"/>
                </a:solidFill>
              </a:rPr>
              <a:t>pater</a:t>
            </a:r>
            <a:r>
              <a:rPr lang="hu-HU" sz="1800" b="1" i="1" dirty="0">
                <a:solidFill>
                  <a:srgbClr val="50412C"/>
                </a:solidFill>
              </a:rPr>
              <a:t> </a:t>
            </a:r>
            <a:r>
              <a:rPr lang="hu-HU" sz="1800" b="1" i="1" dirty="0" err="1">
                <a:solidFill>
                  <a:srgbClr val="50412C"/>
                </a:solidFill>
              </a:rPr>
              <a:t>familias</a:t>
            </a:r>
            <a:r>
              <a:rPr lang="hu-HU" sz="1800" b="1" i="1" dirty="0">
                <a:solidFill>
                  <a:srgbClr val="50412C"/>
                </a:solidFill>
              </a:rPr>
              <a:t> </a:t>
            </a:r>
            <a:r>
              <a:rPr lang="hu-HU" sz="1800" b="1" dirty="0">
                <a:solidFill>
                  <a:srgbClr val="50412C"/>
                </a:solidFill>
              </a:rPr>
              <a:t>premodern jogosítványait terjeszti ki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dirty="0">
                <a:solidFill>
                  <a:srgbClr val="50412C"/>
                </a:solidFill>
              </a:rPr>
              <a:t>nem kormányoz, hanem </a:t>
            </a:r>
            <a:r>
              <a:rPr lang="hu-HU" sz="1800" b="1" i="1" dirty="0">
                <a:solidFill>
                  <a:srgbClr val="50412C"/>
                </a:solidFill>
              </a:rPr>
              <a:t>rendelkezik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dirty="0">
                <a:solidFill>
                  <a:srgbClr val="50412C"/>
                </a:solidFill>
              </a:rPr>
              <a:t>legitim módon nem kihívható (a fő bűn az illojalitás)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r>
              <a:rPr lang="hu-HU" sz="1800" b="1" dirty="0">
                <a:solidFill>
                  <a:srgbClr val="CD5F50"/>
                </a:solidFill>
              </a:rPr>
              <a:t>amorális családközpontúság</a:t>
            </a:r>
            <a:r>
              <a:rPr lang="hu-HU" sz="1800" b="1" dirty="0">
                <a:solidFill>
                  <a:srgbClr val="50412C"/>
                </a:solidFill>
              </a:rPr>
              <a:t> (Edward C. </a:t>
            </a:r>
            <a:r>
              <a:rPr lang="hu-HU" sz="1800" b="1" dirty="0" err="1">
                <a:solidFill>
                  <a:srgbClr val="50412C"/>
                </a:solidFill>
              </a:rPr>
              <a:t>Banfield</a:t>
            </a:r>
            <a:r>
              <a:rPr lang="hu-HU" sz="1800" b="1" dirty="0">
                <a:solidFill>
                  <a:srgbClr val="50412C"/>
                </a:solidFill>
              </a:rPr>
              <a:t>)</a:t>
            </a:r>
          </a:p>
          <a:p>
            <a:pPr>
              <a:spcBef>
                <a:spcPts val="0"/>
              </a:spcBef>
              <a:spcAft>
                <a:spcPts val="1000"/>
              </a:spcAft>
              <a:buClr>
                <a:srgbClr val="4D7C84"/>
              </a:buClr>
              <a:buFont typeface="Wingdings" pitchFamily="2" charset="2"/>
              <a:buChar char="Ø"/>
            </a:pPr>
            <a:endParaRPr lang="hu-HU" sz="1400" b="1" dirty="0">
              <a:solidFill>
                <a:srgbClr val="50412C"/>
              </a:solidFill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123478"/>
            <a:ext cx="9144000" cy="843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8B52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Fogadott politikai „család”: a </a:t>
            </a:r>
            <a:r>
              <a:rPr kumimoji="0" lang="hu-H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8B52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pater</a:t>
            </a:r>
            <a:r>
              <a:rPr kumimoji="0" lang="hu-HU" sz="2800" b="1" i="1" u="none" strike="noStrike" kern="1200" cap="none" spc="0" normalizeH="0" baseline="0" noProof="0" dirty="0">
                <a:ln>
                  <a:noFill/>
                </a:ln>
                <a:solidFill>
                  <a:srgbClr val="8B52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hu-HU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8B52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familias</a:t>
            </a:r>
            <a:r>
              <a:rPr kumimoji="0" lang="hu-HU" sz="2800" b="1" i="1" u="none" strike="noStrike" kern="1200" cap="none" spc="0" normalizeH="0" baseline="0" noProof="0" dirty="0">
                <a:ln>
                  <a:noFill/>
                </a:ln>
                <a:solidFill>
                  <a:srgbClr val="8B52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8B52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karaktere és az amorális családközpontúság</a:t>
            </a:r>
          </a:p>
        </p:txBody>
      </p:sp>
    </p:spTree>
    <p:extLst>
      <p:ext uri="{BB962C8B-B14F-4D97-AF65-F5344CB8AC3E}">
        <p14:creationId xmlns:p14="http://schemas.microsoft.com/office/powerpoint/2010/main" val="3060000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1"/>
            <a:ext cx="8856538" cy="627533"/>
          </a:xfrm>
        </p:spPr>
        <p:txBody>
          <a:bodyPr>
            <a:noAutofit/>
          </a:bodyPr>
          <a:lstStyle/>
          <a:p>
            <a:pPr lvl="0"/>
            <a:r>
              <a:rPr lang="hu-HU" sz="3200" dirty="0">
                <a:solidFill>
                  <a:srgbClr val="8B52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„Fogadott politikai család”: klántipológia</a:t>
            </a: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43462"/>
              </p:ext>
            </p:extLst>
          </p:nvPr>
        </p:nvGraphicFramePr>
        <p:xfrm>
          <a:off x="107950" y="699542"/>
          <a:ext cx="8856538" cy="43204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4517">
                  <a:extLst>
                    <a:ext uri="{9D8B030D-6E8A-4147-A177-3AD203B41FA5}">
                      <a16:colId xmlns:a16="http://schemas.microsoft.com/office/drawing/2014/main" val="108108604"/>
                    </a:ext>
                  </a:extLst>
                </a:gridCol>
                <a:gridCol w="2399446">
                  <a:extLst>
                    <a:ext uri="{9D8B030D-6E8A-4147-A177-3AD203B41FA5}">
                      <a16:colId xmlns:a16="http://schemas.microsoft.com/office/drawing/2014/main" val="74726195"/>
                    </a:ext>
                  </a:extLst>
                </a:gridCol>
                <a:gridCol w="2478319">
                  <a:extLst>
                    <a:ext uri="{9D8B030D-6E8A-4147-A177-3AD203B41FA5}">
                      <a16:colId xmlns:a16="http://schemas.microsoft.com/office/drawing/2014/main" val="943722208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726277853"/>
                    </a:ext>
                  </a:extLst>
                </a:gridCol>
              </a:tblGrid>
              <a:tr h="628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hu-HU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25197" marB="25197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mag </a:t>
                      </a:r>
                      <a:r>
                        <a:rPr lang="hu-HU" sz="1800" b="1" kern="1200" dirty="0" err="1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rekrutációs</a:t>
                      </a:r>
                      <a:r>
                        <a:rPr lang="hu-HU" sz="1800" b="1" kern="1200" baseline="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bázisa</a:t>
                      </a:r>
                      <a:endParaRPr lang="hu-HU" sz="1800" b="1" kern="1200" dirty="0">
                        <a:solidFill>
                          <a:srgbClr val="4D7C8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Identitás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Jellemző példa (ország)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397753"/>
                  </a:ext>
                </a:extLst>
              </a:tr>
              <a:tr h="6281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i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Etnikai alapú klán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közös örökség, nyelv,</a:t>
                      </a:r>
                      <a:r>
                        <a:rPr lang="hu-HU" sz="1600" b="1" kern="1200" baseline="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kultúra vagy nemzet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közös etnikai, nemzetségi identitás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baseline="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Kazahsztán, Üzbegisztán, </a:t>
                      </a: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Kirgizisztán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667663"/>
                  </a:ext>
                </a:extLst>
              </a:tr>
              <a:tr h="6281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i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Regionális alapú klán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közös régió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lokális elkötelezettség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 err="1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Kazakhsztán</a:t>
                      </a: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Ukrajna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703625"/>
                  </a:ext>
                </a:extLst>
              </a:tr>
              <a:tr h="6281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i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Nómenklatúra-alapú klán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közös kommunista (nómenklatúrás)</a:t>
                      </a:r>
                      <a:r>
                        <a:rPr lang="hu-HU" sz="1600" b="1" kern="1200" baseline="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múlt</a:t>
                      </a:r>
                      <a:endParaRPr lang="hu-HU" sz="1600" b="1" kern="1200" dirty="0">
                        <a:solidFill>
                          <a:srgbClr val="50412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nómenklatúra-tagság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Oroszország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934513"/>
                  </a:ext>
                </a:extLst>
              </a:tr>
              <a:tr h="4118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i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Párt-alapú</a:t>
                      </a:r>
                      <a:r>
                        <a:rPr lang="hu-HU" sz="1800" b="1" i="1" kern="1200" baseline="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klán</a:t>
                      </a:r>
                      <a:endParaRPr lang="hu-HU" sz="1800" b="1" i="1" kern="1200" dirty="0">
                        <a:solidFill>
                          <a:srgbClr val="4D7C8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közösen</a:t>
                      </a:r>
                      <a:r>
                        <a:rPr lang="hu-HU" sz="1600" b="1" kern="1200" baseline="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alapított párt</a:t>
                      </a:r>
                      <a:endParaRPr lang="hu-HU" sz="1600" b="1" kern="1200" dirty="0">
                        <a:solidFill>
                          <a:srgbClr val="50412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párttagság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Románia, Bulgária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207610"/>
                  </a:ext>
                </a:extLst>
              </a:tr>
              <a:tr h="8375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i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Baráti alapú klán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kicsi, nagyon közeli és szoros baráti</a:t>
                      </a:r>
                      <a:r>
                        <a:rPr lang="hu-HU" sz="1600" b="1" kern="1200" baseline="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vagy kollegiális közösség</a:t>
                      </a:r>
                      <a:endParaRPr lang="hu-HU" sz="1600" b="1" kern="1200" dirty="0">
                        <a:solidFill>
                          <a:srgbClr val="50412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testvériség,</a:t>
                      </a:r>
                      <a:r>
                        <a:rPr lang="hu-HU" sz="1600" b="1" kern="1200" baseline="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közeli barátság</a:t>
                      </a:r>
                      <a:endParaRPr lang="hu-HU" sz="1600" b="1" kern="1200" dirty="0">
                        <a:solidFill>
                          <a:srgbClr val="50412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Magyarország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269178"/>
                  </a:ext>
                </a:extLst>
              </a:tr>
              <a:tr h="55837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800" b="1" i="1" kern="1200" dirty="0">
                          <a:solidFill>
                            <a:srgbClr val="4D7C8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Bűnözői alapú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bűnözőcsoport vagy szindikátus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bűnszervezeti tagság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1600" b="1" kern="1200" dirty="0">
                          <a:solidFill>
                            <a:srgbClr val="50412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Ukrajna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3AA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4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340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107950" y="303922"/>
            <a:ext cx="8928100" cy="154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Köszönjük a figyelmet</a:t>
            </a:r>
            <a:r>
              <a:rPr lang="hu-HU" sz="3600" b="1" dirty="0">
                <a:solidFill>
                  <a:srgbClr val="8D5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8D50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8D503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https://www.postcommunistregimes.com/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rgbClr val="8D50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351D627-DF19-FC18-29FC-FBCA64079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1921191"/>
            <a:ext cx="2448272" cy="3120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71D4594-261D-8D09-DDD9-A60A2F757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1921191"/>
            <a:ext cx="2106342" cy="311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21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282B2E8-44AE-414A-CDA7-F2E62A08B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77" y="123478"/>
            <a:ext cx="3170584" cy="4515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1570482-A91F-6720-0FE0-5720B80C7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9558" y="123478"/>
            <a:ext cx="3179048" cy="45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FAD57C8-A898-9B7C-A4CA-81B6A761B4D0}"/>
              </a:ext>
            </a:extLst>
          </p:cNvPr>
          <p:cNvSpPr txBox="1"/>
          <p:nvPr/>
        </p:nvSpPr>
        <p:spPr>
          <a:xfrm>
            <a:off x="603427" y="4722698"/>
            <a:ext cx="332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</a:t>
            </a:r>
            <a:r>
              <a:rPr lang="hu-HU" b="1" dirty="0" err="1">
                <a:solidFill>
                  <a:srgbClr val="50412C"/>
                </a:solidFill>
              </a:rPr>
              <a:t>Noran</a:t>
            </a:r>
            <a:r>
              <a:rPr lang="hu-HU" b="1" dirty="0">
                <a:solidFill>
                  <a:srgbClr val="50412C"/>
                </a:solidFill>
              </a:rPr>
              <a:t> </a:t>
            </a:r>
            <a:r>
              <a:rPr lang="hu-HU" b="1" dirty="0" err="1">
                <a:solidFill>
                  <a:srgbClr val="50412C"/>
                </a:solidFill>
              </a:rPr>
              <a:t>Libro</a:t>
            </a:r>
            <a:r>
              <a:rPr lang="hu-HU" b="1" dirty="0">
                <a:solidFill>
                  <a:srgbClr val="50412C"/>
                </a:solidFill>
              </a:rPr>
              <a:t>, 2015)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0E8DE2-5DA3-F3B4-DA47-A9DFAD80AFC6}"/>
              </a:ext>
            </a:extLst>
          </p:cNvPr>
          <p:cNvSpPr txBox="1"/>
          <p:nvPr/>
        </p:nvSpPr>
        <p:spPr>
          <a:xfrm>
            <a:off x="4918831" y="4722698"/>
            <a:ext cx="332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</a:t>
            </a:r>
            <a:r>
              <a:rPr lang="hu-HU" b="1" dirty="0" err="1">
                <a:solidFill>
                  <a:srgbClr val="50412C"/>
                </a:solidFill>
              </a:rPr>
              <a:t>Noran</a:t>
            </a:r>
            <a:r>
              <a:rPr lang="hu-HU" b="1" dirty="0">
                <a:solidFill>
                  <a:srgbClr val="50412C"/>
                </a:solidFill>
              </a:rPr>
              <a:t> </a:t>
            </a:r>
            <a:r>
              <a:rPr lang="hu-HU" b="1" dirty="0" err="1">
                <a:solidFill>
                  <a:srgbClr val="50412C"/>
                </a:solidFill>
              </a:rPr>
              <a:t>Libro</a:t>
            </a:r>
            <a:r>
              <a:rPr lang="hu-HU" b="1" dirty="0">
                <a:solidFill>
                  <a:srgbClr val="50412C"/>
                </a:solidFill>
              </a:rPr>
              <a:t>, 2015)</a:t>
            </a:r>
          </a:p>
        </p:txBody>
      </p:sp>
    </p:spTree>
    <p:extLst>
      <p:ext uri="{BB962C8B-B14F-4D97-AF65-F5344CB8AC3E}">
        <p14:creationId xmlns:p14="http://schemas.microsoft.com/office/powerpoint/2010/main" val="180993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8F15126-0891-A568-783D-CCC0F50C097B}"/>
              </a:ext>
            </a:extLst>
          </p:cNvPr>
          <p:cNvSpPr txBox="1"/>
          <p:nvPr/>
        </p:nvSpPr>
        <p:spPr>
          <a:xfrm>
            <a:off x="30887" y="123478"/>
            <a:ext cx="651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50412C"/>
                </a:solidFill>
              </a:rPr>
              <a:t>„A magyar maffiaállam anatómiája” négy további nyelven:</a:t>
            </a:r>
          </a:p>
        </p:txBody>
      </p:sp>
      <p:pic>
        <p:nvPicPr>
          <p:cNvPr id="4" name="Kép 3" descr="A képen szöveg, poszter, Betűtípus, tipográfia látható&#10;&#10;Automatikusan generált leírás">
            <a:extLst>
              <a:ext uri="{FF2B5EF4-FFF2-40B4-BE49-F238E27FC236}">
                <a16:creationId xmlns:a16="http://schemas.microsoft.com/office/drawing/2014/main" id="{353560B3-44C3-70D8-EE6A-441D95DD3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1589"/>
            <a:ext cx="2071903" cy="3096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 descr="A képen szöveg, poszter, Szórólap, Grafikus tervezés látható&#10;&#10;Automatikusan generált leírás">
            <a:extLst>
              <a:ext uri="{FF2B5EF4-FFF2-40B4-BE49-F238E27FC236}">
                <a16:creationId xmlns:a16="http://schemas.microsoft.com/office/drawing/2014/main" id="{C8C3D8EC-2BA0-7335-9CE4-42339DFCE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71549"/>
            <a:ext cx="1936705" cy="30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 descr="A képen szöveg, Betűtípus, térkép, tervezés látható&#10;&#10;Automatikusan generált leírás">
            <a:extLst>
              <a:ext uri="{FF2B5EF4-FFF2-40B4-BE49-F238E27FC236}">
                <a16:creationId xmlns:a16="http://schemas.microsoft.com/office/drawing/2014/main" id="{6DD2A418-B4BE-9E68-1A23-C0231ADBF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27" y="1131589"/>
            <a:ext cx="2010997" cy="30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 descr="A képen szöveg, Betűtípus, poszter, könyv látható&#10;&#10;Automatikusan generált leírás">
            <a:extLst>
              <a:ext uri="{FF2B5EF4-FFF2-40B4-BE49-F238E27FC236}">
                <a16:creationId xmlns:a16="http://schemas.microsoft.com/office/drawing/2014/main" id="{18D0CDB1-91F1-DA36-6941-1E104640B9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56" y="771549"/>
            <a:ext cx="2189479" cy="30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F8A32155-E5C8-9F50-734B-D75B914283C3}"/>
              </a:ext>
            </a:extLst>
          </p:cNvPr>
          <p:cNvSpPr txBox="1"/>
          <p:nvPr/>
        </p:nvSpPr>
        <p:spPr>
          <a:xfrm>
            <a:off x="187023" y="4299942"/>
            <a:ext cx="193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50412C"/>
                </a:solidFill>
              </a:rPr>
              <a:t>Angol</a:t>
            </a:r>
          </a:p>
          <a:p>
            <a:pPr algn="ctr"/>
            <a:r>
              <a:rPr lang="hu-HU" b="1" dirty="0">
                <a:solidFill>
                  <a:srgbClr val="50412C"/>
                </a:solidFill>
              </a:rPr>
              <a:t>(CEU Press, 2016)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FF5664E-E80D-5795-6389-705099627094}"/>
              </a:ext>
            </a:extLst>
          </p:cNvPr>
          <p:cNvSpPr txBox="1"/>
          <p:nvPr/>
        </p:nvSpPr>
        <p:spPr>
          <a:xfrm>
            <a:off x="2411760" y="3874269"/>
            <a:ext cx="193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50412C"/>
                </a:solidFill>
              </a:rPr>
              <a:t>Orosz</a:t>
            </a:r>
          </a:p>
          <a:p>
            <a:pPr algn="ctr"/>
            <a:r>
              <a:rPr lang="hu-HU" b="1" dirty="0">
                <a:solidFill>
                  <a:srgbClr val="50412C"/>
                </a:solidFill>
              </a:rPr>
              <a:t>(NLO, 2016)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1F54993-7D68-499F-E302-994D9CB54AFD}"/>
              </a:ext>
            </a:extLst>
          </p:cNvPr>
          <p:cNvSpPr txBox="1"/>
          <p:nvPr/>
        </p:nvSpPr>
        <p:spPr>
          <a:xfrm>
            <a:off x="4606953" y="4280549"/>
            <a:ext cx="1936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50412C"/>
                </a:solidFill>
              </a:rPr>
              <a:t>Bolgár</a:t>
            </a:r>
          </a:p>
          <a:p>
            <a:pPr algn="ctr"/>
            <a:r>
              <a:rPr lang="hu-HU" b="1" dirty="0">
                <a:solidFill>
                  <a:srgbClr val="50412C"/>
                </a:solidFill>
              </a:rPr>
              <a:t>(</a:t>
            </a:r>
            <a:r>
              <a:rPr lang="hu-HU" b="1" dirty="0" err="1">
                <a:solidFill>
                  <a:srgbClr val="50412C"/>
                </a:solidFill>
              </a:rPr>
              <a:t>Iztok-Zapad</a:t>
            </a:r>
            <a:r>
              <a:rPr lang="hu-HU" b="1" dirty="0">
                <a:solidFill>
                  <a:srgbClr val="50412C"/>
                </a:solidFill>
              </a:rPr>
              <a:t> </a:t>
            </a:r>
            <a:r>
              <a:rPr lang="hu-HU" b="1" dirty="0" err="1">
                <a:solidFill>
                  <a:srgbClr val="50412C"/>
                </a:solidFill>
              </a:rPr>
              <a:t>Izdatelstvo</a:t>
            </a:r>
            <a:r>
              <a:rPr lang="hu-HU" b="1" dirty="0">
                <a:solidFill>
                  <a:srgbClr val="50412C"/>
                </a:solidFill>
              </a:rPr>
              <a:t>, 2016)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07FEAA9-F9BD-0A3E-D2FE-576E2A05FFC9}"/>
              </a:ext>
            </a:extLst>
          </p:cNvPr>
          <p:cNvSpPr txBox="1"/>
          <p:nvPr/>
        </p:nvSpPr>
        <p:spPr>
          <a:xfrm>
            <a:off x="6908542" y="3910012"/>
            <a:ext cx="193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50412C"/>
                </a:solidFill>
              </a:rPr>
              <a:t>Lengyel</a:t>
            </a:r>
          </a:p>
          <a:p>
            <a:pPr algn="ctr"/>
            <a:r>
              <a:rPr lang="hu-HU" b="1" dirty="0">
                <a:solidFill>
                  <a:srgbClr val="50412C"/>
                </a:solidFill>
              </a:rPr>
              <a:t>(MAGAM, 2018)</a:t>
            </a:r>
          </a:p>
        </p:txBody>
      </p:sp>
    </p:spTree>
    <p:extLst>
      <p:ext uri="{BB962C8B-B14F-4D97-AF65-F5344CB8AC3E}">
        <p14:creationId xmlns:p14="http://schemas.microsoft.com/office/powerpoint/2010/main" val="57809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282B2E8-44AE-414A-CDA7-F2E62A08B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323" y="123478"/>
            <a:ext cx="2918707" cy="451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1570482-A91F-6720-0FE0-5720B80C7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083" y="133423"/>
            <a:ext cx="3049997" cy="4494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FAD57C8-A898-9B7C-A4CA-81B6A761B4D0}"/>
              </a:ext>
            </a:extLst>
          </p:cNvPr>
          <p:cNvSpPr txBox="1"/>
          <p:nvPr/>
        </p:nvSpPr>
        <p:spPr>
          <a:xfrm>
            <a:off x="804323" y="4722698"/>
            <a:ext cx="355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(CEU Press, 2017)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0E8DE2-5DA3-F3B4-DA47-A9DFAD80AFC6}"/>
              </a:ext>
            </a:extLst>
          </p:cNvPr>
          <p:cNvSpPr txBox="1"/>
          <p:nvPr/>
        </p:nvSpPr>
        <p:spPr>
          <a:xfrm>
            <a:off x="5054083" y="4722698"/>
            <a:ext cx="391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(CEU Press, 2019)</a:t>
            </a:r>
          </a:p>
        </p:txBody>
      </p:sp>
    </p:spTree>
    <p:extLst>
      <p:ext uri="{BB962C8B-B14F-4D97-AF65-F5344CB8AC3E}">
        <p14:creationId xmlns:p14="http://schemas.microsoft.com/office/powerpoint/2010/main" val="315630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282B2E8-44AE-414A-CDA7-F2E62A08BD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21" y="123478"/>
            <a:ext cx="3545112" cy="451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1570482-A91F-6720-0FE0-5720B80C7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4083" y="123478"/>
            <a:ext cx="3049997" cy="45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FAD57C8-A898-9B7C-A4CA-81B6A761B4D0}"/>
              </a:ext>
            </a:extLst>
          </p:cNvPr>
          <p:cNvSpPr txBox="1"/>
          <p:nvPr/>
        </p:nvSpPr>
        <p:spPr>
          <a:xfrm>
            <a:off x="171379" y="4722698"/>
            <a:ext cx="418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</a:t>
            </a:r>
            <a:r>
              <a:rPr lang="hu-HU" b="1" dirty="0" err="1">
                <a:solidFill>
                  <a:srgbClr val="50412C"/>
                </a:solidFill>
              </a:rPr>
              <a:t>Noran</a:t>
            </a:r>
            <a:r>
              <a:rPr lang="hu-HU" b="1" dirty="0">
                <a:solidFill>
                  <a:srgbClr val="50412C"/>
                </a:solidFill>
              </a:rPr>
              <a:t> </a:t>
            </a:r>
            <a:r>
              <a:rPr lang="hu-HU" b="1" dirty="0" err="1">
                <a:solidFill>
                  <a:srgbClr val="50412C"/>
                </a:solidFill>
              </a:rPr>
              <a:t>Libro</a:t>
            </a:r>
            <a:r>
              <a:rPr lang="hu-HU" b="1" dirty="0">
                <a:solidFill>
                  <a:srgbClr val="50412C"/>
                </a:solidFill>
              </a:rPr>
              <a:t>, 2021; ered. CEU Press, 2020)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0E8DE2-5DA3-F3B4-DA47-A9DFAD80AFC6}"/>
              </a:ext>
            </a:extLst>
          </p:cNvPr>
          <p:cNvSpPr txBox="1"/>
          <p:nvPr/>
        </p:nvSpPr>
        <p:spPr>
          <a:xfrm>
            <a:off x="4995915" y="4722698"/>
            <a:ext cx="397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50412C"/>
                </a:solidFill>
              </a:rPr>
              <a:t>(</a:t>
            </a:r>
            <a:r>
              <a:rPr lang="hu-HU" b="1" dirty="0" err="1">
                <a:solidFill>
                  <a:srgbClr val="50412C"/>
                </a:solidFill>
              </a:rPr>
              <a:t>Kalligram</a:t>
            </a:r>
            <a:r>
              <a:rPr lang="hu-HU" b="1" dirty="0">
                <a:solidFill>
                  <a:srgbClr val="50412C"/>
                </a:solidFill>
              </a:rPr>
              <a:t>, 2022; ered. CEU Press, 2022)</a:t>
            </a:r>
          </a:p>
        </p:txBody>
      </p:sp>
    </p:spTree>
    <p:extLst>
      <p:ext uri="{BB962C8B-B14F-4D97-AF65-F5344CB8AC3E}">
        <p14:creationId xmlns:p14="http://schemas.microsoft.com/office/powerpoint/2010/main" val="286249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8F15126-0891-A568-783D-CCC0F50C097B}"/>
              </a:ext>
            </a:extLst>
          </p:cNvPr>
          <p:cNvSpPr txBox="1"/>
          <p:nvPr/>
        </p:nvSpPr>
        <p:spPr>
          <a:xfrm>
            <a:off x="30887" y="-20538"/>
            <a:ext cx="4294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50412C"/>
                </a:solidFill>
              </a:rPr>
              <a:t>„A posztkommunista rendszerek anatómiája” négy további nyelven:</a:t>
            </a:r>
          </a:p>
        </p:txBody>
      </p:sp>
      <p:pic>
        <p:nvPicPr>
          <p:cNvPr id="15" name="Kép 14" descr="A képen szöveg, Betűtípus, poszter, képernyőkép látható&#10;&#10;Automatikusan generált leírás">
            <a:extLst>
              <a:ext uri="{FF2B5EF4-FFF2-40B4-BE49-F238E27FC236}">
                <a16:creationId xmlns:a16="http://schemas.microsoft.com/office/drawing/2014/main" id="{A259A8E6-8CC0-2676-D35B-5B94DBD28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1" y="627734"/>
            <a:ext cx="140045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Kép 18" descr="A képen szöveg, Betűtípus, poszter, képernyőkép látható&#10;&#10;Automatikusan generált leírás">
            <a:extLst>
              <a:ext uri="{FF2B5EF4-FFF2-40B4-BE49-F238E27FC236}">
                <a16:creationId xmlns:a16="http://schemas.microsoft.com/office/drawing/2014/main" id="{640E0666-519F-124D-B5E6-10A379661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05" y="652407"/>
            <a:ext cx="1425600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Kép 20" descr="A képen szöveg, Grafikus tervezés, poszter, tervezés látható&#10;&#10;Automatikusan generált leírás">
            <a:extLst>
              <a:ext uri="{FF2B5EF4-FFF2-40B4-BE49-F238E27FC236}">
                <a16:creationId xmlns:a16="http://schemas.microsoft.com/office/drawing/2014/main" id="{63805D9F-80B9-BC71-93FF-5E7E908AF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7" y="2967298"/>
            <a:ext cx="220830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BC18F488-D0F8-0493-D70C-0167D15EEC41}"/>
              </a:ext>
            </a:extLst>
          </p:cNvPr>
          <p:cNvSpPr txBox="1"/>
          <p:nvPr/>
        </p:nvSpPr>
        <p:spPr>
          <a:xfrm>
            <a:off x="518575" y="2398116"/>
            <a:ext cx="144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50412C"/>
                </a:solidFill>
              </a:rPr>
              <a:t>Angol</a:t>
            </a:r>
            <a:br>
              <a:rPr lang="hu-HU" sz="1200" b="1" dirty="0">
                <a:solidFill>
                  <a:srgbClr val="50412C"/>
                </a:solidFill>
              </a:rPr>
            </a:br>
            <a:r>
              <a:rPr lang="hu-HU" sz="1200" b="1" dirty="0">
                <a:solidFill>
                  <a:srgbClr val="50412C"/>
                </a:solidFill>
              </a:rPr>
              <a:t>(CEU Press, 2020)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B1FBBC18-A3D8-9438-39AC-E2A2AF4AD25F}"/>
              </a:ext>
            </a:extLst>
          </p:cNvPr>
          <p:cNvSpPr txBox="1"/>
          <p:nvPr/>
        </p:nvSpPr>
        <p:spPr>
          <a:xfrm>
            <a:off x="2969719" y="2427734"/>
            <a:ext cx="145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50412C"/>
                </a:solidFill>
              </a:rPr>
              <a:t>Spanyol (</a:t>
            </a:r>
            <a:r>
              <a:rPr lang="hu-HU" sz="1200" b="1" dirty="0" err="1">
                <a:solidFill>
                  <a:srgbClr val="50412C"/>
                </a:solidFill>
              </a:rPr>
              <a:t>Hypermedia</a:t>
            </a:r>
            <a:r>
              <a:rPr lang="hu-HU" sz="1200" b="1" dirty="0">
                <a:solidFill>
                  <a:srgbClr val="50412C"/>
                </a:solidFill>
              </a:rPr>
              <a:t>, 2023)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D5A9817C-93A8-87B4-1C8E-6EC8A3502512}"/>
              </a:ext>
            </a:extLst>
          </p:cNvPr>
          <p:cNvSpPr txBox="1"/>
          <p:nvPr/>
        </p:nvSpPr>
        <p:spPr>
          <a:xfrm>
            <a:off x="-2069" y="4794269"/>
            <a:ext cx="2236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50412C"/>
                </a:solidFill>
              </a:rPr>
              <a:t>Orosz (NLO, 2022)</a:t>
            </a:r>
          </a:p>
        </p:txBody>
      </p:sp>
      <p:pic>
        <p:nvPicPr>
          <p:cNvPr id="35" name="Kép 34" descr="A képen szöveg, poszter, képernyőkép, Betűtípus látható&#10;&#10;Automatikusan generált leírás">
            <a:extLst>
              <a:ext uri="{FF2B5EF4-FFF2-40B4-BE49-F238E27FC236}">
                <a16:creationId xmlns:a16="http://schemas.microsoft.com/office/drawing/2014/main" id="{8375CE9C-1752-91F3-83D0-865BEC997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27734"/>
            <a:ext cx="1223796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Kép 35" descr="A képen szöveg, képernyőkép, Betűtípus, tervezés látható&#10;&#10;Automatikusan generált leírás">
            <a:extLst>
              <a:ext uri="{FF2B5EF4-FFF2-40B4-BE49-F238E27FC236}">
                <a16:creationId xmlns:a16="http://schemas.microsoft.com/office/drawing/2014/main" id="{74EA3162-3D4C-318A-F2C0-82B410864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27734"/>
            <a:ext cx="1268601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Kép 36" descr="A képen szöveg, képernyőkép, természet, hegy látható&#10;&#10;Automatikusan generált leírás">
            <a:extLst>
              <a:ext uri="{FF2B5EF4-FFF2-40B4-BE49-F238E27FC236}">
                <a16:creationId xmlns:a16="http://schemas.microsoft.com/office/drawing/2014/main" id="{36AA5EF8-5273-19A8-638D-371FA6131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69" y="2867667"/>
            <a:ext cx="1181102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Szövegdoboz 37">
            <a:extLst>
              <a:ext uri="{FF2B5EF4-FFF2-40B4-BE49-F238E27FC236}">
                <a16:creationId xmlns:a16="http://schemas.microsoft.com/office/drawing/2014/main" id="{D9FA1AA6-3996-B815-0D00-34645376A9CA}"/>
              </a:ext>
            </a:extLst>
          </p:cNvPr>
          <p:cNvSpPr txBox="1"/>
          <p:nvPr/>
        </p:nvSpPr>
        <p:spPr>
          <a:xfrm>
            <a:off x="5364088" y="-20538"/>
            <a:ext cx="39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50412C"/>
                </a:solidFill>
              </a:rPr>
              <a:t>A „Kis posztkommunista rendszerhatározó”</a:t>
            </a:r>
            <a:br>
              <a:rPr lang="hu-HU" sz="1600" b="1" dirty="0">
                <a:solidFill>
                  <a:srgbClr val="50412C"/>
                </a:solidFill>
              </a:rPr>
            </a:br>
            <a:r>
              <a:rPr lang="hu-HU" sz="1600" b="1" dirty="0">
                <a:solidFill>
                  <a:srgbClr val="50412C"/>
                </a:solidFill>
              </a:rPr>
              <a:t>négy további nyelven: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9F78DC04-5BF1-F54F-9A7F-02EEBAD8DBA0}"/>
              </a:ext>
            </a:extLst>
          </p:cNvPr>
          <p:cNvSpPr txBox="1"/>
          <p:nvPr/>
        </p:nvSpPr>
        <p:spPr>
          <a:xfrm>
            <a:off x="5314823" y="2398116"/>
            <a:ext cx="144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50412C"/>
                </a:solidFill>
              </a:rPr>
              <a:t>Angol</a:t>
            </a:r>
            <a:br>
              <a:rPr lang="hu-HU" sz="1200" b="1" dirty="0">
                <a:solidFill>
                  <a:srgbClr val="50412C"/>
                </a:solidFill>
              </a:rPr>
            </a:br>
            <a:r>
              <a:rPr lang="hu-HU" sz="1200" b="1" dirty="0">
                <a:solidFill>
                  <a:srgbClr val="50412C"/>
                </a:solidFill>
              </a:rPr>
              <a:t>(CEU Press, 2022)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2AF6DCF4-73B1-5440-8DC8-8014860CAEA3}"/>
              </a:ext>
            </a:extLst>
          </p:cNvPr>
          <p:cNvSpPr txBox="1"/>
          <p:nvPr/>
        </p:nvSpPr>
        <p:spPr>
          <a:xfrm>
            <a:off x="7318316" y="2398117"/>
            <a:ext cx="144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50412C"/>
                </a:solidFill>
              </a:rPr>
              <a:t>Német</a:t>
            </a:r>
            <a:br>
              <a:rPr lang="hu-HU" sz="1200" b="1" dirty="0">
                <a:solidFill>
                  <a:srgbClr val="50412C"/>
                </a:solidFill>
              </a:rPr>
            </a:br>
            <a:r>
              <a:rPr lang="hu-HU" sz="1200" b="1" dirty="0">
                <a:solidFill>
                  <a:srgbClr val="50412C"/>
                </a:solidFill>
              </a:rPr>
              <a:t>(Springer, 2023)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51F218C0-9579-2492-BF5C-4317153F82D7}"/>
              </a:ext>
            </a:extLst>
          </p:cNvPr>
          <p:cNvSpPr txBox="1"/>
          <p:nvPr/>
        </p:nvSpPr>
        <p:spPr>
          <a:xfrm>
            <a:off x="5364088" y="4666174"/>
            <a:ext cx="144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50412C"/>
                </a:solidFill>
              </a:rPr>
              <a:t>Lengyel</a:t>
            </a:r>
            <a:br>
              <a:rPr lang="hu-HU" sz="1200" b="1" dirty="0">
                <a:solidFill>
                  <a:srgbClr val="50412C"/>
                </a:solidFill>
              </a:rPr>
            </a:br>
            <a:r>
              <a:rPr lang="hu-HU" sz="1200" b="1" dirty="0">
                <a:solidFill>
                  <a:srgbClr val="50412C"/>
                </a:solidFill>
              </a:rPr>
              <a:t>(MAGAM, 2023)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606F5636-D048-160D-C6B0-0714A891EB22}"/>
              </a:ext>
            </a:extLst>
          </p:cNvPr>
          <p:cNvSpPr txBox="1"/>
          <p:nvPr/>
        </p:nvSpPr>
        <p:spPr>
          <a:xfrm>
            <a:off x="7006508" y="4666182"/>
            <a:ext cx="217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50412C"/>
                </a:solidFill>
              </a:rPr>
              <a:t>Ukrán</a:t>
            </a:r>
            <a:br>
              <a:rPr lang="hu-HU" sz="1200" b="1" dirty="0">
                <a:solidFill>
                  <a:srgbClr val="50412C"/>
                </a:solidFill>
              </a:rPr>
            </a:br>
            <a:r>
              <a:rPr lang="hu-HU" sz="1200" b="1" dirty="0">
                <a:solidFill>
                  <a:srgbClr val="50412C"/>
                </a:solidFill>
              </a:rPr>
              <a:t>(Boston </a:t>
            </a:r>
            <a:r>
              <a:rPr lang="hu-HU" sz="1200" b="1" dirty="0" err="1">
                <a:solidFill>
                  <a:srgbClr val="50412C"/>
                </a:solidFill>
              </a:rPr>
              <a:t>Academic</a:t>
            </a:r>
            <a:r>
              <a:rPr lang="hu-HU" sz="1200" b="1" dirty="0">
                <a:solidFill>
                  <a:srgbClr val="50412C"/>
                </a:solidFill>
              </a:rPr>
              <a:t> Press, 2020)</a:t>
            </a:r>
          </a:p>
        </p:txBody>
      </p:sp>
      <p:pic>
        <p:nvPicPr>
          <p:cNvPr id="4" name="Kép 3" descr="A képen szöveg, poszter, képernyőkép, Betűtípus látható&#10;&#10;Automatikusan generált leírás">
            <a:extLst>
              <a:ext uri="{FF2B5EF4-FFF2-40B4-BE49-F238E27FC236}">
                <a16:creationId xmlns:a16="http://schemas.microsoft.com/office/drawing/2014/main" id="{7CF45FFC-55B9-ABF5-FC90-7C3665963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66174"/>
            <a:ext cx="1273388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2A77D8F-D560-F896-6116-313C469D3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2921" y="2856912"/>
            <a:ext cx="1425600" cy="1799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E40C241-58A9-7866-1641-7FE340670A6B}"/>
              </a:ext>
            </a:extLst>
          </p:cNvPr>
          <p:cNvSpPr txBox="1"/>
          <p:nvPr/>
        </p:nvSpPr>
        <p:spPr>
          <a:xfrm>
            <a:off x="2987535" y="4632183"/>
            <a:ext cx="145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solidFill>
                  <a:srgbClr val="50412C"/>
                </a:solidFill>
              </a:rPr>
              <a:t>Spanyol (</a:t>
            </a:r>
            <a:r>
              <a:rPr lang="hu-HU" sz="1200" b="1" dirty="0" err="1">
                <a:solidFill>
                  <a:srgbClr val="50412C"/>
                </a:solidFill>
              </a:rPr>
              <a:t>Hypermedia</a:t>
            </a:r>
            <a:r>
              <a:rPr lang="hu-HU" sz="1200" b="1" dirty="0">
                <a:solidFill>
                  <a:srgbClr val="50412C"/>
                </a:solidFill>
              </a:rPr>
              <a:t>, 2023)</a:t>
            </a:r>
          </a:p>
        </p:txBody>
      </p:sp>
    </p:spTree>
    <p:extLst>
      <p:ext uri="{BB962C8B-B14F-4D97-AF65-F5344CB8AC3E}">
        <p14:creationId xmlns:p14="http://schemas.microsoft.com/office/powerpoint/2010/main" val="1705997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282B2E8-44AE-414A-CDA7-F2E62A08B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077" y="119527"/>
            <a:ext cx="2959957" cy="44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1570482-A91F-6720-0FE0-5720B80C7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783" y="123478"/>
            <a:ext cx="3003650" cy="44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FAD57C8-A898-9B7C-A4CA-81B6A761B4D0}"/>
              </a:ext>
            </a:extLst>
          </p:cNvPr>
          <p:cNvSpPr txBox="1"/>
          <p:nvPr/>
        </p:nvSpPr>
        <p:spPr>
          <a:xfrm>
            <a:off x="2195736" y="4619912"/>
            <a:ext cx="2020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50412C"/>
                </a:solidFill>
              </a:rPr>
              <a:t>(CEU Press, 2023)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0E8DE2-5DA3-F3B4-DA47-A9DFAD80AFC6}"/>
              </a:ext>
            </a:extLst>
          </p:cNvPr>
          <p:cNvSpPr txBox="1"/>
          <p:nvPr/>
        </p:nvSpPr>
        <p:spPr>
          <a:xfrm>
            <a:off x="6444208" y="1203598"/>
            <a:ext cx="262646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u="sng" dirty="0">
                <a:solidFill>
                  <a:srgbClr val="50412C"/>
                </a:solidFill>
              </a:rPr>
              <a:t>Készülő fordítások: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CD5F50"/>
                </a:solidFill>
              </a:rPr>
              <a:t>ukrán</a:t>
            </a:r>
            <a:r>
              <a:rPr lang="hu-HU" b="1" dirty="0">
                <a:solidFill>
                  <a:srgbClr val="50412C"/>
                </a:solidFill>
              </a:rPr>
              <a:t> (Boston </a:t>
            </a:r>
            <a:r>
              <a:rPr lang="hu-HU" b="1" dirty="0" err="1">
                <a:solidFill>
                  <a:srgbClr val="50412C"/>
                </a:solidFill>
              </a:rPr>
              <a:t>Academic</a:t>
            </a:r>
            <a:r>
              <a:rPr lang="hu-HU" b="1" dirty="0">
                <a:solidFill>
                  <a:srgbClr val="50412C"/>
                </a:solidFill>
              </a:rPr>
              <a:t> Press, 2024)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CD5F50"/>
                </a:solidFill>
              </a:rPr>
              <a:t>orosz</a:t>
            </a:r>
            <a:r>
              <a:rPr lang="hu-HU" b="1" dirty="0">
                <a:solidFill>
                  <a:srgbClr val="50412C"/>
                </a:solidFill>
              </a:rPr>
              <a:t> (</a:t>
            </a:r>
            <a:r>
              <a:rPr lang="hu-HU" b="1" dirty="0" err="1">
                <a:solidFill>
                  <a:srgbClr val="50412C"/>
                </a:solidFill>
              </a:rPr>
              <a:t>ibidem</a:t>
            </a:r>
            <a:r>
              <a:rPr lang="hu-HU" b="1" dirty="0">
                <a:solidFill>
                  <a:srgbClr val="50412C"/>
                </a:solidFill>
              </a:rPr>
              <a:t>, 2024)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CD5F50"/>
                </a:solidFill>
              </a:rPr>
              <a:t>spanyol</a:t>
            </a:r>
            <a:r>
              <a:rPr lang="hu-HU" b="1" dirty="0">
                <a:solidFill>
                  <a:srgbClr val="50412C"/>
                </a:solidFill>
              </a:rPr>
              <a:t> (</a:t>
            </a:r>
            <a:r>
              <a:rPr lang="hu-HU" b="1" dirty="0" err="1">
                <a:solidFill>
                  <a:srgbClr val="50412C"/>
                </a:solidFill>
              </a:rPr>
              <a:t>Hypermedia</a:t>
            </a:r>
            <a:r>
              <a:rPr lang="hu-HU" b="1" dirty="0">
                <a:solidFill>
                  <a:srgbClr val="50412C"/>
                </a:solidFill>
              </a:rPr>
              <a:t>, 2024)</a:t>
            </a:r>
          </a:p>
        </p:txBody>
      </p:sp>
    </p:spTree>
    <p:extLst>
      <p:ext uri="{BB962C8B-B14F-4D97-AF65-F5344CB8AC3E}">
        <p14:creationId xmlns:p14="http://schemas.microsoft.com/office/powerpoint/2010/main" val="1911668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Open San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Open San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Open San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5532</TotalTime>
  <Words>2685</Words>
  <Application>Microsoft Office PowerPoint</Application>
  <PresentationFormat>On-screen Show (16:9)</PresentationFormat>
  <Paragraphs>411</Paragraphs>
  <Slides>38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Open Sans</vt:lpstr>
      <vt:lpstr>Times New Roman</vt:lpstr>
      <vt:lpstr>Wingdings</vt:lpstr>
      <vt:lpstr>Office-téma</vt:lpstr>
      <vt:lpstr>1_Office-téma</vt:lpstr>
      <vt:lpstr>2_Office-téma</vt:lpstr>
      <vt:lpstr>3_Office-téma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kurzus menete</vt:lpstr>
      <vt:lpstr>A…</vt:lpstr>
      <vt:lpstr>PowerPoint Presentation</vt:lpstr>
      <vt:lpstr>PowerPoint Presentation</vt:lpstr>
      <vt:lpstr>A rezsimkategóriák burjánzása</vt:lpstr>
      <vt:lpstr>Kornai János: Az ideáltipikus demokrácia, autokrácia és diktatúra elsődleges vonásai</vt:lpstr>
      <vt:lpstr>A nyugati terminológiai keret csapdájában</vt:lpstr>
      <vt:lpstr>Informalitás és patronalizmus</vt:lpstr>
      <vt:lpstr>A patronális és nem-patronális viszonyok összehasonlítása</vt:lpstr>
      <vt:lpstr>PowerPoint Presentation</vt:lpstr>
      <vt:lpstr>PowerPoint Presentation</vt:lpstr>
      <vt:lpstr>Patronalizmus mint civilizációs örökség</vt:lpstr>
      <vt:lpstr>Huntington a nyugati keresztény civilizációról</vt:lpstr>
      <vt:lpstr>A nyugati kereszténység és a keleti ortodoxia összehasonlítása</vt:lpstr>
      <vt:lpstr>A patronalizmus prekommunista formája</vt:lpstr>
      <vt:lpstr>A patronalizmus kommunista formája</vt:lpstr>
      <vt:lpstr>A patronalizmus posztkommunista formája</vt:lpstr>
      <vt:lpstr>A csúcspatrónus formális pozíciója, a döntéshozó „testület” és a patronális hálózatok típusa Oroszországban</vt:lpstr>
      <vt:lpstr>A demokrácia kialakulásának és fennmaradásának feltételei a posztkommunista időszakban</vt:lpstr>
      <vt:lpstr>Henry Hale: Formális alkotmányok és patronalizmus a posztkommunista országokban az 1990-es évek közepe óta</vt:lpstr>
      <vt:lpstr>PowerPoint Presentation</vt:lpstr>
      <vt:lpstr>A posztkommunista jelenségek egy részére reflektáló történelmi analógiák</vt:lpstr>
      <vt:lpstr>A posztkommunista egypiramisos patronális háló nem tekinthető osztálynak, mert az osztály:</vt:lpstr>
      <vt:lpstr>A posztkommunista egypiramisos patronális háló kliensei nem tekinthetők feudális rend tagjainak, mert a feudális rendek :</vt:lpstr>
      <vt:lpstr>A posztkommunista egypiramisos patronális háló nem tekinthető kommunista nómenklatúrának, mert a nómenklatúra :</vt:lpstr>
      <vt:lpstr>A posztkommunista egypiramisos patronális háló fogadott politikai családnak tekinthető, mert:</vt:lpstr>
      <vt:lpstr>PowerPoint Presentation</vt:lpstr>
      <vt:lpstr>„Fogadott politikai család”: klántipológia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Magyar Bálint</dc:creator>
  <cp:lastModifiedBy>Balint Magyar</cp:lastModifiedBy>
  <cp:revision>721</cp:revision>
  <dcterms:created xsi:type="dcterms:W3CDTF">2017-05-01T09:52:15Z</dcterms:created>
  <dcterms:modified xsi:type="dcterms:W3CDTF">2024-03-11T14:02:58Z</dcterms:modified>
</cp:coreProperties>
</file>