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6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7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8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2" r:id="rId2"/>
    <p:sldMasterId id="2147483676" r:id="rId3"/>
  </p:sldMasterIdLst>
  <p:notesMasterIdLst>
    <p:notesMasterId r:id="rId36"/>
  </p:notesMasterIdLst>
  <p:sldIdLst>
    <p:sldId id="256" r:id="rId4"/>
    <p:sldId id="358" r:id="rId5"/>
    <p:sldId id="353" r:id="rId6"/>
    <p:sldId id="359" r:id="rId7"/>
    <p:sldId id="360" r:id="rId8"/>
    <p:sldId id="367" r:id="rId9"/>
    <p:sldId id="368" r:id="rId10"/>
    <p:sldId id="369" r:id="rId11"/>
    <p:sldId id="370" r:id="rId12"/>
    <p:sldId id="410" r:id="rId13"/>
    <p:sldId id="373" r:id="rId14"/>
    <p:sldId id="372" r:id="rId15"/>
    <p:sldId id="378" r:id="rId16"/>
    <p:sldId id="379" r:id="rId17"/>
    <p:sldId id="377" r:id="rId18"/>
    <p:sldId id="381" r:id="rId19"/>
    <p:sldId id="386" r:id="rId20"/>
    <p:sldId id="387" r:id="rId21"/>
    <p:sldId id="352" r:id="rId22"/>
    <p:sldId id="338" r:id="rId23"/>
    <p:sldId id="416" r:id="rId24"/>
    <p:sldId id="341" r:id="rId25"/>
    <p:sldId id="342" r:id="rId26"/>
    <p:sldId id="343" r:id="rId27"/>
    <p:sldId id="344" r:id="rId28"/>
    <p:sldId id="417" r:id="rId29"/>
    <p:sldId id="364" r:id="rId30"/>
    <p:sldId id="365" r:id="rId31"/>
    <p:sldId id="361" r:id="rId32"/>
    <p:sldId id="383" r:id="rId33"/>
    <p:sldId id="384" r:id="rId34"/>
    <p:sldId id="382" r:id="rId35"/>
  </p:sldIdLst>
  <p:sldSz cx="9144000" cy="5143500" type="screen16x9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5511" userDrawn="1">
          <p15:clr>
            <a:srgbClr val="A4A3A4"/>
          </p15:clr>
        </p15:guide>
        <p15:guide id="3" pos="68" userDrawn="1">
          <p15:clr>
            <a:srgbClr val="A4A3A4"/>
          </p15:clr>
        </p15:guide>
        <p15:guide id="4" pos="5692" userDrawn="1">
          <p15:clr>
            <a:srgbClr val="A4A3A4"/>
          </p15:clr>
        </p15:guide>
        <p15:guide id="5" orient="horz" pos="3162" userDrawn="1">
          <p15:clr>
            <a:srgbClr val="A4A3A4"/>
          </p15:clr>
        </p15:guide>
        <p15:guide id="6" orient="horz" pos="577" userDrawn="1">
          <p15:clr>
            <a:srgbClr val="A4A3A4"/>
          </p15:clr>
        </p15:guide>
        <p15:guide id="7" orient="horz" pos="622" userDrawn="1">
          <p15:clr>
            <a:srgbClr val="A4A3A4"/>
          </p15:clr>
        </p15:guide>
        <p15:guide id="8" pos="249" userDrawn="1">
          <p15:clr>
            <a:srgbClr val="A4A3A4"/>
          </p15:clr>
        </p15:guide>
        <p15:guide id="9" orient="horz" pos="1711" userDrawn="1">
          <p15:clr>
            <a:srgbClr val="A4A3A4"/>
          </p15:clr>
        </p15:guide>
        <p15:guide id="10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B95A1"/>
    <a:srgbClr val="CD5F50"/>
    <a:srgbClr val="BCC8C5"/>
    <a:srgbClr val="8D503B"/>
    <a:srgbClr val="B3A99D"/>
    <a:srgbClr val="996633"/>
    <a:srgbClr val="504131"/>
    <a:srgbClr val="3691AC"/>
    <a:srgbClr val="4D7C85"/>
    <a:srgbClr val="EFEAE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özepesen sötét stílus 2 – 1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Közepesen sötét stílus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940675A-B579-460E-94D1-54222C63F5DA}" styleName="Nincs stílus, csak rács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16DA210-FB5B-4158-B5E0-FEB733F419BA}" styleName="Világos stílus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598" autoAdjust="0"/>
    <p:restoredTop sz="91925" autoAdjust="0"/>
  </p:normalViewPr>
  <p:slideViewPr>
    <p:cSldViewPr>
      <p:cViewPr varScale="1">
        <p:scale>
          <a:sx n="152" d="100"/>
          <a:sy n="152" d="100"/>
        </p:scale>
        <p:origin x="571" y="86"/>
      </p:cViewPr>
      <p:guideLst>
        <p:guide orient="horz" pos="1620"/>
        <p:guide pos="5511"/>
        <p:guide pos="68"/>
        <p:guide pos="5692"/>
        <p:guide orient="horz" pos="3162"/>
        <p:guide orient="horz" pos="577"/>
        <p:guide orient="horz" pos="622"/>
        <p:guide pos="249"/>
        <p:guide orient="horz" pos="1711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1"/>
    </mc:Choice>
    <mc:Fallback>
      <c:style val="1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Munka1!$B$1</c:f>
              <c:strCache>
                <c:ptCount val="1"/>
                <c:pt idx="0">
                  <c:v>MSZP-piramis</c:v>
                </c:pt>
              </c:strCache>
            </c:strRef>
          </c:tx>
          <c:spPr>
            <a:ln w="50800" cap="rnd">
              <a:solidFill>
                <a:srgbClr val="CD5F50"/>
              </a:solidFill>
              <a:round/>
            </a:ln>
            <a:effectLst/>
          </c:spPr>
          <c:marker>
            <c:symbol val="none"/>
          </c:marker>
          <c:cat>
            <c:numRef>
              <c:f>Munka1!$A$2:$A$18</c:f>
              <c:numCache>
                <c:formatCode>General</c:formatCode>
                <c:ptCount val="17"/>
                <c:pt idx="0">
                  <c:v>2002</c:v>
                </c:pt>
                <c:pt idx="1">
                  <c:v>2003</c:v>
                </c:pt>
                <c:pt idx="2">
                  <c:v>2004</c:v>
                </c:pt>
                <c:pt idx="3">
                  <c:v>2005</c:v>
                </c:pt>
                <c:pt idx="4">
                  <c:v>2006</c:v>
                </c:pt>
                <c:pt idx="5">
                  <c:v>2007</c:v>
                </c:pt>
                <c:pt idx="6">
                  <c:v>2008</c:v>
                </c:pt>
                <c:pt idx="7">
                  <c:v>2009</c:v>
                </c:pt>
                <c:pt idx="8">
                  <c:v>2010</c:v>
                </c:pt>
                <c:pt idx="9">
                  <c:v>2011</c:v>
                </c:pt>
                <c:pt idx="10">
                  <c:v>2012</c:v>
                </c:pt>
                <c:pt idx="11">
                  <c:v>2013</c:v>
                </c:pt>
                <c:pt idx="12">
                  <c:v>2014</c:v>
                </c:pt>
                <c:pt idx="13">
                  <c:v>2015</c:v>
                </c:pt>
                <c:pt idx="14">
                  <c:v>2016</c:v>
                </c:pt>
                <c:pt idx="15">
                  <c:v>2017</c:v>
                </c:pt>
                <c:pt idx="16">
                  <c:v>2018</c:v>
                </c:pt>
              </c:numCache>
            </c:numRef>
          </c:cat>
          <c:val>
            <c:numRef>
              <c:f>Munka1!$B$2:$B$18</c:f>
              <c:numCache>
                <c:formatCode>General</c:formatCode>
                <c:ptCount val="17"/>
                <c:pt idx="0">
                  <c:v>22</c:v>
                </c:pt>
                <c:pt idx="1">
                  <c:v>18</c:v>
                </c:pt>
                <c:pt idx="2">
                  <c:v>19</c:v>
                </c:pt>
                <c:pt idx="3">
                  <c:v>14</c:v>
                </c:pt>
                <c:pt idx="4">
                  <c:v>15</c:v>
                </c:pt>
                <c:pt idx="5">
                  <c:v>15</c:v>
                </c:pt>
                <c:pt idx="6">
                  <c:v>16</c:v>
                </c:pt>
                <c:pt idx="7">
                  <c:v>16</c:v>
                </c:pt>
                <c:pt idx="8">
                  <c:v>16</c:v>
                </c:pt>
                <c:pt idx="9">
                  <c:v>11</c:v>
                </c:pt>
                <c:pt idx="10">
                  <c:v>6</c:v>
                </c:pt>
                <c:pt idx="11">
                  <c:v>6</c:v>
                </c:pt>
                <c:pt idx="12">
                  <c:v>5</c:v>
                </c:pt>
                <c:pt idx="13">
                  <c:v>5</c:v>
                </c:pt>
                <c:pt idx="14">
                  <c:v>6</c:v>
                </c:pt>
                <c:pt idx="15">
                  <c:v>7</c:v>
                </c:pt>
                <c:pt idx="16">
                  <c:v>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8A02-444F-83E6-5D923C503BC6}"/>
            </c:ext>
          </c:extLst>
        </c:ser>
        <c:ser>
          <c:idx val="1"/>
          <c:order val="1"/>
          <c:tx>
            <c:strRef>
              <c:f>Munka1!$C$1</c:f>
              <c:strCache>
                <c:ptCount val="1"/>
                <c:pt idx="0">
                  <c:v>Fidesz-piramis</c:v>
                </c:pt>
              </c:strCache>
            </c:strRef>
          </c:tx>
          <c:spPr>
            <a:ln w="50800" cap="rnd">
              <a:solidFill>
                <a:srgbClr val="6B95A1"/>
              </a:solidFill>
              <a:round/>
            </a:ln>
            <a:effectLst/>
          </c:spPr>
          <c:marker>
            <c:symbol val="none"/>
          </c:marker>
          <c:cat>
            <c:numRef>
              <c:f>Munka1!$A$2:$A$18</c:f>
              <c:numCache>
                <c:formatCode>General</c:formatCode>
                <c:ptCount val="17"/>
                <c:pt idx="0">
                  <c:v>2002</c:v>
                </c:pt>
                <c:pt idx="1">
                  <c:v>2003</c:v>
                </c:pt>
                <c:pt idx="2">
                  <c:v>2004</c:v>
                </c:pt>
                <c:pt idx="3">
                  <c:v>2005</c:v>
                </c:pt>
                <c:pt idx="4">
                  <c:v>2006</c:v>
                </c:pt>
                <c:pt idx="5">
                  <c:v>2007</c:v>
                </c:pt>
                <c:pt idx="6">
                  <c:v>2008</c:v>
                </c:pt>
                <c:pt idx="7">
                  <c:v>2009</c:v>
                </c:pt>
                <c:pt idx="8">
                  <c:v>2010</c:v>
                </c:pt>
                <c:pt idx="9">
                  <c:v>2011</c:v>
                </c:pt>
                <c:pt idx="10">
                  <c:v>2012</c:v>
                </c:pt>
                <c:pt idx="11">
                  <c:v>2013</c:v>
                </c:pt>
                <c:pt idx="12">
                  <c:v>2014</c:v>
                </c:pt>
                <c:pt idx="13">
                  <c:v>2015</c:v>
                </c:pt>
                <c:pt idx="14">
                  <c:v>2016</c:v>
                </c:pt>
                <c:pt idx="15">
                  <c:v>2017</c:v>
                </c:pt>
                <c:pt idx="16">
                  <c:v>2018</c:v>
                </c:pt>
              </c:numCache>
            </c:numRef>
          </c:cat>
          <c:val>
            <c:numRef>
              <c:f>Munka1!$C$2:$C$18</c:f>
              <c:numCache>
                <c:formatCode>General</c:formatCode>
                <c:ptCount val="17"/>
                <c:pt idx="0">
                  <c:v>16</c:v>
                </c:pt>
                <c:pt idx="1">
                  <c:v>18</c:v>
                </c:pt>
                <c:pt idx="2">
                  <c:v>17</c:v>
                </c:pt>
                <c:pt idx="3">
                  <c:v>18</c:v>
                </c:pt>
                <c:pt idx="4">
                  <c:v>21</c:v>
                </c:pt>
                <c:pt idx="5">
                  <c:v>21</c:v>
                </c:pt>
                <c:pt idx="6">
                  <c:v>20</c:v>
                </c:pt>
                <c:pt idx="7">
                  <c:v>19</c:v>
                </c:pt>
                <c:pt idx="8">
                  <c:v>28</c:v>
                </c:pt>
                <c:pt idx="9">
                  <c:v>30</c:v>
                </c:pt>
                <c:pt idx="10">
                  <c:v>28</c:v>
                </c:pt>
                <c:pt idx="11">
                  <c:v>28</c:v>
                </c:pt>
                <c:pt idx="12">
                  <c:v>31</c:v>
                </c:pt>
                <c:pt idx="13">
                  <c:v>35</c:v>
                </c:pt>
                <c:pt idx="14">
                  <c:v>36</c:v>
                </c:pt>
                <c:pt idx="15">
                  <c:v>37</c:v>
                </c:pt>
                <c:pt idx="16">
                  <c:v>37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8A02-444F-83E6-5D923C503BC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535707768"/>
        <c:axId val="535709728"/>
      </c:lineChart>
      <c:catAx>
        <c:axId val="5357077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1" i="0" u="none" strike="noStrike" kern="1200" baseline="0">
                <a:solidFill>
                  <a:srgbClr val="50412C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35709728"/>
        <c:crosses val="autoZero"/>
        <c:auto val="1"/>
        <c:lblAlgn val="ctr"/>
        <c:lblOffset val="100"/>
        <c:noMultiLvlLbl val="0"/>
      </c:catAx>
      <c:valAx>
        <c:axId val="53570972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rgbClr val="B3AA9D"/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1" i="0" u="none" strike="noStrike" kern="1200" baseline="0">
                <a:solidFill>
                  <a:srgbClr val="50412C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3570776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32463936156456202"/>
          <c:y val="0.91563063505764319"/>
          <c:w val="0.33048217775438432"/>
          <c:h val="5.7235627665302144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rgbClr val="50412C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20">
  <a:schemeClr val="dk1"/>
  <cs:variation>
    <a:tint val="88500"/>
  </cs:variation>
  <cs:variation>
    <a:tint val="55000"/>
  </cs:variation>
  <cs:variation>
    <a:tint val="75000"/>
  </cs:variation>
  <cs:variation>
    <a:tint val="98500"/>
  </cs:variation>
  <cs:variation>
    <a:tint val="30000"/>
  </cs:variation>
  <cs:variation>
    <a:tint val="60000"/>
  </cs:variation>
  <cs:variation>
    <a:tint val="8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75FEE30-628B-4BCD-B8C9-2BF3180BA3C0}" type="doc">
      <dgm:prSet loTypeId="urn:microsoft.com/office/officeart/2005/8/layout/pyramid2" loCatId="pyramid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hu-HU"/>
        </a:p>
      </dgm:t>
    </dgm:pt>
    <dgm:pt modelId="{3CA4390E-8AEC-4EA2-A3EC-8DD042504D56}">
      <dgm:prSet phldrT="[Szöveg]" custT="1"/>
      <dgm:spPr>
        <a:solidFill>
          <a:srgbClr val="C7B09A">
            <a:alpha val="50000"/>
          </a:srgbClr>
        </a:solidFill>
        <a:ln w="12700">
          <a:noFill/>
        </a:ln>
        <a:effectLst/>
      </dgm:spPr>
      <dgm:t>
        <a:bodyPr/>
        <a:lstStyle/>
        <a:p>
          <a:r>
            <a:rPr lang="en-GB" sz="1200" b="1" dirty="0">
              <a:solidFill>
                <a:srgbClr val="4D7C85"/>
              </a:solidFill>
            </a:rPr>
            <a:t>Lib. </a:t>
          </a:r>
          <a:r>
            <a:rPr lang="en-GB" sz="1200" b="1" dirty="0" err="1">
              <a:solidFill>
                <a:srgbClr val="4D7C85"/>
              </a:solidFill>
            </a:rPr>
            <a:t>dem.</a:t>
          </a:r>
          <a:endParaRPr lang="hu-HU" sz="1200" b="1" dirty="0">
            <a:solidFill>
              <a:srgbClr val="4D7C85"/>
            </a:solidFill>
          </a:endParaRPr>
        </a:p>
      </dgm:t>
    </dgm:pt>
    <dgm:pt modelId="{A4B2B83E-EB6A-4359-B43A-DBC5C5DFCAEB}" type="parTrans" cxnId="{238E8032-8D87-408E-A872-7A74B256EB7F}">
      <dgm:prSet/>
      <dgm:spPr/>
      <dgm:t>
        <a:bodyPr/>
        <a:lstStyle/>
        <a:p>
          <a:endParaRPr lang="hu-HU"/>
        </a:p>
      </dgm:t>
    </dgm:pt>
    <dgm:pt modelId="{9BCEB788-24BE-4063-82CD-6618D9E746C1}" type="sibTrans" cxnId="{238E8032-8D87-408E-A872-7A74B256EB7F}">
      <dgm:prSet/>
      <dgm:spPr/>
      <dgm:t>
        <a:bodyPr/>
        <a:lstStyle/>
        <a:p>
          <a:endParaRPr lang="hu-HU"/>
        </a:p>
      </dgm:t>
    </dgm:pt>
    <dgm:pt modelId="{94EAB1EC-7FE9-40F9-8691-7534F2D2D13B}">
      <dgm:prSet phldrT="[Szöveg]" custT="1"/>
      <dgm:spPr>
        <a:solidFill>
          <a:srgbClr val="C7B09A">
            <a:alpha val="50000"/>
          </a:srgbClr>
        </a:solidFill>
        <a:ln w="12700">
          <a:noFill/>
        </a:ln>
        <a:effectLst/>
      </dgm:spPr>
      <dgm:t>
        <a:bodyPr/>
        <a:lstStyle/>
        <a:p>
          <a:r>
            <a:rPr lang="hu-HU" sz="1200" b="1" dirty="0">
              <a:solidFill>
                <a:srgbClr val="4D7C85"/>
              </a:solidFill>
            </a:rPr>
            <a:t>Pat. </a:t>
          </a:r>
          <a:r>
            <a:rPr lang="hu-HU" sz="1200" b="1" dirty="0" err="1">
              <a:solidFill>
                <a:srgbClr val="4D7C85"/>
              </a:solidFill>
            </a:rPr>
            <a:t>aut</a:t>
          </a:r>
          <a:r>
            <a:rPr lang="hu-HU" sz="1200" b="1" dirty="0">
              <a:solidFill>
                <a:srgbClr val="4D7C85"/>
              </a:solidFill>
            </a:rPr>
            <a:t>.</a:t>
          </a:r>
        </a:p>
      </dgm:t>
    </dgm:pt>
    <dgm:pt modelId="{AC170853-3C5A-498C-AB0E-62BD539BDACB}" type="parTrans" cxnId="{6116BD2D-F084-49B0-AC36-AC05B9CE156D}">
      <dgm:prSet/>
      <dgm:spPr/>
      <dgm:t>
        <a:bodyPr/>
        <a:lstStyle/>
        <a:p>
          <a:endParaRPr lang="hu-HU"/>
        </a:p>
      </dgm:t>
    </dgm:pt>
    <dgm:pt modelId="{6F2BECE1-1D30-4F39-BBB4-35324958AB70}" type="sibTrans" cxnId="{6116BD2D-F084-49B0-AC36-AC05B9CE156D}">
      <dgm:prSet/>
      <dgm:spPr/>
      <dgm:t>
        <a:bodyPr/>
        <a:lstStyle/>
        <a:p>
          <a:endParaRPr lang="hu-HU"/>
        </a:p>
      </dgm:t>
    </dgm:pt>
    <dgm:pt modelId="{497908DE-4C30-428A-A555-3A6C2F4ADF7D}">
      <dgm:prSet phldrT="[Szöveg]" custT="1"/>
      <dgm:spPr>
        <a:solidFill>
          <a:srgbClr val="C7B09A">
            <a:alpha val="50000"/>
          </a:srgbClr>
        </a:solidFill>
        <a:ln w="12700">
          <a:noFill/>
        </a:ln>
        <a:effectLst/>
      </dgm:spPr>
      <dgm:t>
        <a:bodyPr/>
        <a:lstStyle/>
        <a:p>
          <a:r>
            <a:rPr lang="hu-HU" sz="1200" b="1" dirty="0" err="1">
              <a:solidFill>
                <a:srgbClr val="4D7C85"/>
              </a:solidFill>
            </a:rPr>
            <a:t>Kom</a:t>
          </a:r>
          <a:r>
            <a:rPr lang="hu-HU" sz="1200" b="1" dirty="0">
              <a:solidFill>
                <a:srgbClr val="4D7C85"/>
              </a:solidFill>
            </a:rPr>
            <a:t>. </a:t>
          </a:r>
          <a:r>
            <a:rPr lang="hu-HU" sz="1200" b="1" dirty="0" err="1">
              <a:solidFill>
                <a:srgbClr val="4D7C85"/>
              </a:solidFill>
            </a:rPr>
            <a:t>dikt</a:t>
          </a:r>
          <a:r>
            <a:rPr lang="hu-HU" sz="1200" b="1" dirty="0">
              <a:solidFill>
                <a:srgbClr val="4D7C85"/>
              </a:solidFill>
            </a:rPr>
            <a:t>.</a:t>
          </a:r>
        </a:p>
      </dgm:t>
    </dgm:pt>
    <dgm:pt modelId="{62CDFBF8-8475-41D6-A92F-79B3295FBB46}" type="sibTrans" cxnId="{7F3FE700-1B5C-4D5E-A6DA-C2C295341AB0}">
      <dgm:prSet/>
      <dgm:spPr/>
      <dgm:t>
        <a:bodyPr/>
        <a:lstStyle/>
        <a:p>
          <a:endParaRPr lang="hu-HU"/>
        </a:p>
      </dgm:t>
    </dgm:pt>
    <dgm:pt modelId="{271AECFB-B758-4170-9A56-A7A2099BC3ED}" type="parTrans" cxnId="{7F3FE700-1B5C-4D5E-A6DA-C2C295341AB0}">
      <dgm:prSet/>
      <dgm:spPr/>
      <dgm:t>
        <a:bodyPr/>
        <a:lstStyle/>
        <a:p>
          <a:endParaRPr lang="hu-HU"/>
        </a:p>
      </dgm:t>
    </dgm:pt>
    <dgm:pt modelId="{F9260225-45E3-4E83-A7B5-93BF7662486D}" type="pres">
      <dgm:prSet presAssocID="{D75FEE30-628B-4BCD-B8C9-2BF3180BA3C0}" presName="compositeShape" presStyleCnt="0">
        <dgm:presLayoutVars>
          <dgm:dir/>
          <dgm:resizeHandles/>
        </dgm:presLayoutVars>
      </dgm:prSet>
      <dgm:spPr/>
    </dgm:pt>
    <dgm:pt modelId="{2CAB7AE0-F53F-477F-8596-08683A702DA4}" type="pres">
      <dgm:prSet presAssocID="{D75FEE30-628B-4BCD-B8C9-2BF3180BA3C0}" presName="pyramid" presStyleLbl="node1" presStyleIdx="0" presStyleCnt="1" custAng="10800000" custScaleX="83182" custScaleY="57062" custLinFactNeighborX="5784" custLinFactNeighborY="-355"/>
      <dgm:spPr>
        <a:solidFill>
          <a:srgbClr val="EFEAE4"/>
        </a:solidFill>
        <a:ln w="31750">
          <a:solidFill>
            <a:srgbClr val="B3A99D"/>
          </a:solidFill>
        </a:ln>
      </dgm:spPr>
    </dgm:pt>
    <dgm:pt modelId="{54982EDE-BA38-419C-8C90-E7DF88B50825}" type="pres">
      <dgm:prSet presAssocID="{D75FEE30-628B-4BCD-B8C9-2BF3180BA3C0}" presName="theList" presStyleCnt="0"/>
      <dgm:spPr/>
    </dgm:pt>
    <dgm:pt modelId="{C15E22B3-3295-4532-9D6A-325D45E50C1C}" type="pres">
      <dgm:prSet presAssocID="{497908DE-4C30-428A-A555-3A6C2F4ADF7D}" presName="aNode" presStyleLbl="fgAcc1" presStyleIdx="0" presStyleCnt="3" custAng="0" custScaleX="39248" custScaleY="11764" custLinFactNeighborX="42517" custLinFactNeighborY="-41112">
        <dgm:presLayoutVars>
          <dgm:bulletEnabled val="1"/>
        </dgm:presLayoutVars>
      </dgm:prSet>
      <dgm:spPr/>
    </dgm:pt>
    <dgm:pt modelId="{E349127E-BD40-4FFD-98F7-AE53232D3317}" type="pres">
      <dgm:prSet presAssocID="{497908DE-4C30-428A-A555-3A6C2F4ADF7D}" presName="aSpace" presStyleCnt="0"/>
      <dgm:spPr/>
    </dgm:pt>
    <dgm:pt modelId="{585EDA03-E1D1-49E2-ABCC-D095A33C60CB}" type="pres">
      <dgm:prSet presAssocID="{3CA4390E-8AEC-4EA2-A3EC-8DD042504D56}" presName="aNode" presStyleLbl="fgAcc1" presStyleIdx="1" presStyleCnt="3" custScaleX="35098" custScaleY="11774" custLinFactX="-23359" custLinFactY="-16913" custLinFactNeighborX="-100000" custLinFactNeighborY="-100000">
        <dgm:presLayoutVars>
          <dgm:bulletEnabled val="1"/>
        </dgm:presLayoutVars>
      </dgm:prSet>
      <dgm:spPr/>
    </dgm:pt>
    <dgm:pt modelId="{689CAA53-9D6E-44E6-B0D8-615A6D07FB5B}" type="pres">
      <dgm:prSet presAssocID="{3CA4390E-8AEC-4EA2-A3EC-8DD042504D56}" presName="aSpace" presStyleCnt="0"/>
      <dgm:spPr/>
    </dgm:pt>
    <dgm:pt modelId="{AA40EDB2-9616-491E-8997-90DC3C7C7F8E}" type="pres">
      <dgm:prSet presAssocID="{94EAB1EC-7FE9-40F9-8691-7534F2D2D13B}" presName="aNode" presStyleLbl="fgAcc1" presStyleIdx="2" presStyleCnt="3" custScaleX="48373" custScaleY="10560" custLinFactY="9450" custLinFactNeighborX="-40117" custLinFactNeighborY="100000">
        <dgm:presLayoutVars>
          <dgm:bulletEnabled val="1"/>
        </dgm:presLayoutVars>
      </dgm:prSet>
      <dgm:spPr/>
    </dgm:pt>
    <dgm:pt modelId="{9055E23A-F0BC-4AAF-9FF4-F780F02DFD21}" type="pres">
      <dgm:prSet presAssocID="{94EAB1EC-7FE9-40F9-8691-7534F2D2D13B}" presName="aSpace" presStyleCnt="0"/>
      <dgm:spPr/>
    </dgm:pt>
  </dgm:ptLst>
  <dgm:cxnLst>
    <dgm:cxn modelId="{7F3FE700-1B5C-4D5E-A6DA-C2C295341AB0}" srcId="{D75FEE30-628B-4BCD-B8C9-2BF3180BA3C0}" destId="{497908DE-4C30-428A-A555-3A6C2F4ADF7D}" srcOrd="0" destOrd="0" parTransId="{271AECFB-B758-4170-9A56-A7A2099BC3ED}" sibTransId="{62CDFBF8-8475-41D6-A92F-79B3295FBB46}"/>
    <dgm:cxn modelId="{E3181905-5E87-4839-8088-9702A409488C}" type="presOf" srcId="{94EAB1EC-7FE9-40F9-8691-7534F2D2D13B}" destId="{AA40EDB2-9616-491E-8997-90DC3C7C7F8E}" srcOrd="0" destOrd="0" presId="urn:microsoft.com/office/officeart/2005/8/layout/pyramid2"/>
    <dgm:cxn modelId="{1E863024-E998-4314-A01C-ECE5CCB7B718}" type="presOf" srcId="{D75FEE30-628B-4BCD-B8C9-2BF3180BA3C0}" destId="{F9260225-45E3-4E83-A7B5-93BF7662486D}" srcOrd="0" destOrd="0" presId="urn:microsoft.com/office/officeart/2005/8/layout/pyramid2"/>
    <dgm:cxn modelId="{6116BD2D-F084-49B0-AC36-AC05B9CE156D}" srcId="{D75FEE30-628B-4BCD-B8C9-2BF3180BA3C0}" destId="{94EAB1EC-7FE9-40F9-8691-7534F2D2D13B}" srcOrd="2" destOrd="0" parTransId="{AC170853-3C5A-498C-AB0E-62BD539BDACB}" sibTransId="{6F2BECE1-1D30-4F39-BBB4-35324958AB70}"/>
    <dgm:cxn modelId="{D2D97230-FF8D-4F81-809D-067032199AAA}" type="presOf" srcId="{497908DE-4C30-428A-A555-3A6C2F4ADF7D}" destId="{C15E22B3-3295-4532-9D6A-325D45E50C1C}" srcOrd="0" destOrd="0" presId="urn:microsoft.com/office/officeart/2005/8/layout/pyramid2"/>
    <dgm:cxn modelId="{238E8032-8D87-408E-A872-7A74B256EB7F}" srcId="{D75FEE30-628B-4BCD-B8C9-2BF3180BA3C0}" destId="{3CA4390E-8AEC-4EA2-A3EC-8DD042504D56}" srcOrd="1" destOrd="0" parTransId="{A4B2B83E-EB6A-4359-B43A-DBC5C5DFCAEB}" sibTransId="{9BCEB788-24BE-4063-82CD-6618D9E746C1}"/>
    <dgm:cxn modelId="{1E10EA56-518B-4138-B624-9274F80D29B4}" type="presOf" srcId="{3CA4390E-8AEC-4EA2-A3EC-8DD042504D56}" destId="{585EDA03-E1D1-49E2-ABCC-D095A33C60CB}" srcOrd="0" destOrd="0" presId="urn:microsoft.com/office/officeart/2005/8/layout/pyramid2"/>
    <dgm:cxn modelId="{BC773CC5-FCA5-43F1-842E-843CFCE0AC47}" type="presParOf" srcId="{F9260225-45E3-4E83-A7B5-93BF7662486D}" destId="{2CAB7AE0-F53F-477F-8596-08683A702DA4}" srcOrd="0" destOrd="0" presId="urn:microsoft.com/office/officeart/2005/8/layout/pyramid2"/>
    <dgm:cxn modelId="{6D6B29A7-E6D3-4CD8-BDE4-E0DDEFD63797}" type="presParOf" srcId="{F9260225-45E3-4E83-A7B5-93BF7662486D}" destId="{54982EDE-BA38-419C-8C90-E7DF88B50825}" srcOrd="1" destOrd="0" presId="urn:microsoft.com/office/officeart/2005/8/layout/pyramid2"/>
    <dgm:cxn modelId="{0ED02A14-1045-4536-93CF-5B2472B1C4F9}" type="presParOf" srcId="{54982EDE-BA38-419C-8C90-E7DF88B50825}" destId="{C15E22B3-3295-4532-9D6A-325D45E50C1C}" srcOrd="0" destOrd="0" presId="urn:microsoft.com/office/officeart/2005/8/layout/pyramid2"/>
    <dgm:cxn modelId="{A042ACED-3343-4FD3-AF99-6103B4EDDA65}" type="presParOf" srcId="{54982EDE-BA38-419C-8C90-E7DF88B50825}" destId="{E349127E-BD40-4FFD-98F7-AE53232D3317}" srcOrd="1" destOrd="0" presId="urn:microsoft.com/office/officeart/2005/8/layout/pyramid2"/>
    <dgm:cxn modelId="{9032FE20-49B7-4C78-AF4F-8D637359A93C}" type="presParOf" srcId="{54982EDE-BA38-419C-8C90-E7DF88B50825}" destId="{585EDA03-E1D1-49E2-ABCC-D095A33C60CB}" srcOrd="2" destOrd="0" presId="urn:microsoft.com/office/officeart/2005/8/layout/pyramid2"/>
    <dgm:cxn modelId="{CE34CD63-22B6-4586-967C-5D2C0CB14A19}" type="presParOf" srcId="{54982EDE-BA38-419C-8C90-E7DF88B50825}" destId="{689CAA53-9D6E-44E6-B0D8-615A6D07FB5B}" srcOrd="3" destOrd="0" presId="urn:microsoft.com/office/officeart/2005/8/layout/pyramid2"/>
    <dgm:cxn modelId="{F490F982-ACCD-4640-B852-B1525D6B5277}" type="presParOf" srcId="{54982EDE-BA38-419C-8C90-E7DF88B50825}" destId="{AA40EDB2-9616-491E-8997-90DC3C7C7F8E}" srcOrd="4" destOrd="0" presId="urn:microsoft.com/office/officeart/2005/8/layout/pyramid2"/>
    <dgm:cxn modelId="{E043974F-DDF0-4FA8-84DF-C31D497CF6C6}" type="presParOf" srcId="{54982EDE-BA38-419C-8C90-E7DF88B50825}" destId="{9055E23A-F0BC-4AAF-9FF4-F780F02DFD21}" srcOrd="5" destOrd="0" presId="urn:microsoft.com/office/officeart/2005/8/layout/pyramid2"/>
  </dgm:cxnLst>
  <dgm:bg>
    <a:noFill/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75FEE30-628B-4BCD-B8C9-2BF3180BA3C0}" type="doc">
      <dgm:prSet loTypeId="urn:microsoft.com/office/officeart/2005/8/layout/pyramid2" loCatId="pyramid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hu-HU"/>
        </a:p>
      </dgm:t>
    </dgm:pt>
    <dgm:pt modelId="{3CA4390E-8AEC-4EA2-A3EC-8DD042504D56}">
      <dgm:prSet phldrT="[Szöveg]" custT="1"/>
      <dgm:spPr>
        <a:solidFill>
          <a:srgbClr val="C7B09A">
            <a:alpha val="50000"/>
          </a:srgbClr>
        </a:solidFill>
        <a:ln w="12700">
          <a:noFill/>
        </a:ln>
        <a:effectLst/>
      </dgm:spPr>
      <dgm:t>
        <a:bodyPr/>
        <a:lstStyle/>
        <a:p>
          <a:r>
            <a:rPr lang="en-GB" sz="1200" b="1" dirty="0">
              <a:solidFill>
                <a:srgbClr val="4D7C85"/>
              </a:solidFill>
            </a:rPr>
            <a:t>Lib. </a:t>
          </a:r>
          <a:r>
            <a:rPr lang="en-GB" sz="1200" b="1" dirty="0" err="1">
              <a:solidFill>
                <a:srgbClr val="4D7C85"/>
              </a:solidFill>
            </a:rPr>
            <a:t>dem.</a:t>
          </a:r>
          <a:endParaRPr lang="hu-HU" sz="1200" b="1" dirty="0">
            <a:solidFill>
              <a:srgbClr val="4D7C85"/>
            </a:solidFill>
          </a:endParaRPr>
        </a:p>
      </dgm:t>
    </dgm:pt>
    <dgm:pt modelId="{A4B2B83E-EB6A-4359-B43A-DBC5C5DFCAEB}" type="parTrans" cxnId="{238E8032-8D87-408E-A872-7A74B256EB7F}">
      <dgm:prSet/>
      <dgm:spPr/>
      <dgm:t>
        <a:bodyPr/>
        <a:lstStyle/>
        <a:p>
          <a:endParaRPr lang="hu-HU"/>
        </a:p>
      </dgm:t>
    </dgm:pt>
    <dgm:pt modelId="{9BCEB788-24BE-4063-82CD-6618D9E746C1}" type="sibTrans" cxnId="{238E8032-8D87-408E-A872-7A74B256EB7F}">
      <dgm:prSet/>
      <dgm:spPr/>
      <dgm:t>
        <a:bodyPr/>
        <a:lstStyle/>
        <a:p>
          <a:endParaRPr lang="hu-HU"/>
        </a:p>
      </dgm:t>
    </dgm:pt>
    <dgm:pt modelId="{94EAB1EC-7FE9-40F9-8691-7534F2D2D13B}">
      <dgm:prSet phldrT="[Szöveg]" custT="1"/>
      <dgm:spPr>
        <a:solidFill>
          <a:srgbClr val="C7B09A">
            <a:alpha val="50000"/>
          </a:srgbClr>
        </a:solidFill>
        <a:ln w="12700">
          <a:noFill/>
        </a:ln>
        <a:effectLst/>
      </dgm:spPr>
      <dgm:t>
        <a:bodyPr/>
        <a:lstStyle/>
        <a:p>
          <a:r>
            <a:rPr lang="hu-HU" sz="1200" b="1" dirty="0">
              <a:solidFill>
                <a:srgbClr val="4D7C85"/>
              </a:solidFill>
            </a:rPr>
            <a:t>Pat. </a:t>
          </a:r>
          <a:r>
            <a:rPr lang="hu-HU" sz="1200" b="1" dirty="0" err="1">
              <a:solidFill>
                <a:srgbClr val="4D7C85"/>
              </a:solidFill>
            </a:rPr>
            <a:t>aut</a:t>
          </a:r>
          <a:r>
            <a:rPr lang="hu-HU" sz="1200" b="1" dirty="0">
              <a:solidFill>
                <a:srgbClr val="4D7C85"/>
              </a:solidFill>
            </a:rPr>
            <a:t>.</a:t>
          </a:r>
        </a:p>
      </dgm:t>
    </dgm:pt>
    <dgm:pt modelId="{AC170853-3C5A-498C-AB0E-62BD539BDACB}" type="parTrans" cxnId="{6116BD2D-F084-49B0-AC36-AC05B9CE156D}">
      <dgm:prSet/>
      <dgm:spPr/>
      <dgm:t>
        <a:bodyPr/>
        <a:lstStyle/>
        <a:p>
          <a:endParaRPr lang="hu-HU"/>
        </a:p>
      </dgm:t>
    </dgm:pt>
    <dgm:pt modelId="{6F2BECE1-1D30-4F39-BBB4-35324958AB70}" type="sibTrans" cxnId="{6116BD2D-F084-49B0-AC36-AC05B9CE156D}">
      <dgm:prSet/>
      <dgm:spPr/>
      <dgm:t>
        <a:bodyPr/>
        <a:lstStyle/>
        <a:p>
          <a:endParaRPr lang="hu-HU"/>
        </a:p>
      </dgm:t>
    </dgm:pt>
    <dgm:pt modelId="{497908DE-4C30-428A-A555-3A6C2F4ADF7D}">
      <dgm:prSet phldrT="[Szöveg]" custT="1"/>
      <dgm:spPr>
        <a:solidFill>
          <a:srgbClr val="C7B09A">
            <a:alpha val="50000"/>
          </a:srgbClr>
        </a:solidFill>
        <a:ln w="12700">
          <a:noFill/>
        </a:ln>
        <a:effectLst/>
      </dgm:spPr>
      <dgm:t>
        <a:bodyPr/>
        <a:lstStyle/>
        <a:p>
          <a:r>
            <a:rPr lang="hu-HU" sz="1200" b="1" dirty="0" err="1">
              <a:solidFill>
                <a:srgbClr val="4D7C85"/>
              </a:solidFill>
            </a:rPr>
            <a:t>Kom</a:t>
          </a:r>
          <a:r>
            <a:rPr lang="hu-HU" sz="1200" b="1" dirty="0">
              <a:solidFill>
                <a:srgbClr val="4D7C85"/>
              </a:solidFill>
            </a:rPr>
            <a:t>. </a:t>
          </a:r>
          <a:r>
            <a:rPr lang="hu-HU" sz="1200" b="1" dirty="0" err="1">
              <a:solidFill>
                <a:srgbClr val="4D7C85"/>
              </a:solidFill>
            </a:rPr>
            <a:t>dikt</a:t>
          </a:r>
          <a:r>
            <a:rPr lang="hu-HU" sz="1200" b="1" dirty="0">
              <a:solidFill>
                <a:srgbClr val="4D7C85"/>
              </a:solidFill>
            </a:rPr>
            <a:t>.</a:t>
          </a:r>
        </a:p>
      </dgm:t>
    </dgm:pt>
    <dgm:pt modelId="{62CDFBF8-8475-41D6-A92F-79B3295FBB46}" type="sibTrans" cxnId="{7F3FE700-1B5C-4D5E-A6DA-C2C295341AB0}">
      <dgm:prSet/>
      <dgm:spPr/>
      <dgm:t>
        <a:bodyPr/>
        <a:lstStyle/>
        <a:p>
          <a:endParaRPr lang="hu-HU"/>
        </a:p>
      </dgm:t>
    </dgm:pt>
    <dgm:pt modelId="{271AECFB-B758-4170-9A56-A7A2099BC3ED}" type="parTrans" cxnId="{7F3FE700-1B5C-4D5E-A6DA-C2C295341AB0}">
      <dgm:prSet/>
      <dgm:spPr/>
      <dgm:t>
        <a:bodyPr/>
        <a:lstStyle/>
        <a:p>
          <a:endParaRPr lang="hu-HU"/>
        </a:p>
      </dgm:t>
    </dgm:pt>
    <dgm:pt modelId="{F9260225-45E3-4E83-A7B5-93BF7662486D}" type="pres">
      <dgm:prSet presAssocID="{D75FEE30-628B-4BCD-B8C9-2BF3180BA3C0}" presName="compositeShape" presStyleCnt="0">
        <dgm:presLayoutVars>
          <dgm:dir/>
          <dgm:resizeHandles/>
        </dgm:presLayoutVars>
      </dgm:prSet>
      <dgm:spPr/>
    </dgm:pt>
    <dgm:pt modelId="{2CAB7AE0-F53F-477F-8596-08683A702DA4}" type="pres">
      <dgm:prSet presAssocID="{D75FEE30-628B-4BCD-B8C9-2BF3180BA3C0}" presName="pyramid" presStyleLbl="node1" presStyleIdx="0" presStyleCnt="1" custAng="10800000" custScaleX="83182" custScaleY="57062" custLinFactNeighborX="5784" custLinFactNeighborY="-355"/>
      <dgm:spPr>
        <a:solidFill>
          <a:srgbClr val="EFEAE4"/>
        </a:solidFill>
        <a:ln w="31750">
          <a:solidFill>
            <a:srgbClr val="B3A99D"/>
          </a:solidFill>
        </a:ln>
      </dgm:spPr>
    </dgm:pt>
    <dgm:pt modelId="{54982EDE-BA38-419C-8C90-E7DF88B50825}" type="pres">
      <dgm:prSet presAssocID="{D75FEE30-628B-4BCD-B8C9-2BF3180BA3C0}" presName="theList" presStyleCnt="0"/>
      <dgm:spPr/>
    </dgm:pt>
    <dgm:pt modelId="{C15E22B3-3295-4532-9D6A-325D45E50C1C}" type="pres">
      <dgm:prSet presAssocID="{497908DE-4C30-428A-A555-3A6C2F4ADF7D}" presName="aNode" presStyleLbl="fgAcc1" presStyleIdx="0" presStyleCnt="3" custAng="0" custScaleX="39248" custScaleY="11764" custLinFactNeighborX="42517" custLinFactNeighborY="-41112">
        <dgm:presLayoutVars>
          <dgm:bulletEnabled val="1"/>
        </dgm:presLayoutVars>
      </dgm:prSet>
      <dgm:spPr/>
    </dgm:pt>
    <dgm:pt modelId="{E349127E-BD40-4FFD-98F7-AE53232D3317}" type="pres">
      <dgm:prSet presAssocID="{497908DE-4C30-428A-A555-3A6C2F4ADF7D}" presName="aSpace" presStyleCnt="0"/>
      <dgm:spPr/>
    </dgm:pt>
    <dgm:pt modelId="{585EDA03-E1D1-49E2-ABCC-D095A33C60CB}" type="pres">
      <dgm:prSet presAssocID="{3CA4390E-8AEC-4EA2-A3EC-8DD042504D56}" presName="aNode" presStyleLbl="fgAcc1" presStyleIdx="1" presStyleCnt="3" custScaleX="35098" custScaleY="11774" custLinFactX="-23359" custLinFactY="-16913" custLinFactNeighborX="-100000" custLinFactNeighborY="-100000">
        <dgm:presLayoutVars>
          <dgm:bulletEnabled val="1"/>
        </dgm:presLayoutVars>
      </dgm:prSet>
      <dgm:spPr/>
    </dgm:pt>
    <dgm:pt modelId="{689CAA53-9D6E-44E6-B0D8-615A6D07FB5B}" type="pres">
      <dgm:prSet presAssocID="{3CA4390E-8AEC-4EA2-A3EC-8DD042504D56}" presName="aSpace" presStyleCnt="0"/>
      <dgm:spPr/>
    </dgm:pt>
    <dgm:pt modelId="{AA40EDB2-9616-491E-8997-90DC3C7C7F8E}" type="pres">
      <dgm:prSet presAssocID="{94EAB1EC-7FE9-40F9-8691-7534F2D2D13B}" presName="aNode" presStyleLbl="fgAcc1" presStyleIdx="2" presStyleCnt="3" custScaleX="48373" custScaleY="10560" custLinFactY="9450" custLinFactNeighborX="-40117" custLinFactNeighborY="100000">
        <dgm:presLayoutVars>
          <dgm:bulletEnabled val="1"/>
        </dgm:presLayoutVars>
      </dgm:prSet>
      <dgm:spPr/>
    </dgm:pt>
    <dgm:pt modelId="{9055E23A-F0BC-4AAF-9FF4-F780F02DFD21}" type="pres">
      <dgm:prSet presAssocID="{94EAB1EC-7FE9-40F9-8691-7534F2D2D13B}" presName="aSpace" presStyleCnt="0"/>
      <dgm:spPr/>
    </dgm:pt>
  </dgm:ptLst>
  <dgm:cxnLst>
    <dgm:cxn modelId="{7F3FE700-1B5C-4D5E-A6DA-C2C295341AB0}" srcId="{D75FEE30-628B-4BCD-B8C9-2BF3180BA3C0}" destId="{497908DE-4C30-428A-A555-3A6C2F4ADF7D}" srcOrd="0" destOrd="0" parTransId="{271AECFB-B758-4170-9A56-A7A2099BC3ED}" sibTransId="{62CDFBF8-8475-41D6-A92F-79B3295FBB46}"/>
    <dgm:cxn modelId="{8CAAE511-BF9E-480F-A6CB-FA22915D92CE}" type="presOf" srcId="{D75FEE30-628B-4BCD-B8C9-2BF3180BA3C0}" destId="{F9260225-45E3-4E83-A7B5-93BF7662486D}" srcOrd="0" destOrd="0" presId="urn:microsoft.com/office/officeart/2005/8/layout/pyramid2"/>
    <dgm:cxn modelId="{6116BD2D-F084-49B0-AC36-AC05B9CE156D}" srcId="{D75FEE30-628B-4BCD-B8C9-2BF3180BA3C0}" destId="{94EAB1EC-7FE9-40F9-8691-7534F2D2D13B}" srcOrd="2" destOrd="0" parTransId="{AC170853-3C5A-498C-AB0E-62BD539BDACB}" sibTransId="{6F2BECE1-1D30-4F39-BBB4-35324958AB70}"/>
    <dgm:cxn modelId="{238E8032-8D87-408E-A872-7A74B256EB7F}" srcId="{D75FEE30-628B-4BCD-B8C9-2BF3180BA3C0}" destId="{3CA4390E-8AEC-4EA2-A3EC-8DD042504D56}" srcOrd="1" destOrd="0" parTransId="{A4B2B83E-EB6A-4359-B43A-DBC5C5DFCAEB}" sibTransId="{9BCEB788-24BE-4063-82CD-6618D9E746C1}"/>
    <dgm:cxn modelId="{500CBA6A-8CB2-4129-BDCE-01BB1BC4DA66}" type="presOf" srcId="{3CA4390E-8AEC-4EA2-A3EC-8DD042504D56}" destId="{585EDA03-E1D1-49E2-ABCC-D095A33C60CB}" srcOrd="0" destOrd="0" presId="urn:microsoft.com/office/officeart/2005/8/layout/pyramid2"/>
    <dgm:cxn modelId="{1E416E4D-C638-428C-86EA-6E3677A51331}" type="presOf" srcId="{94EAB1EC-7FE9-40F9-8691-7534F2D2D13B}" destId="{AA40EDB2-9616-491E-8997-90DC3C7C7F8E}" srcOrd="0" destOrd="0" presId="urn:microsoft.com/office/officeart/2005/8/layout/pyramid2"/>
    <dgm:cxn modelId="{CDCD98A2-1660-4C67-921A-627058792CE1}" type="presOf" srcId="{497908DE-4C30-428A-A555-3A6C2F4ADF7D}" destId="{C15E22B3-3295-4532-9D6A-325D45E50C1C}" srcOrd="0" destOrd="0" presId="urn:microsoft.com/office/officeart/2005/8/layout/pyramid2"/>
    <dgm:cxn modelId="{9563603B-9EFE-45F1-8177-289ACC6376A9}" type="presParOf" srcId="{F9260225-45E3-4E83-A7B5-93BF7662486D}" destId="{2CAB7AE0-F53F-477F-8596-08683A702DA4}" srcOrd="0" destOrd="0" presId="urn:microsoft.com/office/officeart/2005/8/layout/pyramid2"/>
    <dgm:cxn modelId="{AF35E884-D8CA-4E88-A1F4-F98EA8DD296C}" type="presParOf" srcId="{F9260225-45E3-4E83-A7B5-93BF7662486D}" destId="{54982EDE-BA38-419C-8C90-E7DF88B50825}" srcOrd="1" destOrd="0" presId="urn:microsoft.com/office/officeart/2005/8/layout/pyramid2"/>
    <dgm:cxn modelId="{788632D8-843B-4D28-A66E-EE2DE02ADFA6}" type="presParOf" srcId="{54982EDE-BA38-419C-8C90-E7DF88B50825}" destId="{C15E22B3-3295-4532-9D6A-325D45E50C1C}" srcOrd="0" destOrd="0" presId="urn:microsoft.com/office/officeart/2005/8/layout/pyramid2"/>
    <dgm:cxn modelId="{F09AE0D1-88D9-4361-949B-7F00477566F2}" type="presParOf" srcId="{54982EDE-BA38-419C-8C90-E7DF88B50825}" destId="{E349127E-BD40-4FFD-98F7-AE53232D3317}" srcOrd="1" destOrd="0" presId="urn:microsoft.com/office/officeart/2005/8/layout/pyramid2"/>
    <dgm:cxn modelId="{5CD4954E-ECAF-40EF-B502-71B1EB5973E9}" type="presParOf" srcId="{54982EDE-BA38-419C-8C90-E7DF88B50825}" destId="{585EDA03-E1D1-49E2-ABCC-D095A33C60CB}" srcOrd="2" destOrd="0" presId="urn:microsoft.com/office/officeart/2005/8/layout/pyramid2"/>
    <dgm:cxn modelId="{3AE1EAD2-EF0F-4F75-8E34-BAB560A319FA}" type="presParOf" srcId="{54982EDE-BA38-419C-8C90-E7DF88B50825}" destId="{689CAA53-9D6E-44E6-B0D8-615A6D07FB5B}" srcOrd="3" destOrd="0" presId="urn:microsoft.com/office/officeart/2005/8/layout/pyramid2"/>
    <dgm:cxn modelId="{57DC31D2-1429-4520-8922-43A91652EF66}" type="presParOf" srcId="{54982EDE-BA38-419C-8C90-E7DF88B50825}" destId="{AA40EDB2-9616-491E-8997-90DC3C7C7F8E}" srcOrd="4" destOrd="0" presId="urn:microsoft.com/office/officeart/2005/8/layout/pyramid2"/>
    <dgm:cxn modelId="{7FC03D83-6E4D-47E5-87EE-14AA11392FD5}" type="presParOf" srcId="{54982EDE-BA38-419C-8C90-E7DF88B50825}" destId="{9055E23A-F0BC-4AAF-9FF4-F780F02DFD21}" srcOrd="5" destOrd="0" presId="urn:microsoft.com/office/officeart/2005/8/layout/pyramid2"/>
  </dgm:cxnLst>
  <dgm:bg>
    <a:noFill/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75FEE30-628B-4BCD-B8C9-2BF3180BA3C0}" type="doc">
      <dgm:prSet loTypeId="urn:microsoft.com/office/officeart/2005/8/layout/pyramid2" loCatId="pyramid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hu-HU"/>
        </a:p>
      </dgm:t>
    </dgm:pt>
    <dgm:pt modelId="{3CA4390E-8AEC-4EA2-A3EC-8DD042504D56}">
      <dgm:prSet phldrT="[Szöveg]" custT="1"/>
      <dgm:spPr>
        <a:solidFill>
          <a:srgbClr val="C7B09A">
            <a:alpha val="50000"/>
          </a:srgbClr>
        </a:solidFill>
        <a:ln w="12700">
          <a:noFill/>
        </a:ln>
        <a:effectLst/>
      </dgm:spPr>
      <dgm:t>
        <a:bodyPr/>
        <a:lstStyle/>
        <a:p>
          <a:r>
            <a:rPr lang="en-GB" sz="1200" b="1" dirty="0">
              <a:solidFill>
                <a:srgbClr val="4D7C85"/>
              </a:solidFill>
            </a:rPr>
            <a:t>Lib. </a:t>
          </a:r>
          <a:r>
            <a:rPr lang="en-GB" sz="1200" b="1" dirty="0" err="1">
              <a:solidFill>
                <a:srgbClr val="4D7C85"/>
              </a:solidFill>
            </a:rPr>
            <a:t>dem.</a:t>
          </a:r>
          <a:endParaRPr lang="hu-HU" sz="1200" b="1" dirty="0">
            <a:solidFill>
              <a:srgbClr val="4D7C85"/>
            </a:solidFill>
          </a:endParaRPr>
        </a:p>
      </dgm:t>
    </dgm:pt>
    <dgm:pt modelId="{A4B2B83E-EB6A-4359-B43A-DBC5C5DFCAEB}" type="parTrans" cxnId="{238E8032-8D87-408E-A872-7A74B256EB7F}">
      <dgm:prSet/>
      <dgm:spPr/>
      <dgm:t>
        <a:bodyPr/>
        <a:lstStyle/>
        <a:p>
          <a:endParaRPr lang="hu-HU"/>
        </a:p>
      </dgm:t>
    </dgm:pt>
    <dgm:pt modelId="{9BCEB788-24BE-4063-82CD-6618D9E746C1}" type="sibTrans" cxnId="{238E8032-8D87-408E-A872-7A74B256EB7F}">
      <dgm:prSet/>
      <dgm:spPr/>
      <dgm:t>
        <a:bodyPr/>
        <a:lstStyle/>
        <a:p>
          <a:endParaRPr lang="hu-HU"/>
        </a:p>
      </dgm:t>
    </dgm:pt>
    <dgm:pt modelId="{94EAB1EC-7FE9-40F9-8691-7534F2D2D13B}">
      <dgm:prSet phldrT="[Szöveg]" custT="1"/>
      <dgm:spPr>
        <a:solidFill>
          <a:srgbClr val="C7B09A">
            <a:alpha val="50000"/>
          </a:srgbClr>
        </a:solidFill>
        <a:ln w="12700">
          <a:noFill/>
        </a:ln>
        <a:effectLst/>
      </dgm:spPr>
      <dgm:t>
        <a:bodyPr/>
        <a:lstStyle/>
        <a:p>
          <a:r>
            <a:rPr lang="hu-HU" sz="1200" b="1" dirty="0">
              <a:solidFill>
                <a:srgbClr val="4D7C85"/>
              </a:solidFill>
            </a:rPr>
            <a:t>Pat. </a:t>
          </a:r>
          <a:r>
            <a:rPr lang="hu-HU" sz="1200" b="1" dirty="0" err="1">
              <a:solidFill>
                <a:srgbClr val="4D7C85"/>
              </a:solidFill>
            </a:rPr>
            <a:t>aut</a:t>
          </a:r>
          <a:r>
            <a:rPr lang="hu-HU" sz="1200" b="1" dirty="0">
              <a:solidFill>
                <a:srgbClr val="4D7C85"/>
              </a:solidFill>
            </a:rPr>
            <a:t>.</a:t>
          </a:r>
        </a:p>
      </dgm:t>
    </dgm:pt>
    <dgm:pt modelId="{AC170853-3C5A-498C-AB0E-62BD539BDACB}" type="parTrans" cxnId="{6116BD2D-F084-49B0-AC36-AC05B9CE156D}">
      <dgm:prSet/>
      <dgm:spPr/>
      <dgm:t>
        <a:bodyPr/>
        <a:lstStyle/>
        <a:p>
          <a:endParaRPr lang="hu-HU"/>
        </a:p>
      </dgm:t>
    </dgm:pt>
    <dgm:pt modelId="{6F2BECE1-1D30-4F39-BBB4-35324958AB70}" type="sibTrans" cxnId="{6116BD2D-F084-49B0-AC36-AC05B9CE156D}">
      <dgm:prSet/>
      <dgm:spPr/>
      <dgm:t>
        <a:bodyPr/>
        <a:lstStyle/>
        <a:p>
          <a:endParaRPr lang="hu-HU"/>
        </a:p>
      </dgm:t>
    </dgm:pt>
    <dgm:pt modelId="{497908DE-4C30-428A-A555-3A6C2F4ADF7D}">
      <dgm:prSet phldrT="[Szöveg]" custT="1"/>
      <dgm:spPr>
        <a:solidFill>
          <a:srgbClr val="C7B09A">
            <a:alpha val="50000"/>
          </a:srgbClr>
        </a:solidFill>
        <a:ln w="12700">
          <a:noFill/>
        </a:ln>
        <a:effectLst/>
      </dgm:spPr>
      <dgm:t>
        <a:bodyPr/>
        <a:lstStyle/>
        <a:p>
          <a:r>
            <a:rPr lang="hu-HU" sz="1200" b="1" dirty="0" err="1">
              <a:solidFill>
                <a:srgbClr val="4D7C85"/>
              </a:solidFill>
            </a:rPr>
            <a:t>Kom</a:t>
          </a:r>
          <a:r>
            <a:rPr lang="hu-HU" sz="1200" b="1" dirty="0">
              <a:solidFill>
                <a:srgbClr val="4D7C85"/>
              </a:solidFill>
            </a:rPr>
            <a:t>. </a:t>
          </a:r>
          <a:r>
            <a:rPr lang="hu-HU" sz="1200" b="1" dirty="0" err="1">
              <a:solidFill>
                <a:srgbClr val="4D7C85"/>
              </a:solidFill>
            </a:rPr>
            <a:t>dikt</a:t>
          </a:r>
          <a:r>
            <a:rPr lang="hu-HU" sz="1200" b="1" dirty="0">
              <a:solidFill>
                <a:srgbClr val="4D7C85"/>
              </a:solidFill>
            </a:rPr>
            <a:t>.</a:t>
          </a:r>
        </a:p>
      </dgm:t>
    </dgm:pt>
    <dgm:pt modelId="{62CDFBF8-8475-41D6-A92F-79B3295FBB46}" type="sibTrans" cxnId="{7F3FE700-1B5C-4D5E-A6DA-C2C295341AB0}">
      <dgm:prSet/>
      <dgm:spPr/>
      <dgm:t>
        <a:bodyPr/>
        <a:lstStyle/>
        <a:p>
          <a:endParaRPr lang="hu-HU"/>
        </a:p>
      </dgm:t>
    </dgm:pt>
    <dgm:pt modelId="{271AECFB-B758-4170-9A56-A7A2099BC3ED}" type="parTrans" cxnId="{7F3FE700-1B5C-4D5E-A6DA-C2C295341AB0}">
      <dgm:prSet/>
      <dgm:spPr/>
      <dgm:t>
        <a:bodyPr/>
        <a:lstStyle/>
        <a:p>
          <a:endParaRPr lang="hu-HU"/>
        </a:p>
      </dgm:t>
    </dgm:pt>
    <dgm:pt modelId="{F9260225-45E3-4E83-A7B5-93BF7662486D}" type="pres">
      <dgm:prSet presAssocID="{D75FEE30-628B-4BCD-B8C9-2BF3180BA3C0}" presName="compositeShape" presStyleCnt="0">
        <dgm:presLayoutVars>
          <dgm:dir/>
          <dgm:resizeHandles/>
        </dgm:presLayoutVars>
      </dgm:prSet>
      <dgm:spPr/>
    </dgm:pt>
    <dgm:pt modelId="{2CAB7AE0-F53F-477F-8596-08683A702DA4}" type="pres">
      <dgm:prSet presAssocID="{D75FEE30-628B-4BCD-B8C9-2BF3180BA3C0}" presName="pyramid" presStyleLbl="node1" presStyleIdx="0" presStyleCnt="1" custAng="10800000" custScaleX="83182" custScaleY="57062" custLinFactNeighborX="5784" custLinFactNeighborY="-355"/>
      <dgm:spPr>
        <a:solidFill>
          <a:srgbClr val="EFEAE4"/>
        </a:solidFill>
        <a:ln w="31750">
          <a:solidFill>
            <a:srgbClr val="B3A99D"/>
          </a:solidFill>
        </a:ln>
      </dgm:spPr>
    </dgm:pt>
    <dgm:pt modelId="{54982EDE-BA38-419C-8C90-E7DF88B50825}" type="pres">
      <dgm:prSet presAssocID="{D75FEE30-628B-4BCD-B8C9-2BF3180BA3C0}" presName="theList" presStyleCnt="0"/>
      <dgm:spPr/>
    </dgm:pt>
    <dgm:pt modelId="{C15E22B3-3295-4532-9D6A-325D45E50C1C}" type="pres">
      <dgm:prSet presAssocID="{497908DE-4C30-428A-A555-3A6C2F4ADF7D}" presName="aNode" presStyleLbl="fgAcc1" presStyleIdx="0" presStyleCnt="3" custAng="0" custScaleX="39248" custScaleY="11764" custLinFactNeighborX="42517" custLinFactNeighborY="-41112">
        <dgm:presLayoutVars>
          <dgm:bulletEnabled val="1"/>
        </dgm:presLayoutVars>
      </dgm:prSet>
      <dgm:spPr/>
    </dgm:pt>
    <dgm:pt modelId="{E349127E-BD40-4FFD-98F7-AE53232D3317}" type="pres">
      <dgm:prSet presAssocID="{497908DE-4C30-428A-A555-3A6C2F4ADF7D}" presName="aSpace" presStyleCnt="0"/>
      <dgm:spPr/>
    </dgm:pt>
    <dgm:pt modelId="{585EDA03-E1D1-49E2-ABCC-D095A33C60CB}" type="pres">
      <dgm:prSet presAssocID="{3CA4390E-8AEC-4EA2-A3EC-8DD042504D56}" presName="aNode" presStyleLbl="fgAcc1" presStyleIdx="1" presStyleCnt="3" custScaleX="35098" custScaleY="11774" custLinFactX="-23359" custLinFactY="-16913" custLinFactNeighborX="-100000" custLinFactNeighborY="-100000">
        <dgm:presLayoutVars>
          <dgm:bulletEnabled val="1"/>
        </dgm:presLayoutVars>
      </dgm:prSet>
      <dgm:spPr/>
    </dgm:pt>
    <dgm:pt modelId="{689CAA53-9D6E-44E6-B0D8-615A6D07FB5B}" type="pres">
      <dgm:prSet presAssocID="{3CA4390E-8AEC-4EA2-A3EC-8DD042504D56}" presName="aSpace" presStyleCnt="0"/>
      <dgm:spPr/>
    </dgm:pt>
    <dgm:pt modelId="{AA40EDB2-9616-491E-8997-90DC3C7C7F8E}" type="pres">
      <dgm:prSet presAssocID="{94EAB1EC-7FE9-40F9-8691-7534F2D2D13B}" presName="aNode" presStyleLbl="fgAcc1" presStyleIdx="2" presStyleCnt="3" custScaleX="48373" custScaleY="10560" custLinFactY="9450" custLinFactNeighborX="-40117" custLinFactNeighborY="100000">
        <dgm:presLayoutVars>
          <dgm:bulletEnabled val="1"/>
        </dgm:presLayoutVars>
      </dgm:prSet>
      <dgm:spPr/>
    </dgm:pt>
    <dgm:pt modelId="{9055E23A-F0BC-4AAF-9FF4-F780F02DFD21}" type="pres">
      <dgm:prSet presAssocID="{94EAB1EC-7FE9-40F9-8691-7534F2D2D13B}" presName="aSpace" presStyleCnt="0"/>
      <dgm:spPr/>
    </dgm:pt>
  </dgm:ptLst>
  <dgm:cxnLst>
    <dgm:cxn modelId="{7F3FE700-1B5C-4D5E-A6DA-C2C295341AB0}" srcId="{D75FEE30-628B-4BCD-B8C9-2BF3180BA3C0}" destId="{497908DE-4C30-428A-A555-3A6C2F4ADF7D}" srcOrd="0" destOrd="0" parTransId="{271AECFB-B758-4170-9A56-A7A2099BC3ED}" sibTransId="{62CDFBF8-8475-41D6-A92F-79B3295FBB46}"/>
    <dgm:cxn modelId="{12CBF409-EF96-445B-9BE9-1333776E3841}" type="presOf" srcId="{3CA4390E-8AEC-4EA2-A3EC-8DD042504D56}" destId="{585EDA03-E1D1-49E2-ABCC-D095A33C60CB}" srcOrd="0" destOrd="0" presId="urn:microsoft.com/office/officeart/2005/8/layout/pyramid2"/>
    <dgm:cxn modelId="{6116BD2D-F084-49B0-AC36-AC05B9CE156D}" srcId="{D75FEE30-628B-4BCD-B8C9-2BF3180BA3C0}" destId="{94EAB1EC-7FE9-40F9-8691-7534F2D2D13B}" srcOrd="2" destOrd="0" parTransId="{AC170853-3C5A-498C-AB0E-62BD539BDACB}" sibTransId="{6F2BECE1-1D30-4F39-BBB4-35324958AB70}"/>
    <dgm:cxn modelId="{238E8032-8D87-408E-A872-7A74B256EB7F}" srcId="{D75FEE30-628B-4BCD-B8C9-2BF3180BA3C0}" destId="{3CA4390E-8AEC-4EA2-A3EC-8DD042504D56}" srcOrd="1" destOrd="0" parTransId="{A4B2B83E-EB6A-4359-B43A-DBC5C5DFCAEB}" sibTransId="{9BCEB788-24BE-4063-82CD-6618D9E746C1}"/>
    <dgm:cxn modelId="{73018CAA-2EE7-4DC5-8B77-66FB2B4D18C7}" type="presOf" srcId="{497908DE-4C30-428A-A555-3A6C2F4ADF7D}" destId="{C15E22B3-3295-4532-9D6A-325D45E50C1C}" srcOrd="0" destOrd="0" presId="urn:microsoft.com/office/officeart/2005/8/layout/pyramid2"/>
    <dgm:cxn modelId="{63087FB4-3459-4764-B6DF-56525454DFC4}" type="presOf" srcId="{94EAB1EC-7FE9-40F9-8691-7534F2D2D13B}" destId="{AA40EDB2-9616-491E-8997-90DC3C7C7F8E}" srcOrd="0" destOrd="0" presId="urn:microsoft.com/office/officeart/2005/8/layout/pyramid2"/>
    <dgm:cxn modelId="{C7FDD7E9-1081-4DFF-BCF0-2A56AF06771F}" type="presOf" srcId="{D75FEE30-628B-4BCD-B8C9-2BF3180BA3C0}" destId="{F9260225-45E3-4E83-A7B5-93BF7662486D}" srcOrd="0" destOrd="0" presId="urn:microsoft.com/office/officeart/2005/8/layout/pyramid2"/>
    <dgm:cxn modelId="{53D9BB5D-3846-4DF8-949F-F287B5D32759}" type="presParOf" srcId="{F9260225-45E3-4E83-A7B5-93BF7662486D}" destId="{2CAB7AE0-F53F-477F-8596-08683A702DA4}" srcOrd="0" destOrd="0" presId="urn:microsoft.com/office/officeart/2005/8/layout/pyramid2"/>
    <dgm:cxn modelId="{52485A0A-FB4E-43B9-A1F5-6B0C50D7C9A5}" type="presParOf" srcId="{F9260225-45E3-4E83-A7B5-93BF7662486D}" destId="{54982EDE-BA38-419C-8C90-E7DF88B50825}" srcOrd="1" destOrd="0" presId="urn:microsoft.com/office/officeart/2005/8/layout/pyramid2"/>
    <dgm:cxn modelId="{C782AF6D-CDCE-486F-BDA9-AB70E94CF8AC}" type="presParOf" srcId="{54982EDE-BA38-419C-8C90-E7DF88B50825}" destId="{C15E22B3-3295-4532-9D6A-325D45E50C1C}" srcOrd="0" destOrd="0" presId="urn:microsoft.com/office/officeart/2005/8/layout/pyramid2"/>
    <dgm:cxn modelId="{DF2534B8-E7E2-49E7-AD92-358F617CDE54}" type="presParOf" srcId="{54982EDE-BA38-419C-8C90-E7DF88B50825}" destId="{E349127E-BD40-4FFD-98F7-AE53232D3317}" srcOrd="1" destOrd="0" presId="urn:microsoft.com/office/officeart/2005/8/layout/pyramid2"/>
    <dgm:cxn modelId="{9A8A0819-9888-4D9F-B1DE-4CF7A9372F35}" type="presParOf" srcId="{54982EDE-BA38-419C-8C90-E7DF88B50825}" destId="{585EDA03-E1D1-49E2-ABCC-D095A33C60CB}" srcOrd="2" destOrd="0" presId="urn:microsoft.com/office/officeart/2005/8/layout/pyramid2"/>
    <dgm:cxn modelId="{F23D06F8-FD0A-436D-83AA-DFFBE3F20E33}" type="presParOf" srcId="{54982EDE-BA38-419C-8C90-E7DF88B50825}" destId="{689CAA53-9D6E-44E6-B0D8-615A6D07FB5B}" srcOrd="3" destOrd="0" presId="urn:microsoft.com/office/officeart/2005/8/layout/pyramid2"/>
    <dgm:cxn modelId="{37F03907-19C9-4DDA-BDD4-FA3314C4A6AF}" type="presParOf" srcId="{54982EDE-BA38-419C-8C90-E7DF88B50825}" destId="{AA40EDB2-9616-491E-8997-90DC3C7C7F8E}" srcOrd="4" destOrd="0" presId="urn:microsoft.com/office/officeart/2005/8/layout/pyramid2"/>
    <dgm:cxn modelId="{BF6A5779-2A03-4ED8-AA59-6329E4F029E0}" type="presParOf" srcId="{54982EDE-BA38-419C-8C90-E7DF88B50825}" destId="{9055E23A-F0BC-4AAF-9FF4-F780F02DFD21}" srcOrd="5" destOrd="0" presId="urn:microsoft.com/office/officeart/2005/8/layout/pyramid2"/>
  </dgm:cxnLst>
  <dgm:bg>
    <a:noFill/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D75FEE30-628B-4BCD-B8C9-2BF3180BA3C0}" type="doc">
      <dgm:prSet loTypeId="urn:microsoft.com/office/officeart/2005/8/layout/pyramid2" loCatId="pyramid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hu-HU"/>
        </a:p>
      </dgm:t>
    </dgm:pt>
    <dgm:pt modelId="{3CA4390E-8AEC-4EA2-A3EC-8DD042504D56}">
      <dgm:prSet phldrT="[Szöveg]" custT="1"/>
      <dgm:spPr>
        <a:solidFill>
          <a:srgbClr val="C7B09A">
            <a:alpha val="50000"/>
          </a:srgbClr>
        </a:solidFill>
        <a:ln w="12700">
          <a:noFill/>
        </a:ln>
        <a:effectLst/>
      </dgm:spPr>
      <dgm:t>
        <a:bodyPr/>
        <a:lstStyle/>
        <a:p>
          <a:r>
            <a:rPr lang="en-GB" sz="1200" b="1" dirty="0">
              <a:solidFill>
                <a:srgbClr val="4D7C85"/>
              </a:solidFill>
            </a:rPr>
            <a:t>Lib. </a:t>
          </a:r>
          <a:r>
            <a:rPr lang="en-GB" sz="1200" b="1" dirty="0" err="1">
              <a:solidFill>
                <a:srgbClr val="4D7C85"/>
              </a:solidFill>
            </a:rPr>
            <a:t>dem.</a:t>
          </a:r>
          <a:endParaRPr lang="hu-HU" sz="1200" b="1" dirty="0">
            <a:solidFill>
              <a:srgbClr val="4D7C85"/>
            </a:solidFill>
          </a:endParaRPr>
        </a:p>
      </dgm:t>
    </dgm:pt>
    <dgm:pt modelId="{A4B2B83E-EB6A-4359-B43A-DBC5C5DFCAEB}" type="parTrans" cxnId="{238E8032-8D87-408E-A872-7A74B256EB7F}">
      <dgm:prSet/>
      <dgm:spPr/>
      <dgm:t>
        <a:bodyPr/>
        <a:lstStyle/>
        <a:p>
          <a:endParaRPr lang="hu-HU"/>
        </a:p>
      </dgm:t>
    </dgm:pt>
    <dgm:pt modelId="{9BCEB788-24BE-4063-82CD-6618D9E746C1}" type="sibTrans" cxnId="{238E8032-8D87-408E-A872-7A74B256EB7F}">
      <dgm:prSet/>
      <dgm:spPr/>
      <dgm:t>
        <a:bodyPr/>
        <a:lstStyle/>
        <a:p>
          <a:endParaRPr lang="hu-HU"/>
        </a:p>
      </dgm:t>
    </dgm:pt>
    <dgm:pt modelId="{94EAB1EC-7FE9-40F9-8691-7534F2D2D13B}">
      <dgm:prSet phldrT="[Szöveg]" custT="1"/>
      <dgm:spPr>
        <a:solidFill>
          <a:srgbClr val="C7B09A">
            <a:alpha val="50000"/>
          </a:srgbClr>
        </a:solidFill>
        <a:ln w="12700">
          <a:noFill/>
        </a:ln>
        <a:effectLst/>
      </dgm:spPr>
      <dgm:t>
        <a:bodyPr/>
        <a:lstStyle/>
        <a:p>
          <a:r>
            <a:rPr lang="hu-HU" sz="1200" b="1" dirty="0">
              <a:solidFill>
                <a:srgbClr val="4D7C85"/>
              </a:solidFill>
            </a:rPr>
            <a:t>Pat. </a:t>
          </a:r>
          <a:r>
            <a:rPr lang="hu-HU" sz="1200" b="1" dirty="0" err="1">
              <a:solidFill>
                <a:srgbClr val="4D7C85"/>
              </a:solidFill>
            </a:rPr>
            <a:t>aut</a:t>
          </a:r>
          <a:r>
            <a:rPr lang="hu-HU" sz="1200" b="1" dirty="0">
              <a:solidFill>
                <a:srgbClr val="4D7C85"/>
              </a:solidFill>
            </a:rPr>
            <a:t>.</a:t>
          </a:r>
        </a:p>
      </dgm:t>
    </dgm:pt>
    <dgm:pt modelId="{AC170853-3C5A-498C-AB0E-62BD539BDACB}" type="parTrans" cxnId="{6116BD2D-F084-49B0-AC36-AC05B9CE156D}">
      <dgm:prSet/>
      <dgm:spPr/>
      <dgm:t>
        <a:bodyPr/>
        <a:lstStyle/>
        <a:p>
          <a:endParaRPr lang="hu-HU"/>
        </a:p>
      </dgm:t>
    </dgm:pt>
    <dgm:pt modelId="{6F2BECE1-1D30-4F39-BBB4-35324958AB70}" type="sibTrans" cxnId="{6116BD2D-F084-49B0-AC36-AC05B9CE156D}">
      <dgm:prSet/>
      <dgm:spPr/>
      <dgm:t>
        <a:bodyPr/>
        <a:lstStyle/>
        <a:p>
          <a:endParaRPr lang="hu-HU"/>
        </a:p>
      </dgm:t>
    </dgm:pt>
    <dgm:pt modelId="{497908DE-4C30-428A-A555-3A6C2F4ADF7D}">
      <dgm:prSet phldrT="[Szöveg]" custT="1"/>
      <dgm:spPr>
        <a:solidFill>
          <a:srgbClr val="C7B09A">
            <a:alpha val="50000"/>
          </a:srgbClr>
        </a:solidFill>
        <a:ln w="12700">
          <a:noFill/>
        </a:ln>
        <a:effectLst/>
      </dgm:spPr>
      <dgm:t>
        <a:bodyPr/>
        <a:lstStyle/>
        <a:p>
          <a:r>
            <a:rPr lang="hu-HU" sz="1200" b="1" dirty="0" err="1">
              <a:solidFill>
                <a:srgbClr val="4D7C85"/>
              </a:solidFill>
            </a:rPr>
            <a:t>Kom</a:t>
          </a:r>
          <a:r>
            <a:rPr lang="hu-HU" sz="1200" b="1" dirty="0">
              <a:solidFill>
                <a:srgbClr val="4D7C85"/>
              </a:solidFill>
            </a:rPr>
            <a:t>. </a:t>
          </a:r>
          <a:r>
            <a:rPr lang="hu-HU" sz="1200" b="1" dirty="0" err="1">
              <a:solidFill>
                <a:srgbClr val="4D7C85"/>
              </a:solidFill>
            </a:rPr>
            <a:t>dikt</a:t>
          </a:r>
          <a:r>
            <a:rPr lang="hu-HU" sz="1200" b="1" dirty="0">
              <a:solidFill>
                <a:srgbClr val="4D7C85"/>
              </a:solidFill>
            </a:rPr>
            <a:t>.</a:t>
          </a:r>
        </a:p>
      </dgm:t>
    </dgm:pt>
    <dgm:pt modelId="{62CDFBF8-8475-41D6-A92F-79B3295FBB46}" type="sibTrans" cxnId="{7F3FE700-1B5C-4D5E-A6DA-C2C295341AB0}">
      <dgm:prSet/>
      <dgm:spPr/>
      <dgm:t>
        <a:bodyPr/>
        <a:lstStyle/>
        <a:p>
          <a:endParaRPr lang="hu-HU"/>
        </a:p>
      </dgm:t>
    </dgm:pt>
    <dgm:pt modelId="{271AECFB-B758-4170-9A56-A7A2099BC3ED}" type="parTrans" cxnId="{7F3FE700-1B5C-4D5E-A6DA-C2C295341AB0}">
      <dgm:prSet/>
      <dgm:spPr/>
      <dgm:t>
        <a:bodyPr/>
        <a:lstStyle/>
        <a:p>
          <a:endParaRPr lang="hu-HU"/>
        </a:p>
      </dgm:t>
    </dgm:pt>
    <dgm:pt modelId="{F9260225-45E3-4E83-A7B5-93BF7662486D}" type="pres">
      <dgm:prSet presAssocID="{D75FEE30-628B-4BCD-B8C9-2BF3180BA3C0}" presName="compositeShape" presStyleCnt="0">
        <dgm:presLayoutVars>
          <dgm:dir/>
          <dgm:resizeHandles/>
        </dgm:presLayoutVars>
      </dgm:prSet>
      <dgm:spPr/>
    </dgm:pt>
    <dgm:pt modelId="{2CAB7AE0-F53F-477F-8596-08683A702DA4}" type="pres">
      <dgm:prSet presAssocID="{D75FEE30-628B-4BCD-B8C9-2BF3180BA3C0}" presName="pyramid" presStyleLbl="node1" presStyleIdx="0" presStyleCnt="1" custAng="10800000" custScaleX="83182" custScaleY="57062" custLinFactNeighborX="5784" custLinFactNeighborY="-355"/>
      <dgm:spPr>
        <a:solidFill>
          <a:srgbClr val="EFEAE4"/>
        </a:solidFill>
        <a:ln w="31750">
          <a:solidFill>
            <a:srgbClr val="B3A99D"/>
          </a:solidFill>
        </a:ln>
      </dgm:spPr>
    </dgm:pt>
    <dgm:pt modelId="{54982EDE-BA38-419C-8C90-E7DF88B50825}" type="pres">
      <dgm:prSet presAssocID="{D75FEE30-628B-4BCD-B8C9-2BF3180BA3C0}" presName="theList" presStyleCnt="0"/>
      <dgm:spPr/>
    </dgm:pt>
    <dgm:pt modelId="{C15E22B3-3295-4532-9D6A-325D45E50C1C}" type="pres">
      <dgm:prSet presAssocID="{497908DE-4C30-428A-A555-3A6C2F4ADF7D}" presName="aNode" presStyleLbl="fgAcc1" presStyleIdx="0" presStyleCnt="3" custAng="0" custScaleX="39248" custScaleY="11764" custLinFactNeighborX="42517" custLinFactNeighborY="-41112">
        <dgm:presLayoutVars>
          <dgm:bulletEnabled val="1"/>
        </dgm:presLayoutVars>
      </dgm:prSet>
      <dgm:spPr/>
    </dgm:pt>
    <dgm:pt modelId="{E349127E-BD40-4FFD-98F7-AE53232D3317}" type="pres">
      <dgm:prSet presAssocID="{497908DE-4C30-428A-A555-3A6C2F4ADF7D}" presName="aSpace" presStyleCnt="0"/>
      <dgm:spPr/>
    </dgm:pt>
    <dgm:pt modelId="{585EDA03-E1D1-49E2-ABCC-D095A33C60CB}" type="pres">
      <dgm:prSet presAssocID="{3CA4390E-8AEC-4EA2-A3EC-8DD042504D56}" presName="aNode" presStyleLbl="fgAcc1" presStyleIdx="1" presStyleCnt="3" custScaleX="35098" custScaleY="11774" custLinFactX="-23359" custLinFactY="-16913" custLinFactNeighborX="-100000" custLinFactNeighborY="-100000">
        <dgm:presLayoutVars>
          <dgm:bulletEnabled val="1"/>
        </dgm:presLayoutVars>
      </dgm:prSet>
      <dgm:spPr/>
    </dgm:pt>
    <dgm:pt modelId="{689CAA53-9D6E-44E6-B0D8-615A6D07FB5B}" type="pres">
      <dgm:prSet presAssocID="{3CA4390E-8AEC-4EA2-A3EC-8DD042504D56}" presName="aSpace" presStyleCnt="0"/>
      <dgm:spPr/>
    </dgm:pt>
    <dgm:pt modelId="{AA40EDB2-9616-491E-8997-90DC3C7C7F8E}" type="pres">
      <dgm:prSet presAssocID="{94EAB1EC-7FE9-40F9-8691-7534F2D2D13B}" presName="aNode" presStyleLbl="fgAcc1" presStyleIdx="2" presStyleCnt="3" custScaleX="48373" custScaleY="10560" custLinFactY="9450" custLinFactNeighborX="-40117" custLinFactNeighborY="100000">
        <dgm:presLayoutVars>
          <dgm:bulletEnabled val="1"/>
        </dgm:presLayoutVars>
      </dgm:prSet>
      <dgm:spPr/>
    </dgm:pt>
    <dgm:pt modelId="{9055E23A-F0BC-4AAF-9FF4-F780F02DFD21}" type="pres">
      <dgm:prSet presAssocID="{94EAB1EC-7FE9-40F9-8691-7534F2D2D13B}" presName="aSpace" presStyleCnt="0"/>
      <dgm:spPr/>
    </dgm:pt>
  </dgm:ptLst>
  <dgm:cxnLst>
    <dgm:cxn modelId="{7F3FE700-1B5C-4D5E-A6DA-C2C295341AB0}" srcId="{D75FEE30-628B-4BCD-B8C9-2BF3180BA3C0}" destId="{497908DE-4C30-428A-A555-3A6C2F4ADF7D}" srcOrd="0" destOrd="0" parTransId="{271AECFB-B758-4170-9A56-A7A2099BC3ED}" sibTransId="{62CDFBF8-8475-41D6-A92F-79B3295FBB46}"/>
    <dgm:cxn modelId="{6116BD2D-F084-49B0-AC36-AC05B9CE156D}" srcId="{D75FEE30-628B-4BCD-B8C9-2BF3180BA3C0}" destId="{94EAB1EC-7FE9-40F9-8691-7534F2D2D13B}" srcOrd="2" destOrd="0" parTransId="{AC170853-3C5A-498C-AB0E-62BD539BDACB}" sibTransId="{6F2BECE1-1D30-4F39-BBB4-35324958AB70}"/>
    <dgm:cxn modelId="{238E8032-8D87-408E-A872-7A74B256EB7F}" srcId="{D75FEE30-628B-4BCD-B8C9-2BF3180BA3C0}" destId="{3CA4390E-8AEC-4EA2-A3EC-8DD042504D56}" srcOrd="1" destOrd="0" parTransId="{A4B2B83E-EB6A-4359-B43A-DBC5C5DFCAEB}" sibTransId="{9BCEB788-24BE-4063-82CD-6618D9E746C1}"/>
    <dgm:cxn modelId="{8BA266AA-DB95-408E-AF6A-8109E6E3CD77}" type="presOf" srcId="{3CA4390E-8AEC-4EA2-A3EC-8DD042504D56}" destId="{585EDA03-E1D1-49E2-ABCC-D095A33C60CB}" srcOrd="0" destOrd="0" presId="urn:microsoft.com/office/officeart/2005/8/layout/pyramid2"/>
    <dgm:cxn modelId="{1BB12FC0-906E-4159-BA85-AFCB481AA0F9}" type="presOf" srcId="{D75FEE30-628B-4BCD-B8C9-2BF3180BA3C0}" destId="{F9260225-45E3-4E83-A7B5-93BF7662486D}" srcOrd="0" destOrd="0" presId="urn:microsoft.com/office/officeart/2005/8/layout/pyramid2"/>
    <dgm:cxn modelId="{C927C8D3-C29C-4832-82A0-6657AF3B541A}" type="presOf" srcId="{94EAB1EC-7FE9-40F9-8691-7534F2D2D13B}" destId="{AA40EDB2-9616-491E-8997-90DC3C7C7F8E}" srcOrd="0" destOrd="0" presId="urn:microsoft.com/office/officeart/2005/8/layout/pyramid2"/>
    <dgm:cxn modelId="{521F64F6-C2FE-4465-B53A-BB8F5498D9C2}" type="presOf" srcId="{497908DE-4C30-428A-A555-3A6C2F4ADF7D}" destId="{C15E22B3-3295-4532-9D6A-325D45E50C1C}" srcOrd="0" destOrd="0" presId="urn:microsoft.com/office/officeart/2005/8/layout/pyramid2"/>
    <dgm:cxn modelId="{CEFB666A-58B9-41AD-9062-5DE8AD754CBA}" type="presParOf" srcId="{F9260225-45E3-4E83-A7B5-93BF7662486D}" destId="{2CAB7AE0-F53F-477F-8596-08683A702DA4}" srcOrd="0" destOrd="0" presId="urn:microsoft.com/office/officeart/2005/8/layout/pyramid2"/>
    <dgm:cxn modelId="{3E872B62-D428-4755-AD74-512663F4A50B}" type="presParOf" srcId="{F9260225-45E3-4E83-A7B5-93BF7662486D}" destId="{54982EDE-BA38-419C-8C90-E7DF88B50825}" srcOrd="1" destOrd="0" presId="urn:microsoft.com/office/officeart/2005/8/layout/pyramid2"/>
    <dgm:cxn modelId="{035AECBD-8FBB-4AD5-BC56-C77D37BDB1F7}" type="presParOf" srcId="{54982EDE-BA38-419C-8C90-E7DF88B50825}" destId="{C15E22B3-3295-4532-9D6A-325D45E50C1C}" srcOrd="0" destOrd="0" presId="urn:microsoft.com/office/officeart/2005/8/layout/pyramid2"/>
    <dgm:cxn modelId="{C98039EF-10A7-41B5-86F0-6193FC096A0B}" type="presParOf" srcId="{54982EDE-BA38-419C-8C90-E7DF88B50825}" destId="{E349127E-BD40-4FFD-98F7-AE53232D3317}" srcOrd="1" destOrd="0" presId="urn:microsoft.com/office/officeart/2005/8/layout/pyramid2"/>
    <dgm:cxn modelId="{4B6F993D-3385-4DA4-B6DF-B96539C3B516}" type="presParOf" srcId="{54982EDE-BA38-419C-8C90-E7DF88B50825}" destId="{585EDA03-E1D1-49E2-ABCC-D095A33C60CB}" srcOrd="2" destOrd="0" presId="urn:microsoft.com/office/officeart/2005/8/layout/pyramid2"/>
    <dgm:cxn modelId="{4773514A-6DDA-452C-9CC4-CD59A9E1E726}" type="presParOf" srcId="{54982EDE-BA38-419C-8C90-E7DF88B50825}" destId="{689CAA53-9D6E-44E6-B0D8-615A6D07FB5B}" srcOrd="3" destOrd="0" presId="urn:microsoft.com/office/officeart/2005/8/layout/pyramid2"/>
    <dgm:cxn modelId="{8658A053-B2E4-41A2-AAB8-3B06704D160A}" type="presParOf" srcId="{54982EDE-BA38-419C-8C90-E7DF88B50825}" destId="{AA40EDB2-9616-491E-8997-90DC3C7C7F8E}" srcOrd="4" destOrd="0" presId="urn:microsoft.com/office/officeart/2005/8/layout/pyramid2"/>
    <dgm:cxn modelId="{0004D3CC-8542-4974-9A46-4A48A1FF0852}" type="presParOf" srcId="{54982EDE-BA38-419C-8C90-E7DF88B50825}" destId="{9055E23A-F0BC-4AAF-9FF4-F780F02DFD21}" srcOrd="5" destOrd="0" presId="urn:microsoft.com/office/officeart/2005/8/layout/pyramid2"/>
  </dgm:cxnLst>
  <dgm:bg>
    <a:noFill/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CAB7AE0-F53F-477F-8596-08683A702DA4}">
      <dsp:nvSpPr>
        <dsp:cNvPr id="0" name=""/>
        <dsp:cNvSpPr/>
      </dsp:nvSpPr>
      <dsp:spPr>
        <a:xfrm rot="10800000">
          <a:off x="1059242" y="684441"/>
          <a:ext cx="2696468" cy="1849749"/>
        </a:xfrm>
        <a:prstGeom prst="triangle">
          <a:avLst/>
        </a:prstGeom>
        <a:solidFill>
          <a:srgbClr val="EFEAE4"/>
        </a:solidFill>
        <a:ln w="31750" cap="flat" cmpd="sng" algn="ctr">
          <a:solidFill>
            <a:srgbClr val="B3A99D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15E22B3-3295-4532-9D6A-325D45E50C1C}">
      <dsp:nvSpPr>
        <dsp:cNvPr id="0" name=""/>
        <dsp:cNvSpPr/>
      </dsp:nvSpPr>
      <dsp:spPr>
        <a:xfrm>
          <a:off x="3755888" y="559171"/>
          <a:ext cx="826983" cy="305078"/>
        </a:xfrm>
        <a:prstGeom prst="roundRect">
          <a:avLst/>
        </a:prstGeom>
        <a:solidFill>
          <a:srgbClr val="C7B09A">
            <a:alpha val="50000"/>
          </a:srgbClr>
        </a:solid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200" b="1" kern="1200" dirty="0" err="1">
              <a:solidFill>
                <a:srgbClr val="4D7C85"/>
              </a:solidFill>
            </a:rPr>
            <a:t>Kom</a:t>
          </a:r>
          <a:r>
            <a:rPr lang="hu-HU" sz="1200" b="1" kern="1200" dirty="0">
              <a:solidFill>
                <a:srgbClr val="4D7C85"/>
              </a:solidFill>
            </a:rPr>
            <a:t>. </a:t>
          </a:r>
          <a:r>
            <a:rPr lang="hu-HU" sz="1200" b="1" kern="1200" dirty="0" err="1">
              <a:solidFill>
                <a:srgbClr val="4D7C85"/>
              </a:solidFill>
            </a:rPr>
            <a:t>dikt</a:t>
          </a:r>
          <a:r>
            <a:rPr lang="hu-HU" sz="1200" b="1" kern="1200" dirty="0">
              <a:solidFill>
                <a:srgbClr val="4D7C85"/>
              </a:solidFill>
            </a:rPr>
            <a:t>.</a:t>
          </a:r>
        </a:p>
      </dsp:txBody>
      <dsp:txXfrm>
        <a:off x="3770781" y="574064"/>
        <a:ext cx="797197" cy="275292"/>
      </dsp:txXfrm>
    </dsp:sp>
    <dsp:sp modelId="{585EDA03-E1D1-49E2-ABCC-D095A33C60CB}">
      <dsp:nvSpPr>
        <dsp:cNvPr id="0" name=""/>
        <dsp:cNvSpPr/>
      </dsp:nvSpPr>
      <dsp:spPr>
        <a:xfrm>
          <a:off x="304483" y="558912"/>
          <a:ext cx="739540" cy="305337"/>
        </a:xfrm>
        <a:prstGeom prst="roundRect">
          <a:avLst/>
        </a:prstGeom>
        <a:solidFill>
          <a:srgbClr val="C7B09A">
            <a:alpha val="50000"/>
          </a:srgbClr>
        </a:solid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200" b="1" kern="1200" dirty="0">
              <a:solidFill>
                <a:srgbClr val="4D7C85"/>
              </a:solidFill>
            </a:rPr>
            <a:t>Lib. </a:t>
          </a:r>
          <a:r>
            <a:rPr lang="en-GB" sz="1200" b="1" kern="1200" dirty="0" err="1">
              <a:solidFill>
                <a:srgbClr val="4D7C85"/>
              </a:solidFill>
            </a:rPr>
            <a:t>dem.</a:t>
          </a:r>
          <a:endParaRPr lang="hu-HU" sz="1200" b="1" kern="1200" dirty="0">
            <a:solidFill>
              <a:srgbClr val="4D7C85"/>
            </a:solidFill>
          </a:endParaRPr>
        </a:p>
      </dsp:txBody>
      <dsp:txXfrm>
        <a:off x="319388" y="573817"/>
        <a:ext cx="709730" cy="275527"/>
      </dsp:txXfrm>
    </dsp:sp>
    <dsp:sp modelId="{AA40EDB2-9616-491E-8997-90DC3C7C7F8E}">
      <dsp:nvSpPr>
        <dsp:cNvPr id="0" name=""/>
        <dsp:cNvSpPr/>
      </dsp:nvSpPr>
      <dsp:spPr>
        <a:xfrm>
          <a:off x="1918595" y="2520420"/>
          <a:ext cx="1019253" cy="273854"/>
        </a:xfrm>
        <a:prstGeom prst="roundRect">
          <a:avLst/>
        </a:prstGeom>
        <a:solidFill>
          <a:srgbClr val="C7B09A">
            <a:alpha val="50000"/>
          </a:srgbClr>
        </a:solid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200" b="1" kern="1200" dirty="0">
              <a:solidFill>
                <a:srgbClr val="4D7C85"/>
              </a:solidFill>
            </a:rPr>
            <a:t>Pat. </a:t>
          </a:r>
          <a:r>
            <a:rPr lang="hu-HU" sz="1200" b="1" kern="1200" dirty="0" err="1">
              <a:solidFill>
                <a:srgbClr val="4D7C85"/>
              </a:solidFill>
            </a:rPr>
            <a:t>aut</a:t>
          </a:r>
          <a:r>
            <a:rPr lang="hu-HU" sz="1200" b="1" kern="1200" dirty="0">
              <a:solidFill>
                <a:srgbClr val="4D7C85"/>
              </a:solidFill>
            </a:rPr>
            <a:t>.</a:t>
          </a:r>
        </a:p>
      </dsp:txBody>
      <dsp:txXfrm>
        <a:off x="1931963" y="2533788"/>
        <a:ext cx="992517" cy="24711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CAB7AE0-F53F-477F-8596-08683A702DA4}">
      <dsp:nvSpPr>
        <dsp:cNvPr id="0" name=""/>
        <dsp:cNvSpPr/>
      </dsp:nvSpPr>
      <dsp:spPr>
        <a:xfrm rot="10800000">
          <a:off x="1059242" y="684441"/>
          <a:ext cx="2696468" cy="1849749"/>
        </a:xfrm>
        <a:prstGeom prst="triangle">
          <a:avLst/>
        </a:prstGeom>
        <a:solidFill>
          <a:srgbClr val="EFEAE4"/>
        </a:solidFill>
        <a:ln w="31750" cap="flat" cmpd="sng" algn="ctr">
          <a:solidFill>
            <a:srgbClr val="B3A99D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15E22B3-3295-4532-9D6A-325D45E50C1C}">
      <dsp:nvSpPr>
        <dsp:cNvPr id="0" name=""/>
        <dsp:cNvSpPr/>
      </dsp:nvSpPr>
      <dsp:spPr>
        <a:xfrm>
          <a:off x="3755888" y="559171"/>
          <a:ext cx="826983" cy="305078"/>
        </a:xfrm>
        <a:prstGeom prst="roundRect">
          <a:avLst/>
        </a:prstGeom>
        <a:solidFill>
          <a:srgbClr val="C7B09A">
            <a:alpha val="50000"/>
          </a:srgbClr>
        </a:solid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200" b="1" kern="1200" dirty="0" err="1">
              <a:solidFill>
                <a:srgbClr val="4D7C85"/>
              </a:solidFill>
            </a:rPr>
            <a:t>Kom</a:t>
          </a:r>
          <a:r>
            <a:rPr lang="hu-HU" sz="1200" b="1" kern="1200" dirty="0">
              <a:solidFill>
                <a:srgbClr val="4D7C85"/>
              </a:solidFill>
            </a:rPr>
            <a:t>. </a:t>
          </a:r>
          <a:r>
            <a:rPr lang="hu-HU" sz="1200" b="1" kern="1200" dirty="0" err="1">
              <a:solidFill>
                <a:srgbClr val="4D7C85"/>
              </a:solidFill>
            </a:rPr>
            <a:t>dikt</a:t>
          </a:r>
          <a:r>
            <a:rPr lang="hu-HU" sz="1200" b="1" kern="1200" dirty="0">
              <a:solidFill>
                <a:srgbClr val="4D7C85"/>
              </a:solidFill>
            </a:rPr>
            <a:t>.</a:t>
          </a:r>
        </a:p>
      </dsp:txBody>
      <dsp:txXfrm>
        <a:off x="3770781" y="574064"/>
        <a:ext cx="797197" cy="275292"/>
      </dsp:txXfrm>
    </dsp:sp>
    <dsp:sp modelId="{585EDA03-E1D1-49E2-ABCC-D095A33C60CB}">
      <dsp:nvSpPr>
        <dsp:cNvPr id="0" name=""/>
        <dsp:cNvSpPr/>
      </dsp:nvSpPr>
      <dsp:spPr>
        <a:xfrm>
          <a:off x="304483" y="558912"/>
          <a:ext cx="739540" cy="305337"/>
        </a:xfrm>
        <a:prstGeom prst="roundRect">
          <a:avLst/>
        </a:prstGeom>
        <a:solidFill>
          <a:srgbClr val="C7B09A">
            <a:alpha val="50000"/>
          </a:srgbClr>
        </a:solid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200" b="1" kern="1200" dirty="0">
              <a:solidFill>
                <a:srgbClr val="4D7C85"/>
              </a:solidFill>
            </a:rPr>
            <a:t>Lib. </a:t>
          </a:r>
          <a:r>
            <a:rPr lang="en-GB" sz="1200" b="1" kern="1200" dirty="0" err="1">
              <a:solidFill>
                <a:srgbClr val="4D7C85"/>
              </a:solidFill>
            </a:rPr>
            <a:t>dem.</a:t>
          </a:r>
          <a:endParaRPr lang="hu-HU" sz="1200" b="1" kern="1200" dirty="0">
            <a:solidFill>
              <a:srgbClr val="4D7C85"/>
            </a:solidFill>
          </a:endParaRPr>
        </a:p>
      </dsp:txBody>
      <dsp:txXfrm>
        <a:off x="319388" y="573817"/>
        <a:ext cx="709730" cy="275527"/>
      </dsp:txXfrm>
    </dsp:sp>
    <dsp:sp modelId="{AA40EDB2-9616-491E-8997-90DC3C7C7F8E}">
      <dsp:nvSpPr>
        <dsp:cNvPr id="0" name=""/>
        <dsp:cNvSpPr/>
      </dsp:nvSpPr>
      <dsp:spPr>
        <a:xfrm>
          <a:off x="1918595" y="2520420"/>
          <a:ext cx="1019253" cy="273854"/>
        </a:xfrm>
        <a:prstGeom prst="roundRect">
          <a:avLst/>
        </a:prstGeom>
        <a:solidFill>
          <a:srgbClr val="C7B09A">
            <a:alpha val="50000"/>
          </a:srgbClr>
        </a:solid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200" b="1" kern="1200" dirty="0">
              <a:solidFill>
                <a:srgbClr val="4D7C85"/>
              </a:solidFill>
            </a:rPr>
            <a:t>Pat. </a:t>
          </a:r>
          <a:r>
            <a:rPr lang="hu-HU" sz="1200" b="1" kern="1200" dirty="0" err="1">
              <a:solidFill>
                <a:srgbClr val="4D7C85"/>
              </a:solidFill>
            </a:rPr>
            <a:t>aut</a:t>
          </a:r>
          <a:r>
            <a:rPr lang="hu-HU" sz="1200" b="1" kern="1200" dirty="0">
              <a:solidFill>
                <a:srgbClr val="4D7C85"/>
              </a:solidFill>
            </a:rPr>
            <a:t>.</a:t>
          </a:r>
        </a:p>
      </dsp:txBody>
      <dsp:txXfrm>
        <a:off x="1931963" y="2533788"/>
        <a:ext cx="992517" cy="24711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CAB7AE0-F53F-477F-8596-08683A702DA4}">
      <dsp:nvSpPr>
        <dsp:cNvPr id="0" name=""/>
        <dsp:cNvSpPr/>
      </dsp:nvSpPr>
      <dsp:spPr>
        <a:xfrm rot="10800000">
          <a:off x="1059242" y="684441"/>
          <a:ext cx="2696468" cy="1849749"/>
        </a:xfrm>
        <a:prstGeom prst="triangle">
          <a:avLst/>
        </a:prstGeom>
        <a:solidFill>
          <a:srgbClr val="EFEAE4"/>
        </a:solidFill>
        <a:ln w="31750" cap="flat" cmpd="sng" algn="ctr">
          <a:solidFill>
            <a:srgbClr val="B3A99D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15E22B3-3295-4532-9D6A-325D45E50C1C}">
      <dsp:nvSpPr>
        <dsp:cNvPr id="0" name=""/>
        <dsp:cNvSpPr/>
      </dsp:nvSpPr>
      <dsp:spPr>
        <a:xfrm>
          <a:off x="3755888" y="559171"/>
          <a:ext cx="826983" cy="305078"/>
        </a:xfrm>
        <a:prstGeom prst="roundRect">
          <a:avLst/>
        </a:prstGeom>
        <a:solidFill>
          <a:srgbClr val="C7B09A">
            <a:alpha val="50000"/>
          </a:srgbClr>
        </a:solid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200" b="1" kern="1200" dirty="0" err="1">
              <a:solidFill>
                <a:srgbClr val="4D7C85"/>
              </a:solidFill>
            </a:rPr>
            <a:t>Kom</a:t>
          </a:r>
          <a:r>
            <a:rPr lang="hu-HU" sz="1200" b="1" kern="1200" dirty="0">
              <a:solidFill>
                <a:srgbClr val="4D7C85"/>
              </a:solidFill>
            </a:rPr>
            <a:t>. </a:t>
          </a:r>
          <a:r>
            <a:rPr lang="hu-HU" sz="1200" b="1" kern="1200" dirty="0" err="1">
              <a:solidFill>
                <a:srgbClr val="4D7C85"/>
              </a:solidFill>
            </a:rPr>
            <a:t>dikt</a:t>
          </a:r>
          <a:r>
            <a:rPr lang="hu-HU" sz="1200" b="1" kern="1200" dirty="0">
              <a:solidFill>
                <a:srgbClr val="4D7C85"/>
              </a:solidFill>
            </a:rPr>
            <a:t>.</a:t>
          </a:r>
        </a:p>
      </dsp:txBody>
      <dsp:txXfrm>
        <a:off x="3770781" y="574064"/>
        <a:ext cx="797197" cy="275292"/>
      </dsp:txXfrm>
    </dsp:sp>
    <dsp:sp modelId="{585EDA03-E1D1-49E2-ABCC-D095A33C60CB}">
      <dsp:nvSpPr>
        <dsp:cNvPr id="0" name=""/>
        <dsp:cNvSpPr/>
      </dsp:nvSpPr>
      <dsp:spPr>
        <a:xfrm>
          <a:off x="304483" y="558912"/>
          <a:ext cx="739540" cy="305337"/>
        </a:xfrm>
        <a:prstGeom prst="roundRect">
          <a:avLst/>
        </a:prstGeom>
        <a:solidFill>
          <a:srgbClr val="C7B09A">
            <a:alpha val="50000"/>
          </a:srgbClr>
        </a:solid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200" b="1" kern="1200" dirty="0">
              <a:solidFill>
                <a:srgbClr val="4D7C85"/>
              </a:solidFill>
            </a:rPr>
            <a:t>Lib. </a:t>
          </a:r>
          <a:r>
            <a:rPr lang="en-GB" sz="1200" b="1" kern="1200" dirty="0" err="1">
              <a:solidFill>
                <a:srgbClr val="4D7C85"/>
              </a:solidFill>
            </a:rPr>
            <a:t>dem.</a:t>
          </a:r>
          <a:endParaRPr lang="hu-HU" sz="1200" b="1" kern="1200" dirty="0">
            <a:solidFill>
              <a:srgbClr val="4D7C85"/>
            </a:solidFill>
          </a:endParaRPr>
        </a:p>
      </dsp:txBody>
      <dsp:txXfrm>
        <a:off x="319388" y="573817"/>
        <a:ext cx="709730" cy="275527"/>
      </dsp:txXfrm>
    </dsp:sp>
    <dsp:sp modelId="{AA40EDB2-9616-491E-8997-90DC3C7C7F8E}">
      <dsp:nvSpPr>
        <dsp:cNvPr id="0" name=""/>
        <dsp:cNvSpPr/>
      </dsp:nvSpPr>
      <dsp:spPr>
        <a:xfrm>
          <a:off x="1918595" y="2520420"/>
          <a:ext cx="1019253" cy="273854"/>
        </a:xfrm>
        <a:prstGeom prst="roundRect">
          <a:avLst/>
        </a:prstGeom>
        <a:solidFill>
          <a:srgbClr val="C7B09A">
            <a:alpha val="50000"/>
          </a:srgbClr>
        </a:solid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200" b="1" kern="1200" dirty="0">
              <a:solidFill>
                <a:srgbClr val="4D7C85"/>
              </a:solidFill>
            </a:rPr>
            <a:t>Pat. </a:t>
          </a:r>
          <a:r>
            <a:rPr lang="hu-HU" sz="1200" b="1" kern="1200" dirty="0" err="1">
              <a:solidFill>
                <a:srgbClr val="4D7C85"/>
              </a:solidFill>
            </a:rPr>
            <a:t>aut</a:t>
          </a:r>
          <a:r>
            <a:rPr lang="hu-HU" sz="1200" b="1" kern="1200" dirty="0">
              <a:solidFill>
                <a:srgbClr val="4D7C85"/>
              </a:solidFill>
            </a:rPr>
            <a:t>.</a:t>
          </a:r>
        </a:p>
      </dsp:txBody>
      <dsp:txXfrm>
        <a:off x="1931963" y="2533788"/>
        <a:ext cx="992517" cy="247118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CAB7AE0-F53F-477F-8596-08683A702DA4}">
      <dsp:nvSpPr>
        <dsp:cNvPr id="0" name=""/>
        <dsp:cNvSpPr/>
      </dsp:nvSpPr>
      <dsp:spPr>
        <a:xfrm rot="10800000">
          <a:off x="1059242" y="684441"/>
          <a:ext cx="2696468" cy="1849749"/>
        </a:xfrm>
        <a:prstGeom prst="triangle">
          <a:avLst/>
        </a:prstGeom>
        <a:solidFill>
          <a:srgbClr val="EFEAE4"/>
        </a:solidFill>
        <a:ln w="31750" cap="flat" cmpd="sng" algn="ctr">
          <a:solidFill>
            <a:srgbClr val="B3A99D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15E22B3-3295-4532-9D6A-325D45E50C1C}">
      <dsp:nvSpPr>
        <dsp:cNvPr id="0" name=""/>
        <dsp:cNvSpPr/>
      </dsp:nvSpPr>
      <dsp:spPr>
        <a:xfrm>
          <a:off x="3755888" y="559171"/>
          <a:ext cx="826983" cy="305078"/>
        </a:xfrm>
        <a:prstGeom prst="roundRect">
          <a:avLst/>
        </a:prstGeom>
        <a:solidFill>
          <a:srgbClr val="C7B09A">
            <a:alpha val="50000"/>
          </a:srgbClr>
        </a:solid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200" b="1" kern="1200" dirty="0" err="1">
              <a:solidFill>
                <a:srgbClr val="4D7C85"/>
              </a:solidFill>
            </a:rPr>
            <a:t>Kom</a:t>
          </a:r>
          <a:r>
            <a:rPr lang="hu-HU" sz="1200" b="1" kern="1200" dirty="0">
              <a:solidFill>
                <a:srgbClr val="4D7C85"/>
              </a:solidFill>
            </a:rPr>
            <a:t>. </a:t>
          </a:r>
          <a:r>
            <a:rPr lang="hu-HU" sz="1200" b="1" kern="1200" dirty="0" err="1">
              <a:solidFill>
                <a:srgbClr val="4D7C85"/>
              </a:solidFill>
            </a:rPr>
            <a:t>dikt</a:t>
          </a:r>
          <a:r>
            <a:rPr lang="hu-HU" sz="1200" b="1" kern="1200" dirty="0">
              <a:solidFill>
                <a:srgbClr val="4D7C85"/>
              </a:solidFill>
            </a:rPr>
            <a:t>.</a:t>
          </a:r>
        </a:p>
      </dsp:txBody>
      <dsp:txXfrm>
        <a:off x="3770781" y="574064"/>
        <a:ext cx="797197" cy="275292"/>
      </dsp:txXfrm>
    </dsp:sp>
    <dsp:sp modelId="{585EDA03-E1D1-49E2-ABCC-D095A33C60CB}">
      <dsp:nvSpPr>
        <dsp:cNvPr id="0" name=""/>
        <dsp:cNvSpPr/>
      </dsp:nvSpPr>
      <dsp:spPr>
        <a:xfrm>
          <a:off x="304483" y="558912"/>
          <a:ext cx="739540" cy="305337"/>
        </a:xfrm>
        <a:prstGeom prst="roundRect">
          <a:avLst/>
        </a:prstGeom>
        <a:solidFill>
          <a:srgbClr val="C7B09A">
            <a:alpha val="50000"/>
          </a:srgbClr>
        </a:solid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200" b="1" kern="1200" dirty="0">
              <a:solidFill>
                <a:srgbClr val="4D7C85"/>
              </a:solidFill>
            </a:rPr>
            <a:t>Lib. </a:t>
          </a:r>
          <a:r>
            <a:rPr lang="en-GB" sz="1200" b="1" kern="1200" dirty="0" err="1">
              <a:solidFill>
                <a:srgbClr val="4D7C85"/>
              </a:solidFill>
            </a:rPr>
            <a:t>dem.</a:t>
          </a:r>
          <a:endParaRPr lang="hu-HU" sz="1200" b="1" kern="1200" dirty="0">
            <a:solidFill>
              <a:srgbClr val="4D7C85"/>
            </a:solidFill>
          </a:endParaRPr>
        </a:p>
      </dsp:txBody>
      <dsp:txXfrm>
        <a:off x="319388" y="573817"/>
        <a:ext cx="709730" cy="275527"/>
      </dsp:txXfrm>
    </dsp:sp>
    <dsp:sp modelId="{AA40EDB2-9616-491E-8997-90DC3C7C7F8E}">
      <dsp:nvSpPr>
        <dsp:cNvPr id="0" name=""/>
        <dsp:cNvSpPr/>
      </dsp:nvSpPr>
      <dsp:spPr>
        <a:xfrm>
          <a:off x="1918595" y="2520420"/>
          <a:ext cx="1019253" cy="273854"/>
        </a:xfrm>
        <a:prstGeom prst="roundRect">
          <a:avLst/>
        </a:prstGeom>
        <a:solidFill>
          <a:srgbClr val="C7B09A">
            <a:alpha val="50000"/>
          </a:srgbClr>
        </a:solid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200" b="1" kern="1200" dirty="0">
              <a:solidFill>
                <a:srgbClr val="4D7C85"/>
              </a:solidFill>
            </a:rPr>
            <a:t>Pat. </a:t>
          </a:r>
          <a:r>
            <a:rPr lang="hu-HU" sz="1200" b="1" kern="1200" dirty="0" err="1">
              <a:solidFill>
                <a:srgbClr val="4D7C85"/>
              </a:solidFill>
            </a:rPr>
            <a:t>aut</a:t>
          </a:r>
          <a:r>
            <a:rPr lang="hu-HU" sz="1200" b="1" kern="1200" dirty="0">
              <a:solidFill>
                <a:srgbClr val="4D7C85"/>
              </a:solidFill>
            </a:rPr>
            <a:t>.</a:t>
          </a:r>
        </a:p>
      </dsp:txBody>
      <dsp:txXfrm>
        <a:off x="1931963" y="2533788"/>
        <a:ext cx="992517" cy="24711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6DF1B6C-BCD4-42B0-88F5-C5E258B8D2BC}" type="datetimeFigureOut">
              <a:rPr lang="hu-HU" smtClean="0"/>
              <a:pPr/>
              <a:t>2024. 03. 12.</a:t>
            </a:fld>
            <a:endParaRPr lang="hu-HU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u-HU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BD4A179-5995-42C8-A8DD-75973595F132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2470785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D4A179-5995-42C8-A8DD-75973595F132}" type="slidenum">
              <a:rPr lang="hu-HU" smtClean="0"/>
              <a:pPr/>
              <a:t>2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99948458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D4A179-5995-42C8-A8DD-75973595F132}" type="slidenum">
              <a:rPr lang="hu-HU" smtClean="0">
                <a:solidFill>
                  <a:prstClr val="black"/>
                </a:solidFill>
              </a:rPr>
              <a:pPr/>
              <a:t>18</a:t>
            </a:fld>
            <a:endParaRPr lang="hu-H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214186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D4A179-5995-42C8-A8DD-75973595F132}" type="slidenum">
              <a:rPr lang="hu-HU" smtClean="0"/>
              <a:pPr/>
              <a:t>20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93389784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aseline="0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69C8E1-7FD2-4FF5-87B7-6BA787EFBDD0}" type="slidenum">
              <a:rPr lang="hu-HU" smtClean="0"/>
              <a:pPr/>
              <a:t>21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5152907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69C8E1-7FD2-4FF5-87B7-6BA787EFBDD0}" type="slidenum">
              <a:rPr lang="hu-HU" smtClean="0"/>
              <a:pPr/>
              <a:t>22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87875188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D4A179-5995-42C8-A8DD-75973595F132}" type="slidenum">
              <a:rPr lang="hu-HU" smtClean="0"/>
              <a:pPr/>
              <a:t>23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71401268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D4A179-5995-42C8-A8DD-75973595F132}" type="slidenum">
              <a:rPr lang="hu-HU" smtClean="0"/>
              <a:pPr/>
              <a:t>24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90908161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hu-HU" baseline="0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D4A179-5995-42C8-A8DD-75973595F132}" type="slidenum">
              <a:rPr lang="hu-HU" smtClean="0"/>
              <a:pPr/>
              <a:t>25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00697030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aseline="0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69C8E1-7FD2-4FF5-87B7-6BA787EFBDD0}" type="slidenum">
              <a:rPr lang="hu-HU" smtClean="0"/>
              <a:pPr/>
              <a:t>26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53750390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D4A179-5995-42C8-A8DD-75973595F132}" type="slidenum">
              <a:rPr lang="hu-HU" smtClean="0"/>
              <a:pPr/>
              <a:t>27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9421708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D4A179-5995-42C8-A8DD-75973595F132}" type="slidenum">
              <a:rPr lang="hu-HU" smtClean="0">
                <a:solidFill>
                  <a:prstClr val="black"/>
                </a:solidFill>
              </a:rPr>
              <a:pPr/>
              <a:t>32</a:t>
            </a:fld>
            <a:endParaRPr lang="hu-H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60557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D4A179-5995-42C8-A8DD-75973595F132}" type="slidenum">
              <a:rPr lang="hu-HU" smtClean="0"/>
              <a:pPr/>
              <a:t>9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6032873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/>
              <a:t>alulról jön, eseti, rendszertelen vs. felülről</a:t>
            </a:r>
            <a:r>
              <a:rPr lang="hu-HU" baseline="0" dirty="0"/>
              <a:t> jön, szervezett, rendszerszerű</a:t>
            </a: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D4A179-5995-42C8-A8DD-75973595F132}" type="slidenum">
              <a:rPr lang="hu-HU" smtClean="0"/>
              <a:pPr/>
              <a:t>11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09420474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baseline="0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54CF1B-70C8-40BB-8183-1B2286461483}" type="slidenum">
              <a:rPr lang="hu-HU" smtClean="0"/>
              <a:pPr/>
              <a:t>12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10105796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D4A179-5995-42C8-A8DD-75973595F132}" type="slidenum">
              <a:rPr lang="hu-HU" smtClean="0"/>
              <a:pPr/>
              <a:t>13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88952657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D4A179-5995-42C8-A8DD-75973595F132}" type="slidenum">
              <a:rPr lang="hu-HU" smtClean="0"/>
              <a:pPr/>
              <a:t>14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10635522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D4A179-5995-42C8-A8DD-75973595F132}" type="slidenum">
              <a:rPr lang="hu-HU" smtClean="0">
                <a:solidFill>
                  <a:prstClr val="black"/>
                </a:solidFill>
              </a:rPr>
              <a:pPr/>
              <a:t>15</a:t>
            </a:fld>
            <a:endParaRPr lang="hu-H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841633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D4A179-5995-42C8-A8DD-75973595F132}" type="slidenum">
              <a:rPr lang="hu-HU" smtClean="0"/>
              <a:pPr/>
              <a:t>16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1019177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D4A179-5995-42C8-A8DD-75973595F132}" type="slidenum">
              <a:rPr lang="hu-HU" smtClean="0">
                <a:solidFill>
                  <a:prstClr val="black"/>
                </a:solidFill>
              </a:rPr>
              <a:pPr/>
              <a:t>17</a:t>
            </a:fld>
            <a:endParaRPr lang="hu-H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19361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5B279A9B-E3FB-4FD3-A5B2-9BF015E5B4AB}" type="datetimeFigureOut">
              <a:rPr lang="hu-HU" smtClean="0"/>
              <a:pPr/>
              <a:t>2024. 03. 12.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49F92712-BF39-4E0E-BDA3-AE39BD0ACF9D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  <a:prstGeom prst="rect">
            <a:avLst/>
          </a:prstGeom>
        </p:spPr>
        <p:txBody>
          <a:bodyPr vert="eaVert"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5B279A9B-E3FB-4FD3-A5B2-9BF015E5B4AB}" type="datetimeFigureOut">
              <a:rPr lang="hu-HU" smtClean="0"/>
              <a:pPr/>
              <a:t>2024. 03. 12.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49F92712-BF39-4E0E-BDA3-AE39BD0ACF9D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6639112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6286556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/>
              <a:t>Alcím mintájának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279A9B-E3FB-4FD3-A5B2-9BF015E5B4AB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2024. 03. 12.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F92712-BF39-4E0E-BDA3-AE39BD0ACF9D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085725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hu-HU" dirty="0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279A9B-E3FB-4FD3-A5B2-9BF015E5B4AB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2024. 03. 12.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F92712-BF39-4E0E-BDA3-AE39BD0ACF9D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331341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279A9B-E3FB-4FD3-A5B2-9BF015E5B4AB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2024. 03. 12.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F92712-BF39-4E0E-BDA3-AE39BD0ACF9D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748031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279A9B-E3FB-4FD3-A5B2-9BF015E5B4AB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2024. 03. 12.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F92712-BF39-4E0E-BDA3-AE39BD0ACF9D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819228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279A9B-E3FB-4FD3-A5B2-9BF015E5B4AB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2024. 03. 12.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F92712-BF39-4E0E-BDA3-AE39BD0ACF9D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326243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279A9B-E3FB-4FD3-A5B2-9BF015E5B4AB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2024. 03. 12.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F92712-BF39-4E0E-BDA3-AE39BD0ACF9D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18880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200"/>
            </a:lvl1pPr>
          </a:lstStyle>
          <a:p>
            <a:r>
              <a:rPr lang="hu-HU" dirty="0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5B279A9B-E3FB-4FD3-A5B2-9BF015E5B4AB}" type="datetimeFigureOut">
              <a:rPr lang="hu-HU" smtClean="0"/>
              <a:pPr/>
              <a:t>2024. 03. 12.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49F92712-BF39-4E0E-BDA3-AE39BD0ACF9D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279A9B-E3FB-4FD3-A5B2-9BF015E5B4AB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2024. 03. 12.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F92712-BF39-4E0E-BDA3-AE39BD0ACF9D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276850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279A9B-E3FB-4FD3-A5B2-9BF015E5B4AB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2024. 03. 12.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F92712-BF39-4E0E-BDA3-AE39BD0ACF9D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57998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279A9B-E3FB-4FD3-A5B2-9BF015E5B4AB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2024. 03. 12.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F92712-BF39-4E0E-BDA3-AE39BD0ACF9D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068605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279A9B-E3FB-4FD3-A5B2-9BF015E5B4AB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2024. 03. 12.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F92712-BF39-4E0E-BDA3-AE39BD0ACF9D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340638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279A9B-E3FB-4FD3-A5B2-9BF015E5B4AB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2024. 03. 12.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F92712-BF39-4E0E-BDA3-AE39BD0ACF9D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018521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9593615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1516073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/>
              <a:t>Alcím mintájának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279A9B-E3FB-4FD3-A5B2-9BF015E5B4AB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2024. 03. 12.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F92712-BF39-4E0E-BDA3-AE39BD0ACF9D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108526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hu-HU" dirty="0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279A9B-E3FB-4FD3-A5B2-9BF015E5B4AB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2024. 03. 12.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F92712-BF39-4E0E-BDA3-AE39BD0ACF9D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825132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279A9B-E3FB-4FD3-A5B2-9BF015E5B4AB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2024. 03. 12.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F92712-BF39-4E0E-BDA3-AE39BD0ACF9D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46595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5B279A9B-E3FB-4FD3-A5B2-9BF015E5B4AB}" type="datetimeFigureOut">
              <a:rPr lang="hu-HU" smtClean="0"/>
              <a:pPr/>
              <a:t>2024. 03. 12.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49F92712-BF39-4E0E-BDA3-AE39BD0ACF9D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279A9B-E3FB-4FD3-A5B2-9BF015E5B4AB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2024. 03. 12.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F92712-BF39-4E0E-BDA3-AE39BD0ACF9D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12776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279A9B-E3FB-4FD3-A5B2-9BF015E5B4AB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2024. 03. 12.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F92712-BF39-4E0E-BDA3-AE39BD0ACF9D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008010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279A9B-E3FB-4FD3-A5B2-9BF015E5B4AB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2024. 03. 12.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F92712-BF39-4E0E-BDA3-AE39BD0ACF9D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39603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279A9B-E3FB-4FD3-A5B2-9BF015E5B4AB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2024. 03. 12.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F92712-BF39-4E0E-BDA3-AE39BD0ACF9D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087555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279A9B-E3FB-4FD3-A5B2-9BF015E5B4AB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2024. 03. 12.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F92712-BF39-4E0E-BDA3-AE39BD0ACF9D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496354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279A9B-E3FB-4FD3-A5B2-9BF015E5B4AB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2024. 03. 12.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F92712-BF39-4E0E-BDA3-AE39BD0ACF9D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535546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279A9B-E3FB-4FD3-A5B2-9BF015E5B4AB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2024. 03. 12.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F92712-BF39-4E0E-BDA3-AE39BD0ACF9D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623321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279A9B-E3FB-4FD3-A5B2-9BF015E5B4AB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2024. 03. 12.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F92712-BF39-4E0E-BDA3-AE39BD0ACF9D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130906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1945897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967698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5B279A9B-E3FB-4FD3-A5B2-9BF015E5B4AB}" type="datetimeFigureOut">
              <a:rPr lang="hu-HU" smtClean="0"/>
              <a:pPr/>
              <a:t>2024. 03. 12.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49F92712-BF39-4E0E-BDA3-AE39BD0ACF9D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5B279A9B-E3FB-4FD3-A5B2-9BF015E5B4AB}" type="datetimeFigureOut">
              <a:rPr lang="hu-HU" smtClean="0"/>
              <a:pPr/>
              <a:t>2024. 03. 12.</a:t>
            </a:fld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49F92712-BF39-4E0E-BDA3-AE39BD0ACF9D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5B279A9B-E3FB-4FD3-A5B2-9BF015E5B4AB}" type="datetimeFigureOut">
              <a:rPr lang="hu-HU" smtClean="0"/>
              <a:pPr/>
              <a:t>2024. 03. 12.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49F92712-BF39-4E0E-BDA3-AE39BD0ACF9D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5B279A9B-E3FB-4FD3-A5B2-9BF015E5B4AB}" type="datetimeFigureOut">
              <a:rPr lang="hu-HU" smtClean="0"/>
              <a:pPr/>
              <a:t>2024. 03. 12.</a:t>
            </a:fld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49F92712-BF39-4E0E-BDA3-AE39BD0ACF9D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5B279A9B-E3FB-4FD3-A5B2-9BF015E5B4AB}" type="datetimeFigureOut">
              <a:rPr lang="hu-HU" smtClean="0"/>
              <a:pPr/>
              <a:t>2024. 03. 12.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49F92712-BF39-4E0E-BDA3-AE39BD0ACF9D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5B279A9B-E3FB-4FD3-A5B2-9BF015E5B4AB}" type="datetimeFigureOut">
              <a:rPr lang="hu-HU" smtClean="0"/>
              <a:pPr/>
              <a:t>2024. 03. 12.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49F92712-BF39-4E0E-BDA3-AE39BD0ACF9D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6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.xml"/><Relationship Id="rId13" Type="http://schemas.openxmlformats.org/officeDocument/2006/relationships/slideLayout" Target="../slideLayouts/slideLayout39.xml"/><Relationship Id="rId3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3.xml"/><Relationship Id="rId12" Type="http://schemas.openxmlformats.org/officeDocument/2006/relationships/slideLayout" Target="../slideLayouts/slideLayout38.xml"/><Relationship Id="rId2" Type="http://schemas.openxmlformats.org/officeDocument/2006/relationships/slideLayout" Target="../slideLayouts/slideLayout28.xml"/><Relationship Id="rId1" Type="http://schemas.openxmlformats.org/officeDocument/2006/relationships/slideLayout" Target="../slideLayouts/slideLayout27.xml"/><Relationship Id="rId6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1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5.xml"/><Relationship Id="rId14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/>
              <a:t>Mintacím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279A9B-E3FB-4FD3-A5B2-9BF015E5B4AB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2024. 03. 12.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F92712-BF39-4E0E-BDA3-AE39BD0ACF9D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88810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  <p:sldLayoutId id="2147483674" r:id="rId12"/>
    <p:sldLayoutId id="2147483675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/>
              <a:t>Mintacím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279A9B-E3FB-4FD3-A5B2-9BF015E5B4AB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2024. 03. 12.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F92712-BF39-4E0E-BDA3-AE39BD0ACF9D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55674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  <p:sldLayoutId id="2147483681" r:id="rId5"/>
    <p:sldLayoutId id="2147483682" r:id="rId6"/>
    <p:sldLayoutId id="2147483683" r:id="rId7"/>
    <p:sldLayoutId id="2147483684" r:id="rId8"/>
    <p:sldLayoutId id="2147483685" r:id="rId9"/>
    <p:sldLayoutId id="2147483686" r:id="rId10"/>
    <p:sldLayoutId id="2147483687" r:id="rId11"/>
    <p:sldLayoutId id="2147483688" r:id="rId12"/>
    <p:sldLayoutId id="2147483689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8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8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8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8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tile tx="-2032000" ty="-444500" sx="35000" sy="35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8388424" y="4371950"/>
            <a:ext cx="647626" cy="662010"/>
          </a:xfrm>
          <a:prstGeom prst="rect">
            <a:avLst/>
          </a:prstGeom>
          <a:solidFill>
            <a:srgbClr val="D1C9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TextBox 3"/>
          <p:cNvSpPr txBox="1"/>
          <p:nvPr/>
        </p:nvSpPr>
        <p:spPr>
          <a:xfrm>
            <a:off x="8526957" y="4266337"/>
            <a:ext cx="370559" cy="8771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5100" b="1" dirty="0">
                <a:solidFill>
                  <a:srgbClr val="EFEAE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2</a:t>
            </a:r>
            <a:endParaRPr lang="en-GB" sz="5100" b="1" dirty="0">
              <a:solidFill>
                <a:srgbClr val="EFEAE4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5" name="Cím 1"/>
          <p:cNvSpPr txBox="1">
            <a:spLocks/>
          </p:cNvSpPr>
          <p:nvPr/>
        </p:nvSpPr>
        <p:spPr>
          <a:xfrm>
            <a:off x="107950" y="1563638"/>
            <a:ext cx="8928100" cy="12241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u-HU" sz="3600" b="1" dirty="0">
                <a:solidFill>
                  <a:srgbClr val="8D503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Alapfogalmak:</a:t>
            </a:r>
            <a:endParaRPr lang="en-GB" sz="3600" b="1" dirty="0">
              <a:solidFill>
                <a:srgbClr val="8D503B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r>
              <a:rPr lang="hu-HU" sz="2800" b="1" dirty="0" err="1">
                <a:solidFill>
                  <a:srgbClr val="8D503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informalitás</a:t>
            </a:r>
            <a:r>
              <a:rPr lang="hu-HU" sz="2800" b="1" dirty="0">
                <a:solidFill>
                  <a:srgbClr val="8D503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hu-HU" sz="2800" b="1" dirty="0" err="1">
                <a:solidFill>
                  <a:srgbClr val="8D503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patronalizmus</a:t>
            </a:r>
            <a:r>
              <a:rPr lang="hu-HU" sz="2800" b="1" dirty="0">
                <a:solidFill>
                  <a:srgbClr val="8D503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maffiaállam</a:t>
            </a:r>
          </a:p>
        </p:txBody>
      </p:sp>
      <p:sp>
        <p:nvSpPr>
          <p:cNvPr id="2" name="Cím 1">
            <a:extLst>
              <a:ext uri="{FF2B5EF4-FFF2-40B4-BE49-F238E27FC236}">
                <a16:creationId xmlns:a16="http://schemas.microsoft.com/office/drawing/2014/main" id="{94424518-1B0B-1262-5A6B-B3CD82D963A3}"/>
              </a:ext>
            </a:extLst>
          </p:cNvPr>
          <p:cNvSpPr txBox="1">
            <a:spLocks/>
          </p:cNvSpPr>
          <p:nvPr/>
        </p:nvSpPr>
        <p:spPr>
          <a:xfrm>
            <a:off x="107950" y="2571750"/>
            <a:ext cx="8928100" cy="246221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hu-HU" sz="2000" b="1" dirty="0">
              <a:solidFill>
                <a:srgbClr val="8D503B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endParaRPr lang="hu-HU" sz="2000" b="1" dirty="0">
              <a:solidFill>
                <a:srgbClr val="8D503B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endParaRPr lang="hu-HU" sz="2000" b="1" dirty="0">
              <a:solidFill>
                <a:srgbClr val="8D503B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r>
              <a:rPr lang="hu-HU" sz="2000" b="1" dirty="0">
                <a:solidFill>
                  <a:srgbClr val="8D503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Magyar Bálint – </a:t>
            </a:r>
            <a:r>
              <a:rPr lang="hu-HU" sz="2000" b="1" dirty="0" err="1">
                <a:solidFill>
                  <a:srgbClr val="8D503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Madlovics</a:t>
            </a:r>
            <a:r>
              <a:rPr lang="hu-HU" sz="2000" b="1" dirty="0">
                <a:solidFill>
                  <a:srgbClr val="8D503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Bálint</a:t>
            </a:r>
          </a:p>
          <a:p>
            <a:r>
              <a:rPr lang="hu-HU" sz="2000" b="1" dirty="0">
                <a:solidFill>
                  <a:srgbClr val="8D503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CEU Demokrácia Intézet</a:t>
            </a:r>
          </a:p>
          <a:p>
            <a:endParaRPr lang="hu-HU" sz="2000" b="1" dirty="0">
              <a:solidFill>
                <a:srgbClr val="8D503B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r>
              <a:rPr lang="hu-HU" sz="2000" b="1" dirty="0">
                <a:solidFill>
                  <a:srgbClr val="8D503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Bibó István Szabadegyetem, 2024. március 11.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07950" y="123478"/>
            <a:ext cx="8928100" cy="576064"/>
          </a:xfrm>
        </p:spPr>
        <p:txBody>
          <a:bodyPr>
            <a:normAutofit/>
          </a:bodyPr>
          <a:lstStyle/>
          <a:p>
            <a:r>
              <a:rPr lang="hu-HU" sz="2800" b="1" dirty="0">
                <a:solidFill>
                  <a:srgbClr val="8D503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Az oligarchák hatalmi pozíciója Oroszországban</a:t>
            </a:r>
          </a:p>
        </p:txBody>
      </p:sp>
      <p:graphicFrame>
        <p:nvGraphicFramePr>
          <p:cNvPr id="3" name="Táblázat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4827404"/>
              </p:ext>
            </p:extLst>
          </p:nvPr>
        </p:nvGraphicFramePr>
        <p:xfrm>
          <a:off x="359755" y="758887"/>
          <a:ext cx="8424489" cy="3973103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619957">
                  <a:extLst>
                    <a:ext uri="{9D8B030D-6E8A-4147-A177-3AD203B41FA5}">
                      <a16:colId xmlns:a16="http://schemas.microsoft.com/office/drawing/2014/main" val="108108604"/>
                    </a:ext>
                  </a:extLst>
                </a:gridCol>
                <a:gridCol w="1728192">
                  <a:extLst>
                    <a:ext uri="{9D8B030D-6E8A-4147-A177-3AD203B41FA5}">
                      <a16:colId xmlns:a16="http://schemas.microsoft.com/office/drawing/2014/main" val="74726195"/>
                    </a:ext>
                  </a:extLst>
                </a:gridCol>
                <a:gridCol w="1728192">
                  <a:extLst>
                    <a:ext uri="{9D8B030D-6E8A-4147-A177-3AD203B41FA5}">
                      <a16:colId xmlns:a16="http://schemas.microsoft.com/office/drawing/2014/main" val="943722208"/>
                    </a:ext>
                  </a:extLst>
                </a:gridCol>
                <a:gridCol w="1728192">
                  <a:extLst>
                    <a:ext uri="{9D8B030D-6E8A-4147-A177-3AD203B41FA5}">
                      <a16:colId xmlns:a16="http://schemas.microsoft.com/office/drawing/2014/main" val="790665046"/>
                    </a:ext>
                  </a:extLst>
                </a:gridCol>
                <a:gridCol w="1619956">
                  <a:extLst>
                    <a:ext uri="{9D8B030D-6E8A-4147-A177-3AD203B41FA5}">
                      <a16:colId xmlns:a16="http://schemas.microsoft.com/office/drawing/2014/main" val="2182224538"/>
                    </a:ext>
                  </a:extLst>
                </a:gridCol>
              </a:tblGrid>
              <a:tr h="483400">
                <a:tc>
                  <a:txBody>
                    <a:bodyPr/>
                    <a:lstStyle/>
                    <a:p>
                      <a:pPr marL="90170" algn="l" defTabSz="914400" rtl="0" eaLnBrk="1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hu-HU" sz="1800" b="1" i="1" kern="1200" noProof="0" dirty="0">
                          <a:solidFill>
                            <a:srgbClr val="4D7C8B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Főbb hatalmi csoportok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90170" algn="l" defTabSz="914400" rtl="0" eaLnBrk="1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hu-HU" sz="1800" b="1" i="1" kern="1200" noProof="0" dirty="0">
                          <a:solidFill>
                            <a:srgbClr val="4D7C8B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1996-1998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90170" algn="l" defTabSz="914400" rtl="0" eaLnBrk="1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hu-HU" sz="1800" b="1" i="1" kern="1200" noProof="0" dirty="0">
                          <a:solidFill>
                            <a:srgbClr val="4D7C8B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1999-2003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90170" algn="l" defTabSz="914400" rtl="0" eaLnBrk="1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hu-HU" sz="1800" b="1" i="1" kern="1200" noProof="0" dirty="0">
                          <a:solidFill>
                            <a:srgbClr val="4D7C8B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2004-2011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hu-HU" sz="1800" b="1" i="1" kern="1200" noProof="0" dirty="0">
                          <a:solidFill>
                            <a:srgbClr val="4D7C8B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2012 óta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20397753"/>
                  </a:ext>
                </a:extLst>
              </a:tr>
              <a:tr h="1014083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hu-HU" sz="2000" b="1" i="1" kern="1200" noProof="0" dirty="0">
                          <a:solidFill>
                            <a:srgbClr val="4D7C8B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Oligarchák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hu-HU" sz="1800" b="1" kern="1200" noProof="0" dirty="0">
                          <a:solidFill>
                            <a:srgbClr val="50412B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Domináns fél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5F5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hu-HU" sz="1800" b="1" kern="1200" noProof="0" dirty="0">
                          <a:solidFill>
                            <a:srgbClr val="50412B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Fő partner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A99D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hu-HU" sz="1800" b="1" kern="1200" noProof="0" dirty="0">
                          <a:solidFill>
                            <a:srgbClr val="50412B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Alárendelt fél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hu-HU" sz="1800" b="1" kern="1200" noProof="0" dirty="0">
                          <a:solidFill>
                            <a:srgbClr val="50412B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Korlátozott befolyás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691A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44667663"/>
                  </a:ext>
                </a:extLst>
              </a:tr>
              <a:tr h="1304857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hu-HU" sz="2000" b="1" i="1" kern="1200" noProof="0" dirty="0">
                          <a:solidFill>
                            <a:srgbClr val="4D7C8B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Felsőszintű szövetségi bürokrácia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hu-HU" sz="1800" b="1" kern="1200" noProof="0" dirty="0">
                          <a:solidFill>
                            <a:srgbClr val="50412B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Alárendelt fél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hu-HU" sz="1800" b="1" kern="1200" noProof="0" dirty="0">
                          <a:solidFill>
                            <a:srgbClr val="50412B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Fő partner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A99D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hu-HU" sz="1800" b="1" kern="1200" noProof="0" dirty="0">
                          <a:solidFill>
                            <a:srgbClr val="50412B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Fő partner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A99D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hu-HU" sz="1800" b="1" kern="1200" noProof="0" dirty="0">
                          <a:solidFill>
                            <a:srgbClr val="50412B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Alárendelt fél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09934513"/>
                  </a:ext>
                </a:extLst>
              </a:tr>
              <a:tr h="1014083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hu-HU" sz="2000" b="1" i="0" kern="1200" noProof="0" dirty="0">
                          <a:solidFill>
                            <a:srgbClr val="4D7C8B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Szilovik</a:t>
                      </a:r>
                      <a:r>
                        <a:rPr lang="hu-HU" sz="2000" b="1" i="1" kern="1200" noProof="0" dirty="0">
                          <a:solidFill>
                            <a:srgbClr val="4D7C8B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-ok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hu-HU" sz="1800" b="1" kern="1200" noProof="0" dirty="0">
                          <a:solidFill>
                            <a:srgbClr val="50412B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Korlátozott befolyás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691AC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hu-HU" sz="1800" b="1" kern="1200" noProof="0" dirty="0">
                          <a:solidFill>
                            <a:srgbClr val="50412B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Alárendelt fél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hu-HU" sz="1800" b="1" kern="1200" noProof="0" dirty="0">
                          <a:solidFill>
                            <a:srgbClr val="50412B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Fő partner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A99D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hu-HU" sz="1800" b="1" kern="1200" noProof="0" dirty="0">
                          <a:solidFill>
                            <a:srgbClr val="50412B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Domináns fél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5F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21207610"/>
                  </a:ext>
                </a:extLst>
              </a:tr>
            </a:tbl>
          </a:graphicData>
        </a:graphic>
      </p:graphicFrame>
      <p:sp>
        <p:nvSpPr>
          <p:cNvPr id="4" name="Szövegdoboz 4">
            <a:extLst>
              <a:ext uri="{FF2B5EF4-FFF2-40B4-BE49-F238E27FC236}">
                <a16:creationId xmlns:a16="http://schemas.microsoft.com/office/drawing/2014/main" id="{EE9B2347-BD8B-9D2B-187E-34F4BF384BEF}"/>
              </a:ext>
            </a:extLst>
          </p:cNvPr>
          <p:cNvSpPr txBox="1"/>
          <p:nvPr/>
        </p:nvSpPr>
        <p:spPr>
          <a:xfrm>
            <a:off x="4211960" y="4791335"/>
            <a:ext cx="457443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hu-HU" sz="1600" b="1" dirty="0">
                <a:solidFill>
                  <a:srgbClr val="8D503B"/>
                </a:solidFill>
              </a:rPr>
              <a:t>Forrás: </a:t>
            </a:r>
            <a:r>
              <a:rPr lang="hu-HU" sz="1600" b="1" dirty="0" err="1">
                <a:solidFill>
                  <a:srgbClr val="8D503B"/>
                </a:solidFill>
              </a:rPr>
              <a:t>Petrov</a:t>
            </a:r>
            <a:r>
              <a:rPr lang="hu-HU" sz="1600" b="1" dirty="0">
                <a:solidFill>
                  <a:srgbClr val="8D503B"/>
                </a:solidFill>
              </a:rPr>
              <a:t> (2023) és </a:t>
            </a:r>
            <a:r>
              <a:rPr lang="hu-HU" sz="1600" b="1" dirty="0" err="1">
                <a:solidFill>
                  <a:srgbClr val="8D503B"/>
                </a:solidFill>
              </a:rPr>
              <a:t>Yakovlev</a:t>
            </a:r>
            <a:r>
              <a:rPr lang="hu-HU" sz="1600" b="1" dirty="0">
                <a:solidFill>
                  <a:srgbClr val="8D503B"/>
                </a:solidFill>
              </a:rPr>
              <a:t> (2021) módosítva</a:t>
            </a:r>
            <a:r>
              <a:rPr lang="en-US" sz="1600" b="1" dirty="0">
                <a:solidFill>
                  <a:srgbClr val="8D503B"/>
                </a:solidFill>
              </a:rPr>
              <a:t>.</a:t>
            </a:r>
            <a:endParaRPr lang="hu-HU" sz="1600" b="1" dirty="0">
              <a:solidFill>
                <a:srgbClr val="8D503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572679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07950" y="0"/>
            <a:ext cx="8928100" cy="598795"/>
          </a:xfrm>
        </p:spPr>
        <p:txBody>
          <a:bodyPr>
            <a:normAutofit/>
          </a:bodyPr>
          <a:lstStyle/>
          <a:p>
            <a:r>
              <a:rPr lang="hu-HU" sz="3200" b="1" dirty="0">
                <a:solidFill>
                  <a:srgbClr val="8B523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Oligarcha és poligarcha</a:t>
            </a:r>
          </a:p>
        </p:txBody>
      </p:sp>
      <p:sp>
        <p:nvSpPr>
          <p:cNvPr id="4" name="Szövegdoboz 3"/>
          <p:cNvSpPr txBox="1"/>
          <p:nvPr/>
        </p:nvSpPr>
        <p:spPr>
          <a:xfrm>
            <a:off x="107950" y="598795"/>
            <a:ext cx="8928100" cy="9207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2563" indent="-182563">
              <a:spcAft>
                <a:spcPts val="700"/>
              </a:spcAft>
              <a:buClr>
                <a:srgbClr val="4D7C84"/>
              </a:buClr>
              <a:buSzPct val="120000"/>
              <a:buFont typeface="Arial" panose="020B0604020202020204" pitchFamily="34" charset="0"/>
              <a:buChar char="•"/>
            </a:pPr>
            <a:r>
              <a:rPr lang="hu-HU" sz="2400" b="1" dirty="0">
                <a:solidFill>
                  <a:srgbClr val="CD5F50"/>
                </a:solidFill>
              </a:rPr>
              <a:t>Oligarcha</a:t>
            </a:r>
            <a:r>
              <a:rPr lang="hu-HU" sz="2400" b="1" dirty="0">
                <a:solidFill>
                  <a:srgbClr val="50412C"/>
                </a:solidFill>
              </a:rPr>
              <a:t> = formális gazdasági + informális politikai hatalom</a:t>
            </a:r>
          </a:p>
          <a:p>
            <a:pPr marL="182563" indent="-182563">
              <a:spcAft>
                <a:spcPts val="700"/>
              </a:spcAft>
              <a:buClr>
                <a:srgbClr val="4D7C84"/>
              </a:buClr>
              <a:buSzPct val="120000"/>
              <a:buFont typeface="Arial" panose="020B0604020202020204" pitchFamily="34" charset="0"/>
              <a:buChar char="•"/>
            </a:pPr>
            <a:r>
              <a:rPr lang="hu-HU" sz="2400" b="1" dirty="0">
                <a:solidFill>
                  <a:srgbClr val="CD5F50"/>
                </a:solidFill>
              </a:rPr>
              <a:t>Poligarcha</a:t>
            </a:r>
            <a:r>
              <a:rPr lang="hu-HU" sz="2400" b="1" dirty="0">
                <a:solidFill>
                  <a:srgbClr val="50412C"/>
                </a:solidFill>
              </a:rPr>
              <a:t> = formális politikai + informális gazdasági hatalom</a:t>
            </a:r>
          </a:p>
        </p:txBody>
      </p:sp>
      <p:graphicFrame>
        <p:nvGraphicFramePr>
          <p:cNvPr id="5" name="Táblázat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11279835"/>
              </p:ext>
            </p:extLst>
          </p:nvPr>
        </p:nvGraphicFramePr>
        <p:xfrm>
          <a:off x="107950" y="1563638"/>
          <a:ext cx="8928100" cy="3453018"/>
        </p:xfrm>
        <a:graphic>
          <a:graphicData uri="http://schemas.openxmlformats.org/drawingml/2006/table">
            <a:tbl>
              <a:tblPr>
                <a:tableStyleId>{616DA210-FB5B-4158-B5E0-FEB733F419BA}</a:tableStyleId>
              </a:tblPr>
              <a:tblGrid>
                <a:gridCol w="1799754">
                  <a:extLst>
                    <a:ext uri="{9D8B030D-6E8A-4147-A177-3AD203B41FA5}">
                      <a16:colId xmlns:a16="http://schemas.microsoft.com/office/drawing/2014/main" val="2145176193"/>
                    </a:ext>
                  </a:extLst>
                </a:gridCol>
                <a:gridCol w="3096344">
                  <a:extLst>
                    <a:ext uri="{9D8B030D-6E8A-4147-A177-3AD203B41FA5}">
                      <a16:colId xmlns:a16="http://schemas.microsoft.com/office/drawing/2014/main" val="525116599"/>
                    </a:ext>
                  </a:extLst>
                </a:gridCol>
                <a:gridCol w="4032002">
                  <a:extLst>
                    <a:ext uri="{9D8B030D-6E8A-4147-A177-3AD203B41FA5}">
                      <a16:colId xmlns:a16="http://schemas.microsoft.com/office/drawing/2014/main" val="1131458295"/>
                    </a:ext>
                  </a:extLst>
                </a:gridCol>
              </a:tblGrid>
              <a:tr h="37012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50412B"/>
                          </a:solidFill>
                          <a:effectLst/>
                        </a:rPr>
                        <a:t> </a:t>
                      </a:r>
                      <a:endParaRPr lang="hu-HU" sz="2000" b="1" dirty="0">
                        <a:solidFill>
                          <a:srgbClr val="50412B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800" b="1" kern="1200" dirty="0">
                          <a:solidFill>
                            <a:srgbClr val="4D7C8B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Korrupt politikus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800" b="1" kern="1200" dirty="0">
                          <a:solidFill>
                            <a:srgbClr val="4D7C8B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Poligarcha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46172000"/>
                  </a:ext>
                </a:extLst>
              </a:tr>
              <a:tr h="50867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600" b="1" i="1" noProof="0" dirty="0">
                          <a:solidFill>
                            <a:srgbClr val="4D7C8B"/>
                          </a:solidFill>
                          <a:effectLst/>
                        </a:rPr>
                        <a:t>Korrupciós kereslet</a:t>
                      </a:r>
                      <a:endParaRPr lang="hu-HU" sz="2400" b="1" i="1" dirty="0">
                        <a:solidFill>
                          <a:srgbClr val="4D7C8B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hu-HU" sz="1600" b="1" kern="1200" dirty="0">
                          <a:solidFill>
                            <a:srgbClr val="50412B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 magánszférából</a:t>
                      </a:r>
                      <a:br>
                        <a:rPr lang="hu-HU" sz="1600" b="1" kern="1200" dirty="0">
                          <a:solidFill>
                            <a:srgbClr val="50412B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hu-HU" sz="1600" b="1" kern="1200" dirty="0">
                          <a:solidFill>
                            <a:srgbClr val="50412B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(alulról</a:t>
                      </a:r>
                      <a:r>
                        <a:rPr lang="hu-HU" sz="1600" b="1" kern="1200" baseline="0" dirty="0">
                          <a:solidFill>
                            <a:srgbClr val="50412B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fölfelé, </a:t>
                      </a:r>
                      <a:r>
                        <a:rPr lang="hu-HU" sz="1600" b="1" i="1" kern="1200" baseline="0" dirty="0" err="1">
                          <a:solidFill>
                            <a:srgbClr val="50412B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bottom-up</a:t>
                      </a:r>
                      <a:r>
                        <a:rPr lang="hu-HU" sz="1600" b="1" i="1" kern="1200" baseline="0" dirty="0">
                          <a:solidFill>
                            <a:srgbClr val="50412B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600" b="1" noProof="0" dirty="0">
                          <a:solidFill>
                            <a:srgbClr val="50412B"/>
                          </a:solidFill>
                          <a:effectLst/>
                        </a:rPr>
                        <a:t>a politikai szférából</a:t>
                      </a:r>
                      <a:br>
                        <a:rPr lang="hu-HU" sz="1600" b="1" noProof="0" dirty="0">
                          <a:solidFill>
                            <a:srgbClr val="50412B"/>
                          </a:solidFill>
                          <a:effectLst/>
                        </a:rPr>
                      </a:br>
                      <a:r>
                        <a:rPr lang="hu-HU" sz="1600" b="1" noProof="0" dirty="0">
                          <a:solidFill>
                            <a:srgbClr val="50412B"/>
                          </a:solidFill>
                          <a:effectLst/>
                        </a:rPr>
                        <a:t>(fentről</a:t>
                      </a:r>
                      <a:r>
                        <a:rPr lang="hu-HU" sz="1600" b="1" baseline="0" noProof="0" dirty="0">
                          <a:solidFill>
                            <a:srgbClr val="50412B"/>
                          </a:solidFill>
                          <a:effectLst/>
                        </a:rPr>
                        <a:t> lefelé, </a:t>
                      </a:r>
                      <a:r>
                        <a:rPr lang="hu-HU" sz="1600" b="1" i="1" baseline="0" noProof="0" dirty="0">
                          <a:solidFill>
                            <a:srgbClr val="50412B"/>
                          </a:solidFill>
                          <a:effectLst/>
                        </a:rPr>
                        <a:t>top-down</a:t>
                      </a:r>
                      <a:r>
                        <a:rPr lang="hu-HU" sz="1600" b="1" i="0" baseline="0" noProof="0" dirty="0">
                          <a:solidFill>
                            <a:srgbClr val="50412B"/>
                          </a:solidFill>
                          <a:effectLst/>
                        </a:rPr>
                        <a:t>)</a:t>
                      </a:r>
                      <a:endParaRPr lang="hu-HU" sz="2400" b="1" dirty="0">
                        <a:solidFill>
                          <a:srgbClr val="CD5F5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anchor="ctr">
                    <a:lnL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71379204"/>
                  </a:ext>
                </a:extLst>
              </a:tr>
              <a:tr h="72285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600" b="1" i="1" noProof="0" dirty="0">
                          <a:solidFill>
                            <a:srgbClr val="4D7C8B"/>
                          </a:solidFill>
                          <a:effectLst/>
                        </a:rPr>
                        <a:t>A politikai szereplő</a:t>
                      </a:r>
                      <a:r>
                        <a:rPr lang="hu-HU" sz="1600" b="1" i="1" baseline="0" noProof="0" dirty="0">
                          <a:solidFill>
                            <a:srgbClr val="4D7C8B"/>
                          </a:solidFill>
                          <a:effectLst/>
                        </a:rPr>
                        <a:t> nyeresége</a:t>
                      </a:r>
                      <a:endParaRPr lang="hu-HU" sz="2400" b="1" i="1" dirty="0">
                        <a:solidFill>
                          <a:srgbClr val="4D7C8B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hu-HU" sz="1600" b="1" noProof="0" dirty="0">
                          <a:solidFill>
                            <a:srgbClr val="50412B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kenőpénz (önként</a:t>
                      </a:r>
                      <a:r>
                        <a:rPr lang="hu-HU" sz="1600" b="1" baseline="0" noProof="0" dirty="0">
                          <a:solidFill>
                            <a:srgbClr val="50412B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hu-HU" sz="1600" b="1" noProof="0" dirty="0">
                          <a:solidFill>
                            <a:srgbClr val="50412B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 vállalkozóktól)</a:t>
                      </a:r>
                      <a:endParaRPr lang="en-US" sz="2400" b="1" i="0" noProof="0" dirty="0">
                        <a:solidFill>
                          <a:srgbClr val="50412B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anchor="ctr">
                    <a:lnL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hu-HU" sz="1600" b="1" noProof="0" dirty="0">
                          <a:solidFill>
                            <a:srgbClr val="50412B"/>
                          </a:solidFill>
                          <a:effectLst/>
                        </a:rPr>
                        <a:t>védelmi pénz (kikényszerítve</a:t>
                      </a:r>
                      <a:r>
                        <a:rPr lang="hu-HU" sz="1600" b="1" baseline="0" noProof="0" dirty="0">
                          <a:solidFill>
                            <a:srgbClr val="50412B"/>
                          </a:solidFill>
                          <a:effectLst/>
                        </a:rPr>
                        <a:t> a háló tagjaitól)</a:t>
                      </a:r>
                      <a:endParaRPr lang="hu-HU" sz="2400" b="1" baseline="0" noProof="0" dirty="0">
                        <a:solidFill>
                          <a:srgbClr val="50412B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285750" indent="-285750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hu-HU" sz="1600" b="1" baseline="0" noProof="0" dirty="0">
                          <a:solidFill>
                            <a:srgbClr val="50412B"/>
                          </a:solidFill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tulajdon (a kliensein keresztül)</a:t>
                      </a:r>
                      <a:endParaRPr lang="hu-HU" sz="1100" b="1" baseline="0" noProof="0" dirty="0">
                        <a:solidFill>
                          <a:srgbClr val="50412B"/>
                        </a:solidFill>
                        <a:effectLst/>
                      </a:endParaRPr>
                    </a:p>
                  </a:txBody>
                  <a:tcPr marL="45720" marR="45720" anchor="ctr">
                    <a:lnL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17156473"/>
                  </a:ext>
                </a:extLst>
              </a:tr>
              <a:tr h="71337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hu-HU" sz="1600" b="1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4D7C8B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A gazdasági szereplő nyeresége</a:t>
                      </a:r>
                      <a:endParaRPr kumimoji="0" lang="hu-HU" sz="1600" b="1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4D7C8B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u-HU" sz="1600" b="1" i="1" noProof="0" dirty="0">
                          <a:solidFill>
                            <a:srgbClr val="50412B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de jure</a:t>
                      </a:r>
                      <a:r>
                        <a:rPr lang="hu-HU" sz="1600" b="1" i="1" baseline="0" noProof="0" dirty="0">
                          <a:solidFill>
                            <a:srgbClr val="50412B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hu-HU" sz="1600" b="1" i="0" baseline="0" noProof="0" dirty="0">
                          <a:solidFill>
                            <a:srgbClr val="50412B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és </a:t>
                      </a:r>
                      <a:r>
                        <a:rPr lang="hu-HU" sz="1600" b="1" i="1" baseline="0" noProof="0" dirty="0">
                          <a:solidFill>
                            <a:srgbClr val="50412B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de facto </a:t>
                      </a:r>
                      <a:r>
                        <a:rPr lang="hu-HU" sz="1600" b="1" i="0" baseline="0" noProof="0" dirty="0">
                          <a:solidFill>
                            <a:srgbClr val="50412B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is </a:t>
                      </a:r>
                      <a:r>
                        <a:rPr lang="hu-HU" sz="1600" b="1" noProof="0" dirty="0">
                          <a:solidFill>
                            <a:srgbClr val="50412B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 gazdasági szereplőt erősíti</a:t>
                      </a:r>
                      <a:endParaRPr lang="en-US" sz="1600" b="1" noProof="0" dirty="0">
                        <a:solidFill>
                          <a:srgbClr val="50412B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anchor="ctr">
                    <a:lnL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u-HU" sz="1600" b="1" i="1" noProof="0" dirty="0">
                          <a:solidFill>
                            <a:srgbClr val="50412B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de jure </a:t>
                      </a:r>
                      <a:r>
                        <a:rPr lang="hu-HU" sz="1600" b="1" i="0" noProof="0" dirty="0">
                          <a:solidFill>
                            <a:srgbClr val="50412B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</a:t>
                      </a:r>
                      <a:r>
                        <a:rPr lang="hu-HU" sz="1600" b="1" i="0" baseline="0" noProof="0" dirty="0">
                          <a:solidFill>
                            <a:srgbClr val="50412B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gazdasági szereplőt erősíti, aki </a:t>
                      </a:r>
                      <a:r>
                        <a:rPr lang="hu-HU" sz="1600" b="1" i="1" baseline="0" noProof="0" dirty="0">
                          <a:solidFill>
                            <a:srgbClr val="50412B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de facto </a:t>
                      </a:r>
                      <a:r>
                        <a:rPr lang="hu-HU" sz="1600" b="1" i="0" baseline="0" noProof="0" dirty="0">
                          <a:solidFill>
                            <a:srgbClr val="50412B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 poligarcha alárendeltje</a:t>
                      </a:r>
                      <a:endParaRPr lang="en-US" sz="1600" b="1" i="1" noProof="0" dirty="0">
                        <a:solidFill>
                          <a:srgbClr val="50412B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anchor="ctr">
                    <a:lnL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0473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600" b="1" i="1" dirty="0">
                          <a:solidFill>
                            <a:srgbClr val="4D7C8B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 szereplők szociológiai pozíciója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u-HU" sz="1600" b="1" noProof="0" dirty="0">
                          <a:solidFill>
                            <a:srgbClr val="50412B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 politikus nem válik gazdasági szereplővé, csak korrupt lesz</a:t>
                      </a:r>
                      <a:endParaRPr lang="en-US" sz="1600" b="1" noProof="0" dirty="0">
                        <a:solidFill>
                          <a:srgbClr val="50412B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anchor="ctr">
                    <a:lnL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u-HU" sz="1600" b="1" noProof="0" dirty="0">
                          <a:solidFill>
                            <a:srgbClr val="50412B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 politikus gazdasági szereplővé is válik, saját </a:t>
                      </a:r>
                      <a:r>
                        <a:rPr lang="hu-HU" sz="1600" b="1" baseline="0" noProof="0" dirty="0">
                          <a:solidFill>
                            <a:srgbClr val="50412B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érdekeltségeit segíti a gazdasági szférában</a:t>
                      </a:r>
                      <a:endParaRPr lang="en-US" sz="1600" b="1" noProof="0" dirty="0">
                        <a:solidFill>
                          <a:srgbClr val="50412B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anchor="ctr">
                    <a:lnL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64274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07951" y="51471"/>
            <a:ext cx="8928100" cy="576064"/>
          </a:xfrm>
        </p:spPr>
        <p:txBody>
          <a:bodyPr>
            <a:noAutofit/>
          </a:bodyPr>
          <a:lstStyle/>
          <a:p>
            <a:r>
              <a:rPr lang="hu-HU" sz="2400" b="1" dirty="0">
                <a:solidFill>
                  <a:srgbClr val="8D503B"/>
                </a:solidFill>
              </a:rPr>
              <a:t>A </a:t>
            </a:r>
            <a:r>
              <a:rPr lang="hu-HU" sz="2400" b="1" i="1" dirty="0">
                <a:solidFill>
                  <a:srgbClr val="8D503B"/>
                </a:solidFill>
              </a:rPr>
              <a:t>de jure </a:t>
            </a:r>
            <a:r>
              <a:rPr lang="hu-HU" sz="2400" b="1" dirty="0">
                <a:solidFill>
                  <a:srgbClr val="8D503B"/>
                </a:solidFill>
              </a:rPr>
              <a:t>és </a:t>
            </a:r>
            <a:r>
              <a:rPr lang="hu-HU" sz="2400" b="1" i="1" dirty="0">
                <a:solidFill>
                  <a:srgbClr val="8D503B"/>
                </a:solidFill>
              </a:rPr>
              <a:t>de facto </a:t>
            </a:r>
            <a:r>
              <a:rPr lang="hu-HU" sz="2400" b="1" dirty="0">
                <a:solidFill>
                  <a:srgbClr val="8D503B"/>
                </a:solidFill>
              </a:rPr>
              <a:t>tulajdonjogok eltérése egymástól</a:t>
            </a:r>
            <a:endParaRPr lang="en-US" sz="1800" b="1" i="1" dirty="0">
              <a:solidFill>
                <a:srgbClr val="8D503B"/>
              </a:solidFill>
            </a:endParaRPr>
          </a:p>
        </p:txBody>
      </p:sp>
      <p:graphicFrame>
        <p:nvGraphicFramePr>
          <p:cNvPr id="4" name="Tartalom helye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24543766"/>
              </p:ext>
            </p:extLst>
          </p:nvPr>
        </p:nvGraphicFramePr>
        <p:xfrm>
          <a:off x="107951" y="772116"/>
          <a:ext cx="8928097" cy="409740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00766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3610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3224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5041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5041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50416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950416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950416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325003">
                <a:tc rowSpan="3" gridSpan="3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b="1" noProof="0" dirty="0">
                        <a:solidFill>
                          <a:srgbClr val="50412B"/>
                        </a:solidFill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tc rowSpan="3"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rowSpan="3" hMerge="1">
                  <a:txBody>
                    <a:bodyPr/>
                    <a:lstStyle/>
                    <a:p>
                      <a:endParaRPr lang="hu-HU" sz="1200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hu-HU" sz="1400" b="1" noProof="0" dirty="0">
                          <a:solidFill>
                            <a:srgbClr val="50412B"/>
                          </a:solidFill>
                        </a:rPr>
                        <a:t>Liberális demokrácia</a:t>
                      </a:r>
                      <a:endParaRPr lang="en-US" sz="1400" b="1" noProof="0" dirty="0">
                        <a:solidFill>
                          <a:srgbClr val="50412B"/>
                        </a:solidFill>
                      </a:endParaRPr>
                    </a:p>
                  </a:txBody>
                  <a:tcPr marL="45720" marR="45720"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hu-HU" sz="1400" b="1" noProof="0" dirty="0">
                          <a:solidFill>
                            <a:srgbClr val="50412B"/>
                          </a:solidFill>
                        </a:rPr>
                        <a:t>Patronális autokrácia</a:t>
                      </a:r>
                      <a:endParaRPr lang="en-US" sz="1400" b="1" noProof="0" dirty="0">
                        <a:solidFill>
                          <a:srgbClr val="50412B"/>
                        </a:solidFill>
                      </a:endParaRPr>
                    </a:p>
                  </a:txBody>
                  <a:tcPr marL="45720" marR="45720"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21389">
                <a:tc gridSpan="3" v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hu-HU" sz="1400" dirty="0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hu-HU" sz="1200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en-US" sz="1400" b="1" i="1" u="none" noProof="0" dirty="0">
                          <a:solidFill>
                            <a:srgbClr val="50412B"/>
                          </a:solidFill>
                        </a:rPr>
                        <a:t>De jure </a:t>
                      </a:r>
                      <a:r>
                        <a:rPr lang="hu-HU" sz="1400" b="1" i="0" u="none" noProof="0" dirty="0">
                          <a:solidFill>
                            <a:srgbClr val="50412B"/>
                          </a:solidFill>
                        </a:rPr>
                        <a:t>tulajdon</a:t>
                      </a:r>
                      <a:r>
                        <a:rPr lang="hu-HU" sz="1400" b="1" i="0" u="none" baseline="0" noProof="0" dirty="0">
                          <a:solidFill>
                            <a:srgbClr val="50412B"/>
                          </a:solidFill>
                        </a:rPr>
                        <a:t> </a:t>
                      </a:r>
                      <a:r>
                        <a:rPr lang="en-US" sz="1400" b="1" noProof="0" dirty="0">
                          <a:solidFill>
                            <a:srgbClr val="50412B"/>
                          </a:solidFill>
                        </a:rPr>
                        <a:t>= </a:t>
                      </a:r>
                      <a:r>
                        <a:rPr lang="en-US" sz="1400" b="1" i="1" noProof="0" dirty="0">
                          <a:solidFill>
                            <a:srgbClr val="50412B"/>
                          </a:solidFill>
                        </a:rPr>
                        <a:t>de facto</a:t>
                      </a:r>
                      <a:r>
                        <a:rPr lang="hu-HU" sz="1400" b="1" i="1" noProof="0" dirty="0">
                          <a:solidFill>
                            <a:srgbClr val="50412B"/>
                          </a:solidFill>
                        </a:rPr>
                        <a:t> </a:t>
                      </a:r>
                      <a:r>
                        <a:rPr lang="hu-HU" sz="1400" b="1" noProof="0" dirty="0">
                          <a:solidFill>
                            <a:srgbClr val="50412B"/>
                          </a:solidFill>
                        </a:rPr>
                        <a:t>tulajdon</a:t>
                      </a:r>
                      <a:endParaRPr lang="en-US" sz="1400" b="1" noProof="0" dirty="0">
                        <a:solidFill>
                          <a:srgbClr val="50412B"/>
                        </a:solidFill>
                      </a:endParaRPr>
                    </a:p>
                  </a:txBody>
                  <a:tcPr marL="45720" marR="45720"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r>
                        <a:rPr lang="en-US" sz="1400" b="1" i="1" noProof="0" dirty="0">
                          <a:solidFill>
                            <a:srgbClr val="50412B"/>
                          </a:solidFill>
                        </a:rPr>
                        <a:t>De jure </a:t>
                      </a:r>
                      <a:r>
                        <a:rPr lang="hu-HU" sz="1400" b="1" i="0" noProof="0" dirty="0">
                          <a:solidFill>
                            <a:srgbClr val="50412B"/>
                          </a:solidFill>
                        </a:rPr>
                        <a:t>tulajdon </a:t>
                      </a:r>
                      <a:r>
                        <a:rPr lang="en-US" sz="1400" b="1" noProof="0" dirty="0">
                          <a:solidFill>
                            <a:srgbClr val="50412B"/>
                          </a:solidFill>
                        </a:rPr>
                        <a:t>=/=</a:t>
                      </a:r>
                      <a:r>
                        <a:rPr lang="en-US" sz="1400" b="1" baseline="0" noProof="0" dirty="0">
                          <a:solidFill>
                            <a:srgbClr val="50412B"/>
                          </a:solidFill>
                        </a:rPr>
                        <a:t> </a:t>
                      </a:r>
                      <a:r>
                        <a:rPr lang="en-US" sz="1400" b="1" i="1" baseline="0" noProof="0" dirty="0">
                          <a:solidFill>
                            <a:srgbClr val="50412B"/>
                          </a:solidFill>
                        </a:rPr>
                        <a:t>de facto</a:t>
                      </a:r>
                      <a:r>
                        <a:rPr lang="hu-HU" sz="1400" b="1" i="1" baseline="0" noProof="0" dirty="0">
                          <a:solidFill>
                            <a:srgbClr val="50412B"/>
                          </a:solidFill>
                        </a:rPr>
                        <a:t> </a:t>
                      </a:r>
                      <a:r>
                        <a:rPr lang="hu-HU" sz="1400" b="1" i="0" baseline="0" noProof="0" dirty="0">
                          <a:solidFill>
                            <a:srgbClr val="50412B"/>
                          </a:solidFill>
                        </a:rPr>
                        <a:t>tulajdon</a:t>
                      </a:r>
                      <a:endParaRPr lang="en-US" sz="1200" b="1" i="1" noProof="0" dirty="0">
                        <a:solidFill>
                          <a:srgbClr val="50412B"/>
                        </a:solidFill>
                      </a:endParaRPr>
                    </a:p>
                  </a:txBody>
                  <a:tcPr marL="45720" marR="45720"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60049">
                <a:tc gridSpan="3" v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hu-HU" sz="1400" dirty="0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hu-HU" sz="1200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200" b="1" noProof="0" dirty="0">
                          <a:solidFill>
                            <a:srgbClr val="50412B"/>
                          </a:solidFill>
                        </a:rPr>
                        <a:t>Normatív,</a:t>
                      </a:r>
                      <a:r>
                        <a:rPr lang="hu-HU" sz="1200" b="1" baseline="0" noProof="0" dirty="0">
                          <a:solidFill>
                            <a:srgbClr val="50412B"/>
                          </a:solidFill>
                        </a:rPr>
                        <a:t> tartósan érvényesülő beavatkozás</a:t>
                      </a:r>
                      <a:endParaRPr lang="en-US" sz="1200" b="1" noProof="0" dirty="0">
                        <a:solidFill>
                          <a:srgbClr val="50412B"/>
                        </a:solidFill>
                      </a:endParaRPr>
                    </a:p>
                  </a:txBody>
                  <a:tcPr marL="45720" marR="45720"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r>
                        <a:rPr lang="hu-HU" sz="1200" b="1" noProof="0" dirty="0">
                          <a:solidFill>
                            <a:srgbClr val="50412B"/>
                          </a:solidFill>
                        </a:rPr>
                        <a:t>Diszkrecionális,</a:t>
                      </a:r>
                      <a:r>
                        <a:rPr lang="hu-HU" sz="1200" b="1" baseline="0" noProof="0" dirty="0">
                          <a:solidFill>
                            <a:srgbClr val="50412B"/>
                          </a:solidFill>
                        </a:rPr>
                        <a:t> </a:t>
                      </a:r>
                      <a:r>
                        <a:rPr lang="hu-HU" sz="1200" b="1" i="1" baseline="0" noProof="0" dirty="0">
                          <a:solidFill>
                            <a:srgbClr val="50412B"/>
                          </a:solidFill>
                        </a:rPr>
                        <a:t>ad hoc </a:t>
                      </a:r>
                      <a:r>
                        <a:rPr lang="hu-HU" sz="1200" b="1" i="0" baseline="0" noProof="0" dirty="0">
                          <a:solidFill>
                            <a:srgbClr val="50412B"/>
                          </a:solidFill>
                        </a:rPr>
                        <a:t>beavatkozás</a:t>
                      </a:r>
                      <a:endParaRPr lang="en-US" sz="1200" b="1" noProof="0" dirty="0">
                        <a:solidFill>
                          <a:srgbClr val="50412B"/>
                        </a:solidFill>
                      </a:endParaRPr>
                    </a:p>
                  </a:txBody>
                  <a:tcPr marL="45720" marR="45720"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06700"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400" b="1" noProof="0" dirty="0">
                          <a:solidFill>
                            <a:srgbClr val="50412B"/>
                          </a:solidFill>
                        </a:rPr>
                        <a:t>Tulajdonjogok</a:t>
                      </a:r>
                      <a:endParaRPr lang="en-US" sz="1400" noProof="0" dirty="0">
                        <a:solidFill>
                          <a:srgbClr val="50412B"/>
                        </a:solidFill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hu-HU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400" b="1" noProof="0" dirty="0">
                          <a:solidFill>
                            <a:srgbClr val="50412B"/>
                          </a:solidFill>
                        </a:rPr>
                        <a:t>A jog</a:t>
                      </a:r>
                      <a:endParaRPr lang="en-US" sz="1400" b="1" noProof="0" dirty="0">
                        <a:solidFill>
                          <a:srgbClr val="50412B"/>
                        </a:solidFill>
                      </a:endParaRPr>
                    </a:p>
                  </a:txBody>
                  <a:tcPr marL="45720" marR="45720"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200" b="1" noProof="0" dirty="0">
                          <a:solidFill>
                            <a:srgbClr val="50412B"/>
                          </a:solidFill>
                        </a:rPr>
                        <a:t>Politikus</a:t>
                      </a:r>
                      <a:endParaRPr lang="en-US" sz="1200" b="1" noProof="0" dirty="0">
                        <a:solidFill>
                          <a:srgbClr val="50412B"/>
                        </a:solidFill>
                      </a:endParaRPr>
                    </a:p>
                  </a:txBody>
                  <a:tcPr marL="45720" marR="45720"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200" b="1" noProof="0" dirty="0">
                          <a:solidFill>
                            <a:srgbClr val="50412B"/>
                          </a:solidFill>
                        </a:rPr>
                        <a:t>Vállalkozó</a:t>
                      </a:r>
                      <a:endParaRPr lang="en-US" sz="1200" b="1" noProof="0" dirty="0">
                        <a:solidFill>
                          <a:srgbClr val="50412B"/>
                        </a:solidFill>
                      </a:endParaRPr>
                    </a:p>
                  </a:txBody>
                  <a:tcPr marL="45720" marR="45720"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200" b="1" noProof="0" dirty="0">
                          <a:solidFill>
                            <a:srgbClr val="50412B"/>
                          </a:solidFill>
                        </a:rPr>
                        <a:t>Poligarcha</a:t>
                      </a:r>
                      <a:endParaRPr lang="en-US" sz="1200" b="1" noProof="0" dirty="0">
                        <a:solidFill>
                          <a:srgbClr val="50412B"/>
                        </a:solidFill>
                      </a:endParaRPr>
                    </a:p>
                  </a:txBody>
                  <a:tcPr marL="45720" marR="45720"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200" b="1" noProof="0" dirty="0">
                          <a:solidFill>
                            <a:srgbClr val="50412B"/>
                          </a:solidFill>
                        </a:rPr>
                        <a:t>Oligarcha</a:t>
                      </a:r>
                      <a:endParaRPr lang="en-US" sz="1200" b="1" noProof="0" dirty="0">
                        <a:solidFill>
                          <a:srgbClr val="50412B"/>
                        </a:solidFill>
                      </a:endParaRPr>
                    </a:p>
                  </a:txBody>
                  <a:tcPr marL="45720" marR="45720"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200" b="1" noProof="0" dirty="0">
                          <a:solidFill>
                            <a:srgbClr val="50412B"/>
                          </a:solidFill>
                        </a:rPr>
                        <a:t>Stróman</a:t>
                      </a:r>
                      <a:endParaRPr lang="en-US" sz="1200" b="1" noProof="0" dirty="0">
                        <a:solidFill>
                          <a:srgbClr val="50412B"/>
                        </a:solidFill>
                      </a:endParaRPr>
                    </a:p>
                  </a:txBody>
                  <a:tcPr marL="45720" marR="45720"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D5F50">
                        <a:alpha val="6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29379">
                <a:tc row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400" b="1" noProof="0" dirty="0">
                          <a:solidFill>
                            <a:srgbClr val="50412B"/>
                          </a:solidFill>
                        </a:rPr>
                        <a:t>Használati jogok</a:t>
                      </a:r>
                      <a:endParaRPr lang="en-US" sz="1400" b="1" noProof="0" dirty="0">
                        <a:solidFill>
                          <a:srgbClr val="50412B"/>
                        </a:solidFill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200" b="1" noProof="0" dirty="0">
                          <a:solidFill>
                            <a:srgbClr val="50412B"/>
                          </a:solidFill>
                        </a:rPr>
                        <a:t>Hozzáférés</a:t>
                      </a:r>
                      <a:endParaRPr lang="en-US" sz="1200" b="1" noProof="0" dirty="0">
                        <a:solidFill>
                          <a:srgbClr val="50412B"/>
                        </a:solidFill>
                      </a:endParaRPr>
                    </a:p>
                  </a:txBody>
                  <a:tcPr marL="45720" marR="45720"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hu-HU" sz="1100" b="1" noProof="0" dirty="0" err="1">
                          <a:solidFill>
                            <a:srgbClr val="50412B"/>
                          </a:solidFill>
                        </a:rPr>
                        <a:t>egy</a:t>
                      </a:r>
                      <a:r>
                        <a:rPr lang="en-US" altLang="hu-HU" sz="1100" b="1" noProof="0" dirty="0">
                          <a:solidFill>
                            <a:srgbClr val="50412B"/>
                          </a:solidFill>
                        </a:rPr>
                        <a:t> </a:t>
                      </a:r>
                      <a:r>
                        <a:rPr lang="en-US" altLang="hu-HU" sz="1100" b="1" noProof="0" dirty="0" err="1">
                          <a:solidFill>
                            <a:srgbClr val="50412B"/>
                          </a:solidFill>
                        </a:rPr>
                        <a:t>meghatározott</a:t>
                      </a:r>
                      <a:r>
                        <a:rPr lang="en-US" altLang="hu-HU" sz="1100" b="1" noProof="0" dirty="0">
                          <a:solidFill>
                            <a:srgbClr val="50412B"/>
                          </a:solidFill>
                        </a:rPr>
                        <a:t> </a:t>
                      </a:r>
                      <a:r>
                        <a:rPr lang="en-US" altLang="hu-HU" sz="1100" b="1" noProof="0" dirty="0" err="1">
                          <a:solidFill>
                            <a:srgbClr val="50412B"/>
                          </a:solidFill>
                        </a:rPr>
                        <a:t>fizikai</a:t>
                      </a:r>
                      <a:r>
                        <a:rPr lang="en-US" altLang="hu-HU" sz="1100" b="1" noProof="0" dirty="0">
                          <a:solidFill>
                            <a:srgbClr val="50412B"/>
                          </a:solidFill>
                        </a:rPr>
                        <a:t> </a:t>
                      </a:r>
                      <a:r>
                        <a:rPr lang="en-US" altLang="hu-HU" sz="1100" b="1" noProof="0" dirty="0" err="1">
                          <a:solidFill>
                            <a:srgbClr val="50412B"/>
                          </a:solidFill>
                        </a:rPr>
                        <a:t>tulajdonba</a:t>
                      </a:r>
                      <a:r>
                        <a:rPr lang="en-US" altLang="hu-HU" sz="1100" b="1" noProof="0" dirty="0">
                          <a:solidFill>
                            <a:srgbClr val="50412B"/>
                          </a:solidFill>
                        </a:rPr>
                        <a:t> </a:t>
                      </a:r>
                      <a:r>
                        <a:rPr lang="en-US" altLang="hu-HU" sz="1100" b="1" noProof="0" dirty="0" err="1">
                          <a:solidFill>
                            <a:srgbClr val="50412B"/>
                          </a:solidFill>
                        </a:rPr>
                        <a:t>való</a:t>
                      </a:r>
                      <a:r>
                        <a:rPr lang="en-US" altLang="hu-HU" sz="1100" b="1" noProof="0" dirty="0">
                          <a:solidFill>
                            <a:srgbClr val="50412B"/>
                          </a:solidFill>
                        </a:rPr>
                        <a:t> </a:t>
                      </a:r>
                      <a:r>
                        <a:rPr lang="en-US" altLang="hu-HU" sz="1100" b="1" noProof="0" dirty="0" err="1">
                          <a:solidFill>
                            <a:srgbClr val="50412B"/>
                          </a:solidFill>
                        </a:rPr>
                        <a:t>belépés</a:t>
                      </a:r>
                      <a:endParaRPr lang="en-US" sz="1100" b="1" noProof="0" dirty="0">
                        <a:solidFill>
                          <a:srgbClr val="50412B"/>
                        </a:solidFill>
                      </a:endParaRPr>
                    </a:p>
                  </a:txBody>
                  <a:tcPr marL="45720" marR="45720"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noProof="0" dirty="0">
                          <a:solidFill>
                            <a:srgbClr val="50412B"/>
                          </a:solidFill>
                        </a:rPr>
                        <a:t>-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noProof="0" dirty="0">
                          <a:solidFill>
                            <a:srgbClr val="50412B"/>
                          </a:solidFill>
                        </a:rPr>
                        <a:t>+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noProof="0" dirty="0">
                          <a:solidFill>
                            <a:srgbClr val="50412B"/>
                          </a:solidFill>
                        </a:rPr>
                        <a:t>+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noProof="0" dirty="0">
                          <a:solidFill>
                            <a:srgbClr val="50412B"/>
                          </a:solidFill>
                        </a:rPr>
                        <a:t>+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noProof="0" dirty="0">
                          <a:solidFill>
                            <a:srgbClr val="50412B"/>
                          </a:solidFill>
                        </a:rPr>
                        <a:t>+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D5F50">
                        <a:alpha val="6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29379">
                <a:tc v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200" b="1" noProof="0" dirty="0">
                          <a:solidFill>
                            <a:srgbClr val="50412B"/>
                          </a:solidFill>
                        </a:rPr>
                        <a:t>Kivonás</a:t>
                      </a:r>
                      <a:endParaRPr lang="en-US" sz="1200" b="1" noProof="0" dirty="0">
                        <a:solidFill>
                          <a:srgbClr val="50412B"/>
                        </a:solidFill>
                      </a:endParaRPr>
                    </a:p>
                  </a:txBody>
                  <a:tcPr marL="45720" marR="45720"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hu-HU" sz="1100" b="1" noProof="0" dirty="0">
                          <a:solidFill>
                            <a:srgbClr val="50412B"/>
                          </a:solidFill>
                        </a:rPr>
                        <a:t>a </a:t>
                      </a:r>
                      <a:r>
                        <a:rPr lang="en-US" altLang="hu-HU" sz="1100" b="1" noProof="0" dirty="0" err="1">
                          <a:solidFill>
                            <a:srgbClr val="50412B"/>
                          </a:solidFill>
                        </a:rPr>
                        <a:t>tulajdon</a:t>
                      </a:r>
                      <a:r>
                        <a:rPr lang="en-US" altLang="hu-HU" sz="1100" b="1" noProof="0" dirty="0">
                          <a:solidFill>
                            <a:srgbClr val="50412B"/>
                          </a:solidFill>
                        </a:rPr>
                        <a:t> „</a:t>
                      </a:r>
                      <a:r>
                        <a:rPr lang="en-US" altLang="hu-HU" sz="1100" b="1" noProof="0" dirty="0" err="1">
                          <a:solidFill>
                            <a:srgbClr val="50412B"/>
                          </a:solidFill>
                        </a:rPr>
                        <a:t>termékei</a:t>
                      </a:r>
                      <a:r>
                        <a:rPr lang="en-US" altLang="hu-HU" sz="1100" b="1" noProof="0" dirty="0">
                          <a:solidFill>
                            <a:srgbClr val="50412B"/>
                          </a:solidFill>
                        </a:rPr>
                        <a:t>” (</a:t>
                      </a:r>
                      <a:r>
                        <a:rPr lang="en-US" altLang="hu-HU" sz="1100" b="1" noProof="0" dirty="0" err="1">
                          <a:solidFill>
                            <a:srgbClr val="50412B"/>
                          </a:solidFill>
                        </a:rPr>
                        <a:t>nyeresége</a:t>
                      </a:r>
                      <a:r>
                        <a:rPr lang="en-US" altLang="hu-HU" sz="1100" b="1" noProof="0" dirty="0">
                          <a:solidFill>
                            <a:srgbClr val="50412B"/>
                          </a:solidFill>
                        </a:rPr>
                        <a:t>) </a:t>
                      </a:r>
                      <a:r>
                        <a:rPr lang="en-US" altLang="hu-HU" sz="1100" b="1" noProof="0" dirty="0" err="1">
                          <a:solidFill>
                            <a:srgbClr val="50412B"/>
                          </a:solidFill>
                        </a:rPr>
                        <a:t>megszerzés</a:t>
                      </a:r>
                      <a:r>
                        <a:rPr lang="hu-HU" altLang="hu-HU" sz="1100" b="1" noProof="0" dirty="0">
                          <a:solidFill>
                            <a:srgbClr val="50412B"/>
                          </a:solidFill>
                        </a:rPr>
                        <a:t>e</a:t>
                      </a:r>
                      <a:endParaRPr lang="en-US" sz="1100" b="1" noProof="0" dirty="0">
                        <a:solidFill>
                          <a:srgbClr val="50412B"/>
                        </a:solidFill>
                      </a:endParaRPr>
                    </a:p>
                  </a:txBody>
                  <a:tcPr marL="45720" marR="45720"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noProof="0" dirty="0">
                          <a:solidFill>
                            <a:srgbClr val="50412B"/>
                          </a:solidFill>
                        </a:rPr>
                        <a:t>-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noProof="0" dirty="0">
                          <a:solidFill>
                            <a:srgbClr val="50412B"/>
                          </a:solidFill>
                        </a:rPr>
                        <a:t>+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noProof="0" dirty="0">
                          <a:solidFill>
                            <a:srgbClr val="50412B"/>
                          </a:solidFill>
                        </a:rPr>
                        <a:t>+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noProof="0" dirty="0">
                          <a:solidFill>
                            <a:srgbClr val="50412B"/>
                          </a:solidFill>
                        </a:rPr>
                        <a:t>+ -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noProof="0" dirty="0">
                          <a:solidFill>
                            <a:srgbClr val="50412B"/>
                          </a:solidFill>
                        </a:rPr>
                        <a:t>-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D5F50">
                        <a:alpha val="6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98064">
                <a:tc rowSpan="3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400" b="1" noProof="0" dirty="0">
                          <a:solidFill>
                            <a:srgbClr val="50412B"/>
                          </a:solidFill>
                        </a:rPr>
                        <a:t>Ellenőrzési jogok</a:t>
                      </a:r>
                      <a:endParaRPr lang="en-US" sz="1400" b="1" noProof="0" dirty="0">
                        <a:solidFill>
                          <a:srgbClr val="50412B"/>
                        </a:solidFill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hu-HU" sz="1200" b="1" noProof="0" dirty="0">
                          <a:solidFill>
                            <a:srgbClr val="50412B"/>
                          </a:solidFill>
                        </a:rPr>
                        <a:t>Igazgatás</a:t>
                      </a:r>
                      <a:endParaRPr lang="en-US" sz="1200" b="1" noProof="0" dirty="0">
                        <a:solidFill>
                          <a:srgbClr val="50412B"/>
                        </a:solidFill>
                      </a:endParaRPr>
                    </a:p>
                  </a:txBody>
                  <a:tcPr marL="45720" marR="45720"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hu-HU" sz="1100" b="1" noProof="0" dirty="0">
                          <a:solidFill>
                            <a:srgbClr val="50412B"/>
                          </a:solidFill>
                        </a:rPr>
                        <a:t>a </a:t>
                      </a:r>
                      <a:r>
                        <a:rPr lang="en-US" altLang="hu-HU" sz="1100" b="1" noProof="0" dirty="0" err="1">
                          <a:solidFill>
                            <a:srgbClr val="50412B"/>
                          </a:solidFill>
                        </a:rPr>
                        <a:t>belső</a:t>
                      </a:r>
                      <a:r>
                        <a:rPr lang="en-US" altLang="hu-HU" sz="1100" b="1" noProof="0" dirty="0">
                          <a:solidFill>
                            <a:srgbClr val="50412B"/>
                          </a:solidFill>
                        </a:rPr>
                        <a:t> </a:t>
                      </a:r>
                      <a:r>
                        <a:rPr lang="en-US" altLang="hu-HU" sz="1100" b="1" noProof="0" dirty="0" err="1">
                          <a:solidFill>
                            <a:srgbClr val="50412B"/>
                          </a:solidFill>
                        </a:rPr>
                        <a:t>használati</a:t>
                      </a:r>
                      <a:r>
                        <a:rPr lang="en-US" altLang="hu-HU" sz="1100" b="1" noProof="0" dirty="0">
                          <a:solidFill>
                            <a:srgbClr val="50412B"/>
                          </a:solidFill>
                        </a:rPr>
                        <a:t> </a:t>
                      </a:r>
                      <a:r>
                        <a:rPr lang="en-US" altLang="hu-HU" sz="1100" b="1" noProof="0" dirty="0" err="1">
                          <a:solidFill>
                            <a:srgbClr val="50412B"/>
                          </a:solidFill>
                        </a:rPr>
                        <a:t>formák</a:t>
                      </a:r>
                      <a:r>
                        <a:rPr lang="en-US" altLang="hu-HU" sz="1100" b="1" noProof="0" dirty="0">
                          <a:solidFill>
                            <a:srgbClr val="50412B"/>
                          </a:solidFill>
                        </a:rPr>
                        <a:t> </a:t>
                      </a:r>
                      <a:r>
                        <a:rPr lang="en-US" altLang="hu-HU" sz="1100" b="1" noProof="0" dirty="0" err="1">
                          <a:solidFill>
                            <a:srgbClr val="50412B"/>
                          </a:solidFill>
                        </a:rPr>
                        <a:t>szabályozásának</a:t>
                      </a:r>
                      <a:r>
                        <a:rPr lang="en-US" altLang="hu-HU" sz="1100" b="1" noProof="0" dirty="0">
                          <a:solidFill>
                            <a:srgbClr val="50412B"/>
                          </a:solidFill>
                        </a:rPr>
                        <a:t> </a:t>
                      </a:r>
                      <a:r>
                        <a:rPr lang="en-US" altLang="hu-HU" sz="1100" b="1" noProof="0" dirty="0" err="1">
                          <a:solidFill>
                            <a:srgbClr val="50412B"/>
                          </a:solidFill>
                        </a:rPr>
                        <a:t>és</a:t>
                      </a:r>
                      <a:r>
                        <a:rPr lang="en-US" altLang="hu-HU" sz="1100" b="1" noProof="0" dirty="0">
                          <a:solidFill>
                            <a:srgbClr val="50412B"/>
                          </a:solidFill>
                        </a:rPr>
                        <a:t> a </a:t>
                      </a:r>
                      <a:r>
                        <a:rPr lang="en-US" altLang="hu-HU" sz="1100" b="1" noProof="0" dirty="0" err="1">
                          <a:solidFill>
                            <a:srgbClr val="50412B"/>
                          </a:solidFill>
                        </a:rPr>
                        <a:t>tulajdon</a:t>
                      </a:r>
                      <a:r>
                        <a:rPr lang="en-US" altLang="hu-HU" sz="1100" b="1" noProof="0" dirty="0">
                          <a:solidFill>
                            <a:srgbClr val="50412B"/>
                          </a:solidFill>
                        </a:rPr>
                        <a:t> </a:t>
                      </a:r>
                      <a:r>
                        <a:rPr lang="en-US" altLang="hu-HU" sz="1100" b="1" noProof="0" dirty="0" err="1">
                          <a:solidFill>
                            <a:srgbClr val="50412B"/>
                          </a:solidFill>
                        </a:rPr>
                        <a:t>fejlesztések</a:t>
                      </a:r>
                      <a:r>
                        <a:rPr lang="en-US" altLang="hu-HU" sz="1100" b="1" noProof="0" dirty="0">
                          <a:solidFill>
                            <a:srgbClr val="50412B"/>
                          </a:solidFill>
                        </a:rPr>
                        <a:t> </a:t>
                      </a:r>
                      <a:r>
                        <a:rPr lang="en-US" altLang="hu-HU" sz="1100" b="1" noProof="0" dirty="0" err="1">
                          <a:solidFill>
                            <a:srgbClr val="50412B"/>
                          </a:solidFill>
                        </a:rPr>
                        <a:t>útján</a:t>
                      </a:r>
                      <a:r>
                        <a:rPr lang="en-US" altLang="hu-HU" sz="1100" b="1" noProof="0" dirty="0">
                          <a:solidFill>
                            <a:srgbClr val="50412B"/>
                          </a:solidFill>
                        </a:rPr>
                        <a:t> </a:t>
                      </a:r>
                      <a:r>
                        <a:rPr lang="en-US" altLang="hu-HU" sz="1100" b="1" noProof="0" dirty="0" err="1">
                          <a:solidFill>
                            <a:srgbClr val="50412B"/>
                          </a:solidFill>
                        </a:rPr>
                        <a:t>való</a:t>
                      </a:r>
                      <a:r>
                        <a:rPr lang="en-US" altLang="hu-HU" sz="1100" b="1" noProof="0" dirty="0">
                          <a:solidFill>
                            <a:srgbClr val="50412B"/>
                          </a:solidFill>
                        </a:rPr>
                        <a:t> </a:t>
                      </a:r>
                      <a:r>
                        <a:rPr lang="en-US" altLang="hu-HU" sz="1100" b="1" noProof="0" dirty="0" err="1">
                          <a:solidFill>
                            <a:srgbClr val="50412B"/>
                          </a:solidFill>
                        </a:rPr>
                        <a:t>alakítás</a:t>
                      </a:r>
                      <a:r>
                        <a:rPr lang="hu-HU" altLang="hu-HU" sz="1100" b="1" noProof="0" dirty="0">
                          <a:solidFill>
                            <a:srgbClr val="50412B"/>
                          </a:solidFill>
                        </a:rPr>
                        <a:t>a</a:t>
                      </a:r>
                      <a:endParaRPr lang="en-US" sz="1100" b="1" noProof="0" dirty="0">
                        <a:solidFill>
                          <a:srgbClr val="50412B"/>
                        </a:solidFill>
                      </a:endParaRPr>
                    </a:p>
                  </a:txBody>
                  <a:tcPr marL="45720" marR="45720"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noProof="0" dirty="0">
                          <a:solidFill>
                            <a:srgbClr val="50412B"/>
                          </a:solidFill>
                        </a:rPr>
                        <a:t>-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noProof="0" dirty="0">
                          <a:solidFill>
                            <a:srgbClr val="50412B"/>
                          </a:solidFill>
                        </a:rPr>
                        <a:t>+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noProof="0" dirty="0">
                          <a:solidFill>
                            <a:srgbClr val="50412B"/>
                          </a:solidFill>
                        </a:rPr>
                        <a:t>+ -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noProof="0" dirty="0">
                          <a:solidFill>
                            <a:srgbClr val="50412B"/>
                          </a:solidFill>
                        </a:rPr>
                        <a:t>+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noProof="0" dirty="0">
                          <a:solidFill>
                            <a:srgbClr val="50412B"/>
                          </a:solidFill>
                        </a:rPr>
                        <a:t>(+)</a:t>
                      </a:r>
                      <a:r>
                        <a:rPr lang="en-US" sz="2000" b="0" noProof="0" dirty="0">
                          <a:solidFill>
                            <a:srgbClr val="50412B"/>
                          </a:solidFill>
                        </a:rPr>
                        <a:t> -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D5F50">
                        <a:alpha val="6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98064">
                <a:tc vMerge="1">
                  <a:txBody>
                    <a:bodyPr/>
                    <a:lstStyle/>
                    <a:p>
                      <a:endParaRPr lang="hu-H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1200" b="1" noProof="0" dirty="0">
                          <a:solidFill>
                            <a:srgbClr val="50412B"/>
                          </a:solidFill>
                        </a:rPr>
                        <a:t>Kizárás</a:t>
                      </a:r>
                      <a:endParaRPr lang="en-US" sz="1200" b="1" noProof="0" dirty="0">
                        <a:solidFill>
                          <a:srgbClr val="50412B"/>
                        </a:solidFill>
                      </a:endParaRPr>
                    </a:p>
                  </a:txBody>
                  <a:tcPr marL="45720" marR="45720"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hu-HU" sz="1100" b="1" noProof="0" dirty="0" err="1">
                          <a:solidFill>
                            <a:srgbClr val="50412B"/>
                          </a:solidFill>
                        </a:rPr>
                        <a:t>annak</a:t>
                      </a:r>
                      <a:r>
                        <a:rPr lang="en-US" altLang="hu-HU" sz="1100" b="1" noProof="0" dirty="0">
                          <a:solidFill>
                            <a:srgbClr val="50412B"/>
                          </a:solidFill>
                        </a:rPr>
                        <a:t> </a:t>
                      </a:r>
                      <a:r>
                        <a:rPr lang="en-US" altLang="hu-HU" sz="1100" b="1" noProof="0" dirty="0" err="1">
                          <a:solidFill>
                            <a:srgbClr val="50412B"/>
                          </a:solidFill>
                        </a:rPr>
                        <a:t>meghatározás</a:t>
                      </a:r>
                      <a:r>
                        <a:rPr lang="hu-HU" altLang="hu-HU" sz="1100" b="1" noProof="0" dirty="0">
                          <a:solidFill>
                            <a:srgbClr val="50412B"/>
                          </a:solidFill>
                        </a:rPr>
                        <a:t>a</a:t>
                      </a:r>
                      <a:r>
                        <a:rPr lang="en-US" altLang="hu-HU" sz="1100" b="1" noProof="0" dirty="0">
                          <a:solidFill>
                            <a:srgbClr val="50412B"/>
                          </a:solidFill>
                        </a:rPr>
                        <a:t>, </a:t>
                      </a:r>
                      <a:r>
                        <a:rPr lang="en-US" altLang="hu-HU" sz="1100" b="1" noProof="0" dirty="0" err="1">
                          <a:solidFill>
                            <a:srgbClr val="50412B"/>
                          </a:solidFill>
                        </a:rPr>
                        <a:t>hogy</a:t>
                      </a:r>
                      <a:r>
                        <a:rPr lang="en-US" altLang="hu-HU" sz="1100" b="1" noProof="0" dirty="0">
                          <a:solidFill>
                            <a:srgbClr val="50412B"/>
                          </a:solidFill>
                        </a:rPr>
                        <a:t> </a:t>
                      </a:r>
                      <a:r>
                        <a:rPr lang="en-US" altLang="hu-HU" sz="1100" b="1" noProof="0" dirty="0" err="1">
                          <a:solidFill>
                            <a:srgbClr val="50412B"/>
                          </a:solidFill>
                        </a:rPr>
                        <a:t>kinek</a:t>
                      </a:r>
                      <a:r>
                        <a:rPr lang="en-US" altLang="hu-HU" sz="1100" b="1" noProof="0" dirty="0">
                          <a:solidFill>
                            <a:srgbClr val="50412B"/>
                          </a:solidFill>
                        </a:rPr>
                        <a:t> </a:t>
                      </a:r>
                      <a:r>
                        <a:rPr lang="en-US" altLang="hu-HU" sz="1100" b="1" noProof="0" dirty="0" err="1">
                          <a:solidFill>
                            <a:srgbClr val="50412B"/>
                          </a:solidFill>
                        </a:rPr>
                        <a:t>lehet</a:t>
                      </a:r>
                      <a:r>
                        <a:rPr lang="en-US" altLang="hu-HU" sz="1100" b="1" noProof="0" dirty="0">
                          <a:solidFill>
                            <a:srgbClr val="50412B"/>
                          </a:solidFill>
                        </a:rPr>
                        <a:t> </a:t>
                      </a:r>
                      <a:r>
                        <a:rPr lang="en-US" altLang="hu-HU" sz="1100" b="1" noProof="0" dirty="0" err="1">
                          <a:solidFill>
                            <a:srgbClr val="50412B"/>
                          </a:solidFill>
                        </a:rPr>
                        <a:t>hozzáférési</a:t>
                      </a:r>
                      <a:r>
                        <a:rPr lang="en-US" altLang="hu-HU" sz="1100" b="1" noProof="0" dirty="0">
                          <a:solidFill>
                            <a:srgbClr val="50412B"/>
                          </a:solidFill>
                        </a:rPr>
                        <a:t> </a:t>
                      </a:r>
                      <a:r>
                        <a:rPr lang="en-US" altLang="hu-HU" sz="1100" b="1" noProof="0" dirty="0" err="1">
                          <a:solidFill>
                            <a:srgbClr val="50412B"/>
                          </a:solidFill>
                        </a:rPr>
                        <a:t>joga</a:t>
                      </a:r>
                      <a:r>
                        <a:rPr lang="en-US" altLang="hu-HU" sz="1100" b="1" noProof="0" dirty="0">
                          <a:solidFill>
                            <a:srgbClr val="50412B"/>
                          </a:solidFill>
                        </a:rPr>
                        <a:t>, </a:t>
                      </a:r>
                      <a:r>
                        <a:rPr lang="en-US" altLang="hu-HU" sz="1100" b="1" noProof="0" dirty="0" err="1">
                          <a:solidFill>
                            <a:srgbClr val="50412B"/>
                          </a:solidFill>
                        </a:rPr>
                        <a:t>és</a:t>
                      </a:r>
                      <a:r>
                        <a:rPr lang="en-US" altLang="hu-HU" sz="1100" b="1" noProof="0" dirty="0">
                          <a:solidFill>
                            <a:srgbClr val="50412B"/>
                          </a:solidFill>
                        </a:rPr>
                        <a:t> </a:t>
                      </a:r>
                      <a:r>
                        <a:rPr lang="en-US" altLang="hu-HU" sz="1100" b="1" noProof="0" dirty="0" err="1">
                          <a:solidFill>
                            <a:srgbClr val="50412B"/>
                          </a:solidFill>
                        </a:rPr>
                        <a:t>hogyan</a:t>
                      </a:r>
                      <a:r>
                        <a:rPr lang="en-US" altLang="hu-HU" sz="1100" b="1" noProof="0" dirty="0">
                          <a:solidFill>
                            <a:srgbClr val="50412B"/>
                          </a:solidFill>
                        </a:rPr>
                        <a:t> </a:t>
                      </a:r>
                      <a:r>
                        <a:rPr lang="en-US" altLang="hu-HU" sz="1100" b="1" noProof="0" dirty="0" err="1">
                          <a:solidFill>
                            <a:srgbClr val="50412B"/>
                          </a:solidFill>
                        </a:rPr>
                        <a:t>lehet</a:t>
                      </a:r>
                      <a:r>
                        <a:rPr lang="en-US" altLang="hu-HU" sz="1100" b="1" noProof="0" dirty="0">
                          <a:solidFill>
                            <a:srgbClr val="50412B"/>
                          </a:solidFill>
                        </a:rPr>
                        <a:t> </a:t>
                      </a:r>
                      <a:r>
                        <a:rPr lang="en-US" altLang="hu-HU" sz="1100" b="1" noProof="0" dirty="0" err="1">
                          <a:solidFill>
                            <a:srgbClr val="50412B"/>
                          </a:solidFill>
                        </a:rPr>
                        <a:t>ezzel</a:t>
                      </a:r>
                      <a:r>
                        <a:rPr lang="en-US" altLang="hu-HU" sz="1100" b="1" noProof="0" dirty="0">
                          <a:solidFill>
                            <a:srgbClr val="50412B"/>
                          </a:solidFill>
                        </a:rPr>
                        <a:t> a </a:t>
                      </a:r>
                      <a:r>
                        <a:rPr lang="en-US" altLang="hu-HU" sz="1100" b="1" noProof="0" dirty="0" err="1">
                          <a:solidFill>
                            <a:srgbClr val="50412B"/>
                          </a:solidFill>
                        </a:rPr>
                        <a:t>joggal</a:t>
                      </a:r>
                      <a:r>
                        <a:rPr lang="en-US" altLang="hu-HU" sz="1100" b="1" noProof="0" dirty="0">
                          <a:solidFill>
                            <a:srgbClr val="50412B"/>
                          </a:solidFill>
                        </a:rPr>
                        <a:t> </a:t>
                      </a:r>
                      <a:r>
                        <a:rPr lang="en-US" altLang="hu-HU" sz="1100" b="1" noProof="0" dirty="0" err="1">
                          <a:solidFill>
                            <a:srgbClr val="50412B"/>
                          </a:solidFill>
                        </a:rPr>
                        <a:t>felruházni</a:t>
                      </a:r>
                      <a:r>
                        <a:rPr lang="en-US" altLang="hu-HU" sz="1100" b="1" noProof="0" dirty="0">
                          <a:solidFill>
                            <a:srgbClr val="50412B"/>
                          </a:solidFill>
                        </a:rPr>
                        <a:t> </a:t>
                      </a:r>
                      <a:r>
                        <a:rPr lang="en-US" altLang="hu-HU" sz="1100" b="1" noProof="0" dirty="0" err="1">
                          <a:solidFill>
                            <a:srgbClr val="50412B"/>
                          </a:solidFill>
                        </a:rPr>
                        <a:t>valakit</a:t>
                      </a:r>
                      <a:endParaRPr lang="en-US" sz="1100" b="1" noProof="0" dirty="0">
                        <a:solidFill>
                          <a:srgbClr val="50412B"/>
                        </a:solidFill>
                      </a:endParaRPr>
                    </a:p>
                  </a:txBody>
                  <a:tcPr marL="45720" marR="45720"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noProof="0" dirty="0">
                          <a:solidFill>
                            <a:srgbClr val="50412B"/>
                          </a:solidFill>
                        </a:rPr>
                        <a:t>-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noProof="0" dirty="0">
                          <a:solidFill>
                            <a:srgbClr val="50412B"/>
                          </a:solidFill>
                        </a:rPr>
                        <a:t>+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noProof="0" dirty="0">
                          <a:solidFill>
                            <a:srgbClr val="50412B"/>
                          </a:solidFill>
                        </a:rPr>
                        <a:t>+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noProof="0" dirty="0">
                          <a:solidFill>
                            <a:srgbClr val="50412B"/>
                          </a:solidFill>
                        </a:rPr>
                        <a:t>+ -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noProof="0" dirty="0">
                          <a:solidFill>
                            <a:srgbClr val="50412B"/>
                          </a:solidFill>
                        </a:rPr>
                        <a:t>-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D5F50">
                        <a:alpha val="6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29379">
                <a:tc vMerge="1">
                  <a:txBody>
                    <a:bodyPr/>
                    <a:lstStyle/>
                    <a:p>
                      <a:endParaRPr lang="hu-H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1200" b="1" noProof="0" dirty="0">
                          <a:solidFill>
                            <a:srgbClr val="50412B"/>
                          </a:solidFill>
                        </a:rPr>
                        <a:t>Elidegenítés</a:t>
                      </a:r>
                      <a:endParaRPr lang="en-US" sz="1200" b="1" noProof="0" dirty="0">
                        <a:solidFill>
                          <a:srgbClr val="50412B"/>
                        </a:solidFill>
                      </a:endParaRPr>
                    </a:p>
                  </a:txBody>
                  <a:tcPr marL="45720" marR="45720"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hu-HU" sz="1100" b="1" noProof="0" dirty="0" err="1">
                          <a:solidFill>
                            <a:srgbClr val="50412B"/>
                          </a:solidFill>
                        </a:rPr>
                        <a:t>az</a:t>
                      </a:r>
                      <a:r>
                        <a:rPr lang="en-US" altLang="hu-HU" sz="1100" b="1" noProof="0" dirty="0">
                          <a:solidFill>
                            <a:srgbClr val="50412B"/>
                          </a:solidFill>
                        </a:rPr>
                        <a:t> </a:t>
                      </a:r>
                      <a:r>
                        <a:rPr lang="en-US" altLang="hu-HU" sz="1100" b="1" noProof="0" dirty="0" err="1">
                          <a:solidFill>
                            <a:srgbClr val="50412B"/>
                          </a:solidFill>
                        </a:rPr>
                        <a:t>igazgatási</a:t>
                      </a:r>
                      <a:r>
                        <a:rPr lang="en-US" altLang="hu-HU" sz="1100" b="1" noProof="0" dirty="0">
                          <a:solidFill>
                            <a:srgbClr val="50412B"/>
                          </a:solidFill>
                        </a:rPr>
                        <a:t> </a:t>
                      </a:r>
                      <a:r>
                        <a:rPr lang="en-US" altLang="hu-HU" sz="1100" b="1" noProof="0" dirty="0" err="1">
                          <a:solidFill>
                            <a:srgbClr val="50412B"/>
                          </a:solidFill>
                        </a:rPr>
                        <a:t>és</a:t>
                      </a:r>
                      <a:r>
                        <a:rPr lang="en-US" altLang="hu-HU" sz="1100" b="1" noProof="0" dirty="0">
                          <a:solidFill>
                            <a:srgbClr val="50412B"/>
                          </a:solidFill>
                        </a:rPr>
                        <a:t> </a:t>
                      </a:r>
                      <a:r>
                        <a:rPr lang="en-US" altLang="hu-HU" sz="1100" b="1" noProof="0" dirty="0" err="1">
                          <a:solidFill>
                            <a:srgbClr val="50412B"/>
                          </a:solidFill>
                        </a:rPr>
                        <a:t>kizárási</a:t>
                      </a:r>
                      <a:r>
                        <a:rPr lang="en-US" altLang="hu-HU" sz="1100" b="1" noProof="0" dirty="0">
                          <a:solidFill>
                            <a:srgbClr val="50412B"/>
                          </a:solidFill>
                        </a:rPr>
                        <a:t> jog </a:t>
                      </a:r>
                      <a:r>
                        <a:rPr lang="en-US" altLang="hu-HU" sz="1100" b="1" noProof="0" dirty="0" err="1">
                          <a:solidFill>
                            <a:srgbClr val="50412B"/>
                          </a:solidFill>
                        </a:rPr>
                        <a:t>eladás</a:t>
                      </a:r>
                      <a:r>
                        <a:rPr lang="hu-HU" altLang="hu-HU" sz="1100" b="1" noProof="0" dirty="0">
                          <a:solidFill>
                            <a:srgbClr val="50412B"/>
                          </a:solidFill>
                        </a:rPr>
                        <a:t>a</a:t>
                      </a:r>
                      <a:r>
                        <a:rPr lang="en-US" altLang="hu-HU" sz="1100" b="1" noProof="0" dirty="0">
                          <a:solidFill>
                            <a:srgbClr val="50412B"/>
                          </a:solidFill>
                        </a:rPr>
                        <a:t> </a:t>
                      </a:r>
                      <a:r>
                        <a:rPr lang="en-US" altLang="hu-HU" sz="1100" b="1" noProof="0" dirty="0" err="1">
                          <a:solidFill>
                            <a:srgbClr val="50412B"/>
                          </a:solidFill>
                        </a:rPr>
                        <a:t>vagy</a:t>
                      </a:r>
                      <a:r>
                        <a:rPr lang="en-US" altLang="hu-HU" sz="1100" b="1" noProof="0" dirty="0">
                          <a:solidFill>
                            <a:srgbClr val="50412B"/>
                          </a:solidFill>
                        </a:rPr>
                        <a:t> </a:t>
                      </a:r>
                      <a:r>
                        <a:rPr lang="en-US" altLang="hu-HU" sz="1100" b="1" noProof="0" dirty="0" err="1">
                          <a:solidFill>
                            <a:srgbClr val="50412B"/>
                          </a:solidFill>
                        </a:rPr>
                        <a:t>bérbe</a:t>
                      </a:r>
                      <a:r>
                        <a:rPr lang="en-US" altLang="hu-HU" sz="1100" b="1" noProof="0" dirty="0">
                          <a:solidFill>
                            <a:srgbClr val="50412B"/>
                          </a:solidFill>
                        </a:rPr>
                        <a:t> </a:t>
                      </a:r>
                      <a:r>
                        <a:rPr lang="en-US" altLang="hu-HU" sz="1100" b="1" noProof="0" dirty="0" err="1">
                          <a:solidFill>
                            <a:srgbClr val="50412B"/>
                          </a:solidFill>
                        </a:rPr>
                        <a:t>adás</a:t>
                      </a:r>
                      <a:r>
                        <a:rPr lang="hu-HU" altLang="hu-HU" sz="1100" b="1" noProof="0" dirty="0">
                          <a:solidFill>
                            <a:srgbClr val="50412B"/>
                          </a:solidFill>
                        </a:rPr>
                        <a:t>a</a:t>
                      </a:r>
                      <a:endParaRPr lang="en-US" sz="1100" b="1" noProof="0" dirty="0">
                        <a:solidFill>
                          <a:srgbClr val="50412B"/>
                        </a:solidFill>
                      </a:endParaRPr>
                    </a:p>
                  </a:txBody>
                  <a:tcPr marL="45720" marR="45720"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noProof="0" dirty="0">
                          <a:solidFill>
                            <a:srgbClr val="50412B"/>
                          </a:solidFill>
                        </a:rPr>
                        <a:t>-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noProof="0" dirty="0">
                          <a:solidFill>
                            <a:srgbClr val="50412B"/>
                          </a:solidFill>
                        </a:rPr>
                        <a:t>+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noProof="0" dirty="0">
                          <a:solidFill>
                            <a:srgbClr val="50412B"/>
                          </a:solidFill>
                        </a:rPr>
                        <a:t>+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noProof="0" dirty="0">
                          <a:solidFill>
                            <a:srgbClr val="50412B"/>
                          </a:solidFill>
                        </a:rPr>
                        <a:t>+ -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noProof="0" dirty="0">
                          <a:solidFill>
                            <a:srgbClr val="50412B"/>
                          </a:solidFill>
                        </a:rPr>
                        <a:t>-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D5F50">
                        <a:alpha val="6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9209542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07950" y="0"/>
            <a:ext cx="8928100" cy="987425"/>
          </a:xfrm>
        </p:spPr>
        <p:txBody>
          <a:bodyPr>
            <a:normAutofit/>
          </a:bodyPr>
          <a:lstStyle/>
          <a:p>
            <a:r>
              <a:rPr lang="hu-HU" sz="3600" dirty="0">
                <a:solidFill>
                  <a:srgbClr val="8D503B"/>
                </a:solidFill>
              </a:rPr>
              <a:t>Politikai szereplők: e</a:t>
            </a:r>
            <a:r>
              <a:rPr lang="hu-HU" sz="3600" b="1" dirty="0">
                <a:solidFill>
                  <a:srgbClr val="8D503B"/>
                </a:solidFill>
              </a:rPr>
              <a:t>lsőszámú vezető</a:t>
            </a:r>
          </a:p>
        </p:txBody>
      </p:sp>
      <p:sp>
        <p:nvSpPr>
          <p:cNvPr id="3110" name="Rectangle 38"/>
          <p:cNvSpPr>
            <a:spLocks noChangeArrowheads="1"/>
          </p:cNvSpPr>
          <p:nvPr/>
        </p:nvSpPr>
        <p:spPr bwMode="auto">
          <a:xfrm>
            <a:off x="0" y="5334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u-HU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SimSun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u-HU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SimSun"/>
                <a:cs typeface="Times New Roman" pitchFamily="18" charset="0"/>
              </a:rPr>
              <a:t> </a:t>
            </a:r>
            <a:endParaRPr kumimoji="0" lang="hu-HU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SimSun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u-H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3115" name="Rectangle 43"/>
          <p:cNvSpPr>
            <a:spLocks noChangeArrowheads="1"/>
          </p:cNvSpPr>
          <p:nvPr/>
        </p:nvSpPr>
        <p:spPr bwMode="auto">
          <a:xfrm>
            <a:off x="0" y="5334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u-HU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SimSun"/>
                <a:cs typeface="Times New Roman" pitchFamily="18" charset="0"/>
              </a:rPr>
              <a:t> </a:t>
            </a:r>
            <a:endParaRPr kumimoji="0" lang="hu-H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3119" name="Rectangle 47"/>
          <p:cNvSpPr>
            <a:spLocks noChangeArrowheads="1"/>
          </p:cNvSpPr>
          <p:nvPr/>
        </p:nvSpPr>
        <p:spPr bwMode="auto">
          <a:xfrm>
            <a:off x="0" y="5334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33823" name="Rectangle 31"/>
          <p:cNvSpPr>
            <a:spLocks noChangeArrowheads="1"/>
          </p:cNvSpPr>
          <p:nvPr/>
        </p:nvSpPr>
        <p:spPr bwMode="auto">
          <a:xfrm>
            <a:off x="0" y="5334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graphicFrame>
        <p:nvGraphicFramePr>
          <p:cNvPr id="25" name="Tartalom helye 4"/>
          <p:cNvGraphicFramePr>
            <a:graphicFrameLocks noGrp="1"/>
          </p:cNvGraphicFramePr>
          <p:nvPr>
            <p:ph idx="1"/>
          </p:nvPr>
        </p:nvGraphicFramePr>
        <p:xfrm>
          <a:off x="-78413" y="987425"/>
          <a:ext cx="4654889" cy="324164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22" name="Table 64"/>
          <p:cNvGraphicFramePr>
            <a:graphicFrameLocks noGrp="1"/>
          </p:cNvGraphicFramePr>
          <p:nvPr/>
        </p:nvGraphicFramePr>
        <p:xfrm>
          <a:off x="4788024" y="1203598"/>
          <a:ext cx="4248026" cy="3706700"/>
        </p:xfrm>
        <a:graphic>
          <a:graphicData uri="http://schemas.openxmlformats.org/drawingml/2006/table">
            <a:tbl>
              <a:tblPr/>
              <a:tblGrid>
                <a:gridCol w="144016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4016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6770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72008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1600" b="1" kern="1200" dirty="0">
                          <a:solidFill>
                            <a:srgbClr val="CD5F50"/>
                          </a:solidFill>
                          <a:latin typeface="+mn-lt"/>
                          <a:ea typeface="Calibri"/>
                          <a:cs typeface="Times New Roman"/>
                        </a:rPr>
                        <a:t>Elnök / miniszterelnök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1600" b="1" kern="1200" dirty="0">
                          <a:solidFill>
                            <a:srgbClr val="CD5F50"/>
                          </a:solidFill>
                          <a:latin typeface="+mn-lt"/>
                          <a:ea typeface="Calibri"/>
                          <a:cs typeface="Times New Roman"/>
                        </a:rPr>
                        <a:t>Csúcspatrónus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CB1B1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1600" b="1" kern="1200" dirty="0">
                          <a:solidFill>
                            <a:srgbClr val="CD5F50"/>
                          </a:solidFill>
                          <a:latin typeface="+mn-lt"/>
                          <a:ea typeface="Calibri"/>
                          <a:cs typeface="Times New Roman"/>
                        </a:rPr>
                        <a:t>Pártfőtitkár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4073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600" b="1" dirty="0">
                          <a:solidFill>
                            <a:srgbClr val="50412B"/>
                          </a:solidFill>
                          <a:latin typeface="+mn-lt"/>
                          <a:ea typeface="Calibri"/>
                          <a:cs typeface="Times New Roman"/>
                        </a:rPr>
                        <a:t>formális</a:t>
                      </a:r>
                      <a:br>
                        <a:rPr lang="hu-HU" sz="1600" b="1" dirty="0">
                          <a:solidFill>
                            <a:srgbClr val="50412B"/>
                          </a:solidFill>
                          <a:latin typeface="+mn-lt"/>
                          <a:ea typeface="Calibri"/>
                          <a:cs typeface="Times New Roman"/>
                        </a:rPr>
                      </a:br>
                      <a:r>
                        <a:rPr lang="hu-HU" sz="1600" b="1" dirty="0">
                          <a:solidFill>
                            <a:srgbClr val="50412B"/>
                          </a:solidFill>
                          <a:latin typeface="+mn-lt"/>
                          <a:ea typeface="Calibri"/>
                          <a:cs typeface="Times New Roman"/>
                        </a:rPr>
                        <a:t>pozíció</a:t>
                      </a:r>
                      <a:endParaRPr lang="en-US" sz="1600" b="1" dirty="0">
                        <a:solidFill>
                          <a:srgbClr val="50412B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600" b="1" dirty="0">
                          <a:solidFill>
                            <a:srgbClr val="50412B"/>
                          </a:solidFill>
                          <a:latin typeface="+mn-lt"/>
                          <a:ea typeface="Calibri"/>
                          <a:cs typeface="Times New Roman"/>
                        </a:rPr>
                        <a:t>informális pozíció</a:t>
                      </a:r>
                      <a:endParaRPr lang="en-US" sz="1600" b="1" dirty="0">
                        <a:solidFill>
                          <a:srgbClr val="50412B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CB1B1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600" b="1" dirty="0">
                          <a:solidFill>
                            <a:srgbClr val="50412B"/>
                          </a:solidFill>
                          <a:latin typeface="+mn-lt"/>
                          <a:ea typeface="Calibri"/>
                          <a:cs typeface="Times New Roman"/>
                        </a:rPr>
                        <a:t>formális</a:t>
                      </a:r>
                      <a:br>
                        <a:rPr lang="hu-HU" sz="1600" b="1" dirty="0">
                          <a:solidFill>
                            <a:srgbClr val="50412B"/>
                          </a:solidFill>
                          <a:latin typeface="+mn-lt"/>
                          <a:ea typeface="Calibri"/>
                          <a:cs typeface="Times New Roman"/>
                        </a:rPr>
                      </a:br>
                      <a:r>
                        <a:rPr lang="hu-HU" sz="1600" b="1" dirty="0">
                          <a:solidFill>
                            <a:srgbClr val="50412B"/>
                          </a:solidFill>
                          <a:latin typeface="+mn-lt"/>
                          <a:ea typeface="Calibri"/>
                          <a:cs typeface="Times New Roman"/>
                        </a:rPr>
                        <a:t>pozíció</a:t>
                      </a:r>
                      <a:endParaRPr lang="en-US" sz="1600" b="1" dirty="0">
                        <a:solidFill>
                          <a:srgbClr val="50412B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4073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600" b="1" dirty="0">
                          <a:solidFill>
                            <a:srgbClr val="50412B"/>
                          </a:solidFill>
                          <a:latin typeface="+mn-lt"/>
                          <a:ea typeface="Calibri"/>
                          <a:cs typeface="Times New Roman"/>
                        </a:rPr>
                        <a:t>korlátozott hatalom</a:t>
                      </a:r>
                      <a:endParaRPr lang="en-US" sz="1600" b="1" dirty="0">
                        <a:solidFill>
                          <a:srgbClr val="50412B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600" b="1" dirty="0">
                          <a:solidFill>
                            <a:srgbClr val="50412B"/>
                          </a:solidFill>
                          <a:latin typeface="+mn-lt"/>
                          <a:ea typeface="Calibri"/>
                          <a:cs typeface="Times New Roman"/>
                        </a:rPr>
                        <a:t>korlátozatlan hatalom</a:t>
                      </a:r>
                      <a:endParaRPr lang="en-US" sz="1600" b="1" dirty="0">
                        <a:solidFill>
                          <a:srgbClr val="50412B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CB1B1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600" b="1" dirty="0">
                          <a:solidFill>
                            <a:srgbClr val="50412B"/>
                          </a:solidFill>
                          <a:latin typeface="+mn-lt"/>
                          <a:ea typeface="Calibri"/>
                          <a:cs typeface="Times New Roman"/>
                        </a:rPr>
                        <a:t>totalitárius hatalom</a:t>
                      </a:r>
                      <a:endParaRPr lang="en-US" sz="1600" b="1" dirty="0">
                        <a:solidFill>
                          <a:srgbClr val="50412B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0975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600" b="1" dirty="0">
                          <a:solidFill>
                            <a:srgbClr val="50412B"/>
                          </a:solidFill>
                          <a:latin typeface="+mn-lt"/>
                          <a:ea typeface="Calibri"/>
                          <a:cs typeface="Times New Roman"/>
                        </a:rPr>
                        <a:t>kormányoz (formális felhatalmazásán belül)</a:t>
                      </a:r>
                      <a:endParaRPr lang="en-US" sz="1600" b="1" dirty="0">
                        <a:solidFill>
                          <a:srgbClr val="50412B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600" b="1" dirty="0">
                          <a:solidFill>
                            <a:srgbClr val="50412B"/>
                          </a:solidFill>
                          <a:latin typeface="+mn-lt"/>
                          <a:ea typeface="Calibri"/>
                          <a:cs typeface="Times New Roman"/>
                        </a:rPr>
                        <a:t>rendelkezik (formális felhatalmazásán túllépve)</a:t>
                      </a:r>
                      <a:endParaRPr lang="en-US" sz="1600" b="1" dirty="0">
                        <a:solidFill>
                          <a:srgbClr val="50412B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CB1B1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600" b="1" dirty="0">
                          <a:solidFill>
                            <a:srgbClr val="50412B"/>
                          </a:solidFill>
                          <a:latin typeface="+mn-lt"/>
                          <a:ea typeface="Calibri"/>
                          <a:cs typeface="Times New Roman"/>
                        </a:rPr>
                        <a:t>parancsol (formális </a:t>
                      </a:r>
                      <a:r>
                        <a:rPr lang="hu-HU" sz="1600" b="1" dirty="0" err="1">
                          <a:solidFill>
                            <a:srgbClr val="50412B"/>
                          </a:solidFill>
                          <a:latin typeface="+mn-lt"/>
                          <a:ea typeface="Calibri"/>
                          <a:cs typeface="Times New Roman"/>
                        </a:rPr>
                        <a:t>felhatalmazás-án</a:t>
                      </a:r>
                      <a:r>
                        <a:rPr lang="hu-HU" sz="1600" b="1" baseline="0" dirty="0">
                          <a:solidFill>
                            <a:srgbClr val="50412B"/>
                          </a:solidFill>
                          <a:latin typeface="+mn-lt"/>
                          <a:ea typeface="Calibri"/>
                          <a:cs typeface="Times New Roman"/>
                        </a:rPr>
                        <a:t> belül)</a:t>
                      </a:r>
                      <a:endParaRPr lang="en-US" sz="1600" b="1" dirty="0">
                        <a:solidFill>
                          <a:srgbClr val="50412B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4" name="Lekerekített téglalap 3"/>
          <p:cNvSpPr/>
          <p:nvPr/>
        </p:nvSpPr>
        <p:spPr>
          <a:xfrm>
            <a:off x="179512" y="1851670"/>
            <a:ext cx="792088" cy="648072"/>
          </a:xfrm>
          <a:prstGeom prst="roundRect">
            <a:avLst/>
          </a:prstGeom>
          <a:solidFill>
            <a:srgbClr val="B3AA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hu-HU" sz="1200" b="1" dirty="0"/>
              <a:t>Elnök / miniszter-elnök</a:t>
            </a:r>
          </a:p>
        </p:txBody>
      </p:sp>
      <p:sp>
        <p:nvSpPr>
          <p:cNvPr id="26" name="Lekerekített téglalap 25"/>
          <p:cNvSpPr/>
          <p:nvPr/>
        </p:nvSpPr>
        <p:spPr>
          <a:xfrm>
            <a:off x="1852987" y="3795886"/>
            <a:ext cx="990822" cy="648072"/>
          </a:xfrm>
          <a:prstGeom prst="roundRect">
            <a:avLst/>
          </a:prstGeom>
          <a:solidFill>
            <a:srgbClr val="B3AA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hu-HU" sz="1200" b="1" dirty="0"/>
              <a:t>Csúcspatrónus</a:t>
            </a:r>
          </a:p>
        </p:txBody>
      </p:sp>
      <p:sp>
        <p:nvSpPr>
          <p:cNvPr id="27" name="Lekerekített téglalap 26"/>
          <p:cNvSpPr/>
          <p:nvPr/>
        </p:nvSpPr>
        <p:spPr>
          <a:xfrm>
            <a:off x="3707904" y="1851670"/>
            <a:ext cx="792088" cy="648072"/>
          </a:xfrm>
          <a:prstGeom prst="roundRect">
            <a:avLst/>
          </a:prstGeom>
          <a:solidFill>
            <a:srgbClr val="B3AA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hu-HU" sz="1200" b="1" dirty="0" err="1"/>
              <a:t>Pártfőtit-kár</a:t>
            </a:r>
            <a:endParaRPr lang="hu-HU" sz="1200" b="1" dirty="0"/>
          </a:p>
        </p:txBody>
      </p:sp>
    </p:spTree>
    <p:extLst>
      <p:ext uri="{BB962C8B-B14F-4D97-AF65-F5344CB8AC3E}">
        <p14:creationId xmlns:p14="http://schemas.microsoft.com/office/powerpoint/2010/main" val="190268322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07950" y="0"/>
            <a:ext cx="8928100" cy="987425"/>
          </a:xfrm>
        </p:spPr>
        <p:txBody>
          <a:bodyPr>
            <a:normAutofit/>
          </a:bodyPr>
          <a:lstStyle/>
          <a:p>
            <a:r>
              <a:rPr lang="hu-HU" sz="3600" b="1" dirty="0">
                <a:solidFill>
                  <a:srgbClr val="8D503B"/>
                </a:solidFill>
              </a:rPr>
              <a:t>Döntéshozó testület</a:t>
            </a:r>
          </a:p>
        </p:txBody>
      </p:sp>
      <p:sp>
        <p:nvSpPr>
          <p:cNvPr id="3110" name="Rectangle 38"/>
          <p:cNvSpPr>
            <a:spLocks noChangeArrowheads="1"/>
          </p:cNvSpPr>
          <p:nvPr/>
        </p:nvSpPr>
        <p:spPr bwMode="auto">
          <a:xfrm>
            <a:off x="0" y="5334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u-HU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SimSun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u-HU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SimSun"/>
                <a:cs typeface="Times New Roman" pitchFamily="18" charset="0"/>
              </a:rPr>
              <a:t> </a:t>
            </a:r>
            <a:endParaRPr kumimoji="0" lang="hu-HU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SimSun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u-H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3115" name="Rectangle 43"/>
          <p:cNvSpPr>
            <a:spLocks noChangeArrowheads="1"/>
          </p:cNvSpPr>
          <p:nvPr/>
        </p:nvSpPr>
        <p:spPr bwMode="auto">
          <a:xfrm>
            <a:off x="0" y="5334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u-HU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SimSun"/>
                <a:cs typeface="Times New Roman" pitchFamily="18" charset="0"/>
              </a:rPr>
              <a:t> </a:t>
            </a:r>
            <a:endParaRPr kumimoji="0" lang="hu-H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3119" name="Rectangle 47"/>
          <p:cNvSpPr>
            <a:spLocks noChangeArrowheads="1"/>
          </p:cNvSpPr>
          <p:nvPr/>
        </p:nvSpPr>
        <p:spPr bwMode="auto">
          <a:xfrm>
            <a:off x="0" y="5334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33823" name="Rectangle 31"/>
          <p:cNvSpPr>
            <a:spLocks noChangeArrowheads="1"/>
          </p:cNvSpPr>
          <p:nvPr/>
        </p:nvSpPr>
        <p:spPr bwMode="auto">
          <a:xfrm>
            <a:off x="0" y="5334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graphicFrame>
        <p:nvGraphicFramePr>
          <p:cNvPr id="25" name="Tartalom helye 4"/>
          <p:cNvGraphicFramePr>
            <a:graphicFrameLocks noGrp="1"/>
          </p:cNvGraphicFramePr>
          <p:nvPr>
            <p:ph idx="1"/>
          </p:nvPr>
        </p:nvGraphicFramePr>
        <p:xfrm>
          <a:off x="-78413" y="987425"/>
          <a:ext cx="4654889" cy="324164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22" name="Table 64"/>
          <p:cNvGraphicFramePr>
            <a:graphicFrameLocks noGrp="1"/>
          </p:cNvGraphicFramePr>
          <p:nvPr/>
        </p:nvGraphicFramePr>
        <p:xfrm>
          <a:off x="4788024" y="1203598"/>
          <a:ext cx="4248026" cy="3456385"/>
        </p:xfrm>
        <a:graphic>
          <a:graphicData uri="http://schemas.openxmlformats.org/drawingml/2006/table">
            <a:tbl>
              <a:tblPr/>
              <a:tblGrid>
                <a:gridCol w="144016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4016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6770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75043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1600" b="1" kern="1200" dirty="0">
                          <a:solidFill>
                            <a:srgbClr val="CD5F50"/>
                          </a:solidFill>
                          <a:latin typeface="+mn-lt"/>
                          <a:ea typeface="Calibri"/>
                          <a:cs typeface="Times New Roman"/>
                        </a:rPr>
                        <a:t>Kabinet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1600" b="1" kern="1200" dirty="0">
                          <a:solidFill>
                            <a:srgbClr val="CD5F50"/>
                          </a:solidFill>
                          <a:latin typeface="+mn-lt"/>
                          <a:ea typeface="Calibri"/>
                          <a:cs typeface="Times New Roman"/>
                        </a:rPr>
                        <a:t>Patrónus udvartartása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CB1B1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1600" b="1" kern="1200" dirty="0" err="1">
                          <a:solidFill>
                            <a:srgbClr val="CD5F50"/>
                          </a:solidFill>
                          <a:latin typeface="+mn-lt"/>
                          <a:ea typeface="Calibri"/>
                          <a:cs typeface="Times New Roman"/>
                        </a:rPr>
                        <a:t>Politbüró</a:t>
                      </a:r>
                      <a:endParaRPr lang="hu-HU" sz="1600" b="1" kern="1200" dirty="0">
                        <a:solidFill>
                          <a:srgbClr val="CD5F50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7671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600" b="1" dirty="0">
                          <a:solidFill>
                            <a:srgbClr val="50412B"/>
                          </a:solidFill>
                          <a:latin typeface="+mn-lt"/>
                          <a:ea typeface="Calibri"/>
                          <a:cs typeface="Times New Roman"/>
                        </a:rPr>
                        <a:t>a tagsága</a:t>
                      </a:r>
                      <a:r>
                        <a:rPr lang="hu-HU" sz="1600" b="1" baseline="0" dirty="0">
                          <a:solidFill>
                            <a:srgbClr val="50412B"/>
                          </a:solidFill>
                          <a:latin typeface="+mn-lt"/>
                          <a:ea typeface="Calibri"/>
                          <a:cs typeface="Times New Roman"/>
                        </a:rPr>
                        <a:t> formális (politikai </a:t>
                      </a:r>
                      <a:r>
                        <a:rPr lang="hu-HU" sz="1600" b="1" baseline="0" dirty="0" err="1">
                          <a:solidFill>
                            <a:srgbClr val="50412B"/>
                          </a:solidFill>
                          <a:latin typeface="+mn-lt"/>
                          <a:ea typeface="Calibri"/>
                          <a:cs typeface="Times New Roman"/>
                        </a:rPr>
                        <a:t>szf</a:t>
                      </a:r>
                      <a:r>
                        <a:rPr lang="hu-HU" sz="1600" b="1" baseline="0" dirty="0">
                          <a:solidFill>
                            <a:srgbClr val="50412B"/>
                          </a:solidFill>
                          <a:latin typeface="+mn-lt"/>
                          <a:ea typeface="Calibri"/>
                          <a:cs typeface="Times New Roman"/>
                        </a:rPr>
                        <a:t>.)</a:t>
                      </a:r>
                      <a:endParaRPr lang="en-US" sz="1600" b="1" dirty="0">
                        <a:solidFill>
                          <a:srgbClr val="50412B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600" b="1" dirty="0">
                          <a:solidFill>
                            <a:srgbClr val="50412B"/>
                          </a:solidFill>
                          <a:latin typeface="+mn-lt"/>
                          <a:ea typeface="Calibri"/>
                          <a:cs typeface="Times New Roman"/>
                        </a:rPr>
                        <a:t>a tagsága informális (bármely </a:t>
                      </a:r>
                      <a:r>
                        <a:rPr lang="hu-HU" sz="1600" b="1" dirty="0" err="1">
                          <a:solidFill>
                            <a:srgbClr val="50412B"/>
                          </a:solidFill>
                          <a:latin typeface="+mn-lt"/>
                          <a:ea typeface="Calibri"/>
                          <a:cs typeface="Times New Roman"/>
                        </a:rPr>
                        <a:t>szf</a:t>
                      </a:r>
                      <a:r>
                        <a:rPr lang="hu-HU" sz="1600" b="1" dirty="0">
                          <a:solidFill>
                            <a:srgbClr val="50412B"/>
                          </a:solidFill>
                          <a:latin typeface="+mn-lt"/>
                          <a:ea typeface="Calibri"/>
                          <a:cs typeface="Times New Roman"/>
                        </a:rPr>
                        <a:t>.)</a:t>
                      </a:r>
                      <a:endParaRPr lang="en-US" sz="1600" b="1" dirty="0">
                        <a:solidFill>
                          <a:srgbClr val="50412B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CB1B1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600" b="1" dirty="0">
                          <a:solidFill>
                            <a:srgbClr val="50412B"/>
                          </a:solidFill>
                          <a:latin typeface="+mn-lt"/>
                          <a:ea typeface="Calibri"/>
                          <a:cs typeface="Times New Roman"/>
                        </a:rPr>
                        <a:t>a tagsága</a:t>
                      </a:r>
                      <a:r>
                        <a:rPr lang="hu-HU" sz="1600" b="1" baseline="0" dirty="0">
                          <a:solidFill>
                            <a:srgbClr val="50412B"/>
                          </a:solidFill>
                          <a:latin typeface="+mn-lt"/>
                          <a:ea typeface="Calibri"/>
                          <a:cs typeface="Times New Roman"/>
                        </a:rPr>
                        <a:t> formális (</a:t>
                      </a:r>
                      <a:r>
                        <a:rPr lang="hu-HU" sz="1600" b="1" baseline="0" dirty="0" err="1">
                          <a:solidFill>
                            <a:srgbClr val="50412B"/>
                          </a:solidFill>
                          <a:latin typeface="+mn-lt"/>
                          <a:ea typeface="Calibri"/>
                          <a:cs typeface="Times New Roman"/>
                        </a:rPr>
                        <a:t>összeo</a:t>
                      </a:r>
                      <a:r>
                        <a:rPr lang="hu-HU" sz="1600" b="1" baseline="0" dirty="0">
                          <a:solidFill>
                            <a:srgbClr val="50412B"/>
                          </a:solidFill>
                          <a:latin typeface="+mn-lt"/>
                          <a:ea typeface="Calibri"/>
                          <a:cs typeface="Times New Roman"/>
                        </a:rPr>
                        <a:t>. </a:t>
                      </a:r>
                      <a:r>
                        <a:rPr lang="hu-HU" sz="1600" b="1" baseline="0" dirty="0" err="1">
                          <a:solidFill>
                            <a:srgbClr val="50412B"/>
                          </a:solidFill>
                          <a:latin typeface="+mn-lt"/>
                          <a:ea typeface="Calibri"/>
                          <a:cs typeface="Times New Roman"/>
                        </a:rPr>
                        <a:t>szf</a:t>
                      </a:r>
                      <a:r>
                        <a:rPr lang="hu-HU" sz="1600" b="1" baseline="0" dirty="0">
                          <a:solidFill>
                            <a:srgbClr val="50412B"/>
                          </a:solidFill>
                          <a:latin typeface="+mn-lt"/>
                          <a:ea typeface="Calibri"/>
                          <a:cs typeface="Times New Roman"/>
                        </a:rPr>
                        <a:t>.)</a:t>
                      </a:r>
                      <a:endParaRPr lang="en-US" sz="1600" b="1" dirty="0">
                        <a:solidFill>
                          <a:srgbClr val="50412B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6028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600" b="1" dirty="0">
                          <a:solidFill>
                            <a:srgbClr val="50412B"/>
                          </a:solidFill>
                          <a:latin typeface="+mn-lt"/>
                          <a:ea typeface="Calibri"/>
                          <a:cs typeface="Times New Roman"/>
                        </a:rPr>
                        <a:t>autonóm</a:t>
                      </a:r>
                      <a:br>
                        <a:rPr lang="hu-HU" sz="1600" b="1" dirty="0">
                          <a:solidFill>
                            <a:srgbClr val="50412B"/>
                          </a:solidFill>
                          <a:latin typeface="+mn-lt"/>
                          <a:ea typeface="Calibri"/>
                          <a:cs typeface="Times New Roman"/>
                        </a:rPr>
                      </a:br>
                      <a:r>
                        <a:rPr lang="hu-HU" sz="1600" b="1" dirty="0">
                          <a:solidFill>
                            <a:srgbClr val="50412B"/>
                          </a:solidFill>
                          <a:latin typeface="+mn-lt"/>
                          <a:ea typeface="Calibri"/>
                          <a:cs typeface="Times New Roman"/>
                        </a:rPr>
                        <a:t>pozíció</a:t>
                      </a:r>
                      <a:endParaRPr lang="en-US" sz="1600" b="1" dirty="0">
                        <a:solidFill>
                          <a:srgbClr val="50412B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600" b="1" dirty="0">
                          <a:solidFill>
                            <a:srgbClr val="50412B"/>
                          </a:solidFill>
                          <a:latin typeface="+mn-lt"/>
                          <a:ea typeface="Calibri"/>
                          <a:cs typeface="Times New Roman"/>
                        </a:rPr>
                        <a:t>patronális pozíció</a:t>
                      </a:r>
                      <a:endParaRPr lang="en-US" sz="1600" b="1" dirty="0">
                        <a:solidFill>
                          <a:srgbClr val="50412B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CB1B1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600" b="1" dirty="0">
                          <a:solidFill>
                            <a:srgbClr val="50412B"/>
                          </a:solidFill>
                          <a:latin typeface="+mn-lt"/>
                          <a:ea typeface="Calibri"/>
                          <a:cs typeface="Times New Roman"/>
                        </a:rPr>
                        <a:t>patronális</a:t>
                      </a:r>
                      <a:r>
                        <a:rPr lang="hu-HU" sz="1600" b="1" baseline="0" dirty="0">
                          <a:solidFill>
                            <a:srgbClr val="50412B"/>
                          </a:solidFill>
                          <a:latin typeface="+mn-lt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hu-HU" sz="1600" b="1" dirty="0">
                          <a:solidFill>
                            <a:srgbClr val="50412B"/>
                          </a:solidFill>
                          <a:latin typeface="+mn-lt"/>
                          <a:ea typeface="Calibri"/>
                          <a:cs typeface="Times New Roman"/>
                        </a:rPr>
                        <a:t>pozíció</a:t>
                      </a:r>
                      <a:endParaRPr lang="en-US" sz="1600" b="1" dirty="0">
                        <a:solidFill>
                          <a:srgbClr val="50412B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16895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600" b="1" dirty="0">
                          <a:solidFill>
                            <a:srgbClr val="50412B"/>
                          </a:solidFill>
                          <a:latin typeface="+mn-lt"/>
                          <a:ea typeface="Calibri"/>
                          <a:cs typeface="Times New Roman"/>
                        </a:rPr>
                        <a:t>formális pozíciókat töltenek be</a:t>
                      </a:r>
                      <a:endParaRPr lang="en-US" sz="1600" b="1" dirty="0">
                        <a:solidFill>
                          <a:srgbClr val="50412B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600" b="1" dirty="0">
                          <a:solidFill>
                            <a:srgbClr val="50412B"/>
                          </a:solidFill>
                          <a:latin typeface="+mn-lt"/>
                          <a:ea typeface="Calibri"/>
                          <a:cs typeface="Times New Roman"/>
                        </a:rPr>
                        <a:t>nem mind töltenek</a:t>
                      </a:r>
                      <a:r>
                        <a:rPr lang="hu-HU" sz="1600" b="1" baseline="0" dirty="0">
                          <a:solidFill>
                            <a:srgbClr val="50412B"/>
                          </a:solidFill>
                          <a:latin typeface="+mn-lt"/>
                          <a:ea typeface="Calibri"/>
                          <a:cs typeface="Times New Roman"/>
                        </a:rPr>
                        <a:t> be formális pozíciókat</a:t>
                      </a:r>
                      <a:endParaRPr lang="en-US" sz="1600" b="1" dirty="0">
                        <a:solidFill>
                          <a:srgbClr val="50412B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CB1B1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600" b="1" dirty="0">
                          <a:solidFill>
                            <a:srgbClr val="50412B"/>
                          </a:solidFill>
                          <a:latin typeface="+mn-lt"/>
                          <a:ea typeface="Calibri"/>
                          <a:cs typeface="Times New Roman"/>
                        </a:rPr>
                        <a:t>formális pozíciókat töltenek be</a:t>
                      </a:r>
                      <a:endParaRPr lang="en-US" sz="1600" b="1" dirty="0">
                        <a:solidFill>
                          <a:srgbClr val="50412B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4" name="Lekerekített téglalap 3"/>
          <p:cNvSpPr/>
          <p:nvPr/>
        </p:nvSpPr>
        <p:spPr>
          <a:xfrm>
            <a:off x="179512" y="1851670"/>
            <a:ext cx="792088" cy="648072"/>
          </a:xfrm>
          <a:prstGeom prst="roundRect">
            <a:avLst/>
          </a:prstGeom>
          <a:solidFill>
            <a:srgbClr val="B3AA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hu-HU" sz="1200" b="1" dirty="0"/>
              <a:t>Kabinet</a:t>
            </a:r>
          </a:p>
        </p:txBody>
      </p:sp>
      <p:sp>
        <p:nvSpPr>
          <p:cNvPr id="26" name="Lekerekített téglalap 25"/>
          <p:cNvSpPr/>
          <p:nvPr/>
        </p:nvSpPr>
        <p:spPr>
          <a:xfrm>
            <a:off x="1852987" y="3795886"/>
            <a:ext cx="990822" cy="648072"/>
          </a:xfrm>
          <a:prstGeom prst="roundRect">
            <a:avLst/>
          </a:prstGeom>
          <a:solidFill>
            <a:srgbClr val="B3AA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hu-HU" sz="1200" b="1" dirty="0"/>
              <a:t>Patrónus udvartartása</a:t>
            </a:r>
          </a:p>
        </p:txBody>
      </p:sp>
      <p:sp>
        <p:nvSpPr>
          <p:cNvPr id="27" name="Lekerekített téglalap 26"/>
          <p:cNvSpPr/>
          <p:nvPr/>
        </p:nvSpPr>
        <p:spPr>
          <a:xfrm>
            <a:off x="3707904" y="1851670"/>
            <a:ext cx="792088" cy="648072"/>
          </a:xfrm>
          <a:prstGeom prst="roundRect">
            <a:avLst/>
          </a:prstGeom>
          <a:solidFill>
            <a:srgbClr val="B3AA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hu-HU" sz="1200" b="1" dirty="0" err="1"/>
              <a:t>Politbüró</a:t>
            </a:r>
            <a:endParaRPr lang="hu-HU" sz="1200" b="1" dirty="0"/>
          </a:p>
        </p:txBody>
      </p:sp>
    </p:spTree>
    <p:extLst>
      <p:ext uri="{BB962C8B-B14F-4D97-AF65-F5344CB8AC3E}">
        <p14:creationId xmlns:p14="http://schemas.microsoft.com/office/powerpoint/2010/main" val="186010991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07950" y="0"/>
            <a:ext cx="8928100" cy="987425"/>
          </a:xfrm>
        </p:spPr>
        <p:txBody>
          <a:bodyPr>
            <a:normAutofit/>
          </a:bodyPr>
          <a:lstStyle/>
          <a:p>
            <a:r>
              <a:rPr lang="hu-HU" sz="3600" i="1" dirty="0">
                <a:solidFill>
                  <a:srgbClr val="8D503B"/>
                </a:solidFill>
              </a:rPr>
              <a:t>De jure </a:t>
            </a:r>
            <a:r>
              <a:rPr lang="hu-HU" sz="3600" dirty="0">
                <a:solidFill>
                  <a:srgbClr val="8D503B"/>
                </a:solidFill>
              </a:rPr>
              <a:t>uralkodó párt</a:t>
            </a:r>
            <a:endParaRPr lang="hu-HU" sz="3600" b="1" dirty="0">
              <a:solidFill>
                <a:srgbClr val="8D503B"/>
              </a:solidFill>
            </a:endParaRPr>
          </a:p>
        </p:txBody>
      </p:sp>
      <p:sp>
        <p:nvSpPr>
          <p:cNvPr id="3110" name="Rectangle 38"/>
          <p:cNvSpPr>
            <a:spLocks noChangeArrowheads="1"/>
          </p:cNvSpPr>
          <p:nvPr/>
        </p:nvSpPr>
        <p:spPr bwMode="auto">
          <a:xfrm>
            <a:off x="0" y="5334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hu-HU" sz="1200">
              <a:solidFill>
                <a:prstClr val="black"/>
              </a:solidFill>
              <a:ea typeface="SimSun"/>
              <a:cs typeface="Times New Roman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hu-HU" sz="1200">
                <a:solidFill>
                  <a:prstClr val="black"/>
                </a:solidFill>
                <a:ea typeface="SimSun"/>
                <a:cs typeface="Times New Roman" pitchFamily="18" charset="0"/>
              </a:rPr>
              <a:t> </a:t>
            </a:r>
            <a:endParaRPr lang="hu-HU" sz="1200">
              <a:solidFill>
                <a:prstClr val="black"/>
              </a:solidFill>
              <a:latin typeface="Times New Roman" pitchFamily="18" charset="0"/>
              <a:ea typeface="SimSun"/>
              <a:cs typeface="Times New Roman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hu-HU">
              <a:solidFill>
                <a:prstClr val="black"/>
              </a:solidFill>
              <a:latin typeface="Arial" pitchFamily="34" charset="0"/>
            </a:endParaRPr>
          </a:p>
        </p:txBody>
      </p:sp>
      <p:sp>
        <p:nvSpPr>
          <p:cNvPr id="3115" name="Rectangle 43"/>
          <p:cNvSpPr>
            <a:spLocks noChangeArrowheads="1"/>
          </p:cNvSpPr>
          <p:nvPr/>
        </p:nvSpPr>
        <p:spPr bwMode="auto">
          <a:xfrm>
            <a:off x="0" y="5334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hu-HU" sz="1200">
                <a:solidFill>
                  <a:prstClr val="black"/>
                </a:solidFill>
                <a:ea typeface="SimSun"/>
                <a:cs typeface="Times New Roman" pitchFamily="18" charset="0"/>
              </a:rPr>
              <a:t> </a:t>
            </a:r>
            <a:endParaRPr lang="hu-HU">
              <a:solidFill>
                <a:prstClr val="black"/>
              </a:solidFill>
              <a:latin typeface="Arial" pitchFamily="34" charset="0"/>
            </a:endParaRPr>
          </a:p>
        </p:txBody>
      </p:sp>
      <p:sp>
        <p:nvSpPr>
          <p:cNvPr id="3119" name="Rectangle 47"/>
          <p:cNvSpPr>
            <a:spLocks noChangeArrowheads="1"/>
          </p:cNvSpPr>
          <p:nvPr/>
        </p:nvSpPr>
        <p:spPr bwMode="auto">
          <a:xfrm>
            <a:off x="0" y="5334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Arial" pitchFamily="34" charset="0"/>
            </a:endParaRPr>
          </a:p>
        </p:txBody>
      </p:sp>
      <p:sp>
        <p:nvSpPr>
          <p:cNvPr id="33823" name="Rectangle 31"/>
          <p:cNvSpPr>
            <a:spLocks noChangeArrowheads="1"/>
          </p:cNvSpPr>
          <p:nvPr/>
        </p:nvSpPr>
        <p:spPr bwMode="auto">
          <a:xfrm>
            <a:off x="0" y="5334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Arial" pitchFamily="34" charset="0"/>
            </a:endParaRPr>
          </a:p>
        </p:txBody>
      </p:sp>
      <p:graphicFrame>
        <p:nvGraphicFramePr>
          <p:cNvPr id="25" name="Tartalom helye 4"/>
          <p:cNvGraphicFramePr>
            <a:graphicFrameLocks noGrp="1"/>
          </p:cNvGraphicFramePr>
          <p:nvPr>
            <p:ph idx="1"/>
          </p:nvPr>
        </p:nvGraphicFramePr>
        <p:xfrm>
          <a:off x="-78413" y="987425"/>
          <a:ext cx="4654889" cy="324164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22" name="Table 64"/>
          <p:cNvGraphicFramePr>
            <a:graphicFrameLocks noGrp="1"/>
          </p:cNvGraphicFramePr>
          <p:nvPr/>
        </p:nvGraphicFramePr>
        <p:xfrm>
          <a:off x="4788024" y="1203598"/>
          <a:ext cx="4248026" cy="3668316"/>
        </p:xfrm>
        <a:graphic>
          <a:graphicData uri="http://schemas.openxmlformats.org/drawingml/2006/table">
            <a:tbl>
              <a:tblPr/>
              <a:tblGrid>
                <a:gridCol w="144016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4016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6770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77671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1600" b="1" kern="1200" dirty="0">
                          <a:solidFill>
                            <a:srgbClr val="CD5F50"/>
                          </a:solidFill>
                          <a:latin typeface="+mn-lt"/>
                          <a:ea typeface="Calibri"/>
                          <a:cs typeface="Times New Roman"/>
                        </a:rPr>
                        <a:t>Kormányzó</a:t>
                      </a:r>
                      <a:r>
                        <a:rPr lang="hu-HU" sz="1600" b="1" kern="1200" baseline="0" dirty="0">
                          <a:solidFill>
                            <a:srgbClr val="CD5F50"/>
                          </a:solidFill>
                          <a:latin typeface="+mn-lt"/>
                          <a:ea typeface="Calibri"/>
                          <a:cs typeface="Times New Roman"/>
                        </a:rPr>
                        <a:t> párt</a:t>
                      </a:r>
                      <a:endParaRPr lang="hu-HU" sz="1600" b="1" kern="1200" dirty="0">
                        <a:solidFill>
                          <a:srgbClr val="CD5F50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1600" b="1" kern="1200" dirty="0" err="1">
                          <a:solidFill>
                            <a:srgbClr val="CD5F50"/>
                          </a:solidFill>
                          <a:latin typeface="+mn-lt"/>
                          <a:ea typeface="Calibri"/>
                          <a:cs typeface="Times New Roman"/>
                        </a:rPr>
                        <a:t>Transzmissziós-szíj-párt</a:t>
                      </a:r>
                      <a:endParaRPr lang="hu-HU" sz="1600" b="1" i="1" kern="1200" dirty="0">
                        <a:solidFill>
                          <a:srgbClr val="CD5F50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CB1B1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1600" b="1" kern="1200" dirty="0">
                          <a:solidFill>
                            <a:srgbClr val="CD5F50"/>
                          </a:solidFill>
                          <a:latin typeface="+mn-lt"/>
                          <a:ea typeface="Calibri"/>
                          <a:cs typeface="Times New Roman"/>
                        </a:rPr>
                        <a:t>Állampárt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9322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600" b="1" dirty="0">
                          <a:solidFill>
                            <a:srgbClr val="50412B"/>
                          </a:solidFill>
                          <a:latin typeface="+mn-lt"/>
                          <a:ea typeface="Calibri"/>
                          <a:cs typeface="Times New Roman"/>
                        </a:rPr>
                        <a:t>a rezsim központi aktora</a:t>
                      </a:r>
                      <a:endParaRPr lang="en-US" sz="1600" b="1" dirty="0">
                        <a:solidFill>
                          <a:srgbClr val="50412B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600" b="1" dirty="0">
                          <a:solidFill>
                            <a:srgbClr val="50412B"/>
                          </a:solidFill>
                          <a:latin typeface="+mn-lt"/>
                          <a:ea typeface="Calibri"/>
                          <a:cs typeface="Times New Roman"/>
                        </a:rPr>
                        <a:t>nem a rezsim központi aktora</a:t>
                      </a:r>
                      <a:endParaRPr lang="en-US" sz="1600" b="1" dirty="0">
                        <a:solidFill>
                          <a:srgbClr val="50412B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CB1B1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600" b="1" dirty="0">
                          <a:solidFill>
                            <a:srgbClr val="50412B"/>
                          </a:solidFill>
                          <a:latin typeface="+mn-lt"/>
                          <a:ea typeface="Calibri"/>
                          <a:cs typeface="Times New Roman"/>
                        </a:rPr>
                        <a:t>a rezsim központi aktora</a:t>
                      </a:r>
                      <a:endParaRPr lang="en-US" sz="1600" b="1" dirty="0">
                        <a:solidFill>
                          <a:srgbClr val="50412B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9322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600" b="1" dirty="0">
                          <a:solidFill>
                            <a:srgbClr val="50412B"/>
                          </a:solidFill>
                          <a:latin typeface="+mn-lt"/>
                          <a:ea typeface="Calibri"/>
                          <a:cs typeface="Times New Roman"/>
                        </a:rPr>
                        <a:t>a formális pártvezetés / tagság irányítja</a:t>
                      </a:r>
                      <a:endParaRPr lang="en-US" sz="1600" b="1" dirty="0">
                        <a:solidFill>
                          <a:srgbClr val="50412B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600" b="1" dirty="0">
                          <a:solidFill>
                            <a:srgbClr val="50412B"/>
                          </a:solidFill>
                          <a:latin typeface="+mn-lt"/>
                          <a:ea typeface="Calibri"/>
                          <a:cs typeface="Times New Roman"/>
                        </a:rPr>
                        <a:t>nem a formális pártvezetés / tagság irányítja</a:t>
                      </a:r>
                      <a:endParaRPr lang="en-US" sz="1600" b="1" dirty="0">
                        <a:solidFill>
                          <a:srgbClr val="50412B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CB1B1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600" b="1" dirty="0">
                          <a:solidFill>
                            <a:srgbClr val="50412B"/>
                          </a:solidFill>
                          <a:latin typeface="+mn-lt"/>
                          <a:ea typeface="Calibri"/>
                          <a:cs typeface="Times New Roman"/>
                        </a:rPr>
                        <a:t>a</a:t>
                      </a:r>
                      <a:r>
                        <a:rPr lang="hu-HU" sz="1600" b="1" baseline="0" dirty="0">
                          <a:solidFill>
                            <a:srgbClr val="50412B"/>
                          </a:solidFill>
                          <a:latin typeface="+mn-lt"/>
                          <a:ea typeface="Calibri"/>
                          <a:cs typeface="Times New Roman"/>
                        </a:rPr>
                        <a:t> formális pártvezetés irányítja</a:t>
                      </a:r>
                      <a:endParaRPr lang="en-US" sz="1600" b="1" dirty="0">
                        <a:solidFill>
                          <a:srgbClr val="50412B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9322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600" b="1" dirty="0">
                          <a:solidFill>
                            <a:srgbClr val="50412B"/>
                          </a:solidFill>
                          <a:latin typeface="+mn-lt"/>
                          <a:ea typeface="Calibri"/>
                          <a:cs typeface="Times New Roman"/>
                        </a:rPr>
                        <a:t>belső frakciók és törésvonalak</a:t>
                      </a:r>
                      <a:endParaRPr lang="en-US" sz="1600" b="1" dirty="0">
                        <a:solidFill>
                          <a:srgbClr val="50412B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600" b="1" dirty="0">
                          <a:solidFill>
                            <a:srgbClr val="50412B"/>
                          </a:solidFill>
                          <a:latin typeface="+mn-lt"/>
                          <a:ea typeface="Calibri"/>
                          <a:cs typeface="Times New Roman"/>
                        </a:rPr>
                        <a:t>az elit belső</a:t>
                      </a:r>
                      <a:r>
                        <a:rPr lang="hu-HU" sz="1600" b="1" baseline="0" dirty="0">
                          <a:solidFill>
                            <a:srgbClr val="50412B"/>
                          </a:solidFill>
                          <a:latin typeface="+mn-lt"/>
                          <a:ea typeface="Calibri"/>
                          <a:cs typeface="Times New Roman"/>
                        </a:rPr>
                        <a:t> törésvonalai nem a párton belüli </a:t>
                      </a:r>
                      <a:r>
                        <a:rPr lang="hu-HU" sz="1600" b="1" baseline="0" dirty="0" err="1">
                          <a:solidFill>
                            <a:srgbClr val="50412B"/>
                          </a:solidFill>
                          <a:latin typeface="+mn-lt"/>
                          <a:ea typeface="Calibri"/>
                          <a:cs typeface="Times New Roman"/>
                        </a:rPr>
                        <a:t>törésv.-ak</a:t>
                      </a:r>
                      <a:endParaRPr lang="en-US" sz="1600" b="1" dirty="0">
                        <a:solidFill>
                          <a:srgbClr val="50412B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CB1B1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600" b="1" dirty="0">
                          <a:solidFill>
                            <a:srgbClr val="50412B"/>
                          </a:solidFill>
                          <a:latin typeface="+mn-lt"/>
                          <a:ea typeface="Calibri"/>
                          <a:cs typeface="Times New Roman"/>
                        </a:rPr>
                        <a:t>tiltott a nyílt frakciózás,</a:t>
                      </a:r>
                      <a:r>
                        <a:rPr lang="hu-HU" sz="1600" b="1" baseline="0" dirty="0">
                          <a:solidFill>
                            <a:srgbClr val="50412B"/>
                          </a:solidFill>
                          <a:latin typeface="+mn-lt"/>
                          <a:ea typeface="Calibri"/>
                          <a:cs typeface="Times New Roman"/>
                        </a:rPr>
                        <a:t> informális „szárnyak”</a:t>
                      </a:r>
                      <a:endParaRPr lang="en-US" sz="1600" b="1" dirty="0">
                        <a:solidFill>
                          <a:srgbClr val="50412B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4" name="Lekerekített téglalap 3"/>
          <p:cNvSpPr/>
          <p:nvPr/>
        </p:nvSpPr>
        <p:spPr>
          <a:xfrm>
            <a:off x="179512" y="1851670"/>
            <a:ext cx="792088" cy="648072"/>
          </a:xfrm>
          <a:prstGeom prst="roundRect">
            <a:avLst/>
          </a:prstGeom>
          <a:solidFill>
            <a:srgbClr val="B3AA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hu-HU" sz="1200" b="1" dirty="0">
                <a:solidFill>
                  <a:prstClr val="white"/>
                </a:solidFill>
              </a:rPr>
              <a:t>Kormányzó párt</a:t>
            </a:r>
          </a:p>
        </p:txBody>
      </p:sp>
      <p:sp>
        <p:nvSpPr>
          <p:cNvPr id="26" name="Lekerekített téglalap 25"/>
          <p:cNvSpPr/>
          <p:nvPr/>
        </p:nvSpPr>
        <p:spPr>
          <a:xfrm>
            <a:off x="1852987" y="3795886"/>
            <a:ext cx="990822" cy="648072"/>
          </a:xfrm>
          <a:prstGeom prst="roundRect">
            <a:avLst/>
          </a:prstGeom>
          <a:solidFill>
            <a:srgbClr val="B3AA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hu-HU" sz="1200" b="1" dirty="0" err="1">
                <a:solidFill>
                  <a:prstClr val="white"/>
                </a:solidFill>
              </a:rPr>
              <a:t>Transzmissziós-szíj-párt</a:t>
            </a:r>
            <a:endParaRPr lang="hu-HU" sz="1200" b="1" dirty="0">
              <a:solidFill>
                <a:prstClr val="white"/>
              </a:solidFill>
            </a:endParaRPr>
          </a:p>
        </p:txBody>
      </p:sp>
      <p:sp>
        <p:nvSpPr>
          <p:cNvPr id="27" name="Lekerekített téglalap 26"/>
          <p:cNvSpPr/>
          <p:nvPr/>
        </p:nvSpPr>
        <p:spPr>
          <a:xfrm>
            <a:off x="3707904" y="1851670"/>
            <a:ext cx="792088" cy="648072"/>
          </a:xfrm>
          <a:prstGeom prst="roundRect">
            <a:avLst/>
          </a:prstGeom>
          <a:solidFill>
            <a:srgbClr val="B3AA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hu-HU" sz="1200" b="1" dirty="0">
                <a:solidFill>
                  <a:prstClr val="white"/>
                </a:solidFill>
              </a:rPr>
              <a:t>Állampárt</a:t>
            </a:r>
          </a:p>
        </p:txBody>
      </p:sp>
    </p:spTree>
    <p:extLst>
      <p:ext uri="{BB962C8B-B14F-4D97-AF65-F5344CB8AC3E}">
        <p14:creationId xmlns:p14="http://schemas.microsoft.com/office/powerpoint/2010/main" val="203563416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07950" y="0"/>
            <a:ext cx="8928100" cy="987425"/>
          </a:xfrm>
        </p:spPr>
        <p:txBody>
          <a:bodyPr>
            <a:normAutofit/>
          </a:bodyPr>
          <a:lstStyle/>
          <a:p>
            <a:r>
              <a:rPr lang="hu-HU" sz="3600" dirty="0">
                <a:solidFill>
                  <a:srgbClr val="8D503B"/>
                </a:solidFill>
              </a:rPr>
              <a:t>Adminisztratív / igazgatási bürokrácia</a:t>
            </a:r>
            <a:endParaRPr lang="hu-HU" sz="3600" b="1" dirty="0">
              <a:solidFill>
                <a:srgbClr val="8D503B"/>
              </a:solidFill>
            </a:endParaRPr>
          </a:p>
        </p:txBody>
      </p:sp>
      <p:sp>
        <p:nvSpPr>
          <p:cNvPr id="3110" name="Rectangle 38"/>
          <p:cNvSpPr>
            <a:spLocks noChangeArrowheads="1"/>
          </p:cNvSpPr>
          <p:nvPr/>
        </p:nvSpPr>
        <p:spPr bwMode="auto">
          <a:xfrm>
            <a:off x="0" y="5334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u-HU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SimSun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u-HU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SimSun"/>
                <a:cs typeface="Times New Roman" pitchFamily="18" charset="0"/>
              </a:rPr>
              <a:t> </a:t>
            </a:r>
            <a:endParaRPr kumimoji="0" lang="hu-HU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SimSun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u-H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3115" name="Rectangle 43"/>
          <p:cNvSpPr>
            <a:spLocks noChangeArrowheads="1"/>
          </p:cNvSpPr>
          <p:nvPr/>
        </p:nvSpPr>
        <p:spPr bwMode="auto">
          <a:xfrm>
            <a:off x="0" y="5334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u-HU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SimSun"/>
                <a:cs typeface="Times New Roman" pitchFamily="18" charset="0"/>
              </a:rPr>
              <a:t> </a:t>
            </a:r>
            <a:endParaRPr kumimoji="0" lang="hu-H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3119" name="Rectangle 47"/>
          <p:cNvSpPr>
            <a:spLocks noChangeArrowheads="1"/>
          </p:cNvSpPr>
          <p:nvPr/>
        </p:nvSpPr>
        <p:spPr bwMode="auto">
          <a:xfrm>
            <a:off x="0" y="5334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33823" name="Rectangle 31"/>
          <p:cNvSpPr>
            <a:spLocks noChangeArrowheads="1"/>
          </p:cNvSpPr>
          <p:nvPr/>
        </p:nvSpPr>
        <p:spPr bwMode="auto">
          <a:xfrm>
            <a:off x="0" y="5334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graphicFrame>
        <p:nvGraphicFramePr>
          <p:cNvPr id="25" name="Tartalom helye 4"/>
          <p:cNvGraphicFramePr>
            <a:graphicFrameLocks noGrp="1"/>
          </p:cNvGraphicFramePr>
          <p:nvPr>
            <p:ph idx="1"/>
          </p:nvPr>
        </p:nvGraphicFramePr>
        <p:xfrm>
          <a:off x="-78413" y="987425"/>
          <a:ext cx="4654889" cy="324164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22" name="Table 64"/>
          <p:cNvGraphicFramePr>
            <a:graphicFrameLocks noGrp="1"/>
          </p:cNvGraphicFramePr>
          <p:nvPr/>
        </p:nvGraphicFramePr>
        <p:xfrm>
          <a:off x="4788024" y="1203598"/>
          <a:ext cx="4248026" cy="3611832"/>
        </p:xfrm>
        <a:graphic>
          <a:graphicData uri="http://schemas.openxmlformats.org/drawingml/2006/table">
            <a:tbl>
              <a:tblPr/>
              <a:tblGrid>
                <a:gridCol w="144016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4016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6770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75128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1600" b="1" kern="1200" dirty="0">
                          <a:solidFill>
                            <a:srgbClr val="CD5F50"/>
                          </a:solidFill>
                          <a:latin typeface="+mn-lt"/>
                          <a:ea typeface="Calibri"/>
                          <a:cs typeface="Times New Roman"/>
                        </a:rPr>
                        <a:t>Közszolga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1600" b="1" kern="1200" dirty="0">
                          <a:solidFill>
                            <a:srgbClr val="CD5F50"/>
                          </a:solidFill>
                          <a:latin typeface="+mn-lt"/>
                          <a:ea typeface="Calibri"/>
                          <a:cs typeface="Times New Roman"/>
                        </a:rPr>
                        <a:t>Patronális szolga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CB1B1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1600" b="1" kern="1200" dirty="0">
                          <a:solidFill>
                            <a:srgbClr val="CD5F50"/>
                          </a:solidFill>
                          <a:latin typeface="+mn-lt"/>
                          <a:ea typeface="Calibri"/>
                          <a:cs typeface="Times New Roman"/>
                        </a:rPr>
                        <a:t>Adminisztratív</a:t>
                      </a:r>
                      <a:r>
                        <a:rPr lang="hu-HU" sz="1600" b="1" kern="1200" baseline="0" dirty="0">
                          <a:solidFill>
                            <a:srgbClr val="CD5F50"/>
                          </a:solidFill>
                          <a:latin typeface="+mn-lt"/>
                          <a:ea typeface="Calibri"/>
                          <a:cs typeface="Times New Roman"/>
                        </a:rPr>
                        <a:t> káder</a:t>
                      </a:r>
                      <a:endParaRPr lang="hu-HU" sz="1600" b="1" kern="1200" dirty="0">
                        <a:solidFill>
                          <a:srgbClr val="CD5F50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7769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600" b="1" dirty="0">
                          <a:solidFill>
                            <a:srgbClr val="50412B"/>
                          </a:solidFill>
                          <a:latin typeface="+mn-lt"/>
                          <a:ea typeface="Calibri"/>
                          <a:cs typeface="Times New Roman"/>
                        </a:rPr>
                        <a:t>normatív kinevezési</a:t>
                      </a:r>
                      <a:r>
                        <a:rPr lang="hu-HU" sz="1600" b="1" baseline="0" dirty="0">
                          <a:solidFill>
                            <a:srgbClr val="50412B"/>
                          </a:solidFill>
                          <a:latin typeface="+mn-lt"/>
                          <a:ea typeface="Calibri"/>
                          <a:cs typeface="Times New Roman"/>
                        </a:rPr>
                        <a:t> kritériumok</a:t>
                      </a:r>
                      <a:endParaRPr lang="en-US" sz="1600" b="1" dirty="0">
                        <a:solidFill>
                          <a:srgbClr val="50412B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600" b="1" dirty="0">
                          <a:solidFill>
                            <a:srgbClr val="50412B"/>
                          </a:solidFill>
                          <a:latin typeface="+mn-lt"/>
                          <a:ea typeface="Calibri"/>
                          <a:cs typeface="Times New Roman"/>
                        </a:rPr>
                        <a:t>diszkrecionális kinevezési</a:t>
                      </a:r>
                      <a:r>
                        <a:rPr lang="hu-HU" sz="1600" b="1" baseline="0" dirty="0">
                          <a:solidFill>
                            <a:srgbClr val="50412B"/>
                          </a:solidFill>
                          <a:latin typeface="+mn-lt"/>
                          <a:ea typeface="Calibri"/>
                          <a:cs typeface="Times New Roman"/>
                        </a:rPr>
                        <a:t> kritériumok</a:t>
                      </a:r>
                      <a:endParaRPr lang="en-US" sz="1600" b="1" dirty="0">
                        <a:solidFill>
                          <a:srgbClr val="50412B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CB1B1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600" b="1" dirty="0">
                          <a:solidFill>
                            <a:srgbClr val="50412B"/>
                          </a:solidFill>
                          <a:latin typeface="+mn-lt"/>
                          <a:ea typeface="Calibri"/>
                          <a:cs typeface="Times New Roman"/>
                        </a:rPr>
                        <a:t>normatív kinevezési kritériumok</a:t>
                      </a:r>
                      <a:endParaRPr lang="en-US" sz="1600" b="1" dirty="0">
                        <a:solidFill>
                          <a:srgbClr val="50412B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7769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600" b="1" dirty="0">
                          <a:solidFill>
                            <a:srgbClr val="50412B"/>
                          </a:solidFill>
                          <a:latin typeface="+mn-lt"/>
                          <a:ea typeface="Calibri"/>
                          <a:cs typeface="Times New Roman"/>
                        </a:rPr>
                        <a:t>személytelen szabályok szerinti hatáskör</a:t>
                      </a:r>
                      <a:endParaRPr lang="en-US" sz="1600" b="1" dirty="0">
                        <a:solidFill>
                          <a:srgbClr val="50412B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600" b="1" dirty="0">
                          <a:solidFill>
                            <a:srgbClr val="50412B"/>
                          </a:solidFill>
                          <a:latin typeface="+mn-lt"/>
                          <a:ea typeface="Calibri"/>
                          <a:cs typeface="Times New Roman"/>
                        </a:rPr>
                        <a:t>informális</a:t>
                      </a:r>
                      <a:r>
                        <a:rPr lang="hu-HU" sz="1600" b="1" baseline="0" dirty="0">
                          <a:solidFill>
                            <a:srgbClr val="50412B"/>
                          </a:solidFill>
                          <a:latin typeface="+mn-lt"/>
                          <a:ea typeface="Calibri"/>
                          <a:cs typeface="Times New Roman"/>
                        </a:rPr>
                        <a:t>an változó szabályok sz. hatáskör</a:t>
                      </a:r>
                      <a:endParaRPr lang="en-US" sz="1600" b="1" dirty="0">
                        <a:solidFill>
                          <a:srgbClr val="50412B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CB1B1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600" b="1" dirty="0">
                          <a:solidFill>
                            <a:srgbClr val="50412B"/>
                          </a:solidFill>
                          <a:latin typeface="+mn-lt"/>
                          <a:ea typeface="Calibri"/>
                          <a:cs typeface="Times New Roman"/>
                        </a:rPr>
                        <a:t>formálisan változó szabályok</a:t>
                      </a:r>
                      <a:r>
                        <a:rPr lang="hu-HU" sz="1600" b="1" baseline="0" dirty="0">
                          <a:solidFill>
                            <a:srgbClr val="50412B"/>
                          </a:solidFill>
                          <a:latin typeface="+mn-lt"/>
                          <a:ea typeface="Calibri"/>
                          <a:cs typeface="Times New Roman"/>
                        </a:rPr>
                        <a:t> sz. hatáskör</a:t>
                      </a:r>
                      <a:endParaRPr lang="en-US" sz="1600" b="1" dirty="0">
                        <a:solidFill>
                          <a:srgbClr val="50412B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7769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600" b="1" dirty="0">
                          <a:solidFill>
                            <a:srgbClr val="50412B"/>
                          </a:solidFill>
                          <a:latin typeface="+mn-lt"/>
                          <a:ea typeface="Calibri"/>
                          <a:cs typeface="Times New Roman"/>
                        </a:rPr>
                        <a:t>szervezeti lojalitás</a:t>
                      </a:r>
                      <a:endParaRPr lang="en-US" sz="1600" b="1" dirty="0">
                        <a:solidFill>
                          <a:srgbClr val="50412B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600" b="1" dirty="0">
                          <a:solidFill>
                            <a:srgbClr val="50412B"/>
                          </a:solidFill>
                          <a:latin typeface="+mn-lt"/>
                          <a:ea typeface="Calibri"/>
                          <a:cs typeface="Times New Roman"/>
                        </a:rPr>
                        <a:t>személyes</a:t>
                      </a:r>
                      <a:r>
                        <a:rPr lang="hu-HU" sz="1600" b="1" baseline="0" dirty="0">
                          <a:solidFill>
                            <a:srgbClr val="50412B"/>
                          </a:solidFill>
                          <a:latin typeface="+mn-lt"/>
                          <a:ea typeface="Calibri"/>
                          <a:cs typeface="Times New Roman"/>
                        </a:rPr>
                        <a:t> lojalitás</a:t>
                      </a:r>
                      <a:endParaRPr lang="en-US" sz="1600" b="1" dirty="0">
                        <a:solidFill>
                          <a:srgbClr val="50412B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CB1B1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600" b="1" dirty="0">
                          <a:solidFill>
                            <a:srgbClr val="50412B"/>
                          </a:solidFill>
                          <a:latin typeface="+mn-lt"/>
                          <a:ea typeface="Calibri"/>
                          <a:cs typeface="Times New Roman"/>
                        </a:rPr>
                        <a:t>szervezeti lojalitás</a:t>
                      </a:r>
                      <a:endParaRPr lang="en-US" sz="1600" b="1" dirty="0">
                        <a:solidFill>
                          <a:srgbClr val="50412B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4" name="Lekerekített téglalap 3"/>
          <p:cNvSpPr/>
          <p:nvPr/>
        </p:nvSpPr>
        <p:spPr>
          <a:xfrm>
            <a:off x="179512" y="1851670"/>
            <a:ext cx="792088" cy="648072"/>
          </a:xfrm>
          <a:prstGeom prst="roundRect">
            <a:avLst/>
          </a:prstGeom>
          <a:solidFill>
            <a:srgbClr val="B3AA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hu-HU" sz="1200" b="1" dirty="0"/>
              <a:t>Közszolga</a:t>
            </a:r>
          </a:p>
        </p:txBody>
      </p:sp>
      <p:sp>
        <p:nvSpPr>
          <p:cNvPr id="26" name="Lekerekített téglalap 25"/>
          <p:cNvSpPr/>
          <p:nvPr/>
        </p:nvSpPr>
        <p:spPr>
          <a:xfrm>
            <a:off x="1852987" y="3795886"/>
            <a:ext cx="990822" cy="648072"/>
          </a:xfrm>
          <a:prstGeom prst="roundRect">
            <a:avLst/>
          </a:prstGeom>
          <a:solidFill>
            <a:srgbClr val="B3AA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hu-HU" sz="1200" b="1" dirty="0"/>
              <a:t>Patronális szolga</a:t>
            </a:r>
          </a:p>
        </p:txBody>
      </p:sp>
      <p:sp>
        <p:nvSpPr>
          <p:cNvPr id="27" name="Lekerekített téglalap 26"/>
          <p:cNvSpPr/>
          <p:nvPr/>
        </p:nvSpPr>
        <p:spPr>
          <a:xfrm>
            <a:off x="3707904" y="1851670"/>
            <a:ext cx="792088" cy="648072"/>
          </a:xfrm>
          <a:prstGeom prst="roundRect">
            <a:avLst/>
          </a:prstGeom>
          <a:solidFill>
            <a:srgbClr val="B3AA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hu-HU" sz="1200" b="1" dirty="0" err="1"/>
              <a:t>Adminisz-tratív</a:t>
            </a:r>
            <a:r>
              <a:rPr lang="hu-HU" sz="1200" b="1" dirty="0"/>
              <a:t> káder</a:t>
            </a:r>
          </a:p>
        </p:txBody>
      </p:sp>
    </p:spTree>
    <p:extLst>
      <p:ext uri="{BB962C8B-B14F-4D97-AF65-F5344CB8AC3E}">
        <p14:creationId xmlns:p14="http://schemas.microsoft.com/office/powerpoint/2010/main" val="351441396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07950" y="0"/>
            <a:ext cx="8928100" cy="1275606"/>
          </a:xfrm>
        </p:spPr>
        <p:txBody>
          <a:bodyPr>
            <a:noAutofit/>
          </a:bodyPr>
          <a:lstStyle/>
          <a:p>
            <a:r>
              <a:rPr lang="hu-HU" sz="3200" dirty="0">
                <a:solidFill>
                  <a:srgbClr val="8D503B"/>
                </a:solidFill>
              </a:rPr>
              <a:t>A weberi professzionális bürokrácia („hivatalnoksereg”)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23528" y="1347614"/>
            <a:ext cx="8568952" cy="3600400"/>
          </a:xfrm>
        </p:spPr>
        <p:txBody>
          <a:bodyPr>
            <a:noAutofit/>
          </a:bodyPr>
          <a:lstStyle/>
          <a:p>
            <a:pPr lvl="0"/>
            <a:r>
              <a:rPr lang="hu-HU" sz="2400" b="1" dirty="0">
                <a:solidFill>
                  <a:srgbClr val="50412B"/>
                </a:solidFill>
              </a:rPr>
              <a:t>szabad szerződés alapján történő, szabályozott alkalmazás és a szabályozott előmenetel;</a:t>
            </a:r>
          </a:p>
          <a:p>
            <a:pPr lvl="0"/>
            <a:r>
              <a:rPr lang="hu-HU" sz="2400" b="1" dirty="0">
                <a:solidFill>
                  <a:srgbClr val="50412B"/>
                </a:solidFill>
              </a:rPr>
              <a:t>a tárgyilag körülhatárolt, szabályokban rögzített illetékesség;</a:t>
            </a:r>
          </a:p>
          <a:p>
            <a:pPr lvl="0"/>
            <a:r>
              <a:rPr lang="hu-HU" sz="2400" b="1" dirty="0">
                <a:solidFill>
                  <a:srgbClr val="50412B"/>
                </a:solidFill>
              </a:rPr>
              <a:t>a világosan rögzített, racionális hierarchia;</a:t>
            </a:r>
          </a:p>
          <a:p>
            <a:pPr lvl="0"/>
            <a:r>
              <a:rPr lang="hu-HU" sz="2400" b="1" dirty="0">
                <a:solidFill>
                  <a:srgbClr val="50412B"/>
                </a:solidFill>
              </a:rPr>
              <a:t>a szakmai iskolázottság mint norma;</a:t>
            </a:r>
          </a:p>
          <a:p>
            <a:r>
              <a:rPr lang="hu-HU" sz="2400" b="1" dirty="0">
                <a:solidFill>
                  <a:srgbClr val="50412B"/>
                </a:solidFill>
              </a:rPr>
              <a:t>a hivatali állást az azt betöltő személy nem sajátíthatja el, nem formálhat rá személyes jogot;</a:t>
            </a:r>
          </a:p>
          <a:p>
            <a:pPr lvl="0"/>
            <a:r>
              <a:rPr lang="hu-HU" sz="2400" b="1" dirty="0">
                <a:solidFill>
                  <a:srgbClr val="50412B"/>
                </a:solidFill>
              </a:rPr>
              <a:t>fix fizetés.</a:t>
            </a:r>
          </a:p>
        </p:txBody>
      </p:sp>
    </p:spTree>
    <p:extLst>
      <p:ext uri="{BB962C8B-B14F-4D97-AF65-F5344CB8AC3E}">
        <p14:creationId xmlns:p14="http://schemas.microsoft.com/office/powerpoint/2010/main" val="417552337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23528" y="699542"/>
            <a:ext cx="8568952" cy="4248472"/>
          </a:xfrm>
        </p:spPr>
        <p:txBody>
          <a:bodyPr>
            <a:noAutofit/>
          </a:bodyPr>
          <a:lstStyle/>
          <a:p>
            <a:pPr lvl="0"/>
            <a:r>
              <a:rPr lang="hu-HU" sz="1600" b="1" i="1" dirty="0">
                <a:solidFill>
                  <a:srgbClr val="50412B"/>
                </a:solidFill>
              </a:rPr>
              <a:t>„a szabad szerződés alapján történő, szabályozott alkalmazás és a szabályozott</a:t>
            </a:r>
            <a:r>
              <a:rPr lang="hu-HU" sz="1600" b="1" dirty="0">
                <a:solidFill>
                  <a:srgbClr val="50412B"/>
                </a:solidFill>
              </a:rPr>
              <a:t> </a:t>
            </a:r>
            <a:r>
              <a:rPr lang="hu-HU" sz="1600" b="1" i="1" dirty="0">
                <a:solidFill>
                  <a:srgbClr val="50412B"/>
                </a:solidFill>
              </a:rPr>
              <a:t>előmenetel”</a:t>
            </a:r>
            <a:r>
              <a:rPr lang="hu-HU" sz="1600" b="1" dirty="0">
                <a:solidFill>
                  <a:srgbClr val="50412B"/>
                </a:solidFill>
              </a:rPr>
              <a:t> </a:t>
            </a:r>
            <a:r>
              <a:rPr lang="hu-HU" sz="1600" b="1" dirty="0">
                <a:solidFill>
                  <a:srgbClr val="CD5F50"/>
                </a:solidFill>
              </a:rPr>
              <a:t>normatív rendszerét lebontják</a:t>
            </a:r>
            <a:r>
              <a:rPr lang="hu-HU" sz="1600" b="1" dirty="0">
                <a:solidFill>
                  <a:srgbClr val="50412B"/>
                </a:solidFill>
              </a:rPr>
              <a:t>;</a:t>
            </a:r>
          </a:p>
          <a:p>
            <a:pPr lvl="0"/>
            <a:r>
              <a:rPr lang="hu-HU" sz="1600" b="1" i="1" dirty="0">
                <a:solidFill>
                  <a:srgbClr val="50412B"/>
                </a:solidFill>
              </a:rPr>
              <a:t>„a tárgyilag körülhatárolt, szabályokban rögzített illetékesség”</a:t>
            </a:r>
            <a:r>
              <a:rPr lang="hu-HU" sz="1600" b="1" dirty="0">
                <a:solidFill>
                  <a:srgbClr val="50412B"/>
                </a:solidFill>
              </a:rPr>
              <a:t> fellazul; a politikai kinevezettek </a:t>
            </a:r>
            <a:r>
              <a:rPr lang="hu-HU" sz="1600" b="1" dirty="0">
                <a:solidFill>
                  <a:srgbClr val="CD5F50"/>
                </a:solidFill>
              </a:rPr>
              <a:t>a fogadott politikai család legkülönbözőbb szerepeit látják el az igazgatás legitim szférájában</a:t>
            </a:r>
            <a:r>
              <a:rPr lang="hu-HU" sz="1600" b="1" dirty="0">
                <a:solidFill>
                  <a:srgbClr val="50412B"/>
                </a:solidFill>
              </a:rPr>
              <a:t>: stróman, helytartó, komisszár, gazdatiszt, pénztárnok stb.;</a:t>
            </a:r>
          </a:p>
          <a:p>
            <a:pPr lvl="0"/>
            <a:r>
              <a:rPr lang="hu-HU" sz="1600" b="1" i="1" dirty="0">
                <a:solidFill>
                  <a:srgbClr val="50412B"/>
                </a:solidFill>
              </a:rPr>
              <a:t>„a világosan rögzített, racionális hierarchia”</a:t>
            </a:r>
            <a:r>
              <a:rPr lang="hu-HU" sz="1600" b="1" dirty="0">
                <a:solidFill>
                  <a:srgbClr val="50412B"/>
                </a:solidFill>
              </a:rPr>
              <a:t> megbomlik; a fogadott politikai család bizalmasai </a:t>
            </a:r>
            <a:r>
              <a:rPr lang="hu-HU" sz="1600" b="1" dirty="0">
                <a:solidFill>
                  <a:srgbClr val="CD5F50"/>
                </a:solidFill>
              </a:rPr>
              <a:t>szabadon járnak át a közigazgatás alsó és felső régiói között</a:t>
            </a:r>
            <a:r>
              <a:rPr lang="hu-HU" sz="1600" b="1" dirty="0">
                <a:solidFill>
                  <a:srgbClr val="50412B"/>
                </a:solidFill>
              </a:rPr>
              <a:t>;</a:t>
            </a:r>
          </a:p>
          <a:p>
            <a:pPr lvl="0"/>
            <a:r>
              <a:rPr lang="hu-HU" sz="1600" b="1" i="1" dirty="0">
                <a:solidFill>
                  <a:srgbClr val="50412B"/>
                </a:solidFill>
              </a:rPr>
              <a:t>„a normatív előmeneteli rendszert”</a:t>
            </a:r>
            <a:r>
              <a:rPr lang="hu-HU" sz="1600" b="1" dirty="0">
                <a:solidFill>
                  <a:srgbClr val="50412B"/>
                </a:solidFill>
              </a:rPr>
              <a:t> </a:t>
            </a:r>
            <a:r>
              <a:rPr lang="hu-HU" sz="1600" b="1" dirty="0">
                <a:solidFill>
                  <a:srgbClr val="CD5F50"/>
                </a:solidFill>
              </a:rPr>
              <a:t>diszkrecionális, politikai érdekek vezérelte döntési mechanizmusok </a:t>
            </a:r>
            <a:r>
              <a:rPr lang="hu-HU" sz="1600" b="1" dirty="0">
                <a:solidFill>
                  <a:srgbClr val="50412B"/>
                </a:solidFill>
              </a:rPr>
              <a:t>váltják fel (az előmeneteli döntések centralizálása, szubjektív elbírálás, szükség esetén személyre szabott törvények);</a:t>
            </a:r>
          </a:p>
          <a:p>
            <a:pPr lvl="0"/>
            <a:r>
              <a:rPr lang="hu-HU" sz="1600" b="1" i="1" dirty="0">
                <a:solidFill>
                  <a:srgbClr val="50412B"/>
                </a:solidFill>
              </a:rPr>
              <a:t>„a szakmai iskolázottság mint norma”</a:t>
            </a:r>
            <a:r>
              <a:rPr lang="hu-HU" sz="1600" b="1" dirty="0">
                <a:solidFill>
                  <a:srgbClr val="50412B"/>
                </a:solidFill>
              </a:rPr>
              <a:t> </a:t>
            </a:r>
            <a:r>
              <a:rPr lang="hu-HU" sz="1600" b="1" dirty="0" err="1">
                <a:solidFill>
                  <a:srgbClr val="50412B"/>
                </a:solidFill>
              </a:rPr>
              <a:t>relativizálódik</a:t>
            </a:r>
            <a:r>
              <a:rPr lang="hu-HU" sz="1600" b="1" dirty="0">
                <a:solidFill>
                  <a:srgbClr val="50412B"/>
                </a:solidFill>
              </a:rPr>
              <a:t>; szükség esetén </a:t>
            </a:r>
            <a:r>
              <a:rPr lang="hu-HU" sz="1600" b="1" dirty="0">
                <a:solidFill>
                  <a:srgbClr val="CD5F50"/>
                </a:solidFill>
              </a:rPr>
              <a:t>sajátos mentességek </a:t>
            </a:r>
            <a:r>
              <a:rPr lang="hu-HU" sz="1600" b="1" dirty="0">
                <a:solidFill>
                  <a:srgbClr val="50412B"/>
                </a:solidFill>
              </a:rPr>
              <a:t>nyitják meg az utat a korábban szigorú szakképzettségi előírásokat követelő pozíciók betöltése előtt;</a:t>
            </a:r>
          </a:p>
          <a:p>
            <a:pPr lvl="0"/>
            <a:r>
              <a:rPr lang="hu-HU" sz="1600" b="1" i="1" dirty="0">
                <a:solidFill>
                  <a:srgbClr val="50412B"/>
                </a:solidFill>
              </a:rPr>
              <a:t>„a fix fizetést”</a:t>
            </a:r>
            <a:r>
              <a:rPr lang="hu-HU" sz="1600" b="1" dirty="0">
                <a:solidFill>
                  <a:srgbClr val="50412B"/>
                </a:solidFill>
              </a:rPr>
              <a:t> kísérő folyó javadalmazások és vagyoni jogosultságok, </a:t>
            </a:r>
            <a:r>
              <a:rPr lang="hu-HU" sz="1600" b="1" dirty="0">
                <a:solidFill>
                  <a:srgbClr val="CD5F50"/>
                </a:solidFill>
              </a:rPr>
              <a:t>juttatások a hierarchiában emelkedve egyre nagyobb mértékben haladják meg a legális bevételből származó bevételi forrásokat.</a:t>
            </a:r>
          </a:p>
          <a:p>
            <a:pPr lvl="0">
              <a:spcBef>
                <a:spcPts val="0"/>
              </a:spcBef>
              <a:spcAft>
                <a:spcPts val="1000"/>
              </a:spcAft>
              <a:buClr>
                <a:srgbClr val="4D7C84"/>
              </a:buClr>
              <a:buFont typeface="Wingdings" pitchFamily="2" charset="2"/>
              <a:buChar char="Ø"/>
            </a:pPr>
            <a:endParaRPr lang="en-US" sz="1600" b="1" dirty="0">
              <a:solidFill>
                <a:srgbClr val="50412B"/>
              </a:solidFill>
            </a:endParaRPr>
          </a:p>
        </p:txBody>
      </p:sp>
      <p:sp>
        <p:nvSpPr>
          <p:cNvPr id="5" name="Cím 1"/>
          <p:cNvSpPr txBox="1">
            <a:spLocks/>
          </p:cNvSpPr>
          <p:nvPr/>
        </p:nvSpPr>
        <p:spPr>
          <a:xfrm>
            <a:off x="107950" y="0"/>
            <a:ext cx="8928100" cy="69954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u-HU" sz="3200" dirty="0">
                <a:solidFill>
                  <a:srgbClr val="8D503B"/>
                </a:solidFill>
              </a:rPr>
              <a:t>A professzionális bürokrácia felbomlása</a:t>
            </a:r>
          </a:p>
        </p:txBody>
      </p:sp>
    </p:spTree>
    <p:extLst>
      <p:ext uri="{BB962C8B-B14F-4D97-AF65-F5344CB8AC3E}">
        <p14:creationId xmlns:p14="http://schemas.microsoft.com/office/powerpoint/2010/main" val="27675842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Egyenes összekötő 20">
            <a:extLst>
              <a:ext uri="{FF2B5EF4-FFF2-40B4-BE49-F238E27FC236}">
                <a16:creationId xmlns:a16="http://schemas.microsoft.com/office/drawing/2014/main" id="{AB03A30E-D54B-3C2D-7B2B-E77A9EE43A26}"/>
              </a:ext>
            </a:extLst>
          </p:cNvPr>
          <p:cNvCxnSpPr>
            <a:cxnSpLocks/>
          </p:cNvCxnSpPr>
          <p:nvPr/>
        </p:nvCxnSpPr>
        <p:spPr>
          <a:xfrm flipV="1">
            <a:off x="179512" y="1563638"/>
            <a:ext cx="8784976" cy="0"/>
          </a:xfrm>
          <a:prstGeom prst="line">
            <a:avLst/>
          </a:prstGeom>
          <a:ln w="190500">
            <a:solidFill>
              <a:srgbClr val="4D7C84">
                <a:alpha val="80000"/>
              </a:srgbClr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5" name="Таблица 9">
            <a:extLst>
              <a:ext uri="{FF2B5EF4-FFF2-40B4-BE49-F238E27FC236}">
                <a16:creationId xmlns:a16="http://schemas.microsoft.com/office/drawing/2014/main" id="{07892B92-384A-0109-3485-AB2F8B077496}"/>
              </a:ext>
            </a:extLst>
          </p:cNvPr>
          <p:cNvGraphicFramePr>
            <a:graphicFrameLocks noGrp="1"/>
          </p:cNvGraphicFramePr>
          <p:nvPr/>
        </p:nvGraphicFramePr>
        <p:xfrm>
          <a:off x="179512" y="1923685"/>
          <a:ext cx="8784976" cy="266427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4016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5618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30425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94421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4015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1152116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2000" b="1" dirty="0">
                          <a:solidFill>
                            <a:srgbClr val="504131"/>
                          </a:solidFill>
                          <a:latin typeface="+mn-lt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Éjjeliőr-állam</a:t>
                      </a:r>
                    </a:p>
                    <a:p>
                      <a:pPr algn="ctr"/>
                      <a:r>
                        <a:rPr lang="en-US" sz="1800" b="0" dirty="0">
                          <a:solidFill>
                            <a:srgbClr val="504131"/>
                          </a:solidFill>
                          <a:latin typeface="+mn-lt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(</a:t>
                      </a:r>
                      <a:r>
                        <a:rPr lang="hu-HU" sz="1800" b="0" dirty="0">
                          <a:solidFill>
                            <a:srgbClr val="504131"/>
                          </a:solidFill>
                          <a:latin typeface="+mn-lt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rendőrség, bíróság, honvédelem</a:t>
                      </a:r>
                      <a:r>
                        <a:rPr lang="en-US" sz="1800" b="0" dirty="0">
                          <a:solidFill>
                            <a:srgbClr val="504131"/>
                          </a:solidFill>
                          <a:latin typeface="+mn-lt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)</a:t>
                      </a:r>
                    </a:p>
                    <a:p>
                      <a:pPr algn="ctr"/>
                      <a:endParaRPr lang="en-US" sz="1800" b="0" dirty="0">
                        <a:solidFill>
                          <a:srgbClr val="504131"/>
                        </a:solidFill>
                        <a:latin typeface="+mn-lt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  <a:p>
                      <a:pPr algn="ctr"/>
                      <a:endParaRPr lang="en-US" sz="1800" b="0" dirty="0">
                        <a:solidFill>
                          <a:srgbClr val="504131"/>
                        </a:solidFill>
                        <a:latin typeface="+mn-lt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hu-HU" sz="2000" dirty="0">
                          <a:solidFill>
                            <a:srgbClr val="504131"/>
                          </a:solidFill>
                          <a:latin typeface="+mn-lt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Jóléti</a:t>
                      </a:r>
                      <a:r>
                        <a:rPr lang="hu-HU" sz="2000" baseline="0" dirty="0">
                          <a:solidFill>
                            <a:srgbClr val="504131"/>
                          </a:solidFill>
                          <a:latin typeface="+mn-lt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 állam</a:t>
                      </a:r>
                      <a:br>
                        <a:rPr lang="en-GB" sz="2000" dirty="0">
                          <a:solidFill>
                            <a:srgbClr val="504131"/>
                          </a:solidFill>
                          <a:latin typeface="+mn-lt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</a:br>
                      <a:r>
                        <a:rPr lang="en-GB" sz="1800" b="0" dirty="0">
                          <a:solidFill>
                            <a:srgbClr val="504131"/>
                          </a:solidFill>
                          <a:latin typeface="+mn-lt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(</a:t>
                      </a:r>
                      <a:r>
                        <a:rPr lang="hu-HU" sz="1800" b="0" dirty="0">
                          <a:solidFill>
                            <a:srgbClr val="504131"/>
                          </a:solidFill>
                          <a:latin typeface="+mn-lt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közszolgáltatások biztosítása</a:t>
                      </a:r>
                      <a:r>
                        <a:rPr lang="en-GB" sz="1800" b="0" dirty="0">
                          <a:solidFill>
                            <a:srgbClr val="504131"/>
                          </a:solidFill>
                          <a:latin typeface="+mn-lt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)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B95A1">
                        <a:alpha val="49804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1400" dirty="0">
                        <a:solidFill>
                          <a:srgbClr val="50412B"/>
                        </a:solidFill>
                        <a:latin typeface="+mn-lt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B95A1">
                        <a:alpha val="49804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1400" dirty="0">
                        <a:solidFill>
                          <a:srgbClr val="50412B"/>
                        </a:solidFill>
                        <a:latin typeface="+mn-lt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B95A1">
                        <a:alpha val="49804"/>
                      </a:srgb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hu-HU" sz="2000" dirty="0">
                          <a:solidFill>
                            <a:srgbClr val="504131"/>
                          </a:solidFill>
                          <a:latin typeface="+mn-lt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Fejlesztő állam</a:t>
                      </a:r>
                      <a:endParaRPr lang="en-GB" sz="2000" dirty="0">
                        <a:solidFill>
                          <a:srgbClr val="504131"/>
                        </a:solidFill>
                        <a:latin typeface="+mn-lt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  <a:p>
                      <a:pPr algn="ctr"/>
                      <a:r>
                        <a:rPr lang="en-US" sz="1800" b="0" dirty="0">
                          <a:solidFill>
                            <a:srgbClr val="504131"/>
                          </a:solidFill>
                          <a:latin typeface="+mn-lt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(</a:t>
                      </a:r>
                      <a:r>
                        <a:rPr lang="hu-HU" sz="1800" b="0" dirty="0">
                          <a:solidFill>
                            <a:srgbClr val="504131"/>
                          </a:solidFill>
                          <a:latin typeface="+mn-lt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aktív gazdasági szerep</a:t>
                      </a:r>
                      <a:r>
                        <a:rPr lang="en-US" sz="1800" b="0" dirty="0">
                          <a:solidFill>
                            <a:srgbClr val="504131"/>
                          </a:solidFill>
                          <a:latin typeface="+mn-lt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)</a:t>
                      </a:r>
                    </a:p>
                    <a:p>
                      <a:pPr algn="ctr"/>
                      <a:endParaRPr lang="en-US" sz="1800" b="0" dirty="0">
                        <a:solidFill>
                          <a:srgbClr val="504131"/>
                        </a:solidFill>
                        <a:latin typeface="+mn-lt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  <a:p>
                      <a:pPr algn="ctr"/>
                      <a:endParaRPr lang="en-US" sz="1800" b="0" dirty="0">
                        <a:solidFill>
                          <a:srgbClr val="504131"/>
                        </a:solidFill>
                        <a:latin typeface="+mn-lt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512154">
                <a:tc vMerge="1"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504131"/>
                        </a:solidFill>
                        <a:latin typeface="+mn-lt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800" b="1" i="1" dirty="0">
                          <a:solidFill>
                            <a:srgbClr val="504131"/>
                          </a:solidFill>
                          <a:latin typeface="+mn-lt"/>
                        </a:rPr>
                        <a:t>Liberális</a:t>
                      </a:r>
                      <a:br>
                        <a:rPr lang="hu-HU" sz="1800" b="1" i="1" dirty="0">
                          <a:solidFill>
                            <a:srgbClr val="504131"/>
                          </a:solidFill>
                          <a:latin typeface="+mn-lt"/>
                        </a:rPr>
                      </a:br>
                      <a:r>
                        <a:rPr lang="hu-HU" sz="1800" b="1" i="1" dirty="0">
                          <a:solidFill>
                            <a:srgbClr val="504131"/>
                          </a:solidFill>
                          <a:latin typeface="+mn-lt"/>
                        </a:rPr>
                        <a:t>jóléti</a:t>
                      </a:r>
                      <a:r>
                        <a:rPr lang="hu-HU" sz="1800" b="1" i="1" baseline="0" dirty="0">
                          <a:solidFill>
                            <a:srgbClr val="504131"/>
                          </a:solidFill>
                          <a:latin typeface="+mn-lt"/>
                        </a:rPr>
                        <a:t> állam</a:t>
                      </a:r>
                      <a:br>
                        <a:rPr lang="hu-HU" sz="1800" b="1" i="1" baseline="0" dirty="0">
                          <a:solidFill>
                            <a:srgbClr val="504131"/>
                          </a:solidFill>
                          <a:latin typeface="+mn-lt"/>
                        </a:rPr>
                      </a:br>
                      <a:r>
                        <a:rPr lang="en-GB" sz="1800" dirty="0">
                          <a:solidFill>
                            <a:srgbClr val="504131"/>
                          </a:solidFill>
                          <a:latin typeface="+mn-lt"/>
                        </a:rPr>
                        <a:t>(</a:t>
                      </a:r>
                      <a:r>
                        <a:rPr lang="hu-HU" sz="1800" dirty="0">
                          <a:solidFill>
                            <a:srgbClr val="504131"/>
                          </a:solidFill>
                          <a:latin typeface="+mn-lt"/>
                        </a:rPr>
                        <a:t>célzott juttatások</a:t>
                      </a:r>
                      <a:r>
                        <a:rPr lang="en-GB" sz="1800" dirty="0">
                          <a:solidFill>
                            <a:srgbClr val="504131"/>
                          </a:solidFill>
                          <a:latin typeface="+mn-lt"/>
                        </a:rPr>
                        <a:t>)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B95A1">
                        <a:alpha val="4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800" b="1" i="1" dirty="0">
                          <a:solidFill>
                            <a:srgbClr val="504131"/>
                          </a:solidFill>
                          <a:latin typeface="+mn-lt"/>
                        </a:rPr>
                        <a:t>Konzervatív</a:t>
                      </a:r>
                      <a:br>
                        <a:rPr lang="hu-HU" sz="1800" b="1" i="1" baseline="0" dirty="0">
                          <a:solidFill>
                            <a:srgbClr val="504131"/>
                          </a:solidFill>
                          <a:latin typeface="+mn-lt"/>
                        </a:rPr>
                      </a:br>
                      <a:r>
                        <a:rPr lang="hu-HU" sz="1800" b="1" i="1" baseline="0" dirty="0">
                          <a:solidFill>
                            <a:srgbClr val="504131"/>
                          </a:solidFill>
                          <a:latin typeface="+mn-lt"/>
                        </a:rPr>
                        <a:t>jóléti állam</a:t>
                      </a:r>
                      <a:br>
                        <a:rPr lang="hu-HU" sz="1800" b="1" i="1" baseline="0" dirty="0">
                          <a:solidFill>
                            <a:srgbClr val="504131"/>
                          </a:solidFill>
                          <a:latin typeface="+mn-lt"/>
                        </a:rPr>
                      </a:br>
                      <a:r>
                        <a:rPr lang="en-GB" sz="1800" dirty="0">
                          <a:solidFill>
                            <a:srgbClr val="504131"/>
                          </a:solidFill>
                          <a:latin typeface="+mn-lt"/>
                        </a:rPr>
                        <a:t>(</a:t>
                      </a:r>
                      <a:r>
                        <a:rPr lang="hu-HU" sz="1800" dirty="0">
                          <a:solidFill>
                            <a:srgbClr val="504131"/>
                          </a:solidFill>
                          <a:latin typeface="+mn-lt"/>
                        </a:rPr>
                        <a:t>családi társadalom-biztosítás</a:t>
                      </a:r>
                      <a:r>
                        <a:rPr lang="en-GB" sz="1800" dirty="0">
                          <a:solidFill>
                            <a:srgbClr val="504131"/>
                          </a:solidFill>
                          <a:latin typeface="+mn-lt"/>
                        </a:rPr>
                        <a:t>)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B95A1">
                        <a:alpha val="4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800" b="1" i="1" dirty="0">
                          <a:solidFill>
                            <a:srgbClr val="504131"/>
                          </a:solidFill>
                          <a:latin typeface="+mn-lt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Szociáldemokrata jóléti állam</a:t>
                      </a:r>
                      <a:br>
                        <a:rPr lang="hu-HU" sz="1800" b="1" i="1" dirty="0">
                          <a:solidFill>
                            <a:srgbClr val="504131"/>
                          </a:solidFill>
                          <a:latin typeface="+mn-lt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</a:br>
                      <a:r>
                        <a:rPr lang="en-GB" sz="1800" b="0" i="0" dirty="0">
                          <a:solidFill>
                            <a:srgbClr val="504131"/>
                          </a:solidFill>
                          <a:latin typeface="+mn-lt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(</a:t>
                      </a:r>
                      <a:r>
                        <a:rPr lang="hu-HU" sz="1800" b="0" i="0" dirty="0">
                          <a:solidFill>
                            <a:srgbClr val="504131"/>
                          </a:solidFill>
                          <a:latin typeface="+mn-lt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univerzalisztikus juttatások)</a:t>
                      </a:r>
                      <a:endParaRPr lang="en-GB" sz="1800" b="0" i="0" dirty="0">
                        <a:solidFill>
                          <a:srgbClr val="504131"/>
                        </a:solidFill>
                        <a:latin typeface="+mn-lt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B95A1">
                        <a:alpha val="49804"/>
                      </a:srgb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sz="1200" b="0" dirty="0">
                        <a:solidFill>
                          <a:srgbClr val="504131"/>
                        </a:solidFill>
                        <a:latin typeface="+mn-lt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1" name="Cím 1">
            <a:extLst>
              <a:ext uri="{FF2B5EF4-FFF2-40B4-BE49-F238E27FC236}">
                <a16:creationId xmlns:a16="http://schemas.microsoft.com/office/drawing/2014/main" id="{C53766E3-3890-2D11-9AD0-2D3781BF60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950" y="123478"/>
            <a:ext cx="8928100" cy="1008112"/>
          </a:xfrm>
        </p:spPr>
        <p:txBody>
          <a:bodyPr anchor="ctr">
            <a:normAutofit/>
          </a:bodyPr>
          <a:lstStyle/>
          <a:p>
            <a:r>
              <a:rPr lang="hu-HU" sz="2800" b="1" dirty="0">
                <a:solidFill>
                  <a:srgbClr val="8D503B"/>
                </a:solidFill>
              </a:rPr>
              <a:t>3. axióma: az állam célja a közjó szolgálata?</a:t>
            </a:r>
          </a:p>
        </p:txBody>
      </p:sp>
    </p:spTree>
    <p:extLst>
      <p:ext uri="{BB962C8B-B14F-4D97-AF65-F5344CB8AC3E}">
        <p14:creationId xmlns:p14="http://schemas.microsoft.com/office/powerpoint/2010/main" val="17746755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 idx="4294967295"/>
          </p:nvPr>
        </p:nvSpPr>
        <p:spPr>
          <a:xfrm>
            <a:off x="107950" y="0"/>
            <a:ext cx="8928100" cy="1275606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r>
              <a:rPr lang="hu-HU" sz="3200" b="1" dirty="0">
                <a:solidFill>
                  <a:srgbClr val="8D503B"/>
                </a:solidFill>
              </a:rPr>
              <a:t>A főáramú megközelítés három kimondatlan előfeltevése (axiómák)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4294967295"/>
          </p:nvPr>
        </p:nvSpPr>
        <p:spPr>
          <a:xfrm>
            <a:off x="323528" y="1339008"/>
            <a:ext cx="8424936" cy="3753022"/>
          </a:xfrm>
          <a:prstGeom prst="rect">
            <a:avLst/>
          </a:prstGeom>
        </p:spPr>
        <p:txBody>
          <a:bodyPr>
            <a:noAutofit/>
          </a:bodyPr>
          <a:lstStyle/>
          <a:p>
            <a:pPr marL="355600" indent="-35560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>
                <a:srgbClr val="4D7C8B"/>
              </a:buClr>
              <a:buAutoNum type="arabicPeriod"/>
            </a:pPr>
            <a:r>
              <a:rPr lang="hu-HU" sz="2400" b="1" dirty="0">
                <a:solidFill>
                  <a:srgbClr val="50412B"/>
                </a:solidFill>
              </a:rPr>
              <a:t>A társadalmi cselekvés szféráinak szétválasztása (politikai, gazdasági és közösségi) végbement.</a:t>
            </a:r>
          </a:p>
          <a:p>
            <a:pPr marL="355600" indent="-35560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>
                <a:srgbClr val="4D7C8B"/>
              </a:buClr>
              <a:buAutoNum type="arabicPeriod"/>
            </a:pPr>
            <a:r>
              <a:rPr lang="hu-HU" sz="2400" b="1" dirty="0">
                <a:solidFill>
                  <a:srgbClr val="50412B"/>
                </a:solidFill>
              </a:rPr>
              <a:t>A személyek és intézmények </a:t>
            </a:r>
            <a:r>
              <a:rPr lang="hu-HU" sz="2400" b="1" i="1" dirty="0">
                <a:solidFill>
                  <a:srgbClr val="50412B"/>
                </a:solidFill>
              </a:rPr>
              <a:t>de jure </a:t>
            </a:r>
            <a:r>
              <a:rPr lang="hu-HU" sz="2400" b="1" dirty="0">
                <a:solidFill>
                  <a:srgbClr val="50412B"/>
                </a:solidFill>
              </a:rPr>
              <a:t>pozíciója egybeesik a </a:t>
            </a:r>
            <a:r>
              <a:rPr lang="hu-HU" sz="2400" b="1" i="1" dirty="0">
                <a:solidFill>
                  <a:srgbClr val="50412B"/>
                </a:solidFill>
              </a:rPr>
              <a:t>de facto </a:t>
            </a:r>
            <a:r>
              <a:rPr lang="hu-HU" sz="2400" b="1" dirty="0">
                <a:solidFill>
                  <a:srgbClr val="50412B"/>
                </a:solidFill>
              </a:rPr>
              <a:t>pozíciójukkal.</a:t>
            </a:r>
          </a:p>
          <a:p>
            <a:pPr marL="355600" indent="-35560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>
                <a:srgbClr val="4D7C8B"/>
              </a:buClr>
              <a:buAutoNum type="arabicPeriod"/>
            </a:pPr>
            <a:r>
              <a:rPr lang="hu-HU" sz="2400" b="1" dirty="0">
                <a:solidFill>
                  <a:srgbClr val="50412B"/>
                </a:solidFill>
              </a:rPr>
              <a:t>Az állam célja a közjó szolgálata, a szakpolitikai tévedések és a korrupció pedig csupán devianciák, az állam irányítóinak a szándékaival szembemenő jelenségek (azaz nem rendszer-meghatározó elemek).</a:t>
            </a:r>
          </a:p>
        </p:txBody>
      </p:sp>
    </p:spTree>
    <p:extLst>
      <p:ext uri="{BB962C8B-B14F-4D97-AF65-F5344CB8AC3E}">
        <p14:creationId xmlns:p14="http://schemas.microsoft.com/office/powerpoint/2010/main" val="355027731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07949" y="51470"/>
            <a:ext cx="8928100" cy="915988"/>
          </a:xfrm>
          <a:noFill/>
        </p:spPr>
        <p:txBody>
          <a:bodyPr anchor="ctr">
            <a:noAutofit/>
          </a:bodyPr>
          <a:lstStyle/>
          <a:p>
            <a:r>
              <a:rPr lang="hu-HU" sz="2800" b="1" dirty="0">
                <a:solidFill>
                  <a:srgbClr val="8D503B"/>
                </a:solidFill>
              </a:rPr>
              <a:t>Az államműködés uralkodó elve</a:t>
            </a:r>
          </a:p>
        </p:txBody>
      </p:sp>
      <p:graphicFrame>
        <p:nvGraphicFramePr>
          <p:cNvPr id="5" name="Táblázat 4"/>
          <p:cNvGraphicFramePr>
            <a:graphicFrameLocks noGrp="1"/>
          </p:cNvGraphicFramePr>
          <p:nvPr/>
        </p:nvGraphicFramePr>
        <p:xfrm>
          <a:off x="251715" y="915566"/>
          <a:ext cx="8640765" cy="4032448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2020594">
                  <a:extLst>
                    <a:ext uri="{9D8B030D-6E8A-4147-A177-3AD203B41FA5}">
                      <a16:colId xmlns:a16="http://schemas.microsoft.com/office/drawing/2014/main" val="2939849762"/>
                    </a:ext>
                  </a:extLst>
                </a:gridCol>
                <a:gridCol w="1811955">
                  <a:extLst>
                    <a:ext uri="{9D8B030D-6E8A-4147-A177-3AD203B41FA5}">
                      <a16:colId xmlns:a16="http://schemas.microsoft.com/office/drawing/2014/main" val="2274992800"/>
                    </a:ext>
                  </a:extLst>
                </a:gridCol>
                <a:gridCol w="2404108">
                  <a:extLst>
                    <a:ext uri="{9D8B030D-6E8A-4147-A177-3AD203B41FA5}">
                      <a16:colId xmlns:a16="http://schemas.microsoft.com/office/drawing/2014/main" val="2971497276"/>
                    </a:ext>
                  </a:extLst>
                </a:gridCol>
                <a:gridCol w="2404108">
                  <a:extLst>
                    <a:ext uri="{9D8B030D-6E8A-4147-A177-3AD203B41FA5}">
                      <a16:colId xmlns:a16="http://schemas.microsoft.com/office/drawing/2014/main" val="42329098"/>
                    </a:ext>
                  </a:extLst>
                </a:gridCol>
              </a:tblGrid>
              <a:tr h="1500004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u-HU" sz="1600" b="1" kern="1200" dirty="0">
                          <a:solidFill>
                            <a:srgbClr val="4D7C85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2000" b="1" kern="1200" dirty="0">
                          <a:solidFill>
                            <a:srgbClr val="4D7C85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Ideológia</a:t>
                      </a:r>
                    </a:p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200" b="1" kern="1200" dirty="0">
                          <a:solidFill>
                            <a:srgbClr val="4D7C85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(törekvés a politikai hatalomnak az értékek társadalmi szinten való megvalósítására történő felhasználására)</a:t>
                      </a:r>
                    </a:p>
                  </a:txBody>
                  <a:tcPr marL="68580" marR="68580" marT="0" marB="0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2000" b="1" kern="1200" dirty="0">
                          <a:solidFill>
                            <a:srgbClr val="4D7C85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Hatalom kizárólagos birtoklása</a:t>
                      </a:r>
                    </a:p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200" b="1" kern="1200" dirty="0">
                          <a:solidFill>
                            <a:srgbClr val="4D7C85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(törekvés a politikai hatalom kizárólagos birtoklására)</a:t>
                      </a:r>
                    </a:p>
                  </a:txBody>
                  <a:tcPr marL="68580" marR="68580" marT="0" marB="0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2000" b="1" kern="1200" dirty="0">
                          <a:solidFill>
                            <a:srgbClr val="4D7C85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Személyes vagyon</a:t>
                      </a:r>
                      <a:r>
                        <a:rPr lang="hu-HU" sz="2000" b="1" kern="1200" baseline="0" dirty="0">
                          <a:solidFill>
                            <a:srgbClr val="4D7C85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hu-HU" sz="2000" b="1" kern="1200" dirty="0">
                          <a:solidFill>
                            <a:srgbClr val="4D7C85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felhalmozása</a:t>
                      </a:r>
                    </a:p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200" b="1" kern="1200" dirty="0">
                          <a:solidFill>
                            <a:srgbClr val="4D7C85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(törekvés a politikai hatalomnak a személyes vagyonosodásra való felhasználására)</a:t>
                      </a:r>
                    </a:p>
                  </a:txBody>
                  <a:tcPr marL="68580" marR="68580" marT="0" marB="0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60095713"/>
                  </a:ext>
                </a:extLst>
              </a:tr>
              <a:tr h="844148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600" b="1" kern="1200" dirty="0">
                          <a:solidFill>
                            <a:srgbClr val="50413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 társadalmi érdek elve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504131"/>
                          </a:solidFill>
                          <a:effectLst/>
                        </a:rPr>
                        <a:t>X</a:t>
                      </a:r>
                      <a:endParaRPr lang="hu-HU" sz="2000" b="1" dirty="0">
                        <a:solidFill>
                          <a:srgbClr val="50413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504131"/>
                          </a:solidFill>
                          <a:effectLst/>
                        </a:rPr>
                        <a:t>-</a:t>
                      </a:r>
                      <a:endParaRPr lang="hu-HU" sz="2000" b="1" dirty="0">
                        <a:solidFill>
                          <a:srgbClr val="50413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504131"/>
                          </a:solidFill>
                          <a:effectLst/>
                        </a:rPr>
                        <a:t>-</a:t>
                      </a:r>
                      <a:endParaRPr lang="hu-HU" sz="2000" b="1" dirty="0">
                        <a:solidFill>
                          <a:srgbClr val="50413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40798724"/>
                  </a:ext>
                </a:extLst>
              </a:tr>
              <a:tr h="844148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600" b="1" kern="1200" dirty="0">
                          <a:solidFill>
                            <a:srgbClr val="50413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Az ideológia végrehajtásának elve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504131"/>
                          </a:solidFill>
                          <a:effectLst/>
                        </a:rPr>
                        <a:t>X</a:t>
                      </a:r>
                      <a:endParaRPr lang="hu-HU" sz="2000" b="1" dirty="0">
                        <a:solidFill>
                          <a:srgbClr val="50413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504131"/>
                          </a:solidFill>
                          <a:effectLst/>
                        </a:rPr>
                        <a:t>X</a:t>
                      </a:r>
                      <a:endParaRPr lang="hu-HU" sz="2000" b="1" dirty="0">
                        <a:solidFill>
                          <a:srgbClr val="50413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504131"/>
                          </a:solidFill>
                          <a:effectLst/>
                        </a:rPr>
                        <a:t>-</a:t>
                      </a:r>
                      <a:endParaRPr lang="hu-HU" sz="2000" b="1" dirty="0">
                        <a:solidFill>
                          <a:srgbClr val="50413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66397939"/>
                  </a:ext>
                </a:extLst>
              </a:tr>
              <a:tr h="844148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600" b="1" kern="1200" dirty="0">
                          <a:solidFill>
                            <a:srgbClr val="50413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Az elitérdek elve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3A99D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504131"/>
                          </a:solidFill>
                          <a:effectLst/>
                        </a:rPr>
                        <a:t>-</a:t>
                      </a:r>
                      <a:endParaRPr lang="hu-HU" sz="2000" b="1" dirty="0">
                        <a:solidFill>
                          <a:srgbClr val="50413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3A99D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504131"/>
                          </a:solidFill>
                          <a:effectLst/>
                        </a:rPr>
                        <a:t>X</a:t>
                      </a:r>
                      <a:endParaRPr lang="hu-HU" sz="2000" b="1" dirty="0">
                        <a:solidFill>
                          <a:srgbClr val="50413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3A99D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504131"/>
                          </a:solidFill>
                          <a:effectLst/>
                        </a:rPr>
                        <a:t>X</a:t>
                      </a:r>
                      <a:endParaRPr lang="hu-HU" sz="2000" b="1" dirty="0">
                        <a:solidFill>
                          <a:srgbClr val="50413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3A99D">
                        <a:alpha val="6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5769519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07950" y="195486"/>
            <a:ext cx="8928100" cy="915988"/>
          </a:xfrm>
        </p:spPr>
        <p:txBody>
          <a:bodyPr anchor="ctr">
            <a:noAutofit/>
          </a:bodyPr>
          <a:lstStyle/>
          <a:p>
            <a:pPr marL="0" indent="0" algn="ctr">
              <a:buNone/>
            </a:pPr>
            <a:r>
              <a:rPr lang="en-US" sz="2800" b="1" dirty="0" err="1">
                <a:solidFill>
                  <a:srgbClr val="8D503B"/>
                </a:solidFill>
                <a:latin typeface="+mj-lt"/>
              </a:rPr>
              <a:t>Az</a:t>
            </a:r>
            <a:r>
              <a:rPr lang="en-US" sz="2800" b="1" dirty="0">
                <a:solidFill>
                  <a:srgbClr val="8D503B"/>
                </a:solidFill>
                <a:latin typeface="+mj-lt"/>
              </a:rPr>
              <a:t> </a:t>
            </a:r>
            <a:r>
              <a:rPr lang="en-US" sz="2800" b="1" dirty="0" err="1">
                <a:solidFill>
                  <a:srgbClr val="8D503B"/>
                </a:solidFill>
                <a:latin typeface="+mj-lt"/>
              </a:rPr>
              <a:t>elitérdekeknek</a:t>
            </a:r>
            <a:r>
              <a:rPr lang="en-US" sz="2800" b="1" dirty="0">
                <a:solidFill>
                  <a:srgbClr val="8D503B"/>
                </a:solidFill>
                <a:latin typeface="+mj-lt"/>
              </a:rPr>
              <a:t> </a:t>
            </a:r>
            <a:r>
              <a:rPr lang="en-US" sz="2800" b="1" dirty="0" err="1">
                <a:solidFill>
                  <a:srgbClr val="8D503B"/>
                </a:solidFill>
                <a:latin typeface="+mj-lt"/>
              </a:rPr>
              <a:t>alárendelt</a:t>
            </a:r>
            <a:r>
              <a:rPr lang="en-US" sz="2800" b="1" dirty="0">
                <a:solidFill>
                  <a:srgbClr val="8D503B"/>
                </a:solidFill>
                <a:latin typeface="+mj-lt"/>
              </a:rPr>
              <a:t> </a:t>
            </a:r>
            <a:r>
              <a:rPr lang="en-US" sz="2800" b="1" dirty="0" err="1">
                <a:solidFill>
                  <a:srgbClr val="8D503B"/>
                </a:solidFill>
                <a:latin typeface="+mj-lt"/>
              </a:rPr>
              <a:t>államok</a:t>
            </a:r>
            <a:r>
              <a:rPr lang="en-US" sz="2800" b="1" dirty="0">
                <a:solidFill>
                  <a:srgbClr val="8D503B"/>
                </a:solidFill>
                <a:latin typeface="+mj-lt"/>
              </a:rPr>
              <a:t> </a:t>
            </a:r>
            <a:r>
              <a:rPr lang="en-US" sz="2800" b="1" dirty="0" err="1">
                <a:solidFill>
                  <a:srgbClr val="8D503B"/>
                </a:solidFill>
                <a:latin typeface="+mj-lt"/>
              </a:rPr>
              <a:t>fogalmi</a:t>
            </a:r>
            <a:r>
              <a:rPr lang="en-US" sz="2800" b="1" dirty="0">
                <a:solidFill>
                  <a:srgbClr val="8D503B"/>
                </a:solidFill>
                <a:latin typeface="+mj-lt"/>
              </a:rPr>
              <a:t> </a:t>
            </a:r>
            <a:r>
              <a:rPr lang="en-US" sz="2800" b="1" dirty="0" err="1">
                <a:solidFill>
                  <a:srgbClr val="8D503B"/>
                </a:solidFill>
                <a:latin typeface="+mj-lt"/>
              </a:rPr>
              <a:t>rendje</a:t>
            </a:r>
            <a:endParaRPr lang="en-US" sz="2800" b="1" dirty="0">
              <a:solidFill>
                <a:srgbClr val="8D503B"/>
              </a:solidFill>
              <a:latin typeface="+mj-lt"/>
            </a:endParaRPr>
          </a:p>
        </p:txBody>
      </p:sp>
      <p:graphicFrame>
        <p:nvGraphicFramePr>
          <p:cNvPr id="5" name="Táblázat 4"/>
          <p:cNvGraphicFramePr>
            <a:graphicFrameLocks noGrp="1"/>
          </p:cNvGraphicFramePr>
          <p:nvPr/>
        </p:nvGraphicFramePr>
        <p:xfrm>
          <a:off x="107950" y="1232230"/>
          <a:ext cx="8928100" cy="3499760"/>
        </p:xfrm>
        <a:graphic>
          <a:graphicData uri="http://schemas.openxmlformats.org/drawingml/2006/table">
            <a:tbl>
              <a:tblPr/>
              <a:tblGrid>
                <a:gridCol w="50361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2403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18413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9995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600" b="1" noProof="0" dirty="0">
                        <a:solidFill>
                          <a:srgbClr val="4D7C85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u-HU" sz="1800" b="1" kern="1200" dirty="0">
                          <a:solidFill>
                            <a:srgbClr val="4D7C85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 használt megnevezés alapja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u-HU" sz="1800" b="1" kern="1200" dirty="0">
                          <a:solidFill>
                            <a:srgbClr val="4D7C85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Az elitérdek leírására használt különböző megnevezések a posztkommunista régióban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9995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 noProof="0" dirty="0">
                          <a:solidFill>
                            <a:srgbClr val="4D7C85"/>
                          </a:solidFill>
                          <a:latin typeface="+mn-lt"/>
                          <a:ea typeface="Calibri"/>
                          <a:cs typeface="Times New Roman"/>
                        </a:rPr>
                        <a:t>1.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600" b="1" kern="1200" dirty="0">
                          <a:solidFill>
                            <a:srgbClr val="50413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Aktor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600" b="1" kern="1200" dirty="0">
                          <a:solidFill>
                            <a:srgbClr val="50413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hálózati állam / </a:t>
                      </a:r>
                      <a:r>
                        <a:rPr lang="hu-HU" sz="1600" b="1" kern="1200" dirty="0" err="1">
                          <a:solidFill>
                            <a:srgbClr val="50413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patronális</a:t>
                      </a:r>
                      <a:r>
                        <a:rPr lang="hu-HU" sz="1600" b="1" kern="1200" dirty="0">
                          <a:solidFill>
                            <a:srgbClr val="50413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állam / klánállam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9995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 noProof="0" dirty="0">
                          <a:solidFill>
                            <a:srgbClr val="4D7C85"/>
                          </a:solidFill>
                          <a:latin typeface="+mn-lt"/>
                          <a:ea typeface="Calibri"/>
                          <a:cs typeface="Times New Roman"/>
                        </a:rPr>
                        <a:t>2.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600" b="1" kern="1200" dirty="0">
                          <a:solidFill>
                            <a:srgbClr val="50413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Tevékenység (hatalmat célzó)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600" b="1" kern="1200" dirty="0">
                          <a:solidFill>
                            <a:srgbClr val="50413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patrimoniális állam / </a:t>
                      </a:r>
                      <a:r>
                        <a:rPr lang="hu-HU" sz="1600" b="1" kern="1200" dirty="0" err="1">
                          <a:solidFill>
                            <a:srgbClr val="50413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szultanisztikus</a:t>
                      </a:r>
                      <a:r>
                        <a:rPr lang="hu-HU" sz="1600" b="1" kern="1200" dirty="0">
                          <a:solidFill>
                            <a:srgbClr val="50413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hu-HU" sz="1600" b="1" kern="1200" dirty="0" err="1">
                          <a:solidFill>
                            <a:srgbClr val="50413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állam</a:t>
                      </a:r>
                      <a:r>
                        <a:rPr lang="hu-HU" sz="1600" b="1" kern="1200" dirty="0">
                          <a:solidFill>
                            <a:srgbClr val="50413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/ neopatrimoniális állam / neoszultanisztikus állam 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9995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 noProof="0" dirty="0">
                          <a:solidFill>
                            <a:srgbClr val="4D7C85"/>
                          </a:solidFill>
                          <a:latin typeface="+mn-lt"/>
                          <a:ea typeface="Calibri"/>
                          <a:cs typeface="Times New Roman"/>
                        </a:rPr>
                        <a:t>3.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600" b="1" kern="1200" dirty="0">
                          <a:solidFill>
                            <a:srgbClr val="50413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Tevékenység (tulajdont célzó)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600" b="1" kern="1200" dirty="0">
                          <a:solidFill>
                            <a:srgbClr val="50413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járadékvadász állam / </a:t>
                      </a:r>
                      <a:r>
                        <a:rPr lang="hu-HU" sz="1600" b="1" kern="1200" dirty="0" err="1">
                          <a:solidFill>
                            <a:srgbClr val="50413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kleptokrata</a:t>
                      </a:r>
                      <a:r>
                        <a:rPr lang="hu-HU" sz="1600" b="1" kern="1200" dirty="0">
                          <a:solidFill>
                            <a:srgbClr val="50413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hu-HU" sz="1600" b="1" kern="1200" dirty="0" err="1">
                          <a:solidFill>
                            <a:srgbClr val="50413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állam</a:t>
                      </a:r>
                      <a:r>
                        <a:rPr lang="hu-HU" sz="1600" b="1" kern="1200" dirty="0">
                          <a:solidFill>
                            <a:srgbClr val="50413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/ ragadozó állam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9995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 noProof="0" dirty="0">
                          <a:solidFill>
                            <a:srgbClr val="4D7C85"/>
                          </a:solidFill>
                          <a:latin typeface="+mn-lt"/>
                          <a:ea typeface="Calibri"/>
                          <a:cs typeface="Times New Roman"/>
                        </a:rPr>
                        <a:t>4.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600" b="1" kern="1200">
                          <a:solidFill>
                            <a:srgbClr val="50413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Törvényesség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600" b="1" kern="1200" dirty="0">
                          <a:solidFill>
                            <a:srgbClr val="50413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korrupt állam / foglyul ejtett állam / bűnöző állam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1306820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artalom helye 7"/>
          <p:cNvSpPr>
            <a:spLocks noGrp="1"/>
          </p:cNvSpPr>
          <p:nvPr>
            <p:ph idx="1"/>
          </p:nvPr>
        </p:nvSpPr>
        <p:spPr>
          <a:xfrm>
            <a:off x="107950" y="0"/>
            <a:ext cx="8928099" cy="915987"/>
          </a:xfrm>
        </p:spPr>
        <p:txBody>
          <a:bodyPr anchor="ctr">
            <a:noAutofit/>
          </a:bodyPr>
          <a:lstStyle/>
          <a:p>
            <a:pPr marL="0" lvl="0" indent="0" algn="ctr" fontAlgn="base">
              <a:spcBef>
                <a:spcPct val="0"/>
              </a:spcBef>
              <a:spcAft>
                <a:spcPct val="0"/>
              </a:spcAft>
              <a:buNone/>
            </a:pPr>
            <a:r>
              <a:rPr kumimoji="0" lang="hu-HU" sz="2800" b="1" u="none" strike="noStrike" cap="none" normalizeH="0" baseline="0" dirty="0">
                <a:ln>
                  <a:noFill/>
                </a:ln>
                <a:solidFill>
                  <a:srgbClr val="8D503B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Mi az uralmi elit jellege?</a:t>
            </a:r>
          </a:p>
        </p:txBody>
      </p:sp>
      <p:graphicFrame>
        <p:nvGraphicFramePr>
          <p:cNvPr id="2" name="Táblázat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60939866"/>
              </p:ext>
            </p:extLst>
          </p:nvPr>
        </p:nvGraphicFramePr>
        <p:xfrm>
          <a:off x="107950" y="843558"/>
          <a:ext cx="8928099" cy="3847592"/>
        </p:xfrm>
        <a:graphic>
          <a:graphicData uri="http://schemas.openxmlformats.org/drawingml/2006/table">
            <a:tbl>
              <a:tblPr>
                <a:tableStyleId>{616DA210-FB5B-4158-B5E0-FEB733F419BA}</a:tableStyleId>
              </a:tblPr>
              <a:tblGrid>
                <a:gridCol w="503609">
                  <a:extLst>
                    <a:ext uri="{9D8B030D-6E8A-4147-A177-3AD203B41FA5}">
                      <a16:colId xmlns:a16="http://schemas.microsoft.com/office/drawing/2014/main" val="1099364250"/>
                    </a:ext>
                  </a:extLst>
                </a:gridCol>
                <a:gridCol w="1512168">
                  <a:extLst>
                    <a:ext uri="{9D8B030D-6E8A-4147-A177-3AD203B41FA5}">
                      <a16:colId xmlns:a16="http://schemas.microsoft.com/office/drawing/2014/main" val="3451319888"/>
                    </a:ext>
                  </a:extLst>
                </a:gridCol>
                <a:gridCol w="3456161">
                  <a:extLst>
                    <a:ext uri="{9D8B030D-6E8A-4147-A177-3AD203B41FA5}">
                      <a16:colId xmlns:a16="http://schemas.microsoft.com/office/drawing/2014/main" val="3420345549"/>
                    </a:ext>
                  </a:extLst>
                </a:gridCol>
                <a:gridCol w="3456161">
                  <a:extLst>
                    <a:ext uri="{9D8B030D-6E8A-4147-A177-3AD203B41FA5}">
                      <a16:colId xmlns:a16="http://schemas.microsoft.com/office/drawing/2014/main" val="148571599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hu-HU" sz="2000" b="1" dirty="0">
                        <a:solidFill>
                          <a:srgbClr val="504131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67310" marR="67310" marT="9525" marB="0" anchor="ctr">
                    <a:lnL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u-HU" sz="1800" b="1" kern="1200" dirty="0">
                          <a:solidFill>
                            <a:srgbClr val="4D7C85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Állam típusa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u-HU" sz="1800" b="1" kern="1200" dirty="0">
                          <a:solidFill>
                            <a:srgbClr val="4D7C85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 kategória interpretációs rétegei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u-HU" sz="1800" b="1" kern="1200" dirty="0">
                          <a:solidFill>
                            <a:srgbClr val="4D7C85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Az államnak a kategória által jelölt vonása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8338628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rgbClr val="4D7C85"/>
                          </a:solidFill>
                          <a:effectLst/>
                          <a:latin typeface="+mn-lt"/>
                        </a:rPr>
                        <a:t>1.</a:t>
                      </a:r>
                      <a:endParaRPr lang="hu-HU" sz="2800" b="1">
                        <a:solidFill>
                          <a:srgbClr val="4D7C85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310" marR="67310" marT="9525" marB="0" anchor="ctr">
                    <a:lnL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800" b="1" kern="1200" dirty="0">
                          <a:solidFill>
                            <a:srgbClr val="8D503B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Állam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600" b="1" kern="1200" dirty="0">
                          <a:solidFill>
                            <a:srgbClr val="50413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az erőszak legitim alkalmazásának monopóliuma</a:t>
                      </a:r>
                    </a:p>
                  </a:txBody>
                  <a:tcPr marL="68580" marR="68580" marT="0" marB="0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600" b="1" kern="1200">
                          <a:solidFill>
                            <a:srgbClr val="50413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Az intézmény, amelynek révén az uralmi elit legitim módon alkalmaz erőszakot</a:t>
                      </a:r>
                    </a:p>
                  </a:txBody>
                  <a:tcPr marL="68580" marR="68580" marT="0" marB="0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7387560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rgbClr val="4D7C85"/>
                          </a:solidFill>
                          <a:effectLst/>
                          <a:latin typeface="+mn-lt"/>
                        </a:rPr>
                        <a:t>2.</a:t>
                      </a:r>
                      <a:endParaRPr lang="hu-HU" sz="2800" b="1">
                        <a:solidFill>
                          <a:srgbClr val="4D7C85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310" marR="67310" marT="9525" marB="0" anchor="ctr">
                    <a:lnL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800" b="1" kern="1200" dirty="0">
                          <a:solidFill>
                            <a:srgbClr val="8D503B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Hálózati állam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600" b="1" kern="1200" dirty="0">
                          <a:solidFill>
                            <a:srgbClr val="50413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1. jellemző + az állam részein belül és közöttük működő kapcsolatok fokozódóan informális jellege</a:t>
                      </a:r>
                    </a:p>
                  </a:txBody>
                  <a:tcPr marL="68580" marR="68580" marT="0" marB="0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600" b="1" kern="1200">
                          <a:solidFill>
                            <a:srgbClr val="50413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Az uralmi elit főleg az informális hatalmi hálón keresztül gyakorolja a hatalmat</a:t>
                      </a:r>
                    </a:p>
                  </a:txBody>
                  <a:tcPr marL="68580" marR="68580" marT="0" marB="0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1975023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rgbClr val="4D7C85"/>
                          </a:solidFill>
                          <a:effectLst/>
                          <a:latin typeface="+mn-lt"/>
                        </a:rPr>
                        <a:t>3.</a:t>
                      </a:r>
                      <a:endParaRPr lang="hu-HU" sz="2800" b="1">
                        <a:solidFill>
                          <a:srgbClr val="4D7C85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310" marR="67310" marT="9525" marB="0" anchor="ctr">
                    <a:lnL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800" b="1" kern="1200" dirty="0">
                          <a:solidFill>
                            <a:srgbClr val="8D503B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Patronális állam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600" b="1" kern="1200" dirty="0">
                          <a:solidFill>
                            <a:srgbClr val="50413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1. + 2. jellemző + az uralmi elit személyes, patronális, hierarchikus függőségű jellege</a:t>
                      </a:r>
                    </a:p>
                  </a:txBody>
                  <a:tcPr marL="68580" marR="68580" marT="0" marB="0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600" b="1" kern="1200" dirty="0">
                          <a:solidFill>
                            <a:srgbClr val="50413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Az uralmi elit belső függőségei, patrónus–kliens viszonyok (patronális hatalmi háló)</a:t>
                      </a:r>
                    </a:p>
                  </a:txBody>
                  <a:tcPr marL="68580" marR="68580" marT="0" marB="0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9556198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4D7C85"/>
                          </a:solidFill>
                          <a:effectLst/>
                          <a:latin typeface="+mn-lt"/>
                        </a:rPr>
                        <a:t>4.</a:t>
                      </a:r>
                      <a:endParaRPr lang="hu-HU" sz="2800" b="1" dirty="0">
                        <a:solidFill>
                          <a:srgbClr val="4D7C85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310" marR="67310" marT="9525" marB="0" anchor="ctr">
                    <a:lnL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800" b="1" kern="1200" dirty="0">
                          <a:solidFill>
                            <a:srgbClr val="8D503B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Klánállam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600" b="1" kern="1200" dirty="0">
                          <a:solidFill>
                            <a:srgbClr val="50413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1. + 2. + 3. jellemzők + az uralmi elit politikai-gazdasági klán (fogadott politikai család) jellegű struktúrája</a:t>
                      </a:r>
                    </a:p>
                  </a:txBody>
                  <a:tcPr marL="68580" marR="68580" marT="0" marB="0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600" b="1" kern="1200" dirty="0">
                          <a:solidFill>
                            <a:srgbClr val="50413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Az uralmi elit antropológiai struktúrája és kulturális mintázatai</a:t>
                      </a:r>
                    </a:p>
                  </a:txBody>
                  <a:tcPr marL="68580" marR="68580" marT="0" marB="0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5241112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7931586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07950" y="0"/>
            <a:ext cx="8928100" cy="915987"/>
          </a:xfrm>
        </p:spPr>
        <p:txBody>
          <a:bodyPr anchor="ctr">
            <a:noAutofit/>
          </a:bodyPr>
          <a:lstStyle/>
          <a:p>
            <a:pPr lvl="0" fontAlgn="base">
              <a:spcAft>
                <a:spcPct val="0"/>
              </a:spcAft>
            </a:pPr>
            <a:r>
              <a:rPr lang="hu-HU" sz="2400" b="1" dirty="0">
                <a:solidFill>
                  <a:srgbClr val="8D503B"/>
                </a:solidFill>
                <a:ea typeface="Calibri" pitchFamily="34" charset="0"/>
                <a:cs typeface="Times New Roman" pitchFamily="18" charset="0"/>
              </a:rPr>
              <a:t>Milyen tevékenység irányul az állami intézményekre? </a:t>
            </a:r>
            <a:endParaRPr lang="hu-HU" sz="2400" dirty="0">
              <a:solidFill>
                <a:srgbClr val="8D503B"/>
              </a:solidFill>
            </a:endParaRPr>
          </a:p>
        </p:txBody>
      </p:sp>
      <p:graphicFrame>
        <p:nvGraphicFramePr>
          <p:cNvPr id="5" name="Táblázat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79929706"/>
              </p:ext>
            </p:extLst>
          </p:nvPr>
        </p:nvGraphicFramePr>
        <p:xfrm>
          <a:off x="107950" y="771550"/>
          <a:ext cx="8928100" cy="404469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03610">
                  <a:extLst>
                    <a:ext uri="{9D8B030D-6E8A-4147-A177-3AD203B41FA5}">
                      <a16:colId xmlns:a16="http://schemas.microsoft.com/office/drawing/2014/main" val="2485389507"/>
                    </a:ext>
                  </a:extLst>
                </a:gridCol>
                <a:gridCol w="1944216">
                  <a:extLst>
                    <a:ext uri="{9D8B030D-6E8A-4147-A177-3AD203B41FA5}">
                      <a16:colId xmlns:a16="http://schemas.microsoft.com/office/drawing/2014/main" val="1899412514"/>
                    </a:ext>
                  </a:extLst>
                </a:gridCol>
                <a:gridCol w="3028764">
                  <a:extLst>
                    <a:ext uri="{9D8B030D-6E8A-4147-A177-3AD203B41FA5}">
                      <a16:colId xmlns:a16="http://schemas.microsoft.com/office/drawing/2014/main" val="960447480"/>
                    </a:ext>
                  </a:extLst>
                </a:gridCol>
                <a:gridCol w="3451510">
                  <a:extLst>
                    <a:ext uri="{9D8B030D-6E8A-4147-A177-3AD203B41FA5}">
                      <a16:colId xmlns:a16="http://schemas.microsoft.com/office/drawing/2014/main" val="4273733797"/>
                    </a:ext>
                  </a:extLst>
                </a:gridCol>
              </a:tblGrid>
              <a:tr h="34095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hu-HU" sz="2400" b="1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u-HU" sz="2000" b="1" kern="1200" dirty="0">
                          <a:solidFill>
                            <a:srgbClr val="4D7C85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Állam típusa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u-HU" sz="2000" b="1" kern="1200" dirty="0">
                          <a:solidFill>
                            <a:srgbClr val="4D7C85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 kategória interpretációs rétegei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u-HU" sz="2000" b="1" kern="1200" dirty="0">
                          <a:solidFill>
                            <a:srgbClr val="4D7C85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Az államnak a kategória által jelölt vonása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87772244"/>
                  </a:ext>
                </a:extLst>
              </a:tr>
              <a:tr h="46127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rgbClr val="4D7C85"/>
                          </a:solidFill>
                          <a:effectLst/>
                        </a:rPr>
                        <a:t>1.</a:t>
                      </a:r>
                      <a:endParaRPr lang="hu-HU" sz="2800" b="1">
                        <a:solidFill>
                          <a:srgbClr val="4D7C85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2000" b="1" kern="1200" dirty="0">
                          <a:solidFill>
                            <a:srgbClr val="8D503B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Állam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600" b="1" kern="1200" dirty="0">
                          <a:solidFill>
                            <a:srgbClr val="50413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az erőszak legitim alkalmazásának monopóliuma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600" b="1" kern="1200" dirty="0">
                          <a:solidFill>
                            <a:srgbClr val="50413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Az intézmény, amelynek révén az uralmi elit legitim erőszakot alkalmaz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1692424"/>
                  </a:ext>
                </a:extLst>
              </a:tr>
              <a:tr h="46127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rgbClr val="4D7C85"/>
                          </a:solidFill>
                          <a:effectLst/>
                        </a:rPr>
                        <a:t>2.</a:t>
                      </a:r>
                      <a:endParaRPr lang="hu-HU" sz="2800" b="1">
                        <a:solidFill>
                          <a:srgbClr val="4D7C85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2000" b="1" kern="1200" dirty="0">
                          <a:solidFill>
                            <a:srgbClr val="8D503B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Patrimoniális állam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600" b="1" kern="1200" dirty="0">
                          <a:solidFill>
                            <a:srgbClr val="50413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1. jellemző + a kormányzati szféra kisajátítására törekvő uralmi elit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600" b="1" kern="1200" dirty="0">
                          <a:solidFill>
                            <a:srgbClr val="50413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 társadalom magánbirtokként való kezelése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21510390"/>
                  </a:ext>
                </a:extLst>
              </a:tr>
              <a:tr h="61811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4D7C85"/>
                          </a:solidFill>
                          <a:effectLst/>
                        </a:rPr>
                        <a:t>3.</a:t>
                      </a:r>
                      <a:endParaRPr lang="hu-HU" sz="2800" b="1" dirty="0">
                        <a:solidFill>
                          <a:srgbClr val="4D7C85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2000" b="1" kern="1200" dirty="0" err="1">
                          <a:solidFill>
                            <a:srgbClr val="8D503B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Neopatrimoni-ális</a:t>
                      </a:r>
                      <a:r>
                        <a:rPr lang="hu-HU" sz="2000" b="1" kern="1200" dirty="0">
                          <a:solidFill>
                            <a:srgbClr val="8D503B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állam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600" b="1" kern="1200" dirty="0">
                          <a:solidFill>
                            <a:srgbClr val="50413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1. + 2. jellemző + demokratikus intézményi berendezkedésben való működés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600" b="1" kern="1200" dirty="0">
                          <a:solidFill>
                            <a:srgbClr val="50413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Új intézményi berendezkedésben működő patrimoniális uralom (ahol a demokratikus intézményeknek mérsékelt korlátozó hatása van)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46423982"/>
                  </a:ext>
                </a:extLst>
              </a:tr>
              <a:tr h="61811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4D7C85"/>
                          </a:solidFill>
                          <a:effectLst/>
                        </a:rPr>
                        <a:t>4.</a:t>
                      </a:r>
                      <a:endParaRPr lang="hu-HU" sz="2800" b="1" dirty="0">
                        <a:solidFill>
                          <a:srgbClr val="4D7C85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2000" b="1" kern="1200" dirty="0" err="1">
                          <a:solidFill>
                            <a:srgbClr val="8D503B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Neoszultaniszti-kus</a:t>
                      </a:r>
                      <a:r>
                        <a:rPr lang="hu-HU" sz="2000" b="1" kern="1200" dirty="0">
                          <a:solidFill>
                            <a:srgbClr val="8D503B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állam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600" b="1" kern="1200" dirty="0">
                          <a:solidFill>
                            <a:srgbClr val="50413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1. + 2. + 3. sajátosság + a demokratikus intézményi berendezkedés tisztán </a:t>
                      </a:r>
                      <a:r>
                        <a:rPr lang="hu-HU" sz="1600" b="1" kern="1200" dirty="0" err="1">
                          <a:solidFill>
                            <a:srgbClr val="50413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instrumentalizált</a:t>
                      </a:r>
                      <a:endParaRPr lang="hu-HU" sz="1600" b="1" kern="1200" dirty="0">
                        <a:solidFill>
                          <a:srgbClr val="50413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600" b="1" kern="1200" dirty="0">
                          <a:solidFill>
                            <a:srgbClr val="50413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Új intézményi berendezkedésben működő </a:t>
                      </a:r>
                      <a:r>
                        <a:rPr lang="hu-HU" sz="1600" b="1" kern="1200" dirty="0" err="1">
                          <a:solidFill>
                            <a:srgbClr val="50413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szultanisztikus</a:t>
                      </a:r>
                      <a:r>
                        <a:rPr lang="hu-HU" sz="1600" b="1" kern="1200" dirty="0">
                          <a:solidFill>
                            <a:srgbClr val="50413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uralom (ahol a demokratikus intézményeknek semmi korlátozó hatása nincs)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0965945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5858910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07950" y="0"/>
            <a:ext cx="8928100" cy="915987"/>
          </a:xfrm>
        </p:spPr>
        <p:txBody>
          <a:bodyPr anchor="ctr">
            <a:noAutofit/>
          </a:bodyPr>
          <a:lstStyle/>
          <a:p>
            <a:pPr lvl="0" fontAlgn="base">
              <a:spcAft>
                <a:spcPct val="0"/>
              </a:spcAft>
            </a:pPr>
            <a:r>
              <a:rPr lang="hu-HU" sz="2400" b="1" dirty="0">
                <a:solidFill>
                  <a:srgbClr val="8D503B"/>
                </a:solidFill>
                <a:ea typeface="Calibri" pitchFamily="34" charset="0"/>
                <a:cs typeface="Times New Roman" pitchFamily="18" charset="0"/>
              </a:rPr>
              <a:t>Milyen a tulajdonra irányuló tevékenység? </a:t>
            </a:r>
            <a:endParaRPr lang="hu-HU" sz="2400" dirty="0">
              <a:solidFill>
                <a:srgbClr val="8D503B"/>
              </a:solidFill>
            </a:endParaRPr>
          </a:p>
        </p:txBody>
      </p:sp>
      <p:graphicFrame>
        <p:nvGraphicFramePr>
          <p:cNvPr id="6" name="Táblázat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24750746"/>
              </p:ext>
            </p:extLst>
          </p:nvPr>
        </p:nvGraphicFramePr>
        <p:xfrm>
          <a:off x="107950" y="843558"/>
          <a:ext cx="8928102" cy="396044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03610">
                  <a:extLst>
                    <a:ext uri="{9D8B030D-6E8A-4147-A177-3AD203B41FA5}">
                      <a16:colId xmlns:a16="http://schemas.microsoft.com/office/drawing/2014/main" val="74949273"/>
                    </a:ext>
                  </a:extLst>
                </a:gridCol>
                <a:gridCol w="1706410">
                  <a:extLst>
                    <a:ext uri="{9D8B030D-6E8A-4147-A177-3AD203B41FA5}">
                      <a16:colId xmlns:a16="http://schemas.microsoft.com/office/drawing/2014/main" val="3548829577"/>
                    </a:ext>
                  </a:extLst>
                </a:gridCol>
                <a:gridCol w="3384376">
                  <a:extLst>
                    <a:ext uri="{9D8B030D-6E8A-4147-A177-3AD203B41FA5}">
                      <a16:colId xmlns:a16="http://schemas.microsoft.com/office/drawing/2014/main" val="627258678"/>
                    </a:ext>
                  </a:extLst>
                </a:gridCol>
                <a:gridCol w="3333706">
                  <a:extLst>
                    <a:ext uri="{9D8B030D-6E8A-4147-A177-3AD203B41FA5}">
                      <a16:colId xmlns:a16="http://schemas.microsoft.com/office/drawing/2014/main" val="778979434"/>
                    </a:ext>
                  </a:extLst>
                </a:gridCol>
              </a:tblGrid>
              <a:tr h="69299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endParaRPr lang="hu-HU" sz="2800" b="1" dirty="0"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u-HU" sz="2000" b="1" kern="1200" dirty="0">
                          <a:solidFill>
                            <a:srgbClr val="4D7C85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Állam típusa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u-HU" sz="2000" b="1" kern="1200" dirty="0">
                          <a:solidFill>
                            <a:srgbClr val="4D7C85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 kategória interpretációs rétegei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u-HU" sz="2000" b="1" kern="1200" dirty="0">
                          <a:solidFill>
                            <a:srgbClr val="4D7C85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Az államnak a kategória által jelölt vonása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28597568"/>
                  </a:ext>
                </a:extLst>
              </a:tr>
              <a:tr h="61878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>
                          <a:solidFill>
                            <a:srgbClr val="4D7C85"/>
                          </a:solidFill>
                          <a:effectLst/>
                          <a:latin typeface="+mn-lt"/>
                        </a:rPr>
                        <a:t>1.</a:t>
                      </a:r>
                      <a:endParaRPr lang="hu-HU" sz="3200" b="1">
                        <a:solidFill>
                          <a:srgbClr val="4D7C85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2000" b="1" kern="1200" dirty="0">
                          <a:solidFill>
                            <a:srgbClr val="8D503B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Állam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600" b="1" kern="1200" dirty="0">
                          <a:solidFill>
                            <a:srgbClr val="50413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Adószedési monopólium a közfunkciók fenntartása érdekében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600" b="1" kern="1200">
                          <a:solidFill>
                            <a:srgbClr val="50413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Az állam elsődleges bevételi forrása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55897994"/>
                  </a:ext>
                </a:extLst>
              </a:tr>
              <a:tr h="93755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4D7C85"/>
                          </a:solidFill>
                          <a:effectLst/>
                          <a:latin typeface="+mn-lt"/>
                        </a:rPr>
                        <a:t>2.</a:t>
                      </a:r>
                      <a:endParaRPr lang="hu-HU" sz="3200" b="1" dirty="0">
                        <a:solidFill>
                          <a:srgbClr val="4D7C85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2000" b="1" kern="1200" dirty="0">
                          <a:solidFill>
                            <a:srgbClr val="8D503B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Járadékvadász állam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600" b="1" kern="1200" dirty="0">
                          <a:solidFill>
                            <a:srgbClr val="50413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1. jellemző + törvényes túladóztatás az uralmi elit és kegyencei javára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600" b="1" kern="1200" dirty="0">
                          <a:solidFill>
                            <a:srgbClr val="50413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Favoritizmus az állami bürokrácia/vállalatok kiterjesztésére az uralmi elit és kegyencei érdekében 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82701635"/>
                  </a:ext>
                </a:extLst>
              </a:tr>
              <a:tr h="77355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>
                          <a:solidFill>
                            <a:srgbClr val="4D7C85"/>
                          </a:solidFill>
                          <a:effectLst/>
                          <a:latin typeface="+mn-lt"/>
                        </a:rPr>
                        <a:t>3.</a:t>
                      </a:r>
                      <a:endParaRPr lang="hu-HU" sz="3200" b="1">
                        <a:solidFill>
                          <a:srgbClr val="4D7C85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2000" b="1" kern="1200" dirty="0">
                          <a:solidFill>
                            <a:srgbClr val="8D503B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Kleptokratikus állam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600" b="1" kern="1200">
                          <a:solidFill>
                            <a:srgbClr val="50413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1. + 2. jellemző + folyó jövedelmek illegális eltérítése magánkezekbe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600" b="1" kern="1200" dirty="0">
                          <a:solidFill>
                            <a:srgbClr val="50413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Illegális favoritizmus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84829482"/>
                  </a:ext>
                </a:extLst>
              </a:tr>
              <a:tr h="93755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4D7C85"/>
                          </a:solidFill>
                          <a:effectLst/>
                          <a:latin typeface="+mn-lt"/>
                        </a:rPr>
                        <a:t>4.</a:t>
                      </a:r>
                      <a:endParaRPr lang="hu-HU" sz="3200" b="1" dirty="0">
                        <a:solidFill>
                          <a:srgbClr val="4D7C85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2000" b="1" kern="1200" dirty="0">
                          <a:solidFill>
                            <a:srgbClr val="8D503B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Ragadozó állam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600" b="1" kern="1200">
                          <a:solidFill>
                            <a:srgbClr val="50413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1. + 2. + 3. jellemző + nem-pénzbeli tulajdon kisajátítása állami kényszer révén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600" b="1" kern="1200" dirty="0">
                          <a:solidFill>
                            <a:srgbClr val="50413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Illegális prédavadászat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2252085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0478689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07950" y="51470"/>
            <a:ext cx="8928100" cy="864517"/>
          </a:xfrm>
        </p:spPr>
        <p:txBody>
          <a:bodyPr anchor="ctr">
            <a:noAutofit/>
          </a:bodyPr>
          <a:lstStyle/>
          <a:p>
            <a:pPr lvl="0" fontAlgn="base">
              <a:spcAft>
                <a:spcPct val="0"/>
              </a:spcAft>
            </a:pPr>
            <a:r>
              <a:rPr lang="hu-HU" sz="2400" b="1" dirty="0">
                <a:solidFill>
                  <a:srgbClr val="8D503B"/>
                </a:solidFill>
                <a:ea typeface="Calibri" pitchFamily="34" charset="0"/>
                <a:cs typeface="Times New Roman" pitchFamily="18" charset="0"/>
              </a:rPr>
              <a:t>Mi az elitérdekű tevékenység (korrupció) jogi státusa? </a:t>
            </a:r>
            <a:endParaRPr lang="hu-HU" sz="2400" dirty="0">
              <a:solidFill>
                <a:srgbClr val="8D503B"/>
              </a:solidFill>
            </a:endParaRPr>
          </a:p>
        </p:txBody>
      </p:sp>
      <p:graphicFrame>
        <p:nvGraphicFramePr>
          <p:cNvPr id="5" name="Táblázat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85624010"/>
              </p:ext>
            </p:extLst>
          </p:nvPr>
        </p:nvGraphicFramePr>
        <p:xfrm>
          <a:off x="107950" y="987426"/>
          <a:ext cx="8928100" cy="37642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03610">
                  <a:extLst>
                    <a:ext uri="{9D8B030D-6E8A-4147-A177-3AD203B41FA5}">
                      <a16:colId xmlns:a16="http://schemas.microsoft.com/office/drawing/2014/main" val="453009653"/>
                    </a:ext>
                  </a:extLst>
                </a:gridCol>
                <a:gridCol w="1512168">
                  <a:extLst>
                    <a:ext uri="{9D8B030D-6E8A-4147-A177-3AD203B41FA5}">
                      <a16:colId xmlns:a16="http://schemas.microsoft.com/office/drawing/2014/main" val="4210386527"/>
                    </a:ext>
                  </a:extLst>
                </a:gridCol>
                <a:gridCol w="3712640">
                  <a:extLst>
                    <a:ext uri="{9D8B030D-6E8A-4147-A177-3AD203B41FA5}">
                      <a16:colId xmlns:a16="http://schemas.microsoft.com/office/drawing/2014/main" val="3505197887"/>
                    </a:ext>
                  </a:extLst>
                </a:gridCol>
                <a:gridCol w="3199682">
                  <a:extLst>
                    <a:ext uri="{9D8B030D-6E8A-4147-A177-3AD203B41FA5}">
                      <a16:colId xmlns:a16="http://schemas.microsoft.com/office/drawing/2014/main" val="102714156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hu-HU" sz="2000" b="1" dirty="0">
                        <a:solidFill>
                          <a:srgbClr val="4D7C85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u-HU" sz="2000" b="1" kern="1200" dirty="0">
                          <a:solidFill>
                            <a:srgbClr val="4D7C85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Állam típusa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u-HU" sz="2000" b="1" kern="1200" dirty="0">
                          <a:solidFill>
                            <a:srgbClr val="4D7C85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 kategória interpretációs rétegei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u-HU" sz="2000" b="1" kern="1200" dirty="0">
                          <a:solidFill>
                            <a:srgbClr val="4D7C85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Az államnak a kategória által jelölt vonása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2218513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>
                          <a:solidFill>
                            <a:srgbClr val="4D7C85"/>
                          </a:solidFill>
                          <a:effectLst/>
                          <a:latin typeface="+mn-lt"/>
                        </a:rPr>
                        <a:t>1.</a:t>
                      </a:r>
                      <a:endParaRPr lang="hu-HU" sz="3200" b="1">
                        <a:solidFill>
                          <a:srgbClr val="4D7C85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2000" b="1" kern="1200" dirty="0">
                          <a:solidFill>
                            <a:srgbClr val="8D503B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Állam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600" b="1" kern="1200" dirty="0">
                          <a:solidFill>
                            <a:srgbClr val="50413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Adószedési monopólium a közfunkciók fenntartása érdekében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600" b="1" kern="1200">
                          <a:solidFill>
                            <a:srgbClr val="50413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Az állami bevételek fő forrása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619627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4D7C85"/>
                          </a:solidFill>
                          <a:effectLst/>
                          <a:latin typeface="+mn-lt"/>
                        </a:rPr>
                        <a:t>2.</a:t>
                      </a:r>
                      <a:endParaRPr lang="hu-HU" sz="3200" b="1" dirty="0">
                        <a:solidFill>
                          <a:srgbClr val="4D7C85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2000" b="1" kern="1200" dirty="0">
                          <a:solidFill>
                            <a:srgbClr val="8D503B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Korrupt állam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600" b="1" kern="1200" dirty="0">
                          <a:solidFill>
                            <a:srgbClr val="50413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1. jellemző + a ráruházott hatalommal való visszaélés magánnyereség érdekében (eseti, nem stabil vazallusi láncok)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600" b="1" kern="1200" dirty="0">
                          <a:solidFill>
                            <a:srgbClr val="50413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Korrupció = a rendszer deviáns eleme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9402893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>
                          <a:solidFill>
                            <a:srgbClr val="4D7C85"/>
                          </a:solidFill>
                          <a:effectLst/>
                          <a:latin typeface="+mn-lt"/>
                        </a:rPr>
                        <a:t>3.</a:t>
                      </a:r>
                      <a:endParaRPr lang="hu-HU" sz="3200" b="1">
                        <a:solidFill>
                          <a:srgbClr val="4D7C85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2000" b="1" kern="1200" dirty="0">
                          <a:solidFill>
                            <a:srgbClr val="8D503B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Foglyul ejtett állam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600" b="1" kern="1200" dirty="0">
                          <a:solidFill>
                            <a:srgbClr val="50413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1. + 2. jellemző + korrupt vazallusi láncok permanens jelleggel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600" b="1" kern="1200" dirty="0">
                          <a:solidFill>
                            <a:srgbClr val="50413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Korrupció = a rendszer strukturális eleme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8776835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4D7C85"/>
                          </a:solidFill>
                          <a:effectLst/>
                          <a:latin typeface="+mn-lt"/>
                        </a:rPr>
                        <a:t>4.</a:t>
                      </a:r>
                      <a:endParaRPr lang="hu-HU" sz="3200" b="1" dirty="0">
                        <a:solidFill>
                          <a:srgbClr val="4D7C85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2000" b="1" kern="1200" dirty="0">
                          <a:solidFill>
                            <a:srgbClr val="8D503B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Bűnöző állam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600" b="1" kern="1200">
                          <a:solidFill>
                            <a:srgbClr val="50413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1. + 2. + 3. jellemző + egy politikai vállalkozásnak alávetve és monopolizálva (az állam bűnszervezetként való működése)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600" b="1" kern="1200" dirty="0">
                          <a:solidFill>
                            <a:srgbClr val="50413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Korrupció = a rendszer rendszeralkotó eleme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6248846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9592047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07950" y="267494"/>
            <a:ext cx="8928100" cy="915988"/>
          </a:xfrm>
        </p:spPr>
        <p:txBody>
          <a:bodyPr anchor="ctr">
            <a:noAutofit/>
          </a:bodyPr>
          <a:lstStyle/>
          <a:p>
            <a:pPr marL="0" indent="0" algn="ctr">
              <a:spcBef>
                <a:spcPts val="0"/>
              </a:spcBef>
              <a:buNone/>
            </a:pPr>
            <a:r>
              <a:rPr lang="hu-HU" sz="2400" b="1" dirty="0">
                <a:solidFill>
                  <a:srgbClr val="8D503B"/>
                </a:solidFill>
                <a:latin typeface="+mj-lt"/>
              </a:rPr>
              <a:t>Különböző dimenziók kombinálása: a posztkommunista maffiaállam</a:t>
            </a:r>
            <a:endParaRPr lang="en-US" sz="2400" b="1" dirty="0">
              <a:solidFill>
                <a:srgbClr val="8D503B"/>
              </a:solidFill>
              <a:latin typeface="+mj-lt"/>
            </a:endParaRPr>
          </a:p>
        </p:txBody>
      </p:sp>
      <p:graphicFrame>
        <p:nvGraphicFramePr>
          <p:cNvPr id="5" name="Táblázat 4"/>
          <p:cNvGraphicFramePr>
            <a:graphicFrameLocks noGrp="1"/>
          </p:cNvGraphicFramePr>
          <p:nvPr/>
        </p:nvGraphicFramePr>
        <p:xfrm>
          <a:off x="179513" y="1347614"/>
          <a:ext cx="8784975" cy="3250108"/>
        </p:xfrm>
        <a:graphic>
          <a:graphicData uri="http://schemas.openxmlformats.org/drawingml/2006/table">
            <a:tbl>
              <a:tblPr/>
              <a:tblGrid>
                <a:gridCol w="43561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0068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33997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7087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00484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600" b="1" noProof="0" dirty="0">
                        <a:solidFill>
                          <a:srgbClr val="504131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u-HU" sz="1600" b="1" kern="1200" noProof="0" dirty="0">
                          <a:solidFill>
                            <a:srgbClr val="4D7C85"/>
                          </a:solidFill>
                          <a:latin typeface="+mn-lt"/>
                          <a:ea typeface="+mn-ea"/>
                          <a:cs typeface="+mn-cs"/>
                        </a:rPr>
                        <a:t>A használt elnevezés alapja</a:t>
                      </a:r>
                      <a:endParaRPr lang="en-US" sz="1600" b="1" noProof="0" dirty="0">
                        <a:solidFill>
                          <a:srgbClr val="4D7C85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5720" marR="45720"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600" b="1" kern="1200" noProof="0" dirty="0">
                          <a:solidFill>
                            <a:srgbClr val="4D7C85"/>
                          </a:solidFill>
                          <a:latin typeface="+mn-lt"/>
                          <a:ea typeface="+mn-ea"/>
                          <a:cs typeface="+mn-cs"/>
                        </a:rPr>
                        <a:t>A maffiaállam egy jellemzőjére utaló terminus</a:t>
                      </a:r>
                      <a:endParaRPr lang="en-US" sz="1600" b="1" noProof="0" dirty="0">
                        <a:solidFill>
                          <a:srgbClr val="4D7C85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b="1" noProof="0" dirty="0">
                        <a:solidFill>
                          <a:srgbClr val="504131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8687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 noProof="0" dirty="0">
                          <a:solidFill>
                            <a:srgbClr val="4D7C85"/>
                          </a:solidFill>
                          <a:latin typeface="+mn-lt"/>
                          <a:ea typeface="Calibri"/>
                          <a:cs typeface="Times New Roman"/>
                        </a:rPr>
                        <a:t>1.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600" b="1" noProof="0" dirty="0">
                          <a:solidFill>
                            <a:srgbClr val="504131"/>
                          </a:solidFill>
                          <a:latin typeface="+mn-lt"/>
                          <a:ea typeface="Calibri"/>
                          <a:cs typeface="Times New Roman"/>
                        </a:rPr>
                        <a:t>Aktor</a:t>
                      </a:r>
                      <a:endParaRPr lang="en-US" sz="1600" b="1" noProof="0" dirty="0">
                        <a:solidFill>
                          <a:srgbClr val="504131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600" b="1" noProof="0" dirty="0">
                          <a:solidFill>
                            <a:srgbClr val="504131"/>
                          </a:solidFill>
                          <a:latin typeface="+mn-lt"/>
                          <a:ea typeface="Calibri"/>
                          <a:cs typeface="Times New Roman"/>
                        </a:rPr>
                        <a:t>klánállam</a:t>
                      </a:r>
                      <a:endParaRPr lang="en-US" sz="1600" b="1" noProof="0" dirty="0">
                        <a:solidFill>
                          <a:srgbClr val="504131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 rowSpan="4">
                  <a:txBody>
                    <a:bodyPr/>
                    <a:lstStyle/>
                    <a:p>
                      <a:pPr marL="627063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2000" b="1" noProof="0" dirty="0">
                          <a:solidFill>
                            <a:srgbClr val="504131"/>
                          </a:solidFill>
                          <a:latin typeface="+mn-lt"/>
                          <a:ea typeface="Calibri"/>
                          <a:cs typeface="Times New Roman"/>
                        </a:rPr>
                        <a:t>maffiaállam</a:t>
                      </a:r>
                      <a:endParaRPr lang="en-US" sz="2000" b="1" noProof="0" dirty="0">
                        <a:solidFill>
                          <a:srgbClr val="504131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8687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 noProof="0" dirty="0">
                          <a:solidFill>
                            <a:srgbClr val="4D7C85"/>
                          </a:solidFill>
                          <a:latin typeface="+mn-lt"/>
                          <a:ea typeface="Calibri"/>
                          <a:cs typeface="Times New Roman"/>
                        </a:rPr>
                        <a:t>2.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600" b="1" kern="1200" dirty="0">
                          <a:solidFill>
                            <a:srgbClr val="504131"/>
                          </a:solidFill>
                          <a:latin typeface="+mn-lt"/>
                          <a:ea typeface="Calibri"/>
                          <a:cs typeface="Times New Roman"/>
                        </a:rPr>
                        <a:t>Tevékenység </a:t>
                      </a:r>
                      <a:r>
                        <a:rPr lang="en-US" sz="1600" b="1" kern="1200" baseline="0" dirty="0">
                          <a:solidFill>
                            <a:srgbClr val="504131"/>
                          </a:solidFill>
                          <a:latin typeface="+mn-lt"/>
                          <a:ea typeface="Calibri"/>
                          <a:cs typeface="Times New Roman"/>
                        </a:rPr>
                        <a:t>(</a:t>
                      </a:r>
                      <a:r>
                        <a:rPr lang="hu-HU" sz="1600" b="1" kern="1200" baseline="0" dirty="0">
                          <a:solidFill>
                            <a:srgbClr val="504131"/>
                          </a:solidFill>
                          <a:latin typeface="+mn-lt"/>
                          <a:ea typeface="Calibri"/>
                          <a:cs typeface="Times New Roman"/>
                        </a:rPr>
                        <a:t>hatalmat célzó</a:t>
                      </a:r>
                      <a:r>
                        <a:rPr lang="en-US" sz="1600" b="1" kern="1200" baseline="0" dirty="0">
                          <a:solidFill>
                            <a:srgbClr val="504131"/>
                          </a:solidFill>
                          <a:latin typeface="+mn-lt"/>
                          <a:ea typeface="Calibri"/>
                          <a:cs typeface="Times New Roman"/>
                        </a:rPr>
                        <a:t>)</a:t>
                      </a:r>
                      <a:endParaRPr lang="hu-HU" sz="1600" b="1" kern="1200" dirty="0">
                        <a:solidFill>
                          <a:srgbClr val="504131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600" b="1" kern="1200" dirty="0">
                          <a:solidFill>
                            <a:srgbClr val="504131"/>
                          </a:solidFill>
                          <a:latin typeface="+mn-lt"/>
                          <a:ea typeface="Calibri"/>
                          <a:cs typeface="Times New Roman"/>
                        </a:rPr>
                        <a:t>neopatrimoniális</a:t>
                      </a:r>
                      <a:r>
                        <a:rPr lang="hu-HU" sz="1600" b="1" kern="1200" baseline="0" dirty="0">
                          <a:solidFill>
                            <a:srgbClr val="504131"/>
                          </a:solidFill>
                          <a:latin typeface="+mn-lt"/>
                          <a:ea typeface="Calibri"/>
                          <a:cs typeface="Times New Roman"/>
                        </a:rPr>
                        <a:t> / neoszultanisztikus állam</a:t>
                      </a:r>
                      <a:endParaRPr lang="hu-HU" sz="1600" b="1" kern="1200" dirty="0">
                        <a:solidFill>
                          <a:srgbClr val="504131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hu-HU" sz="1800" b="1" kern="12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8687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 noProof="0" dirty="0">
                          <a:solidFill>
                            <a:srgbClr val="4D7C85"/>
                          </a:solidFill>
                          <a:latin typeface="+mn-lt"/>
                          <a:ea typeface="Calibri"/>
                          <a:cs typeface="Times New Roman"/>
                        </a:rPr>
                        <a:t>3.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600" b="1" noProof="0" dirty="0">
                          <a:solidFill>
                            <a:srgbClr val="504131"/>
                          </a:solidFill>
                          <a:latin typeface="+mn-lt"/>
                          <a:ea typeface="Calibri"/>
                          <a:cs typeface="Times New Roman"/>
                        </a:rPr>
                        <a:t>Tevékenység</a:t>
                      </a:r>
                      <a:r>
                        <a:rPr lang="hu-HU" sz="1600" b="1" baseline="0" noProof="0" dirty="0">
                          <a:solidFill>
                            <a:srgbClr val="504131"/>
                          </a:solidFill>
                          <a:latin typeface="+mn-lt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600" b="1" noProof="0" dirty="0">
                          <a:solidFill>
                            <a:srgbClr val="504131"/>
                          </a:solidFill>
                          <a:latin typeface="+mn-lt"/>
                          <a:ea typeface="Calibri"/>
                          <a:cs typeface="Times New Roman"/>
                        </a:rPr>
                        <a:t>(</a:t>
                      </a:r>
                      <a:r>
                        <a:rPr lang="hu-HU" sz="1600" b="1" noProof="0" dirty="0">
                          <a:solidFill>
                            <a:srgbClr val="504131"/>
                          </a:solidFill>
                          <a:latin typeface="+mn-lt"/>
                          <a:ea typeface="Calibri"/>
                          <a:cs typeface="Times New Roman"/>
                        </a:rPr>
                        <a:t>tulajdont célzó</a:t>
                      </a:r>
                      <a:r>
                        <a:rPr lang="en-US" sz="1600" b="1" baseline="0" noProof="0" dirty="0">
                          <a:solidFill>
                            <a:srgbClr val="504131"/>
                          </a:solidFill>
                          <a:latin typeface="+mn-lt"/>
                          <a:ea typeface="Calibri"/>
                          <a:cs typeface="Times New Roman"/>
                        </a:rPr>
                        <a:t>)</a:t>
                      </a:r>
                      <a:endParaRPr lang="en-US" sz="1600" b="1" noProof="0" dirty="0">
                        <a:solidFill>
                          <a:srgbClr val="504131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600" b="1" noProof="0" dirty="0">
                          <a:solidFill>
                            <a:srgbClr val="504131"/>
                          </a:solidFill>
                          <a:latin typeface="+mn-lt"/>
                          <a:ea typeface="Calibri"/>
                          <a:cs typeface="Times New Roman"/>
                        </a:rPr>
                        <a:t>ragadozó</a:t>
                      </a:r>
                      <a:r>
                        <a:rPr lang="hu-HU" sz="1600" b="1" baseline="0" noProof="0" dirty="0">
                          <a:solidFill>
                            <a:srgbClr val="504131"/>
                          </a:solidFill>
                          <a:latin typeface="+mn-lt"/>
                          <a:ea typeface="Calibri"/>
                          <a:cs typeface="Times New Roman"/>
                        </a:rPr>
                        <a:t> állam</a:t>
                      </a:r>
                      <a:endParaRPr lang="en-US" sz="1600" b="1" noProof="0" dirty="0">
                        <a:solidFill>
                          <a:srgbClr val="504131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800" b="1" noProof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8687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 noProof="0" dirty="0">
                          <a:solidFill>
                            <a:srgbClr val="4D7C85"/>
                          </a:solidFill>
                          <a:latin typeface="+mn-lt"/>
                          <a:ea typeface="Calibri"/>
                          <a:cs typeface="Times New Roman"/>
                        </a:rPr>
                        <a:t>4.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600" b="1" kern="1200" noProof="0" dirty="0">
                          <a:solidFill>
                            <a:srgbClr val="504131"/>
                          </a:solidFill>
                          <a:latin typeface="+mn-lt"/>
                          <a:ea typeface="Calibri"/>
                          <a:cs typeface="Times New Roman"/>
                        </a:rPr>
                        <a:t>Törvényesség</a:t>
                      </a:r>
                      <a:endParaRPr lang="en-US" sz="1600" b="1" kern="1200" noProof="0" dirty="0">
                        <a:solidFill>
                          <a:srgbClr val="504131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600" b="1" kern="1200" noProof="0" dirty="0">
                          <a:solidFill>
                            <a:srgbClr val="504131"/>
                          </a:solidFill>
                          <a:latin typeface="+mn-lt"/>
                          <a:ea typeface="Calibri"/>
                          <a:cs typeface="Times New Roman"/>
                        </a:rPr>
                        <a:t>bűnöző</a:t>
                      </a:r>
                      <a:r>
                        <a:rPr lang="hu-HU" sz="1600" b="1" kern="1200" baseline="0" noProof="0" dirty="0">
                          <a:solidFill>
                            <a:srgbClr val="504131"/>
                          </a:solidFill>
                          <a:latin typeface="+mn-lt"/>
                          <a:ea typeface="Calibri"/>
                          <a:cs typeface="Times New Roman"/>
                        </a:rPr>
                        <a:t> állam</a:t>
                      </a:r>
                      <a:endParaRPr lang="en-US" sz="1600" b="1" kern="1200" noProof="0" dirty="0">
                        <a:solidFill>
                          <a:srgbClr val="504131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800" b="1" kern="1200" noProof="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cxnSp>
        <p:nvCxnSpPr>
          <p:cNvPr id="6" name="Egyenes összekötő nyíllal 5"/>
          <p:cNvCxnSpPr/>
          <p:nvPr/>
        </p:nvCxnSpPr>
        <p:spPr>
          <a:xfrm>
            <a:off x="6300192" y="2607964"/>
            <a:ext cx="648296" cy="449945"/>
          </a:xfrm>
          <a:prstGeom prst="straightConnector1">
            <a:avLst/>
          </a:prstGeom>
          <a:ln w="44450" cap="flat">
            <a:solidFill>
              <a:srgbClr val="4D7C85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Egyenes összekötő nyíllal 8"/>
          <p:cNvCxnSpPr/>
          <p:nvPr/>
        </p:nvCxnSpPr>
        <p:spPr>
          <a:xfrm>
            <a:off x="6298650" y="3193313"/>
            <a:ext cx="648296" cy="144017"/>
          </a:xfrm>
          <a:prstGeom prst="straightConnector1">
            <a:avLst/>
          </a:prstGeom>
          <a:ln w="44450" cap="flat">
            <a:solidFill>
              <a:srgbClr val="4D7C85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Egyenes összekötő nyíllal 9"/>
          <p:cNvCxnSpPr/>
          <p:nvPr/>
        </p:nvCxnSpPr>
        <p:spPr>
          <a:xfrm flipV="1">
            <a:off x="6300192" y="3651998"/>
            <a:ext cx="648296" cy="161912"/>
          </a:xfrm>
          <a:prstGeom prst="straightConnector1">
            <a:avLst/>
          </a:prstGeom>
          <a:ln w="44450" cap="flat">
            <a:solidFill>
              <a:srgbClr val="4D7C85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Egyenes összekötő nyíllal 10"/>
          <p:cNvCxnSpPr/>
          <p:nvPr/>
        </p:nvCxnSpPr>
        <p:spPr>
          <a:xfrm flipV="1">
            <a:off x="6300192" y="3949314"/>
            <a:ext cx="648296" cy="513003"/>
          </a:xfrm>
          <a:prstGeom prst="straightConnector1">
            <a:avLst/>
          </a:prstGeom>
          <a:ln w="44450" cap="flat">
            <a:solidFill>
              <a:srgbClr val="4D7C85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5504187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 idx="4294967295"/>
          </p:nvPr>
        </p:nvSpPr>
        <p:spPr>
          <a:xfrm>
            <a:off x="107950" y="0"/>
            <a:ext cx="8928100" cy="1275606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r>
              <a:rPr lang="hu-HU" sz="3200" b="1" dirty="0">
                <a:solidFill>
                  <a:srgbClr val="8D503B"/>
                </a:solidFill>
              </a:rPr>
              <a:t>Összefoglalás: a főáramú megközelítés három fő axiómájának megkérdőjelezése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4294967295"/>
          </p:nvPr>
        </p:nvSpPr>
        <p:spPr>
          <a:xfrm>
            <a:off x="109566" y="1211510"/>
            <a:ext cx="8926483" cy="3753022"/>
          </a:xfrm>
          <a:prstGeom prst="rect">
            <a:avLst/>
          </a:prstGeom>
        </p:spPr>
        <p:txBody>
          <a:bodyPr>
            <a:noAutofit/>
          </a:bodyPr>
          <a:lstStyle/>
          <a:p>
            <a:pPr marL="355600" indent="-35560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>
                <a:srgbClr val="4D7C8B"/>
              </a:buClr>
              <a:buAutoNum type="arabicPeriod"/>
            </a:pPr>
            <a:r>
              <a:rPr lang="hu-HU" sz="2200" b="1" dirty="0">
                <a:solidFill>
                  <a:srgbClr val="50412B"/>
                </a:solidFill>
              </a:rPr>
              <a:t>A társadalmi cselekvés szféráinak szétválasztása </a:t>
            </a:r>
            <a:r>
              <a:rPr lang="hu-HU" sz="2200" b="1" dirty="0">
                <a:solidFill>
                  <a:srgbClr val="50412B"/>
                </a:solidFill>
                <a:sym typeface="Wingdings" panose="05000000000000000000" pitchFamily="2" charset="2"/>
              </a:rPr>
              <a:t> </a:t>
            </a:r>
            <a:r>
              <a:rPr lang="hu-HU" sz="2200" b="1" dirty="0">
                <a:solidFill>
                  <a:srgbClr val="CD5F50"/>
                </a:solidFill>
                <a:sym typeface="Wingdings" panose="05000000000000000000" pitchFamily="2" charset="2"/>
              </a:rPr>
              <a:t>nincs szétválasztás, az autonómiákat korlátozzák vagy felszámolják, patrónus-kliens hálózatok</a:t>
            </a:r>
            <a:endParaRPr lang="hu-HU" sz="2200" b="1" dirty="0">
              <a:solidFill>
                <a:srgbClr val="50412B"/>
              </a:solidFill>
            </a:endParaRPr>
          </a:p>
          <a:p>
            <a:pPr marL="355600" indent="-35560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>
                <a:srgbClr val="4D7C8B"/>
              </a:buClr>
              <a:buAutoNum type="arabicPeriod"/>
            </a:pPr>
            <a:r>
              <a:rPr lang="hu-HU" sz="2200" b="1" dirty="0">
                <a:solidFill>
                  <a:srgbClr val="50412B"/>
                </a:solidFill>
              </a:rPr>
              <a:t>A személyek és intézmények </a:t>
            </a:r>
            <a:r>
              <a:rPr lang="hu-HU" sz="2200" b="1" i="1" dirty="0">
                <a:solidFill>
                  <a:srgbClr val="50412B"/>
                </a:solidFill>
              </a:rPr>
              <a:t>de jure </a:t>
            </a:r>
            <a:r>
              <a:rPr lang="hu-HU" sz="2200" b="1" dirty="0">
                <a:solidFill>
                  <a:srgbClr val="50412B"/>
                </a:solidFill>
              </a:rPr>
              <a:t>pozíciója egybeesik a </a:t>
            </a:r>
            <a:r>
              <a:rPr lang="hu-HU" sz="2200" b="1" i="1" dirty="0">
                <a:solidFill>
                  <a:srgbClr val="50412B"/>
                </a:solidFill>
              </a:rPr>
              <a:t>de facto </a:t>
            </a:r>
            <a:r>
              <a:rPr lang="hu-HU" sz="2200" b="1" dirty="0">
                <a:solidFill>
                  <a:srgbClr val="50412B"/>
                </a:solidFill>
              </a:rPr>
              <a:t>pozíciójukkal </a:t>
            </a:r>
            <a:r>
              <a:rPr lang="hu-HU" sz="2200" b="1" dirty="0">
                <a:solidFill>
                  <a:srgbClr val="50412B"/>
                </a:solidFill>
                <a:sym typeface="Wingdings" panose="05000000000000000000" pitchFamily="2" charset="2"/>
              </a:rPr>
              <a:t> </a:t>
            </a:r>
            <a:r>
              <a:rPr lang="hu-HU" sz="2200" b="1" dirty="0">
                <a:solidFill>
                  <a:srgbClr val="CD5F50"/>
                </a:solidFill>
                <a:sym typeface="Wingdings" panose="05000000000000000000" pitchFamily="2" charset="2"/>
              </a:rPr>
              <a:t>nem esik egybe, informális hálózatok átlépnek a formális rendszeren</a:t>
            </a:r>
            <a:endParaRPr lang="hu-HU" sz="2200" b="1" dirty="0">
              <a:solidFill>
                <a:srgbClr val="50412B"/>
              </a:solidFill>
            </a:endParaRPr>
          </a:p>
          <a:p>
            <a:pPr marL="355600" indent="-35560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>
                <a:srgbClr val="4D7C8B"/>
              </a:buClr>
              <a:buAutoNum type="arabicPeriod"/>
            </a:pPr>
            <a:r>
              <a:rPr lang="hu-HU" sz="2200" b="1" dirty="0">
                <a:solidFill>
                  <a:srgbClr val="50412B"/>
                </a:solidFill>
              </a:rPr>
              <a:t>Az állam célja a közjó szolgálata, a szakpolitikai tévedések és a korrupció pedig csupán devianciák </a:t>
            </a:r>
            <a:r>
              <a:rPr lang="hu-HU" sz="2200" b="1" dirty="0">
                <a:solidFill>
                  <a:srgbClr val="50412B"/>
                </a:solidFill>
                <a:sym typeface="Wingdings" panose="05000000000000000000" pitchFamily="2" charset="2"/>
              </a:rPr>
              <a:t> </a:t>
            </a:r>
            <a:r>
              <a:rPr lang="hu-HU" sz="2200" b="1" dirty="0">
                <a:solidFill>
                  <a:srgbClr val="CD5F50"/>
                </a:solidFill>
                <a:sym typeface="Wingdings" panose="05000000000000000000" pitchFamily="2" charset="2"/>
              </a:rPr>
              <a:t>a korrupció az uralmi elit szándékai szerint, általa szervezetten történik, rendszermeghatározó elem (maffiaállam)</a:t>
            </a:r>
            <a:endParaRPr lang="hu-HU" sz="2200" b="1" dirty="0">
              <a:solidFill>
                <a:srgbClr val="50412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626495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ím 1"/>
          <p:cNvSpPr txBox="1">
            <a:spLocks/>
          </p:cNvSpPr>
          <p:nvPr/>
        </p:nvSpPr>
        <p:spPr>
          <a:xfrm>
            <a:off x="107950" y="1563638"/>
            <a:ext cx="8928100" cy="187220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u-HU" sz="3600" b="1" dirty="0">
                <a:solidFill>
                  <a:srgbClr val="8D503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Köszönöm a figyelmet!</a:t>
            </a:r>
          </a:p>
          <a:p>
            <a:r>
              <a:rPr lang="hu-HU" sz="3200" b="1" dirty="0">
                <a:solidFill>
                  <a:srgbClr val="8D503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Kérdés?</a:t>
            </a:r>
          </a:p>
        </p:txBody>
      </p:sp>
    </p:spTree>
    <p:extLst>
      <p:ext uri="{BB962C8B-B14F-4D97-AF65-F5344CB8AC3E}">
        <p14:creationId xmlns:p14="http://schemas.microsoft.com/office/powerpoint/2010/main" val="55497436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07949" y="83899"/>
            <a:ext cx="8928100" cy="633497"/>
          </a:xfrm>
        </p:spPr>
        <p:txBody>
          <a:bodyPr anchor="ctr">
            <a:noAutofit/>
          </a:bodyPr>
          <a:lstStyle/>
          <a:p>
            <a:r>
              <a:rPr lang="hu-HU" sz="2800" b="1" dirty="0">
                <a:solidFill>
                  <a:srgbClr val="8D503B"/>
                </a:solidFill>
              </a:rPr>
              <a:t>Informalitás a három csúcsbéli rezsimtípusban</a:t>
            </a:r>
          </a:p>
        </p:txBody>
      </p:sp>
      <p:sp>
        <p:nvSpPr>
          <p:cNvPr id="4" name="Téglalap 4"/>
          <p:cNvSpPr/>
          <p:nvPr/>
        </p:nvSpPr>
        <p:spPr>
          <a:xfrm>
            <a:off x="395286" y="987574"/>
            <a:ext cx="8353425" cy="37087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Aft>
                <a:spcPts val="600"/>
              </a:spcAft>
              <a:buClr>
                <a:srgbClr val="4D7C8B"/>
              </a:buClr>
              <a:buSzPct val="100000"/>
              <a:buFont typeface="Calibri" panose="020F0502020204030204" pitchFamily="34" charset="0"/>
              <a:buChar char="●"/>
            </a:pPr>
            <a:r>
              <a:rPr lang="hu-HU" sz="2000" b="1" dirty="0">
                <a:solidFill>
                  <a:srgbClr val="50412B"/>
                </a:solidFill>
              </a:rPr>
              <a:t>Informalitás az elitek szintjén nemcsak patronális autokráciában létezik</a:t>
            </a:r>
          </a:p>
          <a:p>
            <a:pPr marL="342900" indent="-342900">
              <a:spcAft>
                <a:spcPts val="600"/>
              </a:spcAft>
              <a:buClr>
                <a:srgbClr val="4D7C8B"/>
              </a:buClr>
              <a:buSzPct val="100000"/>
              <a:buFont typeface="Calibri" panose="020F0502020204030204" pitchFamily="34" charset="0"/>
              <a:buChar char="●"/>
            </a:pPr>
            <a:r>
              <a:rPr lang="hu-HU" sz="2000" b="1" u="sng" dirty="0">
                <a:solidFill>
                  <a:srgbClr val="50412B"/>
                </a:solidFill>
              </a:rPr>
              <a:t>Kommunista diktatúrában:</a:t>
            </a:r>
            <a:endParaRPr lang="hu-HU" sz="2000" u="sng" dirty="0">
              <a:solidFill>
                <a:srgbClr val="50412B"/>
              </a:solidFill>
            </a:endParaRPr>
          </a:p>
          <a:p>
            <a:pPr marL="800100" lvl="1" indent="-342900">
              <a:spcAft>
                <a:spcPts val="600"/>
              </a:spcAft>
              <a:buClr>
                <a:srgbClr val="4D7C8B"/>
              </a:buClr>
              <a:buSzPct val="100000"/>
              <a:buFont typeface="Calibri" panose="020F0502020204030204" pitchFamily="34" charset="0"/>
              <a:buChar char="●"/>
            </a:pPr>
            <a:r>
              <a:rPr lang="hu-HU" sz="2000" b="1" dirty="0">
                <a:solidFill>
                  <a:srgbClr val="50412B"/>
                </a:solidFill>
              </a:rPr>
              <a:t>informális szóbeli utasítások (ukázok, „telefontörvény”)</a:t>
            </a:r>
          </a:p>
          <a:p>
            <a:pPr marL="800100" lvl="1" indent="-342900">
              <a:spcAft>
                <a:spcPts val="600"/>
              </a:spcAft>
              <a:buClr>
                <a:srgbClr val="4D7C8B"/>
              </a:buClr>
              <a:buSzPct val="100000"/>
              <a:buFont typeface="Calibri" panose="020F0502020204030204" pitchFamily="34" charset="0"/>
              <a:buChar char="●"/>
            </a:pPr>
            <a:r>
              <a:rPr lang="hu-HU" sz="2000" b="1" dirty="0">
                <a:solidFill>
                  <a:srgbClr val="50412B"/>
                </a:solidFill>
              </a:rPr>
              <a:t>informális „kézfogásos” egyezségek</a:t>
            </a:r>
          </a:p>
          <a:p>
            <a:pPr marL="342900" indent="-342900">
              <a:spcAft>
                <a:spcPts val="600"/>
              </a:spcAft>
              <a:buClr>
                <a:srgbClr val="4D7C8B"/>
              </a:buClr>
              <a:buSzPct val="100000"/>
              <a:buFont typeface="Calibri" panose="020F0502020204030204" pitchFamily="34" charset="0"/>
              <a:buChar char="●"/>
            </a:pPr>
            <a:r>
              <a:rPr lang="hu-HU" sz="2000" b="1" u="sng" dirty="0">
                <a:solidFill>
                  <a:srgbClr val="50412B"/>
                </a:solidFill>
              </a:rPr>
              <a:t>Liberális demokráciában:</a:t>
            </a:r>
          </a:p>
          <a:p>
            <a:pPr marL="800100" lvl="1" indent="-342900">
              <a:spcAft>
                <a:spcPts val="600"/>
              </a:spcAft>
              <a:buClr>
                <a:srgbClr val="4D7C8B"/>
              </a:buClr>
              <a:buSzPct val="100000"/>
              <a:buFont typeface="Calibri" panose="020F0502020204030204" pitchFamily="34" charset="0"/>
              <a:buChar char="●"/>
            </a:pPr>
            <a:r>
              <a:rPr lang="hu-HU" sz="2000" b="1" dirty="0">
                <a:solidFill>
                  <a:srgbClr val="50412B"/>
                </a:solidFill>
              </a:rPr>
              <a:t>informális kapcsolatok (ismertség és barátság a politikai és gazdasági szereplők köreiben)</a:t>
            </a:r>
          </a:p>
          <a:p>
            <a:pPr marL="800100" lvl="1" indent="-342900">
              <a:spcAft>
                <a:spcPts val="600"/>
              </a:spcAft>
              <a:buClr>
                <a:srgbClr val="4D7C8B"/>
              </a:buClr>
              <a:buSzPct val="100000"/>
              <a:buFont typeface="Calibri" panose="020F0502020204030204" pitchFamily="34" charset="0"/>
              <a:buChar char="●"/>
            </a:pPr>
            <a:r>
              <a:rPr lang="hu-HU" sz="2000" b="1" dirty="0">
                <a:solidFill>
                  <a:srgbClr val="50412B"/>
                </a:solidFill>
              </a:rPr>
              <a:t>informális megegyezések (például parlamenti viták előtt)</a:t>
            </a:r>
          </a:p>
          <a:p>
            <a:pPr marL="800100" lvl="1" indent="-342900">
              <a:spcAft>
                <a:spcPts val="600"/>
              </a:spcAft>
              <a:buClr>
                <a:srgbClr val="4D7C8B"/>
              </a:buClr>
              <a:buSzPct val="100000"/>
              <a:buFont typeface="Calibri" panose="020F0502020204030204" pitchFamily="34" charset="0"/>
              <a:buChar char="●"/>
            </a:pPr>
            <a:r>
              <a:rPr lang="hu-HU" sz="2000" b="1" dirty="0">
                <a:solidFill>
                  <a:srgbClr val="50412B"/>
                </a:solidFill>
              </a:rPr>
              <a:t>informális normák (pl. kölcsönös tolerancia és intézményi önmérséklet)</a:t>
            </a:r>
            <a:endParaRPr lang="en-GB" sz="2000" b="1" dirty="0">
              <a:solidFill>
                <a:srgbClr val="50412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24776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07950" y="195486"/>
            <a:ext cx="8928100" cy="915988"/>
          </a:xfrm>
        </p:spPr>
        <p:txBody>
          <a:bodyPr anchor="ctr">
            <a:noAutofit/>
          </a:bodyPr>
          <a:lstStyle/>
          <a:p>
            <a:r>
              <a:rPr lang="hu-HU" sz="2800" b="1" dirty="0">
                <a:solidFill>
                  <a:srgbClr val="8D503B"/>
                </a:solidFill>
              </a:rPr>
              <a:t>1. axióma: a társadalmi cselekvés szféráinak szétválasztása végbement?</a:t>
            </a:r>
          </a:p>
        </p:txBody>
      </p:sp>
      <p:sp>
        <p:nvSpPr>
          <p:cNvPr id="4" name="Téglalap 4"/>
          <p:cNvSpPr/>
          <p:nvPr/>
        </p:nvSpPr>
        <p:spPr>
          <a:xfrm>
            <a:off x="395287" y="1131590"/>
            <a:ext cx="8353425" cy="39934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Aft>
                <a:spcPts val="1500"/>
              </a:spcAft>
              <a:buClr>
                <a:srgbClr val="4D7C8B"/>
              </a:buClr>
              <a:buSzPct val="100000"/>
              <a:buFont typeface="Calibri" panose="020F0502020204030204" pitchFamily="34" charset="0"/>
              <a:buChar char="●"/>
            </a:pPr>
            <a:r>
              <a:rPr lang="hu-HU" sz="2400" b="1" dirty="0">
                <a:solidFill>
                  <a:srgbClr val="50412B"/>
                </a:solidFill>
              </a:rPr>
              <a:t>A szférák szétválasztása = a szférák egymással szembeni autonómiája</a:t>
            </a:r>
          </a:p>
          <a:p>
            <a:pPr marL="342900" indent="-342900">
              <a:spcAft>
                <a:spcPts val="1500"/>
              </a:spcAft>
              <a:buClr>
                <a:srgbClr val="4D7C8B"/>
              </a:buClr>
              <a:buSzPct val="100000"/>
              <a:buFont typeface="Calibri" panose="020F0502020204030204" pitchFamily="34" charset="0"/>
              <a:buChar char="●"/>
            </a:pPr>
            <a:r>
              <a:rPr lang="hu-HU" sz="2400" b="1" dirty="0">
                <a:solidFill>
                  <a:srgbClr val="CD5F50"/>
                </a:solidFill>
              </a:rPr>
              <a:t>Autonómia:</a:t>
            </a:r>
            <a:r>
              <a:rPr lang="hu-HU" sz="2400" b="1" dirty="0">
                <a:solidFill>
                  <a:srgbClr val="50412B"/>
                </a:solidFill>
              </a:rPr>
              <a:t> önálló célok, saját szempontok követése</a:t>
            </a:r>
          </a:p>
          <a:p>
            <a:pPr marL="342900" indent="-342900">
              <a:spcAft>
                <a:spcPts val="1500"/>
              </a:spcAft>
              <a:buClr>
                <a:srgbClr val="4D7C8B"/>
              </a:buClr>
              <a:buSzPct val="100000"/>
              <a:buFont typeface="Calibri" panose="020F0502020204030204" pitchFamily="34" charset="0"/>
              <a:buChar char="●"/>
            </a:pPr>
            <a:r>
              <a:rPr lang="hu-HU" sz="2400" b="1" dirty="0">
                <a:solidFill>
                  <a:srgbClr val="50412B"/>
                </a:solidFill>
              </a:rPr>
              <a:t>Autonóm szereplők önkéntes alkui </a:t>
            </a:r>
            <a:r>
              <a:rPr lang="hu-HU" sz="2400" b="1" dirty="0">
                <a:solidFill>
                  <a:srgbClr val="50412B"/>
                </a:solidFill>
                <a:sym typeface="Wingdings" panose="05000000000000000000" pitchFamily="2" charset="2"/>
              </a:rPr>
              <a:t> alávetett szereplők kényszerített hierarchiája</a:t>
            </a:r>
          </a:p>
          <a:p>
            <a:pPr marL="800100" lvl="1" indent="-342900">
              <a:spcAft>
                <a:spcPts val="1500"/>
              </a:spcAft>
              <a:buClr>
                <a:srgbClr val="4D7C8B"/>
              </a:buClr>
              <a:buSzPct val="100000"/>
              <a:buFont typeface="Calibri" panose="020F0502020204030204" pitchFamily="34" charset="0"/>
              <a:buChar char="●"/>
            </a:pPr>
            <a:r>
              <a:rPr lang="hu-HU" sz="2400" b="1" dirty="0">
                <a:solidFill>
                  <a:srgbClr val="CD5F50"/>
                </a:solidFill>
                <a:sym typeface="Wingdings" panose="05000000000000000000" pitchFamily="2" charset="2"/>
              </a:rPr>
              <a:t>Kényszer </a:t>
            </a:r>
            <a:r>
              <a:rPr lang="hu-HU" sz="2400" b="1" dirty="0">
                <a:solidFill>
                  <a:srgbClr val="50412B"/>
                </a:solidFill>
                <a:sym typeface="Wingdings" panose="05000000000000000000" pitchFamily="2" charset="2"/>
              </a:rPr>
              <a:t>az a cselekvéstípus, amikor egy ember cselekedeteit egy másik ember akaratának érvényesítésére irányítják, nem a saját, hanem a másik céljaira.</a:t>
            </a:r>
            <a:endParaRPr lang="hu-HU" sz="2400" b="1" dirty="0">
              <a:solidFill>
                <a:srgbClr val="50412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153552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07949" y="83899"/>
            <a:ext cx="8928100" cy="915988"/>
          </a:xfrm>
        </p:spPr>
        <p:txBody>
          <a:bodyPr anchor="ctr">
            <a:noAutofit/>
          </a:bodyPr>
          <a:lstStyle/>
          <a:p>
            <a:r>
              <a:rPr lang="hu-HU" sz="2800" b="1" dirty="0">
                <a:solidFill>
                  <a:srgbClr val="8D503B"/>
                </a:solidFill>
              </a:rPr>
              <a:t>Informalitás kommunista diktatúrában és patronális autokráciában</a:t>
            </a:r>
          </a:p>
        </p:txBody>
      </p:sp>
      <p:graphicFrame>
        <p:nvGraphicFramePr>
          <p:cNvPr id="5" name="Táblázat 4"/>
          <p:cNvGraphicFramePr>
            <a:graphicFrameLocks noGrp="1"/>
          </p:cNvGraphicFramePr>
          <p:nvPr/>
        </p:nvGraphicFramePr>
        <p:xfrm>
          <a:off x="107946" y="999887"/>
          <a:ext cx="8928102" cy="3857369"/>
        </p:xfrm>
        <a:graphic>
          <a:graphicData uri="http://schemas.openxmlformats.org/drawingml/2006/table">
            <a:tbl>
              <a:tblPr>
                <a:tableStyleId>{616DA210-FB5B-4158-B5E0-FEB733F419BA}</a:tableStyleId>
              </a:tblPr>
              <a:tblGrid>
                <a:gridCol w="4464054">
                  <a:extLst>
                    <a:ext uri="{9D8B030D-6E8A-4147-A177-3AD203B41FA5}">
                      <a16:colId xmlns:a16="http://schemas.microsoft.com/office/drawing/2014/main" val="1081503462"/>
                    </a:ext>
                  </a:extLst>
                </a:gridCol>
                <a:gridCol w="4464048">
                  <a:extLst>
                    <a:ext uri="{9D8B030D-6E8A-4147-A177-3AD203B41FA5}">
                      <a16:colId xmlns:a16="http://schemas.microsoft.com/office/drawing/2014/main" val="1160723713"/>
                    </a:ext>
                  </a:extLst>
                </a:gridCol>
              </a:tblGrid>
              <a:tr h="347727">
                <a:tc gridSpan="2"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hu-HU" sz="2000" b="1" kern="1200" dirty="0">
                          <a:solidFill>
                            <a:srgbClr val="4D7C85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Informalitás…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48072">
                <a:tc>
                  <a:txBody>
                    <a:bodyPr/>
                    <a:lstStyle/>
                    <a:p>
                      <a:pPr marL="0" algn="r" defTabSz="914400" rtl="0" eaLnBrk="1" latinLnBrk="0" hangingPunct="1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hu-HU" sz="1800" b="1" kern="1200" dirty="0">
                          <a:solidFill>
                            <a:srgbClr val="4D7C85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kommunista diktatúrában</a:t>
                      </a:r>
                    </a:p>
                    <a:p>
                      <a:pPr marL="0" algn="r" defTabSz="914400" rtl="0" eaLnBrk="1" latinLnBrk="0" hangingPunct="1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hu-HU" sz="1800" b="1" kern="1200" dirty="0">
                          <a:solidFill>
                            <a:srgbClr val="4D7C85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(bürokratikus patronális rendszer)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hu-HU" sz="1800" b="1" kern="1200" dirty="0">
                          <a:solidFill>
                            <a:srgbClr val="4D7C85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patronális autokráciában</a:t>
                      </a:r>
                    </a:p>
                    <a:p>
                      <a:pPr marL="0" algn="l" defTabSz="914400" rtl="0" eaLnBrk="1" latinLnBrk="0" hangingPunct="1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hu-HU" sz="1800" b="1" kern="1200" dirty="0">
                          <a:solidFill>
                            <a:srgbClr val="4D7C85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(informális patronális rendszer)</a:t>
                      </a:r>
                    </a:p>
                  </a:txBody>
                  <a:tcPr marL="68580" marR="68580" marT="0" marB="0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60569870"/>
                  </a:ext>
                </a:extLst>
              </a:tr>
              <a:tr h="890286">
                <a:tc>
                  <a:txBody>
                    <a:bodyPr/>
                    <a:lstStyle/>
                    <a:p>
                      <a:pPr marL="0" algn="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600" b="1" kern="1200" dirty="0">
                          <a:solidFill>
                            <a:srgbClr val="50413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informalitás a formális intézmények mentén létezik</a:t>
                      </a:r>
                      <a:br>
                        <a:rPr lang="hu-HU" sz="1600" b="1" kern="1200" dirty="0">
                          <a:solidFill>
                            <a:srgbClr val="50413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hu-HU" sz="1400" b="1" kern="1200" dirty="0">
                          <a:solidFill>
                            <a:srgbClr val="50413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(a kapcsolatok a nómenklatúra formális tagjai között jönnek létre)</a:t>
                      </a:r>
                      <a:endParaRPr lang="hu-HU" sz="1600" b="1" kern="1200" dirty="0">
                        <a:solidFill>
                          <a:srgbClr val="50413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600" b="1" kern="1200" dirty="0">
                          <a:solidFill>
                            <a:srgbClr val="50413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az informalitás felülírja a formális intézményeket</a:t>
                      </a:r>
                      <a:br>
                        <a:rPr lang="hu-HU" sz="1600" b="1" kern="1200" dirty="0">
                          <a:solidFill>
                            <a:srgbClr val="50413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hu-HU" sz="1400" b="1" kern="1200" dirty="0">
                          <a:solidFill>
                            <a:srgbClr val="50413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(a kapcsolatok formális pozícióval rendelkező és nem rendelkező aktorok között jönnek létre)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45635070"/>
                  </a:ext>
                </a:extLst>
              </a:tr>
              <a:tr h="817579">
                <a:tc>
                  <a:txBody>
                    <a:bodyPr/>
                    <a:lstStyle/>
                    <a:p>
                      <a:pPr marL="0" algn="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600" b="1" kern="1200" dirty="0">
                          <a:solidFill>
                            <a:srgbClr val="50413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nincsenek informális hatalmi pozíciók</a:t>
                      </a:r>
                      <a:br>
                        <a:rPr lang="hu-HU" sz="1600" b="1" kern="1200" dirty="0">
                          <a:solidFill>
                            <a:srgbClr val="50413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hu-HU" sz="1400" b="1" kern="1200" dirty="0">
                          <a:solidFill>
                            <a:srgbClr val="50413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(hatalom csak formális párttagságon keresztül szerezhető meg)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600" b="1" kern="1200" dirty="0">
                          <a:solidFill>
                            <a:srgbClr val="50413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informális hatalmi pozíciók</a:t>
                      </a:r>
                    </a:p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400" b="1" kern="1200" dirty="0">
                          <a:solidFill>
                            <a:srgbClr val="50413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(hatalom formális párttagság vagy állami pozíció nélkül is szerezhető)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02426682"/>
                  </a:ext>
                </a:extLst>
              </a:tr>
              <a:tr h="1153705">
                <a:tc>
                  <a:txBody>
                    <a:bodyPr/>
                    <a:lstStyle/>
                    <a:p>
                      <a:pPr marL="0" algn="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600" b="1" kern="1200" dirty="0">
                          <a:solidFill>
                            <a:srgbClr val="50413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 </a:t>
                      </a:r>
                      <a:r>
                        <a:rPr lang="hu-HU" sz="1600" b="1" i="1" kern="1200" dirty="0">
                          <a:solidFill>
                            <a:srgbClr val="50413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de jure </a:t>
                      </a:r>
                      <a:r>
                        <a:rPr lang="hu-HU" sz="1600" b="1" kern="1200" dirty="0">
                          <a:solidFill>
                            <a:srgbClr val="50413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pozíció </a:t>
                      </a:r>
                      <a:r>
                        <a:rPr lang="hu-HU" sz="1600" b="1" i="1" kern="1200" dirty="0">
                          <a:solidFill>
                            <a:srgbClr val="50413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de facto </a:t>
                      </a:r>
                      <a:r>
                        <a:rPr lang="hu-HU" sz="1600" b="1" kern="1200" dirty="0">
                          <a:solidFill>
                            <a:srgbClr val="50413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hatalmat is jelent</a:t>
                      </a:r>
                    </a:p>
                    <a:p>
                      <a:pPr marL="0" algn="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400" b="1" kern="1200" dirty="0">
                          <a:solidFill>
                            <a:srgbClr val="50413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(a </a:t>
                      </a:r>
                      <a:r>
                        <a:rPr lang="hu-HU" sz="1400" b="1" kern="1200" dirty="0" err="1">
                          <a:solidFill>
                            <a:srgbClr val="50413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politbüró</a:t>
                      </a:r>
                      <a:r>
                        <a:rPr lang="hu-HU" sz="1400" b="1" kern="1200" dirty="0">
                          <a:solidFill>
                            <a:srgbClr val="50413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tagjai döntéshozók)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600" b="1" kern="1200" dirty="0">
                          <a:solidFill>
                            <a:srgbClr val="50413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 </a:t>
                      </a:r>
                      <a:r>
                        <a:rPr lang="hu-HU" sz="1600" b="1" i="1" kern="1200" dirty="0">
                          <a:solidFill>
                            <a:srgbClr val="50413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de jure </a:t>
                      </a:r>
                      <a:r>
                        <a:rPr lang="hu-HU" sz="1600" b="1" kern="1200" dirty="0">
                          <a:solidFill>
                            <a:srgbClr val="50413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pozíció nem feltétlenül</a:t>
                      </a:r>
                      <a:r>
                        <a:rPr lang="hu-HU" sz="1600" b="1" kern="1200" baseline="0" dirty="0">
                          <a:solidFill>
                            <a:srgbClr val="50413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hu-HU" sz="1600" b="1" kern="1200" dirty="0">
                          <a:solidFill>
                            <a:srgbClr val="50413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jelent </a:t>
                      </a:r>
                      <a:r>
                        <a:rPr lang="hu-HU" sz="1600" b="1" i="1" kern="1200" dirty="0">
                          <a:solidFill>
                            <a:srgbClr val="50413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de facto </a:t>
                      </a:r>
                      <a:r>
                        <a:rPr lang="hu-HU" sz="1600" b="1" kern="1200" dirty="0">
                          <a:solidFill>
                            <a:srgbClr val="50413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hatalmat</a:t>
                      </a:r>
                      <a:br>
                        <a:rPr lang="hu-HU" sz="1600" b="1" kern="1200" dirty="0">
                          <a:solidFill>
                            <a:srgbClr val="50413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hu-HU" sz="1400" b="1" i="0" kern="1200" dirty="0">
                          <a:solidFill>
                            <a:srgbClr val="50413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(a kabinet tagjai lehetnek politikai strómanok)</a:t>
                      </a:r>
                      <a:endParaRPr lang="hu-HU" sz="1600" b="1" i="0" kern="1200" dirty="0">
                        <a:solidFill>
                          <a:srgbClr val="50413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616160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5041373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07949" y="83899"/>
            <a:ext cx="8928100" cy="915988"/>
          </a:xfrm>
        </p:spPr>
        <p:txBody>
          <a:bodyPr anchor="ctr">
            <a:noAutofit/>
          </a:bodyPr>
          <a:lstStyle/>
          <a:p>
            <a:r>
              <a:rPr lang="hu-HU" sz="2800" b="1" dirty="0">
                <a:solidFill>
                  <a:srgbClr val="8D503B"/>
                </a:solidFill>
              </a:rPr>
              <a:t>Informalitás liberális demokráciában és patronális autokráciában</a:t>
            </a:r>
          </a:p>
        </p:txBody>
      </p:sp>
      <p:graphicFrame>
        <p:nvGraphicFramePr>
          <p:cNvPr id="5" name="Táblázat 4"/>
          <p:cNvGraphicFramePr>
            <a:graphicFrameLocks noGrp="1"/>
          </p:cNvGraphicFramePr>
          <p:nvPr/>
        </p:nvGraphicFramePr>
        <p:xfrm>
          <a:off x="107946" y="999887"/>
          <a:ext cx="8928102" cy="4010923"/>
        </p:xfrm>
        <a:graphic>
          <a:graphicData uri="http://schemas.openxmlformats.org/drawingml/2006/table">
            <a:tbl>
              <a:tblPr>
                <a:tableStyleId>{616DA210-FB5B-4158-B5E0-FEB733F419BA}</a:tableStyleId>
              </a:tblPr>
              <a:tblGrid>
                <a:gridCol w="4464054">
                  <a:extLst>
                    <a:ext uri="{9D8B030D-6E8A-4147-A177-3AD203B41FA5}">
                      <a16:colId xmlns:a16="http://schemas.microsoft.com/office/drawing/2014/main" val="1081503462"/>
                    </a:ext>
                  </a:extLst>
                </a:gridCol>
                <a:gridCol w="4464048">
                  <a:extLst>
                    <a:ext uri="{9D8B030D-6E8A-4147-A177-3AD203B41FA5}">
                      <a16:colId xmlns:a16="http://schemas.microsoft.com/office/drawing/2014/main" val="1160723713"/>
                    </a:ext>
                  </a:extLst>
                </a:gridCol>
              </a:tblGrid>
              <a:tr h="347727">
                <a:tc gridSpan="2"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hu-HU" sz="2000" b="1" kern="1200" dirty="0">
                          <a:solidFill>
                            <a:srgbClr val="4D7C85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Informalitás…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48072">
                <a:tc>
                  <a:txBody>
                    <a:bodyPr/>
                    <a:lstStyle/>
                    <a:p>
                      <a:pPr marL="0" algn="r" defTabSz="914400" rtl="0" eaLnBrk="1" latinLnBrk="0" hangingPunct="1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hu-HU" sz="1800" b="1" kern="1200" dirty="0">
                          <a:solidFill>
                            <a:srgbClr val="4D7C85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liberális demokráciában</a:t>
                      </a:r>
                    </a:p>
                    <a:p>
                      <a:pPr marL="0" algn="r" defTabSz="914400" rtl="0" eaLnBrk="1" latinLnBrk="0" hangingPunct="1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hu-HU" sz="1800" b="1" kern="1200" dirty="0">
                          <a:solidFill>
                            <a:srgbClr val="4D7C85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(nem-patronális rendszer)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hu-HU" sz="1800" b="1" kern="1200" dirty="0">
                          <a:solidFill>
                            <a:srgbClr val="4D7C85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patronális autokráciában</a:t>
                      </a:r>
                    </a:p>
                    <a:p>
                      <a:pPr marL="0" algn="l" defTabSz="914400" rtl="0" eaLnBrk="1" latinLnBrk="0" hangingPunct="1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hu-HU" sz="1800" b="1" kern="1200" dirty="0">
                          <a:solidFill>
                            <a:srgbClr val="4D7C85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(informális patronális rendszer)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60569870"/>
                  </a:ext>
                </a:extLst>
              </a:tr>
              <a:tr h="890286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600" b="1" kern="1200" dirty="0">
                          <a:solidFill>
                            <a:srgbClr val="50413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az informalitás nem fosztja meg a formális testületeket a </a:t>
                      </a:r>
                      <a:r>
                        <a:rPr lang="hu-HU" sz="1600" b="1" i="1" kern="1200" dirty="0">
                          <a:solidFill>
                            <a:srgbClr val="50413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de facto </a:t>
                      </a:r>
                      <a:r>
                        <a:rPr lang="hu-HU" sz="1600" b="1" kern="1200" dirty="0">
                          <a:solidFill>
                            <a:srgbClr val="50413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döntéshozó joguktól</a:t>
                      </a:r>
                      <a:br>
                        <a:rPr lang="hu-HU" sz="1600" b="1" kern="1200" dirty="0">
                          <a:solidFill>
                            <a:srgbClr val="50413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hu-HU" sz="1400" b="1" kern="1200" dirty="0">
                          <a:solidFill>
                            <a:srgbClr val="50413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(informális egyezségek köttetnek a </a:t>
                      </a:r>
                      <a:r>
                        <a:rPr lang="hu-HU" sz="1400" b="1" i="1" kern="1200" dirty="0">
                          <a:solidFill>
                            <a:srgbClr val="50413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de jure </a:t>
                      </a:r>
                      <a:r>
                        <a:rPr lang="hu-HU" sz="1400" b="1" kern="1200" dirty="0">
                          <a:solidFill>
                            <a:srgbClr val="50413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döntéshozók között)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600" b="1" kern="1200" dirty="0">
                          <a:solidFill>
                            <a:srgbClr val="50413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 formális döntéshozó testületek transzmissziósszíj-szervezetekké válnak</a:t>
                      </a:r>
                      <a:br>
                        <a:rPr lang="hu-HU" sz="1600" b="1" kern="1200" dirty="0">
                          <a:solidFill>
                            <a:srgbClr val="50413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hu-HU" sz="1400" b="1" kern="1200" dirty="0">
                          <a:solidFill>
                            <a:srgbClr val="50413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(az informálisan meghozott döntéseket hajtják végre a de jure döntéshozók)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45635070"/>
                  </a:ext>
                </a:extLst>
              </a:tr>
              <a:tr h="817579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600" b="1" kern="1200">
                          <a:solidFill>
                            <a:srgbClr val="50413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az informalitás célja a titkosság, a formális korlátokat és szerepeket nem felülírva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600" b="1" kern="1200" dirty="0">
                          <a:solidFill>
                            <a:srgbClr val="50413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az informalitás célja a formális korlátok és szerepek felülírása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02426682"/>
                  </a:ext>
                </a:extLst>
              </a:tr>
              <a:tr h="1153705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600" b="1" kern="1200" dirty="0">
                          <a:solidFill>
                            <a:srgbClr val="50413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az informális normák segítik a formális intézmények működését egy jól bevált gyakorlat </a:t>
                      </a:r>
                      <a:r>
                        <a:rPr lang="hu-HU" sz="1600" b="1" kern="1200" dirty="0" err="1">
                          <a:solidFill>
                            <a:srgbClr val="50413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rutinizálásával</a:t>
                      </a:r>
                      <a:endParaRPr lang="hu-HU" sz="1600" b="1" kern="1200" dirty="0">
                        <a:solidFill>
                          <a:srgbClr val="50413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400" b="1" kern="1200" dirty="0">
                          <a:solidFill>
                            <a:srgbClr val="50413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(az informális normákat betartják, de azok jellemzően nem kényszerítő erejűek)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600" b="1" kern="1200" dirty="0">
                          <a:solidFill>
                            <a:srgbClr val="50413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az informalitás a fogadott politikai család patrónus-kliens viszonyainak a képében jelenik meg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400" b="1" kern="1200" dirty="0">
                          <a:solidFill>
                            <a:srgbClr val="50413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(az informális utasításokat a csúcspatrónus a közhatalom eszközeivel érvényesíti)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616160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2898476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07950" y="0"/>
            <a:ext cx="8928100" cy="1275606"/>
          </a:xfrm>
        </p:spPr>
        <p:txBody>
          <a:bodyPr>
            <a:noAutofit/>
          </a:bodyPr>
          <a:lstStyle/>
          <a:p>
            <a:r>
              <a:rPr lang="hu-HU" sz="3200" dirty="0">
                <a:solidFill>
                  <a:srgbClr val="8D503B"/>
                </a:solidFill>
              </a:rPr>
              <a:t>Az informális háló koordinálása és működtetése:</a:t>
            </a:r>
            <a:br>
              <a:rPr lang="hu-HU" sz="3200" dirty="0">
                <a:solidFill>
                  <a:srgbClr val="8D503B"/>
                </a:solidFill>
              </a:rPr>
            </a:br>
            <a:r>
              <a:rPr lang="hu-HU" sz="3200" dirty="0">
                <a:solidFill>
                  <a:srgbClr val="8D503B"/>
                </a:solidFill>
              </a:rPr>
              <a:t>„a patrónus embere” és a korrupciós bróker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23528" y="1347614"/>
            <a:ext cx="8568952" cy="3600400"/>
          </a:xfrm>
        </p:spPr>
        <p:txBody>
          <a:bodyPr>
            <a:noAutofit/>
          </a:bodyPr>
          <a:lstStyle/>
          <a:p>
            <a:pPr lvl="0"/>
            <a:r>
              <a:rPr lang="hu-HU" sz="2000" b="1" u="sng" dirty="0">
                <a:solidFill>
                  <a:srgbClr val="50412B"/>
                </a:solidFill>
              </a:rPr>
              <a:t>a patrónus embere:</a:t>
            </a:r>
            <a:r>
              <a:rPr lang="hu-HU" sz="2000" b="1" dirty="0">
                <a:solidFill>
                  <a:srgbClr val="50412B"/>
                </a:solidFill>
              </a:rPr>
              <a:t> a háló egyes – formálisan független – intézményeinek működését felügyelik, hogy megfelelnek-e az informális normáknak és utasításoknak (</a:t>
            </a:r>
            <a:r>
              <a:rPr lang="hu-HU" sz="2000" b="1" i="1" dirty="0" err="1">
                <a:solidFill>
                  <a:srgbClr val="50412B"/>
                </a:solidFill>
              </a:rPr>
              <a:t>szmotrjascsij</a:t>
            </a:r>
            <a:r>
              <a:rPr lang="hu-HU" sz="2000" b="1" i="1" dirty="0">
                <a:solidFill>
                  <a:srgbClr val="50412B"/>
                </a:solidFill>
              </a:rPr>
              <a:t>, </a:t>
            </a:r>
            <a:r>
              <a:rPr lang="hu-HU" sz="2000" b="1" dirty="0">
                <a:solidFill>
                  <a:srgbClr val="50412B"/>
                </a:solidFill>
              </a:rPr>
              <a:t>„ránéző”)</a:t>
            </a:r>
          </a:p>
          <a:p>
            <a:pPr lvl="0"/>
            <a:r>
              <a:rPr lang="hu-HU" sz="2000" b="1" u="sng" dirty="0">
                <a:solidFill>
                  <a:srgbClr val="50412B"/>
                </a:solidFill>
              </a:rPr>
              <a:t>korrupciós bróker:</a:t>
            </a:r>
            <a:r>
              <a:rPr lang="hu-HU" sz="2000" b="1" dirty="0">
                <a:solidFill>
                  <a:srgbClr val="50412B"/>
                </a:solidFill>
              </a:rPr>
              <a:t> a formális jog és az informális gyakorlatok közti </a:t>
            </a:r>
            <a:r>
              <a:rPr lang="hu-HU" sz="2000" b="1" i="1" dirty="0">
                <a:solidFill>
                  <a:srgbClr val="50412B"/>
                </a:solidFill>
              </a:rPr>
              <a:t>strukturális szakadékot</a:t>
            </a:r>
            <a:r>
              <a:rPr lang="hu-HU" sz="2000" b="1" dirty="0">
                <a:solidFill>
                  <a:srgbClr val="50412B"/>
                </a:solidFill>
              </a:rPr>
              <a:t> hidalják át</a:t>
            </a:r>
          </a:p>
          <a:p>
            <a:pPr lvl="1"/>
            <a:r>
              <a:rPr lang="hu-HU" sz="1800" b="1" dirty="0">
                <a:solidFill>
                  <a:srgbClr val="50412B"/>
                </a:solidFill>
              </a:rPr>
              <a:t>intézményi biztosítók: a közhatalmi/közigazgatási szervezeten belül biztosítják az illegális üzletek hivatali hátterét és védelmét (rendőrfőnök, legfőbb ügyész, közbeszerzési bizottságok tagjai stb.)</a:t>
            </a:r>
          </a:p>
          <a:p>
            <a:pPr lvl="1"/>
            <a:r>
              <a:rPr lang="hu-HU" sz="1800" b="1" dirty="0">
                <a:solidFill>
                  <a:srgbClr val="50412B"/>
                </a:solidFill>
              </a:rPr>
              <a:t>korrupciós tervezők: megtalálják a megfelelő jogi-intézményi (de jure) formát a (de facto) korrupt szándékokhoz (jogi irodák, pályázatíró cégek, nemzetközi pénzmosodák stb.)</a:t>
            </a:r>
          </a:p>
        </p:txBody>
      </p:sp>
    </p:spTree>
    <p:extLst>
      <p:ext uri="{BB962C8B-B14F-4D97-AF65-F5344CB8AC3E}">
        <p14:creationId xmlns:p14="http://schemas.microsoft.com/office/powerpoint/2010/main" val="19431748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07950" y="215602"/>
            <a:ext cx="8928100" cy="915988"/>
          </a:xfrm>
        </p:spPr>
        <p:txBody>
          <a:bodyPr anchor="ctr">
            <a:noAutofit/>
          </a:bodyPr>
          <a:lstStyle/>
          <a:p>
            <a:r>
              <a:rPr lang="hu-HU" sz="2800" b="1" dirty="0">
                <a:solidFill>
                  <a:srgbClr val="8D503B"/>
                </a:solidFill>
              </a:rPr>
              <a:t>Posztkommunista hierarchiák: a patronalizmus definíciója</a:t>
            </a:r>
          </a:p>
        </p:txBody>
      </p:sp>
      <p:sp>
        <p:nvSpPr>
          <p:cNvPr id="4" name="Téglalap 4"/>
          <p:cNvSpPr/>
          <p:nvPr/>
        </p:nvSpPr>
        <p:spPr>
          <a:xfrm>
            <a:off x="395287" y="1347614"/>
            <a:ext cx="8353425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Aft>
                <a:spcPts val="600"/>
              </a:spcAft>
              <a:buClr>
                <a:srgbClr val="4D7C8B"/>
              </a:buClr>
              <a:buSzPct val="100000"/>
              <a:buFont typeface="Calibri" panose="020F0502020204030204" pitchFamily="34" charset="0"/>
              <a:buChar char="●"/>
            </a:pPr>
            <a:r>
              <a:rPr lang="hu-HU" sz="2000" b="1" dirty="0">
                <a:solidFill>
                  <a:srgbClr val="50412B"/>
                </a:solidFill>
              </a:rPr>
              <a:t>Patrónus–kliens kapcsolat </a:t>
            </a:r>
            <a:r>
              <a:rPr lang="hu-HU" sz="2000" dirty="0">
                <a:solidFill>
                  <a:srgbClr val="50412B"/>
                </a:solidFill>
              </a:rPr>
              <a:t>(patronális kapcsolat) az a típusú kapcsolat az aktorok között, ahol:</a:t>
            </a:r>
          </a:p>
          <a:p>
            <a:pPr marL="800100" lvl="1" indent="-342900">
              <a:spcAft>
                <a:spcPts val="600"/>
              </a:spcAft>
              <a:buClr>
                <a:srgbClr val="4D7C8B"/>
              </a:buClr>
              <a:buSzPct val="100000"/>
              <a:buFont typeface="Calibri" panose="020F0502020204030204" pitchFamily="34" charset="0"/>
              <a:buChar char="●"/>
            </a:pPr>
            <a:r>
              <a:rPr lang="hu-HU" sz="2000" dirty="0">
                <a:solidFill>
                  <a:srgbClr val="50412B"/>
                </a:solidFill>
              </a:rPr>
              <a:t>az emberek </a:t>
            </a:r>
            <a:r>
              <a:rPr lang="hu-HU" sz="2000" b="1" dirty="0">
                <a:solidFill>
                  <a:srgbClr val="50412B"/>
                </a:solidFill>
              </a:rPr>
              <a:t>vertikális engedelmességi láncon </a:t>
            </a:r>
            <a:r>
              <a:rPr lang="hu-HU" sz="2000" dirty="0">
                <a:solidFill>
                  <a:srgbClr val="50412B"/>
                </a:solidFill>
              </a:rPr>
              <a:t>keresztül kapcsolódnak egymáshoz;</a:t>
            </a:r>
          </a:p>
          <a:p>
            <a:pPr marL="800100" lvl="1" indent="-342900">
              <a:spcAft>
                <a:spcPts val="600"/>
              </a:spcAft>
              <a:buClr>
                <a:srgbClr val="4D7C8B"/>
              </a:buClr>
              <a:buSzPct val="100000"/>
              <a:buFont typeface="Calibri" panose="020F0502020204030204" pitchFamily="34" charset="0"/>
              <a:buChar char="●"/>
            </a:pPr>
            <a:r>
              <a:rPr lang="hu-HU" sz="2000" dirty="0">
                <a:solidFill>
                  <a:srgbClr val="50412B"/>
                </a:solidFill>
              </a:rPr>
              <a:t>a </a:t>
            </a:r>
            <a:r>
              <a:rPr lang="hu-HU" sz="2000" b="1" dirty="0">
                <a:solidFill>
                  <a:srgbClr val="50412B"/>
                </a:solidFill>
              </a:rPr>
              <a:t>feltétel nélküliség és a hatalmi egyenlőtlenség </a:t>
            </a:r>
            <a:r>
              <a:rPr lang="hu-HU" sz="2000" dirty="0">
                <a:solidFill>
                  <a:srgbClr val="50412B"/>
                </a:solidFill>
              </a:rPr>
              <a:t>hangsúlyosan jelen lévő elemek; </a:t>
            </a:r>
          </a:p>
          <a:p>
            <a:pPr marL="800100" lvl="1" indent="-342900">
              <a:spcAft>
                <a:spcPts val="600"/>
              </a:spcAft>
              <a:buClr>
                <a:srgbClr val="4D7C8B"/>
              </a:buClr>
              <a:buSzPct val="100000"/>
              <a:buFont typeface="Calibri" panose="020F0502020204030204" pitchFamily="34" charset="0"/>
              <a:buChar char="●"/>
            </a:pPr>
            <a:r>
              <a:rPr lang="hu-HU" sz="2000" b="1" dirty="0">
                <a:solidFill>
                  <a:srgbClr val="50412B"/>
                </a:solidFill>
              </a:rPr>
              <a:t>az egyik résztvevő, a kliens vazallusa (azaz alárendeltje) a másiknak, a patrónusnak;</a:t>
            </a:r>
            <a:endParaRPr lang="hu-HU" sz="2000" dirty="0">
              <a:solidFill>
                <a:srgbClr val="50412B"/>
              </a:solidFill>
            </a:endParaRPr>
          </a:p>
          <a:p>
            <a:pPr marL="800100" lvl="1" indent="-342900">
              <a:spcAft>
                <a:spcPts val="600"/>
              </a:spcAft>
              <a:buClr>
                <a:srgbClr val="4D7C8B"/>
              </a:buClr>
              <a:buSzPct val="100000"/>
              <a:buFont typeface="Calibri" panose="020F0502020204030204" pitchFamily="34" charset="0"/>
              <a:buChar char="●"/>
            </a:pPr>
            <a:r>
              <a:rPr lang="hu-HU" sz="2000" b="1" dirty="0">
                <a:solidFill>
                  <a:srgbClr val="50412B"/>
                </a:solidFill>
              </a:rPr>
              <a:t>kényszerített</a:t>
            </a:r>
            <a:r>
              <a:rPr lang="hu-HU" sz="2000" dirty="0">
                <a:solidFill>
                  <a:srgbClr val="50412B"/>
                </a:solidFill>
              </a:rPr>
              <a:t> kapcsolat, amelynek estén </a:t>
            </a:r>
            <a:r>
              <a:rPr lang="hu-HU" sz="2000" b="1" dirty="0">
                <a:solidFill>
                  <a:srgbClr val="50412B"/>
                </a:solidFill>
              </a:rPr>
              <a:t>nincs szabad belépés </a:t>
            </a:r>
            <a:r>
              <a:rPr lang="hu-HU" sz="2000" dirty="0">
                <a:solidFill>
                  <a:srgbClr val="50412B"/>
                </a:solidFill>
              </a:rPr>
              <a:t>a hálózatba </a:t>
            </a:r>
            <a:r>
              <a:rPr lang="hu-HU" sz="2000" b="1" dirty="0">
                <a:solidFill>
                  <a:srgbClr val="50412B"/>
                </a:solidFill>
              </a:rPr>
              <a:t>és nincs szabad kilépés </a:t>
            </a:r>
            <a:r>
              <a:rPr lang="hu-HU" sz="2000" dirty="0">
                <a:solidFill>
                  <a:srgbClr val="50412B"/>
                </a:solidFill>
              </a:rPr>
              <a:t>a hálózatból.</a:t>
            </a:r>
          </a:p>
        </p:txBody>
      </p:sp>
    </p:spTree>
    <p:extLst>
      <p:ext uri="{BB962C8B-B14F-4D97-AF65-F5344CB8AC3E}">
        <p14:creationId xmlns:p14="http://schemas.microsoft.com/office/powerpoint/2010/main" val="15911951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07949" y="143594"/>
            <a:ext cx="8928100" cy="915988"/>
          </a:xfrm>
        </p:spPr>
        <p:txBody>
          <a:bodyPr anchor="ctr">
            <a:noAutofit/>
          </a:bodyPr>
          <a:lstStyle/>
          <a:p>
            <a:r>
              <a:rPr lang="hu-HU" sz="2800" b="1" dirty="0">
                <a:solidFill>
                  <a:srgbClr val="8D503B"/>
                </a:solidFill>
              </a:rPr>
              <a:t>2. axióma: a személyek és intézmények </a:t>
            </a:r>
            <a:r>
              <a:rPr lang="hu-HU" sz="2800" b="1" i="1" dirty="0">
                <a:solidFill>
                  <a:srgbClr val="8D503B"/>
                </a:solidFill>
              </a:rPr>
              <a:t>de jure </a:t>
            </a:r>
            <a:r>
              <a:rPr lang="hu-HU" sz="2800" b="1" dirty="0">
                <a:solidFill>
                  <a:srgbClr val="8D503B"/>
                </a:solidFill>
              </a:rPr>
              <a:t>pozíciója egybeesik a </a:t>
            </a:r>
            <a:r>
              <a:rPr lang="hu-HU" sz="2800" b="1" i="1" dirty="0">
                <a:solidFill>
                  <a:srgbClr val="8D503B"/>
                </a:solidFill>
              </a:rPr>
              <a:t>de facto </a:t>
            </a:r>
            <a:r>
              <a:rPr lang="hu-HU" sz="2800" b="1" dirty="0">
                <a:solidFill>
                  <a:srgbClr val="8D503B"/>
                </a:solidFill>
              </a:rPr>
              <a:t>pozíciójukkal?</a:t>
            </a:r>
          </a:p>
        </p:txBody>
      </p:sp>
      <p:sp>
        <p:nvSpPr>
          <p:cNvPr id="4" name="Téglalap 4"/>
          <p:cNvSpPr/>
          <p:nvPr/>
        </p:nvSpPr>
        <p:spPr>
          <a:xfrm>
            <a:off x="251520" y="1419622"/>
            <a:ext cx="4896794" cy="30546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Aft>
                <a:spcPts val="1500"/>
              </a:spcAft>
              <a:buClr>
                <a:srgbClr val="4D7C8B"/>
              </a:buClr>
              <a:buSzPct val="100000"/>
              <a:buFont typeface="Calibri" panose="020F0502020204030204" pitchFamily="34" charset="0"/>
              <a:buChar char="●"/>
            </a:pPr>
            <a:r>
              <a:rPr lang="hu-HU" sz="2000" b="1" dirty="0">
                <a:solidFill>
                  <a:srgbClr val="CD5F50"/>
                </a:solidFill>
              </a:rPr>
              <a:t>formális:</a:t>
            </a:r>
            <a:r>
              <a:rPr lang="hu-HU" sz="2000" dirty="0">
                <a:solidFill>
                  <a:srgbClr val="CD5F50"/>
                </a:solidFill>
              </a:rPr>
              <a:t> </a:t>
            </a:r>
            <a:r>
              <a:rPr lang="hu-HU" sz="2000" b="1" dirty="0">
                <a:solidFill>
                  <a:srgbClr val="50412B"/>
                </a:solidFill>
              </a:rPr>
              <a:t>a formája törvényes és nyíltan elismert, </a:t>
            </a:r>
            <a:r>
              <a:rPr lang="hu-HU" sz="2000" dirty="0">
                <a:solidFill>
                  <a:srgbClr val="50412B"/>
                </a:solidFill>
              </a:rPr>
              <a:t>és </a:t>
            </a:r>
            <a:r>
              <a:rPr lang="hu-HU" sz="2000" b="1" dirty="0">
                <a:solidFill>
                  <a:srgbClr val="50412B"/>
                </a:solidFill>
              </a:rPr>
              <a:t>a szabályai írásban le vannak fektetve </a:t>
            </a:r>
            <a:r>
              <a:rPr lang="hu-HU" sz="2000" dirty="0">
                <a:solidFill>
                  <a:srgbClr val="50412B"/>
                </a:solidFill>
              </a:rPr>
              <a:t>és nyíltan elérhetőek a népesség többsége számára.</a:t>
            </a:r>
          </a:p>
          <a:p>
            <a:pPr marL="342900" indent="-342900">
              <a:spcAft>
                <a:spcPts val="1500"/>
              </a:spcAft>
              <a:buClr>
                <a:srgbClr val="4D7C8B"/>
              </a:buClr>
              <a:buSzPct val="100000"/>
              <a:buFont typeface="Calibri" panose="020F0502020204030204" pitchFamily="34" charset="0"/>
              <a:buChar char="●"/>
            </a:pPr>
            <a:r>
              <a:rPr lang="hu-HU" sz="2000" b="1" dirty="0">
                <a:solidFill>
                  <a:srgbClr val="CD5F50"/>
                </a:solidFill>
              </a:rPr>
              <a:t>informális:</a:t>
            </a:r>
            <a:r>
              <a:rPr lang="hu-HU" sz="2000" b="1" dirty="0">
                <a:solidFill>
                  <a:srgbClr val="50412B"/>
                </a:solidFill>
              </a:rPr>
              <a:t> a kapcsolatnak nincs törvényes és nyíltan elismert formája,</a:t>
            </a:r>
            <a:r>
              <a:rPr lang="hu-HU" sz="2000" dirty="0">
                <a:solidFill>
                  <a:srgbClr val="50412B"/>
                </a:solidFill>
              </a:rPr>
              <a:t> és </a:t>
            </a:r>
            <a:r>
              <a:rPr lang="hu-HU" sz="2000" b="1" dirty="0">
                <a:solidFill>
                  <a:srgbClr val="50412B"/>
                </a:solidFill>
              </a:rPr>
              <a:t>a szabályai nincsenek írásban lefektetve</a:t>
            </a:r>
            <a:r>
              <a:rPr lang="hu-HU" sz="2000" dirty="0">
                <a:solidFill>
                  <a:srgbClr val="50412B"/>
                </a:solidFill>
              </a:rPr>
              <a:t>, és nem teszik őket nyíltan elérhetővé a népesség többsége számára.</a:t>
            </a:r>
            <a:endParaRPr lang="en-GB" sz="2000" dirty="0">
              <a:solidFill>
                <a:srgbClr val="50412B"/>
              </a:solidFill>
            </a:endParaRPr>
          </a:p>
        </p:txBody>
      </p:sp>
      <p:grpSp>
        <p:nvGrpSpPr>
          <p:cNvPr id="3" name="Csoportba foglalás 2"/>
          <p:cNvGrpSpPr/>
          <p:nvPr/>
        </p:nvGrpSpPr>
        <p:grpSpPr>
          <a:xfrm>
            <a:off x="6000019" y="1419623"/>
            <a:ext cx="480193" cy="3096922"/>
            <a:chOff x="7166095" y="1525176"/>
            <a:chExt cx="430241" cy="2774766"/>
          </a:xfrm>
        </p:grpSpPr>
        <p:sp>
          <p:nvSpPr>
            <p:cNvPr id="5" name="Ellipszis 4"/>
            <p:cNvSpPr/>
            <p:nvPr/>
          </p:nvSpPr>
          <p:spPr>
            <a:xfrm>
              <a:off x="7166097" y="1525176"/>
              <a:ext cx="430239" cy="430239"/>
            </a:xfrm>
            <a:prstGeom prst="ellipse">
              <a:avLst/>
            </a:prstGeom>
            <a:solidFill>
              <a:srgbClr val="6B95A1"/>
            </a:solidFill>
            <a:ln>
              <a:solidFill>
                <a:srgbClr val="4D7C8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6" name="Ellipszis 5"/>
            <p:cNvSpPr/>
            <p:nvPr/>
          </p:nvSpPr>
          <p:spPr>
            <a:xfrm>
              <a:off x="7166095" y="3869703"/>
              <a:ext cx="430239" cy="430239"/>
            </a:xfrm>
            <a:prstGeom prst="ellipse">
              <a:avLst/>
            </a:prstGeom>
            <a:solidFill>
              <a:srgbClr val="CD5F50"/>
            </a:solidFill>
            <a:ln>
              <a:solidFill>
                <a:srgbClr val="4D7C8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cxnSp>
          <p:nvCxnSpPr>
            <p:cNvPr id="7" name="Egyenes összekötő nyíllal 188"/>
            <p:cNvCxnSpPr/>
            <p:nvPr/>
          </p:nvCxnSpPr>
          <p:spPr>
            <a:xfrm flipV="1">
              <a:off x="7381215" y="1955415"/>
              <a:ext cx="0" cy="1914288"/>
            </a:xfrm>
            <a:prstGeom prst="straightConnector1">
              <a:avLst/>
            </a:prstGeom>
            <a:ln w="76200">
              <a:solidFill>
                <a:srgbClr val="50412B"/>
              </a:solidFill>
              <a:headEnd type="arrow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0" name="Egyenes összekötő nyíllal 9"/>
          <p:cNvCxnSpPr/>
          <p:nvPr/>
        </p:nvCxnSpPr>
        <p:spPr>
          <a:xfrm flipH="1">
            <a:off x="6660232" y="1659718"/>
            <a:ext cx="792088" cy="0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Egyenes összekötő nyíllal 12"/>
          <p:cNvCxnSpPr/>
          <p:nvPr/>
        </p:nvCxnSpPr>
        <p:spPr>
          <a:xfrm flipH="1">
            <a:off x="6649230" y="4316687"/>
            <a:ext cx="792088" cy="0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Egyenes összekötő nyíllal 13"/>
          <p:cNvCxnSpPr/>
          <p:nvPr/>
        </p:nvCxnSpPr>
        <p:spPr>
          <a:xfrm flipH="1">
            <a:off x="6649230" y="2886785"/>
            <a:ext cx="792088" cy="0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églalap 4"/>
          <p:cNvSpPr/>
          <p:nvPr/>
        </p:nvSpPr>
        <p:spPr>
          <a:xfrm>
            <a:off x="7564601" y="1127009"/>
            <a:ext cx="122413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rgbClr val="4D7C8B"/>
              </a:buClr>
              <a:buSzPct val="100000"/>
            </a:pPr>
            <a:r>
              <a:rPr lang="hu-HU" sz="2000" b="1" dirty="0">
                <a:solidFill>
                  <a:srgbClr val="CD5F50"/>
                </a:solidFill>
              </a:rPr>
              <a:t>patrónus</a:t>
            </a:r>
            <a:endParaRPr lang="hu-HU" sz="2000" dirty="0">
              <a:solidFill>
                <a:srgbClr val="50412B"/>
              </a:solidFill>
            </a:endParaRPr>
          </a:p>
          <a:p>
            <a:pPr>
              <a:buClr>
                <a:srgbClr val="4D7C8B"/>
              </a:buClr>
              <a:buSzPct val="100000"/>
            </a:pPr>
            <a:r>
              <a:rPr lang="hu-HU" b="1" dirty="0">
                <a:solidFill>
                  <a:srgbClr val="504131"/>
                </a:solidFill>
              </a:rPr>
              <a:t>(</a:t>
            </a:r>
            <a:r>
              <a:rPr lang="hu-HU" b="1" i="1" dirty="0">
                <a:solidFill>
                  <a:srgbClr val="504131"/>
                </a:solidFill>
              </a:rPr>
              <a:t>de jure</a:t>
            </a:r>
            <a:r>
              <a:rPr lang="hu-HU" b="1" dirty="0">
                <a:solidFill>
                  <a:srgbClr val="504131"/>
                </a:solidFill>
              </a:rPr>
              <a:t> ≠</a:t>
            </a:r>
            <a:r>
              <a:rPr lang="hu-HU" b="1" i="1" dirty="0">
                <a:solidFill>
                  <a:srgbClr val="504131"/>
                </a:solidFill>
              </a:rPr>
              <a:t> de facto</a:t>
            </a:r>
            <a:r>
              <a:rPr lang="hu-HU" b="1" dirty="0">
                <a:solidFill>
                  <a:srgbClr val="504131"/>
                </a:solidFill>
              </a:rPr>
              <a:t>)</a:t>
            </a:r>
            <a:r>
              <a:rPr lang="hu-HU" sz="2000" b="1" dirty="0">
                <a:solidFill>
                  <a:srgbClr val="504131"/>
                </a:solidFill>
              </a:rPr>
              <a:t> </a:t>
            </a:r>
            <a:endParaRPr lang="hu-HU" b="1" dirty="0">
              <a:solidFill>
                <a:srgbClr val="504131"/>
              </a:solidFill>
            </a:endParaRPr>
          </a:p>
        </p:txBody>
      </p:sp>
      <p:sp>
        <p:nvSpPr>
          <p:cNvPr id="16" name="Téglalap 4"/>
          <p:cNvSpPr/>
          <p:nvPr/>
        </p:nvSpPr>
        <p:spPr>
          <a:xfrm>
            <a:off x="7572011" y="3839633"/>
            <a:ext cx="122413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rgbClr val="4D7C8B"/>
              </a:buClr>
              <a:buSzPct val="100000"/>
            </a:pPr>
            <a:r>
              <a:rPr lang="hu-HU" sz="2000" b="1" dirty="0">
                <a:solidFill>
                  <a:srgbClr val="CD5F50"/>
                </a:solidFill>
              </a:rPr>
              <a:t>kliens</a:t>
            </a:r>
            <a:endParaRPr lang="hu-HU" b="1" dirty="0">
              <a:solidFill>
                <a:srgbClr val="CD5F50"/>
              </a:solidFill>
            </a:endParaRPr>
          </a:p>
          <a:p>
            <a:pPr>
              <a:buClr>
                <a:srgbClr val="4D7C8B"/>
              </a:buClr>
              <a:buSzPct val="100000"/>
            </a:pPr>
            <a:r>
              <a:rPr lang="hu-HU" b="1" dirty="0">
                <a:solidFill>
                  <a:srgbClr val="504131"/>
                </a:solidFill>
              </a:rPr>
              <a:t>(</a:t>
            </a:r>
            <a:r>
              <a:rPr lang="hu-HU" b="1" i="1" dirty="0">
                <a:solidFill>
                  <a:srgbClr val="504131"/>
                </a:solidFill>
              </a:rPr>
              <a:t>de jure</a:t>
            </a:r>
            <a:r>
              <a:rPr lang="hu-HU" b="1" dirty="0">
                <a:solidFill>
                  <a:srgbClr val="504131"/>
                </a:solidFill>
              </a:rPr>
              <a:t> ≠</a:t>
            </a:r>
            <a:r>
              <a:rPr lang="hu-HU" b="1" i="1" dirty="0">
                <a:solidFill>
                  <a:srgbClr val="504131"/>
                </a:solidFill>
              </a:rPr>
              <a:t> de facto</a:t>
            </a:r>
            <a:r>
              <a:rPr lang="hu-HU" b="1" dirty="0">
                <a:solidFill>
                  <a:srgbClr val="504131"/>
                </a:solidFill>
              </a:rPr>
              <a:t>) </a:t>
            </a:r>
          </a:p>
        </p:txBody>
      </p:sp>
      <p:sp>
        <p:nvSpPr>
          <p:cNvPr id="17" name="Téglalap 4"/>
          <p:cNvSpPr/>
          <p:nvPr/>
        </p:nvSpPr>
        <p:spPr>
          <a:xfrm>
            <a:off x="7572011" y="2409731"/>
            <a:ext cx="136111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500"/>
              </a:spcAft>
              <a:buClr>
                <a:srgbClr val="4D7C8B"/>
              </a:buClr>
              <a:buSzPct val="100000"/>
            </a:pPr>
            <a:r>
              <a:rPr lang="hu-HU" sz="2000" b="1" dirty="0">
                <a:solidFill>
                  <a:srgbClr val="CD5F50"/>
                </a:solidFill>
              </a:rPr>
              <a:t>viszony </a:t>
            </a:r>
            <a:r>
              <a:rPr lang="hu-HU" b="1" dirty="0">
                <a:solidFill>
                  <a:srgbClr val="504131"/>
                </a:solidFill>
              </a:rPr>
              <a:t>(formális / informális)</a:t>
            </a:r>
            <a:endParaRPr lang="en-GB" sz="2000" dirty="0">
              <a:solidFill>
                <a:srgbClr val="50413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56213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07950" y="51470"/>
            <a:ext cx="8928546" cy="720080"/>
          </a:xfrm>
        </p:spPr>
        <p:txBody>
          <a:bodyPr>
            <a:noAutofit/>
          </a:bodyPr>
          <a:lstStyle/>
          <a:p>
            <a:r>
              <a:rPr lang="hu-HU" sz="2400" b="1" dirty="0">
                <a:solidFill>
                  <a:srgbClr val="8D503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Gazdasági szereplők: nagyvállalkozók </a:t>
            </a:r>
            <a:r>
              <a:rPr lang="hu-HU" sz="2400" b="1" dirty="0" err="1">
                <a:solidFill>
                  <a:srgbClr val="8D503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vs</a:t>
            </a:r>
            <a:r>
              <a:rPr lang="hu-HU" sz="2400" b="1" dirty="0">
                <a:solidFill>
                  <a:srgbClr val="8D503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oligarchák</a:t>
            </a:r>
          </a:p>
        </p:txBody>
      </p:sp>
      <p:graphicFrame>
        <p:nvGraphicFramePr>
          <p:cNvPr id="4" name="Táblázat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51256771"/>
              </p:ext>
            </p:extLst>
          </p:nvPr>
        </p:nvGraphicFramePr>
        <p:xfrm>
          <a:off x="107504" y="555526"/>
          <a:ext cx="8928100" cy="4491735"/>
        </p:xfrm>
        <a:graphic>
          <a:graphicData uri="http://schemas.openxmlformats.org/drawingml/2006/table">
            <a:tbl>
              <a:tblPr>
                <a:tableStyleId>{616DA210-FB5B-4158-B5E0-FEB733F419BA}</a:tableStyleId>
              </a:tblPr>
              <a:tblGrid>
                <a:gridCol w="1656184">
                  <a:extLst>
                    <a:ext uri="{9D8B030D-6E8A-4147-A177-3AD203B41FA5}">
                      <a16:colId xmlns:a16="http://schemas.microsoft.com/office/drawing/2014/main" val="2145176193"/>
                    </a:ext>
                  </a:extLst>
                </a:gridCol>
                <a:gridCol w="3645404">
                  <a:extLst>
                    <a:ext uri="{9D8B030D-6E8A-4147-A177-3AD203B41FA5}">
                      <a16:colId xmlns:a16="http://schemas.microsoft.com/office/drawing/2014/main" val="525116599"/>
                    </a:ext>
                  </a:extLst>
                </a:gridCol>
                <a:gridCol w="3626512">
                  <a:extLst>
                    <a:ext uri="{9D8B030D-6E8A-4147-A177-3AD203B41FA5}">
                      <a16:colId xmlns:a16="http://schemas.microsoft.com/office/drawing/2014/main" val="1131458295"/>
                    </a:ext>
                  </a:extLst>
                </a:gridCol>
              </a:tblGrid>
              <a:tr h="35749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50412B"/>
                          </a:solidFill>
                          <a:effectLst/>
                        </a:rPr>
                        <a:t> </a:t>
                      </a:r>
                      <a:endParaRPr lang="hu-HU" sz="2000" b="1" dirty="0">
                        <a:solidFill>
                          <a:srgbClr val="50412B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2000" b="1" kern="1200" dirty="0">
                          <a:solidFill>
                            <a:srgbClr val="4D7C8B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Nagyvállalkozó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2000" b="1" kern="1200" dirty="0">
                          <a:solidFill>
                            <a:srgbClr val="4D7C8B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Oligarcha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46172000"/>
                  </a:ext>
                </a:extLst>
              </a:tr>
              <a:tr h="158519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600" b="1" i="1" noProof="0" dirty="0">
                          <a:solidFill>
                            <a:srgbClr val="4D7C8B"/>
                          </a:solidFill>
                          <a:effectLst/>
                        </a:rPr>
                        <a:t>A</a:t>
                      </a:r>
                      <a:r>
                        <a:rPr lang="hu-HU" sz="1600" b="1" i="1" baseline="0" noProof="0" dirty="0">
                          <a:solidFill>
                            <a:srgbClr val="4D7C8B"/>
                          </a:solidFill>
                          <a:effectLst/>
                        </a:rPr>
                        <a:t> p</a:t>
                      </a:r>
                      <a:r>
                        <a:rPr lang="hu-HU" sz="1600" b="1" i="1" noProof="0" dirty="0">
                          <a:solidFill>
                            <a:srgbClr val="4D7C8B"/>
                          </a:solidFill>
                          <a:effectLst/>
                        </a:rPr>
                        <a:t>olitikai kapcsolatok jellege</a:t>
                      </a:r>
                      <a:endParaRPr lang="hu-HU" sz="2400" b="1" i="1" dirty="0">
                        <a:solidFill>
                          <a:srgbClr val="4D7C8B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u-HU" sz="1600" b="1" noProof="0" dirty="0">
                          <a:solidFill>
                            <a:srgbClr val="50412B"/>
                          </a:solidFill>
                          <a:effectLst/>
                        </a:rPr>
                        <a:t>a gazdasági tevékenységét elsősorban </a:t>
                      </a:r>
                      <a:r>
                        <a:rPr lang="hu-HU" sz="1600" b="1" noProof="0" dirty="0">
                          <a:solidFill>
                            <a:srgbClr val="CD5F50"/>
                          </a:solidFill>
                          <a:effectLst/>
                        </a:rPr>
                        <a:t>formális</a:t>
                      </a:r>
                      <a:r>
                        <a:rPr lang="hu-HU" sz="1600" b="1" noProof="0" dirty="0">
                          <a:solidFill>
                            <a:srgbClr val="50412B"/>
                          </a:solidFill>
                          <a:effectLst/>
                        </a:rPr>
                        <a:t> kapcsolatok befolyásolják </a:t>
                      </a:r>
                      <a:r>
                        <a:rPr lang="hu-HU" sz="1600" b="1" baseline="0" dirty="0">
                          <a:solidFill>
                            <a:srgbClr val="50412B"/>
                          </a:solidFill>
                          <a:effectLst/>
                        </a:rPr>
                        <a:t>(</a:t>
                      </a:r>
                      <a:r>
                        <a:rPr lang="hu-HU" sz="1600" b="1" dirty="0">
                          <a:solidFill>
                            <a:srgbClr val="50412B"/>
                          </a:solidFill>
                          <a:effectLst/>
                        </a:rPr>
                        <a:t>lobbizás)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u-HU" sz="1600" b="1" baseline="0" noProof="0" dirty="0">
                          <a:solidFill>
                            <a:srgbClr val="50412B"/>
                          </a:solidFill>
                          <a:effectLst/>
                          <a:sym typeface="Wingdings" panose="05000000000000000000" pitchFamily="2" charset="2"/>
                        </a:rPr>
                        <a:t>önkéntes kapcsolat mindkét oldalon </a:t>
                      </a:r>
                      <a:r>
                        <a:rPr lang="hu-HU" sz="1600" b="1" baseline="0" noProof="0" dirty="0">
                          <a:solidFill>
                            <a:srgbClr val="CD5F50"/>
                          </a:solidFill>
                          <a:effectLst/>
                          <a:sym typeface="Wingdings" panose="05000000000000000000" pitchFamily="2" charset="2"/>
                        </a:rPr>
                        <a:t>(autonóm szférák)</a:t>
                      </a:r>
                      <a:endParaRPr lang="hu-HU" sz="1600" b="1" dirty="0">
                        <a:solidFill>
                          <a:srgbClr val="CD5F50"/>
                        </a:solidFill>
                        <a:effectLst/>
                      </a:endParaRPr>
                    </a:p>
                  </a:txBody>
                  <a:tcPr marL="45720" marR="45720" anchor="ctr">
                    <a:lnL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600" b="1" noProof="0" dirty="0">
                          <a:solidFill>
                            <a:srgbClr val="50412B"/>
                          </a:solidFill>
                          <a:effectLst/>
                        </a:rPr>
                        <a:t>a gazdasági tevékenységét elsősorban </a:t>
                      </a:r>
                      <a:r>
                        <a:rPr lang="hu-HU" sz="1600" b="1" noProof="0" dirty="0">
                          <a:solidFill>
                            <a:srgbClr val="CD5F50"/>
                          </a:solidFill>
                          <a:effectLst/>
                        </a:rPr>
                        <a:t>informális</a:t>
                      </a:r>
                      <a:r>
                        <a:rPr lang="hu-HU" sz="1600" b="1" noProof="0" dirty="0">
                          <a:solidFill>
                            <a:srgbClr val="50412B"/>
                          </a:solidFill>
                          <a:effectLst/>
                        </a:rPr>
                        <a:t> kapcsolatok befolyásolják</a:t>
                      </a:r>
                      <a:r>
                        <a:rPr lang="hu-HU" sz="1600" b="1" baseline="0" noProof="0" dirty="0">
                          <a:solidFill>
                            <a:srgbClr val="50412B"/>
                          </a:solidFill>
                          <a:effectLst/>
                        </a:rPr>
                        <a:t> </a:t>
                      </a:r>
                      <a:r>
                        <a:rPr lang="en-US" sz="1600" b="1" baseline="0" noProof="0" dirty="0">
                          <a:solidFill>
                            <a:srgbClr val="50412B"/>
                          </a:solidFill>
                          <a:effectLst/>
                        </a:rPr>
                        <a:t>(</a:t>
                      </a:r>
                      <a:r>
                        <a:rPr lang="hu-HU" sz="1600" b="1" baseline="0" noProof="0" dirty="0">
                          <a:solidFill>
                            <a:srgbClr val="50412B"/>
                          </a:solidFill>
                          <a:effectLst/>
                        </a:rPr>
                        <a:t>az uralmi elitbe beágyazott</a:t>
                      </a:r>
                      <a:r>
                        <a:rPr lang="en-US" sz="1600" b="1" baseline="0" noProof="0" dirty="0">
                          <a:solidFill>
                            <a:srgbClr val="50412B"/>
                          </a:solidFill>
                          <a:effectLst/>
                        </a:rPr>
                        <a:t>)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u-HU" sz="1600" b="1" dirty="0" err="1">
                          <a:solidFill>
                            <a:srgbClr val="50412B"/>
                          </a:solidFill>
                          <a:effectLst/>
                        </a:rPr>
                        <a:t>patronális</a:t>
                      </a:r>
                      <a:r>
                        <a:rPr lang="hu-HU" sz="1600" b="1" dirty="0">
                          <a:solidFill>
                            <a:srgbClr val="50412B"/>
                          </a:solidFill>
                          <a:effectLst/>
                        </a:rPr>
                        <a:t> viszony a vezető politikai</a:t>
                      </a:r>
                      <a:r>
                        <a:rPr lang="hu-HU" sz="1600" b="1" baseline="0" dirty="0">
                          <a:solidFill>
                            <a:srgbClr val="50412B"/>
                          </a:solidFill>
                          <a:effectLst/>
                        </a:rPr>
                        <a:t> elittel</a:t>
                      </a:r>
                      <a:r>
                        <a:rPr lang="hu-HU" sz="1600" b="1" dirty="0">
                          <a:solidFill>
                            <a:srgbClr val="50412B"/>
                          </a:solidFill>
                          <a:effectLst/>
                        </a:rPr>
                        <a:t> </a:t>
                      </a:r>
                      <a:r>
                        <a:rPr lang="hu-HU" sz="1600" b="1" dirty="0">
                          <a:solidFill>
                            <a:srgbClr val="CD5F50"/>
                          </a:solidFill>
                          <a:effectLst/>
                        </a:rPr>
                        <a:t>(alávetett szférák)</a:t>
                      </a:r>
                      <a:endParaRPr lang="hu-HU" sz="2400" b="1" dirty="0">
                        <a:solidFill>
                          <a:srgbClr val="CD5F5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anchor="ctr">
                    <a:lnL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71379204"/>
                  </a:ext>
                </a:extLst>
              </a:tr>
              <a:tr h="52839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600" b="1" i="1" noProof="0" dirty="0">
                          <a:solidFill>
                            <a:srgbClr val="4D7C8B"/>
                          </a:solidFill>
                          <a:effectLst/>
                        </a:rPr>
                        <a:t>A politikai előnyök jellege</a:t>
                      </a:r>
                      <a:endParaRPr lang="hu-HU" sz="2400" b="1" i="1" dirty="0">
                        <a:solidFill>
                          <a:srgbClr val="4D7C8B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u-HU" sz="1600" b="1" noProof="0" dirty="0">
                          <a:solidFill>
                            <a:srgbClr val="CD5F50"/>
                          </a:solidFill>
                          <a:effectLst/>
                        </a:rPr>
                        <a:t>normatív</a:t>
                      </a:r>
                      <a:r>
                        <a:rPr lang="hu-HU" sz="1600" b="1" noProof="0" dirty="0">
                          <a:solidFill>
                            <a:srgbClr val="50412B"/>
                          </a:solidFill>
                          <a:effectLst/>
                        </a:rPr>
                        <a:t> szabályozások, nincs</a:t>
                      </a:r>
                      <a:r>
                        <a:rPr lang="hu-HU" sz="1600" b="1" baseline="0" noProof="0" dirty="0">
                          <a:solidFill>
                            <a:srgbClr val="50412B"/>
                          </a:solidFill>
                          <a:effectLst/>
                        </a:rPr>
                        <a:t> kizárásos haszon</a:t>
                      </a:r>
                      <a:endParaRPr lang="en-US" sz="2400" b="1" noProof="0" dirty="0">
                        <a:solidFill>
                          <a:srgbClr val="50412B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anchor="ctr">
                    <a:lnL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u-HU" sz="1600" b="1" noProof="0" dirty="0">
                          <a:solidFill>
                            <a:srgbClr val="CD5F50"/>
                          </a:solidFill>
                          <a:effectLst/>
                        </a:rPr>
                        <a:t>diszkrecionális</a:t>
                      </a:r>
                      <a:r>
                        <a:rPr lang="hu-HU" sz="1600" b="1" noProof="0" dirty="0">
                          <a:solidFill>
                            <a:srgbClr val="50412B"/>
                          </a:solidFill>
                          <a:effectLst/>
                        </a:rPr>
                        <a:t> szabályozás</a:t>
                      </a:r>
                      <a:r>
                        <a:rPr lang="en-US" sz="1600" b="1" noProof="0" dirty="0">
                          <a:solidFill>
                            <a:srgbClr val="50412B"/>
                          </a:solidFill>
                          <a:effectLst/>
                        </a:rPr>
                        <a:t>, </a:t>
                      </a:r>
                      <a:r>
                        <a:rPr lang="hu-HU" sz="1600" b="1" noProof="0" dirty="0">
                          <a:solidFill>
                            <a:srgbClr val="50412B"/>
                          </a:solidFill>
                          <a:effectLst/>
                        </a:rPr>
                        <a:t>kizárásos haszon</a:t>
                      </a:r>
                      <a:endParaRPr lang="en-US" sz="2400" b="1" noProof="0" dirty="0">
                        <a:solidFill>
                          <a:srgbClr val="50412B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anchor="ctr">
                    <a:lnL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17156473"/>
                  </a:ext>
                </a:extLst>
              </a:tr>
              <a:tr h="184939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600" b="1" i="1" noProof="0" dirty="0">
                          <a:solidFill>
                            <a:srgbClr val="4D7C8B"/>
                          </a:solidFill>
                          <a:effectLst/>
                        </a:rPr>
                        <a:t>A siker jellege</a:t>
                      </a:r>
                      <a:endParaRPr lang="hu-HU" sz="2400" b="1" i="1" dirty="0">
                        <a:solidFill>
                          <a:srgbClr val="4D7C8B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228600" indent="-228600">
                        <a:lnSpc>
                          <a:spcPct val="100000"/>
                        </a:lnSpc>
                        <a:spcAft>
                          <a:spcPts val="0"/>
                        </a:spcAft>
                        <a:buAutoNum type="arabicParenBoth"/>
                      </a:pPr>
                      <a:r>
                        <a:rPr lang="hu-HU" sz="1600" b="1" dirty="0">
                          <a:solidFill>
                            <a:srgbClr val="50412B"/>
                          </a:solidFill>
                          <a:effectLst/>
                        </a:rPr>
                        <a:t> úgy lesznek „nagyok”, hogy valamilyen technológiai/szervezeti</a:t>
                      </a:r>
                      <a:r>
                        <a:rPr lang="hu-HU" sz="1600" b="1" baseline="0" dirty="0">
                          <a:solidFill>
                            <a:srgbClr val="50412B"/>
                          </a:solidFill>
                          <a:effectLst/>
                        </a:rPr>
                        <a:t> innovációt hoznak létre (piaci lehetőség)</a:t>
                      </a:r>
                      <a:endParaRPr lang="hu-HU" sz="1600" b="1" dirty="0">
                        <a:solidFill>
                          <a:srgbClr val="50412B"/>
                        </a:solidFill>
                        <a:effectLst/>
                      </a:endParaRPr>
                    </a:p>
                    <a:p>
                      <a:pPr marL="228600" indent="-228600">
                        <a:lnSpc>
                          <a:spcPct val="100000"/>
                        </a:lnSpc>
                        <a:spcAft>
                          <a:spcPts val="0"/>
                        </a:spcAft>
                        <a:buAutoNum type="arabicParenBoth"/>
                      </a:pPr>
                      <a:r>
                        <a:rPr lang="hu-HU" sz="1600" b="1" dirty="0">
                          <a:solidFill>
                            <a:srgbClr val="50412B"/>
                          </a:solidFill>
                          <a:effectLst/>
                        </a:rPr>
                        <a:t> </a:t>
                      </a:r>
                      <a:r>
                        <a:rPr lang="hu-HU" sz="1600" b="1" baseline="0" dirty="0">
                          <a:solidFill>
                            <a:srgbClr val="50412B"/>
                          </a:solidFill>
                          <a:effectLst/>
                        </a:rPr>
                        <a:t>az, hogy „nagyok” maradnak-e, nem egyes </a:t>
                      </a:r>
                      <a:r>
                        <a:rPr lang="hu-HU" sz="1600" b="1" i="0" baseline="0" dirty="0">
                          <a:solidFill>
                            <a:srgbClr val="50412B"/>
                          </a:solidFill>
                          <a:effectLst/>
                        </a:rPr>
                        <a:t>politikai </a:t>
                      </a:r>
                      <a:r>
                        <a:rPr lang="hu-HU" sz="1600" b="1" i="0" baseline="0" dirty="0" err="1">
                          <a:solidFill>
                            <a:srgbClr val="50412B"/>
                          </a:solidFill>
                          <a:effectLst/>
                        </a:rPr>
                        <a:t>aktorok</a:t>
                      </a:r>
                      <a:r>
                        <a:rPr lang="hu-HU" sz="1600" b="1" i="0" baseline="0" dirty="0">
                          <a:solidFill>
                            <a:srgbClr val="50412B"/>
                          </a:solidFill>
                          <a:effectLst/>
                        </a:rPr>
                        <a:t> kegyétől függ: </a:t>
                      </a:r>
                      <a:r>
                        <a:rPr lang="hu-HU" sz="1600" b="1" i="0" baseline="0" dirty="0">
                          <a:solidFill>
                            <a:srgbClr val="CD5F50"/>
                          </a:solidFill>
                          <a:effectLst/>
                        </a:rPr>
                        <a:t>jogaik vannak, nem privilégiumaik</a:t>
                      </a:r>
                      <a:endParaRPr lang="hu-HU" sz="2400" b="1" dirty="0">
                        <a:solidFill>
                          <a:srgbClr val="CD5F5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anchor="ctr">
                    <a:lnL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228600" indent="-228600">
                        <a:lnSpc>
                          <a:spcPct val="100000"/>
                        </a:lnSpc>
                        <a:spcAft>
                          <a:spcPts val="0"/>
                        </a:spcAft>
                        <a:buAutoNum type="arabicParenBoth"/>
                      </a:pPr>
                      <a:r>
                        <a:rPr lang="hu-HU" sz="1600" b="1" dirty="0">
                          <a:solidFill>
                            <a:srgbClr val="50412B"/>
                          </a:solidFill>
                          <a:effectLst/>
                        </a:rPr>
                        <a:t> a piaci innovációtól függetlenül válnak oligarchákká (monopolpozíciók</a:t>
                      </a:r>
                      <a:r>
                        <a:rPr lang="hu-HU" sz="1600" b="1" baseline="0" dirty="0">
                          <a:solidFill>
                            <a:srgbClr val="50412B"/>
                          </a:solidFill>
                          <a:effectLst/>
                        </a:rPr>
                        <a:t> megszerzése patronális alapon)</a:t>
                      </a:r>
                      <a:endParaRPr lang="hu-HU" sz="1600" b="1" dirty="0">
                        <a:solidFill>
                          <a:srgbClr val="50412B"/>
                        </a:solidFill>
                        <a:effectLst/>
                      </a:endParaRPr>
                    </a:p>
                    <a:p>
                      <a:pPr marL="228600" indent="-228600">
                        <a:lnSpc>
                          <a:spcPct val="100000"/>
                        </a:lnSpc>
                        <a:spcAft>
                          <a:spcPts val="0"/>
                        </a:spcAft>
                        <a:buAutoNum type="arabicParenBoth"/>
                      </a:pPr>
                      <a:r>
                        <a:rPr lang="hu-HU" sz="1600" b="1" dirty="0">
                          <a:solidFill>
                            <a:srgbClr val="50412B"/>
                          </a:solidFill>
                          <a:effectLst/>
                        </a:rPr>
                        <a:t> az, hogy oligarchák maradnak-e, a </a:t>
                      </a:r>
                      <a:r>
                        <a:rPr lang="hu-HU" sz="1600" b="1" dirty="0" err="1">
                          <a:solidFill>
                            <a:srgbClr val="50412B"/>
                          </a:solidFill>
                          <a:effectLst/>
                        </a:rPr>
                        <a:t>patronális</a:t>
                      </a:r>
                      <a:r>
                        <a:rPr lang="hu-HU" sz="1600" b="1" dirty="0">
                          <a:solidFill>
                            <a:srgbClr val="50412B"/>
                          </a:solidFill>
                          <a:effectLst/>
                        </a:rPr>
                        <a:t> pozíciójuktól</a:t>
                      </a:r>
                      <a:r>
                        <a:rPr lang="hu-HU" sz="1600" b="1" baseline="0" dirty="0">
                          <a:solidFill>
                            <a:srgbClr val="50412B"/>
                          </a:solidFill>
                          <a:effectLst/>
                        </a:rPr>
                        <a:t> függ: </a:t>
                      </a:r>
                      <a:r>
                        <a:rPr lang="hu-HU" sz="1600" b="1" baseline="0" dirty="0">
                          <a:solidFill>
                            <a:srgbClr val="CD5F50"/>
                          </a:solidFill>
                          <a:effectLst/>
                        </a:rPr>
                        <a:t>privilégiumaik vannak, nem jogaik</a:t>
                      </a:r>
                      <a:endParaRPr lang="hu-HU" sz="2400" b="1" dirty="0">
                        <a:solidFill>
                          <a:srgbClr val="CD5F5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anchor="ctr">
                    <a:lnL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6495265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235825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07950" y="195486"/>
            <a:ext cx="8928100" cy="720502"/>
          </a:xfrm>
        </p:spPr>
        <p:txBody>
          <a:bodyPr>
            <a:normAutofit/>
          </a:bodyPr>
          <a:lstStyle/>
          <a:p>
            <a:r>
              <a:rPr lang="hu-HU" sz="2800" b="1" dirty="0">
                <a:solidFill>
                  <a:srgbClr val="8D503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Az oligarchák típusai patronális rezsimekben</a:t>
            </a:r>
          </a:p>
        </p:txBody>
      </p:sp>
      <p:graphicFrame>
        <p:nvGraphicFramePr>
          <p:cNvPr id="3" name="Táblázat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11936685"/>
              </p:ext>
            </p:extLst>
          </p:nvPr>
        </p:nvGraphicFramePr>
        <p:xfrm>
          <a:off x="107950" y="894510"/>
          <a:ext cx="8928101" cy="398149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361296">
                  <a:extLst>
                    <a:ext uri="{9D8B030D-6E8A-4147-A177-3AD203B41FA5}">
                      <a16:colId xmlns:a16="http://schemas.microsoft.com/office/drawing/2014/main" val="108108604"/>
                    </a:ext>
                  </a:extLst>
                </a:gridCol>
                <a:gridCol w="1950626">
                  <a:extLst>
                    <a:ext uri="{9D8B030D-6E8A-4147-A177-3AD203B41FA5}">
                      <a16:colId xmlns:a16="http://schemas.microsoft.com/office/drawing/2014/main" val="74726195"/>
                    </a:ext>
                  </a:extLst>
                </a:gridCol>
                <a:gridCol w="1315331">
                  <a:extLst>
                    <a:ext uri="{9D8B030D-6E8A-4147-A177-3AD203B41FA5}">
                      <a16:colId xmlns:a16="http://schemas.microsoft.com/office/drawing/2014/main" val="943722208"/>
                    </a:ext>
                  </a:extLst>
                </a:gridCol>
                <a:gridCol w="2313625">
                  <a:extLst>
                    <a:ext uri="{9D8B030D-6E8A-4147-A177-3AD203B41FA5}">
                      <a16:colId xmlns:a16="http://schemas.microsoft.com/office/drawing/2014/main" val="4145748284"/>
                    </a:ext>
                  </a:extLst>
                </a:gridCol>
                <a:gridCol w="1987223">
                  <a:extLst>
                    <a:ext uri="{9D8B030D-6E8A-4147-A177-3AD203B41FA5}">
                      <a16:colId xmlns:a16="http://schemas.microsoft.com/office/drawing/2014/main" val="2726277853"/>
                    </a:ext>
                  </a:extLst>
                </a:gridCol>
              </a:tblGrid>
              <a:tr h="71061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hu-HU" sz="1800" b="1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395" marR="50395" marT="25197" marB="25197" anchor="ctr">
                    <a:lnL w="1270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9017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u-HU" sz="1600" b="1" kern="1200" dirty="0">
                          <a:solidFill>
                            <a:srgbClr val="4D7C8B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Gazdagság kezdeti forrása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9017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u-HU" sz="1600" b="1" kern="1200" dirty="0">
                          <a:solidFill>
                            <a:srgbClr val="4D7C8B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Patronális kapcsolatok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9017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u-HU" sz="1600" b="1" kern="1200" dirty="0">
                          <a:solidFill>
                            <a:srgbClr val="4D7C8B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Az oligarchának a kategória által jelölt vonása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9017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u-HU" sz="1600" b="1" kern="1200" dirty="0">
                          <a:solidFill>
                            <a:srgbClr val="4D7C8B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Jelenlét patronális rendszerekben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20397753"/>
                  </a:ext>
                </a:extLst>
              </a:tr>
              <a:tr h="710615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u-HU" sz="1600" b="1" kern="1200" dirty="0">
                          <a:solidFill>
                            <a:srgbClr val="4D7C8B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Belső körös oligarcha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CB1B1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9017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u-HU" sz="1400" b="1" kern="1200" dirty="0">
                          <a:solidFill>
                            <a:srgbClr val="50412B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Patronális háló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CB1B1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9017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u-HU" sz="1400" b="1" kern="1200" dirty="0">
                          <a:solidFill>
                            <a:srgbClr val="50412B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Beágyazott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CB1B1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9017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u-HU" sz="1400" b="1" kern="1200">
                          <a:solidFill>
                            <a:srgbClr val="50412B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Patronális háló alapítása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CB1B1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9017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u-HU" sz="1400" b="1" kern="1200">
                          <a:solidFill>
                            <a:srgbClr val="50412B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Patronális demokrácia + autokrácia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CB1B1">
                        <a:alpha val="6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44667663"/>
                  </a:ext>
                </a:extLst>
              </a:tr>
              <a:tr h="914373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u-HU" sz="1600" b="1" kern="1200" dirty="0">
                          <a:solidFill>
                            <a:srgbClr val="4D7C8B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Fogadott oligarcha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CB1B1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9017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u-HU" sz="1400" b="1" kern="1200" dirty="0">
                          <a:solidFill>
                            <a:srgbClr val="50412B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Magánszektor / patronális háló (más, mint a jelenlegi)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CB1B1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9017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u-HU" sz="1400" b="1" kern="1200" dirty="0">
                          <a:solidFill>
                            <a:srgbClr val="50412B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Beágyazott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CB1B1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9017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u-HU" sz="1400" b="1" kern="1200" dirty="0">
                          <a:solidFill>
                            <a:srgbClr val="50412B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Egy már létező hálóba való befogadása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CB1B1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9017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u-HU" sz="1400" b="1" kern="1200" dirty="0">
                          <a:solidFill>
                            <a:srgbClr val="50412B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Patronális demokrácia + autokrácia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CB1B1">
                        <a:alpha val="6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09934513"/>
                  </a:ext>
                </a:extLst>
              </a:tr>
              <a:tr h="710615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u-HU" sz="1600" b="1" kern="1200" dirty="0">
                          <a:solidFill>
                            <a:srgbClr val="4D7C8B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Saját nevelésű oligarcha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CB1B1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9017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u-HU" sz="1400" b="1" kern="1200">
                          <a:solidFill>
                            <a:srgbClr val="50412B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Patronális háló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CB1B1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9017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u-HU" sz="1400" b="1" kern="1200">
                          <a:solidFill>
                            <a:srgbClr val="50412B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Beágyazott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CB1B1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9017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u-HU" sz="1400" b="1" kern="1200" dirty="0">
                          <a:solidFill>
                            <a:srgbClr val="50412B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 patrónus „építette” föl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CB1B1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9017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u-HU" sz="1400" b="1" kern="1200" dirty="0">
                          <a:solidFill>
                            <a:srgbClr val="50412B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Patronális demokrácia + autokrácia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CB1B1">
                        <a:alpha val="6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21207610"/>
                  </a:ext>
                </a:extLst>
              </a:tr>
              <a:tr h="914373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u-HU" sz="1600" b="1" kern="1200" dirty="0">
                          <a:solidFill>
                            <a:srgbClr val="4D7C8B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Autonóm oligarcha 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9017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u-HU" sz="1400" b="1" kern="1200" dirty="0">
                          <a:solidFill>
                            <a:srgbClr val="50412B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Magánszektor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9017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u-HU" sz="1400" b="1" kern="1200" dirty="0">
                          <a:solidFill>
                            <a:srgbClr val="50412B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Nem beágyazott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9017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u-HU" sz="1400" b="1" kern="1200" dirty="0">
                          <a:solidFill>
                            <a:srgbClr val="50412B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Nincs egyértelmű kötődése (egyformán jó kapcsolatokat ápol minden hálózattal)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9017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u-HU" sz="1400" b="1" kern="1200" dirty="0">
                          <a:solidFill>
                            <a:srgbClr val="50412B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Patronális demokrácia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3726917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847060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07950" y="1"/>
            <a:ext cx="8928100" cy="915988"/>
          </a:xfrm>
        </p:spPr>
        <p:txBody>
          <a:bodyPr>
            <a:noAutofit/>
          </a:bodyPr>
          <a:lstStyle/>
          <a:p>
            <a:r>
              <a:rPr lang="en-US" sz="2800" b="1" dirty="0" err="1">
                <a:solidFill>
                  <a:srgbClr val="8D503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Az</a:t>
            </a:r>
            <a:r>
              <a:rPr lang="en-US" sz="2800" b="1" dirty="0">
                <a:solidFill>
                  <a:srgbClr val="8D503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800" b="1" dirty="0" err="1">
                <a:solidFill>
                  <a:srgbClr val="8D503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autonóm</a:t>
            </a:r>
            <a:r>
              <a:rPr lang="en-US" sz="2800" b="1" dirty="0">
                <a:solidFill>
                  <a:srgbClr val="8D503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800" b="1" dirty="0" err="1">
                <a:solidFill>
                  <a:srgbClr val="8D503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oligarchák</a:t>
            </a:r>
            <a:r>
              <a:rPr lang="en-US" sz="2800" b="1" dirty="0">
                <a:solidFill>
                  <a:srgbClr val="8D503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800" b="1" dirty="0" err="1">
                <a:solidFill>
                  <a:srgbClr val="8D503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lehetséges</a:t>
            </a:r>
            <a:r>
              <a:rPr lang="en-US" sz="2800" b="1" dirty="0">
                <a:solidFill>
                  <a:srgbClr val="8D503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800" b="1" dirty="0" err="1">
                <a:solidFill>
                  <a:srgbClr val="8D503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pályái</a:t>
            </a:r>
            <a:r>
              <a:rPr lang="en-US" sz="2800" b="1" dirty="0">
                <a:solidFill>
                  <a:srgbClr val="8D503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800" b="1" dirty="0" err="1">
                <a:solidFill>
                  <a:srgbClr val="8D503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az</a:t>
            </a:r>
            <a:r>
              <a:rPr lang="en-US" sz="2800" b="1" dirty="0">
                <a:solidFill>
                  <a:srgbClr val="8D503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800" b="1" dirty="0" err="1">
                <a:solidFill>
                  <a:srgbClr val="8D503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egypiramisos</a:t>
            </a:r>
            <a:r>
              <a:rPr lang="en-US" sz="2800" b="1" dirty="0">
                <a:solidFill>
                  <a:srgbClr val="8D503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patronális </a:t>
            </a:r>
            <a:r>
              <a:rPr lang="en-US" sz="2800" b="1" dirty="0" err="1">
                <a:solidFill>
                  <a:srgbClr val="8D503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hálóban</a:t>
            </a:r>
            <a:endParaRPr lang="hu-HU" sz="2800" b="1" dirty="0">
              <a:solidFill>
                <a:srgbClr val="8D503B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grpSp>
        <p:nvGrpSpPr>
          <p:cNvPr id="4" name="Csoportba foglalás 3"/>
          <p:cNvGrpSpPr/>
          <p:nvPr/>
        </p:nvGrpSpPr>
        <p:grpSpPr>
          <a:xfrm>
            <a:off x="24303" y="987425"/>
            <a:ext cx="8921929" cy="3809295"/>
            <a:chOff x="443267" y="52002"/>
            <a:chExt cx="9067473" cy="4193570"/>
          </a:xfrm>
        </p:grpSpPr>
        <p:sp>
          <p:nvSpPr>
            <p:cNvPr id="6" name="Szövegdoboz 3"/>
            <p:cNvSpPr txBox="1"/>
            <p:nvPr/>
          </p:nvSpPr>
          <p:spPr>
            <a:xfrm>
              <a:off x="2808314" y="52002"/>
              <a:ext cx="2447965" cy="400750"/>
            </a:xfrm>
            <a:prstGeom prst="roundRect">
              <a:avLst/>
            </a:prstGeom>
            <a:solidFill>
              <a:srgbClr val="B3AA9D">
                <a:alpha val="80000"/>
              </a:srgbClr>
            </a:solidFill>
            <a:ln>
              <a:noFill/>
            </a:ln>
          </p:spPr>
          <p:txBody>
            <a:bodyPr wrap="square" rtlCol="0" anchor="ctr">
              <a:noAutofit/>
            </a:bodyPr>
            <a:lstStyle/>
            <a:p>
              <a:pPr algn="ctr">
                <a:spcAft>
                  <a:spcPts val="0"/>
                </a:spcAft>
              </a:pPr>
              <a:r>
                <a:rPr lang="hu-HU" b="1" kern="1200" dirty="0">
                  <a:solidFill>
                    <a:srgbClr val="50412B"/>
                  </a:solidFill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Autonóm oligarcha</a:t>
              </a:r>
              <a:endParaRPr lang="hu-HU" sz="1600" dirty="0">
                <a:solidFill>
                  <a:srgbClr val="50412B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cxnSp>
          <p:nvCxnSpPr>
            <p:cNvPr id="8" name="Egyenes összekötő nyíllal 7"/>
            <p:cNvCxnSpPr>
              <a:stCxn id="6" idx="2"/>
              <a:endCxn id="12" idx="0"/>
            </p:cNvCxnSpPr>
            <p:nvPr/>
          </p:nvCxnSpPr>
          <p:spPr>
            <a:xfrm>
              <a:off x="4032296" y="452752"/>
              <a:ext cx="2264453" cy="3343762"/>
            </a:xfrm>
            <a:prstGeom prst="straightConnector1">
              <a:avLst/>
            </a:prstGeom>
            <a:ln w="34925" cmpd="sng">
              <a:solidFill>
                <a:srgbClr val="6B95A1"/>
              </a:solidFill>
              <a:prstDash val="solid"/>
              <a:headEnd type="none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Szövegdoboz 8"/>
            <p:cNvSpPr txBox="1"/>
            <p:nvPr/>
          </p:nvSpPr>
          <p:spPr>
            <a:xfrm>
              <a:off x="6156684" y="892764"/>
              <a:ext cx="2311381" cy="393946"/>
            </a:xfrm>
            <a:prstGeom prst="roundRect">
              <a:avLst/>
            </a:prstGeom>
            <a:solidFill>
              <a:srgbClr val="B3AA9D">
                <a:alpha val="80000"/>
              </a:srgbClr>
            </a:solidFill>
            <a:ln>
              <a:noFill/>
            </a:ln>
          </p:spPr>
          <p:txBody>
            <a:bodyPr wrap="square" rtlCol="0" anchor="ctr">
              <a:noAutofit/>
            </a:bodyPr>
            <a:lstStyle/>
            <a:p>
              <a:pPr algn="ctr">
                <a:spcAft>
                  <a:spcPts val="0"/>
                </a:spcAft>
              </a:pPr>
              <a:r>
                <a:rPr lang="hu-HU" b="1" kern="1200" dirty="0">
                  <a:solidFill>
                    <a:srgbClr val="50412B"/>
                  </a:solidFill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Habozó oligarcha</a:t>
              </a:r>
              <a:endParaRPr lang="hu-HU" sz="1600" dirty="0">
                <a:solidFill>
                  <a:srgbClr val="50412B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cxnSp>
          <p:nvCxnSpPr>
            <p:cNvPr id="10" name="Egyenes összekötő nyíllal 9"/>
            <p:cNvCxnSpPr>
              <a:stCxn id="9" idx="2"/>
              <a:endCxn id="11" idx="0"/>
            </p:cNvCxnSpPr>
            <p:nvPr/>
          </p:nvCxnSpPr>
          <p:spPr>
            <a:xfrm>
              <a:off x="7312374" y="1286710"/>
              <a:ext cx="1199027" cy="2515605"/>
            </a:xfrm>
            <a:prstGeom prst="straightConnector1">
              <a:avLst/>
            </a:prstGeom>
            <a:ln w="34925" cmpd="sng">
              <a:solidFill>
                <a:srgbClr val="4D7C84"/>
              </a:solidFill>
              <a:prstDash val="solid"/>
              <a:headEnd type="none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Szövegdoboz 11"/>
            <p:cNvSpPr txBox="1"/>
            <p:nvPr/>
          </p:nvSpPr>
          <p:spPr>
            <a:xfrm>
              <a:off x="7512062" y="3802314"/>
              <a:ext cx="1998678" cy="438055"/>
            </a:xfrm>
            <a:prstGeom prst="roundRect">
              <a:avLst/>
            </a:prstGeom>
            <a:solidFill>
              <a:srgbClr val="B3AA9D">
                <a:alpha val="80000"/>
              </a:srgbClr>
            </a:solidFill>
            <a:ln>
              <a:noFill/>
            </a:ln>
          </p:spPr>
          <p:txBody>
            <a:bodyPr wrap="square" rtlCol="0" anchor="ctr">
              <a:noAutofit/>
            </a:bodyPr>
            <a:lstStyle/>
            <a:p>
              <a:pPr algn="ctr">
                <a:spcAft>
                  <a:spcPts val="0"/>
                </a:spcAft>
              </a:pPr>
              <a:r>
                <a:rPr lang="hu-HU" b="1" dirty="0">
                  <a:solidFill>
                    <a:srgbClr val="50412B"/>
                  </a:solidFill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Társutas oligarcha</a:t>
              </a:r>
              <a:endParaRPr lang="hu-HU" sz="1600" dirty="0">
                <a:solidFill>
                  <a:srgbClr val="50412B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12" name="Szövegdoboz 12"/>
            <p:cNvSpPr txBox="1"/>
            <p:nvPr/>
          </p:nvSpPr>
          <p:spPr>
            <a:xfrm>
              <a:off x="5173425" y="3796515"/>
              <a:ext cx="2246650" cy="438054"/>
            </a:xfrm>
            <a:prstGeom prst="roundRect">
              <a:avLst/>
            </a:prstGeom>
            <a:solidFill>
              <a:srgbClr val="B3AA9D">
                <a:alpha val="80000"/>
              </a:srgbClr>
            </a:solidFill>
            <a:ln>
              <a:noFill/>
            </a:ln>
          </p:spPr>
          <p:txBody>
            <a:bodyPr wrap="square" rtlCol="0" anchor="ctr">
              <a:noAutofit/>
            </a:bodyPr>
            <a:lstStyle/>
            <a:p>
              <a:pPr algn="ctr">
                <a:spcAft>
                  <a:spcPts val="0"/>
                </a:spcAft>
              </a:pPr>
              <a:r>
                <a:rPr lang="hu-HU" b="1" kern="1200" dirty="0">
                  <a:solidFill>
                    <a:srgbClr val="50412B"/>
                  </a:solidFill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Fogadott oligarcha</a:t>
              </a:r>
              <a:endParaRPr lang="hu-HU" sz="1600" dirty="0">
                <a:solidFill>
                  <a:srgbClr val="50412B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cxnSp>
          <p:nvCxnSpPr>
            <p:cNvPr id="13" name="Egyenes összekötő nyíllal 12"/>
            <p:cNvCxnSpPr>
              <a:stCxn id="9" idx="2"/>
              <a:endCxn id="12" idx="0"/>
            </p:cNvCxnSpPr>
            <p:nvPr/>
          </p:nvCxnSpPr>
          <p:spPr>
            <a:xfrm flipH="1">
              <a:off x="6296749" y="1286710"/>
              <a:ext cx="1015625" cy="2509805"/>
            </a:xfrm>
            <a:prstGeom prst="straightConnector1">
              <a:avLst/>
            </a:prstGeom>
            <a:ln w="34925" cmpd="sng">
              <a:solidFill>
                <a:srgbClr val="6B95A1"/>
              </a:solidFill>
              <a:prstDash val="solid"/>
              <a:headEnd type="none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Szövegdoboz 23"/>
            <p:cNvSpPr txBox="1"/>
            <p:nvPr/>
          </p:nvSpPr>
          <p:spPr>
            <a:xfrm>
              <a:off x="1815586" y="2124633"/>
              <a:ext cx="1804145" cy="393946"/>
            </a:xfrm>
            <a:prstGeom prst="roundRect">
              <a:avLst/>
            </a:prstGeom>
            <a:solidFill>
              <a:srgbClr val="B3AA9D">
                <a:alpha val="80000"/>
              </a:srgbClr>
            </a:solidFill>
            <a:ln>
              <a:noFill/>
            </a:ln>
          </p:spPr>
          <p:txBody>
            <a:bodyPr wrap="square" rtlCol="0" anchor="ctr">
              <a:noAutofit/>
            </a:bodyPr>
            <a:lstStyle/>
            <a:p>
              <a:pPr algn="ctr">
                <a:spcAft>
                  <a:spcPts val="0"/>
                </a:spcAft>
              </a:pPr>
              <a:r>
                <a:rPr lang="hu-HU" b="1" kern="1200" dirty="0">
                  <a:solidFill>
                    <a:srgbClr val="50412B"/>
                  </a:solidFill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Rivális oligarcha</a:t>
              </a:r>
              <a:endParaRPr lang="hu-HU" sz="1600" dirty="0">
                <a:solidFill>
                  <a:srgbClr val="50412B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cxnSp>
          <p:nvCxnSpPr>
            <p:cNvPr id="15" name="Egyenes összekötő nyíllal 14"/>
            <p:cNvCxnSpPr>
              <a:stCxn id="9" idx="2"/>
              <a:endCxn id="14" idx="0"/>
            </p:cNvCxnSpPr>
            <p:nvPr/>
          </p:nvCxnSpPr>
          <p:spPr>
            <a:xfrm flipH="1">
              <a:off x="2717658" y="1286710"/>
              <a:ext cx="4594716" cy="837924"/>
            </a:xfrm>
            <a:prstGeom prst="straightConnector1">
              <a:avLst/>
            </a:prstGeom>
            <a:ln w="34925" cmpd="sng">
              <a:solidFill>
                <a:srgbClr val="8B523B"/>
              </a:solidFill>
              <a:prstDash val="solid"/>
              <a:headEnd type="none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Szövegdoboz 27"/>
            <p:cNvSpPr txBox="1"/>
            <p:nvPr/>
          </p:nvSpPr>
          <p:spPr>
            <a:xfrm>
              <a:off x="2538575" y="3806576"/>
              <a:ext cx="2548160" cy="438996"/>
            </a:xfrm>
            <a:prstGeom prst="roundRect">
              <a:avLst/>
            </a:prstGeom>
            <a:solidFill>
              <a:srgbClr val="B3AA9D">
                <a:alpha val="80000"/>
              </a:srgbClr>
            </a:solidFill>
            <a:ln>
              <a:noFill/>
            </a:ln>
          </p:spPr>
          <p:txBody>
            <a:bodyPr wrap="square" rtlCol="0" anchor="ctr">
              <a:noAutofit/>
            </a:bodyPr>
            <a:lstStyle/>
            <a:p>
              <a:pPr algn="ctr">
                <a:spcAft>
                  <a:spcPts val="0"/>
                </a:spcAft>
              </a:pPr>
              <a:r>
                <a:rPr lang="hu-HU" b="1" kern="1200" dirty="0">
                  <a:solidFill>
                    <a:srgbClr val="50412B"/>
                  </a:solidFill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Behódoltatott oligarcha</a:t>
              </a:r>
              <a:endParaRPr lang="hu-HU" sz="1600" dirty="0">
                <a:solidFill>
                  <a:srgbClr val="50412B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18" name="Szövegdoboz 37"/>
            <p:cNvSpPr txBox="1"/>
            <p:nvPr/>
          </p:nvSpPr>
          <p:spPr>
            <a:xfrm rot="3275607">
              <a:off x="5323859" y="2884310"/>
              <a:ext cx="1072889" cy="241232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algn="ctr">
                <a:spcAft>
                  <a:spcPts val="0"/>
                </a:spcAft>
              </a:pPr>
              <a:r>
                <a:rPr lang="hu-HU" sz="1050" kern="1200" dirty="0">
                  <a:solidFill>
                    <a:srgbClr val="50412B"/>
                  </a:solidFill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Pozitív</a:t>
              </a:r>
              <a:endParaRPr lang="hu-HU" sz="1600" dirty="0">
                <a:solidFill>
                  <a:srgbClr val="50412B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19" name="Szövegdoboz 40"/>
            <p:cNvSpPr txBox="1"/>
            <p:nvPr/>
          </p:nvSpPr>
          <p:spPr>
            <a:xfrm rot="2168397">
              <a:off x="6741687" y="2715185"/>
              <a:ext cx="1456119" cy="283662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algn="ctr">
                <a:spcAft>
                  <a:spcPts val="0"/>
                </a:spcAft>
              </a:pPr>
              <a:r>
                <a:rPr lang="hu-HU" sz="1050" kern="1200" dirty="0">
                  <a:solidFill>
                    <a:srgbClr val="50412B"/>
                  </a:solidFill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Semleges (sikeres)</a:t>
              </a:r>
              <a:endParaRPr lang="hu-HU" sz="1600" dirty="0">
                <a:solidFill>
                  <a:srgbClr val="50412B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20" name="Szövegdoboz 41"/>
            <p:cNvSpPr txBox="1"/>
            <p:nvPr/>
          </p:nvSpPr>
          <p:spPr>
            <a:xfrm rot="17699428">
              <a:off x="6017691" y="2726820"/>
              <a:ext cx="961411" cy="295008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algn="ctr">
                <a:spcAft>
                  <a:spcPts val="0"/>
                </a:spcAft>
              </a:pPr>
              <a:r>
                <a:rPr lang="hu-HU" sz="1050" kern="1200" dirty="0">
                  <a:solidFill>
                    <a:srgbClr val="50412B"/>
                  </a:solidFill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Pozitív</a:t>
              </a:r>
              <a:endParaRPr lang="hu-HU" sz="1600" dirty="0">
                <a:solidFill>
                  <a:srgbClr val="50412B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21" name="Szövegdoboz 42"/>
            <p:cNvSpPr txBox="1"/>
            <p:nvPr/>
          </p:nvSpPr>
          <p:spPr>
            <a:xfrm rot="18343517">
              <a:off x="2831590" y="1116910"/>
              <a:ext cx="946509" cy="271270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algn="ctr">
                <a:spcAft>
                  <a:spcPts val="0"/>
                </a:spcAft>
              </a:pPr>
              <a:r>
                <a:rPr lang="hu-HU" sz="1050" kern="1200" dirty="0">
                  <a:solidFill>
                    <a:srgbClr val="50412B"/>
                  </a:solidFill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Negatív</a:t>
              </a:r>
              <a:endParaRPr lang="hu-HU" sz="1600" dirty="0">
                <a:solidFill>
                  <a:srgbClr val="50412B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22" name="Szövegdoboz 43"/>
            <p:cNvSpPr txBox="1"/>
            <p:nvPr/>
          </p:nvSpPr>
          <p:spPr>
            <a:xfrm rot="2764180">
              <a:off x="2909895" y="2930059"/>
              <a:ext cx="932962" cy="287576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algn="ctr">
                <a:spcAft>
                  <a:spcPts val="0"/>
                </a:spcAft>
              </a:pPr>
              <a:r>
                <a:rPr lang="hu-HU" sz="1050" kern="1200" dirty="0">
                  <a:solidFill>
                    <a:srgbClr val="50412B"/>
                  </a:solidFill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Vesztes</a:t>
              </a:r>
              <a:endParaRPr lang="hu-HU" sz="1600" dirty="0">
                <a:solidFill>
                  <a:srgbClr val="50412B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23" name="Szövegdoboz 44"/>
            <p:cNvSpPr txBox="1"/>
            <p:nvPr/>
          </p:nvSpPr>
          <p:spPr>
            <a:xfrm>
              <a:off x="443267" y="3807517"/>
              <a:ext cx="1994721" cy="438055"/>
            </a:xfrm>
            <a:prstGeom prst="roundRect">
              <a:avLst/>
            </a:prstGeom>
            <a:solidFill>
              <a:srgbClr val="B3AA9D">
                <a:alpha val="80000"/>
              </a:srgbClr>
            </a:solidFill>
            <a:ln>
              <a:noFill/>
            </a:ln>
          </p:spPr>
          <p:txBody>
            <a:bodyPr wrap="square" rtlCol="0" anchor="ctr">
              <a:noAutofit/>
            </a:bodyPr>
            <a:lstStyle/>
            <a:p>
              <a:pPr algn="ctr">
                <a:spcAft>
                  <a:spcPts val="0"/>
                </a:spcAft>
              </a:pPr>
              <a:r>
                <a:rPr lang="hu-HU" b="1" kern="1200" dirty="0">
                  <a:solidFill>
                    <a:srgbClr val="50412B"/>
                  </a:solidFill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Likvidált oligarcha</a:t>
              </a:r>
              <a:endParaRPr lang="hu-HU" sz="1600" dirty="0">
                <a:solidFill>
                  <a:srgbClr val="50412B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cxnSp>
          <p:nvCxnSpPr>
            <p:cNvPr id="24" name="Egyenes összekötő nyíllal 23"/>
            <p:cNvCxnSpPr>
              <a:stCxn id="14" idx="2"/>
              <a:endCxn id="23" idx="0"/>
            </p:cNvCxnSpPr>
            <p:nvPr/>
          </p:nvCxnSpPr>
          <p:spPr>
            <a:xfrm flipH="1">
              <a:off x="1440628" y="2518579"/>
              <a:ext cx="1277031" cy="1288938"/>
            </a:xfrm>
            <a:prstGeom prst="straightConnector1">
              <a:avLst/>
            </a:prstGeom>
            <a:ln w="34925">
              <a:solidFill>
                <a:srgbClr val="CD5F50"/>
              </a:solidFill>
              <a:headEnd type="none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Szövegdoboz 46"/>
            <p:cNvSpPr txBox="1"/>
            <p:nvPr/>
          </p:nvSpPr>
          <p:spPr>
            <a:xfrm rot="19009861">
              <a:off x="1106545" y="2940003"/>
              <a:ext cx="1438729" cy="341564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algn="ctr">
                <a:lnSpc>
                  <a:spcPct val="90000"/>
                </a:lnSpc>
                <a:spcAft>
                  <a:spcPts val="0"/>
                </a:spcAft>
              </a:pPr>
              <a:r>
                <a:rPr lang="hu-HU" sz="1100" kern="1200" dirty="0">
                  <a:solidFill>
                    <a:srgbClr val="50412B"/>
                  </a:solidFill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Kiszorított (élve vagy halva)</a:t>
              </a:r>
              <a:endParaRPr lang="hu-HU" dirty="0">
                <a:solidFill>
                  <a:srgbClr val="50412B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cxnSp>
          <p:nvCxnSpPr>
            <p:cNvPr id="26" name="Egyenes összekötő nyíllal 25"/>
            <p:cNvCxnSpPr>
              <a:stCxn id="6" idx="2"/>
              <a:endCxn id="11" idx="0"/>
            </p:cNvCxnSpPr>
            <p:nvPr/>
          </p:nvCxnSpPr>
          <p:spPr>
            <a:xfrm>
              <a:off x="4032296" y="452752"/>
              <a:ext cx="4479105" cy="3349562"/>
            </a:xfrm>
            <a:prstGeom prst="straightConnector1">
              <a:avLst/>
            </a:prstGeom>
            <a:ln w="34925" cmpd="sng">
              <a:solidFill>
                <a:srgbClr val="4D7C84"/>
              </a:solidFill>
              <a:prstDash val="solid"/>
              <a:headEnd type="none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Szövegdoboz 54"/>
            <p:cNvSpPr txBox="1"/>
            <p:nvPr/>
          </p:nvSpPr>
          <p:spPr>
            <a:xfrm rot="393227">
              <a:off x="5327178" y="404881"/>
              <a:ext cx="1057295" cy="318720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algn="ctr">
                <a:spcAft>
                  <a:spcPts val="0"/>
                </a:spcAft>
              </a:pPr>
              <a:r>
                <a:rPr lang="hu-HU" sz="1050" dirty="0">
                  <a:solidFill>
                    <a:srgbClr val="50412B"/>
                  </a:solidFill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Eldöntetlen</a:t>
              </a:r>
              <a:endParaRPr lang="hu-HU" sz="1600" dirty="0">
                <a:solidFill>
                  <a:srgbClr val="50412B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28" name="Szövegdoboz 56"/>
            <p:cNvSpPr txBox="1"/>
            <p:nvPr/>
          </p:nvSpPr>
          <p:spPr>
            <a:xfrm rot="3798616">
              <a:off x="7242611" y="2362732"/>
              <a:ext cx="1531033" cy="237281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algn="ctr">
                <a:spcAft>
                  <a:spcPts val="0"/>
                </a:spcAft>
              </a:pPr>
              <a:r>
                <a:rPr lang="hu-HU" sz="1050" kern="1200" dirty="0">
                  <a:solidFill>
                    <a:srgbClr val="50412B"/>
                  </a:solidFill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Semleges (sikertelen)</a:t>
              </a:r>
              <a:endParaRPr lang="hu-HU" sz="1600" dirty="0">
                <a:solidFill>
                  <a:srgbClr val="50412B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cxnSp>
          <p:nvCxnSpPr>
            <p:cNvPr id="29" name="Egyenes összekötő nyíllal 28"/>
            <p:cNvCxnSpPr>
              <a:stCxn id="6" idx="2"/>
              <a:endCxn id="14" idx="0"/>
            </p:cNvCxnSpPr>
            <p:nvPr/>
          </p:nvCxnSpPr>
          <p:spPr>
            <a:xfrm flipH="1">
              <a:off x="2717658" y="452752"/>
              <a:ext cx="1314639" cy="1671881"/>
            </a:xfrm>
            <a:prstGeom prst="straightConnector1">
              <a:avLst/>
            </a:prstGeom>
            <a:ln w="34925" cmpd="sng">
              <a:solidFill>
                <a:srgbClr val="8B523B"/>
              </a:solidFill>
              <a:prstDash val="solid"/>
              <a:headEnd type="none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Szövegdoboz 63"/>
            <p:cNvSpPr txBox="1"/>
            <p:nvPr/>
          </p:nvSpPr>
          <p:spPr>
            <a:xfrm rot="21001105">
              <a:off x="4662122" y="1433518"/>
              <a:ext cx="874016" cy="307777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algn="ctr">
                <a:spcAft>
                  <a:spcPts val="0"/>
                </a:spcAft>
              </a:pPr>
              <a:r>
                <a:rPr lang="hu-HU" sz="1050" kern="1200" dirty="0">
                  <a:solidFill>
                    <a:srgbClr val="50412B"/>
                  </a:solidFill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Negatív</a:t>
              </a:r>
              <a:endParaRPr lang="hu-HU" sz="1600" dirty="0">
                <a:solidFill>
                  <a:srgbClr val="50412B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cxnSp>
          <p:nvCxnSpPr>
            <p:cNvPr id="31" name="Egyenes összekötő nyíllal 30"/>
            <p:cNvCxnSpPr>
              <a:stCxn id="6" idx="2"/>
              <a:endCxn id="16" idx="0"/>
            </p:cNvCxnSpPr>
            <p:nvPr/>
          </p:nvCxnSpPr>
          <p:spPr>
            <a:xfrm flipH="1">
              <a:off x="3812656" y="452753"/>
              <a:ext cx="219641" cy="3353823"/>
            </a:xfrm>
            <a:prstGeom prst="straightConnector1">
              <a:avLst/>
            </a:prstGeom>
            <a:ln w="34925" cmpd="sng">
              <a:solidFill>
                <a:srgbClr val="395A61"/>
              </a:solidFill>
              <a:prstDash val="solid"/>
              <a:headEnd type="none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2" name="Szövegdoboz 68"/>
            <p:cNvSpPr txBox="1"/>
            <p:nvPr/>
          </p:nvSpPr>
          <p:spPr>
            <a:xfrm rot="5621256">
              <a:off x="3215134" y="1890613"/>
              <a:ext cx="1637631" cy="311481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algn="ctr">
                <a:spcAft>
                  <a:spcPts val="0"/>
                </a:spcAft>
              </a:pPr>
              <a:r>
                <a:rPr lang="hu-HU" sz="1050" kern="1200" dirty="0">
                  <a:solidFill>
                    <a:srgbClr val="50412B"/>
                  </a:solidFill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Semleges (sikertelen)</a:t>
              </a:r>
              <a:endParaRPr lang="hu-HU" sz="1600" dirty="0">
                <a:solidFill>
                  <a:srgbClr val="50412B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cxnSp>
          <p:nvCxnSpPr>
            <p:cNvPr id="33" name="Egyenes összekötő nyíllal 32"/>
            <p:cNvCxnSpPr>
              <a:stCxn id="9" idx="2"/>
              <a:endCxn id="16" idx="0"/>
            </p:cNvCxnSpPr>
            <p:nvPr/>
          </p:nvCxnSpPr>
          <p:spPr>
            <a:xfrm flipH="1">
              <a:off x="3812656" y="1286710"/>
              <a:ext cx="3499719" cy="2519866"/>
            </a:xfrm>
            <a:prstGeom prst="straightConnector1">
              <a:avLst/>
            </a:prstGeom>
            <a:ln w="34925" cmpd="sng">
              <a:solidFill>
                <a:srgbClr val="395A61"/>
              </a:solidFill>
              <a:prstDash val="solid"/>
              <a:headEnd type="none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4" name="Szövegdoboz 75"/>
            <p:cNvSpPr txBox="1"/>
            <p:nvPr/>
          </p:nvSpPr>
          <p:spPr>
            <a:xfrm rot="19462102">
              <a:off x="5493891" y="1789724"/>
              <a:ext cx="1508401" cy="282901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algn="ctr">
                <a:spcAft>
                  <a:spcPts val="0"/>
                </a:spcAft>
              </a:pPr>
              <a:r>
                <a:rPr lang="hu-HU" sz="1050" kern="1200" dirty="0">
                  <a:solidFill>
                    <a:srgbClr val="50412B"/>
                  </a:solidFill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Semleges (sikertelen)</a:t>
              </a:r>
              <a:endParaRPr lang="hu-HU" sz="1600" dirty="0">
                <a:solidFill>
                  <a:srgbClr val="50412B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cxnSp>
          <p:nvCxnSpPr>
            <p:cNvPr id="7" name="Egyenes összekötő nyíllal 6"/>
            <p:cNvCxnSpPr>
              <a:stCxn id="6" idx="2"/>
              <a:endCxn id="9" idx="0"/>
            </p:cNvCxnSpPr>
            <p:nvPr/>
          </p:nvCxnSpPr>
          <p:spPr>
            <a:xfrm>
              <a:off x="4032297" y="452752"/>
              <a:ext cx="3280078" cy="440011"/>
            </a:xfrm>
            <a:prstGeom prst="straightConnector1">
              <a:avLst/>
            </a:prstGeom>
            <a:ln w="34925" cmpd="sng">
              <a:solidFill>
                <a:srgbClr val="E9B178"/>
              </a:solidFill>
              <a:prstDash val="solid"/>
              <a:headEnd type="none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Egyenes összekötő nyíllal 16"/>
            <p:cNvCxnSpPr>
              <a:stCxn id="14" idx="2"/>
              <a:endCxn id="16" idx="0"/>
            </p:cNvCxnSpPr>
            <p:nvPr/>
          </p:nvCxnSpPr>
          <p:spPr>
            <a:xfrm>
              <a:off x="2717658" y="2518579"/>
              <a:ext cx="1094997" cy="1287997"/>
            </a:xfrm>
            <a:prstGeom prst="straightConnector1">
              <a:avLst/>
            </a:prstGeom>
            <a:ln w="34925">
              <a:solidFill>
                <a:srgbClr val="CD5F50"/>
              </a:solidFill>
              <a:headEnd type="none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41345835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45496" y="1258576"/>
            <a:ext cx="8713414" cy="3685416"/>
          </a:xfrm>
          <a:prstGeom prst="rect">
            <a:avLst/>
          </a:prstGeom>
          <a:solidFill>
            <a:srgbClr val="EFEAE4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07950" y="-20538"/>
            <a:ext cx="8928100" cy="792510"/>
          </a:xfrm>
        </p:spPr>
        <p:txBody>
          <a:bodyPr>
            <a:noAutofit/>
          </a:bodyPr>
          <a:lstStyle/>
          <a:p>
            <a:r>
              <a:rPr lang="hu-HU" sz="2800" b="1" dirty="0">
                <a:solidFill>
                  <a:srgbClr val="8D503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Az MSZP-hez és a Fideszhez köthető oligarchák száma</a:t>
            </a:r>
            <a:r>
              <a:rPr lang="en-US" sz="2800" b="1" dirty="0">
                <a:solidFill>
                  <a:srgbClr val="8D503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2005-2018</a:t>
            </a:r>
            <a:endParaRPr lang="hu-HU" sz="2800" b="1" dirty="0">
              <a:solidFill>
                <a:srgbClr val="8D503B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graphicFrame>
        <p:nvGraphicFramePr>
          <p:cNvPr id="35" name="Diagram 34"/>
          <p:cNvGraphicFramePr/>
          <p:nvPr/>
        </p:nvGraphicFramePr>
        <p:xfrm>
          <a:off x="418334" y="1301029"/>
          <a:ext cx="8567737" cy="37444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cxnSp>
        <p:nvCxnSpPr>
          <p:cNvPr id="36" name="Egyenes összekötő 35"/>
          <p:cNvCxnSpPr/>
          <p:nvPr/>
        </p:nvCxnSpPr>
        <p:spPr>
          <a:xfrm>
            <a:off x="4809992" y="969983"/>
            <a:ext cx="0" cy="3455159"/>
          </a:xfrm>
          <a:prstGeom prst="line">
            <a:avLst/>
          </a:prstGeom>
          <a:ln w="12700" cmpd="sng">
            <a:solidFill>
              <a:srgbClr val="50412C">
                <a:alpha val="50000"/>
              </a:srgb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Szövegdoboz 2"/>
          <p:cNvSpPr txBox="1">
            <a:spLocks noChangeArrowheads="1"/>
          </p:cNvSpPr>
          <p:nvPr/>
        </p:nvSpPr>
        <p:spPr bwMode="auto">
          <a:xfrm>
            <a:off x="4956172" y="902961"/>
            <a:ext cx="4030730" cy="355615"/>
          </a:xfrm>
          <a:prstGeom prst="roundRect">
            <a:avLst/>
          </a:prstGeom>
          <a:solidFill>
            <a:srgbClr val="B3AA9D">
              <a:alpha val="60000"/>
            </a:srgbClr>
          </a:solidFill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hu-HU" sz="1400" b="1" dirty="0">
                <a:solidFill>
                  <a:srgbClr val="50412B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Patronális autokrácia (egypiramisos háló)</a:t>
            </a:r>
            <a:endParaRPr lang="hu-HU" sz="2000" dirty="0">
              <a:solidFill>
                <a:srgbClr val="50412B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8" name="Szövegdoboz 2"/>
          <p:cNvSpPr txBox="1">
            <a:spLocks noChangeArrowheads="1"/>
          </p:cNvSpPr>
          <p:nvPr/>
        </p:nvSpPr>
        <p:spPr bwMode="auto">
          <a:xfrm>
            <a:off x="539552" y="897553"/>
            <a:ext cx="4127083" cy="366429"/>
          </a:xfrm>
          <a:prstGeom prst="roundRect">
            <a:avLst/>
          </a:prstGeom>
          <a:solidFill>
            <a:srgbClr val="B3AA9D">
              <a:alpha val="60000"/>
            </a:srgbClr>
          </a:solidFill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hu-HU" sz="1400" b="1" dirty="0">
                <a:solidFill>
                  <a:srgbClr val="50412B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Patronális demokrácia (többpiramisos háló)</a:t>
            </a:r>
            <a:endParaRPr lang="hu-HU" sz="2000" dirty="0">
              <a:solidFill>
                <a:srgbClr val="50412B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Szövegdoboz 4"/>
          <p:cNvSpPr txBox="1"/>
          <p:nvPr/>
        </p:nvSpPr>
        <p:spPr>
          <a:xfrm>
            <a:off x="5652120" y="4839121"/>
            <a:ext cx="34918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hu-HU" sz="1400" b="1" dirty="0">
                <a:solidFill>
                  <a:srgbClr val="8D503B"/>
                </a:solidFill>
              </a:rPr>
              <a:t>Forrás</a:t>
            </a:r>
            <a:r>
              <a:rPr lang="en-US" sz="1400" b="1" dirty="0">
                <a:solidFill>
                  <a:srgbClr val="8D503B"/>
                </a:solidFill>
              </a:rPr>
              <a:t>: Scheiring (2019, 204</a:t>
            </a:r>
            <a:r>
              <a:rPr lang="hu-HU" sz="1400" b="1" dirty="0">
                <a:solidFill>
                  <a:srgbClr val="8D503B"/>
                </a:solidFill>
              </a:rPr>
              <a:t>) módosítva</a:t>
            </a:r>
          </a:p>
        </p:txBody>
      </p:sp>
    </p:spTree>
    <p:extLst>
      <p:ext uri="{BB962C8B-B14F-4D97-AF65-F5344CB8AC3E}">
        <p14:creationId xmlns:p14="http://schemas.microsoft.com/office/powerpoint/2010/main" val="383081135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Другая 1">
      <a:majorFont>
        <a:latin typeface="Open Sans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5500</TotalTime>
  <Words>2754</Words>
  <Application>Microsoft Office PowerPoint</Application>
  <PresentationFormat>On-screen Show (16:9)</PresentationFormat>
  <Paragraphs>500</Paragraphs>
  <Slides>32</Slides>
  <Notes>19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32</vt:i4>
      </vt:variant>
    </vt:vector>
  </HeadingPairs>
  <TitlesOfParts>
    <vt:vector size="40" baseType="lpstr">
      <vt:lpstr>Arial</vt:lpstr>
      <vt:lpstr>Calibri</vt:lpstr>
      <vt:lpstr>Open Sans</vt:lpstr>
      <vt:lpstr>Times New Roman</vt:lpstr>
      <vt:lpstr>Wingdings</vt:lpstr>
      <vt:lpstr>Office-téma</vt:lpstr>
      <vt:lpstr>1_Office-téma</vt:lpstr>
      <vt:lpstr>2_Office-téma</vt:lpstr>
      <vt:lpstr>PowerPoint Presentation</vt:lpstr>
      <vt:lpstr>A főáramú megközelítés három kimondatlan előfeltevése (axiómák)</vt:lpstr>
      <vt:lpstr>1. axióma: a társadalmi cselekvés szféráinak szétválasztása végbement?</vt:lpstr>
      <vt:lpstr>Posztkommunista hierarchiák: a patronalizmus definíciója</vt:lpstr>
      <vt:lpstr>2. axióma: a személyek és intézmények de jure pozíciója egybeesik a de facto pozíciójukkal?</vt:lpstr>
      <vt:lpstr>Gazdasági szereplők: nagyvállalkozók vs. oligarchák</vt:lpstr>
      <vt:lpstr>Az oligarchák típusai patronális rezsimekben</vt:lpstr>
      <vt:lpstr>Az autonóm oligarchák lehetséges pályái az egypiramisos patronális hálóban</vt:lpstr>
      <vt:lpstr>Az MSZP-hez és a Fideszhez köthető oligarchák száma, 2005-2018</vt:lpstr>
      <vt:lpstr>Az oligarchák hatalmi pozíciója Oroszországban</vt:lpstr>
      <vt:lpstr>Oligarcha és poligarcha</vt:lpstr>
      <vt:lpstr>A de jure és de facto tulajdonjogok eltérése egymástól</vt:lpstr>
      <vt:lpstr>Politikai szereplők: elsőszámú vezető</vt:lpstr>
      <vt:lpstr>Döntéshozó testület</vt:lpstr>
      <vt:lpstr>De jure uralkodó párt</vt:lpstr>
      <vt:lpstr>Adminisztratív / igazgatási bürokrácia</vt:lpstr>
      <vt:lpstr>A weberi professzionális bürokrácia („hivatalnoksereg”)</vt:lpstr>
      <vt:lpstr>PowerPoint Presentation</vt:lpstr>
      <vt:lpstr>3. axióma: az állam célja a közjó szolgálata?</vt:lpstr>
      <vt:lpstr>Az államműködés uralkodó elve</vt:lpstr>
      <vt:lpstr>PowerPoint Presentation</vt:lpstr>
      <vt:lpstr>PowerPoint Presentation</vt:lpstr>
      <vt:lpstr>Milyen tevékenység irányul az állami intézményekre? </vt:lpstr>
      <vt:lpstr>Milyen a tulajdonra irányuló tevékenység? </vt:lpstr>
      <vt:lpstr>Mi az elitérdekű tevékenység (korrupció) jogi státusa? </vt:lpstr>
      <vt:lpstr>PowerPoint Presentation</vt:lpstr>
      <vt:lpstr>Összefoglalás: a főáramú megközelítés három fő axiómájának megkérdőjelezése</vt:lpstr>
      <vt:lpstr>PowerPoint Presentation</vt:lpstr>
      <vt:lpstr>Informalitás a három csúcsbéli rezsimtípusban</vt:lpstr>
      <vt:lpstr>Informalitás kommunista diktatúrában és patronális autokráciában</vt:lpstr>
      <vt:lpstr>Informalitás liberális demokráciában és patronális autokráciában</vt:lpstr>
      <vt:lpstr>Az informális háló koordinálása és működtetése: „a patrónus embere” és a korrupciós bróker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1. dia</dc:title>
  <dc:creator>Magyar Bálint</dc:creator>
  <cp:lastModifiedBy>Balint Magyar</cp:lastModifiedBy>
  <cp:revision>778</cp:revision>
  <dcterms:created xsi:type="dcterms:W3CDTF">2017-05-01T09:52:15Z</dcterms:created>
  <dcterms:modified xsi:type="dcterms:W3CDTF">2024-03-12T13:18:42Z</dcterms:modified>
</cp:coreProperties>
</file>