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32" r:id="rId3"/>
    <p:sldId id="418" r:id="rId4"/>
    <p:sldId id="260" r:id="rId5"/>
    <p:sldId id="272" r:id="rId6"/>
    <p:sldId id="414" r:id="rId7"/>
    <p:sldId id="415" r:id="rId8"/>
    <p:sldId id="330" r:id="rId9"/>
    <p:sldId id="326" r:id="rId10"/>
    <p:sldId id="327" r:id="rId11"/>
    <p:sldId id="328" r:id="rId12"/>
    <p:sldId id="329" r:id="rId13"/>
    <p:sldId id="416" r:id="rId14"/>
    <p:sldId id="359" r:id="rId15"/>
    <p:sldId id="360" r:id="rId16"/>
    <p:sldId id="350" r:id="rId17"/>
    <p:sldId id="355" r:id="rId18"/>
    <p:sldId id="361" r:id="rId19"/>
    <p:sldId id="417" r:id="rId20"/>
    <p:sldId id="299" r:id="rId21"/>
    <p:sldId id="300" r:id="rId22"/>
    <p:sldId id="363" r:id="rId23"/>
    <p:sldId id="376" r:id="rId24"/>
    <p:sldId id="311" r:id="rId25"/>
    <p:sldId id="340" r:id="rId26"/>
    <p:sldId id="362" r:id="rId27"/>
    <p:sldId id="358" r:id="rId28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5692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  <p15:guide id="5" pos="4105" userDrawn="1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orient="horz" pos="2663" userDrawn="1">
          <p15:clr>
            <a:srgbClr val="A4A3A4"/>
          </p15:clr>
        </p15:guide>
        <p15:guide id="8" orient="horz" pos="21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12C"/>
    <a:srgbClr val="50412B"/>
    <a:srgbClr val="B2654B"/>
    <a:srgbClr val="CD5F50"/>
    <a:srgbClr val="E9B178"/>
    <a:srgbClr val="6B95A1"/>
    <a:srgbClr val="395A61"/>
    <a:srgbClr val="4D7C84"/>
    <a:srgbClr val="B3AA9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2" autoAdjust="0"/>
    <p:restoredTop sz="91903" autoAdjust="0"/>
  </p:normalViewPr>
  <p:slideViewPr>
    <p:cSldViewPr>
      <p:cViewPr varScale="1">
        <p:scale>
          <a:sx n="91" d="100"/>
          <a:sy n="91" d="100"/>
        </p:scale>
        <p:origin x="348" y="44"/>
      </p:cViewPr>
      <p:guideLst>
        <p:guide orient="horz" pos="758"/>
        <p:guide pos="68"/>
        <p:guide pos="5692"/>
        <p:guide orient="horz" pos="577"/>
        <p:guide pos="4105"/>
        <p:guide orient="horz" pos="3162"/>
        <p:guide orient="horz" pos="2663"/>
        <p:guide orient="horz" pos="2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256484776027914E-2"/>
          <c:y val="1.9569037783680621E-2"/>
          <c:w val="0.75103712665161093"/>
          <c:h val="0.91613103594550105"/>
        </c:manualLayout>
      </c:layout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EU-s forrásból</c:v>
                </c:pt>
              </c:strCache>
            </c:strRef>
          </c:tx>
          <c:spPr>
            <a:ln w="50800">
              <a:solidFill>
                <a:srgbClr val="6B95A1"/>
              </a:solidFill>
            </a:ln>
          </c:spPr>
          <c:marker>
            <c:symbol val="none"/>
          </c:marker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Munka1!$B$2:$B$8</c:f>
              <c:numCache>
                <c:formatCode>General</c:formatCode>
                <c:ptCount val="7"/>
                <c:pt idx="0">
                  <c:v>0.21879999999999999</c:v>
                </c:pt>
                <c:pt idx="1">
                  <c:v>0.25650000000000001</c:v>
                </c:pt>
                <c:pt idx="2">
                  <c:v>0.40079999999999999</c:v>
                </c:pt>
                <c:pt idx="3">
                  <c:v>0.45169999999999999</c:v>
                </c:pt>
                <c:pt idx="4">
                  <c:v>0.4829</c:v>
                </c:pt>
                <c:pt idx="5">
                  <c:v>0.53779999999999994</c:v>
                </c:pt>
                <c:pt idx="6">
                  <c:v>0.52470000000000006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A2-412D-9811-397EC1D35C86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Nem EU-s forrásból</c:v>
                </c:pt>
              </c:strCache>
            </c:strRef>
          </c:tx>
          <c:spPr>
            <a:ln w="50800">
              <a:solidFill>
                <a:srgbClr val="CD5F50"/>
              </a:solidFill>
            </a:ln>
          </c:spPr>
          <c:marker>
            <c:symbol val="none"/>
          </c:marker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Munka1!$C$2:$C$8</c:f>
              <c:numCache>
                <c:formatCode>General</c:formatCode>
                <c:ptCount val="7"/>
                <c:pt idx="0">
                  <c:v>0.2293</c:v>
                </c:pt>
                <c:pt idx="1">
                  <c:v>0.21560000000000001</c:v>
                </c:pt>
                <c:pt idx="2">
                  <c:v>0.34389999999999998</c:v>
                </c:pt>
                <c:pt idx="3">
                  <c:v>0.35849999999999999</c:v>
                </c:pt>
                <c:pt idx="4">
                  <c:v>0.37619999999999998</c:v>
                </c:pt>
                <c:pt idx="5">
                  <c:v>0.42430000000000001</c:v>
                </c:pt>
                <c:pt idx="6">
                  <c:v>0.42580000000000001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A2-412D-9811-397EC1D35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2192288"/>
        <c:axId val="392192680"/>
      </c:lineChart>
      <c:catAx>
        <c:axId val="39219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>
                <a:solidFill>
                  <a:srgbClr val="50412B"/>
                </a:solidFill>
              </a:defRPr>
            </a:pPr>
            <a:endParaRPr lang="hu-HU"/>
          </a:p>
        </c:txPr>
        <c:crossAx val="392192680"/>
        <c:crosses val="autoZero"/>
        <c:auto val="1"/>
        <c:lblAlgn val="ctr"/>
        <c:lblOffset val="100"/>
        <c:noMultiLvlLbl val="0"/>
      </c:catAx>
      <c:valAx>
        <c:axId val="392192680"/>
        <c:scaling>
          <c:orientation val="minMax"/>
          <c:max val="0.60000000000000064"/>
          <c:min val="0.2"/>
        </c:scaling>
        <c:delete val="0"/>
        <c:axPos val="l"/>
        <c:majorGridlines>
          <c:spPr>
            <a:ln>
              <a:solidFill>
                <a:srgbClr val="B3AA9D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>
                <a:solidFill>
                  <a:srgbClr val="50412B"/>
                </a:solidFill>
              </a:defRPr>
            </a:pPr>
            <a:endParaRPr lang="hu-HU"/>
          </a:p>
        </c:txPr>
        <c:crossAx val="392192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522204181925404"/>
          <c:y val="0.11095669997079054"/>
          <c:w val="0.20477799974457669"/>
          <c:h val="0.40705488578299365"/>
        </c:manualLayout>
      </c:layout>
      <c:overlay val="0"/>
      <c:txPr>
        <a:bodyPr/>
        <a:lstStyle/>
        <a:p>
          <a:pPr>
            <a:defRPr sz="1600" b="1">
              <a:solidFill>
                <a:srgbClr val="50412B"/>
              </a:solidFill>
            </a:defRPr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solidFill>
              <a:srgbClr val="6B95A1"/>
            </a:solidFill>
          </c:spPr>
          <c:invertIfNegative val="0"/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Munka1!$B$2:$B$8</c:f>
              <c:numCache>
                <c:formatCode>General</c:formatCode>
                <c:ptCount val="7"/>
                <c:pt idx="0">
                  <c:v>18.100000000000001</c:v>
                </c:pt>
                <c:pt idx="1">
                  <c:v>19.2</c:v>
                </c:pt>
                <c:pt idx="2">
                  <c:v>56.2</c:v>
                </c:pt>
                <c:pt idx="3">
                  <c:v>53.4</c:v>
                </c:pt>
                <c:pt idx="4">
                  <c:v>56.5</c:v>
                </c:pt>
                <c:pt idx="5">
                  <c:v>62.7</c:v>
                </c:pt>
                <c:pt idx="6">
                  <c:v>63.2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2-42BE-8C36-F30283BB4D4C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Oszlop1</c:v>
                </c:pt>
              </c:strCache>
            </c:strRef>
          </c:tx>
          <c:invertIfNegative val="0"/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6B42-42BE-8C36-F30283BB4D4C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Oszlop2</c:v>
                </c:pt>
              </c:strCache>
            </c:strRef>
          </c:tx>
          <c:invertIfNegative val="0"/>
          <c:cat>
            <c:numRef>
              <c:f>Munka1!$A$2:$A$8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Munka1!$D$2:$D$8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6B42-42BE-8C36-F30283BB4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2187584"/>
        <c:axId val="392188760"/>
      </c:barChart>
      <c:catAx>
        <c:axId val="39218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0412C"/>
            </a:solidFill>
          </a:ln>
        </c:spPr>
        <c:txPr>
          <a:bodyPr/>
          <a:lstStyle/>
          <a:p>
            <a:pPr>
              <a:defRPr sz="1400">
                <a:solidFill>
                  <a:srgbClr val="50412C"/>
                </a:solidFill>
              </a:defRPr>
            </a:pPr>
            <a:endParaRPr lang="hu-HU"/>
          </a:p>
        </c:txPr>
        <c:crossAx val="392188760"/>
        <c:crosses val="autoZero"/>
        <c:auto val="1"/>
        <c:lblAlgn val="ctr"/>
        <c:lblOffset val="100"/>
        <c:noMultiLvlLbl val="0"/>
      </c:catAx>
      <c:valAx>
        <c:axId val="392188760"/>
        <c:scaling>
          <c:orientation val="minMax"/>
        </c:scaling>
        <c:delete val="0"/>
        <c:axPos val="l"/>
        <c:majorGridlines>
          <c:spPr>
            <a:ln>
              <a:solidFill>
                <a:srgbClr val="B3AA9D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50412C"/>
                </a:solidFill>
              </a:defRPr>
            </a:pPr>
            <a:endParaRPr lang="hu-HU"/>
          </a:p>
        </c:txPr>
        <c:crossAx val="39218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87452787913708E-2"/>
          <c:y val="4.9326566595481194E-2"/>
          <c:w val="0.84037473038642463"/>
          <c:h val="0.88518276775831228"/>
        </c:manualLayout>
      </c:layout>
      <c:lineChart>
        <c:grouping val="standard"/>
        <c:varyColors val="0"/>
        <c:ser>
          <c:idx val="0"/>
          <c:order val="0"/>
          <c:tx>
            <c:strRef>
              <c:f>'Munka1'!$B$1</c:f>
              <c:strCache>
                <c:ptCount val="1"/>
                <c:pt idx="0">
                  <c:v>Sorozat 1</c:v>
                </c:pt>
              </c:strCache>
            </c:strRef>
          </c:tx>
          <c:spPr>
            <a:ln w="50800">
              <a:solidFill>
                <a:srgbClr val="6B95A1"/>
              </a:solidFill>
            </a:ln>
          </c:spPr>
          <c:marker>
            <c:symbol val="none"/>
          </c:marker>
          <c:cat>
            <c:numRef>
              <c:f>'Munka1'!$A$2:$A$8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'Munka1'!$B$2:$B$8</c:f>
              <c:numCache>
                <c:formatCode>General</c:formatCode>
                <c:ptCount val="7"/>
                <c:pt idx="0">
                  <c:v>0.14000000000000001</c:v>
                </c:pt>
                <c:pt idx="1">
                  <c:v>0.21000000000000021</c:v>
                </c:pt>
                <c:pt idx="2">
                  <c:v>0.89</c:v>
                </c:pt>
                <c:pt idx="3">
                  <c:v>2.3899999999999997</c:v>
                </c:pt>
                <c:pt idx="4">
                  <c:v>3.48</c:v>
                </c:pt>
                <c:pt idx="5">
                  <c:v>4.8</c:v>
                </c:pt>
                <c:pt idx="6">
                  <c:v>7.25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FB-4695-B13D-4FD84EAC5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2188368"/>
        <c:axId val="392189544"/>
      </c:lineChart>
      <c:catAx>
        <c:axId val="39218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 sz="1200" b="1">
                <a:solidFill>
                  <a:srgbClr val="50412B"/>
                </a:solidFill>
              </a:defRPr>
            </a:pPr>
            <a:endParaRPr lang="hu-HU"/>
          </a:p>
        </c:txPr>
        <c:crossAx val="392189544"/>
        <c:crosses val="autoZero"/>
        <c:auto val="1"/>
        <c:lblAlgn val="ctr"/>
        <c:lblOffset val="100"/>
        <c:noMultiLvlLbl val="0"/>
      </c:catAx>
      <c:valAx>
        <c:axId val="392189544"/>
        <c:scaling>
          <c:orientation val="minMax"/>
          <c:max val="8"/>
          <c:min val="0"/>
        </c:scaling>
        <c:delete val="0"/>
        <c:axPos val="l"/>
        <c:majorGridlines>
          <c:spPr>
            <a:ln>
              <a:solidFill>
                <a:srgbClr val="B3AA9D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50412B"/>
            </a:solidFill>
          </a:ln>
        </c:spPr>
        <c:txPr>
          <a:bodyPr/>
          <a:lstStyle/>
          <a:p>
            <a:pPr>
              <a:defRPr sz="1200" b="1">
                <a:solidFill>
                  <a:srgbClr val="50412B"/>
                </a:solidFill>
              </a:defRPr>
            </a:pPr>
            <a:endParaRPr lang="hu-HU"/>
          </a:p>
        </c:txPr>
        <c:crossAx val="392188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Swietelsky</c:v>
                </c:pt>
              </c:strCache>
            </c:strRef>
          </c:tx>
          <c:spPr>
            <a:ln w="47625" cap="rnd">
              <a:solidFill>
                <a:srgbClr val="395A6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123481225927388E-2"/>
                  <c:y val="3.631389831740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5-4513-BA0A-065331EE323C}"/>
                </c:ext>
              </c:extLst>
            </c:dLbl>
            <c:dLbl>
              <c:idx val="1"/>
              <c:layout>
                <c:manualLayout>
                  <c:x val="-5.4822071317114807E-2"/>
                  <c:y val="3.112619855777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5-4513-BA0A-065331EE323C}"/>
                </c:ext>
              </c:extLst>
            </c:dLbl>
            <c:dLbl>
              <c:idx val="2"/>
              <c:layout>
                <c:manualLayout>
                  <c:x val="3.5753524772031225E-2"/>
                  <c:y val="2.5938498798148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Munka1!$B$2:$B$4</c:f>
              <c:numCache>
                <c:formatCode>0.00</c:formatCode>
                <c:ptCount val="3"/>
                <c:pt idx="0">
                  <c:v>1.37</c:v>
                </c:pt>
                <c:pt idx="1">
                  <c:v>1.99</c:v>
                </c:pt>
                <c:pt idx="2">
                  <c:v>1.49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3B-473E-B31F-4B0CB0F3D51F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Strabag</c:v>
                </c:pt>
              </c:strCache>
            </c:strRef>
          </c:tx>
          <c:spPr>
            <a:ln w="47625" cap="rnd">
              <a:solidFill>
                <a:srgbClr val="E9B178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156198422490677"/>
                  <c:y val="7.7815496394446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5-4513-BA0A-065331EE323C}"/>
                </c:ext>
              </c:extLst>
            </c:dLbl>
            <c:dLbl>
              <c:idx val="1"/>
              <c:layout>
                <c:manualLayout>
                  <c:x val="2.3835683181354264E-3"/>
                  <c:y val="-2.5938498798148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5-4513-BA0A-065331EE323C}"/>
                </c:ext>
              </c:extLst>
            </c:dLbl>
            <c:dLbl>
              <c:idx val="2"/>
              <c:layout>
                <c:manualLayout>
                  <c:x val="3.2178266136100454E-2"/>
                  <c:y val="-1.94538740986115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553696163731246E-2"/>
                      <c:h val="4.8271546263355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Munka1!$C$2:$C$4</c:f>
              <c:numCache>
                <c:formatCode>General</c:formatCode>
                <c:ptCount val="3"/>
                <c:pt idx="0">
                  <c:v>1.84</c:v>
                </c:pt>
                <c:pt idx="1">
                  <c:v>2.8</c:v>
                </c:pt>
                <c:pt idx="2">
                  <c:v>2.84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3B-473E-B31F-4B0CB0F3D51F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Duna Aszfalt</c:v>
                </c:pt>
              </c:strCache>
            </c:strRef>
          </c:tx>
          <c:spPr>
            <a:ln w="47625" cap="rnd">
              <a:solidFill>
                <a:srgbClr val="CD5F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64414263422964"/>
                  <c:y val="-3.631389831740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F5-4513-BA0A-065331EE323C}"/>
                </c:ext>
              </c:extLst>
            </c:dLbl>
            <c:dLbl>
              <c:idx val="1"/>
              <c:layout>
                <c:manualLayout>
                  <c:x val="0"/>
                  <c:y val="-3.112619855777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F5-4513-BA0A-065331EE323C}"/>
                </c:ext>
              </c:extLst>
            </c:dLbl>
            <c:dLbl>
              <c:idx val="2"/>
              <c:layout>
                <c:manualLayout>
                  <c:x val="3.5753524772031225E-2"/>
                  <c:y val="-2.334464891833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Munka1!$D$2:$D$4</c:f>
              <c:numCache>
                <c:formatCode>General</c:formatCode>
                <c:ptCount val="3"/>
                <c:pt idx="0">
                  <c:v>4.8</c:v>
                </c:pt>
                <c:pt idx="1">
                  <c:v>6.65</c:v>
                </c:pt>
                <c:pt idx="2">
                  <c:v>7.45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3B-473E-B31F-4B0CB0F3D51F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Mészáros</c:v>
                </c:pt>
              </c:strCache>
            </c:strRef>
          </c:tx>
          <c:spPr>
            <a:ln w="47625" cap="rnd">
              <a:solidFill>
                <a:srgbClr val="6B95A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3705499061024229"/>
                  <c:y val="-2.46415738582413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786559527460399E-2"/>
                      <c:h val="5.86469457826145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F5-4513-BA0A-065331EE323C}"/>
                </c:ext>
              </c:extLst>
            </c:dLbl>
            <c:dLbl>
              <c:idx val="1"/>
              <c:layout>
                <c:manualLayout>
                  <c:x val="8.3424891134739929E-2"/>
                  <c:y val="-3.890774819722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F5-4513-BA0A-065331EE323C}"/>
                </c:ext>
              </c:extLst>
            </c:dLbl>
            <c:dLbl>
              <c:idx val="2"/>
              <c:layout>
                <c:manualLayout>
                  <c:x val="2.1452114863218665E-2"/>
                  <c:y val="-2.853234867796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Munka1!$E$2:$E$4</c:f>
              <c:numCache>
                <c:formatCode>0.00</c:formatCode>
                <c:ptCount val="3"/>
                <c:pt idx="0">
                  <c:v>2.5</c:v>
                </c:pt>
                <c:pt idx="1">
                  <c:v>10.5</c:v>
                </c:pt>
                <c:pt idx="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3B-473E-B31F-4B0CB0F3D51F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Közgép</c:v>
                </c:pt>
              </c:strCache>
            </c:strRef>
          </c:tx>
          <c:spPr>
            <a:ln w="47625" cap="rnd">
              <a:solidFill>
                <a:srgbClr val="B2654B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441127927050047"/>
                  <c:y val="-4.409544795685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AF5-4513-BA0A-065331EE323C}"/>
                </c:ext>
              </c:extLst>
            </c:dLbl>
            <c:dLbl>
              <c:idx val="1"/>
              <c:layout>
                <c:manualLayout>
                  <c:x val="-0.12156198422490684"/>
                  <c:y val="-3.890774819722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AF5-4513-BA0A-065331EE3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0412B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Munka1!$A$2:$A$4</c:f>
              <c:strCache>
                <c:ptCount val="3"/>
                <c:pt idx="0">
                  <c:v>2011-2013</c:v>
                </c:pt>
                <c:pt idx="1">
                  <c:v>2014-2016</c:v>
                </c:pt>
                <c:pt idx="2">
                  <c:v>2017-2018</c:v>
                </c:pt>
              </c:strCache>
            </c:strRef>
          </c:cat>
          <c:val>
            <c:numRef>
              <c:f>Munka1!$F$2:$F$4</c:f>
              <c:numCache>
                <c:formatCode>General</c:formatCode>
                <c:ptCount val="3"/>
                <c:pt idx="0">
                  <c:v>9.1300000000000008</c:v>
                </c:pt>
                <c:pt idx="1">
                  <c:v>11.67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D3B-473E-B31F-4B0CB0F3D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141896"/>
        <c:axId val="341143464"/>
      </c:lineChart>
      <c:catAx>
        <c:axId val="34114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B3AA9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0412B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1143464"/>
        <c:crosses val="autoZero"/>
        <c:auto val="1"/>
        <c:lblAlgn val="ctr"/>
        <c:lblOffset val="100"/>
        <c:noMultiLvlLbl val="0"/>
      </c:catAx>
      <c:valAx>
        <c:axId val="34114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3AA9D"/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50412B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114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910893207505931E-3"/>
          <c:y val="0.94198150115283352"/>
          <c:w val="0.99534265765239915"/>
          <c:h val="5.2830799087536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0412B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119F3E61-7C58-415D-A123-152F814DCCBE}" type="presOf" srcId="{83210F28-54C2-4E50-BA91-C30C7F5A925A}" destId="{0E6DB8B2-458A-4F73-AF77-E844E8685CD8}" srcOrd="0" destOrd="0" presId="urn:microsoft.com/office/officeart/2005/8/layout/pyramid2"/>
    <dgm:cxn modelId="{8ECFECE2-C9A3-4375-BF06-FE6393F74B0E}" type="presOf" srcId="{3CA4390E-8AEC-4EA2-A3EC-8DD042504D56}" destId="{585EDA03-E1D1-49E2-ABCC-D095A33C60CB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3D367B39-E2C3-4D76-9173-F2E13E457673}" type="presOf" srcId="{EA790760-0B03-448A-9F29-12DB28B7261E}" destId="{40A06F75-CF71-4FF0-9476-F881F10B4C59}" srcOrd="0" destOrd="0" presId="urn:microsoft.com/office/officeart/2005/8/layout/pyramid2"/>
    <dgm:cxn modelId="{F40141CB-D486-451F-B541-0C36C8908B24}" type="presOf" srcId="{D75FEE30-628B-4BCD-B8C9-2BF3180BA3C0}" destId="{F9260225-45E3-4E83-A7B5-93BF7662486D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307DDFEA-ACAF-4F7E-8193-B4C7DE628059}" type="presOf" srcId="{94EAB1EC-7FE9-40F9-8691-7534F2D2D13B}" destId="{AA40EDB2-9616-491E-8997-90DC3C7C7F8E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CE1507EE-D637-4569-A669-7695BE405EFD}" type="presOf" srcId="{70972A96-F39F-4054-A5D9-CCAC350AB6EA}" destId="{6AFE05B7-991B-44DA-9843-39E3CC396A11}" srcOrd="0" destOrd="0" presId="urn:microsoft.com/office/officeart/2005/8/layout/pyramid2"/>
    <dgm:cxn modelId="{82619782-3A0E-46AE-AC0E-4E6258D01581}" type="presOf" srcId="{497908DE-4C30-428A-A555-3A6C2F4ADF7D}" destId="{C15E22B3-3295-4532-9D6A-325D45E50C1C}" srcOrd="0" destOrd="0" presId="urn:microsoft.com/office/officeart/2005/8/layout/pyramid2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5F41A642-04B1-485E-ABEB-7ECCE89A3D5D}" type="presParOf" srcId="{F9260225-45E3-4E83-A7B5-93BF7662486D}" destId="{2CAB7AE0-F53F-477F-8596-08683A702DA4}" srcOrd="0" destOrd="0" presId="urn:microsoft.com/office/officeart/2005/8/layout/pyramid2"/>
    <dgm:cxn modelId="{FA847451-956F-4A75-9F60-6D4B2043FE05}" type="presParOf" srcId="{F9260225-45E3-4E83-A7B5-93BF7662486D}" destId="{54982EDE-BA38-419C-8C90-E7DF88B50825}" srcOrd="1" destOrd="0" presId="urn:microsoft.com/office/officeart/2005/8/layout/pyramid2"/>
    <dgm:cxn modelId="{91145F23-B461-4943-9D03-D5D37DACA33E}" type="presParOf" srcId="{54982EDE-BA38-419C-8C90-E7DF88B50825}" destId="{C15E22B3-3295-4532-9D6A-325D45E50C1C}" srcOrd="0" destOrd="0" presId="urn:microsoft.com/office/officeart/2005/8/layout/pyramid2"/>
    <dgm:cxn modelId="{4189906B-7FD6-41B8-8D7B-8321E377E9E9}" type="presParOf" srcId="{54982EDE-BA38-419C-8C90-E7DF88B50825}" destId="{E349127E-BD40-4FFD-98F7-AE53232D3317}" srcOrd="1" destOrd="0" presId="urn:microsoft.com/office/officeart/2005/8/layout/pyramid2"/>
    <dgm:cxn modelId="{36CA89C1-03BC-4540-955A-F58DF1745020}" type="presParOf" srcId="{54982EDE-BA38-419C-8C90-E7DF88B50825}" destId="{585EDA03-E1D1-49E2-ABCC-D095A33C60CB}" srcOrd="2" destOrd="0" presId="urn:microsoft.com/office/officeart/2005/8/layout/pyramid2"/>
    <dgm:cxn modelId="{EEE4B5FB-EDBB-4FBE-8EE3-0838231C7A9E}" type="presParOf" srcId="{54982EDE-BA38-419C-8C90-E7DF88B50825}" destId="{689CAA53-9D6E-44E6-B0D8-615A6D07FB5B}" srcOrd="3" destOrd="0" presId="urn:microsoft.com/office/officeart/2005/8/layout/pyramid2"/>
    <dgm:cxn modelId="{C2303EE9-A031-46C8-A684-37A6D8979636}" type="presParOf" srcId="{54982EDE-BA38-419C-8C90-E7DF88B50825}" destId="{AA40EDB2-9616-491E-8997-90DC3C7C7F8E}" srcOrd="4" destOrd="0" presId="urn:microsoft.com/office/officeart/2005/8/layout/pyramid2"/>
    <dgm:cxn modelId="{A209CCD7-C80F-46BC-BAC9-8E3161196D65}" type="presParOf" srcId="{54982EDE-BA38-419C-8C90-E7DF88B50825}" destId="{9055E23A-F0BC-4AAF-9FF4-F780F02DFD21}" srcOrd="5" destOrd="0" presId="urn:microsoft.com/office/officeart/2005/8/layout/pyramid2"/>
    <dgm:cxn modelId="{BDB39053-B54B-41EF-9000-349BC6870378}" type="presParOf" srcId="{54982EDE-BA38-419C-8C90-E7DF88B50825}" destId="{6AFE05B7-991B-44DA-9843-39E3CC396A11}" srcOrd="6" destOrd="0" presId="urn:microsoft.com/office/officeart/2005/8/layout/pyramid2"/>
    <dgm:cxn modelId="{C29A208F-94C6-4745-99FE-7FD2CE64FCB5}" type="presParOf" srcId="{54982EDE-BA38-419C-8C90-E7DF88B50825}" destId="{B370853F-B4C8-494E-B10D-01EDE232E07B}" srcOrd="7" destOrd="0" presId="urn:microsoft.com/office/officeart/2005/8/layout/pyramid2"/>
    <dgm:cxn modelId="{21F594AC-9D58-447E-B04E-6B0D342FD038}" type="presParOf" srcId="{54982EDE-BA38-419C-8C90-E7DF88B50825}" destId="{40A06F75-CF71-4FF0-9476-F881F10B4C59}" srcOrd="8" destOrd="0" presId="urn:microsoft.com/office/officeart/2005/8/layout/pyramid2"/>
    <dgm:cxn modelId="{588188BC-8763-45D5-B791-B33823A1C9DA}" type="presParOf" srcId="{54982EDE-BA38-419C-8C90-E7DF88B50825}" destId="{D5AAC021-0B13-4F18-8DC6-1FA6845FB348}" srcOrd="9" destOrd="0" presId="urn:microsoft.com/office/officeart/2005/8/layout/pyramid2"/>
    <dgm:cxn modelId="{5EF274E4-73DA-4AE9-A5A3-9BE20F253E8B}" type="presParOf" srcId="{54982EDE-BA38-419C-8C90-E7DF88B50825}" destId="{0E6DB8B2-458A-4F73-AF77-E844E8685CD8}" srcOrd="10" destOrd="0" presId="urn:microsoft.com/office/officeart/2005/8/layout/pyramid2"/>
    <dgm:cxn modelId="{D336EE34-8617-4E51-B3C2-7E474A5040B1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FEE30-628B-4BCD-B8C9-2BF3180BA3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A4390E-8AEC-4EA2-A3EC-8DD042504D56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en-GB" sz="1200" b="1" dirty="0">
              <a:solidFill>
                <a:srgbClr val="4D7C85"/>
              </a:solidFill>
            </a:rPr>
            <a:t>Lib. </a:t>
          </a:r>
          <a:r>
            <a:rPr lang="en-GB" sz="1200" b="1" dirty="0" err="1">
              <a:solidFill>
                <a:srgbClr val="4D7C85"/>
              </a:solidFill>
            </a:rPr>
            <a:t>dem.</a:t>
          </a:r>
          <a:endParaRPr lang="hu-HU" sz="1200" b="1" dirty="0">
            <a:solidFill>
              <a:srgbClr val="4D7C85"/>
            </a:solidFill>
          </a:endParaRPr>
        </a:p>
      </dgm:t>
    </dgm:pt>
    <dgm:pt modelId="{A4B2B83E-EB6A-4359-B43A-DBC5C5DFCAEB}" type="parTrans" cxnId="{238E8032-8D87-408E-A872-7A74B256EB7F}">
      <dgm:prSet/>
      <dgm:spPr/>
      <dgm:t>
        <a:bodyPr/>
        <a:lstStyle/>
        <a:p>
          <a:endParaRPr lang="hu-HU"/>
        </a:p>
      </dgm:t>
    </dgm:pt>
    <dgm:pt modelId="{9BCEB788-24BE-4063-82CD-6618D9E746C1}" type="sibTrans" cxnId="{238E8032-8D87-408E-A872-7A74B256EB7F}">
      <dgm:prSet/>
      <dgm:spPr/>
      <dgm:t>
        <a:bodyPr/>
        <a:lstStyle/>
        <a:p>
          <a:endParaRPr lang="hu-HU"/>
        </a:p>
      </dgm:t>
    </dgm:pt>
    <dgm:pt modelId="{94EAB1EC-7FE9-40F9-8691-7534F2D2D13B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AC170853-3C5A-498C-AB0E-62BD539BDACB}" type="parTrans" cxnId="{6116BD2D-F084-49B0-AC36-AC05B9CE156D}">
      <dgm:prSet/>
      <dgm:spPr/>
      <dgm:t>
        <a:bodyPr/>
        <a:lstStyle/>
        <a:p>
          <a:endParaRPr lang="hu-HU"/>
        </a:p>
      </dgm:t>
    </dgm:pt>
    <dgm:pt modelId="{6F2BECE1-1D30-4F39-BBB4-35324958AB70}" type="sibTrans" cxnId="{6116BD2D-F084-49B0-AC36-AC05B9CE156D}">
      <dgm:prSet/>
      <dgm:spPr/>
      <dgm:t>
        <a:bodyPr/>
        <a:lstStyle/>
        <a:p>
          <a:endParaRPr lang="hu-HU"/>
        </a:p>
      </dgm:t>
    </dgm:pt>
    <dgm:pt modelId="{EA790760-0B03-448A-9F29-12DB28B7261E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Piackih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5C7F6E41-DDEC-4FFD-ADF3-857A68ACE437}" type="parTrans" cxnId="{B13EAAE4-1F67-4A3A-9177-03A368343129}">
      <dgm:prSet/>
      <dgm:spPr/>
      <dgm:t>
        <a:bodyPr/>
        <a:lstStyle/>
        <a:p>
          <a:endParaRPr lang="hu-HU"/>
        </a:p>
      </dgm:t>
    </dgm:pt>
    <dgm:pt modelId="{C852374C-469A-4298-974D-3B706E4B63CD}" type="sibTrans" cxnId="{B13EAAE4-1F67-4A3A-9177-03A368343129}">
      <dgm:prSet/>
      <dgm:spPr/>
      <dgm:t>
        <a:bodyPr/>
        <a:lstStyle/>
        <a:p>
          <a:endParaRPr lang="hu-HU"/>
        </a:p>
      </dgm:t>
    </dgm:pt>
    <dgm:pt modelId="{83210F28-54C2-4E50-BA91-C30C7F5A925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>
              <a:solidFill>
                <a:srgbClr val="4D7C85"/>
              </a:solidFill>
            </a:rPr>
            <a:t>Pat</a:t>
          </a:r>
          <a:r>
            <a:rPr lang="ru-RU" sz="1200" b="1" dirty="0">
              <a:solidFill>
                <a:srgbClr val="4D7C85"/>
              </a:solidFill>
            </a:rPr>
            <a:t>.</a:t>
          </a:r>
          <a:r>
            <a:rPr lang="hu-HU" sz="1200" b="1" dirty="0">
              <a:solidFill>
                <a:srgbClr val="4D7C85"/>
              </a:solidFill>
            </a:rPr>
            <a:t> </a:t>
          </a:r>
          <a:r>
            <a:rPr lang="hu-HU" sz="1200" b="1" dirty="0" err="1">
              <a:solidFill>
                <a:srgbClr val="4D7C85"/>
              </a:solidFill>
            </a:rPr>
            <a:t>dem</a:t>
          </a:r>
          <a:r>
            <a:rPr lang="ru-RU" sz="1200" b="1" dirty="0">
              <a:solidFill>
                <a:srgbClr val="4D7C85"/>
              </a:solidFill>
            </a:rPr>
            <a:t>.</a:t>
          </a:r>
          <a:endParaRPr lang="hu-HU" sz="1200" b="1" dirty="0">
            <a:solidFill>
              <a:srgbClr val="4D7C85"/>
            </a:solidFill>
          </a:endParaRPr>
        </a:p>
      </dgm:t>
    </dgm:pt>
    <dgm:pt modelId="{BE820587-ACDE-46A2-B65C-DBB9C05D5D28}" type="parTrans" cxnId="{E0DFDD57-3D41-4D58-9D26-48A3B6203E9E}">
      <dgm:prSet/>
      <dgm:spPr/>
      <dgm:t>
        <a:bodyPr/>
        <a:lstStyle/>
        <a:p>
          <a:endParaRPr lang="hu-HU"/>
        </a:p>
      </dgm:t>
    </dgm:pt>
    <dgm:pt modelId="{C48E22A5-3C91-4ECB-9614-22AE88AAB692}" type="sibTrans" cxnId="{E0DFDD57-3D41-4D58-9D26-48A3B6203E9E}">
      <dgm:prSet/>
      <dgm:spPr/>
      <dgm:t>
        <a:bodyPr/>
        <a:lstStyle/>
        <a:p>
          <a:endParaRPr lang="hu-HU"/>
        </a:p>
      </dgm:t>
    </dgm:pt>
    <dgm:pt modelId="{497908DE-4C30-428A-A555-3A6C2F4ADF7D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Kom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dikt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62CDFBF8-8475-41D6-A92F-79B3295FBB46}" type="sibTrans" cxnId="{7F3FE700-1B5C-4D5E-A6DA-C2C295341AB0}">
      <dgm:prSet/>
      <dgm:spPr/>
      <dgm:t>
        <a:bodyPr/>
        <a:lstStyle/>
        <a:p>
          <a:endParaRPr lang="hu-HU"/>
        </a:p>
      </dgm:t>
    </dgm:pt>
    <dgm:pt modelId="{271AECFB-B758-4170-9A56-A7A2099BC3ED}" type="parTrans" cxnId="{7F3FE700-1B5C-4D5E-A6DA-C2C295341AB0}">
      <dgm:prSet/>
      <dgm:spPr/>
      <dgm:t>
        <a:bodyPr/>
        <a:lstStyle/>
        <a:p>
          <a:endParaRPr lang="hu-HU"/>
        </a:p>
      </dgm:t>
    </dgm:pt>
    <dgm:pt modelId="{70972A96-F39F-4054-A5D9-CCAC350AB6EA}">
      <dgm:prSet phldrT="[Szöveg]" custT="1"/>
      <dgm:spPr>
        <a:solidFill>
          <a:srgbClr val="C7B09A">
            <a:alpha val="50000"/>
          </a:srgbClr>
        </a:solidFill>
        <a:ln w="12700">
          <a:noFill/>
        </a:ln>
        <a:effectLst/>
      </dgm:spPr>
      <dgm:t>
        <a:bodyPr/>
        <a:lstStyle/>
        <a:p>
          <a:r>
            <a:rPr lang="hu-HU" sz="1200" b="1" dirty="0" err="1">
              <a:solidFill>
                <a:srgbClr val="4D7C85"/>
              </a:solidFill>
            </a:rPr>
            <a:t>Konz</a:t>
          </a:r>
          <a:r>
            <a:rPr lang="hu-HU" sz="1200" b="1" dirty="0">
              <a:solidFill>
                <a:srgbClr val="4D7C85"/>
              </a:solidFill>
            </a:rPr>
            <a:t>. </a:t>
          </a:r>
          <a:r>
            <a:rPr lang="hu-HU" sz="1200" b="1" dirty="0" err="1">
              <a:solidFill>
                <a:srgbClr val="4D7C85"/>
              </a:solidFill>
            </a:rPr>
            <a:t>aut</a:t>
          </a:r>
          <a:r>
            <a:rPr lang="hu-HU" sz="1200" b="1" dirty="0">
              <a:solidFill>
                <a:srgbClr val="4D7C85"/>
              </a:solidFill>
            </a:rPr>
            <a:t>.</a:t>
          </a:r>
        </a:p>
      </dgm:t>
    </dgm:pt>
    <dgm:pt modelId="{31D1D17A-6379-4E4F-BA5B-41C68FE7CA83}" type="parTrans" cxnId="{CBEF9A63-C4A8-4435-B53F-3311C5002E27}">
      <dgm:prSet/>
      <dgm:spPr/>
      <dgm:t>
        <a:bodyPr/>
        <a:lstStyle/>
        <a:p>
          <a:endParaRPr lang="hu-HU"/>
        </a:p>
      </dgm:t>
    </dgm:pt>
    <dgm:pt modelId="{9245FA1F-2308-44B5-8473-F6C503401E93}" type="sibTrans" cxnId="{CBEF9A63-C4A8-4435-B53F-3311C5002E27}">
      <dgm:prSet/>
      <dgm:spPr/>
      <dgm:t>
        <a:bodyPr/>
        <a:lstStyle/>
        <a:p>
          <a:endParaRPr lang="hu-HU"/>
        </a:p>
      </dgm:t>
    </dgm:pt>
    <dgm:pt modelId="{F9260225-45E3-4E83-A7B5-93BF7662486D}" type="pres">
      <dgm:prSet presAssocID="{D75FEE30-628B-4BCD-B8C9-2BF3180BA3C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2CAB7AE0-F53F-477F-8596-08683A702DA4}" type="pres">
      <dgm:prSet presAssocID="{D75FEE30-628B-4BCD-B8C9-2BF3180BA3C0}" presName="pyramid" presStyleLbl="node1" presStyleIdx="0" presStyleCnt="1" custAng="10800000" custScaleX="83182" custScaleY="57062" custLinFactNeighborX="5784" custLinFactNeighborY="-355"/>
      <dgm:spPr>
        <a:solidFill>
          <a:srgbClr val="EFEAE4"/>
        </a:solidFill>
        <a:ln w="31750">
          <a:solidFill>
            <a:srgbClr val="B3A99D"/>
          </a:solidFill>
        </a:ln>
      </dgm:spPr>
    </dgm:pt>
    <dgm:pt modelId="{54982EDE-BA38-419C-8C90-E7DF88B50825}" type="pres">
      <dgm:prSet presAssocID="{D75FEE30-628B-4BCD-B8C9-2BF3180BA3C0}" presName="theList" presStyleCnt="0"/>
      <dgm:spPr/>
    </dgm:pt>
    <dgm:pt modelId="{C15E22B3-3295-4532-9D6A-325D45E50C1C}" type="pres">
      <dgm:prSet presAssocID="{497908DE-4C30-428A-A555-3A6C2F4ADF7D}" presName="aNode" presStyleLbl="fgAcc1" presStyleIdx="0" presStyleCnt="6" custAng="0" custScaleX="39248" custScaleY="37620" custLinFactY="10358" custLinFactNeighborX="47036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49127E-BD40-4FFD-98F7-AE53232D3317}" type="pres">
      <dgm:prSet presAssocID="{497908DE-4C30-428A-A555-3A6C2F4ADF7D}" presName="aSpace" presStyleCnt="0"/>
      <dgm:spPr/>
    </dgm:pt>
    <dgm:pt modelId="{585EDA03-E1D1-49E2-ABCC-D095A33C60CB}" type="pres">
      <dgm:prSet presAssocID="{3CA4390E-8AEC-4EA2-A3EC-8DD042504D56}" presName="aNode" presStyleLbl="fgAcc1" presStyleIdx="1" presStyleCnt="6" custScaleX="35098" custScaleY="34224" custLinFactX="-26699" custLinFactY="-13469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CAA53-9D6E-44E6-B0D8-615A6D07FB5B}" type="pres">
      <dgm:prSet presAssocID="{3CA4390E-8AEC-4EA2-A3EC-8DD042504D56}" presName="aSpace" presStyleCnt="0"/>
      <dgm:spPr/>
    </dgm:pt>
    <dgm:pt modelId="{AA40EDB2-9616-491E-8997-90DC3C7C7F8E}" type="pres">
      <dgm:prSet presAssocID="{94EAB1EC-7FE9-40F9-8691-7534F2D2D13B}" presName="aNode" presStyleLbl="fgAcc1" presStyleIdx="2" presStyleCnt="6" custScaleX="48373" custScaleY="36545" custLinFactY="132298" custLinFactNeighborX="-41339" custLinFactNeighborY="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E23A-F0BC-4AAF-9FF4-F780F02DFD21}" type="pres">
      <dgm:prSet presAssocID="{94EAB1EC-7FE9-40F9-8691-7534F2D2D13B}" presName="aSpace" presStyleCnt="0"/>
      <dgm:spPr/>
    </dgm:pt>
    <dgm:pt modelId="{6AFE05B7-991B-44DA-9843-39E3CC396A11}" type="pres">
      <dgm:prSet presAssocID="{70972A96-F39F-4054-A5D9-CCAC350AB6EA}" presName="aNode" presStyleLbl="fgAcc1" presStyleIdx="3" presStyleCnt="6" custScaleX="49578" custScaleY="34181" custLinFactY="-124152" custLinFactNeighborX="-38189" custLinFactNeighborY="-2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370853F-B4C8-494E-B10D-01EDE232E07B}" type="pres">
      <dgm:prSet presAssocID="{70972A96-F39F-4054-A5D9-CCAC350AB6EA}" presName="aSpace" presStyleCnt="0"/>
      <dgm:spPr/>
    </dgm:pt>
    <dgm:pt modelId="{40A06F75-CF71-4FF0-9476-F881F10B4C59}" type="pres">
      <dgm:prSet presAssocID="{EA790760-0B03-448A-9F29-12DB28B7261E}" presName="aNode" presStyleLbl="fgAcc1" presStyleIdx="4" presStyleCnt="6" custAng="0" custScaleX="42694" custScaleY="35761" custLinFactY="-59895" custLinFactNeighborX="22667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5AAC021-0B13-4F18-8DC6-1FA6845FB348}" type="pres">
      <dgm:prSet presAssocID="{EA790760-0B03-448A-9F29-12DB28B7261E}" presName="aSpace" presStyleCnt="0"/>
      <dgm:spPr/>
    </dgm:pt>
    <dgm:pt modelId="{0E6DB8B2-458A-4F73-AF77-E844E8685CD8}" type="pres">
      <dgm:prSet presAssocID="{83210F28-54C2-4E50-BA91-C30C7F5A925A}" presName="aNode" presStyleLbl="fgAcc1" presStyleIdx="5" presStyleCnt="6" custScaleX="42116" custScaleY="33560" custLinFactX="-4710" custLinFactY="-100000" custLinFactNeighborX="-100000" custLinFactNeighborY="-1652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C49BEF-D580-4BCE-B3DE-D37D285664C9}" type="pres">
      <dgm:prSet presAssocID="{83210F28-54C2-4E50-BA91-C30C7F5A925A}" presName="aSpace" presStyleCnt="0"/>
      <dgm:spPr/>
    </dgm:pt>
  </dgm:ptLst>
  <dgm:cxnLst>
    <dgm:cxn modelId="{EB606392-7691-4F91-90D7-F0DB1E3D34DA}" type="presOf" srcId="{D75FEE30-628B-4BCD-B8C9-2BF3180BA3C0}" destId="{F9260225-45E3-4E83-A7B5-93BF7662486D}" srcOrd="0" destOrd="0" presId="urn:microsoft.com/office/officeart/2005/8/layout/pyramid2"/>
    <dgm:cxn modelId="{A73347A1-AFEE-4ED5-940D-EDD856741700}" type="presOf" srcId="{83210F28-54C2-4E50-BA91-C30C7F5A925A}" destId="{0E6DB8B2-458A-4F73-AF77-E844E8685CD8}" srcOrd="0" destOrd="0" presId="urn:microsoft.com/office/officeart/2005/8/layout/pyramid2"/>
    <dgm:cxn modelId="{85989140-C7F8-4C61-AC15-B9BAD3CFCAF2}" type="presOf" srcId="{497908DE-4C30-428A-A555-3A6C2F4ADF7D}" destId="{C15E22B3-3295-4532-9D6A-325D45E50C1C}" srcOrd="0" destOrd="0" presId="urn:microsoft.com/office/officeart/2005/8/layout/pyramid2"/>
    <dgm:cxn modelId="{E9549E03-9296-4DFA-8FE5-B3F97D4AA134}" type="presOf" srcId="{EA790760-0B03-448A-9F29-12DB28B7261E}" destId="{40A06F75-CF71-4FF0-9476-F881F10B4C59}" srcOrd="0" destOrd="0" presId="urn:microsoft.com/office/officeart/2005/8/layout/pyramid2"/>
    <dgm:cxn modelId="{B13EAAE4-1F67-4A3A-9177-03A368343129}" srcId="{D75FEE30-628B-4BCD-B8C9-2BF3180BA3C0}" destId="{EA790760-0B03-448A-9F29-12DB28B7261E}" srcOrd="4" destOrd="0" parTransId="{5C7F6E41-DDEC-4FFD-ADF3-857A68ACE437}" sibTransId="{C852374C-469A-4298-974D-3B706E4B63CD}"/>
    <dgm:cxn modelId="{6116BD2D-F084-49B0-AC36-AC05B9CE156D}" srcId="{D75FEE30-628B-4BCD-B8C9-2BF3180BA3C0}" destId="{94EAB1EC-7FE9-40F9-8691-7534F2D2D13B}" srcOrd="2" destOrd="0" parTransId="{AC170853-3C5A-498C-AB0E-62BD539BDACB}" sibTransId="{6F2BECE1-1D30-4F39-BBB4-35324958AB70}"/>
    <dgm:cxn modelId="{71C39D16-53BA-4576-95E0-C9BA1715C887}" type="presOf" srcId="{94EAB1EC-7FE9-40F9-8691-7534F2D2D13B}" destId="{AA40EDB2-9616-491E-8997-90DC3C7C7F8E}" srcOrd="0" destOrd="0" presId="urn:microsoft.com/office/officeart/2005/8/layout/pyramid2"/>
    <dgm:cxn modelId="{7F3FE700-1B5C-4D5E-A6DA-C2C295341AB0}" srcId="{D75FEE30-628B-4BCD-B8C9-2BF3180BA3C0}" destId="{497908DE-4C30-428A-A555-3A6C2F4ADF7D}" srcOrd="0" destOrd="0" parTransId="{271AECFB-B758-4170-9A56-A7A2099BC3ED}" sibTransId="{62CDFBF8-8475-41D6-A92F-79B3295FBB46}"/>
    <dgm:cxn modelId="{A5532080-5141-46FC-9181-DF0CC5564898}" type="presOf" srcId="{3CA4390E-8AEC-4EA2-A3EC-8DD042504D56}" destId="{585EDA03-E1D1-49E2-ABCC-D095A33C60CB}" srcOrd="0" destOrd="0" presId="urn:microsoft.com/office/officeart/2005/8/layout/pyramid2"/>
    <dgm:cxn modelId="{CBEF9A63-C4A8-4435-B53F-3311C5002E27}" srcId="{D75FEE30-628B-4BCD-B8C9-2BF3180BA3C0}" destId="{70972A96-F39F-4054-A5D9-CCAC350AB6EA}" srcOrd="3" destOrd="0" parTransId="{31D1D17A-6379-4E4F-BA5B-41C68FE7CA83}" sibTransId="{9245FA1F-2308-44B5-8473-F6C503401E93}"/>
    <dgm:cxn modelId="{0C0305D3-7F25-46FD-BBA9-6BB834CC3A6B}" type="presOf" srcId="{70972A96-F39F-4054-A5D9-CCAC350AB6EA}" destId="{6AFE05B7-991B-44DA-9843-39E3CC396A11}" srcOrd="0" destOrd="0" presId="urn:microsoft.com/office/officeart/2005/8/layout/pyramid2"/>
    <dgm:cxn modelId="{E0DFDD57-3D41-4D58-9D26-48A3B6203E9E}" srcId="{D75FEE30-628B-4BCD-B8C9-2BF3180BA3C0}" destId="{83210F28-54C2-4E50-BA91-C30C7F5A925A}" srcOrd="5" destOrd="0" parTransId="{BE820587-ACDE-46A2-B65C-DBB9C05D5D28}" sibTransId="{C48E22A5-3C91-4ECB-9614-22AE88AAB692}"/>
    <dgm:cxn modelId="{238E8032-8D87-408E-A872-7A74B256EB7F}" srcId="{D75FEE30-628B-4BCD-B8C9-2BF3180BA3C0}" destId="{3CA4390E-8AEC-4EA2-A3EC-8DD042504D56}" srcOrd="1" destOrd="0" parTransId="{A4B2B83E-EB6A-4359-B43A-DBC5C5DFCAEB}" sibTransId="{9BCEB788-24BE-4063-82CD-6618D9E746C1}"/>
    <dgm:cxn modelId="{8231D267-4F1E-40E3-B899-D2900D821785}" type="presParOf" srcId="{F9260225-45E3-4E83-A7B5-93BF7662486D}" destId="{2CAB7AE0-F53F-477F-8596-08683A702DA4}" srcOrd="0" destOrd="0" presId="urn:microsoft.com/office/officeart/2005/8/layout/pyramid2"/>
    <dgm:cxn modelId="{A9CABCB9-5C47-4EF0-A4B1-597EBF4C88F6}" type="presParOf" srcId="{F9260225-45E3-4E83-A7B5-93BF7662486D}" destId="{54982EDE-BA38-419C-8C90-E7DF88B50825}" srcOrd="1" destOrd="0" presId="urn:microsoft.com/office/officeart/2005/8/layout/pyramid2"/>
    <dgm:cxn modelId="{85882D0F-E52A-43D2-A8FA-E1960B4D0CA4}" type="presParOf" srcId="{54982EDE-BA38-419C-8C90-E7DF88B50825}" destId="{C15E22B3-3295-4532-9D6A-325D45E50C1C}" srcOrd="0" destOrd="0" presId="urn:microsoft.com/office/officeart/2005/8/layout/pyramid2"/>
    <dgm:cxn modelId="{3D6BB5D7-9029-48D6-B44D-4C0060A89285}" type="presParOf" srcId="{54982EDE-BA38-419C-8C90-E7DF88B50825}" destId="{E349127E-BD40-4FFD-98F7-AE53232D3317}" srcOrd="1" destOrd="0" presId="urn:microsoft.com/office/officeart/2005/8/layout/pyramid2"/>
    <dgm:cxn modelId="{CB649964-ABC1-4CDD-86AF-2EDB1AFBB2E9}" type="presParOf" srcId="{54982EDE-BA38-419C-8C90-E7DF88B50825}" destId="{585EDA03-E1D1-49E2-ABCC-D095A33C60CB}" srcOrd="2" destOrd="0" presId="urn:microsoft.com/office/officeart/2005/8/layout/pyramid2"/>
    <dgm:cxn modelId="{EB86A1F3-1943-4AF5-B5C1-E44FC08E4DC1}" type="presParOf" srcId="{54982EDE-BA38-419C-8C90-E7DF88B50825}" destId="{689CAA53-9D6E-44E6-B0D8-615A6D07FB5B}" srcOrd="3" destOrd="0" presId="urn:microsoft.com/office/officeart/2005/8/layout/pyramid2"/>
    <dgm:cxn modelId="{90BB8777-7254-42B1-93E5-E85C1194F99B}" type="presParOf" srcId="{54982EDE-BA38-419C-8C90-E7DF88B50825}" destId="{AA40EDB2-9616-491E-8997-90DC3C7C7F8E}" srcOrd="4" destOrd="0" presId="urn:microsoft.com/office/officeart/2005/8/layout/pyramid2"/>
    <dgm:cxn modelId="{C63477A8-35BD-4338-A427-A724F41B5F9F}" type="presParOf" srcId="{54982EDE-BA38-419C-8C90-E7DF88B50825}" destId="{9055E23A-F0BC-4AAF-9FF4-F780F02DFD21}" srcOrd="5" destOrd="0" presId="urn:microsoft.com/office/officeart/2005/8/layout/pyramid2"/>
    <dgm:cxn modelId="{9FA5036C-901C-4E00-8DAA-71BB90207979}" type="presParOf" srcId="{54982EDE-BA38-419C-8C90-E7DF88B50825}" destId="{6AFE05B7-991B-44DA-9843-39E3CC396A11}" srcOrd="6" destOrd="0" presId="urn:microsoft.com/office/officeart/2005/8/layout/pyramid2"/>
    <dgm:cxn modelId="{5CBC3AA2-9800-4E19-BB24-1DBE5999E266}" type="presParOf" srcId="{54982EDE-BA38-419C-8C90-E7DF88B50825}" destId="{B370853F-B4C8-494E-B10D-01EDE232E07B}" srcOrd="7" destOrd="0" presId="urn:microsoft.com/office/officeart/2005/8/layout/pyramid2"/>
    <dgm:cxn modelId="{F6547CA4-E151-462F-B1EB-0BD17C93EE9B}" type="presParOf" srcId="{54982EDE-BA38-419C-8C90-E7DF88B50825}" destId="{40A06F75-CF71-4FF0-9476-F881F10B4C59}" srcOrd="8" destOrd="0" presId="urn:microsoft.com/office/officeart/2005/8/layout/pyramid2"/>
    <dgm:cxn modelId="{3DD57667-2A17-440F-BF16-A3BDB939E5FE}" type="presParOf" srcId="{54982EDE-BA38-419C-8C90-E7DF88B50825}" destId="{D5AAC021-0B13-4F18-8DC6-1FA6845FB348}" srcOrd="9" destOrd="0" presId="urn:microsoft.com/office/officeart/2005/8/layout/pyramid2"/>
    <dgm:cxn modelId="{EF6D38A0-DAB0-4543-951F-7CF2337F4A35}" type="presParOf" srcId="{54982EDE-BA38-419C-8C90-E7DF88B50825}" destId="{0E6DB8B2-458A-4F73-AF77-E844E8685CD8}" srcOrd="10" destOrd="0" presId="urn:microsoft.com/office/officeart/2005/8/layout/pyramid2"/>
    <dgm:cxn modelId="{533397F1-F1E9-451F-928F-E714077055C5}" type="presParOf" srcId="{54982EDE-BA38-419C-8C90-E7DF88B50825}" destId="{90C49BEF-D580-4BCE-B3DE-D37D285664C9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7AE0-F53F-477F-8596-08683A702DA4}">
      <dsp:nvSpPr>
        <dsp:cNvPr id="0" name=""/>
        <dsp:cNvSpPr/>
      </dsp:nvSpPr>
      <dsp:spPr>
        <a:xfrm rot="10800000">
          <a:off x="1052895" y="684441"/>
          <a:ext cx="2696468" cy="1849749"/>
        </a:xfrm>
        <a:prstGeom prst="triangle">
          <a:avLst/>
        </a:prstGeom>
        <a:solidFill>
          <a:srgbClr val="EFEAE4"/>
        </a:solidFill>
        <a:ln w="31750" cap="flat" cmpd="sng" algn="ctr">
          <a:solidFill>
            <a:srgbClr val="B3A99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22B3-3295-4532-9D6A-325D45E50C1C}">
      <dsp:nvSpPr>
        <dsp:cNvPr id="0" name=""/>
        <dsp:cNvSpPr/>
      </dsp:nvSpPr>
      <dsp:spPr>
        <a:xfrm>
          <a:off x="3827905" y="532100"/>
          <a:ext cx="826983" cy="339652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>
              <a:solidFill>
                <a:srgbClr val="4D7C85"/>
              </a:solidFill>
            </a:rPr>
            <a:t>Kom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844485" y="548680"/>
        <a:ext cx="793823" cy="306492"/>
      </dsp:txXfrm>
    </dsp:sp>
    <dsp:sp modelId="{585EDA03-E1D1-49E2-ABCC-D095A33C60CB}">
      <dsp:nvSpPr>
        <dsp:cNvPr id="0" name=""/>
        <dsp:cNvSpPr/>
      </dsp:nvSpPr>
      <dsp:spPr>
        <a:xfrm>
          <a:off x="227759" y="543774"/>
          <a:ext cx="739540" cy="308991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rgbClr val="4D7C85"/>
              </a:solidFill>
            </a:rPr>
            <a:t>Lib. </a:t>
          </a:r>
          <a:r>
            <a:rPr lang="en-GB" sz="1200" b="1" kern="1200" dirty="0" err="1">
              <a:solidFill>
                <a:srgbClr val="4D7C85"/>
              </a:solidFill>
            </a:rPr>
            <a:t>dem.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242843" y="558858"/>
        <a:ext cx="709372" cy="278823"/>
      </dsp:txXfrm>
    </dsp:sp>
    <dsp:sp modelId="{AA40EDB2-9616-491E-8997-90DC3C7C7F8E}">
      <dsp:nvSpPr>
        <dsp:cNvPr id="0" name=""/>
        <dsp:cNvSpPr/>
      </dsp:nvSpPr>
      <dsp:spPr>
        <a:xfrm>
          <a:off x="1886499" y="2620247"/>
          <a:ext cx="1019253" cy="32994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>
              <a:solidFill>
                <a:srgbClr val="4D7C85"/>
              </a:solidFill>
            </a:rPr>
            <a:t>Pat.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02606" y="2636354"/>
        <a:ext cx="987039" cy="297732"/>
      </dsp:txXfrm>
    </dsp:sp>
    <dsp:sp modelId="{6AFE05B7-991B-44DA-9843-39E3CC396A11}">
      <dsp:nvSpPr>
        <dsp:cNvPr id="0" name=""/>
        <dsp:cNvSpPr/>
      </dsp:nvSpPr>
      <dsp:spPr>
        <a:xfrm>
          <a:off x="1940176" y="296266"/>
          <a:ext cx="1044644" cy="308603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>
              <a:solidFill>
                <a:srgbClr val="4D7C85"/>
              </a:solidFill>
            </a:rPr>
            <a:t>Konz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aut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1955241" y="311331"/>
        <a:ext cx="1014514" cy="278473"/>
      </dsp:txXfrm>
    </dsp:sp>
    <dsp:sp modelId="{40A06F75-CF71-4FF0-9476-F881F10B4C59}">
      <dsp:nvSpPr>
        <dsp:cNvPr id="0" name=""/>
        <dsp:cNvSpPr/>
      </dsp:nvSpPr>
      <dsp:spPr>
        <a:xfrm>
          <a:off x="3294981" y="1410726"/>
          <a:ext cx="899593" cy="322868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err="1">
              <a:solidFill>
                <a:srgbClr val="4D7C85"/>
              </a:solidFill>
            </a:rPr>
            <a:t>Piackih</a:t>
          </a:r>
          <a:r>
            <a:rPr lang="hu-HU" sz="1200" b="1" kern="1200" dirty="0">
              <a:solidFill>
                <a:srgbClr val="4D7C85"/>
              </a:solidFill>
            </a:rPr>
            <a:t>. </a:t>
          </a:r>
          <a:r>
            <a:rPr lang="hu-HU" sz="1200" b="1" kern="1200" dirty="0" err="1">
              <a:solidFill>
                <a:srgbClr val="4D7C85"/>
              </a:solidFill>
            </a:rPr>
            <a:t>dikt</a:t>
          </a:r>
          <a:r>
            <a:rPr lang="hu-HU" sz="1200" b="1" kern="1200" dirty="0">
              <a:solidFill>
                <a:srgbClr val="4D7C85"/>
              </a:solidFill>
            </a:rPr>
            <a:t>.</a:t>
          </a:r>
        </a:p>
      </dsp:txBody>
      <dsp:txXfrm>
        <a:off x="3310742" y="1426487"/>
        <a:ext cx="868071" cy="291346"/>
      </dsp:txXfrm>
    </dsp:sp>
    <dsp:sp modelId="{0E6DB8B2-458A-4F73-AF77-E844E8685CD8}">
      <dsp:nvSpPr>
        <dsp:cNvPr id="0" name=""/>
        <dsp:cNvSpPr/>
      </dsp:nvSpPr>
      <dsp:spPr>
        <a:xfrm>
          <a:off x="617146" y="1410723"/>
          <a:ext cx="887414" cy="302996"/>
        </a:xfrm>
        <a:prstGeom prst="roundRect">
          <a:avLst/>
        </a:prstGeom>
        <a:solidFill>
          <a:srgbClr val="C7B09A">
            <a:alpha val="50000"/>
          </a:srgb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>
              <a:solidFill>
                <a:srgbClr val="4D7C85"/>
              </a:solidFill>
            </a:rPr>
            <a:t>Pat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r>
            <a:rPr lang="hu-HU" sz="1200" b="1" kern="1200" dirty="0">
              <a:solidFill>
                <a:srgbClr val="4D7C85"/>
              </a:solidFill>
            </a:rPr>
            <a:t> </a:t>
          </a:r>
          <a:r>
            <a:rPr lang="hu-HU" sz="1200" b="1" kern="1200" dirty="0" err="1">
              <a:solidFill>
                <a:srgbClr val="4D7C85"/>
              </a:solidFill>
            </a:rPr>
            <a:t>dem</a:t>
          </a:r>
          <a:r>
            <a:rPr lang="ru-RU" sz="1200" b="1" kern="1200" dirty="0">
              <a:solidFill>
                <a:srgbClr val="4D7C85"/>
              </a:solidFill>
            </a:rPr>
            <a:t>.</a:t>
          </a:r>
          <a:endParaRPr lang="hu-HU" sz="1200" b="1" kern="1200" dirty="0">
            <a:solidFill>
              <a:srgbClr val="4D7C85"/>
            </a:solidFill>
          </a:endParaRPr>
        </a:p>
      </dsp:txBody>
      <dsp:txXfrm>
        <a:off x="631937" y="1425514"/>
        <a:ext cx="857832" cy="273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2024. 03. 22.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A469-B3DD-4230-9436-EE48B5266C9B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9873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CF1B-70C8-40BB-8183-1B2286461483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6326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775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683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35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003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64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535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520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157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763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089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73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2024. 03. 22.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2024. 03. 22.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2024. 03. 22.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2024. 03. 22.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2024. 03. 22.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ostcommunistregimes.com/hu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id="{9F64A19F-9BB9-97A8-9B17-2B79E5D0C998}"/>
              </a:ext>
            </a:extLst>
          </p:cNvPr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1D88B1-2A6E-EA51-D740-6BD27C1A2163}"/>
              </a:ext>
            </a:extLst>
          </p:cNvPr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GB" sz="5100" b="1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D7EC5812-B616-B8BA-38E1-473B237BAB44}"/>
              </a:ext>
            </a:extLst>
          </p:cNvPr>
          <p:cNvSpPr txBox="1">
            <a:spLocks/>
          </p:cNvSpPr>
          <p:nvPr/>
        </p:nvSpPr>
        <p:spPr>
          <a:xfrm>
            <a:off x="134917" y="1707654"/>
            <a:ext cx="89281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Kapcsolati </a:t>
            </a:r>
            <a:r>
              <a:rPr lang="hu-HU" b="1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gazdaság</a:t>
            </a:r>
            <a:endParaRPr lang="hu-HU" b="1" dirty="0" smtClean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800" b="1" dirty="0" smtClean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hétköznapi korrupciótól a bűnöző államig</a:t>
            </a:r>
            <a:endParaRPr lang="hu-HU" sz="28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32EC7F22-53FC-4B2A-81E6-BFF5F18077DD}"/>
              </a:ext>
            </a:extLst>
          </p:cNvPr>
          <p:cNvSpPr txBox="1">
            <a:spLocks/>
          </p:cNvSpPr>
          <p:nvPr/>
        </p:nvSpPr>
        <p:spPr>
          <a:xfrm>
            <a:off x="107950" y="2571750"/>
            <a:ext cx="8928100" cy="246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 Bálint – </a:t>
            </a:r>
            <a:r>
              <a:rPr lang="hu-HU" sz="2000" b="1" dirty="0" err="1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Madlovics</a:t>
            </a:r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Bálint</a:t>
            </a:r>
          </a:p>
          <a:p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CEU Demokrácia Intézet</a:t>
            </a:r>
          </a:p>
          <a:p>
            <a:endParaRPr lang="hu-HU" sz="20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0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Bibó István Szabadegyetem, 2024. március 25.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1064538"/>
            <a:ext cx="7776864" cy="3794447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683568" y="1132571"/>
          <a:ext cx="7704856" cy="372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576183" y="4835723"/>
            <a:ext cx="25506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400" b="1" dirty="0">
                <a:solidFill>
                  <a:srgbClr val="8D503B"/>
                </a:solidFill>
              </a:rPr>
              <a:t>(N =121,849; forrás: CRCB 2016)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1203326"/>
          </a:xfrm>
        </p:spPr>
        <p:txBody>
          <a:bodyPr>
            <a:noAutofit/>
          </a:bodyPr>
          <a:lstStyle/>
          <a:p>
            <a:r>
              <a:rPr lang="en-GB" sz="2200" dirty="0">
                <a:solidFill>
                  <a:srgbClr val="8D503B"/>
                </a:solidFill>
              </a:rPr>
              <a:t>A </a:t>
            </a:r>
            <a:r>
              <a:rPr lang="en-GB" sz="2200" dirty="0" err="1">
                <a:solidFill>
                  <a:srgbClr val="8D503B"/>
                </a:solidFill>
              </a:rPr>
              <a:t>meghirdetett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tenderek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nélkül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lebonyolított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közbeszerzések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aránya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az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összes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magyarországi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közbeszerzés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százalékában</a:t>
            </a:r>
            <a:r>
              <a:rPr lang="en-GB" sz="2200" dirty="0">
                <a:solidFill>
                  <a:srgbClr val="8D503B"/>
                </a:solidFill>
              </a:rPr>
              <a:t>, 2009–2015 </a:t>
            </a:r>
          </a:p>
        </p:txBody>
      </p:sp>
    </p:spTree>
    <p:extLst>
      <p:ext uri="{BB962C8B-B14F-4D97-AF65-F5344CB8AC3E}">
        <p14:creationId xmlns:p14="http://schemas.microsoft.com/office/powerpoint/2010/main" val="148993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987574"/>
            <a:ext cx="6192688" cy="4032100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19430" y="987574"/>
          <a:ext cx="6612810" cy="3848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églalap 14"/>
          <p:cNvSpPr/>
          <p:nvPr/>
        </p:nvSpPr>
        <p:spPr>
          <a:xfrm>
            <a:off x="6536560" y="2067694"/>
            <a:ext cx="25194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i="1" dirty="0">
                <a:solidFill>
                  <a:srgbClr val="50412B"/>
                </a:solidFill>
              </a:rPr>
              <a:t>A magyar közbeszerzési árak első számjegyei százalékos arányainak az átlagos négyzetes eltérés összegének (MSE) alakulása a </a:t>
            </a:r>
            <a:r>
              <a:rPr lang="hu-HU" b="1" i="1" dirty="0" err="1">
                <a:solidFill>
                  <a:srgbClr val="50412B"/>
                </a:solidFill>
              </a:rPr>
              <a:t>Benford-törvény</a:t>
            </a:r>
            <a:r>
              <a:rPr lang="hu-HU" b="1" i="1" dirty="0">
                <a:solidFill>
                  <a:srgbClr val="50412B"/>
                </a:solidFill>
              </a:rPr>
              <a:t> által </a:t>
            </a:r>
            <a:r>
              <a:rPr lang="hu-HU" b="1" i="1" dirty="0" err="1">
                <a:solidFill>
                  <a:srgbClr val="50412B"/>
                </a:solidFill>
              </a:rPr>
              <a:t>prediktált</a:t>
            </a:r>
            <a:r>
              <a:rPr lang="hu-HU" b="1" i="1" dirty="0">
                <a:solidFill>
                  <a:srgbClr val="50412B"/>
                </a:solidFill>
              </a:rPr>
              <a:t> értékhez képeset.</a:t>
            </a:r>
            <a:endParaRPr lang="hu-HU" b="1" dirty="0">
              <a:solidFill>
                <a:srgbClr val="50412B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6444208" y="4835723"/>
            <a:ext cx="2697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dirty="0">
                <a:solidFill>
                  <a:srgbClr val="8D503B"/>
                </a:solidFill>
              </a:rPr>
              <a:t>(N = 123,224; forrás: CRCB 2016)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1203325"/>
          </a:xfrm>
        </p:spPr>
        <p:txBody>
          <a:bodyPr>
            <a:noAutofit/>
          </a:bodyPr>
          <a:lstStyle/>
          <a:p>
            <a:r>
              <a:rPr lang="en-GB" sz="2200" dirty="0" err="1">
                <a:solidFill>
                  <a:srgbClr val="8D503B"/>
                </a:solidFill>
              </a:rPr>
              <a:t>Az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árak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eltorzulása</a:t>
            </a:r>
            <a:r>
              <a:rPr lang="en-GB" sz="2200" dirty="0">
                <a:solidFill>
                  <a:srgbClr val="8D503B"/>
                </a:solidFill>
              </a:rPr>
              <a:t> a </a:t>
            </a:r>
            <a:r>
              <a:rPr lang="en-GB" sz="2200" dirty="0" err="1">
                <a:solidFill>
                  <a:srgbClr val="8D503B"/>
                </a:solidFill>
              </a:rPr>
              <a:t>magyarországi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közbeszerzéseknél</a:t>
            </a:r>
            <a:r>
              <a:rPr lang="en-GB" sz="2200" dirty="0">
                <a:solidFill>
                  <a:srgbClr val="8D503B"/>
                </a:solidFill>
              </a:rPr>
              <a:t>, 2009–2015</a:t>
            </a:r>
          </a:p>
        </p:txBody>
      </p:sp>
    </p:spTree>
    <p:extLst>
      <p:ext uri="{BB962C8B-B14F-4D97-AF65-F5344CB8AC3E}">
        <p14:creationId xmlns:p14="http://schemas.microsoft.com/office/powerpoint/2010/main" val="403977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123478"/>
            <a:ext cx="5328146" cy="4896197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3600400" cy="2067694"/>
          </a:xfrm>
        </p:spPr>
        <p:txBody>
          <a:bodyPr>
            <a:noAutofit/>
          </a:bodyPr>
          <a:lstStyle/>
          <a:p>
            <a:pPr algn="l"/>
            <a:r>
              <a:rPr lang="hu-HU" sz="2200" dirty="0">
                <a:solidFill>
                  <a:srgbClr val="8D503B"/>
                </a:solidFill>
              </a:rPr>
              <a:t>A magyarországi közbeszerzéseken induló fő építőipari vállalatok </a:t>
            </a:r>
            <a:r>
              <a:rPr lang="hu-HU" sz="2200" dirty="0" err="1">
                <a:solidFill>
                  <a:srgbClr val="8D503B"/>
                </a:solidFill>
              </a:rPr>
              <a:t>odds-ainak</a:t>
            </a:r>
            <a:r>
              <a:rPr lang="hu-HU" sz="2200" dirty="0">
                <a:solidFill>
                  <a:srgbClr val="8D503B"/>
                </a:solidFill>
              </a:rPr>
              <a:t> változása, 2011-2018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285262"/>
              </p:ext>
            </p:extLst>
          </p:nvPr>
        </p:nvGraphicFramePr>
        <p:xfrm>
          <a:off x="3635896" y="76443"/>
          <a:ext cx="5328146" cy="489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07504" y="2430636"/>
            <a:ext cx="359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D5F50"/>
                </a:solidFill>
              </a:rPr>
              <a:t>odds</a:t>
            </a:r>
            <a:r>
              <a:rPr lang="en-US" sz="1600" b="1" dirty="0">
                <a:solidFill>
                  <a:srgbClr val="50412B"/>
                </a:solidFill>
              </a:rPr>
              <a:t> = </a:t>
            </a:r>
            <a:r>
              <a:rPr lang="hu-HU" sz="1600" b="1" dirty="0">
                <a:solidFill>
                  <a:srgbClr val="50412B"/>
                </a:solidFill>
              </a:rPr>
              <a:t>a győztes tenderek száma</a:t>
            </a:r>
            <a:r>
              <a:rPr lang="en-US" sz="1600" b="1" dirty="0">
                <a:solidFill>
                  <a:srgbClr val="50412B"/>
                </a:solidFill>
              </a:rPr>
              <a:t> / </a:t>
            </a:r>
            <a:r>
              <a:rPr lang="hu-HU" sz="1600" b="1" dirty="0">
                <a:solidFill>
                  <a:srgbClr val="50412B"/>
                </a:solidFill>
              </a:rPr>
              <a:t>a vesztes tenderek száma</a:t>
            </a:r>
          </a:p>
          <a:p>
            <a:endParaRPr lang="hu-HU" sz="1600" b="1" dirty="0">
              <a:solidFill>
                <a:srgbClr val="50412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50412B"/>
                </a:solidFill>
              </a:rPr>
              <a:t>„korrupciós bizonyosság”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BB5F0D47-A215-56C8-5FDA-67B54AF9E70D}"/>
              </a:ext>
            </a:extLst>
          </p:cNvPr>
          <p:cNvSpPr/>
          <p:nvPr/>
        </p:nvSpPr>
        <p:spPr>
          <a:xfrm>
            <a:off x="35496" y="4784253"/>
            <a:ext cx="2697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solidFill>
                  <a:srgbClr val="8D503B"/>
                </a:solidFill>
              </a:rPr>
              <a:t>(Forrás: CRCB)</a:t>
            </a:r>
          </a:p>
        </p:txBody>
      </p:sp>
    </p:spTree>
    <p:extLst>
      <p:ext uri="{BB962C8B-B14F-4D97-AF65-F5344CB8AC3E}">
        <p14:creationId xmlns:p14="http://schemas.microsoft.com/office/powerpoint/2010/main" val="149825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23678"/>
            <a:ext cx="8928100" cy="699542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rgbClr val="8D503B"/>
                </a:solidFill>
              </a:rPr>
              <a:t>Egyedi </a:t>
            </a:r>
            <a:r>
              <a:rPr lang="hu-HU" sz="4000" dirty="0" err="1">
                <a:solidFill>
                  <a:srgbClr val="8D503B"/>
                </a:solidFill>
              </a:rPr>
              <a:t>vállalatlerablás</a:t>
            </a:r>
            <a:endParaRPr lang="hu-HU" sz="40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721707"/>
              </p:ext>
            </p:extLst>
          </p:nvPr>
        </p:nvGraphicFramePr>
        <p:xfrm>
          <a:off x="107950" y="787016"/>
          <a:ext cx="8928101" cy="4373627"/>
        </p:xfrm>
        <a:graphic>
          <a:graphicData uri="http://schemas.openxmlformats.org/drawingml/2006/table">
            <a:tbl>
              <a:tblPr/>
              <a:tblGrid>
                <a:gridCol w="127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Az állam ereje</a:t>
                      </a: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 céglerablás </a:t>
                      </a:r>
                      <a:r>
                        <a:rPr lang="hu-HU" sz="1600" b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törvényes-sége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 cégrablás kezdeményezője / kedvezményezettje</a:t>
                      </a: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20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Szervezett felvilág:</a:t>
                      </a:r>
                      <a:r>
                        <a:rPr lang="hu-HU" sz="1400" b="1" i="1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csúcspatrónus (a közhatalom tetején)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Alsó, közép- és felső</a:t>
                      </a:r>
                      <a:r>
                        <a:rPr lang="hu-HU" sz="1400" b="1" i="1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szintű közhatalom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Rivális vállalkozók vagy oligarchák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Szervezett alvilág</a:t>
                      </a:r>
                      <a:r>
                        <a:rPr lang="en-US" sz="14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hu-HU" sz="1400" b="1" i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bűnözői</a:t>
                      </a:r>
                      <a:r>
                        <a:rPr lang="hu-HU" sz="1400" b="1" i="1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csoportok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48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Erős állam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Gyenge állam</a:t>
                      </a: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Törvényesí</a:t>
                      </a:r>
                      <a:r>
                        <a:rPr lang="hu-HU" sz="16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-tett</a:t>
                      </a:r>
                      <a:r>
                        <a:rPr lang="hu-HU" sz="1600" b="1" baseline="0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 lerablás</a:t>
                      </a:r>
                      <a:endParaRPr lang="hu-HU" sz="16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XXXXXXXXXXXXXXXXXXXXXXXXXXX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79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Szürke lerablás</a:t>
                      </a: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XXXXXXXXXXXXXXX</a:t>
                      </a: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11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Erőszakos</a:t>
                      </a:r>
                      <a:r>
                        <a:rPr lang="hu-HU" sz="1600" b="1" baseline="0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Times New Roman"/>
                        </a:rPr>
                        <a:t> lerablás</a:t>
                      </a:r>
                      <a:endParaRPr lang="hu-HU" sz="16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XXXXXXXXXX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</a:t>
                      </a:r>
                    </a:p>
                  </a:txBody>
                  <a:tcPr marL="51632" marR="51632" marT="0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349">
                <a:tc rowSpan="4"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céglerabló cselekmény intézményi környezete és jellegzetességei</a:t>
                      </a:r>
                      <a:endParaRPr lang="hu-HU" sz="16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Bűnöző állam</a:t>
                      </a: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Korrupt/foglyul</a:t>
                      </a:r>
                      <a:r>
                        <a:rPr lang="hu-HU" sz="1400" b="1" baseline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ejtett állam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i="0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Bukott állam</a:t>
                      </a: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698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Egypiramisos hatalmi háló</a:t>
                      </a: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Többpiramisos hatalmi háló</a:t>
                      </a: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349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Monopolizált</a:t>
                      </a: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Oligarchikus</a:t>
                      </a: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Versengő</a:t>
                      </a: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349">
                <a:tc gridSpan="2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Oligarchák foglyul ejtése</a:t>
                      </a: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Állam foglyul ejtése</a:t>
                      </a: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n.a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hu-HU" sz="14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107949" y="-92546"/>
            <a:ext cx="8928101" cy="84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A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posztkommunista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rezsimekben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végrehajtott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céglerablás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típusai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és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fő</a:t>
            </a:r>
            <a:r>
              <a:rPr lang="en-US" sz="2200" b="1" dirty="0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8D503B"/>
                </a:solidFill>
                <a:latin typeface="+mj-lt"/>
                <a:ea typeface="Calibri" pitchFamily="34" charset="0"/>
                <a:cs typeface="Times New Roman" pitchFamily="18" charset="0"/>
              </a:rPr>
              <a:t>karakterjegyei</a:t>
            </a:r>
            <a:endParaRPr kumimoji="0" lang="en-US" sz="2200" b="0" u="none" strike="noStrike" cap="none" normalizeH="0" baseline="0" dirty="0">
              <a:ln>
                <a:noFill/>
              </a:ln>
              <a:solidFill>
                <a:srgbClr val="8D503B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F2F9EB-D77C-7895-C6F1-BB86E7917BA1}"/>
              </a:ext>
            </a:extLst>
          </p:cNvPr>
          <p:cNvCxnSpPr>
            <a:cxnSpLocks/>
          </p:cNvCxnSpPr>
          <p:nvPr/>
        </p:nvCxnSpPr>
        <p:spPr>
          <a:xfrm>
            <a:off x="755576" y="2283718"/>
            <a:ext cx="0" cy="936104"/>
          </a:xfrm>
          <a:prstGeom prst="straightConnector1">
            <a:avLst/>
          </a:prstGeom>
          <a:ln w="38100">
            <a:solidFill>
              <a:srgbClr val="5041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64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6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Prédavadászat és gazdasági dinamika: becserkészési, vadászati és zsákmányérték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503547" y="1203598"/>
            <a:ext cx="8136905" cy="3761438"/>
            <a:chOff x="124429" y="90025"/>
            <a:chExt cx="5834969" cy="2312728"/>
          </a:xfrm>
        </p:grpSpPr>
        <p:sp>
          <p:nvSpPr>
            <p:cNvPr id="9" name="Szövegdoboz 2"/>
            <p:cNvSpPr txBox="1">
              <a:spLocks noChangeArrowheads="1"/>
            </p:cNvSpPr>
            <p:nvPr/>
          </p:nvSpPr>
          <p:spPr bwMode="auto">
            <a:xfrm>
              <a:off x="3881432" y="2071083"/>
              <a:ext cx="1250598" cy="25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Elfogyasztási szakasz</a:t>
              </a:r>
              <a:endParaRPr lang="hu-HU" sz="28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Szövegdoboz 2"/>
            <p:cNvSpPr txBox="1">
              <a:spLocks noChangeArrowheads="1"/>
            </p:cNvSpPr>
            <p:nvPr/>
          </p:nvSpPr>
          <p:spPr bwMode="auto">
            <a:xfrm>
              <a:off x="666618" y="1379413"/>
              <a:ext cx="1084374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hu-HU" sz="1400" b="1" baseline="-25000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állami  z</a:t>
              </a:r>
              <a:r>
                <a:rPr lang="hu-HU" sz="1400" b="1" kern="1200" baseline="-250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aklatás nélküli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Szövegdoboz 2"/>
            <p:cNvSpPr txBox="1">
              <a:spLocks noChangeArrowheads="1"/>
            </p:cNvSpPr>
            <p:nvPr/>
          </p:nvSpPr>
          <p:spPr bwMode="auto">
            <a:xfrm>
              <a:off x="4126288" y="931236"/>
              <a:ext cx="1265104" cy="31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hu-HU" sz="1400" b="1" baseline="-25000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kapcsolati</a:t>
              </a: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V</a:t>
              </a:r>
              <a:r>
                <a:rPr lang="hu-HU" sz="1400" b="1" baseline="-25000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zsákmány</a:t>
              </a: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Szövegdoboz 2"/>
            <p:cNvSpPr txBox="1">
              <a:spLocks noChangeArrowheads="1"/>
            </p:cNvSpPr>
            <p:nvPr/>
          </p:nvSpPr>
          <p:spPr bwMode="auto">
            <a:xfrm>
              <a:off x="2746886" y="865673"/>
              <a:ext cx="1069581" cy="315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hu-HU" sz="1400" b="1" baseline="-25000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korrupciós várakozással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Bal oldali kapcsos zárójel 13"/>
            <p:cNvSpPr/>
            <p:nvPr/>
          </p:nvSpPr>
          <p:spPr>
            <a:xfrm>
              <a:off x="2476985" y="1115837"/>
              <a:ext cx="304801" cy="485633"/>
            </a:xfrm>
            <a:prstGeom prst="leftBrace">
              <a:avLst>
                <a:gd name="adj1" fmla="val 46456"/>
                <a:gd name="adj2" fmla="val 50000"/>
              </a:avLst>
            </a:prstGeom>
            <a:ln w="25400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3600"/>
            </a:p>
          </p:txBody>
        </p:sp>
        <p:sp>
          <p:nvSpPr>
            <p:cNvPr id="15" name="Szövegdoboz 2"/>
            <p:cNvSpPr txBox="1">
              <a:spLocks noChangeArrowheads="1"/>
            </p:cNvSpPr>
            <p:nvPr/>
          </p:nvSpPr>
          <p:spPr bwMode="auto">
            <a:xfrm>
              <a:off x="1639472" y="1068417"/>
              <a:ext cx="841983" cy="53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Az</a:t>
              </a:r>
              <a:r>
                <a:rPr lang="en-US" sz="1200" b="1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önkényességi</a:t>
              </a:r>
              <a:r>
                <a:rPr lang="en-US" sz="1200" b="1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amplitúdótól</a:t>
              </a:r>
              <a:r>
                <a:rPr lang="en-US" sz="1200" b="1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függ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Bal oldali kapcsos zárójel 15"/>
            <p:cNvSpPr/>
            <p:nvPr/>
          </p:nvSpPr>
          <p:spPr>
            <a:xfrm>
              <a:off x="2481505" y="1601187"/>
              <a:ext cx="304801" cy="366788"/>
            </a:xfrm>
            <a:prstGeom prst="leftBrace">
              <a:avLst>
                <a:gd name="adj1" fmla="val 35087"/>
                <a:gd name="adj2" fmla="val 50000"/>
              </a:avLst>
            </a:prstGeom>
            <a:ln w="25400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3600"/>
            </a:p>
          </p:txBody>
        </p:sp>
        <p:sp>
          <p:nvSpPr>
            <p:cNvPr id="17" name="Szövegdoboz 2"/>
            <p:cNvSpPr txBox="1">
              <a:spLocks noChangeArrowheads="1"/>
            </p:cNvSpPr>
            <p:nvPr/>
          </p:nvSpPr>
          <p:spPr bwMode="auto">
            <a:xfrm>
              <a:off x="1645187" y="1601187"/>
              <a:ext cx="831670" cy="447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US" sz="1200" b="1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sebezhetőségi</a:t>
              </a:r>
              <a:r>
                <a:rPr lang="en-US" sz="1200" b="1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amplitúdótól</a:t>
              </a:r>
              <a:r>
                <a:rPr lang="en-US" sz="1200" b="1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b="1" dirty="0" err="1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függ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" name="Egyenes összekötő 17"/>
            <p:cNvCxnSpPr/>
            <p:nvPr/>
          </p:nvCxnSpPr>
          <p:spPr>
            <a:xfrm>
              <a:off x="3332288" y="2002902"/>
              <a:ext cx="0" cy="150188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>
              <a:cxnSpLocks/>
            </p:cNvCxnSpPr>
            <p:nvPr/>
          </p:nvCxnSpPr>
          <p:spPr>
            <a:xfrm>
              <a:off x="2775944" y="1968822"/>
              <a:ext cx="570974" cy="0"/>
            </a:xfrm>
            <a:prstGeom prst="line">
              <a:avLst/>
            </a:prstGeom>
            <a:ln w="12700">
              <a:solidFill>
                <a:srgbClr val="504131"/>
              </a:solidFill>
              <a:prstDash val="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Csoportba foglalás 19"/>
            <p:cNvGrpSpPr/>
            <p:nvPr/>
          </p:nvGrpSpPr>
          <p:grpSpPr>
            <a:xfrm>
              <a:off x="124429" y="90025"/>
              <a:ext cx="5834969" cy="2312728"/>
              <a:chOff x="124429" y="90025"/>
              <a:chExt cx="5834969" cy="2312728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>
                <a:off x="124429" y="90025"/>
                <a:ext cx="5834969" cy="2312728"/>
                <a:chOff x="124429" y="90025"/>
                <a:chExt cx="5834969" cy="2312728"/>
              </a:xfrm>
            </p:grpSpPr>
            <p:grpSp>
              <p:nvGrpSpPr>
                <p:cNvPr id="27" name="Csoportba foglalás 26"/>
                <p:cNvGrpSpPr>
                  <a:grpSpLocks/>
                </p:cNvGrpSpPr>
                <p:nvPr/>
              </p:nvGrpSpPr>
              <p:grpSpPr>
                <a:xfrm>
                  <a:off x="124429" y="90025"/>
                  <a:ext cx="5834969" cy="2312728"/>
                  <a:chOff x="58273" y="198013"/>
                  <a:chExt cx="2732635" cy="2312728"/>
                </a:xfrm>
              </p:grpSpPr>
              <p:cxnSp>
                <p:nvCxnSpPr>
                  <p:cNvPr id="30" name="Egyenes összekötő 29"/>
                  <p:cNvCxnSpPr>
                    <a:cxnSpLocks/>
                  </p:cNvCxnSpPr>
                  <p:nvPr/>
                </p:nvCxnSpPr>
                <p:spPr>
                  <a:xfrm>
                    <a:off x="485775" y="1709653"/>
                    <a:ext cx="819150" cy="0"/>
                  </a:xfrm>
                  <a:prstGeom prst="line">
                    <a:avLst/>
                  </a:prstGeom>
                  <a:ln w="15875">
                    <a:solidFill>
                      <a:srgbClr val="4D7C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Egyenes összekötő 30"/>
                  <p:cNvCxnSpPr>
                    <a:cxnSpLocks/>
                  </p:cNvCxnSpPr>
                  <p:nvPr/>
                </p:nvCxnSpPr>
                <p:spPr>
                  <a:xfrm>
                    <a:off x="1304925" y="1709653"/>
                    <a:ext cx="259080" cy="371475"/>
                  </a:xfrm>
                  <a:prstGeom prst="line">
                    <a:avLst/>
                  </a:prstGeom>
                  <a:ln w="12700">
                    <a:solidFill>
                      <a:srgbClr val="4D7C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" name="Csoportba foglalás 31"/>
                  <p:cNvGrpSpPr/>
                  <p:nvPr/>
                </p:nvGrpSpPr>
                <p:grpSpPr>
                  <a:xfrm>
                    <a:off x="58273" y="198013"/>
                    <a:ext cx="2732635" cy="2312728"/>
                    <a:chOff x="58273" y="198013"/>
                    <a:chExt cx="2732635" cy="2312728"/>
                  </a:xfrm>
                </p:grpSpPr>
                <p:cxnSp>
                  <p:nvCxnSpPr>
                    <p:cNvPr id="33" name="Egyenes összekötő 32"/>
                    <p:cNvCxnSpPr>
                      <a:cxnSpLocks/>
                    </p:cNvCxnSpPr>
                    <p:nvPr/>
                  </p:nvCxnSpPr>
                  <p:spPr>
                    <a:xfrm>
                      <a:off x="1304925" y="1220800"/>
                      <a:ext cx="619715" cy="1"/>
                    </a:xfrm>
                    <a:prstGeom prst="line">
                      <a:avLst/>
                    </a:prstGeom>
                    <a:ln w="12700">
                      <a:solidFill>
                        <a:srgbClr val="504131"/>
                      </a:solidFill>
                      <a:prstDash val="dash"/>
                      <a:head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4" name="Csoportba foglalás 33"/>
                    <p:cNvGrpSpPr/>
                    <p:nvPr/>
                  </p:nvGrpSpPr>
                  <p:grpSpPr>
                    <a:xfrm>
                      <a:off x="58273" y="198013"/>
                      <a:ext cx="2732635" cy="2312728"/>
                      <a:chOff x="58273" y="198013"/>
                      <a:chExt cx="2732635" cy="2312728"/>
                    </a:xfrm>
                  </p:grpSpPr>
                  <p:cxnSp>
                    <p:nvCxnSpPr>
                      <p:cNvPr id="35" name="Egyenes összekötő 34"/>
                      <p:cNvCxnSpPr>
                        <a:cxnSpLocks/>
                      </p:cNvCxnSpPr>
                      <p:nvPr/>
                    </p:nvCxnSpPr>
                    <p:spPr>
                      <a:xfrm>
                        <a:off x="485775" y="214228"/>
                        <a:ext cx="0" cy="2046850"/>
                      </a:xfrm>
                      <a:prstGeom prst="line">
                        <a:avLst/>
                      </a:prstGeom>
                      <a:ln w="28575">
                        <a:solidFill>
                          <a:srgbClr val="4D7C85"/>
                        </a:solidFill>
                        <a:head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Egyenes összekötő 35"/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421012" y="2157132"/>
                        <a:ext cx="2306607" cy="196"/>
                      </a:xfrm>
                      <a:prstGeom prst="line">
                        <a:avLst/>
                      </a:prstGeom>
                      <a:ln w="28575">
                        <a:solidFill>
                          <a:srgbClr val="4D7C85"/>
                        </a:solidFill>
                        <a:head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273" y="198013"/>
                        <a:ext cx="394430" cy="20534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>
                        <a:noAutofit/>
                      </a:bodyPr>
                      <a:lstStyle/>
                      <a:p>
                        <a:pPr algn="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Piaci érték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8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99798" y="2179071"/>
                        <a:ext cx="191110" cy="2660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Idő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9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29215" y="2179071"/>
                        <a:ext cx="532921" cy="2660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hu-HU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Becserkészési szakasz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0" name="Szövegdoboz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92086" y="2179071"/>
                        <a:ext cx="282229" cy="3316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 algn="ctr">
                          <a:spcAft>
                            <a:spcPts val="1000"/>
                          </a:spcAft>
                        </a:pPr>
                        <a:r>
                          <a:rPr lang="hu-HU" sz="1400" b="1" kern="1200" dirty="0" err="1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Leva-dászási</a:t>
                        </a:r>
                        <a:r>
                          <a:rPr lang="hu-HU" sz="1400" b="1" kern="1200" dirty="0">
                            <a:solidFill>
                              <a:srgbClr val="50413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szakasz</a:t>
                        </a:r>
                        <a:endParaRPr lang="hu-HU" sz="2800" dirty="0">
                          <a:solidFill>
                            <a:srgbClr val="50413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41" name="Egyenes összekötő 40"/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562101" y="1220800"/>
                        <a:ext cx="360362" cy="855882"/>
                      </a:xfrm>
                      <a:prstGeom prst="line">
                        <a:avLst/>
                      </a:prstGeom>
                      <a:ln w="12700">
                        <a:solidFill>
                          <a:srgbClr val="4D7C8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cxnSp>
              <p:nvCxnSpPr>
                <p:cNvPr id="28" name="Egyenes összekötő 27"/>
                <p:cNvCxnSpPr/>
                <p:nvPr/>
              </p:nvCxnSpPr>
              <p:spPr>
                <a:xfrm>
                  <a:off x="2783143" y="1996730"/>
                  <a:ext cx="0" cy="150188"/>
                </a:xfrm>
                <a:prstGeom prst="line">
                  <a:avLst/>
                </a:prstGeom>
                <a:ln w="1905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Egyenes összekötő 28"/>
                <p:cNvCxnSpPr/>
                <p:nvPr/>
              </p:nvCxnSpPr>
              <p:spPr>
                <a:xfrm>
                  <a:off x="4105013" y="1115973"/>
                  <a:ext cx="1151572" cy="0"/>
                </a:xfrm>
                <a:prstGeom prst="line">
                  <a:avLst/>
                </a:prstGeom>
                <a:ln w="12700">
                  <a:solidFill>
                    <a:srgbClr val="4D7C8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Egyenes összekötő nyíllal 22"/>
              <p:cNvCxnSpPr/>
              <p:nvPr/>
            </p:nvCxnSpPr>
            <p:spPr>
              <a:xfrm flipH="1">
                <a:off x="2222920" y="671294"/>
                <a:ext cx="999974" cy="0"/>
              </a:xfrm>
              <a:prstGeom prst="straightConnector1">
                <a:avLst/>
              </a:prstGeom>
              <a:ln w="28575">
                <a:solidFill>
                  <a:srgbClr val="4D7C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gyenes összekötő nyíllal 23"/>
              <p:cNvCxnSpPr/>
              <p:nvPr/>
            </p:nvCxnSpPr>
            <p:spPr>
              <a:xfrm>
                <a:off x="3222643" y="671294"/>
                <a:ext cx="997237" cy="0"/>
              </a:xfrm>
              <a:prstGeom prst="straightConnector1">
                <a:avLst/>
              </a:prstGeom>
              <a:ln w="28575">
                <a:solidFill>
                  <a:srgbClr val="4D7C8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Szövegdoboz 2"/>
              <p:cNvSpPr txBox="1">
                <a:spLocks noChangeArrowheads="1"/>
              </p:cNvSpPr>
              <p:nvPr/>
            </p:nvSpPr>
            <p:spPr bwMode="auto">
              <a:xfrm>
                <a:off x="1802629" y="151490"/>
                <a:ext cx="1420014" cy="441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Az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értéktárgy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vadász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tulajdoni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körén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kívül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van (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versenypiaci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érték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hu-HU" sz="2400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Szövegdoboz 2"/>
              <p:cNvSpPr txBox="1">
                <a:spLocks noChangeArrowheads="1"/>
              </p:cNvSpPr>
              <p:nvPr/>
            </p:nvSpPr>
            <p:spPr bwMode="auto">
              <a:xfrm>
                <a:off x="3222644" y="151490"/>
                <a:ext cx="1471651" cy="441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Az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értéktárgy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vadász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tulajdoni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körén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belül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van (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kapcsolati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piaci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b="1" dirty="0" err="1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érték</a:t>
                </a:r>
                <a:r>
                  <a:rPr lang="en-US" sz="1200" b="1" dirty="0">
                    <a:solidFill>
                      <a:srgbClr val="50413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hu-HU" sz="2400" dirty="0">
                  <a:solidFill>
                    <a:srgbClr val="5041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21" name="Egyenes összekötő 20"/>
            <p:cNvCxnSpPr>
              <a:cxnSpLocks/>
            </p:cNvCxnSpPr>
            <p:nvPr/>
          </p:nvCxnSpPr>
          <p:spPr>
            <a:xfrm>
              <a:off x="2781637" y="1115355"/>
              <a:ext cx="4707" cy="852859"/>
            </a:xfrm>
            <a:prstGeom prst="line">
              <a:avLst/>
            </a:prstGeom>
            <a:ln w="12700">
              <a:solidFill>
                <a:srgbClr val="50413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2"/>
            <p:cNvSpPr txBox="1">
              <a:spLocks noChangeArrowheads="1"/>
            </p:cNvSpPr>
            <p:nvPr/>
          </p:nvSpPr>
          <p:spPr bwMode="auto">
            <a:xfrm>
              <a:off x="2851178" y="1793124"/>
              <a:ext cx="913652" cy="156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lang="hu-HU" sz="1400" b="1" baseline="-25000" dirty="0">
                  <a:solidFill>
                    <a:srgbClr val="5041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állami zaklatással</a:t>
              </a:r>
              <a:endParaRPr lang="hu-HU" sz="24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43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694809" y="4307104"/>
            <a:ext cx="7740692" cy="712918"/>
          </a:xfrm>
          <a:prstGeom prst="roundRect">
            <a:avLst>
              <a:gd name="adj" fmla="val 5023"/>
            </a:avLst>
          </a:prstGeom>
          <a:solidFill>
            <a:srgbClr val="B3A99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1"/>
            <a:ext cx="8928100" cy="919361"/>
          </a:xfrm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rgbClr val="8D503B"/>
                </a:solidFill>
              </a:rPr>
              <a:t>Az önkényességi amplitúdó</a:t>
            </a:r>
          </a:p>
        </p:txBody>
      </p:sp>
      <p:grpSp>
        <p:nvGrpSpPr>
          <p:cNvPr id="5" name="Csoportba foglalás 4"/>
          <p:cNvGrpSpPr/>
          <p:nvPr/>
        </p:nvGrpSpPr>
        <p:grpSpPr>
          <a:xfrm>
            <a:off x="760778" y="871041"/>
            <a:ext cx="7758207" cy="3644925"/>
            <a:chOff x="107968" y="193166"/>
            <a:chExt cx="7344860" cy="2721247"/>
          </a:xfrm>
        </p:grpSpPr>
        <p:sp>
          <p:nvSpPr>
            <p:cNvPr id="32" name="Téglalap 31"/>
            <p:cNvSpPr/>
            <p:nvPr/>
          </p:nvSpPr>
          <p:spPr>
            <a:xfrm>
              <a:off x="2188362" y="1474276"/>
              <a:ext cx="3041183" cy="90198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33" name="Téglalap 32"/>
            <p:cNvSpPr/>
            <p:nvPr/>
          </p:nvSpPr>
          <p:spPr>
            <a:xfrm>
              <a:off x="1412789" y="1049969"/>
              <a:ext cx="4579723" cy="1330064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34" name="Téglalap 33"/>
            <p:cNvSpPr/>
            <p:nvPr/>
          </p:nvSpPr>
          <p:spPr>
            <a:xfrm>
              <a:off x="2952412" y="1944216"/>
              <a:ext cx="1512000" cy="432048"/>
            </a:xfrm>
            <a:prstGeom prst="rect">
              <a:avLst/>
            </a:prstGeom>
            <a:noFill/>
            <a:ln w="12700">
              <a:solidFill>
                <a:srgbClr val="5041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cxnSp>
          <p:nvCxnSpPr>
            <p:cNvPr id="9" name="Egyenes összekötő 8"/>
            <p:cNvCxnSpPr/>
            <p:nvPr/>
          </p:nvCxnSpPr>
          <p:spPr>
            <a:xfrm>
              <a:off x="1412790" y="2232248"/>
              <a:ext cx="0" cy="288031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2188361" y="2239831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>
              <a:off x="2952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4464351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>
              <a:off x="5229545" y="223913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5992513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3708412" y="2232248"/>
              <a:ext cx="0" cy="28800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33"/>
            <p:cNvSpPr txBox="1"/>
            <p:nvPr/>
          </p:nvSpPr>
          <p:spPr>
            <a:xfrm>
              <a:off x="2321614" y="2519973"/>
              <a:ext cx="1278669" cy="3944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Szövegdoboz 34"/>
            <p:cNvSpPr txBox="1"/>
            <p:nvPr/>
          </p:nvSpPr>
          <p:spPr>
            <a:xfrm>
              <a:off x="1728096" y="2527600"/>
              <a:ext cx="972175" cy="3003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Szövegdoboz 35"/>
            <p:cNvSpPr txBox="1"/>
            <p:nvPr/>
          </p:nvSpPr>
          <p:spPr>
            <a:xfrm>
              <a:off x="1107491" y="2524048"/>
              <a:ext cx="648083" cy="2353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Szövegdoboz 36"/>
            <p:cNvSpPr txBox="1"/>
            <p:nvPr/>
          </p:nvSpPr>
          <p:spPr>
            <a:xfrm>
              <a:off x="3881223" y="2510721"/>
              <a:ext cx="1230938" cy="4036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Szövegdoboz 37"/>
            <p:cNvSpPr txBox="1"/>
            <p:nvPr/>
          </p:nvSpPr>
          <p:spPr>
            <a:xfrm>
              <a:off x="4832266" y="2512094"/>
              <a:ext cx="857626" cy="4023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Szövegdoboz 38"/>
            <p:cNvSpPr txBox="1"/>
            <p:nvPr/>
          </p:nvSpPr>
          <p:spPr>
            <a:xfrm>
              <a:off x="5472232" y="2505206"/>
              <a:ext cx="1107105" cy="4092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b="1" kern="1200" baseline="-250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Szövegdoboz 50"/>
            <p:cNvSpPr txBox="1"/>
            <p:nvPr/>
          </p:nvSpPr>
          <p:spPr>
            <a:xfrm>
              <a:off x="3060340" y="2520280"/>
              <a:ext cx="1296144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kern="1200" dirty="0">
                  <a:solidFill>
                    <a:srgbClr val="CD5F5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hu-HU" sz="2000" dirty="0">
                <a:solidFill>
                  <a:srgbClr val="CD5F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3" name="Egyenes összekötő 22"/>
            <p:cNvCxnSpPr/>
            <p:nvPr/>
          </p:nvCxnSpPr>
          <p:spPr>
            <a:xfrm flipH="1" flipV="1">
              <a:off x="540060" y="532423"/>
              <a:ext cx="3168352" cy="1843825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 flipV="1">
              <a:off x="3708412" y="532423"/>
              <a:ext cx="3168352" cy="1843842"/>
            </a:xfrm>
            <a:prstGeom prst="line">
              <a:avLst/>
            </a:prstGeom>
            <a:ln w="22225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>
            <a:xfrm>
              <a:off x="3564396" y="1944216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3564396" y="147755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26"/>
            <p:cNvCxnSpPr/>
            <p:nvPr/>
          </p:nvCxnSpPr>
          <p:spPr>
            <a:xfrm>
              <a:off x="3564396" y="1051074"/>
              <a:ext cx="288032" cy="0"/>
            </a:xfrm>
            <a:prstGeom prst="line">
              <a:avLst/>
            </a:prstGeom>
            <a:ln w="19050">
              <a:solidFill>
                <a:srgbClr val="4D7C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zövegdoboz 75"/>
            <p:cNvSpPr txBox="1"/>
            <p:nvPr/>
          </p:nvSpPr>
          <p:spPr>
            <a:xfrm>
              <a:off x="2862827" y="1508098"/>
              <a:ext cx="838226" cy="181863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foglyul ejtett állam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Szövegdoboz 76"/>
            <p:cNvSpPr txBox="1"/>
            <p:nvPr/>
          </p:nvSpPr>
          <p:spPr>
            <a:xfrm>
              <a:off x="3214666" y="2348824"/>
              <a:ext cx="484078" cy="2099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hu-H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állam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Szövegdoboz 77"/>
            <p:cNvSpPr txBox="1"/>
            <p:nvPr/>
          </p:nvSpPr>
          <p:spPr>
            <a:xfrm>
              <a:off x="2862827" y="1056061"/>
              <a:ext cx="894584" cy="11785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bűnöző állam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Szövegdoboz 78"/>
            <p:cNvSpPr txBox="1"/>
            <p:nvPr/>
          </p:nvSpPr>
          <p:spPr>
            <a:xfrm>
              <a:off x="3021559" y="1979172"/>
              <a:ext cx="758861" cy="129386"/>
            </a:xfrm>
            <a:prstGeom prst="rect">
              <a:avLst/>
            </a:prstGeom>
            <a:solidFill>
              <a:srgbClr val="EFEAE4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korrupt állam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Szövegdoboz 92"/>
            <p:cNvSpPr txBox="1"/>
            <p:nvPr/>
          </p:nvSpPr>
          <p:spPr>
            <a:xfrm>
              <a:off x="3792752" y="193166"/>
              <a:ext cx="1162801" cy="3134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hu-HU" sz="1100" b="1" dirty="0">
                  <a:solidFill>
                    <a:srgbClr val="50413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hu-HU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korrupció szintje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Szövegdoboz 93"/>
            <p:cNvSpPr txBox="1"/>
            <p:nvPr/>
          </p:nvSpPr>
          <p:spPr>
            <a:xfrm>
              <a:off x="6228433" y="2441424"/>
              <a:ext cx="1194851" cy="3287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>
                <a:lnSpc>
                  <a:spcPct val="90000"/>
                </a:lnSpc>
                <a:spcAft>
                  <a:spcPts val="0"/>
                </a:spcAft>
              </a:pPr>
              <a:r>
                <a:rPr lang="hu-H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az állami beavatkozás jellege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Szövegdoboz 94"/>
            <p:cNvSpPr txBox="1"/>
            <p:nvPr/>
          </p:nvSpPr>
          <p:spPr>
            <a:xfrm>
              <a:off x="6755480" y="2105798"/>
              <a:ext cx="691521" cy="253916"/>
            </a:xfrm>
            <a:prstGeom prst="rect">
              <a:avLst/>
            </a:prstGeom>
            <a:noFill/>
          </p:spPr>
          <p:txBody>
            <a:bodyPr wrap="square" lIns="72000" rIns="72000" rtlCol="0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hu-HU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pozitív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Szövegdoboz 95"/>
            <p:cNvSpPr txBox="1"/>
            <p:nvPr/>
          </p:nvSpPr>
          <p:spPr>
            <a:xfrm>
              <a:off x="107968" y="2105798"/>
              <a:ext cx="737052" cy="236350"/>
            </a:xfrm>
            <a:prstGeom prst="rect">
              <a:avLst/>
            </a:prstGeom>
            <a:noFill/>
          </p:spPr>
          <p:txBody>
            <a:bodyPr wrap="square" lIns="7200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negatív</a:t>
              </a:r>
              <a:endParaRPr lang="hu-HU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Szövegdoboz 39"/>
            <p:cNvSpPr txBox="1"/>
            <p:nvPr/>
          </p:nvSpPr>
          <p:spPr>
            <a:xfrm>
              <a:off x="107968" y="2441424"/>
              <a:ext cx="1206361" cy="3117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hu-HU" sz="105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az állami beavatkozás jellege</a:t>
              </a:r>
              <a:endParaRPr lang="hu-HU" sz="1600" dirty="0">
                <a:solidFill>
                  <a:srgbClr val="50413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Bal oldali kapcsos zárójel 39"/>
            <p:cNvSpPr/>
            <p:nvPr/>
          </p:nvSpPr>
          <p:spPr>
            <a:xfrm rot="5400000">
              <a:off x="3509969" y="-1430337"/>
              <a:ext cx="385365" cy="4579723"/>
            </a:xfrm>
            <a:prstGeom prst="leftBrace">
              <a:avLst>
                <a:gd name="adj1" fmla="val 58327"/>
                <a:gd name="adj2" fmla="val 72863"/>
              </a:avLst>
            </a:prstGeom>
            <a:ln w="22225">
              <a:solidFill>
                <a:srgbClr val="CD5F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hu-HU" sz="2400"/>
            </a:p>
          </p:txBody>
        </p:sp>
        <p:sp>
          <p:nvSpPr>
            <p:cNvPr id="41" name="Szövegdoboz 42"/>
            <p:cNvSpPr txBox="1"/>
            <p:nvPr/>
          </p:nvSpPr>
          <p:spPr>
            <a:xfrm>
              <a:off x="1851081" y="374947"/>
              <a:ext cx="1619701" cy="2647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hu-HU" sz="1100" b="1" kern="1200" dirty="0">
                  <a:solidFill>
                    <a:srgbClr val="50413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maximális  önkényességi amplitúdó</a:t>
              </a:r>
            </a:p>
          </p:txBody>
        </p:sp>
        <p:cxnSp>
          <p:nvCxnSpPr>
            <p:cNvPr id="7" name="Egyenes összekötő nyíllal 6"/>
            <p:cNvCxnSpPr/>
            <p:nvPr/>
          </p:nvCxnSpPr>
          <p:spPr>
            <a:xfrm>
              <a:off x="108012" y="2376264"/>
              <a:ext cx="7344816" cy="0"/>
            </a:xfrm>
            <a:prstGeom prst="straightConnector1">
              <a:avLst/>
            </a:prstGeom>
            <a:ln w="34925">
              <a:solidFill>
                <a:srgbClr val="4D7C85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nyíllal 7"/>
            <p:cNvCxnSpPr/>
            <p:nvPr/>
          </p:nvCxnSpPr>
          <p:spPr>
            <a:xfrm flipV="1">
              <a:off x="3708412" y="216024"/>
              <a:ext cx="0" cy="2160240"/>
            </a:xfrm>
            <a:prstGeom prst="straightConnector1">
              <a:avLst/>
            </a:prstGeom>
            <a:ln w="34925">
              <a:solidFill>
                <a:srgbClr val="4D7C8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35322"/>
              </p:ext>
            </p:extLst>
          </p:nvPr>
        </p:nvGraphicFramePr>
        <p:xfrm>
          <a:off x="708499" y="4299209"/>
          <a:ext cx="7727002" cy="7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b="1" u="sng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Jelmagyarázat</a:t>
                      </a:r>
                      <a:r>
                        <a:rPr lang="en-US" sz="1050" b="1" u="sng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hu-HU" sz="1050" b="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1050" b="1" kern="120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hu-HU" sz="1050" b="1" kern="1200" noProof="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normatív állami beavatkozás</a:t>
                      </a:r>
                    </a:p>
                    <a:p>
                      <a:r>
                        <a:rPr lang="hu-HU" sz="1050" b="1" kern="1200" noProof="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hu-HU" sz="1050" b="1" kern="1200" baseline="-25000" noProof="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hu-HU" sz="1050" b="1" kern="1200" noProof="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diszkrecionális, mint nem</a:t>
                      </a:r>
                      <a:r>
                        <a:rPr lang="hu-HU" sz="1050" b="1" kern="1200" baseline="0" noProof="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050" b="1" kern="1200" noProof="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strukturális deviancia</a:t>
                      </a:r>
                    </a:p>
                    <a:p>
                      <a:r>
                        <a:rPr lang="hu-HU" sz="1050" b="1" i="1" kern="1200" noProof="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Megj.: a szaggatott vonal csak az áttekinthetőséget szolgálja.</a:t>
                      </a:r>
                      <a:endParaRPr lang="hu-HU" sz="1050" i="1" noProof="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1050" b="1" kern="1200" noProof="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hu-HU" sz="1050" b="1" kern="1200" baseline="-25000" noProof="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u-HU" sz="1050" b="1" kern="1200" noProof="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diszkrecionális, mint strukturális deviancia</a:t>
                      </a:r>
                    </a:p>
                    <a:p>
                      <a:r>
                        <a:rPr lang="hu-HU" sz="1050" b="1" kern="1200" noProof="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hu-HU" sz="1050" b="1" kern="1200" baseline="-25000" noProof="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u-HU" sz="1050" b="1" kern="1200" noProof="0" dirty="0">
                          <a:solidFill>
                            <a:srgbClr val="504131"/>
                          </a:solidFill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diszkrecionális, mint rendszeralkotó elem</a:t>
                      </a:r>
                      <a:endParaRPr lang="hu-HU" sz="1050" noProof="0" dirty="0">
                        <a:solidFill>
                          <a:srgbClr val="504131"/>
                        </a:solidFill>
                        <a:effectLst/>
                        <a:ea typeface="Times New Roman" panose="02020603050405020304" pitchFamily="18" charset="0"/>
                      </a:endParaRPr>
                    </a:p>
                  </a:txBody>
                  <a:tcPr marL="45720" marR="4572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37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92189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Az adóztatás mint az állami zaklatás eszköze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07950" y="891658"/>
          <a:ext cx="8928101" cy="3312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5739">
                  <a:extLst>
                    <a:ext uri="{9D8B030D-6E8A-4147-A177-3AD203B41FA5}">
                      <a16:colId xmlns:a16="http://schemas.microsoft.com/office/drawing/2014/main" val="84706059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19583912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1359224553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55711146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23719210"/>
                    </a:ext>
                  </a:extLst>
                </a:gridCol>
                <a:gridCol w="1439714">
                  <a:extLst>
                    <a:ext uri="{9D8B030D-6E8A-4147-A177-3AD203B41FA5}">
                      <a16:colId xmlns:a16="http://schemas.microsoft.com/office/drawing/2014/main" val="1545948471"/>
                    </a:ext>
                  </a:extLst>
                </a:gridCol>
              </a:tblGrid>
              <a:tr h="9362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hu-HU" sz="1200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Bevétel generálása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Szektorok közötti diszkrimináció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Szektoron belüli diszkrimináció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Piacfoglalás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7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841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Politikai büntetés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524231"/>
                  </a:ext>
                </a:extLst>
              </a:tr>
              <a:tr h="68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Általános adó (pl. SZJA)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7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7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80076"/>
                  </a:ext>
                </a:extLst>
              </a:tr>
              <a:tr h="68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Szektorális adó (pl. bankadó)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50412B"/>
                          </a:solidFill>
                          <a:effectLst/>
                        </a:rPr>
                        <a:t>++</a:t>
                      </a:r>
                      <a:endParaRPr lang="hu-HU" sz="3200" b="1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­-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7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7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46991"/>
                  </a:ext>
                </a:extLst>
              </a:tr>
              <a:tr h="68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Diszkrecionális adó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(pl. reklámadó)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-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7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7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50412B"/>
                          </a:solidFill>
                          <a:effectLst/>
                        </a:rPr>
                        <a:t>+++</a:t>
                      </a:r>
                      <a:endParaRPr lang="hu-HU" sz="3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C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15699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0200" y="2276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Szövegdoboz 85"/>
          <p:cNvSpPr txBox="1">
            <a:spLocks/>
          </p:cNvSpPr>
          <p:nvPr/>
        </p:nvSpPr>
        <p:spPr bwMode="auto">
          <a:xfrm>
            <a:off x="83062" y="4289394"/>
            <a:ext cx="8928101" cy="78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b="1" u="sng" dirty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Jelmagyarázat</a:t>
            </a:r>
            <a:r>
              <a:rPr lang="hu-HU" b="1" dirty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+++: elsődleges funkció; ++: másodlagos funkció; +: harmadlagos funkció</a:t>
            </a:r>
          </a:p>
          <a:p>
            <a:r>
              <a:rPr lang="hu-HU" b="1" dirty="0">
                <a:solidFill>
                  <a:srgbClr val="50412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fehér háttér a normatív, a szürke pedig a diszkrecionális funkciókra utal.</a:t>
            </a:r>
            <a:endParaRPr lang="en-US" altLang="hu-HU" b="1" dirty="0">
              <a:solidFill>
                <a:srgbClr val="50412B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00200" y="28098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848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727" y="133439"/>
            <a:ext cx="8928546" cy="699542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A prédavadászat elleni védekezési technikák</a:t>
            </a: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107727" y="915566"/>
            <a:ext cx="8928545" cy="4104456"/>
          </a:xfrm>
        </p:spPr>
        <p:txBody>
          <a:bodyPr>
            <a:normAutofit lnSpcReduction="10000"/>
          </a:bodyPr>
          <a:lstStyle/>
          <a:p>
            <a:r>
              <a:rPr lang="hu-HU" sz="2400" b="1" dirty="0">
                <a:solidFill>
                  <a:srgbClr val="50412B"/>
                </a:solidFill>
              </a:rPr>
              <a:t>gazdasági célú lerablás általában nagy cégeket érint</a:t>
            </a:r>
          </a:p>
          <a:p>
            <a:pPr lvl="1"/>
            <a:r>
              <a:rPr lang="hu-HU" sz="2000" b="1" dirty="0">
                <a:solidFill>
                  <a:srgbClr val="50412B"/>
                </a:solidFill>
              </a:rPr>
              <a:t>a kis cégek levadászásának költsége nagyobb, mint a várható nyereség </a:t>
            </a:r>
            <a:r>
              <a:rPr lang="hu-HU" sz="2000" b="1" dirty="0">
                <a:solidFill>
                  <a:srgbClr val="CD5F50"/>
                </a:solidFill>
              </a:rPr>
              <a:t>(„begyűjthetetlen értéktöbblet”)</a:t>
            </a:r>
          </a:p>
          <a:p>
            <a:r>
              <a:rPr lang="hu-HU" sz="2400" b="1" dirty="0">
                <a:solidFill>
                  <a:srgbClr val="50412B"/>
                </a:solidFill>
              </a:rPr>
              <a:t>DE: a célba nem vett cégek is változtatnak a magatartásukon</a:t>
            </a:r>
          </a:p>
          <a:p>
            <a:pPr lvl="1"/>
            <a:r>
              <a:rPr lang="hu-HU" sz="2000" b="1" u="sng" dirty="0">
                <a:solidFill>
                  <a:srgbClr val="50412B"/>
                </a:solidFill>
              </a:rPr>
              <a:t>jelzőhatás:</a:t>
            </a:r>
            <a:r>
              <a:rPr lang="hu-HU" sz="2000" b="1" dirty="0">
                <a:solidFill>
                  <a:srgbClr val="50412B"/>
                </a:solidFill>
              </a:rPr>
              <a:t> nem az számít, hogy a cégek hány százalékát vadásszák le, hanem hogy bárkit bármikor levadászhatnak</a:t>
            </a:r>
          </a:p>
          <a:p>
            <a:pPr lvl="1"/>
            <a:r>
              <a:rPr lang="hu-HU" sz="2000" b="1" dirty="0">
                <a:solidFill>
                  <a:srgbClr val="50412B"/>
                </a:solidFill>
              </a:rPr>
              <a:t>versenyképesség helyett az számít, hogy bekerülnek-e a ragadozó állam táplálékláncába</a:t>
            </a:r>
          </a:p>
          <a:p>
            <a:pPr lvl="1"/>
            <a:r>
              <a:rPr lang="hu-HU" sz="2000" b="1" dirty="0">
                <a:solidFill>
                  <a:srgbClr val="50412B"/>
                </a:solidFill>
              </a:rPr>
              <a:t>a tényleges termelést maximalizálása </a:t>
            </a: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 </a:t>
            </a:r>
            <a:r>
              <a:rPr lang="hu-HU" sz="2000" b="1" dirty="0">
                <a:solidFill>
                  <a:srgbClr val="50412B"/>
                </a:solidFill>
              </a:rPr>
              <a:t>a becserkészési érték minimalizálása</a:t>
            </a:r>
          </a:p>
          <a:p>
            <a:pPr lvl="1"/>
            <a:r>
              <a:rPr lang="hu-HU" sz="2000" b="1" dirty="0">
                <a:solidFill>
                  <a:srgbClr val="50412B"/>
                </a:solidFill>
              </a:rPr>
              <a:t>pl. „kettős könyvelés”, tervezett pénzügyi csalás, identitás széttagolása, vagyonkivonás </a:t>
            </a:r>
            <a:r>
              <a:rPr lang="hu-HU" sz="2000" b="1" dirty="0">
                <a:solidFill>
                  <a:srgbClr val="50412B"/>
                </a:solidFill>
                <a:sym typeface="Wingdings" panose="05000000000000000000" pitchFamily="2" charset="2"/>
              </a:rPr>
              <a:t> védekezés, túlélési technikák</a:t>
            </a:r>
            <a:endParaRPr lang="hu-HU" sz="20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69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23678"/>
            <a:ext cx="8928100" cy="699542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Hálózati lerablások</a:t>
            </a:r>
          </a:p>
        </p:txBody>
      </p:sp>
    </p:spTree>
    <p:extLst>
      <p:ext uri="{BB962C8B-B14F-4D97-AF65-F5344CB8AC3E}">
        <p14:creationId xmlns:p14="http://schemas.microsoft.com/office/powerpoint/2010/main" val="158885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958" y="123478"/>
            <a:ext cx="8928100" cy="699542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A korrupció mérésének problémái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204" y="823019"/>
            <a:ext cx="3613692" cy="4320481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50412B"/>
                </a:solidFill>
              </a:rPr>
              <a:t>globális korrupciós mutatók: a </a:t>
            </a:r>
            <a:r>
              <a:rPr lang="hu-HU" sz="2000" b="1" dirty="0">
                <a:solidFill>
                  <a:srgbClr val="CD5F50"/>
                </a:solidFill>
              </a:rPr>
              <a:t>korrupcióérzékelési index (CPI)</a:t>
            </a:r>
          </a:p>
          <a:p>
            <a:pPr lvl="1"/>
            <a:r>
              <a:rPr lang="hu-HU" sz="1600" b="1" dirty="0">
                <a:solidFill>
                  <a:srgbClr val="50412B"/>
                </a:solidFill>
              </a:rPr>
              <a:t>évről évre publikálja a </a:t>
            </a:r>
            <a:r>
              <a:rPr lang="hu-HU" sz="1600" b="1" dirty="0" err="1">
                <a:solidFill>
                  <a:srgbClr val="50412B"/>
                </a:solidFill>
              </a:rPr>
              <a:t>Transparency</a:t>
            </a:r>
            <a:r>
              <a:rPr lang="hu-HU" sz="1600" b="1" dirty="0">
                <a:solidFill>
                  <a:srgbClr val="50412B"/>
                </a:solidFill>
              </a:rPr>
              <a:t> International</a:t>
            </a:r>
          </a:p>
          <a:p>
            <a:pPr lvl="1"/>
            <a:r>
              <a:rPr lang="hu-HU" sz="1600" b="1" dirty="0">
                <a:solidFill>
                  <a:srgbClr val="50412B"/>
                </a:solidFill>
              </a:rPr>
              <a:t>kérdőíveken alapuló kompozit index a világ országainak többségéről</a:t>
            </a:r>
          </a:p>
          <a:p>
            <a:pPr lvl="1"/>
            <a:r>
              <a:rPr lang="hu-HU" sz="1600" b="1" i="1" dirty="0">
                <a:solidFill>
                  <a:srgbClr val="50412B"/>
                </a:solidFill>
              </a:rPr>
              <a:t>amit vizsgál:</a:t>
            </a:r>
            <a:r>
              <a:rPr lang="hu-HU" sz="1600" b="1" dirty="0">
                <a:solidFill>
                  <a:srgbClr val="50412B"/>
                </a:solidFill>
              </a:rPr>
              <a:t> (1) korrupció általában; (2) megvesztegetés, állam foglyul ejtése; (3) intézményi garanciák</a:t>
            </a:r>
          </a:p>
          <a:p>
            <a:pPr marL="457200" lvl="1" indent="0">
              <a:buNone/>
            </a:pP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 </a:t>
            </a:r>
            <a:r>
              <a:rPr lang="hu-HU" sz="1600" b="1" u="sng" dirty="0">
                <a:solidFill>
                  <a:srgbClr val="50412B"/>
                </a:solidFill>
                <a:sym typeface="Wingdings" panose="05000000000000000000" pitchFamily="2" charset="2"/>
              </a:rPr>
              <a:t>a korrupció mint deviancia:</a:t>
            </a:r>
            <a:r>
              <a:rPr lang="hu-HU" sz="1600" b="1" dirty="0">
                <a:solidFill>
                  <a:srgbClr val="50412B"/>
                </a:solidFill>
                <a:sym typeface="Wingdings" panose="05000000000000000000" pitchFamily="2" charset="2"/>
              </a:rPr>
              <a:t> az állam üldözni akarja a korrupciót, legfeljebb nem képes rá</a:t>
            </a:r>
            <a:endParaRPr lang="hu-HU" sz="1600" b="1" dirty="0">
              <a:solidFill>
                <a:srgbClr val="50412B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843558"/>
            <a:ext cx="5472162" cy="41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79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771550"/>
          </a:xfrm>
        </p:spPr>
        <p:txBody>
          <a:bodyPr>
            <a:normAutofit/>
          </a:bodyPr>
          <a:lstStyle/>
          <a:p>
            <a:r>
              <a:rPr lang="hu-HU" sz="2400" b="1" dirty="0">
                <a:solidFill>
                  <a:srgbClr val="8D503B"/>
                </a:solidFill>
              </a:rPr>
              <a:t>Központilag vezérelt egyedi és hálózati lerablások</a:t>
            </a:r>
            <a:br>
              <a:rPr lang="hu-HU" sz="2400" b="1" dirty="0">
                <a:solidFill>
                  <a:srgbClr val="8D503B"/>
                </a:solidFill>
              </a:rPr>
            </a:br>
            <a:r>
              <a:rPr lang="hu-HU" sz="1800" b="1" dirty="0">
                <a:solidFill>
                  <a:srgbClr val="8D503B"/>
                </a:solidFill>
              </a:rPr>
              <a:t>(magyarországi esetek)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07949" y="773480"/>
          <a:ext cx="8928101" cy="434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 bűnszervezeti cselekmény…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ESMA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Földbérletek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i="1" dirty="0" err="1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Játékautomaták</a:t>
                      </a:r>
                      <a:r>
                        <a:rPr lang="hu-HU" sz="14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hu-HU" sz="1400" b="1" i="1" baseline="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 kaszinók, online fogadás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i="1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Trafikkoncessziók</a:t>
                      </a:r>
                      <a:endParaRPr lang="hu-HU" sz="1400" b="1" dirty="0">
                        <a:solidFill>
                          <a:srgbClr val="4D7C85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károsultja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magánszféra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magánszféra +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közszféra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magánszféra + közszféra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magánszféra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láncolatossága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soklépcsős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soklépcsős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soklépcsős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soklépcsős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intézményi tere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intézményközi (horizontális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és vertikális)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intézményközi (horizontális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és vertikális)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intézményközi (horizontális és vertikális)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intézményközi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(horizontális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és vertikális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közreműködő intézményei autoritásának kiterjedése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országos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országos és helyi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országos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országos és helyi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közreműködő intézményeinek típusa hatalmi ágak szerint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végrehajtó hatalom (minisztérium, adóhivatal), törvényhozás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törvényhozás, végrehajtó hatalom (minisztérium, Nemzeti Földalapkezelő Szervezet)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törvényhozás, végrehajtó hatalom (minisztérium)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törvényhozás, végrehajtó hatalom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0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büntetőjogi</a:t>
                      </a:r>
                      <a:r>
                        <a:rPr lang="hu-HU" sz="1200" b="1" i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tényállása</a:t>
                      </a:r>
                      <a:endParaRPr lang="hu-HU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zsarolás, hivatali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 visszaélés, közfeladati helyzettel visszaélés, befolyás vásárlása, hivatali vesztegetés (aktív és passzív)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befolyás vásárlása, befolyással üzérkedés, hivatali vesztegetés (aktív és passzív)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befolyás vásárlása, befolyással üzérkedés, hivatali vesztegetés (aktív és passzív)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hivatali visszaélés, közfeladati helyzettel visszaélés, befolyással üzérkedés, hivatali vesztegetés (aktív és passzív)</a:t>
                      </a:r>
                      <a:endParaRPr lang="hu-HU" sz="1200" b="1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92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1598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kapcsolati közgazdaságtan mint a neoklasszikus szintézissel szembeni kihívás </a:t>
            </a: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05249" y="2099544"/>
            <a:ext cx="2844866" cy="68823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Axióma az aktorokról</a:t>
            </a: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hu-HU" sz="1400" b="1" dirty="0">
                <a:solidFill>
                  <a:srgbClr val="50412B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hu-HU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acionális választások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07950" y="3177705"/>
            <a:ext cx="2842165" cy="72585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Kiegészített axióma</a:t>
            </a: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hu-HU" sz="1400" b="1" dirty="0">
                <a:solidFill>
                  <a:srgbClr val="50412B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korlátozott racionalitás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3175119" y="2099544"/>
            <a:ext cx="2807081" cy="68823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Axióma a piacról</a:t>
            </a: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hu-HU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kereslet és kínálat alapján történő csere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3175120" y="3177705"/>
            <a:ext cx="2807080" cy="72585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Kiegészített axióma</a:t>
            </a: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hu-HU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formális és informális korlátok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6216192" y="2099544"/>
            <a:ext cx="2819858" cy="68823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Axióma az államról</a:t>
            </a: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hu-HU" sz="1400" b="1" dirty="0">
                <a:solidFill>
                  <a:srgbClr val="50412B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 funkciója a piaci kudarcok korrigálása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6216192" y="3177705"/>
            <a:ext cx="2819858" cy="725850"/>
          </a:xfrm>
          <a:prstGeom prst="roundRect">
            <a:avLst/>
          </a:prstGeom>
          <a:solidFill>
            <a:srgbClr val="D1C9BE">
              <a:alpha val="90000"/>
            </a:srgbClr>
          </a:solidFill>
          <a:ln w="254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Kiegészített axióma</a:t>
            </a:r>
            <a:r>
              <a:rPr lang="en-US" sz="1400" b="1" u="sng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  <a:p>
            <a:pPr algn="ctr">
              <a:spcAft>
                <a:spcPts val="0"/>
              </a:spcAft>
            </a:pPr>
            <a:r>
              <a:rPr lang="hu-HU" sz="1400" b="1" dirty="0">
                <a:solidFill>
                  <a:srgbClr val="50412B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kapcsolódó ö</a:t>
            </a:r>
            <a:r>
              <a:rPr lang="hu-HU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nérdekű</a:t>
            </a:r>
          </a:p>
          <a:p>
            <a:pPr algn="ctr">
              <a:spcAft>
                <a:spcPts val="0"/>
              </a:spcAft>
            </a:pPr>
            <a:r>
              <a:rPr lang="hu-HU" sz="1400" b="1" kern="1200" dirty="0">
                <a:solidFill>
                  <a:srgbClr val="50412B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politikai és gazdasági aktorok</a:t>
            </a:r>
            <a:endParaRPr lang="hu-HU" sz="1400" dirty="0">
              <a:solidFill>
                <a:srgbClr val="50412B"/>
              </a:solidFill>
              <a:effectLst/>
              <a:ea typeface="SimSun" panose="02010600030101010101" pitchFamily="2" charset="-122"/>
            </a:endParaRPr>
          </a:p>
        </p:txBody>
      </p:sp>
      <p:sp>
        <p:nvSpPr>
          <p:cNvPr id="12" name="Lekerekített téglalap 11"/>
          <p:cNvSpPr>
            <a:spLocks noChangeArrowheads="1"/>
          </p:cNvSpPr>
          <p:nvPr/>
        </p:nvSpPr>
        <p:spPr bwMode="auto">
          <a:xfrm>
            <a:off x="105249" y="4293486"/>
            <a:ext cx="2844866" cy="726189"/>
          </a:xfrm>
          <a:prstGeom prst="roundRect">
            <a:avLst>
              <a:gd name="adj" fmla="val 16667"/>
            </a:avLst>
          </a:prstGeom>
          <a:solidFill>
            <a:srgbClr val="6B95A1">
              <a:alpha val="6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20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Viselkedési közgazdaságtan</a:t>
            </a:r>
            <a:endParaRPr lang="hu-HU" sz="14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Lekerekített téglalap 12"/>
          <p:cNvSpPr>
            <a:spLocks noChangeArrowheads="1"/>
          </p:cNvSpPr>
          <p:nvPr/>
        </p:nvSpPr>
        <p:spPr bwMode="auto">
          <a:xfrm>
            <a:off x="3175119" y="4293485"/>
            <a:ext cx="2807081" cy="726189"/>
          </a:xfrm>
          <a:prstGeom prst="roundRect">
            <a:avLst>
              <a:gd name="adj" fmla="val 16667"/>
            </a:avLst>
          </a:prstGeom>
          <a:solidFill>
            <a:srgbClr val="6B95A1">
              <a:alpha val="6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20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Intézményi közgazdaságtan</a:t>
            </a:r>
            <a:endParaRPr lang="hu-HU" sz="14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4" name="Lekerekített téglalap 13"/>
          <p:cNvSpPr>
            <a:spLocks noChangeArrowheads="1"/>
          </p:cNvSpPr>
          <p:nvPr/>
        </p:nvSpPr>
        <p:spPr bwMode="auto">
          <a:xfrm>
            <a:off x="6216193" y="4293486"/>
            <a:ext cx="2819858" cy="726189"/>
          </a:xfrm>
          <a:prstGeom prst="roundRect">
            <a:avLst>
              <a:gd name="adj" fmla="val 16667"/>
            </a:avLst>
          </a:prstGeom>
          <a:solidFill>
            <a:srgbClr val="6B95A1">
              <a:alpha val="6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20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Kapcsolati közgazdaságtan</a:t>
            </a:r>
            <a:endParaRPr lang="hu-HU" sz="14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cxnSp>
        <p:nvCxnSpPr>
          <p:cNvPr id="25" name="AutoShape 56"/>
          <p:cNvCxnSpPr>
            <a:cxnSpLocks noChangeShapeType="1"/>
            <a:endCxn id="6" idx="0"/>
          </p:cNvCxnSpPr>
          <p:nvPr/>
        </p:nvCxnSpPr>
        <p:spPr bwMode="auto">
          <a:xfrm flipH="1">
            <a:off x="1527682" y="1604218"/>
            <a:ext cx="308014" cy="495326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56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1527682" y="2787774"/>
            <a:ext cx="1351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56"/>
          <p:cNvCxnSpPr>
            <a:cxnSpLocks noChangeShapeType="1"/>
            <a:stCxn id="7" idx="2"/>
            <a:endCxn id="12" idx="0"/>
          </p:cNvCxnSpPr>
          <p:nvPr/>
        </p:nvCxnSpPr>
        <p:spPr bwMode="auto">
          <a:xfrm flipH="1">
            <a:off x="1527682" y="3903555"/>
            <a:ext cx="1351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56"/>
          <p:cNvCxnSpPr>
            <a:cxnSpLocks noChangeShapeType="1"/>
            <a:stCxn id="8" idx="2"/>
            <a:endCxn id="9" idx="0"/>
          </p:cNvCxnSpPr>
          <p:nvPr/>
        </p:nvCxnSpPr>
        <p:spPr bwMode="auto">
          <a:xfrm>
            <a:off x="4578660" y="2787774"/>
            <a:ext cx="0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56"/>
          <p:cNvCxnSpPr>
            <a:cxnSpLocks noChangeShapeType="1"/>
            <a:stCxn id="9" idx="2"/>
            <a:endCxn id="13" idx="0"/>
          </p:cNvCxnSpPr>
          <p:nvPr/>
        </p:nvCxnSpPr>
        <p:spPr bwMode="auto">
          <a:xfrm>
            <a:off x="4578660" y="3903555"/>
            <a:ext cx="0" cy="389930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56"/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7626121" y="2787774"/>
            <a:ext cx="0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56"/>
          <p:cNvCxnSpPr>
            <a:cxnSpLocks noChangeShapeType="1"/>
            <a:stCxn id="11" idx="2"/>
            <a:endCxn id="14" idx="0"/>
          </p:cNvCxnSpPr>
          <p:nvPr/>
        </p:nvCxnSpPr>
        <p:spPr bwMode="auto">
          <a:xfrm>
            <a:off x="7626121" y="3903555"/>
            <a:ext cx="1" cy="389931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56"/>
          <p:cNvCxnSpPr>
            <a:cxnSpLocks noChangeShapeType="1"/>
            <a:stCxn id="5" idx="2"/>
            <a:endCxn id="8" idx="0"/>
          </p:cNvCxnSpPr>
          <p:nvPr/>
        </p:nvCxnSpPr>
        <p:spPr bwMode="auto">
          <a:xfrm>
            <a:off x="4578659" y="1612407"/>
            <a:ext cx="1" cy="487137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56"/>
          <p:cNvCxnSpPr>
            <a:cxnSpLocks noChangeShapeType="1"/>
            <a:endCxn id="10" idx="0"/>
          </p:cNvCxnSpPr>
          <p:nvPr/>
        </p:nvCxnSpPr>
        <p:spPr bwMode="auto">
          <a:xfrm>
            <a:off x="7308304" y="1604218"/>
            <a:ext cx="317817" cy="495326"/>
          </a:xfrm>
          <a:prstGeom prst="straightConnector1">
            <a:avLst/>
          </a:prstGeom>
          <a:noFill/>
          <a:ln w="76200">
            <a:solidFill>
              <a:srgbClr val="4D7C8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Ellipszis 4"/>
          <p:cNvSpPr>
            <a:spLocks noChangeArrowheads="1"/>
          </p:cNvSpPr>
          <p:nvPr/>
        </p:nvSpPr>
        <p:spPr bwMode="auto">
          <a:xfrm>
            <a:off x="1761000" y="999429"/>
            <a:ext cx="5635317" cy="612978"/>
          </a:xfrm>
          <a:prstGeom prst="roundRect">
            <a:avLst/>
          </a:prstGeom>
          <a:solidFill>
            <a:srgbClr val="B3AA9D">
              <a:alpha val="90000"/>
            </a:srgbClr>
          </a:solidFill>
          <a:ln w="25400">
            <a:noFill/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hu-HU" sz="2400" b="1" kern="1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Neoklasszikus szintézis</a:t>
            </a:r>
            <a:endParaRPr lang="hu-HU" sz="1600" dirty="0">
              <a:solidFill>
                <a:srgbClr val="50412B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4787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51470"/>
            <a:ext cx="8928100" cy="627533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8D503B"/>
                </a:solidFill>
              </a:rPr>
              <a:t>Piacgazdaság, kapcsolati gazdaság, tervgazdaság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150457"/>
              </p:ext>
            </p:extLst>
          </p:nvPr>
        </p:nvGraphicFramePr>
        <p:xfrm>
          <a:off x="35496" y="699541"/>
          <a:ext cx="9073007" cy="4333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6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73">
                  <a:extLst>
                    <a:ext uri="{9D8B030D-6E8A-4147-A177-3AD203B41FA5}">
                      <a16:colId xmlns:a16="http://schemas.microsoft.com/office/drawing/2014/main" val="3613975067"/>
                    </a:ext>
                  </a:extLst>
                </a:gridCol>
                <a:gridCol w="3175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832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Kapitalizmus</a:t>
                      </a:r>
                      <a:r>
                        <a:rPr lang="hu-HU" sz="1800" b="1" kern="1200" baseline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hu-HU" sz="1800" b="1" kern="1200" baseline="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hu-HU" sz="16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hu-HU" sz="1600" b="1" i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de jure </a:t>
                      </a:r>
                      <a:r>
                        <a:rPr lang="hu-HU" sz="16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magántulajdon dominanciája)</a:t>
                      </a:r>
                      <a:endParaRPr lang="hu-HU" sz="18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hu-HU" sz="18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Szocializmus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(állami</a:t>
                      </a:r>
                      <a:r>
                        <a:rPr lang="hu-HU" sz="16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tulajdon dominanciája)</a:t>
                      </a:r>
                      <a:endParaRPr lang="hu-HU" sz="16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Piacgazdaság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u-HU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facto </a:t>
                      </a:r>
                      <a:r>
                        <a:rPr kumimoji="0" lang="hu-H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magántulajdon)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Kapcsolati gazdaság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hu-HU" sz="16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 facto </a:t>
                      </a:r>
                      <a:r>
                        <a:rPr kumimoji="0" lang="hu-H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hatalom&amp;tulajdon)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0412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Tervgazdaság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93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D5F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domináns gazdasági mechanizmus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D5F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5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Szabályozott piaci koordináció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Kapcsolati piac-redisztribúció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Bürokratikus erőforrás-redisztribúció</a:t>
                      </a:r>
                      <a:endParaRPr lang="hu-HU" sz="1600" b="1" kern="1200" dirty="0">
                        <a:solidFill>
                          <a:srgbClr val="4D7C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latin typeface="+mn-lt"/>
                          <a:ea typeface="+mn-ea"/>
                          <a:cs typeface="+mn-cs"/>
                        </a:rPr>
                        <a:t>Bürokratikus erőforrás-redisztribúció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0710">
                <a:tc>
                  <a:txBody>
                    <a:bodyPr/>
                    <a:lstStyle/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szabályozott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személytelen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normatív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versenypiacok</a:t>
                      </a: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dominanciája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nem formalizált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személyes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diszkrecionális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kapcsolati piacok </a:t>
                      </a: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dominanciája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formalizált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személytelen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normatív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adminisztratív piacok</a:t>
                      </a:r>
                      <a:r>
                        <a:rPr kumimoji="0" lang="hu-HU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dominanciája</a:t>
                      </a:r>
                      <a:endParaRPr kumimoji="0" lang="hu-H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0412B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formalizált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személytelen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normatív</a:t>
                      </a:r>
                    </a:p>
                    <a:p>
                      <a:pPr marL="982663" marR="0" lvl="0" indent="-841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D7C85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hu-HU" sz="14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adminisztratív piacok</a:t>
                      </a:r>
                      <a:r>
                        <a:rPr kumimoji="0" lang="hu-H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dominanciája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0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Személytelen piaci erők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kern="1200" dirty="0">
                          <a:solidFill>
                            <a:srgbClr val="CD5F50"/>
                          </a:solidFill>
                          <a:latin typeface="+mn-lt"/>
                          <a:ea typeface="+mn-ea"/>
                          <a:cs typeface="+mn-cs"/>
                        </a:rPr>
                        <a:t>láthatatlan keze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patrónus </a:t>
                      </a:r>
                      <a:r>
                        <a:rPr lang="hu-HU" sz="1400" b="1" kern="1200" dirty="0">
                          <a:solidFill>
                            <a:srgbClr val="CD5F50"/>
                          </a:solidFill>
                          <a:latin typeface="+mn-lt"/>
                          <a:ea typeface="+mn-ea"/>
                          <a:cs typeface="+mn-cs"/>
                        </a:rPr>
                        <a:t>látható keze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beavatkozva a piaci erők működésébe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CD5F50"/>
                          </a:solidFill>
                          <a:latin typeface="+mn-lt"/>
                          <a:ea typeface="+mn-ea"/>
                          <a:cs typeface="+mn-cs"/>
                        </a:rPr>
                        <a:t>Központi tervezés </a:t>
                      </a:r>
                      <a:r>
                        <a:rPr lang="hu-HU" sz="1400" b="1" kern="120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nómenklatúra által, megkerülve a piaci erőket</a:t>
                      </a:r>
                      <a:endParaRPr lang="hu-HU" sz="14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CD5F50"/>
                          </a:solidFill>
                          <a:latin typeface="+mn-lt"/>
                          <a:ea typeface="+mn-ea"/>
                          <a:cs typeface="+mn-cs"/>
                        </a:rPr>
                        <a:t>Központi tervezés </a:t>
                      </a: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a nómenklatúra által, megkerülve a piaci erőket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5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Horizontális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Vertikális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9BE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Vertikális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Vertikális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594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hu-HU" sz="2400" b="1" dirty="0">
                <a:solidFill>
                  <a:srgbClr val="8D503B"/>
                </a:solidFill>
              </a:rPr>
              <a:t>A kapcsolati gazdaságok (politikai kapitalizmusok) tipológiája</a:t>
            </a:r>
            <a:endParaRPr lang="en-US" sz="2400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15296"/>
              </p:ext>
            </p:extLst>
          </p:nvPr>
        </p:nvGraphicFramePr>
        <p:xfrm>
          <a:off x="107950" y="838878"/>
          <a:ext cx="8928100" cy="4253152"/>
        </p:xfrm>
        <a:graphic>
          <a:graphicData uri="http://schemas.openxmlformats.org/drawingml/2006/table">
            <a:tbl>
              <a:tblPr/>
              <a:tblGrid>
                <a:gridCol w="143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44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 A </a:t>
                      </a:r>
                      <a:r>
                        <a:rPr lang="hu-HU" sz="1600" b="1" i="0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politikai kapitalizmus </a:t>
                      </a: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típusa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korrupció domináns formája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Kezdeményező aktorok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 foglyul ejtés típusai 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Az állam típusa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1" kern="1200" dirty="0">
                          <a:solidFill>
                            <a:srgbClr val="4D7C85"/>
                          </a:solidFill>
                          <a:latin typeface="+mn-lt"/>
                          <a:ea typeface="Calibri"/>
                          <a:cs typeface="Times New Roman"/>
                        </a:rPr>
                        <a:t>Korrupciós piac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Haveri kapitalizmus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Haveri korrupció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Haverok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Piacok foglyul ejtése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Járadékvadász állam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Kleptokratikus állam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Ragadozó állam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Szabad verseny</a:t>
                      </a:r>
                      <a:b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(szabad belépés / szabad kilépés)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1400" b="1" kern="1200" dirty="0">
                        <a:solidFill>
                          <a:srgbClr val="50412B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Monopólium</a:t>
                      </a:r>
                      <a:b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u-HU" sz="1400" b="1" kern="1200" dirty="0">
                          <a:solidFill>
                            <a:srgbClr val="50412B"/>
                          </a:solidFill>
                          <a:latin typeface="+mj-lt"/>
                          <a:ea typeface="+mn-ea"/>
                          <a:cs typeface="+mn-cs"/>
                        </a:rPr>
                        <a:t>(befogadás / kitagadás)</a:t>
                      </a:r>
                    </a:p>
                  </a:txBody>
                  <a:tcPr marL="36195" marR="36195" marT="36195" marB="36195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3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Oligarchikus kapitalizmus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Alulról indított állam-foglyulejtés 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Oligarchák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Piac + állam foglyul ejtése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Patronális kapitalizmus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Felülről indított állam-foglyulejtés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Poligarchák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2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8D503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Maffia-kapitalizmus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Bűnöző állam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Fogadott politikai család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Piac + állam + oligarchák foglyul ejtése</a:t>
                      </a: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Egyenes összekötő nyíllal 4"/>
          <p:cNvCxnSpPr/>
          <p:nvPr/>
        </p:nvCxnSpPr>
        <p:spPr>
          <a:xfrm>
            <a:off x="8244408" y="2571750"/>
            <a:ext cx="0" cy="162933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4"/>
          <p:cNvCxnSpPr/>
          <p:nvPr/>
        </p:nvCxnSpPr>
        <p:spPr>
          <a:xfrm>
            <a:off x="6732240" y="3678723"/>
            <a:ext cx="0" cy="90925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4"/>
          <p:cNvCxnSpPr/>
          <p:nvPr/>
        </p:nvCxnSpPr>
        <p:spPr>
          <a:xfrm>
            <a:off x="6732240" y="2230760"/>
            <a:ext cx="0" cy="909251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6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23478"/>
            <a:ext cx="8928100" cy="915988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Bűnözői ökoszisztéma: engedélyezett vs. engedély nélküli törvénytelenség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554552"/>
              </p:ext>
            </p:extLst>
          </p:nvPr>
        </p:nvGraphicFramePr>
        <p:xfrm>
          <a:off x="179958" y="1203598"/>
          <a:ext cx="8856538" cy="37012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9517">
                  <a:extLst>
                    <a:ext uri="{9D8B030D-6E8A-4147-A177-3AD203B41FA5}">
                      <a16:colId xmlns:a16="http://schemas.microsoft.com/office/drawing/2014/main" val="3662640216"/>
                    </a:ext>
                  </a:extLst>
                </a:gridCol>
                <a:gridCol w="2907997">
                  <a:extLst>
                    <a:ext uri="{9D8B030D-6E8A-4147-A177-3AD203B41FA5}">
                      <a16:colId xmlns:a16="http://schemas.microsoft.com/office/drawing/2014/main" val="3213355475"/>
                    </a:ext>
                  </a:extLst>
                </a:gridCol>
                <a:gridCol w="4739024">
                  <a:extLst>
                    <a:ext uri="{9D8B030D-6E8A-4147-A177-3AD203B41FA5}">
                      <a16:colId xmlns:a16="http://schemas.microsoft.com/office/drawing/2014/main" val="1659534735"/>
                    </a:ext>
                  </a:extLst>
                </a:gridCol>
              </a:tblGrid>
              <a:tr h="8581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400" kern="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bűnöző állam lépései az engedély nélküli törvénytelenséggel szemben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egymás mellett élés formája (az állam lépéseinek eredménye)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93826"/>
                  </a:ext>
                </a:extLst>
              </a:tr>
              <a:tr h="6422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Elnyomás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támadás/visszaszorítás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elkülönülés (az engedély nélküli törvénytelenség vagy „magánbanditizmus” felszámolása)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62721"/>
                  </a:ext>
                </a:extLst>
              </a:tr>
              <a:tr h="6422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Tűrés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békén hagyás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elkülönülés (megszűnik a törvénytelen aktorok zaklatása)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07023"/>
                  </a:ext>
                </a:extLst>
              </a:tr>
              <a:tr h="74345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Könnyítés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rátelepedés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tárgyalásos kapcsolódás (a törvénytelen hálózat kialkudott autonómiája / bűnözők mint erőszakkereskedők felbérlése)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227037"/>
                  </a:ext>
                </a:extLst>
              </a:tr>
              <a:tr h="64229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Elfoglalás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autonómia megtörése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integrálás (a törvénytelen hálózatot a fogadott politikai család irányítja)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72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897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87425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8D503B"/>
                </a:solidFill>
              </a:rPr>
              <a:t>Korrupció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4716464" y="1235985"/>
          <a:ext cx="4320032" cy="3096344"/>
        </p:xfrm>
        <a:graphic>
          <a:graphicData uri="http://schemas.openxmlformats.org/drawingml/2006/table">
            <a:tbl>
              <a:tblPr/>
              <a:tblGrid>
                <a:gridCol w="1295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30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A rendszer működését</a:t>
                      </a:r>
                      <a:r>
                        <a:rPr lang="en-US" sz="1400" b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en-US" sz="20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korrupció torzítja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korrupció megkönnyíti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a korrupció alapozza meg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Rendszerromboló</a:t>
                      </a: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korrupció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Rendszerolajozó</a:t>
                      </a: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korrupció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9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Rendszeralkotó</a:t>
                      </a: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rgbClr val="4D7C84"/>
                          </a:solidFill>
                          <a:latin typeface="+mn-lt"/>
                          <a:ea typeface="Calibri"/>
                          <a:cs typeface="Times New Roman"/>
                        </a:rPr>
                        <a:t>korrupció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rtalom helye 4"/>
          <p:cNvGraphicFramePr>
            <a:graphicFrameLocks noGrp="1"/>
          </p:cNvGraphicFramePr>
          <p:nvPr>
            <p:ph idx="1"/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0" name="Csoportba foglalás 220"/>
          <p:cNvGrpSpPr>
            <a:grpSpLocks/>
          </p:cNvGrpSpPr>
          <p:nvPr/>
        </p:nvGrpSpPr>
        <p:grpSpPr bwMode="auto">
          <a:xfrm>
            <a:off x="1407049" y="1923659"/>
            <a:ext cx="2328629" cy="1384195"/>
            <a:chOff x="20617" y="15117"/>
            <a:chExt cx="21558" cy="13910"/>
          </a:xfrm>
        </p:grpSpPr>
        <p:sp>
          <p:nvSpPr>
            <p:cNvPr id="222" name="Szabadkézi sokszög 222"/>
            <p:cNvSpPr>
              <a:spLocks/>
            </p:cNvSpPr>
            <p:nvPr/>
          </p:nvSpPr>
          <p:spPr bwMode="auto">
            <a:xfrm flipV="1">
              <a:off x="22862" y="24315"/>
              <a:ext cx="12241" cy="1440"/>
            </a:xfrm>
            <a:custGeom>
              <a:avLst/>
              <a:gdLst>
                <a:gd name="T0" fmla="*/ 0 w 662940"/>
                <a:gd name="T1" fmla="*/ 144017 h 1028700"/>
                <a:gd name="T2" fmla="*/ 823126 w 662940"/>
                <a:gd name="T3" fmla="*/ 72009 h 1028700"/>
                <a:gd name="T4" fmla="*/ 1224136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3" name="Szabadkézi sokszög 223"/>
            <p:cNvSpPr>
              <a:spLocks/>
            </p:cNvSpPr>
            <p:nvPr/>
          </p:nvSpPr>
          <p:spPr bwMode="auto">
            <a:xfrm flipH="1">
              <a:off x="33123" y="15117"/>
              <a:ext cx="3961" cy="7000"/>
            </a:xfrm>
            <a:custGeom>
              <a:avLst/>
              <a:gdLst>
                <a:gd name="T0" fmla="*/ 0 w 662940"/>
                <a:gd name="T1" fmla="*/ 720080 h 1028700"/>
                <a:gd name="T2" fmla="*/ 266305 w 662940"/>
                <a:gd name="T3" fmla="*/ 360040 h 1028700"/>
                <a:gd name="T4" fmla="*/ 396044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24" name="Szövegdoboz 20"/>
            <p:cNvSpPr txBox="1">
              <a:spLocks noChangeArrowheads="1"/>
            </p:cNvSpPr>
            <p:nvPr/>
          </p:nvSpPr>
          <p:spPr bwMode="auto">
            <a:xfrm>
              <a:off x="20617" y="17706"/>
              <a:ext cx="15141" cy="4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hu-HU" sz="1000" b="1" dirty="0">
                  <a:solidFill>
                    <a:srgbClr val="385A61"/>
                  </a:solidFill>
                  <a:latin typeface="+mj-lt"/>
                </a:rPr>
                <a:t>Rendszerromboló korrupció</a:t>
              </a:r>
              <a:endParaRPr lang="en-US" sz="1000" b="1" dirty="0">
                <a:solidFill>
                  <a:srgbClr val="385A61"/>
                </a:solidFill>
                <a:latin typeface="+mj-lt"/>
              </a:endParaRPr>
            </a:p>
          </p:txBody>
        </p:sp>
        <p:sp>
          <p:nvSpPr>
            <p:cNvPr id="225" name="Szövegdoboz 21"/>
            <p:cNvSpPr txBox="1">
              <a:spLocks noChangeArrowheads="1"/>
            </p:cNvSpPr>
            <p:nvPr/>
          </p:nvSpPr>
          <p:spPr bwMode="auto">
            <a:xfrm>
              <a:off x="33738" y="15154"/>
              <a:ext cx="8437" cy="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10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Rendszer-olajozó korrupció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26" name="Szövegdoboz 22"/>
            <p:cNvSpPr txBox="1">
              <a:spLocks noChangeArrowheads="1"/>
            </p:cNvSpPr>
            <p:nvPr/>
          </p:nvSpPr>
          <p:spPr bwMode="auto">
            <a:xfrm>
              <a:off x="24552" y="25316"/>
              <a:ext cx="10512" cy="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hu-HU"/>
              </a:defPPr>
              <a:lvl1pPr marR="0" lvl="0" indent="0" fontAlgn="base">
                <a:lnSpc>
                  <a:spcPct val="9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 kumimoji="0" sz="1100" b="1" i="0" u="none" strike="noStrike" cap="none" normalizeH="0" baseline="0">
                  <a:ln>
                    <a:noFill/>
                  </a:ln>
                  <a:solidFill>
                    <a:srgbClr val="385A61"/>
                  </a:solidFill>
                  <a:effectLst/>
                  <a:latin typeface="Calibri" pitchFamily="34" charset="0"/>
                </a:defRPr>
              </a:lvl1pPr>
            </a:lstStyle>
            <a:p>
              <a:r>
                <a:rPr lang="hu-HU" sz="1000" dirty="0" err="1">
                  <a:latin typeface="+mj-lt"/>
                </a:rPr>
                <a:t>Rendszeralko-tó</a:t>
              </a:r>
              <a:r>
                <a:rPr lang="hu-HU" sz="1000" dirty="0">
                  <a:latin typeface="+mj-lt"/>
                </a:rPr>
                <a:t> korrupció</a:t>
              </a:r>
              <a:endParaRPr lang="en-US" sz="1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294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099" cy="990961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8D503B"/>
                </a:solidFill>
              </a:rPr>
              <a:t>A domináns gazdasági mechanizmus összefüggése a rezsimtípusokkal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52675"/>
              </p:ext>
            </p:extLst>
          </p:nvPr>
        </p:nvGraphicFramePr>
        <p:xfrm>
          <a:off x="4715570" y="1347615"/>
          <a:ext cx="4320480" cy="2912285"/>
        </p:xfrm>
        <a:graphic>
          <a:graphicData uri="http://schemas.openxmlformats.org/drawingml/2006/table">
            <a:tbl>
              <a:tblPr/>
              <a:tblGrid>
                <a:gridCol w="108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4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05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</a:rPr>
                        <a:t>A tulajdonosi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</a:rPr>
                        <a:t> struktúrát </a:t>
                      </a:r>
                      <a:r>
                        <a:rPr lang="hu-HU" sz="1200" b="1" baseline="0" dirty="0" err="1">
                          <a:solidFill>
                            <a:srgbClr val="50412B"/>
                          </a:solidFill>
                          <a:latin typeface="+mn-lt"/>
                        </a:rPr>
                        <a:t>felülről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</a:rPr>
                        <a:t> szabják meg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+mn-lt"/>
                        </a:rPr>
                        <a:t>A termelési 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</a:rPr>
                        <a:t>struktúrát </a:t>
                      </a:r>
                      <a:r>
                        <a:rPr lang="hu-HU" sz="1200" b="1" baseline="0" dirty="0" err="1">
                          <a:solidFill>
                            <a:srgbClr val="50412B"/>
                          </a:solidFill>
                          <a:latin typeface="+mn-lt"/>
                        </a:rPr>
                        <a:t>felülről</a:t>
                      </a:r>
                      <a:r>
                        <a:rPr lang="hu-HU" sz="1200" b="1" baseline="0" dirty="0">
                          <a:solidFill>
                            <a:srgbClr val="50412B"/>
                          </a:solidFill>
                          <a:latin typeface="+mn-lt"/>
                        </a:rPr>
                        <a:t> szabják meg</a:t>
                      </a:r>
                      <a:endParaRPr lang="en-US" sz="1200" dirty="0">
                        <a:solidFill>
                          <a:srgbClr val="50412B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rgbClr val="4D7C84"/>
                          </a:solidFill>
                          <a:latin typeface="+mn-lt"/>
                        </a:rPr>
                        <a:t>Piaci</a:t>
                      </a:r>
                      <a:r>
                        <a:rPr lang="en-US" sz="1200" b="1" i="1" dirty="0">
                          <a:solidFill>
                            <a:srgbClr val="4D7C84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i="1" dirty="0" err="1">
                          <a:solidFill>
                            <a:srgbClr val="4D7C84"/>
                          </a:solidFill>
                          <a:latin typeface="+mn-lt"/>
                        </a:rPr>
                        <a:t>koordináció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solidFill>
                            <a:srgbClr val="4D7C84"/>
                          </a:solidFill>
                          <a:latin typeface="+mn-lt"/>
                        </a:rPr>
                        <a:t>Kapcsolati</a:t>
                      </a:r>
                      <a:r>
                        <a:rPr lang="hu-HU" sz="1200" b="1" i="1" baseline="0" dirty="0">
                          <a:solidFill>
                            <a:srgbClr val="4D7C84"/>
                          </a:solidFill>
                          <a:latin typeface="+mn-lt"/>
                        </a:rPr>
                        <a:t> piac-redisztribúció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50412B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200" b="1" i="1" dirty="0">
                          <a:solidFill>
                            <a:srgbClr val="4D7C84"/>
                          </a:solidFill>
                          <a:latin typeface="+mn-lt"/>
                        </a:rPr>
                        <a:t>Bürokratikus erőforrás-redisztribúció</a:t>
                      </a:r>
                      <a:endParaRPr lang="en-US" sz="1200" dirty="0">
                        <a:solidFill>
                          <a:srgbClr val="4D7C84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latin typeface="+mn-lt"/>
                        </a:rPr>
                        <a:t>X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rtalom helye 4"/>
          <p:cNvGraphicFramePr>
            <a:graphicFrameLocks noGrp="1"/>
          </p:cNvGraphicFramePr>
          <p:nvPr>
            <p:ph idx="1"/>
          </p:nvPr>
        </p:nvGraphicFramePr>
        <p:xfrm>
          <a:off x="-82889" y="1247642"/>
          <a:ext cx="4654889" cy="32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9" name="Csoportba foglalás 209"/>
          <p:cNvGrpSpPr>
            <a:grpSpLocks/>
          </p:cNvGrpSpPr>
          <p:nvPr/>
        </p:nvGrpSpPr>
        <p:grpSpPr bwMode="auto">
          <a:xfrm>
            <a:off x="1304617" y="1952886"/>
            <a:ext cx="2584256" cy="1378448"/>
            <a:chOff x="20207" y="14916"/>
            <a:chExt cx="23553" cy="13639"/>
          </a:xfrm>
        </p:grpSpPr>
        <p:sp>
          <p:nvSpPr>
            <p:cNvPr id="211" name="Szabadkézi sokszög 211"/>
            <p:cNvSpPr>
              <a:spLocks/>
            </p:cNvSpPr>
            <p:nvPr/>
          </p:nvSpPr>
          <p:spPr bwMode="auto">
            <a:xfrm>
              <a:off x="23735" y="24277"/>
              <a:ext cx="11908" cy="452"/>
            </a:xfrm>
            <a:custGeom>
              <a:avLst/>
              <a:gdLst>
                <a:gd name="T0" fmla="*/ 0 w 662940"/>
                <a:gd name="T1" fmla="*/ 49943 h 1028700"/>
                <a:gd name="T2" fmla="*/ 847728 w 662940"/>
                <a:gd name="T3" fmla="*/ 24972 h 1028700"/>
                <a:gd name="T4" fmla="*/ 1260724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2" name="Szabadkézi sokszög 212"/>
            <p:cNvSpPr>
              <a:spLocks/>
            </p:cNvSpPr>
            <p:nvPr/>
          </p:nvSpPr>
          <p:spPr bwMode="auto">
            <a:xfrm flipH="1">
              <a:off x="33123" y="14916"/>
              <a:ext cx="3029" cy="8281"/>
            </a:xfrm>
            <a:custGeom>
              <a:avLst/>
              <a:gdLst>
                <a:gd name="T0" fmla="*/ 0 w 662940"/>
                <a:gd name="T1" fmla="*/ 828091 h 1028700"/>
                <a:gd name="T2" fmla="*/ 203674 w 662940"/>
                <a:gd name="T3" fmla="*/ 414046 h 1028700"/>
                <a:gd name="T4" fmla="*/ 302900 w 662940"/>
                <a:gd name="T5" fmla="*/ 0 h 1028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2940" h="1028700">
                  <a:moveTo>
                    <a:pt x="0" y="1028700"/>
                  </a:moveTo>
                  <a:cubicBezTo>
                    <a:pt x="167640" y="857250"/>
                    <a:pt x="335280" y="685800"/>
                    <a:pt x="445770" y="514350"/>
                  </a:cubicBezTo>
                  <a:cubicBezTo>
                    <a:pt x="556260" y="342900"/>
                    <a:pt x="643890" y="93345"/>
                    <a:pt x="662940" y="0"/>
                  </a:cubicBezTo>
                </a:path>
              </a:pathLst>
            </a:custGeom>
            <a:noFill/>
            <a:ln w="25400">
              <a:solidFill>
                <a:srgbClr val="385A61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3" name="Szövegdoboz 20"/>
            <p:cNvSpPr txBox="1">
              <a:spLocks noChangeArrowheads="1"/>
            </p:cNvSpPr>
            <p:nvPr/>
          </p:nvSpPr>
          <p:spPr bwMode="auto">
            <a:xfrm>
              <a:off x="20207" y="16662"/>
              <a:ext cx="14240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Piaci</a:t>
              </a:r>
              <a:r>
                <a:rPr kumimoji="0" lang="en-US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</a:t>
              </a:r>
              <a:r>
                <a:rPr kumimoji="0" lang="en-US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koordináció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 / magántulajdon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14" name="Szövegdoboz 21"/>
            <p:cNvSpPr txBox="1">
              <a:spLocks noChangeArrowheads="1"/>
            </p:cNvSpPr>
            <p:nvPr/>
          </p:nvSpPr>
          <p:spPr bwMode="auto">
            <a:xfrm>
              <a:off x="32953" y="14921"/>
              <a:ext cx="10807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Bür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hu-H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erőf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hu-H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redisztr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/ állami tulajdon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  <p:sp>
          <p:nvSpPr>
            <p:cNvPr id="215" name="Szövegdoboz 22"/>
            <p:cNvSpPr txBox="1">
              <a:spLocks noChangeArrowheads="1"/>
            </p:cNvSpPr>
            <p:nvPr/>
          </p:nvSpPr>
          <p:spPr bwMode="auto">
            <a:xfrm>
              <a:off x="25047" y="24901"/>
              <a:ext cx="11985" cy="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Kapcs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 </a:t>
              </a:r>
              <a:r>
                <a:rPr kumimoji="0" lang="hu-H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piac-red</a:t>
              </a:r>
              <a:r>
                <a:rPr kumimoji="0" lang="hu-HU" sz="900" b="1" i="0" u="none" strike="noStrike" cap="none" normalizeH="0" baseline="0" dirty="0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./ </a:t>
              </a:r>
              <a:r>
                <a:rPr kumimoji="0" lang="hu-HU" sz="900" b="1" i="0" u="none" strike="noStrike" cap="none" normalizeH="0" baseline="0" dirty="0" err="1">
                  <a:ln>
                    <a:noFill/>
                  </a:ln>
                  <a:solidFill>
                    <a:srgbClr val="385A61"/>
                  </a:solidFill>
                  <a:effectLst/>
                  <a:latin typeface="+mj-lt"/>
                </a:rPr>
                <a:t>Hatalom&amp;tualdjon</a:t>
              </a:r>
              <a:endParaRPr kumimoji="0" lang="en-US" sz="900" b="0" i="0" u="none" strike="noStrike" cap="none" normalizeH="0" baseline="0" dirty="0">
                <a:ln>
                  <a:noFill/>
                </a:ln>
                <a:solidFill>
                  <a:srgbClr val="385A6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312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07950" y="303922"/>
            <a:ext cx="8928100" cy="154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8D503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Köszönjük a figyelmet</a:t>
            </a:r>
            <a:r>
              <a:rPr lang="hu-H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8D503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8D503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https://www.postcommunistregimes.com/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8D503B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351D627-DF19-FC18-29FC-FBCA640795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921191"/>
            <a:ext cx="2448272" cy="3120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71D4594-261D-8D09-DDD9-A60A2F757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0" y="1921191"/>
            <a:ext cx="2106342" cy="3117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21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8182-8EBC-0DC2-3FC5-5F458116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Magyarországon a korrupció alacsonyabb szintű („</a:t>
            </a:r>
            <a:r>
              <a:rPr lang="hu-HU" sz="28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bottom-up</a:t>
            </a:r>
            <a:r>
              <a:rPr lang="hu-H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típusú) formái visszaszorulóban vannak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4D50-3BD9-2BBA-9DA4-AD7390CB2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9871"/>
          </a:xfrm>
        </p:spPr>
        <p:txBody>
          <a:bodyPr>
            <a:normAutofit fontScale="55000" lnSpcReduction="20000"/>
          </a:bodyPr>
          <a:lstStyle/>
          <a:p>
            <a:pPr marL="0" marR="0" indent="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dirty="0">
                <a:solidFill>
                  <a:srgbClr val="50412B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 alábbi területeken és okok miatt:</a:t>
            </a:r>
            <a:endParaRPr lang="en-US" sz="2800" dirty="0">
              <a:solidFill>
                <a:srgbClr val="50412B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32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hiánygazdaság megszűnése </a:t>
            </a: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rendszerváltást követően (keresleti korrupciót felváltotta kínálati korrupció);</a:t>
            </a:r>
            <a:endParaRPr lang="en-US" sz="2800" dirty="0">
              <a:solidFill>
                <a:srgbClr val="50412B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NAV-hoz bekötött </a:t>
            </a:r>
            <a:r>
              <a:rPr lang="hu-HU" sz="32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online pénztárgépek </a:t>
            </a: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kötelező bevezetése;</a:t>
            </a:r>
            <a:endParaRPr lang="en-US" sz="2800" dirty="0">
              <a:solidFill>
                <a:srgbClr val="50412B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32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</a:t>
            </a:r>
            <a:r>
              <a:rPr lang="hu-HU" sz="3200" b="1" dirty="0" err="1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street</a:t>
            </a:r>
            <a:r>
              <a:rPr lang="hu-HU" sz="32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3200" b="1" dirty="0" err="1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corruption</a:t>
            </a:r>
            <a:r>
              <a:rPr lang="hu-HU" sz="32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</a:t>
            </a: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típusába tartozó cselekmények visszaszorulása (a közúti kamera rendszerek elterjedése; az online útdíjfizetési rendszer bevezetése, különösen a közúti áruszállítás esetében);</a:t>
            </a:r>
            <a:endParaRPr lang="en-US" sz="2800" dirty="0">
              <a:solidFill>
                <a:srgbClr val="50412B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32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hitelezési csalás </a:t>
            </a: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visszaszorítása;</a:t>
            </a:r>
            <a:endParaRPr lang="en-US" sz="2800" dirty="0">
              <a:solidFill>
                <a:srgbClr val="50412B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32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földhivatali korrupció </a:t>
            </a: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és a </a:t>
            </a:r>
            <a:r>
              <a:rPr lang="hu-HU" sz="32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lakásmaffia</a:t>
            </a: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visszaszorítása;</a:t>
            </a:r>
            <a:endParaRPr lang="en-US" sz="2800" dirty="0">
              <a:solidFill>
                <a:srgbClr val="50412B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egyes </a:t>
            </a:r>
            <a:r>
              <a:rPr lang="hu-HU" sz="32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lakossági szolgáltatások</a:t>
            </a:r>
            <a:r>
              <a:rPr lang="hu-HU" sz="320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(pl. kéményseprési tanúsítványok) esetében a korrupció</a:t>
            </a:r>
            <a:endParaRPr lang="en-US" sz="2800" dirty="0">
              <a:solidFill>
                <a:srgbClr val="50412B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hu-HU" sz="3200" kern="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 </a:t>
            </a:r>
            <a:r>
              <a:rPr lang="hu-HU" sz="3200" b="1" kern="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hálapénz</a:t>
            </a:r>
            <a:r>
              <a:rPr lang="hu-HU" sz="3200" kern="0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intézményének büntetőjogi szankcionálása, stb.</a:t>
            </a:r>
            <a:endParaRPr lang="en-US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0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áblázat 23"/>
          <p:cNvGraphicFramePr>
            <a:graphicFrameLocks noGrp="1"/>
          </p:cNvGraphicFramePr>
          <p:nvPr/>
        </p:nvGraphicFramePr>
        <p:xfrm>
          <a:off x="107950" y="123478"/>
          <a:ext cx="8928102" cy="4104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0301">
                <a:tc gridSpan="2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rgbClr val="50412B"/>
                          </a:solidFill>
                        </a:rPr>
                        <a:t>Szabadversenyes</a:t>
                      </a:r>
                      <a:r>
                        <a:rPr lang="hu-HU" sz="2000" b="1" baseline="0" dirty="0">
                          <a:solidFill>
                            <a:srgbClr val="50412B"/>
                          </a:solidFill>
                        </a:rPr>
                        <a:t> korrupció</a:t>
                      </a:r>
                      <a:endParaRPr lang="hu-HU" sz="20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b="1" baseline="0" dirty="0">
                          <a:solidFill>
                            <a:srgbClr val="50412B"/>
                          </a:solidFill>
                        </a:rPr>
                        <a:t>Bűnöző állam</a:t>
                      </a:r>
                      <a:endParaRPr lang="hu-HU" sz="3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Kormányzati</a:t>
                      </a:r>
                      <a:r>
                        <a:rPr lang="hu-HU" sz="1600" b="1" baseline="0" dirty="0">
                          <a:solidFill>
                            <a:srgbClr val="50412B"/>
                          </a:solidFill>
                        </a:rPr>
                        <a:t> szereplők</a:t>
                      </a:r>
                      <a:endParaRPr lang="hu-HU" sz="16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Felső szintű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Alsó szintű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Bürokrácia szereplői</a:t>
                      </a:r>
                    </a:p>
                    <a:p>
                      <a:pPr algn="l"/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(</a:t>
                      </a:r>
                      <a:r>
                        <a:rPr lang="hu-HU" sz="1600" b="1" dirty="0" err="1">
                          <a:solidFill>
                            <a:srgbClr val="50412B"/>
                          </a:solidFill>
                        </a:rPr>
                        <a:t>köztisztvise-lők</a:t>
                      </a:r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Felső szintű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Alsó szintű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289">
                <a:tc rowSpan="2"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Magánszféra szereplői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Felső szintű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289">
                <a:tc vMerge="1">
                  <a:txBody>
                    <a:bodyPr/>
                    <a:lstStyle/>
                    <a:p>
                      <a:pPr algn="l"/>
                      <a:endParaRPr lang="hu-H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600" b="1" dirty="0">
                          <a:solidFill>
                            <a:srgbClr val="50412B"/>
                          </a:solidFill>
                        </a:rPr>
                        <a:t>Alsó szintű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" name="Ellipszis 54"/>
          <p:cNvSpPr/>
          <p:nvPr/>
        </p:nvSpPr>
        <p:spPr>
          <a:xfrm>
            <a:off x="2348798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0" name="Ellipszis 89"/>
          <p:cNvSpPr/>
          <p:nvPr/>
        </p:nvSpPr>
        <p:spPr>
          <a:xfrm>
            <a:off x="3202166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1" name="Ellipszis 90"/>
          <p:cNvSpPr/>
          <p:nvPr/>
        </p:nvSpPr>
        <p:spPr>
          <a:xfrm>
            <a:off x="4051258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Ellipszis 91"/>
          <p:cNvSpPr/>
          <p:nvPr/>
        </p:nvSpPr>
        <p:spPr>
          <a:xfrm>
            <a:off x="4925206" y="79183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96"/>
          <p:cNvSpPr/>
          <p:nvPr/>
        </p:nvSpPr>
        <p:spPr>
          <a:xfrm>
            <a:off x="2348798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/>
          <p:cNvSpPr/>
          <p:nvPr/>
        </p:nvSpPr>
        <p:spPr>
          <a:xfrm>
            <a:off x="3202166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/>
          <p:cNvSpPr/>
          <p:nvPr/>
        </p:nvSpPr>
        <p:spPr>
          <a:xfrm>
            <a:off x="4051258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/>
          <p:cNvSpPr/>
          <p:nvPr/>
        </p:nvSpPr>
        <p:spPr>
          <a:xfrm>
            <a:off x="4925206" y="1358906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19"/>
          <p:cNvSpPr/>
          <p:nvPr/>
        </p:nvSpPr>
        <p:spPr>
          <a:xfrm>
            <a:off x="2348798" y="1955980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1" name="Ellipszis 120"/>
          <p:cNvSpPr/>
          <p:nvPr/>
        </p:nvSpPr>
        <p:spPr>
          <a:xfrm>
            <a:off x="3217169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2" name="Ellipszis 121"/>
          <p:cNvSpPr/>
          <p:nvPr/>
        </p:nvSpPr>
        <p:spPr>
          <a:xfrm>
            <a:off x="4066261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Ellipszis 122"/>
          <p:cNvSpPr/>
          <p:nvPr/>
        </p:nvSpPr>
        <p:spPr>
          <a:xfrm>
            <a:off x="4940209" y="1955980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8" name="Ellipszis 127"/>
          <p:cNvSpPr/>
          <p:nvPr/>
        </p:nvSpPr>
        <p:spPr>
          <a:xfrm>
            <a:off x="2348798" y="2541842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Ellipszis 128"/>
          <p:cNvSpPr/>
          <p:nvPr/>
        </p:nvSpPr>
        <p:spPr>
          <a:xfrm>
            <a:off x="3220624" y="2541842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0" name="Ellipszis 129"/>
          <p:cNvSpPr/>
          <p:nvPr/>
        </p:nvSpPr>
        <p:spPr>
          <a:xfrm>
            <a:off x="4069716" y="2541842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1" name="Ellipszis 130"/>
          <p:cNvSpPr/>
          <p:nvPr/>
        </p:nvSpPr>
        <p:spPr>
          <a:xfrm>
            <a:off x="4943664" y="2541842"/>
            <a:ext cx="430239" cy="430239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Ellipszis 151"/>
          <p:cNvSpPr/>
          <p:nvPr/>
        </p:nvSpPr>
        <p:spPr>
          <a:xfrm>
            <a:off x="2348798" y="3136727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Ellipszis 152"/>
          <p:cNvSpPr/>
          <p:nvPr/>
        </p:nvSpPr>
        <p:spPr>
          <a:xfrm>
            <a:off x="3224900" y="3136727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4" name="Ellipszis 153"/>
          <p:cNvSpPr/>
          <p:nvPr/>
        </p:nvSpPr>
        <p:spPr>
          <a:xfrm>
            <a:off x="4073992" y="3136727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5" name="Ellipszis 154"/>
          <p:cNvSpPr/>
          <p:nvPr/>
        </p:nvSpPr>
        <p:spPr>
          <a:xfrm>
            <a:off x="4947940" y="3136727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0" name="Ellipszis 159"/>
          <p:cNvSpPr/>
          <p:nvPr/>
        </p:nvSpPr>
        <p:spPr>
          <a:xfrm>
            <a:off x="2348798" y="3720853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1" name="Ellipszis 160"/>
          <p:cNvSpPr/>
          <p:nvPr/>
        </p:nvSpPr>
        <p:spPr>
          <a:xfrm>
            <a:off x="3218165" y="3720853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2" name="Ellipszis 161"/>
          <p:cNvSpPr/>
          <p:nvPr/>
        </p:nvSpPr>
        <p:spPr>
          <a:xfrm>
            <a:off x="4067257" y="3720853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3" name="Ellipszis 162"/>
          <p:cNvSpPr/>
          <p:nvPr/>
        </p:nvSpPr>
        <p:spPr>
          <a:xfrm>
            <a:off x="4941205" y="3720853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9" name="Egyenes összekötő nyíllal 168"/>
          <p:cNvCxnSpPr>
            <a:stCxn id="128" idx="4"/>
            <a:endCxn id="160" idx="0"/>
          </p:cNvCxnSpPr>
          <p:nvPr/>
        </p:nvCxnSpPr>
        <p:spPr>
          <a:xfrm>
            <a:off x="2563918" y="2972081"/>
            <a:ext cx="0" cy="748772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/>
          <p:cNvCxnSpPr>
            <a:stCxn id="129" idx="4"/>
            <a:endCxn id="161" idx="0"/>
          </p:cNvCxnSpPr>
          <p:nvPr/>
        </p:nvCxnSpPr>
        <p:spPr>
          <a:xfrm flipH="1">
            <a:off x="3433285" y="2972081"/>
            <a:ext cx="2459" cy="748772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gyenes összekötő nyíllal 172"/>
          <p:cNvCxnSpPr>
            <a:stCxn id="154" idx="2"/>
            <a:endCxn id="129" idx="5"/>
          </p:cNvCxnSpPr>
          <p:nvPr/>
        </p:nvCxnSpPr>
        <p:spPr>
          <a:xfrm flipH="1" flipV="1">
            <a:off x="3587856" y="2909074"/>
            <a:ext cx="486136" cy="44277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/>
          <p:cNvCxnSpPr>
            <a:stCxn id="154" idx="6"/>
            <a:endCxn id="131" idx="3"/>
          </p:cNvCxnSpPr>
          <p:nvPr/>
        </p:nvCxnSpPr>
        <p:spPr>
          <a:xfrm flipV="1">
            <a:off x="4504231" y="2909074"/>
            <a:ext cx="502440" cy="442773"/>
          </a:xfrm>
          <a:prstGeom prst="straightConnector1">
            <a:avLst/>
          </a:prstGeom>
          <a:ln w="31750" cap="flat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Szövegdoboz 63"/>
          <p:cNvSpPr txBox="1"/>
          <p:nvPr/>
        </p:nvSpPr>
        <p:spPr>
          <a:xfrm>
            <a:off x="1459309" y="4264901"/>
            <a:ext cx="3022188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1300" b="1" u="sng" dirty="0">
                <a:solidFill>
                  <a:srgbClr val="50412B"/>
                </a:solidFill>
              </a:rPr>
              <a:t>Folyamatos vonal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hu-HU" sz="1300" dirty="0">
                <a:solidFill>
                  <a:srgbClr val="50412B"/>
                </a:solidFill>
              </a:rPr>
              <a:t>rendszeres tranzakció</a:t>
            </a:r>
            <a:r>
              <a:rPr lang="en-US" sz="1300" dirty="0">
                <a:solidFill>
                  <a:srgbClr val="50412B"/>
                </a:solidFill>
              </a:rPr>
              <a:t>; </a:t>
            </a:r>
          </a:p>
          <a:p>
            <a:r>
              <a:rPr lang="hu-HU" sz="1300" b="1" u="dashHeavy" dirty="0">
                <a:solidFill>
                  <a:srgbClr val="50412B"/>
                </a:solidFill>
              </a:rPr>
              <a:t>Szaggatott vonal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hu-HU" sz="1300" dirty="0">
                <a:solidFill>
                  <a:srgbClr val="50412B"/>
                </a:solidFill>
              </a:rPr>
              <a:t>eseti tranzakció</a:t>
            </a:r>
            <a:r>
              <a:rPr lang="en-US" sz="1300" dirty="0">
                <a:solidFill>
                  <a:srgbClr val="50412B"/>
                </a:solidFill>
              </a:rPr>
              <a:t>;</a:t>
            </a:r>
            <a:r>
              <a:rPr lang="hu-HU" sz="1300" dirty="0">
                <a:solidFill>
                  <a:srgbClr val="50412B"/>
                </a:solidFill>
              </a:rPr>
              <a:t/>
            </a:r>
            <a:br>
              <a:rPr lang="hu-HU" sz="1300" dirty="0">
                <a:solidFill>
                  <a:srgbClr val="50412B"/>
                </a:solidFill>
              </a:rPr>
            </a:br>
            <a:r>
              <a:rPr lang="hu-HU" sz="1300" b="1" dirty="0">
                <a:solidFill>
                  <a:srgbClr val="50412B"/>
                </a:solidFill>
              </a:rPr>
              <a:t>Kétirányú nyíl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hu-HU" sz="1300" dirty="0">
                <a:solidFill>
                  <a:srgbClr val="50412B"/>
                </a:solidFill>
              </a:rPr>
              <a:t>önkéntes tranzakció</a:t>
            </a:r>
            <a:r>
              <a:rPr lang="en-US" sz="1300" dirty="0">
                <a:solidFill>
                  <a:srgbClr val="50412B"/>
                </a:solidFill>
              </a:rPr>
              <a:t>; </a:t>
            </a:r>
          </a:p>
          <a:p>
            <a:r>
              <a:rPr lang="hu-HU" sz="1300" b="1" dirty="0">
                <a:solidFill>
                  <a:srgbClr val="50412B"/>
                </a:solidFill>
              </a:rPr>
              <a:t>Egyirányú nyíl</a:t>
            </a:r>
            <a:r>
              <a:rPr lang="en-US" sz="1300" b="1" dirty="0">
                <a:solidFill>
                  <a:srgbClr val="50412B"/>
                </a:solidFill>
              </a:rPr>
              <a:t>: </a:t>
            </a:r>
            <a:r>
              <a:rPr lang="hu-HU" sz="1300" dirty="0">
                <a:solidFill>
                  <a:srgbClr val="50412B"/>
                </a:solidFill>
              </a:rPr>
              <a:t>alávetés</a:t>
            </a:r>
          </a:p>
        </p:txBody>
      </p:sp>
      <p:sp>
        <p:nvSpPr>
          <p:cNvPr id="125" name="Ellipszis 74"/>
          <p:cNvSpPr/>
          <p:nvPr/>
        </p:nvSpPr>
        <p:spPr>
          <a:xfrm>
            <a:off x="4481496" y="4379115"/>
            <a:ext cx="288032" cy="288032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6" name="Ellipszis 76"/>
          <p:cNvSpPr/>
          <p:nvPr/>
        </p:nvSpPr>
        <p:spPr>
          <a:xfrm>
            <a:off x="6535011" y="4358870"/>
            <a:ext cx="288032" cy="288032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7" name="Ellipszis 93"/>
          <p:cNvSpPr/>
          <p:nvPr/>
        </p:nvSpPr>
        <p:spPr>
          <a:xfrm>
            <a:off x="4469106" y="4769865"/>
            <a:ext cx="288032" cy="288032"/>
          </a:xfrm>
          <a:prstGeom prst="ellipse">
            <a:avLst/>
          </a:prstGeom>
          <a:solidFill>
            <a:srgbClr val="6B95A1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2" name="Прямоугольник 131"/>
          <p:cNvSpPr/>
          <p:nvPr/>
        </p:nvSpPr>
        <p:spPr>
          <a:xfrm>
            <a:off x="4769528" y="4376937"/>
            <a:ext cx="1553952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</a:t>
            </a:r>
            <a:r>
              <a:rPr lang="hu-HU" sz="1300" dirty="0">
                <a:solidFill>
                  <a:srgbClr val="50412B"/>
                </a:solidFill>
              </a:rPr>
              <a:t>korrupciós kereslet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823043" y="4338122"/>
            <a:ext cx="2320957" cy="4924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GB" sz="1300" dirty="0">
                <a:solidFill>
                  <a:srgbClr val="50412B"/>
                </a:solidFill>
              </a:rPr>
              <a:t>: </a:t>
            </a:r>
            <a:r>
              <a:rPr lang="hu-HU" sz="1300" dirty="0">
                <a:solidFill>
                  <a:srgbClr val="50412B"/>
                </a:solidFill>
              </a:rPr>
              <a:t>kliens (a korrupciós tranzakció végrehajtói)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769528" y="4767687"/>
            <a:ext cx="1474314" cy="2923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hu-HU" sz="1300" dirty="0">
                <a:solidFill>
                  <a:srgbClr val="50412B"/>
                </a:solidFill>
              </a:rPr>
              <a:t>: korrupciós kínálat</a:t>
            </a:r>
            <a:endParaRPr lang="en-GB" sz="1300" dirty="0">
              <a:solidFill>
                <a:srgbClr val="50412B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89418" y="4493013"/>
            <a:ext cx="1369890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hu-HU" sz="1400" b="1" u="sng" dirty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Jelmagyarázat</a:t>
            </a:r>
            <a:r>
              <a:rPr lang="en-US" sz="1400" b="1" u="sng" dirty="0">
                <a:solidFill>
                  <a:srgbClr val="5041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1400" dirty="0">
              <a:solidFill>
                <a:srgbClr val="504131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Ellipszis 93">
            <a:extLst>
              <a:ext uri="{FF2B5EF4-FFF2-40B4-BE49-F238E27FC236}">
                <a16:creationId xmlns:a16="http://schemas.microsoft.com/office/drawing/2014/main" id="{9BBD0F3E-D196-F57F-CCD3-D1ABBFE9C8CC}"/>
              </a:ext>
            </a:extLst>
          </p:cNvPr>
          <p:cNvSpPr/>
          <p:nvPr/>
        </p:nvSpPr>
        <p:spPr>
          <a:xfrm>
            <a:off x="7094741" y="790441"/>
            <a:ext cx="430239" cy="430239"/>
          </a:xfrm>
          <a:prstGeom prst="ellipse">
            <a:avLst/>
          </a:prstGeom>
          <a:solidFill>
            <a:srgbClr val="CD5F50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101">
            <a:extLst>
              <a:ext uri="{FF2B5EF4-FFF2-40B4-BE49-F238E27FC236}">
                <a16:creationId xmlns:a16="http://schemas.microsoft.com/office/drawing/2014/main" id="{E6E54396-BF13-B999-743F-8B9565FE2FE2}"/>
              </a:ext>
            </a:extLst>
          </p:cNvPr>
          <p:cNvSpPr/>
          <p:nvPr/>
        </p:nvSpPr>
        <p:spPr>
          <a:xfrm>
            <a:off x="6208095" y="1362392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102">
            <a:extLst>
              <a:ext uri="{FF2B5EF4-FFF2-40B4-BE49-F238E27FC236}">
                <a16:creationId xmlns:a16="http://schemas.microsoft.com/office/drawing/2014/main" id="{14810354-F943-C13E-6126-1CED8CC0BF76}"/>
              </a:ext>
            </a:extLst>
          </p:cNvPr>
          <p:cNvSpPr/>
          <p:nvPr/>
        </p:nvSpPr>
        <p:spPr>
          <a:xfrm>
            <a:off x="7959060" y="1362392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123">
            <a:extLst>
              <a:ext uri="{FF2B5EF4-FFF2-40B4-BE49-F238E27FC236}">
                <a16:creationId xmlns:a16="http://schemas.microsoft.com/office/drawing/2014/main" id="{71F62730-0C72-BF5E-CFCC-217F5F47AB91}"/>
              </a:ext>
            </a:extLst>
          </p:cNvPr>
          <p:cNvSpPr/>
          <p:nvPr/>
        </p:nvSpPr>
        <p:spPr>
          <a:xfrm>
            <a:off x="6668629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124">
            <a:extLst>
              <a:ext uri="{FF2B5EF4-FFF2-40B4-BE49-F238E27FC236}">
                <a16:creationId xmlns:a16="http://schemas.microsoft.com/office/drawing/2014/main" id="{017EE4C4-3701-B7DD-234F-CF9B456F29B3}"/>
              </a:ext>
            </a:extLst>
          </p:cNvPr>
          <p:cNvSpPr/>
          <p:nvPr/>
        </p:nvSpPr>
        <p:spPr>
          <a:xfrm>
            <a:off x="5765708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125">
            <a:extLst>
              <a:ext uri="{FF2B5EF4-FFF2-40B4-BE49-F238E27FC236}">
                <a16:creationId xmlns:a16="http://schemas.microsoft.com/office/drawing/2014/main" id="{51B4026C-35EF-E690-6B40-D6B207D2CD26}"/>
              </a:ext>
            </a:extLst>
          </p:cNvPr>
          <p:cNvSpPr/>
          <p:nvPr/>
        </p:nvSpPr>
        <p:spPr>
          <a:xfrm>
            <a:off x="7524980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126">
            <a:extLst>
              <a:ext uri="{FF2B5EF4-FFF2-40B4-BE49-F238E27FC236}">
                <a16:creationId xmlns:a16="http://schemas.microsoft.com/office/drawing/2014/main" id="{600231EB-1185-E2D1-F790-540DA2644B5D}"/>
              </a:ext>
            </a:extLst>
          </p:cNvPr>
          <p:cNvSpPr/>
          <p:nvPr/>
        </p:nvSpPr>
        <p:spPr>
          <a:xfrm>
            <a:off x="8393142" y="195948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131">
            <a:extLst>
              <a:ext uri="{FF2B5EF4-FFF2-40B4-BE49-F238E27FC236}">
                <a16:creationId xmlns:a16="http://schemas.microsoft.com/office/drawing/2014/main" id="{49B99D60-FE62-1158-9E8A-8DEB4E6D8685}"/>
              </a:ext>
            </a:extLst>
          </p:cNvPr>
          <p:cNvSpPr/>
          <p:nvPr/>
        </p:nvSpPr>
        <p:spPr>
          <a:xfrm>
            <a:off x="6668629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132">
            <a:extLst>
              <a:ext uri="{FF2B5EF4-FFF2-40B4-BE49-F238E27FC236}">
                <a16:creationId xmlns:a16="http://schemas.microsoft.com/office/drawing/2014/main" id="{60CCF8FE-7F51-F9FA-864A-5512372EE6CF}"/>
              </a:ext>
            </a:extLst>
          </p:cNvPr>
          <p:cNvSpPr/>
          <p:nvPr/>
        </p:nvSpPr>
        <p:spPr>
          <a:xfrm>
            <a:off x="5765708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33">
            <a:extLst>
              <a:ext uri="{FF2B5EF4-FFF2-40B4-BE49-F238E27FC236}">
                <a16:creationId xmlns:a16="http://schemas.microsoft.com/office/drawing/2014/main" id="{2F2B2B4C-B8E7-A285-2DC6-D18EBA4B0CB0}"/>
              </a:ext>
            </a:extLst>
          </p:cNvPr>
          <p:cNvSpPr/>
          <p:nvPr/>
        </p:nvSpPr>
        <p:spPr>
          <a:xfrm>
            <a:off x="7524980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34">
            <a:extLst>
              <a:ext uri="{FF2B5EF4-FFF2-40B4-BE49-F238E27FC236}">
                <a16:creationId xmlns:a16="http://schemas.microsoft.com/office/drawing/2014/main" id="{B969FB6A-E0E5-D585-5D42-4DF7ECF2EFEC}"/>
              </a:ext>
            </a:extLst>
          </p:cNvPr>
          <p:cNvSpPr/>
          <p:nvPr/>
        </p:nvSpPr>
        <p:spPr>
          <a:xfrm>
            <a:off x="8393142" y="2543951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55">
            <a:extLst>
              <a:ext uri="{FF2B5EF4-FFF2-40B4-BE49-F238E27FC236}">
                <a16:creationId xmlns:a16="http://schemas.microsoft.com/office/drawing/2014/main" id="{585AF741-8EC4-AEF9-0E97-07C0AD9A388B}"/>
              </a:ext>
            </a:extLst>
          </p:cNvPr>
          <p:cNvSpPr/>
          <p:nvPr/>
        </p:nvSpPr>
        <p:spPr>
          <a:xfrm>
            <a:off x="6668629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56">
            <a:extLst>
              <a:ext uri="{FF2B5EF4-FFF2-40B4-BE49-F238E27FC236}">
                <a16:creationId xmlns:a16="http://schemas.microsoft.com/office/drawing/2014/main" id="{67EDD8CA-9358-9DFB-75D4-9C2D52997307}"/>
              </a:ext>
            </a:extLst>
          </p:cNvPr>
          <p:cNvSpPr/>
          <p:nvPr/>
        </p:nvSpPr>
        <p:spPr>
          <a:xfrm>
            <a:off x="5765708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57">
            <a:extLst>
              <a:ext uri="{FF2B5EF4-FFF2-40B4-BE49-F238E27FC236}">
                <a16:creationId xmlns:a16="http://schemas.microsoft.com/office/drawing/2014/main" id="{C5FF296D-BFFC-F156-CDA0-B21E88C2B90E}"/>
              </a:ext>
            </a:extLst>
          </p:cNvPr>
          <p:cNvSpPr/>
          <p:nvPr/>
        </p:nvSpPr>
        <p:spPr>
          <a:xfrm>
            <a:off x="7524980" y="3138368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8">
            <a:extLst>
              <a:ext uri="{FF2B5EF4-FFF2-40B4-BE49-F238E27FC236}">
                <a16:creationId xmlns:a16="http://schemas.microsoft.com/office/drawing/2014/main" id="{6DFA0C2C-E5FB-9A3E-0BF2-27627407FFF5}"/>
              </a:ext>
            </a:extLst>
          </p:cNvPr>
          <p:cNvSpPr/>
          <p:nvPr/>
        </p:nvSpPr>
        <p:spPr>
          <a:xfrm>
            <a:off x="8393142" y="3138368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3">
            <a:extLst>
              <a:ext uri="{FF2B5EF4-FFF2-40B4-BE49-F238E27FC236}">
                <a16:creationId xmlns:a16="http://schemas.microsoft.com/office/drawing/2014/main" id="{6ACB84FB-7347-86BC-E85F-1D92E7629462}"/>
              </a:ext>
            </a:extLst>
          </p:cNvPr>
          <p:cNvSpPr/>
          <p:nvPr/>
        </p:nvSpPr>
        <p:spPr>
          <a:xfrm>
            <a:off x="6668628" y="3732785"/>
            <a:ext cx="430239" cy="430239"/>
          </a:xfrm>
          <a:prstGeom prst="ellipse">
            <a:avLst/>
          </a:prstGeom>
          <a:noFill/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64">
            <a:extLst>
              <a:ext uri="{FF2B5EF4-FFF2-40B4-BE49-F238E27FC236}">
                <a16:creationId xmlns:a16="http://schemas.microsoft.com/office/drawing/2014/main" id="{F2ED8B48-F84D-FC50-DC50-04A25EB1E960}"/>
              </a:ext>
            </a:extLst>
          </p:cNvPr>
          <p:cNvSpPr/>
          <p:nvPr/>
        </p:nvSpPr>
        <p:spPr>
          <a:xfrm>
            <a:off x="5765707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65">
            <a:extLst>
              <a:ext uri="{FF2B5EF4-FFF2-40B4-BE49-F238E27FC236}">
                <a16:creationId xmlns:a16="http://schemas.microsoft.com/office/drawing/2014/main" id="{F6076B10-49A7-BDFA-07CF-78FE8DCA48CD}"/>
              </a:ext>
            </a:extLst>
          </p:cNvPr>
          <p:cNvSpPr/>
          <p:nvPr/>
        </p:nvSpPr>
        <p:spPr>
          <a:xfrm>
            <a:off x="7524979" y="3732785"/>
            <a:ext cx="430239" cy="430239"/>
          </a:xfrm>
          <a:prstGeom prst="ellipse">
            <a:avLst/>
          </a:prstGeom>
          <a:solidFill>
            <a:srgbClr val="E9B178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66">
            <a:extLst>
              <a:ext uri="{FF2B5EF4-FFF2-40B4-BE49-F238E27FC236}">
                <a16:creationId xmlns:a16="http://schemas.microsoft.com/office/drawing/2014/main" id="{3AB9556B-2180-DD05-0FBE-C47119D0F0DC}"/>
              </a:ext>
            </a:extLst>
          </p:cNvPr>
          <p:cNvSpPr/>
          <p:nvPr/>
        </p:nvSpPr>
        <p:spPr>
          <a:xfrm>
            <a:off x="8393141" y="3732785"/>
            <a:ext cx="430239" cy="430239"/>
          </a:xfrm>
          <a:prstGeom prst="ellipse">
            <a:avLst/>
          </a:prstGeom>
          <a:solidFill>
            <a:srgbClr val="EFEAE4"/>
          </a:solidFill>
          <a:ln>
            <a:solidFill>
              <a:srgbClr val="4D7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1" name="Egyenes összekötő nyíllal 179">
            <a:extLst>
              <a:ext uri="{FF2B5EF4-FFF2-40B4-BE49-F238E27FC236}">
                <a16:creationId xmlns:a16="http://schemas.microsoft.com/office/drawing/2014/main" id="{4A8D7189-7BE5-25DC-0D70-FEA2BF91B46D}"/>
              </a:ext>
            </a:extLst>
          </p:cNvPr>
          <p:cNvCxnSpPr>
            <a:stCxn id="13" idx="3"/>
            <a:endCxn id="18" idx="7"/>
          </p:cNvCxnSpPr>
          <p:nvPr/>
        </p:nvCxnSpPr>
        <p:spPr>
          <a:xfrm flipH="1">
            <a:off x="6132939" y="3505600"/>
            <a:ext cx="598697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181">
            <a:extLst>
              <a:ext uri="{FF2B5EF4-FFF2-40B4-BE49-F238E27FC236}">
                <a16:creationId xmlns:a16="http://schemas.microsoft.com/office/drawing/2014/main" id="{60B2B77F-169C-B2F8-C400-3EA88ACA27BD}"/>
              </a:ext>
            </a:extLst>
          </p:cNvPr>
          <p:cNvCxnSpPr>
            <a:stCxn id="13" idx="5"/>
            <a:endCxn id="19" idx="1"/>
          </p:cNvCxnSpPr>
          <p:nvPr/>
        </p:nvCxnSpPr>
        <p:spPr>
          <a:xfrm>
            <a:off x="7035861" y="3505600"/>
            <a:ext cx="552125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184">
            <a:extLst>
              <a:ext uri="{FF2B5EF4-FFF2-40B4-BE49-F238E27FC236}">
                <a16:creationId xmlns:a16="http://schemas.microsoft.com/office/drawing/2014/main" id="{61C72D18-AB2B-C503-321C-3FA5474B68A9}"/>
              </a:ext>
            </a:extLst>
          </p:cNvPr>
          <p:cNvCxnSpPr>
            <a:stCxn id="16" idx="3"/>
            <a:endCxn id="19" idx="7"/>
          </p:cNvCxnSpPr>
          <p:nvPr/>
        </p:nvCxnSpPr>
        <p:spPr>
          <a:xfrm flipH="1">
            <a:off x="7892211" y="3505600"/>
            <a:ext cx="563938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ysDot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192">
            <a:extLst>
              <a:ext uri="{FF2B5EF4-FFF2-40B4-BE49-F238E27FC236}">
                <a16:creationId xmlns:a16="http://schemas.microsoft.com/office/drawing/2014/main" id="{3BD39D91-382F-3DA7-4CF0-96222F351CCD}"/>
              </a:ext>
            </a:extLst>
          </p:cNvPr>
          <p:cNvCxnSpPr>
            <a:stCxn id="2" idx="2"/>
            <a:endCxn id="3" idx="0"/>
          </p:cNvCxnSpPr>
          <p:nvPr/>
        </p:nvCxnSpPr>
        <p:spPr>
          <a:xfrm flipH="1">
            <a:off x="6423215" y="1005561"/>
            <a:ext cx="671526" cy="3568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199">
            <a:extLst>
              <a:ext uri="{FF2B5EF4-FFF2-40B4-BE49-F238E27FC236}">
                <a16:creationId xmlns:a16="http://schemas.microsoft.com/office/drawing/2014/main" id="{944389A3-6E94-A0E4-029C-C00D860CBE2A}"/>
              </a:ext>
            </a:extLst>
          </p:cNvPr>
          <p:cNvCxnSpPr>
            <a:stCxn id="4" idx="5"/>
            <a:endCxn id="8" idx="0"/>
          </p:cNvCxnSpPr>
          <p:nvPr/>
        </p:nvCxnSpPr>
        <p:spPr>
          <a:xfrm>
            <a:off x="8326292" y="1729624"/>
            <a:ext cx="281970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104">
            <a:extLst>
              <a:ext uri="{FF2B5EF4-FFF2-40B4-BE49-F238E27FC236}">
                <a16:creationId xmlns:a16="http://schemas.microsoft.com/office/drawing/2014/main" id="{528DA8DC-312B-4008-79D6-26B19F372EF4}"/>
              </a:ext>
            </a:extLst>
          </p:cNvPr>
          <p:cNvCxnSpPr>
            <a:stCxn id="2" idx="6"/>
            <a:endCxn id="4" idx="0"/>
          </p:cNvCxnSpPr>
          <p:nvPr/>
        </p:nvCxnSpPr>
        <p:spPr>
          <a:xfrm>
            <a:off x="7524980" y="1005561"/>
            <a:ext cx="649200" cy="3568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106">
            <a:extLst>
              <a:ext uri="{FF2B5EF4-FFF2-40B4-BE49-F238E27FC236}">
                <a16:creationId xmlns:a16="http://schemas.microsoft.com/office/drawing/2014/main" id="{761B9F84-5A04-1054-45CC-BEAA08BFE897}"/>
              </a:ext>
            </a:extLst>
          </p:cNvPr>
          <p:cNvCxnSpPr>
            <a:stCxn id="3" idx="3"/>
            <a:endCxn id="6" idx="0"/>
          </p:cNvCxnSpPr>
          <p:nvPr/>
        </p:nvCxnSpPr>
        <p:spPr>
          <a:xfrm flipH="1">
            <a:off x="5980828" y="1729624"/>
            <a:ext cx="290274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48">
            <a:extLst>
              <a:ext uri="{FF2B5EF4-FFF2-40B4-BE49-F238E27FC236}">
                <a16:creationId xmlns:a16="http://schemas.microsoft.com/office/drawing/2014/main" id="{980C1444-C1DD-0246-0200-3548D12C587A}"/>
              </a:ext>
            </a:extLst>
          </p:cNvPr>
          <p:cNvCxnSpPr>
            <a:stCxn id="3" idx="5"/>
            <a:endCxn id="5" idx="0"/>
          </p:cNvCxnSpPr>
          <p:nvPr/>
        </p:nvCxnSpPr>
        <p:spPr>
          <a:xfrm>
            <a:off x="6575327" y="1729624"/>
            <a:ext cx="308422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110">
            <a:extLst>
              <a:ext uri="{FF2B5EF4-FFF2-40B4-BE49-F238E27FC236}">
                <a16:creationId xmlns:a16="http://schemas.microsoft.com/office/drawing/2014/main" id="{819776D0-B436-E78D-EBED-77A573D29012}"/>
              </a:ext>
            </a:extLst>
          </p:cNvPr>
          <p:cNvCxnSpPr>
            <a:stCxn id="4" idx="3"/>
            <a:endCxn id="7" idx="0"/>
          </p:cNvCxnSpPr>
          <p:nvPr/>
        </p:nvCxnSpPr>
        <p:spPr>
          <a:xfrm flipH="1">
            <a:off x="7740100" y="1729624"/>
            <a:ext cx="281967" cy="229857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63">
            <a:extLst>
              <a:ext uri="{FF2B5EF4-FFF2-40B4-BE49-F238E27FC236}">
                <a16:creationId xmlns:a16="http://schemas.microsoft.com/office/drawing/2014/main" id="{AFC68FDD-4005-0954-4E63-9B2F81715467}"/>
              </a:ext>
            </a:extLst>
          </p:cNvPr>
          <p:cNvCxnSpPr>
            <a:stCxn id="6" idx="4"/>
            <a:endCxn id="10" idx="0"/>
          </p:cNvCxnSpPr>
          <p:nvPr/>
        </p:nvCxnSpPr>
        <p:spPr>
          <a:xfrm>
            <a:off x="5980828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135">
            <a:extLst>
              <a:ext uri="{FF2B5EF4-FFF2-40B4-BE49-F238E27FC236}">
                <a16:creationId xmlns:a16="http://schemas.microsoft.com/office/drawing/2014/main" id="{EDAAD577-644D-7E2C-E8C1-7BA6CBD10A8A}"/>
              </a:ext>
            </a:extLst>
          </p:cNvPr>
          <p:cNvCxnSpPr>
            <a:stCxn id="5" idx="4"/>
            <a:endCxn id="9" idx="0"/>
          </p:cNvCxnSpPr>
          <p:nvPr/>
        </p:nvCxnSpPr>
        <p:spPr>
          <a:xfrm>
            <a:off x="6883749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137">
            <a:extLst>
              <a:ext uri="{FF2B5EF4-FFF2-40B4-BE49-F238E27FC236}">
                <a16:creationId xmlns:a16="http://schemas.microsoft.com/office/drawing/2014/main" id="{58B39589-7DD5-2635-5724-E3321D023929}"/>
              </a:ext>
            </a:extLst>
          </p:cNvPr>
          <p:cNvCxnSpPr>
            <a:stCxn id="7" idx="4"/>
            <a:endCxn id="11" idx="0"/>
          </p:cNvCxnSpPr>
          <p:nvPr/>
        </p:nvCxnSpPr>
        <p:spPr>
          <a:xfrm>
            <a:off x="7740100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138">
            <a:extLst>
              <a:ext uri="{FF2B5EF4-FFF2-40B4-BE49-F238E27FC236}">
                <a16:creationId xmlns:a16="http://schemas.microsoft.com/office/drawing/2014/main" id="{2AF4B01D-6DA6-B7AE-79A7-C3237B17FBE5}"/>
              </a:ext>
            </a:extLst>
          </p:cNvPr>
          <p:cNvCxnSpPr>
            <a:stCxn id="8" idx="4"/>
            <a:endCxn id="12" idx="0"/>
          </p:cNvCxnSpPr>
          <p:nvPr/>
        </p:nvCxnSpPr>
        <p:spPr>
          <a:xfrm>
            <a:off x="8608262" y="2389720"/>
            <a:ext cx="0" cy="154231"/>
          </a:xfrm>
          <a:prstGeom prst="straightConnector1">
            <a:avLst/>
          </a:prstGeom>
          <a:ln w="31750">
            <a:solidFill>
              <a:srgbClr val="5041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66">
            <a:extLst>
              <a:ext uri="{FF2B5EF4-FFF2-40B4-BE49-F238E27FC236}">
                <a16:creationId xmlns:a16="http://schemas.microsoft.com/office/drawing/2014/main" id="{1DC650AC-E1E2-B70D-C5D9-FEDFE460E07C}"/>
              </a:ext>
            </a:extLst>
          </p:cNvPr>
          <p:cNvCxnSpPr>
            <a:stCxn id="10" idx="5"/>
            <a:endCxn id="13" idx="1"/>
          </p:cNvCxnSpPr>
          <p:nvPr/>
        </p:nvCxnSpPr>
        <p:spPr>
          <a:xfrm>
            <a:off x="6132940" y="2911183"/>
            <a:ext cx="598696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68">
            <a:extLst>
              <a:ext uri="{FF2B5EF4-FFF2-40B4-BE49-F238E27FC236}">
                <a16:creationId xmlns:a16="http://schemas.microsoft.com/office/drawing/2014/main" id="{DB73F452-6909-D4C3-D77A-41AEDD71A2CC}"/>
              </a:ext>
            </a:extLst>
          </p:cNvPr>
          <p:cNvCxnSpPr>
            <a:stCxn id="11" idx="5"/>
            <a:endCxn id="16" idx="1"/>
          </p:cNvCxnSpPr>
          <p:nvPr/>
        </p:nvCxnSpPr>
        <p:spPr>
          <a:xfrm>
            <a:off x="7892212" y="2911183"/>
            <a:ext cx="563937" cy="290192"/>
          </a:xfrm>
          <a:prstGeom prst="straightConnector1">
            <a:avLst/>
          </a:prstGeom>
          <a:ln w="31750">
            <a:solidFill>
              <a:srgbClr val="50412B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6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 txBox="1">
            <a:spLocks noGrp="1"/>
          </p:cNvSpPr>
          <p:nvPr>
            <p:ph type="title"/>
          </p:nvPr>
        </p:nvSpPr>
        <p:spPr>
          <a:xfrm>
            <a:off x="107950" y="-1"/>
            <a:ext cx="8928100" cy="40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D503B"/>
              </a:buClr>
              <a:buSzPts val="2200"/>
              <a:buFont typeface="Open Sans"/>
              <a:buNone/>
            </a:pPr>
            <a:r>
              <a:rPr lang="hu-HU" sz="2200">
                <a:solidFill>
                  <a:srgbClr val="8D503B"/>
                </a:solidFill>
              </a:rPr>
              <a:t>A hat korrupciós mintázat fő jellemzői</a:t>
            </a:r>
            <a:endParaRPr sz="2200" b="1">
              <a:solidFill>
                <a:srgbClr val="8D503B"/>
              </a:solidFill>
            </a:endParaRPr>
          </a:p>
        </p:txBody>
      </p:sp>
      <p:graphicFrame>
        <p:nvGraphicFramePr>
          <p:cNvPr id="318" name="Google Shape;318;p17"/>
          <p:cNvGraphicFramePr/>
          <p:nvPr/>
        </p:nvGraphicFramePr>
        <p:xfrm>
          <a:off x="72586" y="399816"/>
          <a:ext cx="9036047" cy="46821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8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0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8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6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korrupció jellege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korrupt résztvevők belépése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korrupt tranzakciók eloszlása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korrupt cselekvés iránya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korrupció gazdasági jellege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korrupció gyakorisága és kiterjedtsége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i="1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Korrupciós csereeszköz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Szabadversenyes korrupció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Hétköznapi korrupció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Önkéntes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Nem-centralizált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Horizontális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Versengő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Alkalmi és részleges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Kenőpénz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Haveri korrupció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Önkéntes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Nem-centralizált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Horizontális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Versengő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Alkalmi / tartós és részleges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Kenőpénz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Államszervezeti összejátszás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Önkéntes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Nem-centralizált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Vertikális (felülről)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Oligopolisztikus/ lokálisan monopolisztikus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Alkalmi és részleges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Kenőpénz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Állam-foglyulejtés alulról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Nagy-korrupció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Kényszert alkalmazó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Enyhén centralizált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Vertikális (alulról)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Oligopolisztikus / lokálisan monopolisztikus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Alkalmi / tartós és részleges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Kenőpénz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Állam-foglyulejtés felülről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Kényszert alkalmazó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Részlegesen centralizált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Vertikális (felülről)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Oligopolisztikus / lokálisan monopolisztikus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Tartós és részleges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(vazallusi láncok)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200" b="1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Védelmi pénz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Bűnöző állam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Kényszert alkalmazó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Centrali-</a:t>
                      </a:r>
                      <a:r>
                        <a:rPr lang="hu-HU" sz="1500" b="1" dirty="0" err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zált</a:t>
                      </a:r>
                      <a:endParaRPr sz="15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Vertikális (</a:t>
                      </a:r>
                      <a:r>
                        <a:rPr lang="hu-HU" sz="1500" b="1" dirty="0" err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felülről</a:t>
                      </a:r>
                      <a:r>
                        <a:rPr lang="hu-HU" sz="15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 err="1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Monopolisz-tikus</a:t>
                      </a:r>
                      <a:endParaRPr sz="1500" b="1" dirty="0">
                        <a:solidFill>
                          <a:srgbClr val="CD5F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Tartós és általános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(vazallusi láncok)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500" b="1" dirty="0">
                          <a:solidFill>
                            <a:srgbClr val="CD5F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Védelmi pénz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3A99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3AA9D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19" name="Google Shape;319;p17"/>
          <p:cNvCxnSpPr>
            <a:cxnSpLocks/>
          </p:cNvCxnSpPr>
          <p:nvPr/>
        </p:nvCxnSpPr>
        <p:spPr>
          <a:xfrm>
            <a:off x="1763688" y="1510528"/>
            <a:ext cx="0" cy="2933430"/>
          </a:xfrm>
          <a:prstGeom prst="straightConnector1">
            <a:avLst/>
          </a:prstGeom>
          <a:noFill/>
          <a:ln w="69850" cap="flat" cmpd="sng">
            <a:solidFill>
              <a:srgbClr val="4D7C85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856538" cy="987425"/>
          </a:xfrm>
        </p:spPr>
        <p:txBody>
          <a:bodyPr>
            <a:noAutofit/>
          </a:bodyPr>
          <a:lstStyle/>
          <a:p>
            <a:pPr lvl="0"/>
            <a:r>
              <a:rPr lang="hu-HU" sz="2400" dirty="0">
                <a:solidFill>
                  <a:srgbClr val="8D503B"/>
                </a:solidFill>
              </a:rPr>
              <a:t>Jövedelmek és tulajdonok magáncélú kisajátításának</a:t>
            </a:r>
            <a:br>
              <a:rPr lang="hu-HU" sz="2400" dirty="0">
                <a:solidFill>
                  <a:srgbClr val="8D503B"/>
                </a:solidFill>
              </a:rPr>
            </a:br>
            <a:r>
              <a:rPr lang="hu-HU" sz="2400" dirty="0">
                <a:solidFill>
                  <a:srgbClr val="8D503B"/>
                </a:solidFill>
              </a:rPr>
              <a:t>állami forrásai és eszközei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84153" y="1203598"/>
            <a:ext cx="6480335" cy="36002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2C"/>
                </a:solidFill>
              </a:rPr>
              <a:t>közbeszerzések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2C"/>
                </a:solidFill>
              </a:rPr>
              <a:t>támogatott hitelek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2C"/>
                </a:solidFill>
              </a:rPr>
              <a:t>pályázati támogatások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2C"/>
                </a:solidFill>
              </a:rPr>
              <a:t>egyedi </a:t>
            </a:r>
            <a:r>
              <a:rPr lang="hu-HU" sz="2400" b="1" dirty="0" err="1">
                <a:solidFill>
                  <a:srgbClr val="50412C"/>
                </a:solidFill>
              </a:rPr>
              <a:t>vállalatlerablások</a:t>
            </a:r>
            <a:endParaRPr lang="hu-HU" sz="2400" b="1" dirty="0">
              <a:solidFill>
                <a:srgbClr val="50412C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2C"/>
                </a:solidFill>
              </a:rPr>
              <a:t>hálózati lerablások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2C"/>
                </a:solidFill>
              </a:rPr>
              <a:t>magántőkealapok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hu-HU" sz="2400" b="1" dirty="0">
                <a:solidFill>
                  <a:srgbClr val="50412C"/>
                </a:solidFill>
              </a:rPr>
              <a:t>offshore cégek</a:t>
            </a:r>
          </a:p>
        </p:txBody>
      </p:sp>
      <p:cxnSp>
        <p:nvCxnSpPr>
          <p:cNvPr id="4" name="Egyenes összekötő nyíllal 4">
            <a:extLst>
              <a:ext uri="{FF2B5EF4-FFF2-40B4-BE49-F238E27FC236}">
                <a16:creationId xmlns:a16="http://schemas.microsoft.com/office/drawing/2014/main" id="{F4AA2A7F-DD3E-1A4C-4F11-2C4EB2E05219}"/>
              </a:ext>
            </a:extLst>
          </p:cNvPr>
          <p:cNvCxnSpPr/>
          <p:nvPr/>
        </p:nvCxnSpPr>
        <p:spPr>
          <a:xfrm>
            <a:off x="2123728" y="1275606"/>
            <a:ext cx="0" cy="3240360"/>
          </a:xfrm>
          <a:prstGeom prst="straightConnector1">
            <a:avLst/>
          </a:prstGeom>
          <a:ln w="76200">
            <a:solidFill>
              <a:srgbClr val="4D7C8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27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923678"/>
            <a:ext cx="8928100" cy="699542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rgbClr val="8D503B"/>
                </a:solidFill>
              </a:rPr>
              <a:t>Közbeszerzések</a:t>
            </a:r>
            <a:endParaRPr lang="hu-HU" sz="40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8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958" y="123478"/>
            <a:ext cx="8928100" cy="699542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rgbClr val="8D503B"/>
                </a:solidFill>
              </a:rPr>
              <a:t>A magyar közbeszerzési piac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15566"/>
            <a:ext cx="8640960" cy="4104456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B2654B"/>
                </a:solidFill>
              </a:rPr>
              <a:t>a nyilvános tendereztetés </a:t>
            </a:r>
            <a:r>
              <a:rPr lang="hu-HU" sz="2000" b="1" dirty="0">
                <a:solidFill>
                  <a:srgbClr val="50412B"/>
                </a:solidFill>
              </a:rPr>
              <a:t>három szakasza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B2654B"/>
                </a:solidFill>
              </a:rPr>
              <a:t>licitálás előtti szakasz</a:t>
            </a:r>
            <a:r>
              <a:rPr lang="hu-HU" sz="1600" b="1" dirty="0">
                <a:solidFill>
                  <a:srgbClr val="B2654B"/>
                </a:solidFill>
              </a:rPr>
              <a:t>, </a:t>
            </a:r>
            <a:r>
              <a:rPr lang="hu-HU" sz="1600" b="1" dirty="0">
                <a:solidFill>
                  <a:srgbClr val="50412B"/>
                </a:solidFill>
              </a:rPr>
              <a:t>ebbe tartozik az igények tervezése (közpolitikai tervezés és a projekt megtervezése);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B2654B"/>
                </a:solidFill>
              </a:rPr>
              <a:t>licitálási szakasza</a:t>
            </a:r>
            <a:r>
              <a:rPr lang="hu-HU" sz="1600" b="1" dirty="0">
                <a:solidFill>
                  <a:srgbClr val="B2654B"/>
                </a:solidFill>
              </a:rPr>
              <a:t>, </a:t>
            </a:r>
            <a:r>
              <a:rPr lang="hu-HU" sz="1600" b="1" dirty="0">
                <a:solidFill>
                  <a:srgbClr val="50412B"/>
                </a:solidFill>
              </a:rPr>
              <a:t>ebbe tartozik a tender kiírása, az ajánlattétel és a szerződés odaítélése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1600" b="1" i="1" dirty="0">
                <a:solidFill>
                  <a:srgbClr val="B2654B"/>
                </a:solidFill>
              </a:rPr>
              <a:t>licitálás utáni szakasz</a:t>
            </a:r>
            <a:r>
              <a:rPr lang="hu-HU" sz="1600" b="1" dirty="0">
                <a:solidFill>
                  <a:srgbClr val="B2654B"/>
                </a:solidFill>
              </a:rPr>
              <a:t>,</a:t>
            </a:r>
            <a:r>
              <a:rPr lang="hu-HU" sz="1600" b="1" dirty="0">
                <a:solidFill>
                  <a:srgbClr val="50412B"/>
                </a:solidFill>
              </a:rPr>
              <a:t> ebbe tartoznak a helyi közbeszerzési bizottságnál vagy a bíróságon benyújtott fellebbezések és olykor a kormányzati ellenőrző intézmények vizsgálatai (Kormányzati Ellenőrzési Hivatal, Állami Számvevőszék, Ügyészség)</a:t>
            </a:r>
          </a:p>
          <a:p>
            <a:r>
              <a:rPr lang="hu-HU" sz="2000" b="1" dirty="0">
                <a:solidFill>
                  <a:srgbClr val="B2654B"/>
                </a:solidFill>
              </a:rPr>
              <a:t>a túlárazás </a:t>
            </a:r>
            <a:r>
              <a:rPr lang="hu-HU" sz="2000" b="1" dirty="0">
                <a:solidFill>
                  <a:srgbClr val="50412B"/>
                </a:solidFill>
              </a:rPr>
              <a:t>fokozatai:</a:t>
            </a:r>
          </a:p>
          <a:p>
            <a:pPr lvl="1"/>
            <a:r>
              <a:rPr lang="hu-HU" sz="1600" b="1" i="1" dirty="0">
                <a:solidFill>
                  <a:srgbClr val="B2654B"/>
                </a:solidFill>
              </a:rPr>
              <a:t>szabadversenyes korrupció:</a:t>
            </a:r>
            <a:r>
              <a:rPr lang="hu-HU" sz="1600" b="1" i="1" dirty="0">
                <a:solidFill>
                  <a:srgbClr val="50412B"/>
                </a:solidFill>
              </a:rPr>
              <a:t> </a:t>
            </a:r>
            <a:r>
              <a:rPr lang="hu-HU" sz="1600" b="1" dirty="0">
                <a:solidFill>
                  <a:srgbClr val="50412B"/>
                </a:solidFill>
              </a:rPr>
              <a:t>(1) főleg a licitálási szakaszban; (2) a verseny és a jogorvoslat lehetőségei korlátozzák a túlárazás mértékét</a:t>
            </a:r>
          </a:p>
          <a:p>
            <a:pPr lvl="1"/>
            <a:r>
              <a:rPr lang="hu-HU" sz="1600" b="1" i="1" dirty="0">
                <a:solidFill>
                  <a:srgbClr val="B2654B"/>
                </a:solidFill>
              </a:rPr>
              <a:t>állam foglyul ejtése: </a:t>
            </a:r>
            <a:r>
              <a:rPr lang="hu-HU" sz="1600" b="1" dirty="0">
                <a:solidFill>
                  <a:srgbClr val="50412B"/>
                </a:solidFill>
              </a:rPr>
              <a:t>(1) már a licitálás előtti szakaszban is; (2) a túlárazást a szélesebb önkényességi amplitúdó növeli, de a jogorvoslat lehetősége továbbra is kordában tartja</a:t>
            </a:r>
          </a:p>
          <a:p>
            <a:pPr lvl="1"/>
            <a:r>
              <a:rPr lang="hu-HU" sz="1600" b="1" i="1" dirty="0">
                <a:solidFill>
                  <a:srgbClr val="B2654B"/>
                </a:solidFill>
              </a:rPr>
              <a:t>bűnöző állam</a:t>
            </a:r>
            <a:r>
              <a:rPr lang="hu-HU" sz="1600" b="1" dirty="0">
                <a:solidFill>
                  <a:srgbClr val="B2654B"/>
                </a:solidFill>
              </a:rPr>
              <a:t>: </a:t>
            </a:r>
            <a:r>
              <a:rPr lang="hu-HU" sz="1600" b="1" dirty="0">
                <a:solidFill>
                  <a:srgbClr val="50412B"/>
                </a:solidFill>
              </a:rPr>
              <a:t>(1) mindhárom szakaszban; (2) a túlárazás elszabadulása</a:t>
            </a:r>
            <a:endParaRPr lang="hu-HU" sz="1600" b="1" i="1" dirty="0">
              <a:solidFill>
                <a:srgbClr val="50412B"/>
              </a:solidFill>
            </a:endParaRPr>
          </a:p>
          <a:p>
            <a:endParaRPr lang="hu-HU" sz="2000" b="1" dirty="0">
              <a:solidFill>
                <a:srgbClr val="5041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2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950" y="915988"/>
            <a:ext cx="6336258" cy="4103687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07950" y="934973"/>
          <a:ext cx="7776418" cy="399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372200" y="3363913"/>
            <a:ext cx="2663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i="1" dirty="0">
                <a:solidFill>
                  <a:srgbClr val="50412B"/>
                </a:solidFill>
              </a:rPr>
              <a:t>Korrupciós kockázat:</a:t>
            </a:r>
          </a:p>
          <a:p>
            <a:r>
              <a:rPr lang="hu-HU" sz="1400" b="1" i="1" dirty="0">
                <a:solidFill>
                  <a:srgbClr val="50412B"/>
                </a:solidFill>
              </a:rPr>
              <a:t> 0 </a:t>
            </a:r>
            <a:r>
              <a:rPr lang="hu-HU" sz="1400" i="1" dirty="0">
                <a:solidFill>
                  <a:srgbClr val="50412B"/>
                </a:solidFill>
              </a:rPr>
              <a:t>= volt verseny és hirdetmény; </a:t>
            </a:r>
          </a:p>
          <a:p>
            <a:r>
              <a:rPr lang="hu-HU" sz="1400" b="1" i="1" dirty="0">
                <a:solidFill>
                  <a:srgbClr val="50412B"/>
                </a:solidFill>
              </a:rPr>
              <a:t>0,5</a:t>
            </a:r>
            <a:r>
              <a:rPr lang="hu-HU" sz="1400" i="1" dirty="0">
                <a:solidFill>
                  <a:srgbClr val="50412B"/>
                </a:solidFill>
              </a:rPr>
              <a:t> = az egyik tényező hiányzott; </a:t>
            </a:r>
          </a:p>
          <a:p>
            <a:r>
              <a:rPr lang="hu-HU" sz="1400" b="1" i="1" dirty="0">
                <a:solidFill>
                  <a:srgbClr val="50412B"/>
                </a:solidFill>
              </a:rPr>
              <a:t>1 </a:t>
            </a:r>
            <a:r>
              <a:rPr lang="hu-HU" sz="1400" i="1" dirty="0">
                <a:solidFill>
                  <a:srgbClr val="50412B"/>
                </a:solidFill>
              </a:rPr>
              <a:t>= mindkét tényező hiányzott.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en-GB" sz="2200" dirty="0" err="1">
                <a:solidFill>
                  <a:srgbClr val="8D503B"/>
                </a:solidFill>
              </a:rPr>
              <a:t>Korrupciós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hu-HU" sz="2200" dirty="0">
                <a:solidFill>
                  <a:srgbClr val="8D503B"/>
                </a:solidFill>
              </a:rPr>
              <a:t>„</a:t>
            </a:r>
            <a:r>
              <a:rPr lang="en-GB" sz="2200" dirty="0" err="1">
                <a:solidFill>
                  <a:srgbClr val="8D503B"/>
                </a:solidFill>
              </a:rPr>
              <a:t>kockázat</a:t>
            </a:r>
            <a:r>
              <a:rPr lang="hu-HU" sz="2200" dirty="0">
                <a:solidFill>
                  <a:srgbClr val="8D503B"/>
                </a:solidFill>
              </a:rPr>
              <a:t>”</a:t>
            </a:r>
            <a:r>
              <a:rPr lang="en-GB" sz="2200" dirty="0">
                <a:solidFill>
                  <a:srgbClr val="8D503B"/>
                </a:solidFill>
              </a:rPr>
              <a:t> a </a:t>
            </a:r>
            <a:r>
              <a:rPr lang="en-GB" sz="2200" dirty="0" err="1">
                <a:solidFill>
                  <a:srgbClr val="8D503B"/>
                </a:solidFill>
              </a:rPr>
              <a:t>magyarországi</a:t>
            </a:r>
            <a:r>
              <a:rPr lang="en-GB" sz="2200" dirty="0">
                <a:solidFill>
                  <a:srgbClr val="8D503B"/>
                </a:solidFill>
              </a:rPr>
              <a:t> </a:t>
            </a:r>
            <a:r>
              <a:rPr lang="en-GB" sz="2200" dirty="0" err="1">
                <a:solidFill>
                  <a:srgbClr val="8D503B"/>
                </a:solidFill>
              </a:rPr>
              <a:t>közbeszerzésekben</a:t>
            </a:r>
            <a:r>
              <a:rPr lang="en-GB" sz="2200" dirty="0">
                <a:solidFill>
                  <a:srgbClr val="8D503B"/>
                </a:solidFill>
              </a:rPr>
              <a:t>, 2009–2015</a:t>
            </a:r>
            <a:endParaRPr lang="hu-HU" sz="2200" dirty="0">
              <a:solidFill>
                <a:srgbClr val="8D503B"/>
              </a:solidFill>
            </a:endParaRPr>
          </a:p>
        </p:txBody>
      </p:sp>
      <p:sp>
        <p:nvSpPr>
          <p:cNvPr id="9" name="Téglalap 16"/>
          <p:cNvSpPr/>
          <p:nvPr/>
        </p:nvSpPr>
        <p:spPr>
          <a:xfrm>
            <a:off x="6444208" y="4835723"/>
            <a:ext cx="2697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8D503B"/>
                </a:solidFill>
              </a:rPr>
              <a:t>(N: 118,843; </a:t>
            </a:r>
            <a:r>
              <a:rPr lang="hu-HU" sz="1400" b="1" dirty="0">
                <a:solidFill>
                  <a:srgbClr val="8D503B"/>
                </a:solidFill>
              </a:rPr>
              <a:t>forrás </a:t>
            </a:r>
            <a:r>
              <a:rPr lang="fr-FR" sz="1400" b="1" dirty="0">
                <a:solidFill>
                  <a:srgbClr val="8D503B"/>
                </a:solidFill>
              </a:rPr>
              <a:t>CRCB 2016)</a:t>
            </a:r>
          </a:p>
        </p:txBody>
      </p:sp>
    </p:spTree>
    <p:extLst>
      <p:ext uri="{BB962C8B-B14F-4D97-AF65-F5344CB8AC3E}">
        <p14:creationId xmlns:p14="http://schemas.microsoft.com/office/powerpoint/2010/main" val="86666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5171</TotalTime>
  <Words>1821</Words>
  <Application>Microsoft Office PowerPoint</Application>
  <PresentationFormat>Diavetítés a képernyőre (16:9 oldalarány)</PresentationFormat>
  <Paragraphs>477</Paragraphs>
  <Slides>27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5" baseType="lpstr">
      <vt:lpstr>SimSun</vt:lpstr>
      <vt:lpstr>Aptos</vt:lpstr>
      <vt:lpstr>Arial</vt:lpstr>
      <vt:lpstr>Calibri</vt:lpstr>
      <vt:lpstr>Open Sans</vt:lpstr>
      <vt:lpstr>Times New Roman</vt:lpstr>
      <vt:lpstr>Wingdings</vt:lpstr>
      <vt:lpstr>Office-téma</vt:lpstr>
      <vt:lpstr>PowerPoint-bemutató</vt:lpstr>
      <vt:lpstr>A korrupció mérésének problémái</vt:lpstr>
      <vt:lpstr>Magyarországon a korrupció alacsonyabb szintű („bottom-up” típusú) formái visszaszorulóban vannak</vt:lpstr>
      <vt:lpstr>PowerPoint-bemutató</vt:lpstr>
      <vt:lpstr>A hat korrupciós mintázat fő jellemzői</vt:lpstr>
      <vt:lpstr>Jövedelmek és tulajdonok magáncélú kisajátításának állami forrásai és eszközei </vt:lpstr>
      <vt:lpstr>Közbeszerzések</vt:lpstr>
      <vt:lpstr>A magyar közbeszerzési piac</vt:lpstr>
      <vt:lpstr>Korrupciós „kockázat” a magyarországi közbeszerzésekben, 2009–2015</vt:lpstr>
      <vt:lpstr>A meghirdetett tenderek nélkül lebonyolított közbeszerzések aránya az összes magyarországi közbeszerzés százalékában, 2009–2015 </vt:lpstr>
      <vt:lpstr>Az árak eltorzulása a magyarországi közbeszerzéseknél, 2009–2015</vt:lpstr>
      <vt:lpstr>A magyarországi közbeszerzéseken induló fő építőipari vállalatok odds-ainak változása, 2011-2018</vt:lpstr>
      <vt:lpstr>Egyedi vállalatlerablás</vt:lpstr>
      <vt:lpstr>PowerPoint-bemutató</vt:lpstr>
      <vt:lpstr>Prédavadászat és gazdasági dinamika: becserkészési, vadászati és zsákmányérték</vt:lpstr>
      <vt:lpstr>Az önkényességi amplitúdó</vt:lpstr>
      <vt:lpstr>Az adóztatás mint az állami zaklatás eszköze</vt:lpstr>
      <vt:lpstr>A prédavadászat elleni védekezési technikák</vt:lpstr>
      <vt:lpstr>Hálózati lerablások</vt:lpstr>
      <vt:lpstr>Központilag vezérelt egyedi és hálózati lerablások (magyarországi esetek)</vt:lpstr>
      <vt:lpstr>A kapcsolati közgazdaságtan mint a neoklasszikus szintézissel szembeni kihívás </vt:lpstr>
      <vt:lpstr>Piacgazdaság, kapcsolati gazdaság, tervgazdaság</vt:lpstr>
      <vt:lpstr>A kapcsolati gazdaságok (politikai kapitalizmusok) tipológiája</vt:lpstr>
      <vt:lpstr>Bűnözői ökoszisztéma: engedélyezett vs. engedély nélküli törvénytelenség</vt:lpstr>
      <vt:lpstr>Korrupció</vt:lpstr>
      <vt:lpstr>A domináns gazdasági mechanizmus összefüggése a rezsimtípusokkal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BÁLINT</cp:lastModifiedBy>
  <cp:revision>819</cp:revision>
  <dcterms:created xsi:type="dcterms:W3CDTF">2017-05-01T09:52:15Z</dcterms:created>
  <dcterms:modified xsi:type="dcterms:W3CDTF">2024-03-22T17:35:45Z</dcterms:modified>
</cp:coreProperties>
</file>