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  <p15:guide id="3" pos="68">
          <p15:clr>
            <a:srgbClr val="A4A3A4"/>
          </p15:clr>
        </p15:guide>
        <p15:guide id="4" pos="5692">
          <p15:clr>
            <a:srgbClr val="A4A3A4"/>
          </p15:clr>
        </p15:guide>
        <p15:guide id="5" orient="horz" pos="622">
          <p15:clr>
            <a:srgbClr val="A4A3A4"/>
          </p15:clr>
        </p15:guide>
        <p15:guide id="6" orient="horz" pos="577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742b+2qmUcVMkCYOVCtWyVp4Z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589D02-B137-4AC5-99C7-834F9BCF170C}">
  <a:tblStyle styleId="{47589D02-B137-4AC5-99C7-834F9BCF17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9D4EEE-7A68-4DE8-AA12-86C69A01DFE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86" y="86"/>
      </p:cViewPr>
      <p:guideLst>
        <p:guide orient="horz" pos="3162"/>
        <p:guide pos="2880"/>
        <p:guide pos="68"/>
        <p:guide pos="5692"/>
        <p:guide orient="horz" pos="622"/>
        <p:guide orient="horz" pos="5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85" name="Google Shape;18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hu-H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99" name="Google Shape;19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hu-H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>
  <p:cSld name="Cím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ím és tartalom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>
  <p:cSld name="Cím és tartalom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communistregimes.com/h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képen vázlat, művészet, fekete-fehér látható&#10;&#10;Automatikusan generált leírás közepes megbízhatóságg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07950" y="1635646"/>
            <a:ext cx="89281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4400"/>
              <a:buFont typeface="Open Sans"/>
              <a:buNone/>
            </a:pPr>
            <a:r>
              <a:rPr lang="hu-HU" sz="4400" b="1" i="0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Ideológia és populizmus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100" b="1" i="0" u="none" strike="noStrike" cap="none">
                <a:solidFill>
                  <a:srgbClr val="EFEAE4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5100" b="1" i="0" u="none" strike="noStrike" cap="none">
              <a:solidFill>
                <a:srgbClr val="EFEAE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07950" y="2571750"/>
            <a:ext cx="8928100" cy="246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000"/>
              <a:buFont typeface="Open Sans"/>
              <a:buNone/>
            </a:pPr>
            <a:r>
              <a:rPr lang="hu-HU" sz="2000" b="1" i="0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Magyar Bálint – Madlovics Bálint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000"/>
              <a:buFont typeface="Open Sans"/>
              <a:buNone/>
            </a:pPr>
            <a:r>
              <a:rPr lang="hu-HU" sz="2000" b="1" i="0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CEU Demokrácia Intézet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000"/>
              <a:buFont typeface="Open Sans"/>
              <a:buNone/>
            </a:pPr>
            <a:r>
              <a:rPr lang="hu-HU" sz="2000" b="1" i="0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Bibó István Szabadegyetem, 2024. április 8.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None/>
            </a:pPr>
            <a:r>
              <a:rPr lang="hu-HU" sz="2400" b="1" dirty="0">
                <a:solidFill>
                  <a:srgbClr val="CD5F50"/>
                </a:solidFill>
                <a:latin typeface="Open Sans"/>
                <a:ea typeface="Open Sans"/>
                <a:cs typeface="Open Sans"/>
                <a:sym typeface="Open Sans"/>
              </a:rPr>
              <a:t>„Morális korlátok nélküli”: </a:t>
            </a:r>
            <a:br>
              <a:rPr lang="hu-HU" sz="2400" b="1" dirty="0">
                <a:solidFill>
                  <a:srgbClr val="CD5F5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hu-HU" sz="24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hu-HU" sz="24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stigmatizálás</a:t>
            </a:r>
            <a:r>
              <a:rPr lang="hu-HU" sz="24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politikai gazdaságtana</a:t>
            </a:r>
            <a:endParaRPr dirty="0"/>
          </a:p>
        </p:txBody>
      </p:sp>
      <p:graphicFrame>
        <p:nvGraphicFramePr>
          <p:cNvPr id="188" name="Google Shape;188;p10"/>
          <p:cNvGraphicFramePr/>
          <p:nvPr/>
        </p:nvGraphicFramePr>
        <p:xfrm>
          <a:off x="107504" y="874249"/>
          <a:ext cx="8928975" cy="3641705"/>
        </p:xfrm>
        <a:graphic>
          <a:graphicData uri="http://schemas.openxmlformats.org/drawingml/2006/table">
            <a:tbl>
              <a:tblPr>
                <a:noFill/>
                <a:tableStyleId>{4B9D4EEE-7A68-4DE8-AA12-86C69A01DFEF}</a:tableStyleId>
              </a:tblPr>
              <a:tblGrid>
                <a:gridCol w="9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2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79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157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600"/>
                        <a:buFont typeface="Arial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/>
                    </a:p>
                  </a:txBody>
                  <a:tcPr marL="36200" marR="36200" marT="36200" marB="36200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600"/>
                        <a:buFont typeface="Arial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törésvonal dimenziója (a „mi” és az „ők” megkülönböztetésének lehetősége)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Félelemkeltő potenciál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Megszólalási képesség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B178">
                        <a:alpha val="49411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Ideológiai panel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1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050"/>
                        <a:buFont typeface="Arial"/>
                        <a:buNone/>
                      </a:pPr>
                      <a:r>
                        <a:rPr lang="hu-HU" sz="105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Etnikum</a:t>
                      </a:r>
                      <a:endParaRPr sz="1800" u="none" strike="noStrike" cap="none"/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050"/>
                        <a:buFont typeface="Arial"/>
                        <a:buNone/>
                      </a:pPr>
                      <a:r>
                        <a:rPr lang="hu-HU" sz="105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Vallás</a:t>
                      </a:r>
                      <a:endParaRPr sz="1800" u="none" strike="noStrike" cap="none"/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050"/>
                        <a:buFont typeface="Arial"/>
                        <a:buNone/>
                      </a:pPr>
                      <a:r>
                        <a:rPr lang="hu-HU" sz="105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Nyelv</a:t>
                      </a:r>
                      <a:endParaRPr sz="1800" u="none" strike="noStrike" cap="none"/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050"/>
                        <a:buFont typeface="Arial"/>
                        <a:buNone/>
                      </a:pPr>
                      <a:r>
                        <a:rPr lang="hu-HU" sz="1050" b="1" u="none" strike="noStrike" cap="none" dirty="0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Szexuális irányultság</a:t>
                      </a:r>
                      <a:endParaRPr sz="1800" u="none" strike="noStrike" cap="none" dirty="0"/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050"/>
                        <a:buFont typeface="Arial"/>
                        <a:buNone/>
                      </a:pPr>
                      <a:r>
                        <a:rPr lang="hu-HU" sz="105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Kulturális hagyomány</a:t>
                      </a:r>
                      <a:endParaRPr sz="1800" u="none" strike="noStrike" cap="none"/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050"/>
                        <a:buFont typeface="Arial"/>
                        <a:buNone/>
                      </a:pPr>
                      <a:r>
                        <a:rPr lang="hu-HU" sz="105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Társadalmi státus</a:t>
                      </a:r>
                      <a:endParaRPr sz="1800" u="none" strike="noStrike" cap="none"/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i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Szociálisan hátrányos helyzetűek  / depriváltak</a:t>
                      </a:r>
                      <a:endParaRPr sz="1200" b="1" i="1" u="none" strike="noStrike" cap="none">
                        <a:solidFill>
                          <a:srgbClr val="50412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00" marR="36200" marT="36200" marB="362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 dirty="0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 dirty="0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B178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szolidaritás hiánya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i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LMBTQ emberek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B178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Homofóbia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i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Vallási kisebbségek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B178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Antiszemitizmus stb.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i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Etnika / faji kisebbségek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XXXX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B178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Rasszizmus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i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Menekültek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XXXXX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B95A1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strike="noStrike" cap="none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B178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200"/>
                        <a:buFont typeface="Arial"/>
                        <a:buNone/>
                      </a:pPr>
                      <a:r>
                        <a:rPr lang="hu-HU" sz="1200" b="1" u="none" strike="noStrike" cap="none" dirty="0">
                          <a:solidFill>
                            <a:srgbClr val="50412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Idegengyűlölet</a:t>
                      </a:r>
                      <a:endParaRPr sz="1800" u="none" strike="noStrike" cap="none" dirty="0"/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9" name="Google Shape;189;p10"/>
          <p:cNvSpPr txBox="1"/>
          <p:nvPr/>
        </p:nvSpPr>
        <p:spPr>
          <a:xfrm>
            <a:off x="72007" y="4607707"/>
            <a:ext cx="124274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12B"/>
              </a:buClr>
              <a:buSzPts val="1100"/>
              <a:buFont typeface="Arial"/>
              <a:buNone/>
            </a:pPr>
            <a:r>
              <a:rPr lang="hu-HU" sz="1100" b="1" i="0" u="sng" strike="noStrike" cap="none">
                <a:solidFill>
                  <a:srgbClr val="50412B"/>
                </a:solidFill>
                <a:latin typeface="Arial"/>
                <a:ea typeface="Arial"/>
                <a:cs typeface="Arial"/>
                <a:sym typeface="Arial"/>
              </a:rPr>
              <a:t>Jelmagyarázat:</a:t>
            </a:r>
            <a:endParaRPr sz="1100" b="1" i="0" u="sng" strike="noStrike" cap="none">
              <a:solidFill>
                <a:srgbClr val="5041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1256236" y="4688333"/>
            <a:ext cx="288032" cy="143669"/>
          </a:xfrm>
          <a:prstGeom prst="rect">
            <a:avLst/>
          </a:prstGeom>
          <a:solidFill>
            <a:srgbClr val="6B95A1">
              <a:alpha val="49411"/>
            </a:srgbClr>
          </a:solidFill>
          <a:ln w="12700" cap="flat" cmpd="sng">
            <a:solidFill>
              <a:srgbClr val="B3AA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2771800" y="4673367"/>
            <a:ext cx="288032" cy="143669"/>
          </a:xfrm>
          <a:prstGeom prst="rect">
            <a:avLst/>
          </a:prstGeom>
          <a:solidFill>
            <a:srgbClr val="E9B178">
              <a:alpha val="49411"/>
            </a:srgbClr>
          </a:solidFill>
          <a:ln w="12700" cap="flat" cmpd="sng">
            <a:solidFill>
              <a:srgbClr val="B3AA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4513480" y="4673366"/>
            <a:ext cx="288032" cy="143669"/>
          </a:xfrm>
          <a:prstGeom prst="rect">
            <a:avLst/>
          </a:prstGeom>
          <a:solidFill>
            <a:srgbClr val="B3AA9D">
              <a:alpha val="49411"/>
            </a:srgbClr>
          </a:solidFill>
          <a:ln w="12700" cap="flat" cmpd="sng">
            <a:solidFill>
              <a:srgbClr val="B3AA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1544268" y="4612129"/>
            <a:ext cx="13715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12B"/>
              </a:buClr>
              <a:buSzPts val="1100"/>
              <a:buFont typeface="Arial"/>
              <a:buNone/>
            </a:pPr>
            <a:r>
              <a:rPr lang="hu-HU" sz="1100" b="1" i="0" u="none" strike="noStrike" cap="none">
                <a:solidFill>
                  <a:srgbClr val="50412B"/>
                </a:solidFill>
                <a:latin typeface="Arial"/>
                <a:ea typeface="Arial"/>
                <a:cs typeface="Arial"/>
                <a:sym typeface="Arial"/>
              </a:rPr>
              <a:t>: könnyítő tényező</a:t>
            </a:r>
            <a:endParaRPr sz="1100" b="1" i="0" u="none" strike="noStrike" cap="none">
              <a:solidFill>
                <a:srgbClr val="5041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3046345" y="4607707"/>
            <a:ext cx="152565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12B"/>
              </a:buClr>
              <a:buSzPts val="1100"/>
              <a:buFont typeface="Arial"/>
              <a:buNone/>
            </a:pPr>
            <a:r>
              <a:rPr lang="hu-HU" sz="1100" b="1" i="0" u="none" strike="noStrike" cap="none">
                <a:solidFill>
                  <a:srgbClr val="50412B"/>
                </a:solidFill>
                <a:latin typeface="Arial"/>
                <a:ea typeface="Arial"/>
                <a:cs typeface="Arial"/>
                <a:sym typeface="Arial"/>
              </a:rPr>
              <a:t>: akadályozó tényező</a:t>
            </a:r>
            <a:endParaRPr sz="1100" b="1" i="0" u="none" strike="noStrike" cap="none">
              <a:solidFill>
                <a:srgbClr val="5041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4801513" y="4614396"/>
            <a:ext cx="13546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12B"/>
              </a:buClr>
              <a:buSzPts val="1100"/>
              <a:buFont typeface="Arial"/>
              <a:buNone/>
            </a:pPr>
            <a:r>
              <a:rPr lang="hu-HU" sz="1100" b="1" i="0" u="none" strike="noStrike" cap="none">
                <a:solidFill>
                  <a:srgbClr val="50412B"/>
                </a:solidFill>
                <a:latin typeface="Arial"/>
                <a:ea typeface="Arial"/>
                <a:cs typeface="Arial"/>
                <a:sym typeface="Arial"/>
              </a:rPr>
              <a:t>: ideológiai hordozó</a:t>
            </a:r>
            <a:endParaRPr sz="1100" b="1" i="0" u="none" strike="noStrike" cap="none">
              <a:solidFill>
                <a:srgbClr val="50412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>
            <a:spLocks noGrp="1"/>
          </p:cNvSpPr>
          <p:nvPr>
            <p:ph type="title" idx="4294967295"/>
          </p:nvPr>
        </p:nvSpPr>
        <p:spPr>
          <a:xfrm>
            <a:off x="107950" y="0"/>
            <a:ext cx="8928100" cy="55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None/>
            </a:pPr>
            <a:r>
              <a:rPr lang="hu-HU" sz="2600" b="1">
                <a:solidFill>
                  <a:srgbClr val="CD5F50"/>
                </a:solidFill>
                <a:latin typeface="Open Sans"/>
                <a:ea typeface="Open Sans"/>
                <a:cs typeface="Open Sans"/>
                <a:sym typeface="Open Sans"/>
              </a:rPr>
              <a:t>„Kollektív”:</a:t>
            </a:r>
            <a:r>
              <a:rPr lang="hu-HU" sz="26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az „Isten, haza és család” funkciója</a:t>
            </a:r>
            <a:endParaRPr/>
          </a:p>
        </p:txBody>
      </p:sp>
      <p:graphicFrame>
        <p:nvGraphicFramePr>
          <p:cNvPr id="202" name="Google Shape;202;p11"/>
          <p:cNvGraphicFramePr/>
          <p:nvPr>
            <p:extLst>
              <p:ext uri="{D42A27DB-BD31-4B8C-83A1-F6EECF244321}">
                <p14:modId xmlns:p14="http://schemas.microsoft.com/office/powerpoint/2010/main" val="2066409782"/>
              </p:ext>
            </p:extLst>
          </p:nvPr>
        </p:nvGraphicFramePr>
        <p:xfrm>
          <a:off x="107950" y="643438"/>
          <a:ext cx="8928100" cy="4434880"/>
        </p:xfrm>
        <a:graphic>
          <a:graphicData uri="http://schemas.openxmlformats.org/drawingml/2006/table">
            <a:tbl>
              <a:tblPr>
                <a:noFill/>
                <a:tableStyleId>{4B9D4EEE-7A68-4DE8-AA12-86C69A01DFEF}</a:tableStyleId>
              </a:tblPr>
              <a:tblGrid>
                <a:gridCol w="97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b="1" i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b="1" i="1" u="none" strike="noStrike" cap="none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populista panel tartalma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b="1" i="1" u="none" strike="noStrike" cap="none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populista panel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b="1" i="1" u="none" strike="noStrike" cap="none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funkciója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b="1" i="1" u="none" strike="noStrike" cap="none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populista panel révén </a:t>
                      </a:r>
                      <a:r>
                        <a:rPr lang="hu-HU" sz="1800" b="1" i="1" u="none" strike="noStrike" cap="none" dirty="0" err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stigmatizált</a:t>
                      </a:r>
                      <a:r>
                        <a:rPr lang="hu-HU" sz="1800" b="1" i="1" u="none" strike="noStrike" cap="none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csoportok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2000"/>
                        <a:buFont typeface="Calibri"/>
                        <a:buNone/>
                      </a:pPr>
                      <a:r>
                        <a:rPr lang="hu-HU" sz="2000" b="1" i="0" u="none" strike="noStrike" cap="none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Isten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600"/>
                        <a:buFont typeface="Calibri"/>
                        <a:buNone/>
                      </a:pPr>
                      <a:r>
                        <a:rPr lang="hu-HU" sz="1600" b="1" i="0" u="none" strike="noStrike" cap="none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(transz-</a:t>
                      </a:r>
                      <a:r>
                        <a:rPr lang="hu-HU" sz="1600" b="1" i="0" u="none" strike="noStrike" cap="none" dirty="0" err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cendens</a:t>
                      </a:r>
                      <a:r>
                        <a:rPr lang="hu-HU" sz="1600" b="1" i="0" u="none" strike="noStrike" cap="none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spirituális közösség)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600"/>
                        <a:buFont typeface="Calibri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Morális pozíció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600"/>
                        <a:buFont typeface="Calibri"/>
                        <a:buNone/>
                      </a:pPr>
                      <a:r>
                        <a:rPr lang="hu-HU" sz="16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(i) Megfosztja az ellenfeleket morális elfogadhatóságuktól</a:t>
                      </a:r>
                      <a:br>
                        <a:rPr lang="hu-HU" sz="16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hu-HU" sz="16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(ii) A versengő politikák többé nem vitathatók</a:t>
                      </a:r>
                      <a:endParaRPr lang="hu-HU" sz="20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600"/>
                        <a:buFont typeface="Calibri"/>
                        <a:buNone/>
                      </a:pPr>
                      <a:r>
                        <a:rPr lang="hu-HU" sz="2000" b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2000" b="1" u="none" strike="noStrike" cap="none" dirty="0">
                          <a:solidFill>
                            <a:srgbClr val="8D50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VITA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600"/>
                        <a:buFont typeface="Calibri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Ateisták, liberálisok stb.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2000"/>
                        <a:buFont typeface="Calibri"/>
                        <a:buNone/>
                      </a:pPr>
                      <a:r>
                        <a:rPr lang="hu-HU" sz="2000" b="1" i="0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Haza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600"/>
                        <a:buFont typeface="Calibri"/>
                        <a:buNone/>
                      </a:pPr>
                      <a:r>
                        <a:rPr lang="hu-HU" sz="1600" b="1" i="0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(nemzeti közösség)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600"/>
                        <a:buFont typeface="Calibri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Fogadott politikai család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600"/>
                        <a:buFont typeface="Calibri"/>
                        <a:buNone/>
                      </a:pPr>
                      <a:r>
                        <a:rPr lang="hu-HU" sz="16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(i) Kizárja az ellenzéket a nemzetből</a:t>
                      </a:r>
                      <a:br>
                        <a:rPr lang="hu-HU" sz="16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hu-HU" sz="16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(ii) Megszünteti a kormányzók elszámoltathatóságát</a:t>
                      </a:r>
                      <a:endParaRPr sz="20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2000"/>
                        <a:buFont typeface="Calibri"/>
                        <a:buNone/>
                      </a:pPr>
                      <a:r>
                        <a:rPr lang="hu-HU" sz="2000" b="1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2000" b="1" u="none" strike="noStrike" cap="none" dirty="0">
                          <a:solidFill>
                            <a:srgbClr val="8D50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MOZGÁSTÉR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600"/>
                        <a:buFont typeface="Calibri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Ellenzéki pártok, civil társadalom (NGO-k, értelmiségiek stb.), nemzetközi szervezetek stb.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2000"/>
                        <a:buFont typeface="Calibri"/>
                        <a:buNone/>
                      </a:pPr>
                      <a:r>
                        <a:rPr lang="hu-HU" sz="2000" b="1" i="0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Család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1600"/>
                        <a:buFont typeface="Calibri"/>
                        <a:buNone/>
                      </a:pPr>
                      <a:r>
                        <a:rPr lang="hu-HU" sz="1600" b="1" i="0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(vérségi közösség)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600"/>
                        <a:buFont typeface="Calibri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Patriarchális család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600"/>
                        <a:buFont typeface="Calibri"/>
                        <a:buNone/>
                      </a:pPr>
                      <a:r>
                        <a:rPr lang="hu-HU" sz="16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(i) </a:t>
                      </a:r>
                      <a:r>
                        <a:rPr lang="hu-HU" sz="1600" b="1" u="none" strike="noStrike" cap="none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Stigmatizálja</a:t>
                      </a:r>
                      <a:r>
                        <a:rPr lang="hu-HU" sz="16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az alternatív életmódokat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600"/>
                        <a:buFont typeface="Calibri"/>
                        <a:buNone/>
                      </a:pPr>
                      <a:r>
                        <a:rPr lang="hu-HU" sz="16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(ii) Kiterjeszti a nemzetre a patriarchális dominancia kulturális modelljét</a:t>
                      </a:r>
                      <a:endParaRPr sz="20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2000"/>
                        <a:buFont typeface="Calibri"/>
                        <a:buNone/>
                      </a:pPr>
                      <a:r>
                        <a:rPr lang="hu-HU" sz="2000" b="1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2000" b="1" u="none" strike="noStrike" cap="none" dirty="0">
                          <a:solidFill>
                            <a:srgbClr val="8D50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DOMINANCIA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600"/>
                        <a:buFont typeface="Calibri"/>
                        <a:buNone/>
                      </a:pPr>
                      <a:r>
                        <a:rPr lang="hu-HU" sz="16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Kisebbségek (egyedülállók, LMBT emberek , hajléktalanok, munkanélküliek stb.)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title" idx="4294967295"/>
          </p:nvPr>
        </p:nvSpPr>
        <p:spPr>
          <a:xfrm>
            <a:off x="120093" y="0"/>
            <a:ext cx="8928100" cy="52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D5F50"/>
              </a:buClr>
              <a:buSzPts val="2800"/>
              <a:buFont typeface="Open Sans"/>
              <a:buNone/>
            </a:pPr>
            <a:r>
              <a:rPr lang="hu-HU" sz="2800" b="1">
                <a:solidFill>
                  <a:srgbClr val="CD5F50"/>
                </a:solidFill>
                <a:latin typeface="Open Sans"/>
                <a:ea typeface="Open Sans"/>
                <a:cs typeface="Open Sans"/>
                <a:sym typeface="Open Sans"/>
              </a:rPr>
              <a:t>„Kollektív”:</a:t>
            </a:r>
            <a:r>
              <a:rPr lang="hu-HU" sz="28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újradefiniálással történő kisajátítás</a:t>
            </a:r>
            <a:endParaRPr/>
          </a:p>
        </p:txBody>
      </p:sp>
      <p:grpSp>
        <p:nvGrpSpPr>
          <p:cNvPr id="208" name="Google Shape;208;p12"/>
          <p:cNvGrpSpPr/>
          <p:nvPr/>
        </p:nvGrpSpPr>
        <p:grpSpPr>
          <a:xfrm>
            <a:off x="251173" y="503488"/>
            <a:ext cx="8641308" cy="1440160"/>
            <a:chOff x="250825" y="1131590"/>
            <a:chExt cx="8642350" cy="3461912"/>
          </a:xfrm>
        </p:grpSpPr>
        <p:sp>
          <p:nvSpPr>
            <p:cNvPr id="209" name="Google Shape;209;p12"/>
            <p:cNvSpPr/>
            <p:nvPr/>
          </p:nvSpPr>
          <p:spPr>
            <a:xfrm>
              <a:off x="1115616" y="1837551"/>
              <a:ext cx="504056" cy="640056"/>
            </a:xfrm>
            <a:custGeom>
              <a:avLst/>
              <a:gdLst/>
              <a:ahLst/>
              <a:cxnLst/>
              <a:rect l="l" t="t" r="r" b="b"/>
              <a:pathLst>
                <a:path w="299923" h="270663" extrusionOk="0">
                  <a:moveTo>
                    <a:pt x="0" y="0"/>
                  </a:moveTo>
                  <a:cubicBezTo>
                    <a:pt x="123748" y="115214"/>
                    <a:pt x="247497" y="230429"/>
                    <a:pt x="299923" y="270663"/>
                  </a:cubicBezTo>
                </a:path>
              </a:pathLst>
            </a:custGeom>
            <a:noFill/>
            <a:ln w="63500" cap="flat" cmpd="sng">
              <a:solidFill>
                <a:srgbClr val="4D7C8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2"/>
            <p:cNvSpPr/>
            <p:nvPr/>
          </p:nvSpPr>
          <p:spPr>
            <a:xfrm>
              <a:off x="2051721" y="3363839"/>
              <a:ext cx="1498472" cy="709696"/>
            </a:xfrm>
            <a:custGeom>
              <a:avLst/>
              <a:gdLst/>
              <a:ahLst/>
              <a:cxnLst/>
              <a:rect l="l" t="t" r="r" b="b"/>
              <a:pathLst>
                <a:path w="1148487" h="373075" extrusionOk="0">
                  <a:moveTo>
                    <a:pt x="0" y="0"/>
                  </a:moveTo>
                  <a:cubicBezTo>
                    <a:pt x="193243" y="93268"/>
                    <a:pt x="386487" y="186537"/>
                    <a:pt x="577901" y="248716"/>
                  </a:cubicBezTo>
                  <a:cubicBezTo>
                    <a:pt x="769315" y="310895"/>
                    <a:pt x="1148487" y="373075"/>
                    <a:pt x="1148487" y="373075"/>
                  </a:cubicBezTo>
                  <a:lnTo>
                    <a:pt x="1148487" y="373075"/>
                  </a:lnTo>
                </a:path>
              </a:pathLst>
            </a:custGeom>
            <a:noFill/>
            <a:ln w="63500" cap="flat" cmpd="sng">
              <a:solidFill>
                <a:srgbClr val="4D7C8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2"/>
            <p:cNvSpPr/>
            <p:nvPr/>
          </p:nvSpPr>
          <p:spPr>
            <a:xfrm flipH="1">
              <a:off x="5292077" y="3511086"/>
              <a:ext cx="1656187" cy="562451"/>
            </a:xfrm>
            <a:custGeom>
              <a:avLst/>
              <a:gdLst/>
              <a:ahLst/>
              <a:cxnLst/>
              <a:rect l="l" t="t" r="r" b="b"/>
              <a:pathLst>
                <a:path w="1148487" h="373075" extrusionOk="0">
                  <a:moveTo>
                    <a:pt x="0" y="0"/>
                  </a:moveTo>
                  <a:cubicBezTo>
                    <a:pt x="193243" y="93268"/>
                    <a:pt x="386487" y="186537"/>
                    <a:pt x="577901" y="248716"/>
                  </a:cubicBezTo>
                  <a:cubicBezTo>
                    <a:pt x="769315" y="310895"/>
                    <a:pt x="1148487" y="373075"/>
                    <a:pt x="1148487" y="373075"/>
                  </a:cubicBezTo>
                  <a:lnTo>
                    <a:pt x="1148487" y="373075"/>
                  </a:lnTo>
                </a:path>
              </a:pathLst>
            </a:custGeom>
            <a:noFill/>
            <a:ln w="63500" cap="flat" cmpd="sng">
              <a:solidFill>
                <a:srgbClr val="4D7C8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2"/>
            <p:cNvSpPr/>
            <p:nvPr/>
          </p:nvSpPr>
          <p:spPr>
            <a:xfrm flipH="1">
              <a:off x="7531676" y="1914787"/>
              <a:ext cx="424700" cy="656963"/>
            </a:xfrm>
            <a:custGeom>
              <a:avLst/>
              <a:gdLst/>
              <a:ahLst/>
              <a:cxnLst/>
              <a:rect l="l" t="t" r="r" b="b"/>
              <a:pathLst>
                <a:path w="299923" h="270663" extrusionOk="0">
                  <a:moveTo>
                    <a:pt x="0" y="0"/>
                  </a:moveTo>
                  <a:cubicBezTo>
                    <a:pt x="123748" y="115214"/>
                    <a:pt x="247497" y="230429"/>
                    <a:pt x="299923" y="270663"/>
                  </a:cubicBezTo>
                </a:path>
              </a:pathLst>
            </a:custGeom>
            <a:noFill/>
            <a:ln w="63500" cap="flat" cmpd="sng">
              <a:solidFill>
                <a:srgbClr val="4D7C8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250825" y="1131590"/>
              <a:ext cx="2088927" cy="783569"/>
            </a:xfrm>
            <a:prstGeom prst="roundRect">
              <a:avLst>
                <a:gd name="adj" fmla="val 16667"/>
              </a:avLst>
            </a:prstGeom>
            <a:solidFill>
              <a:srgbClr val="D1C9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b="1">
                  <a:solidFill>
                    <a:srgbClr val="50412B"/>
                  </a:solidFill>
                  <a:latin typeface="Calibri"/>
                  <a:ea typeface="Calibri"/>
                  <a:cs typeface="Calibri"/>
                  <a:sym typeface="Calibri"/>
                </a:rPr>
                <a:t>Definíció</a:t>
              </a:r>
              <a:endParaRPr sz="240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6804248" y="1131590"/>
              <a:ext cx="2088927" cy="783197"/>
            </a:xfrm>
            <a:prstGeom prst="roundRect">
              <a:avLst>
                <a:gd name="adj" fmla="val 16667"/>
              </a:avLst>
            </a:prstGeom>
            <a:solidFill>
              <a:srgbClr val="D1C9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b="1">
                  <a:solidFill>
                    <a:srgbClr val="50412B"/>
                  </a:solidFill>
                  <a:latin typeface="Calibri"/>
                  <a:ea typeface="Calibri"/>
                  <a:cs typeface="Calibri"/>
                  <a:sym typeface="Calibri"/>
                </a:rPr>
                <a:t>Újradefiniálás</a:t>
              </a:r>
              <a:endParaRPr sz="240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812921" y="2477607"/>
              <a:ext cx="2110664" cy="1033479"/>
            </a:xfrm>
            <a:prstGeom prst="ellipse">
              <a:avLst/>
            </a:prstGeom>
            <a:solidFill>
              <a:srgbClr val="D1C9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b="1">
                  <a:solidFill>
                    <a:srgbClr val="50412B"/>
                  </a:solidFill>
                  <a:latin typeface="Calibri"/>
                  <a:ea typeface="Calibri"/>
                  <a:cs typeface="Calibri"/>
                  <a:sym typeface="Calibri"/>
                </a:rPr>
                <a:t>Kiválogatás</a:t>
              </a:r>
              <a:endParaRPr sz="280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3462374" y="3560023"/>
              <a:ext cx="2189746" cy="1033479"/>
            </a:xfrm>
            <a:prstGeom prst="ellipse">
              <a:avLst/>
            </a:prstGeom>
            <a:solidFill>
              <a:srgbClr val="D1C9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b="1">
                  <a:solidFill>
                    <a:srgbClr val="50412B"/>
                  </a:solidFill>
                  <a:latin typeface="Calibri"/>
                  <a:ea typeface="Calibri"/>
                  <a:cs typeface="Calibri"/>
                  <a:sym typeface="Calibri"/>
                </a:rPr>
                <a:t>Kiszelektálás</a:t>
              </a:r>
              <a:endParaRPr sz="280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6227763" y="2467514"/>
              <a:ext cx="2058314" cy="1053665"/>
            </a:xfrm>
            <a:prstGeom prst="ellipse">
              <a:avLst/>
            </a:prstGeom>
            <a:solidFill>
              <a:srgbClr val="D1C9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b="1">
                  <a:solidFill>
                    <a:srgbClr val="50412B"/>
                  </a:solidFill>
                  <a:latin typeface="Calibri"/>
                  <a:ea typeface="Calibri"/>
                  <a:cs typeface="Calibri"/>
                  <a:sym typeface="Calibri"/>
                </a:rPr>
                <a:t>Átkeretezés</a:t>
              </a:r>
              <a:endParaRPr sz="280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8" name="Google Shape;218;p12"/>
            <p:cNvCxnSpPr>
              <a:stCxn id="213" idx="3"/>
              <a:endCxn id="214" idx="1"/>
            </p:cNvCxnSpPr>
            <p:nvPr/>
          </p:nvCxnSpPr>
          <p:spPr>
            <a:xfrm rot="10800000" flipH="1">
              <a:off x="2339752" y="1523075"/>
              <a:ext cx="4464600" cy="300"/>
            </a:xfrm>
            <a:prstGeom prst="straightConnector1">
              <a:avLst/>
            </a:prstGeom>
            <a:noFill/>
            <a:ln w="63500" cap="flat" cmpd="sng">
              <a:solidFill>
                <a:srgbClr val="4D7C85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aphicFrame>
        <p:nvGraphicFramePr>
          <p:cNvPr id="219" name="Google Shape;219;p12"/>
          <p:cNvGraphicFramePr/>
          <p:nvPr>
            <p:extLst>
              <p:ext uri="{D42A27DB-BD31-4B8C-83A1-F6EECF244321}">
                <p14:modId xmlns:p14="http://schemas.microsoft.com/office/powerpoint/2010/main" val="1686381009"/>
              </p:ext>
            </p:extLst>
          </p:nvPr>
        </p:nvGraphicFramePr>
        <p:xfrm>
          <a:off x="120093" y="1955938"/>
          <a:ext cx="8928100" cy="3215680"/>
        </p:xfrm>
        <a:graphic>
          <a:graphicData uri="http://schemas.openxmlformats.org/drawingml/2006/table">
            <a:tbl>
              <a:tblPr firstRow="1" bandRow="1">
                <a:noFill/>
                <a:tableStyleId>{47589D02-B137-4AC5-99C7-834F9BCF170C}</a:tableStyleId>
              </a:tblPr>
              <a:tblGrid>
                <a:gridCol w="97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b="1" i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1" i="0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Isten</a:t>
                      </a:r>
                      <a:endParaRPr/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1" i="0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Haza</a:t>
                      </a:r>
                      <a:endParaRPr/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1" i="0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Család</a:t>
                      </a:r>
                      <a:endParaRPr/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b="1" i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Amit kiválogat</a:t>
                      </a:r>
                      <a:endParaRPr/>
                    </a:p>
                  </a:txBody>
                  <a:tcPr marL="36200" marR="36200" marT="36200" marB="36200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racionalitás elvetése „az örök törvény” nevében + vallási szimbólumok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„nemzeti érdek” mint közjó + érzelmi kötést létrehozó közösség, aminek a nevében áldozatot lehet kérni</a:t>
                      </a:r>
                      <a:endParaRPr sz="1400" b="1" u="none" strike="noStrike" cap="none">
                        <a:solidFill>
                          <a:srgbClr val="8D503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hagyományos családmodell (heteroszexuális partnerek alkotta nukleáris család)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b="1" i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Amit kiszelektál</a:t>
                      </a:r>
                      <a:endParaRPr/>
                    </a:p>
                  </a:txBody>
                  <a:tcPr marL="36200" marR="36200" marT="36200" marB="36200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szolidaritás, könyörület, mértékletesség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hu-HU" sz="14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 állampolgárság eleme (közös alap más nemzetekkel szemben definiálva)</a:t>
                      </a:r>
                      <a:endParaRPr sz="1400" b="1" u="none" strike="noStrike" cap="none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progresszív elemek (azonos nemű párok, „szinglik” stb.)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b="1" i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Ahogy átkeretezi</a:t>
                      </a:r>
                      <a:endParaRPr/>
                    </a:p>
                  </a:txBody>
                  <a:tcPr marL="36200" marR="36200" marT="36200" marB="36200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(i) Megfosztja az ellenfeleket morális elfogadhatóságuktól</a:t>
                      </a:r>
                      <a:br>
                        <a:rPr lang="hu-HU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hu-HU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(ii) Megkérdőjelezhetetlen morális státusz magának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(iii) Az alapértékek védőjeként lép fel</a:t>
                      </a:r>
                      <a:endParaRPr sz="14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hu-HU" sz="14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(i) Kizárja az ellenzéket a nemzetből </a:t>
                      </a:r>
                      <a:br>
                        <a:rPr lang="hu-HU" sz="14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hu-HU" sz="14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(ii) Megszünteti a kormányzók elszámoltathatóságát</a:t>
                      </a:r>
                      <a:br>
                        <a:rPr lang="hu-HU" sz="14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hu-HU" sz="14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(iii) Nemzet = fogadott politikai család, aki ezen belül van, azt megvédjük;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hu-HU" sz="14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aki pedig nem, azt kitagadjuk;</a:t>
                      </a:r>
                      <a:endParaRPr sz="1400" b="1" u="none" strike="noStrike" cap="none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(i) </a:t>
                      </a:r>
                      <a:r>
                        <a:rPr lang="hu-HU" sz="1400" b="1" u="none" strike="noStrike" cap="none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Stigmatizálja</a:t>
                      </a:r>
                      <a:r>
                        <a:rPr lang="hu-HU" sz="14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az alternatív életmódokat</a:t>
                      </a:r>
                      <a:br>
                        <a:rPr lang="hu-HU" sz="14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hu-HU" sz="14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(ii) Kiterjeszti a nemzetre a patriarchális dominancia kulturális modelljét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b="1" u="none" strike="noStrike" cap="none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(iii) Nyugat mint elrettentő példa</a:t>
                      </a:r>
                      <a:endParaRPr sz="1400" b="1" u="none" strike="noStrike" cap="none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36200" marB="36200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>
            <a:spLocks noGrp="1"/>
          </p:cNvSpPr>
          <p:nvPr>
            <p:ph type="title"/>
          </p:nvPr>
        </p:nvSpPr>
        <p:spPr>
          <a:xfrm>
            <a:off x="107950" y="72008"/>
            <a:ext cx="8928100" cy="699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D5F50"/>
              </a:buClr>
              <a:buSzPts val="2800"/>
              <a:buFont typeface="Open Sans"/>
              <a:buNone/>
            </a:pPr>
            <a:r>
              <a:rPr lang="hu-HU" sz="2800">
                <a:solidFill>
                  <a:srgbClr val="CD5F50"/>
                </a:solidFill>
                <a:latin typeface="Open Sans"/>
                <a:ea typeface="Open Sans"/>
                <a:cs typeface="Open Sans"/>
                <a:sym typeface="Open Sans"/>
              </a:rPr>
              <a:t>„Egoizmus”:</a:t>
            </a:r>
            <a:r>
              <a:rPr lang="hu-HU" sz="280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a populizmus szociálpszichológiája</a:t>
            </a:r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body" idx="1"/>
          </p:nvPr>
        </p:nvSpPr>
        <p:spPr>
          <a:xfrm>
            <a:off x="179958" y="915566"/>
            <a:ext cx="8964042" cy="410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CD5F50"/>
              </a:buClr>
              <a:buSzPts val="1800"/>
              <a:buFont typeface="Calibri"/>
              <a:buAutoNum type="arabicPeriod"/>
            </a:pPr>
            <a:r>
              <a:rPr lang="hu-HU" sz="1800" b="1" dirty="0">
                <a:solidFill>
                  <a:srgbClr val="CD5F50"/>
                </a:solidFill>
                <a:latin typeface="Calibri"/>
                <a:ea typeface="Calibri"/>
                <a:cs typeface="Calibri"/>
                <a:sym typeface="Calibri"/>
              </a:rPr>
              <a:t>áldozattudatot generálnak </a:t>
            </a:r>
            <a:r>
              <a:rPr lang="hu-HU" sz="1800" b="1" dirty="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azzal, hogy az „ők” csoportot a „mi” ellenségének állítják be;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50412B"/>
              </a:buClr>
              <a:buSzPts val="1800"/>
              <a:buFont typeface="Calibri"/>
              <a:buAutoNum type="arabicPeriod"/>
            </a:pPr>
            <a:r>
              <a:rPr lang="hu-HU" sz="1800" b="1" dirty="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az áldozattudat </a:t>
            </a:r>
            <a:r>
              <a:rPr lang="hu-HU" sz="1800" b="1" dirty="0">
                <a:solidFill>
                  <a:srgbClr val="CD5F50"/>
                </a:solidFill>
                <a:latin typeface="Calibri"/>
                <a:ea typeface="Calibri"/>
                <a:cs typeface="Calibri"/>
                <a:sym typeface="Calibri"/>
              </a:rPr>
              <a:t>felmenti a populista választót </a:t>
            </a:r>
            <a:r>
              <a:rPr lang="hu-HU" sz="1800" b="1" dirty="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a másokkal való törődés erkölcsi kötelezettsége alól;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50412B"/>
              </a:buClr>
              <a:buSzPts val="1800"/>
              <a:buFont typeface="Calibri"/>
              <a:buAutoNum type="arabicPeriod"/>
            </a:pPr>
            <a:r>
              <a:rPr lang="hu-HU" sz="1800" b="1" dirty="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a felmentés </a:t>
            </a:r>
            <a:r>
              <a:rPr lang="hu-HU" sz="1800" b="1" dirty="0">
                <a:solidFill>
                  <a:srgbClr val="CD5F50"/>
                </a:solidFill>
                <a:latin typeface="Calibri"/>
                <a:ea typeface="Calibri"/>
                <a:cs typeface="Calibri"/>
                <a:sym typeface="Calibri"/>
              </a:rPr>
              <a:t>morális nihilizmushoz </a:t>
            </a:r>
            <a:r>
              <a:rPr lang="hu-HU" sz="1800" b="1" dirty="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vezet, ami a „mi” csoporton kívüliek sorsával szembeni teljes érdektelenséget jelent;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50412B"/>
              </a:buClr>
              <a:buSzPts val="1800"/>
              <a:buFont typeface="Calibri"/>
              <a:buAutoNum type="arabicPeriod"/>
            </a:pPr>
            <a:r>
              <a:rPr lang="hu-HU" sz="1800" b="1" dirty="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a morális nihilizmus </a:t>
            </a:r>
            <a:r>
              <a:rPr lang="hu-HU" sz="1800" b="1" dirty="0">
                <a:solidFill>
                  <a:srgbClr val="CD5F50"/>
                </a:solidFill>
                <a:latin typeface="Calibri"/>
                <a:ea typeface="Calibri"/>
                <a:cs typeface="Calibri"/>
                <a:sym typeface="Calibri"/>
              </a:rPr>
              <a:t>a szolidaritás elvetésével jár,</a:t>
            </a:r>
            <a:r>
              <a:rPr lang="hu-HU" sz="1800" b="1" dirty="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 a populista szavazó ugyanis többé nem kell, hogy figyelembe vegye más emberek érdekeit;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50412B"/>
              </a:buClr>
              <a:buSzPts val="1800"/>
              <a:buFont typeface="Calibri"/>
              <a:buAutoNum type="arabicPeriod"/>
            </a:pPr>
            <a:r>
              <a:rPr lang="hu-HU" sz="1800" b="1" dirty="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a szolidaritás elvetése szabadjára engedi a </a:t>
            </a:r>
            <a:r>
              <a:rPr lang="hu-HU" sz="1800" b="1" dirty="0">
                <a:solidFill>
                  <a:srgbClr val="CD5F50"/>
                </a:solidFill>
                <a:latin typeface="Calibri"/>
                <a:ea typeface="Calibri"/>
                <a:cs typeface="Calibri"/>
                <a:sym typeface="Calibri"/>
              </a:rPr>
              <a:t>nyílt önzést,</a:t>
            </a:r>
            <a:r>
              <a:rPr lang="hu-HU" sz="1800" b="1" dirty="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 miszerint a választó végre szabadon koncentrálhat csak a saját gondjaira, magára hagyva másokat;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50412B"/>
              </a:buClr>
              <a:buSzPts val="1800"/>
              <a:buFont typeface="Calibri"/>
              <a:buAutoNum type="arabicPeriod"/>
            </a:pPr>
            <a:r>
              <a:rPr lang="hu-HU" sz="1800" b="1" dirty="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az önzés </a:t>
            </a:r>
            <a:r>
              <a:rPr lang="hu-HU" sz="1800" b="1" dirty="0">
                <a:solidFill>
                  <a:srgbClr val="CD5F50"/>
                </a:solidFill>
                <a:latin typeface="Calibri"/>
                <a:ea typeface="Calibri"/>
                <a:cs typeface="Calibri"/>
                <a:sym typeface="Calibri"/>
              </a:rPr>
              <a:t>kollektív egoizmusban </a:t>
            </a:r>
            <a:r>
              <a:rPr lang="hu-HU" sz="1800" b="1" dirty="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ölt testet, ahogy a „mi” képzelt közössége válik a szolidaritás elvetésének legitimációs bázisává; és végül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50412B"/>
              </a:buClr>
              <a:buSzPts val="1800"/>
              <a:buFont typeface="Calibri"/>
              <a:buAutoNum type="arabicPeriod"/>
            </a:pPr>
            <a:r>
              <a:rPr lang="hu-HU" sz="1800" b="1" dirty="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a kollektív egoizmus </a:t>
            </a:r>
            <a:r>
              <a:rPr lang="hu-HU" sz="1800" b="1" dirty="0">
                <a:solidFill>
                  <a:srgbClr val="CD5F50"/>
                </a:solidFill>
                <a:latin typeface="Calibri"/>
                <a:ea typeface="Calibri"/>
                <a:cs typeface="Calibri"/>
                <a:sym typeface="Calibri"/>
              </a:rPr>
              <a:t>kihúzza az erkölcsi talajt a közösségi érdekbeszámítás alól (ezért legitimációs kihívás)</a:t>
            </a:r>
            <a:r>
              <a:rPr lang="hu-HU" sz="1800" b="1" dirty="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 dirty="0">
              <a:solidFill>
                <a:srgbClr val="50412B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/>
          <p:nvPr/>
        </p:nvSpPr>
        <p:spPr>
          <a:xfrm>
            <a:off x="107950" y="1131590"/>
            <a:ext cx="8928100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4000"/>
              <a:buFont typeface="Open Sans"/>
              <a:buNone/>
            </a:pPr>
            <a:r>
              <a:rPr lang="hu-HU" sz="40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Orbán Magyarországa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4000"/>
              <a:buFont typeface="Open Sans"/>
              <a:buNone/>
            </a:pPr>
            <a:r>
              <a:rPr lang="hu-HU" sz="40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vs.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4000"/>
              <a:buFont typeface="Open Sans"/>
              <a:buNone/>
            </a:pPr>
            <a:r>
              <a:rPr lang="hu-HU" sz="40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Kaczynski</a:t>
            </a:r>
            <a:r>
              <a:rPr lang="hu-HU" sz="40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Lengyelországa: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3200"/>
              <a:buFont typeface="Open Sans"/>
              <a:buNone/>
            </a:pPr>
            <a:endParaRPr lang="hu-HU" sz="3200" b="1" dirty="0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3200"/>
              <a:buFont typeface="Open Sans"/>
              <a:buNone/>
            </a:pPr>
            <a:r>
              <a:rPr lang="hu-HU" sz="32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ideológiaalkalmazó vs. </a:t>
            </a:r>
            <a:r>
              <a:rPr lang="hu-HU" sz="3200" b="1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ideológiavezérelt</a:t>
            </a:r>
            <a:r>
              <a:rPr lang="hu-HU" sz="32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 rendszer összehasonlítása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>
            <a:spLocks noGrp="1"/>
          </p:cNvSpPr>
          <p:nvPr>
            <p:ph type="title" idx="4294967295"/>
          </p:nvPr>
        </p:nvSpPr>
        <p:spPr>
          <a:xfrm>
            <a:off x="114175" y="51470"/>
            <a:ext cx="89281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400"/>
              <a:buFont typeface="Calibri"/>
              <a:buNone/>
            </a:pPr>
            <a:r>
              <a:rPr lang="hu-HU" sz="2800" b="1" dirty="0">
                <a:solidFill>
                  <a:srgbClr val="8D503B"/>
                </a:solidFill>
              </a:rPr>
              <a:t>Magyarország és Lengyelország: </a:t>
            </a:r>
            <a:br>
              <a:rPr lang="hu-HU" sz="2800" b="1" dirty="0">
                <a:solidFill>
                  <a:srgbClr val="8D503B"/>
                </a:solidFill>
              </a:rPr>
            </a:br>
            <a:r>
              <a:rPr lang="hu-HU" sz="2800" b="1" dirty="0">
                <a:solidFill>
                  <a:srgbClr val="8D503B"/>
                </a:solidFill>
              </a:rPr>
              <a:t>a két autokratikus kísérlet közös ideológiai paneljei</a:t>
            </a:r>
            <a:endParaRPr sz="2800" dirty="0"/>
          </a:p>
        </p:txBody>
      </p:sp>
      <p:sp>
        <p:nvSpPr>
          <p:cNvPr id="237" name="Google Shape;237;p15"/>
          <p:cNvSpPr txBox="1">
            <a:spLocks noGrp="1"/>
          </p:cNvSpPr>
          <p:nvPr>
            <p:ph type="body" idx="4294967295"/>
          </p:nvPr>
        </p:nvSpPr>
        <p:spPr>
          <a:xfrm>
            <a:off x="103998" y="915566"/>
            <a:ext cx="9040001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7C8B"/>
              </a:buClr>
              <a:buSzPts val="1600"/>
              <a:buChar char="•"/>
            </a:pPr>
            <a:r>
              <a:rPr lang="hu-HU" sz="1600" b="1">
                <a:solidFill>
                  <a:srgbClr val="50412B"/>
                </a:solidFill>
              </a:rPr>
              <a:t>nem kormányváltásként, hanem új rendszerváltásként </a:t>
            </a:r>
            <a:r>
              <a:rPr lang="hu-HU" sz="1600">
                <a:solidFill>
                  <a:srgbClr val="50412B"/>
                </a:solidFill>
              </a:rPr>
              <a:t>definiálják kormányzásukat; 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7C8B"/>
              </a:buClr>
              <a:buSzPts val="1600"/>
              <a:buChar char="•"/>
            </a:pPr>
            <a:r>
              <a:rPr lang="hu-HU" sz="1600" b="1">
                <a:solidFill>
                  <a:srgbClr val="50412B"/>
                </a:solidFill>
              </a:rPr>
              <a:t>a békés, tárgyalásos rendszerváltás történetét az eliteknek a társadalom feje feletti alkujaként interpretálják,</a:t>
            </a:r>
            <a:r>
              <a:rPr lang="hu-HU" sz="1600">
                <a:solidFill>
                  <a:srgbClr val="50412B"/>
                </a:solidFill>
              </a:rPr>
              <a:t> s ezzel próbálják legitimálni az általuk képviselt új, tényleges rendszerváltás szükségességét;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7C8B"/>
              </a:buClr>
              <a:buSzPts val="1600"/>
              <a:buChar char="•"/>
            </a:pPr>
            <a:r>
              <a:rPr lang="hu-HU" sz="1600" b="1">
                <a:solidFill>
                  <a:srgbClr val="50412B"/>
                </a:solidFill>
              </a:rPr>
              <a:t>a nemzeten nem autonóm polgárok, hanem egy ideológiának elkötelezett személyek közösségét értik, </a:t>
            </a:r>
            <a:r>
              <a:rPr lang="hu-HU" sz="1600">
                <a:solidFill>
                  <a:srgbClr val="50412B"/>
                </a:solidFill>
              </a:rPr>
              <a:t>amellyel legitimációs bázist és érvrendszert kívánnak teremteni ahhoz, hogy a rendszerükkel szemben kritikus állampolgárokat kirekeszthessék a nemzetből, s idegen érdekek képviselőinek tüntethessék fel;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7C8B"/>
              </a:buClr>
              <a:buSzPts val="1600"/>
              <a:buChar char="•"/>
            </a:pPr>
            <a:r>
              <a:rPr lang="hu-HU" sz="1600" b="1">
                <a:solidFill>
                  <a:srgbClr val="50412B"/>
                </a:solidFill>
              </a:rPr>
              <a:t>egyaránt osztanak egy sajátos EU-szkepticizmust, </a:t>
            </a:r>
            <a:r>
              <a:rPr lang="hu-HU" sz="1600">
                <a:solidFill>
                  <a:srgbClr val="50412B"/>
                </a:solidFill>
              </a:rPr>
              <a:t>és historizált sérelmi alapon úgy folytatnak „nemzeti szabadságharcot Brüsszel diktatúrája” ellen, hogy közben igényt tartanak az uniós forrásokra;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7C8B"/>
              </a:buClr>
              <a:buSzPts val="1600"/>
              <a:buChar char="•"/>
            </a:pPr>
            <a:r>
              <a:rPr lang="hu-HU" sz="1600" b="1">
                <a:solidFill>
                  <a:srgbClr val="50412B"/>
                </a:solidFill>
              </a:rPr>
              <a:t>2015-2016-ban a menekültekkel, migránsokkal és idegenekkel szembeni félelem és gyanakvás</a:t>
            </a:r>
            <a:r>
              <a:rPr lang="hu-HU" sz="1600">
                <a:solidFill>
                  <a:srgbClr val="50412B"/>
                </a:solidFill>
              </a:rPr>
              <a:t> mindkét országban kivételesen magas, amit a populista politika könnyen aktív idegengyűlöletté alakít át.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7C8B"/>
              </a:buClr>
              <a:buSzPts val="1800"/>
              <a:buNone/>
            </a:pPr>
            <a:r>
              <a:rPr lang="hu-HU" sz="1800" b="1">
                <a:solidFill>
                  <a:srgbClr val="50412B"/>
                </a:solidFill>
              </a:rPr>
              <a:t>Ezen ideológiai panelek hasonlósága csak azt mutatja, hogy két különböző típusú autokratikus rendszer igényeihez egyaránt illeszthetőek.</a:t>
            </a:r>
            <a:endParaRPr/>
          </a:p>
          <a:p>
            <a:pPr marL="3429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7C8B"/>
              </a:buClr>
              <a:buSzPts val="1800"/>
              <a:buNone/>
            </a:pPr>
            <a:endParaRPr sz="1800" b="1">
              <a:solidFill>
                <a:srgbClr val="50412B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body" idx="1"/>
          </p:nvPr>
        </p:nvSpPr>
        <p:spPr>
          <a:xfrm>
            <a:off x="112224" y="51470"/>
            <a:ext cx="8928100" cy="49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400"/>
              <a:buNone/>
            </a:pPr>
            <a:r>
              <a:rPr lang="hu-HU" sz="2800" b="1" dirty="0" err="1">
                <a:solidFill>
                  <a:srgbClr val="8D503B"/>
                </a:solidFill>
                <a:sym typeface="Calibri"/>
              </a:rPr>
              <a:t>Kaczynski</a:t>
            </a:r>
            <a:r>
              <a:rPr lang="hu-HU" sz="2800" b="1" dirty="0">
                <a:solidFill>
                  <a:srgbClr val="8D503B"/>
                </a:solidFill>
                <a:sym typeface="Calibri"/>
              </a:rPr>
              <a:t> Lengyelországa és Orbán Magyarországa (1)</a:t>
            </a:r>
            <a:endParaRPr sz="2800" dirty="0"/>
          </a:p>
        </p:txBody>
      </p:sp>
      <p:graphicFrame>
        <p:nvGraphicFramePr>
          <p:cNvPr id="244" name="Google Shape;244;p16"/>
          <p:cNvGraphicFramePr/>
          <p:nvPr/>
        </p:nvGraphicFramePr>
        <p:xfrm>
          <a:off x="109662" y="566322"/>
          <a:ext cx="8926375" cy="4447019"/>
        </p:xfrm>
        <a:graphic>
          <a:graphicData uri="http://schemas.openxmlformats.org/drawingml/2006/table">
            <a:tbl>
              <a:tblPr>
                <a:noFill/>
                <a:tableStyleId>{4B9D4EEE-7A68-4DE8-AA12-86C69A01DFEF}</a:tableStyleId>
              </a:tblPr>
              <a:tblGrid>
                <a:gridCol w="143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Konzervatív autokratikus kísérlet: Lengyelország (2015-2023)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Berendezkedett patronális autokrácia:</a:t>
                      </a:r>
                      <a:br>
                        <a:rPr lang="hu-HU" sz="18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hu-HU" sz="18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Magyarország (2010-)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i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 állam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bürokratikus autoriter állam:</a:t>
                      </a:r>
                      <a:r>
                        <a:rPr lang="hu-HU" sz="1600" b="0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befejezetlen kísérlet a konzervatív autokrácia bevezetésére a politikai intézmények elfoglalásával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maffiaállam:</a:t>
                      </a:r>
                      <a:r>
                        <a:rPr lang="hu-HU" sz="1600" b="0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egy patronális hálónak a közhatalom eszközeivel bonyolított gazdasági vállalkozása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i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valódi döntéshozók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kormányzó párt:</a:t>
                      </a:r>
                      <a:r>
                        <a:rPr lang="hu-HU" sz="1600" b="0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egy formális vezetői testület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csúcspatrónus és udvartartása:</a:t>
                      </a:r>
                      <a:r>
                        <a:rPr lang="hu-HU" sz="1600" b="0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egy informális vezetői testület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i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 uralkodó párt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centralizált párt:</a:t>
                      </a:r>
                      <a:r>
                        <a:rPr lang="hu-HU" sz="1600" b="0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döntéshozatal a párt vezető testületeibe koncentrálódik, amit a pártelnök (egy politikus) irányít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transzmissziósszíj-párt:</a:t>
                      </a:r>
                      <a:r>
                        <a:rPr lang="hu-HU" sz="1600" b="0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pártban nincs döntéshozatal, csupán a csúcspatrónus és az ő hálója akaratának közvetítése és formális csatornákba öntése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i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Uralmi elit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pártelit:</a:t>
                      </a:r>
                      <a:r>
                        <a:rPr lang="hu-HU" sz="1600" b="0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egy politikai párt, amit formális struktúrája és legitimációja definiál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fogadott politikai család:</a:t>
                      </a:r>
                      <a:r>
                        <a:rPr lang="hu-HU" sz="1600" b="0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egy patronális háló (kiterjesztett patriarchális család, klán) formális struktúra és legitimáció nélkül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body" idx="1"/>
          </p:nvPr>
        </p:nvSpPr>
        <p:spPr>
          <a:xfrm>
            <a:off x="112224" y="51470"/>
            <a:ext cx="8928100" cy="49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400"/>
              <a:buNone/>
            </a:pPr>
            <a:r>
              <a:rPr lang="hu-HU" sz="2800" b="1" dirty="0" err="1">
                <a:solidFill>
                  <a:srgbClr val="8D503B"/>
                </a:solidFill>
                <a:sym typeface="Calibri"/>
              </a:rPr>
              <a:t>Kaczynski</a:t>
            </a:r>
            <a:r>
              <a:rPr lang="hu-HU" sz="2800" b="1" dirty="0">
                <a:solidFill>
                  <a:srgbClr val="8D503B"/>
                </a:solidFill>
                <a:sym typeface="Calibri"/>
              </a:rPr>
              <a:t> Lengyelországa és Orbán Magyarországa (2)</a:t>
            </a:r>
            <a:endParaRPr sz="2800" dirty="0"/>
          </a:p>
        </p:txBody>
      </p:sp>
      <p:graphicFrame>
        <p:nvGraphicFramePr>
          <p:cNvPr id="251" name="Google Shape;251;p17"/>
          <p:cNvGraphicFramePr/>
          <p:nvPr/>
        </p:nvGraphicFramePr>
        <p:xfrm>
          <a:off x="108806" y="479516"/>
          <a:ext cx="8926375" cy="4605960"/>
        </p:xfrm>
        <a:graphic>
          <a:graphicData uri="http://schemas.openxmlformats.org/drawingml/2006/table">
            <a:tbl>
              <a:tblPr>
                <a:noFill/>
                <a:tableStyleId>{4B9D4EEE-7A68-4DE8-AA12-86C69A01DFEF}</a:tableStyleId>
              </a:tblPr>
              <a:tblGrid>
                <a:gridCol w="143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Konzervatív autokratikus kísérlet: Lengyelország (2015-2023)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Berendezkedett patronális autokrácia:</a:t>
                      </a:r>
                      <a:br>
                        <a:rPr lang="hu-HU" sz="18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hu-HU" sz="18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Magyarország (2010-)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i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Állam és gazdaság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 állami gazdaság kiterjesztése,</a:t>
                      </a:r>
                      <a:r>
                        <a:rPr lang="hu-HU" sz="1600" b="0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tiszteletben tartva a piaci versenyt és a vállalkozás szabadságát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központilag vezérelt céglerablás:</a:t>
                      </a:r>
                      <a:r>
                        <a:rPr lang="hu-HU" sz="1600" b="0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vagyonfelhalmozás, piacok és tulajdonok újraosztása az állami erőszak vértelen eszközeivel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i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Állam és korrupció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szabadversenyes korrupció:</a:t>
                      </a:r>
                      <a:r>
                        <a:rPr lang="hu-HU" sz="1600" b="0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az állami adminisztrációt korrumpáló magánszereplők elszórt esetei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bűnöző állam:</a:t>
                      </a:r>
                      <a:r>
                        <a:rPr lang="hu-HU" sz="1600" b="0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centralizált és monopolizált korrupció felülről szervezett rendszere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i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vezetők motivációja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hatalom és ideológia:</a:t>
                      </a:r>
                      <a:r>
                        <a:rPr lang="hu-HU" sz="1600" b="0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hatalom kizárólagos birtoklása és az ideológia végrehajtása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hatalom és vagyon:</a:t>
                      </a:r>
                      <a:r>
                        <a:rPr lang="hu-HU" sz="1600" b="0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hatalom kizárólagos birtoklása és a személyes vagyonosodás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i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 ideológia szerepe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ideológiavezérelt rendszer:</a:t>
                      </a:r>
                      <a:r>
                        <a:rPr lang="hu-HU" sz="1600" b="0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„megszállott”, hajlandó ideologikus ügyek politikai árát megfizetni (a tettei az ideológiát követik, értékkoherencia)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3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hu-HU" sz="1600" b="1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ideológiaalkalmazó rendszer:</a:t>
                      </a:r>
                      <a:r>
                        <a:rPr lang="hu-HU" sz="1600" b="0" u="none" strike="noStrike" cap="none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„cinikus”, az „agymosás és pénzmosás” kettősének jegyében racionális (az ideológiája követi a tetteit, funkcionalitás-koherencia)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/>
          <p:nvPr/>
        </p:nvSpPr>
        <p:spPr>
          <a:xfrm>
            <a:off x="1068148" y="3560496"/>
            <a:ext cx="6821586" cy="1087579"/>
          </a:xfrm>
          <a:prstGeom prst="roundRect">
            <a:avLst>
              <a:gd name="adj" fmla="val 16667"/>
            </a:avLst>
          </a:prstGeom>
          <a:solidFill>
            <a:srgbClr val="D1C9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1068148" y="1275606"/>
            <a:ext cx="6829679" cy="1091765"/>
          </a:xfrm>
          <a:prstGeom prst="roundRect">
            <a:avLst>
              <a:gd name="adj" fmla="val 16667"/>
            </a:avLst>
          </a:prstGeom>
          <a:solidFill>
            <a:srgbClr val="D1C9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8"/>
          <p:cNvSpPr txBox="1">
            <a:spLocks noGrp="1"/>
          </p:cNvSpPr>
          <p:nvPr>
            <p:ph type="title" idx="4294967295"/>
          </p:nvPr>
        </p:nvSpPr>
        <p:spPr>
          <a:xfrm>
            <a:off x="107950" y="206041"/>
            <a:ext cx="8928100" cy="7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3600"/>
              <a:buFont typeface="Open Sans"/>
              <a:buNone/>
            </a:pPr>
            <a:r>
              <a:rPr lang="hu-HU" sz="36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A populizmus morális csapdája</a:t>
            </a:r>
            <a:endParaRPr/>
          </a:p>
        </p:txBody>
      </p:sp>
      <p:sp>
        <p:nvSpPr>
          <p:cNvPr id="259" name="Google Shape;259;p18"/>
          <p:cNvSpPr txBox="1">
            <a:spLocks noGrp="1"/>
          </p:cNvSpPr>
          <p:nvPr>
            <p:ph type="body" idx="4294967295"/>
          </p:nvPr>
        </p:nvSpPr>
        <p:spPr>
          <a:xfrm>
            <a:off x="1871701" y="1316391"/>
            <a:ext cx="5400601" cy="1010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0412B"/>
              </a:buClr>
              <a:buSzPts val="2400"/>
              <a:buNone/>
            </a:pPr>
            <a:r>
              <a:rPr lang="hu-HU" sz="2800" b="1" dirty="0">
                <a:solidFill>
                  <a:srgbClr val="50412B"/>
                </a:solidFill>
              </a:rPr>
              <a:t>A populizmus problémamegoldást kínál morális korlátok nélkül</a:t>
            </a:r>
            <a:endParaRPr sz="2800" dirty="0"/>
          </a:p>
        </p:txBody>
      </p:sp>
      <p:sp>
        <p:nvSpPr>
          <p:cNvPr id="260" name="Google Shape;260;p18"/>
          <p:cNvSpPr/>
          <p:nvPr/>
        </p:nvSpPr>
        <p:spPr>
          <a:xfrm>
            <a:off x="4319974" y="2487835"/>
            <a:ext cx="504056" cy="948011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4D7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D7C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1084333" y="3670509"/>
            <a:ext cx="681349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A dogmatikus liberalizmus morális korlátokat kínál problémamegoldás nélkül</a:t>
            </a:r>
            <a:endParaRPr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/>
          <p:cNvSpPr txBox="1"/>
          <p:nvPr/>
        </p:nvSpPr>
        <p:spPr>
          <a:xfrm>
            <a:off x="107950" y="303922"/>
            <a:ext cx="8928100" cy="154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3600"/>
              <a:buFont typeface="Open Sans"/>
              <a:buNone/>
            </a:pPr>
            <a:r>
              <a:rPr lang="hu-HU" sz="3600" b="1" i="0" u="none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Köszönjük a figyelmet</a:t>
            </a:r>
            <a:r>
              <a:rPr lang="hu-HU" sz="36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3600" b="1" i="0" u="none" strike="noStrike" cap="none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3200"/>
              <a:buFont typeface="Open Sans"/>
              <a:buNone/>
            </a:pPr>
            <a:r>
              <a:rPr lang="hu-HU" sz="3200" b="1" i="0" u="sng" strike="noStrike" cap="none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https://www.postcommunistregimes.com/</a:t>
            </a:r>
            <a:endParaRPr sz="3200" b="1" i="0" u="none" strike="noStrike" cap="none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7" name="Google Shape;26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664" y="1921191"/>
            <a:ext cx="2448272" cy="31201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8" name="Google Shape;26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2040" y="1921191"/>
            <a:ext cx="2106342" cy="31176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07950" y="0"/>
            <a:ext cx="8928100" cy="7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3600"/>
              <a:buFont typeface="Calibri"/>
              <a:buNone/>
            </a:pPr>
            <a:r>
              <a:rPr lang="hu-HU" sz="3600">
                <a:solidFill>
                  <a:srgbClr val="8D503B"/>
                </a:solidFill>
              </a:rPr>
              <a:t>Állam és legitimáció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179512" y="795451"/>
            <a:ext cx="8856538" cy="423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412B"/>
              </a:buClr>
              <a:buSzPts val="2600"/>
              <a:buChar char="•"/>
            </a:pPr>
            <a:r>
              <a:rPr lang="hu-HU" sz="2600" b="1" dirty="0">
                <a:solidFill>
                  <a:srgbClr val="50412B"/>
                </a:solidFill>
              </a:rPr>
              <a:t>Az állam a </a:t>
            </a:r>
            <a:r>
              <a:rPr lang="hu-HU" sz="2600" b="1" dirty="0">
                <a:solidFill>
                  <a:srgbClr val="8D503B"/>
                </a:solidFill>
              </a:rPr>
              <a:t>legitim </a:t>
            </a:r>
            <a:r>
              <a:rPr lang="hu-HU" sz="2600" b="1" dirty="0">
                <a:solidFill>
                  <a:srgbClr val="50412B"/>
                </a:solidFill>
              </a:rPr>
              <a:t>erőszak monopóliumának intézménye</a:t>
            </a:r>
            <a:endParaRPr sz="2600" dirty="0"/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rgbClr val="8D503B"/>
              </a:buClr>
              <a:buSzPts val="2600"/>
              <a:buChar char="•"/>
            </a:pPr>
            <a:r>
              <a:rPr lang="hu-HU" sz="2600" b="1" dirty="0">
                <a:solidFill>
                  <a:srgbClr val="8D503B"/>
                </a:solidFill>
              </a:rPr>
              <a:t>Legitimáció:</a:t>
            </a:r>
            <a:r>
              <a:rPr lang="hu-HU" sz="2600" b="1" dirty="0">
                <a:solidFill>
                  <a:srgbClr val="50412B"/>
                </a:solidFill>
              </a:rPr>
              <a:t> az uralom elfogadása az alatta élők által</a:t>
            </a:r>
            <a:endParaRPr sz="2600" dirty="0"/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rgbClr val="50412B"/>
              </a:buClr>
              <a:buSzPts val="2600"/>
              <a:buChar char="•"/>
            </a:pPr>
            <a:r>
              <a:rPr lang="hu-HU" sz="2600" b="1" dirty="0">
                <a:solidFill>
                  <a:srgbClr val="50412B"/>
                </a:solidFill>
              </a:rPr>
              <a:t>Max </a:t>
            </a:r>
            <a:r>
              <a:rPr lang="hu-HU" sz="2600" b="1" dirty="0" err="1">
                <a:solidFill>
                  <a:srgbClr val="50412B"/>
                </a:solidFill>
              </a:rPr>
              <a:t>Weber</a:t>
            </a:r>
            <a:r>
              <a:rPr lang="hu-HU" sz="2600" b="1" dirty="0">
                <a:solidFill>
                  <a:srgbClr val="50412B"/>
                </a:solidFill>
              </a:rPr>
              <a:t>: a legitimáció három ideáltípusa</a:t>
            </a:r>
            <a:endParaRPr sz="2600" dirty="0"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rgbClr val="8D503B"/>
              </a:buClr>
              <a:buSzPts val="2600"/>
              <a:buChar char="–"/>
            </a:pPr>
            <a:r>
              <a:rPr lang="hu-HU" sz="2600" b="1" dirty="0">
                <a:solidFill>
                  <a:srgbClr val="8D503B"/>
                </a:solidFill>
              </a:rPr>
              <a:t>tradicionális legitimáció:</a:t>
            </a:r>
            <a:r>
              <a:rPr lang="hu-HU" sz="2600" b="1" dirty="0">
                <a:solidFill>
                  <a:srgbClr val="50412B"/>
                </a:solidFill>
              </a:rPr>
              <a:t> „mert ez a hagyomány”</a:t>
            </a:r>
            <a:endParaRPr sz="2600" dirty="0"/>
          </a:p>
          <a:p>
            <a:pPr marL="742950" lvl="1" indent="-285750">
              <a:spcBef>
                <a:spcPts val="520"/>
              </a:spcBef>
              <a:buClr>
                <a:srgbClr val="8D503B"/>
              </a:buClr>
              <a:buSzPts val="2600"/>
            </a:pPr>
            <a:r>
              <a:rPr lang="hu-HU" sz="2600" b="1" dirty="0">
                <a:solidFill>
                  <a:srgbClr val="8D503B"/>
                </a:solidFill>
              </a:rPr>
              <a:t>karizmatikus legitimáció:</a:t>
            </a:r>
            <a:r>
              <a:rPr lang="hu-HU" sz="2600" b="1" dirty="0">
                <a:solidFill>
                  <a:srgbClr val="50412B"/>
                </a:solidFill>
              </a:rPr>
              <a:t> „mert ő a legkiválóbb vezető”</a:t>
            </a:r>
          </a:p>
          <a:p>
            <a:pPr marL="742950" lvl="1" indent="-285750">
              <a:spcBef>
                <a:spcPts val="520"/>
              </a:spcBef>
              <a:buClr>
                <a:srgbClr val="8D503B"/>
              </a:buClr>
              <a:buSzPts val="2600"/>
            </a:pPr>
            <a:r>
              <a:rPr lang="pt-BR" sz="2600" b="1" dirty="0">
                <a:solidFill>
                  <a:srgbClr val="8D503B"/>
                </a:solidFill>
              </a:rPr>
              <a:t>legális-racionális legitimáció:</a:t>
            </a:r>
            <a:r>
              <a:rPr lang="pt-BR" sz="2600" b="1" dirty="0">
                <a:solidFill>
                  <a:srgbClr val="50412B"/>
                </a:solidFill>
              </a:rPr>
              <a:t> „mert ez a törvény”</a:t>
            </a:r>
            <a:endParaRPr sz="2600" dirty="0"/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rgbClr val="50412B"/>
              </a:buClr>
              <a:buSzPts val="2600"/>
              <a:buChar char="•"/>
            </a:pPr>
            <a:r>
              <a:rPr lang="hu-HU" sz="2600" b="1" dirty="0">
                <a:solidFill>
                  <a:srgbClr val="50412B"/>
                </a:solidFill>
              </a:rPr>
              <a:t>A </a:t>
            </a:r>
            <a:r>
              <a:rPr lang="hu-HU" sz="2600" b="1" dirty="0">
                <a:solidFill>
                  <a:srgbClr val="8D503B"/>
                </a:solidFill>
              </a:rPr>
              <a:t>liberális demokráciák </a:t>
            </a:r>
            <a:r>
              <a:rPr lang="hu-HU" sz="2600" b="1" dirty="0">
                <a:solidFill>
                  <a:srgbClr val="50412B"/>
                </a:solidFill>
              </a:rPr>
              <a:t>alapja a </a:t>
            </a:r>
            <a:r>
              <a:rPr lang="hu-HU" sz="2600" b="1" dirty="0">
                <a:solidFill>
                  <a:srgbClr val="8D503B"/>
                </a:solidFill>
              </a:rPr>
              <a:t>legális-racionális legitimáció </a:t>
            </a:r>
            <a:r>
              <a:rPr lang="hu-HU" sz="2500" b="1" dirty="0">
                <a:solidFill>
                  <a:srgbClr val="8D503B"/>
                </a:solidFill>
                <a:sym typeface="Wingdings" panose="05000000000000000000" pitchFamily="2" charset="2"/>
              </a:rPr>
              <a:t></a:t>
            </a:r>
            <a:r>
              <a:rPr lang="hu-HU" sz="2500" b="1" dirty="0">
                <a:solidFill>
                  <a:srgbClr val="50412B"/>
                </a:solidFill>
              </a:rPr>
              <a:t> a vezetőt nem a képességei vagy a hagyomány/származás, hanem a megválasztásának törvényes módja legitimálja</a:t>
            </a:r>
            <a:endParaRPr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3"/>
          <p:cNvGraphicFramePr/>
          <p:nvPr>
            <p:extLst>
              <p:ext uri="{D42A27DB-BD31-4B8C-83A1-F6EECF244321}">
                <p14:modId xmlns:p14="http://schemas.microsoft.com/office/powerpoint/2010/main" val="2797878170"/>
              </p:ext>
            </p:extLst>
          </p:nvPr>
        </p:nvGraphicFramePr>
        <p:xfrm>
          <a:off x="107947" y="1132016"/>
          <a:ext cx="8928100" cy="3858920"/>
        </p:xfrm>
        <a:graphic>
          <a:graphicData uri="http://schemas.openxmlformats.org/drawingml/2006/table">
            <a:tbl>
              <a:tblPr firstRow="1" bandRow="1">
                <a:noFill/>
                <a:tableStyleId>{47589D02-B137-4AC5-99C7-834F9BCF170C}</a:tableStyleId>
              </a:tblPr>
              <a:tblGrid>
                <a:gridCol w="149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0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u="none" strike="noStrike" cap="none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36200" marR="36200" marT="36200" marB="362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200" b="1" u="none" strike="noStrike" cap="none" dirty="0">
                          <a:solidFill>
                            <a:srgbClr val="4D7C8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Legális-racionális legitimáció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200" b="1" u="none" strike="noStrike" cap="none" dirty="0">
                          <a:solidFill>
                            <a:srgbClr val="4D7C8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</a:t>
                      </a:r>
                      <a:r>
                        <a:rPr lang="hu-HU" sz="2200" b="1" u="none" strike="noStrike" cap="none" dirty="0" err="1">
                          <a:solidFill>
                            <a:srgbClr val="4D7C8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konstitucionalizmus</a:t>
                      </a:r>
                      <a:r>
                        <a:rPr lang="hu-HU" sz="2200" b="1" u="none" strike="noStrike" cap="none" dirty="0">
                          <a:solidFill>
                            <a:srgbClr val="4D7C8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)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200" b="1" u="none" strike="noStrike" cap="none" dirty="0" err="1">
                          <a:solidFill>
                            <a:srgbClr val="4D7C8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Szubsztantív</a:t>
                      </a:r>
                      <a:r>
                        <a:rPr lang="hu-HU" sz="2200" b="1" u="none" strike="noStrike" cap="none" dirty="0">
                          <a:solidFill>
                            <a:srgbClr val="4D7C8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-racionális legitimitás (populizmus) 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6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1" u="none" strike="noStrike" cap="none" dirty="0">
                          <a:solidFill>
                            <a:srgbClr val="4D7C8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 legitimáció hordozója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00" marR="36200" marT="36200" marB="362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személytelen intézmények</a:t>
                      </a:r>
                      <a:b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</a:br>
                      <a: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(a törvények primátusa)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1" u="none" strike="noStrike" cap="none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személyi aktorok</a:t>
                      </a:r>
                      <a:br>
                        <a:rPr lang="hu-HU" sz="2000" b="1" u="none" strike="noStrike" cap="none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</a:br>
                      <a:r>
                        <a:rPr lang="hu-HU" sz="2000" b="1" u="none" strike="noStrike" cap="none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(a szándékok primátusa)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4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1" u="none" strike="noStrike" cap="none" dirty="0">
                          <a:solidFill>
                            <a:srgbClr val="4D7C8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Az </a:t>
                      </a:r>
                      <a:r>
                        <a:rPr lang="hu-HU" sz="2000" b="1" u="none" strike="noStrike" cap="none" dirty="0" err="1">
                          <a:solidFill>
                            <a:srgbClr val="4D7C8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uralmi</a:t>
                      </a:r>
                      <a:r>
                        <a:rPr lang="hu-HU" sz="2000" b="1" u="none" strike="noStrike" cap="none" dirty="0">
                          <a:solidFill>
                            <a:srgbClr val="4D7C8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elit státusa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00" marR="36200" marT="36200" marB="362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törvénynek alárendelt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(a jog uralma, </a:t>
                      </a:r>
                      <a:r>
                        <a:rPr lang="hu-HU" sz="2000" b="1" i="1" u="none" strike="noStrike" cap="none" dirty="0" err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rule</a:t>
                      </a:r>
                      <a:r>
                        <a:rPr lang="hu-HU" sz="2000" b="1" i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of </a:t>
                      </a:r>
                      <a:r>
                        <a:rPr lang="hu-HU" sz="2000" b="1" i="1" u="none" strike="noStrike" cap="none" dirty="0" err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law</a:t>
                      </a:r>
                      <a: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)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törvény által kiszolgált</a:t>
                      </a:r>
                      <a:b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</a:br>
                      <a: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(az uralom joga, </a:t>
                      </a:r>
                      <a:r>
                        <a:rPr lang="hu-HU" sz="2000" b="1" i="1" u="none" strike="noStrike" cap="none" dirty="0" err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law</a:t>
                      </a:r>
                      <a:r>
                        <a:rPr lang="hu-HU" sz="2000" b="1" i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of </a:t>
                      </a:r>
                      <a:r>
                        <a:rPr lang="hu-HU" sz="2000" b="1" i="1" u="none" strike="noStrike" cap="none" dirty="0" err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rule</a:t>
                      </a:r>
                      <a:r>
                        <a:rPr lang="hu-HU" sz="2000" b="1" i="0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)</a:t>
                      </a:r>
                      <a:endParaRPr sz="2000" b="1" u="none" strike="noStrike" cap="none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1" u="none" strike="noStrike" cap="none" dirty="0">
                          <a:solidFill>
                            <a:srgbClr val="4D7C8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 politikai folyamat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00" marR="36200" marT="36200" marB="3620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1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deliberatív</a:t>
                      </a:r>
                      <a: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 több </a:t>
                      </a:r>
                      <a:r>
                        <a:rPr lang="hu-HU" sz="2000" b="1" u="none" strike="noStrike" cap="none" dirty="0" err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aktor</a:t>
                      </a:r>
                      <a: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által meghatározott érdekek egyeztetése 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(közösségi érdekbeszámítás)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1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deklaratív</a:t>
                      </a:r>
                      <a: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 egyetlen </a:t>
                      </a:r>
                      <a:r>
                        <a:rPr lang="hu-HU" sz="2000" b="1" u="none" strike="noStrike" cap="none" dirty="0" err="1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aktor</a:t>
                      </a:r>
                      <a: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által meghatározott érdekek érvényesítése</a:t>
                      </a:r>
                      <a:b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</a:br>
                      <a:r>
                        <a:rPr lang="hu-HU" sz="2000" b="1" u="none" strike="noStrike" cap="none" dirty="0">
                          <a:solidFill>
                            <a:srgbClr val="50412B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(más érdekek elnyomása)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00" marR="36200" marT="36200" marB="3620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" name="Google Shape;102;p3"/>
          <p:cNvSpPr txBox="1"/>
          <p:nvPr/>
        </p:nvSpPr>
        <p:spPr>
          <a:xfrm>
            <a:off x="539552" y="72008"/>
            <a:ext cx="8352928" cy="91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3200"/>
              <a:buFont typeface="Open Sans"/>
              <a:buNone/>
            </a:pPr>
            <a:r>
              <a:rPr lang="hu-HU" sz="32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Legális-racionális vs. szubsztantív-racionális legitimáció</a:t>
            </a:r>
            <a:endParaRPr sz="3200" b="1">
              <a:solidFill>
                <a:srgbClr val="8D503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4"/>
          <p:cNvGraphicFramePr/>
          <p:nvPr/>
        </p:nvGraphicFramePr>
        <p:xfrm>
          <a:off x="179512" y="1203598"/>
          <a:ext cx="8856975" cy="3672425"/>
        </p:xfrm>
        <a:graphic>
          <a:graphicData uri="http://schemas.openxmlformats.org/drawingml/2006/table">
            <a:tbl>
              <a:tblPr firstRow="1" bandRow="1">
                <a:noFill/>
                <a:tableStyleId>{47589D02-B137-4AC5-99C7-834F9BCF170C}</a:tableStyleId>
              </a:tblPr>
              <a:tblGrid>
                <a:gridCol w="165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150" marR="88150" marT="44075" marB="4407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8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Demokrácia</a:t>
                      </a:r>
                      <a:endParaRPr sz="28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150" marR="88150" marT="44075" marB="4407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8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Autokrácia</a:t>
                      </a:r>
                      <a:endParaRPr sz="28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150" marR="88150" marT="44075" marB="4407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8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Diktatúra</a:t>
                      </a:r>
                      <a:endParaRPr sz="2800" b="1" u="none" strike="noStrike" cap="none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150" marR="88150" marT="44075" marB="4407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400" b="1" i="0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jure </a:t>
                      </a:r>
                      <a:r>
                        <a:rPr lang="hu-HU" sz="2400" b="1" i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legitimáció</a:t>
                      </a:r>
                      <a:endParaRPr sz="2400" b="1" i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150" marR="88150" marT="44075" marB="4407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2800"/>
                        <a:buFont typeface="Arial"/>
                        <a:buNone/>
                      </a:pPr>
                      <a:r>
                        <a:rPr lang="hu-HU" sz="28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legális-racionális</a:t>
                      </a:r>
                      <a:endParaRPr sz="28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150" marR="88150" marT="44075" marB="4407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8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legális-racionális</a:t>
                      </a:r>
                      <a:endParaRPr sz="28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150" marR="88150" marT="44075" marB="4407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8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szubsztantív-racionális</a:t>
                      </a:r>
                      <a:endParaRPr sz="28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150" marR="88150" marT="44075" marB="4407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400" b="1" i="0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facto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400" b="1" i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legitimáció</a:t>
                      </a:r>
                      <a:endParaRPr sz="2400" b="1" i="1" u="none" strike="noStrike" cap="none">
                        <a:solidFill>
                          <a:srgbClr val="4D7C8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150" marR="88150" marT="44075" marB="4407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B"/>
                        </a:buClr>
                        <a:buSzPts val="2800"/>
                        <a:buFont typeface="Arial"/>
                        <a:buNone/>
                      </a:pPr>
                      <a:r>
                        <a:rPr lang="hu-HU" sz="28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legális-racionális</a:t>
                      </a:r>
                      <a:endParaRPr sz="28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150" marR="88150" marT="44075" marB="4407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8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szubsztantív-racionális</a:t>
                      </a:r>
                      <a:endParaRPr sz="28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150" marR="88150" marT="44075" marB="4407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800" b="1" u="none" strike="noStrike" cap="none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szubsztantív-racionális</a:t>
                      </a:r>
                      <a:endParaRPr sz="2800" b="1" u="none" strike="noStrike" cap="none">
                        <a:solidFill>
                          <a:srgbClr val="50412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150" marR="88150" marT="44075" marB="4407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9" name="Google Shape;109;p4"/>
          <p:cNvSpPr txBox="1"/>
          <p:nvPr/>
        </p:nvSpPr>
        <p:spPr>
          <a:xfrm>
            <a:off x="0" y="216024"/>
            <a:ext cx="9180068" cy="7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3200"/>
              <a:buFont typeface="Open Sans"/>
              <a:buNone/>
            </a:pPr>
            <a:r>
              <a:rPr lang="hu-HU" sz="32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Az egyes rendszerek </a:t>
            </a:r>
            <a:r>
              <a:rPr lang="hu-HU" sz="3200" b="1" i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de jure </a:t>
            </a:r>
            <a:r>
              <a:rPr lang="hu-HU" sz="32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és </a:t>
            </a:r>
            <a:r>
              <a:rPr lang="hu-HU" sz="3200" b="1" i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de facto </a:t>
            </a:r>
            <a:r>
              <a:rPr lang="hu-HU" sz="32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legitimációja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 idx="4294967295"/>
          </p:nvPr>
        </p:nvSpPr>
        <p:spPr>
          <a:xfrm>
            <a:off x="99948" y="104489"/>
            <a:ext cx="89281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None/>
            </a:pPr>
            <a:r>
              <a:rPr lang="hu-HU" sz="2800" b="1">
                <a:solidFill>
                  <a:srgbClr val="8D503B"/>
                </a:solidFill>
              </a:rPr>
              <a:t>A populizmus mint legitimációs kihívás</a:t>
            </a:r>
            <a:endParaRPr/>
          </a:p>
        </p:txBody>
      </p:sp>
      <p:graphicFrame>
        <p:nvGraphicFramePr>
          <p:cNvPr id="115" name="Google Shape;115;p5"/>
          <p:cNvGraphicFramePr/>
          <p:nvPr/>
        </p:nvGraphicFramePr>
        <p:xfrm>
          <a:off x="2915816" y="2787773"/>
          <a:ext cx="2880325" cy="2127815"/>
        </p:xfrm>
        <a:graphic>
          <a:graphicData uri="http://schemas.openxmlformats.org/drawingml/2006/table">
            <a:tbl>
              <a:tblPr>
                <a:noFill/>
                <a:tableStyleId>{4B9D4EEE-7A68-4DE8-AA12-86C69A01DFEF}</a:tableStyleId>
              </a:tblPr>
              <a:tblGrid>
                <a:gridCol w="288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3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C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b="1" u="none" strike="noStrike" cap="none">
                          <a:solidFill>
                            <a:srgbClr val="5041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Nem-populista kihívás</a:t>
                      </a:r>
                      <a:endParaRPr sz="2000" b="1" u="none" strike="noStrike" cap="none">
                        <a:solidFill>
                          <a:srgbClr val="50412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D7C8B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382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C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hu-HU" sz="1600" b="1" u="none" strike="noStrike" cap="none">
                          <a:solidFill>
                            <a:srgbClr val="5041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ideológiavezérelt (szélsőséges, fasiszta, kommunista stb.)</a:t>
                      </a:r>
                      <a:endParaRPr sz="18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D5F5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hu-HU" sz="1600" b="1" u="none" strike="noStrike" cap="none">
                          <a:solidFill>
                            <a:srgbClr val="CD5F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legális-racionális legitimáció felváltása</a:t>
                      </a:r>
                      <a:r>
                        <a:rPr lang="hu-HU" sz="1600" b="1" u="none" strike="noStrike" cap="none">
                          <a:solidFill>
                            <a:srgbClr val="5041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értékkoherens alapon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CB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6" name="Google Shape;116;p5"/>
          <p:cNvGraphicFramePr/>
          <p:nvPr>
            <p:extLst>
              <p:ext uri="{D42A27DB-BD31-4B8C-83A1-F6EECF244321}">
                <p14:modId xmlns:p14="http://schemas.microsoft.com/office/powerpoint/2010/main" val="3613136440"/>
              </p:ext>
            </p:extLst>
          </p:nvPr>
        </p:nvGraphicFramePr>
        <p:xfrm>
          <a:off x="37677" y="2799033"/>
          <a:ext cx="2808300" cy="2107190"/>
        </p:xfrm>
        <a:graphic>
          <a:graphicData uri="http://schemas.openxmlformats.org/drawingml/2006/table">
            <a:tbl>
              <a:tblPr>
                <a:noFill/>
                <a:tableStyleId>{4B9D4EEE-7A68-4DE8-AA12-86C69A01DFEF}</a:tableStyleId>
              </a:tblPr>
              <a:tblGrid>
                <a:gridCol w="28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C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b="1" u="none" strike="noStrike" cap="none">
                          <a:solidFill>
                            <a:srgbClr val="5041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Populista kihívás</a:t>
                      </a:r>
                      <a:endParaRPr sz="2000" b="1" u="none" strike="noStrike" cap="none">
                        <a:solidFill>
                          <a:srgbClr val="50412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D7C8B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2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C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hu-HU" sz="1600" b="1" u="none" strike="noStrike" cap="none" dirty="0">
                          <a:solidFill>
                            <a:srgbClr val="5041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ideológiaalkalmazó</a:t>
                      </a:r>
                      <a:endParaRPr sz="1800" u="none" strike="noStrike" cap="none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D5F50"/>
                        </a:buClr>
                        <a:buSzPts val="1600"/>
                        <a:buFont typeface="Arial"/>
                        <a:buChar char="•"/>
                      </a:pPr>
                      <a:endParaRPr lang="hu-HU" sz="1600" b="1" u="none" strike="noStrike" cap="none" dirty="0">
                        <a:solidFill>
                          <a:srgbClr val="CD5F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D5F5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hu-HU" sz="1600" b="1" u="none" strike="noStrike" cap="none" dirty="0">
                          <a:solidFill>
                            <a:srgbClr val="CD5F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legális-racionális legitimáció felváltása</a:t>
                      </a:r>
                      <a:r>
                        <a:rPr lang="hu-HU" sz="1600" b="1" u="none" strike="noStrike" cap="none" dirty="0">
                          <a:solidFill>
                            <a:srgbClr val="5041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u-HU" sz="1600" b="1" u="none" strike="noStrike" cap="none" dirty="0" err="1">
                          <a:solidFill>
                            <a:srgbClr val="5041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szubsztantív</a:t>
                      </a:r>
                      <a:r>
                        <a:rPr lang="hu-HU" sz="1600" b="1" u="none" strike="noStrike" cap="none" dirty="0">
                          <a:solidFill>
                            <a:srgbClr val="5041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-racionális legitimációval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CB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7" name="Google Shape;117;p5"/>
          <p:cNvGraphicFramePr/>
          <p:nvPr>
            <p:extLst>
              <p:ext uri="{D42A27DB-BD31-4B8C-83A1-F6EECF244321}">
                <p14:modId xmlns:p14="http://schemas.microsoft.com/office/powerpoint/2010/main" val="2809881320"/>
              </p:ext>
            </p:extLst>
          </p:nvPr>
        </p:nvGraphicFramePr>
        <p:xfrm>
          <a:off x="6021868" y="2787773"/>
          <a:ext cx="2942625" cy="2127800"/>
        </p:xfrm>
        <a:graphic>
          <a:graphicData uri="http://schemas.openxmlformats.org/drawingml/2006/table">
            <a:tbl>
              <a:tblPr>
                <a:noFill/>
                <a:tableStyleId>{4B9D4EEE-7A68-4DE8-AA12-86C69A01DFEF}</a:tableStyleId>
              </a:tblPr>
              <a:tblGrid>
                <a:gridCol w="294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C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b="1" u="none" strike="noStrike" cap="none" dirty="0">
                          <a:solidFill>
                            <a:srgbClr val="5041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Nem-populista nem-kihívás</a:t>
                      </a:r>
                      <a:endParaRPr sz="2000" b="1" u="none" strike="noStrike" cap="none" dirty="0">
                        <a:solidFill>
                          <a:srgbClr val="50412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D7C8B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3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412C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hu-HU" sz="1600" b="1" u="none" strike="noStrike" cap="none" dirty="0" err="1">
                          <a:solidFill>
                            <a:srgbClr val="5041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ideológiavezérelt</a:t>
                      </a:r>
                      <a:r>
                        <a:rPr lang="hu-HU" sz="1600" b="1" u="none" strike="noStrike" cap="none" dirty="0">
                          <a:solidFill>
                            <a:srgbClr val="5041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demagóg (baloldali, jobboldali stb.)</a:t>
                      </a:r>
                      <a:endParaRPr sz="18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D5F5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hu-HU" sz="1600" b="1" i="0" u="none" strike="noStrike" cap="none" dirty="0">
                          <a:solidFill>
                            <a:srgbClr val="CD5F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legális-racionális legitimáción belül</a:t>
                      </a:r>
                      <a:endParaRPr sz="1600" b="1" u="none" strike="noStrike" cap="none" dirty="0">
                        <a:solidFill>
                          <a:srgbClr val="50412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A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CB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8" name="Google Shape;118;p5"/>
          <p:cNvSpPr/>
          <p:nvPr/>
        </p:nvSpPr>
        <p:spPr>
          <a:xfrm>
            <a:off x="2691701" y="655026"/>
            <a:ext cx="3744594" cy="338336"/>
          </a:xfrm>
          <a:prstGeom prst="roundRect">
            <a:avLst>
              <a:gd name="adj" fmla="val 16667"/>
            </a:avLst>
          </a:prstGeom>
          <a:solidFill>
            <a:srgbClr val="D1C9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2420470" y="589166"/>
            <a:ext cx="43030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12B"/>
              </a:buClr>
              <a:buSzPts val="2400"/>
              <a:buFont typeface="Arial"/>
              <a:buNone/>
            </a:pPr>
            <a:r>
              <a:rPr lang="hu-HU" sz="2400" b="1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Legális-racionális legitimáció</a:t>
            </a:r>
            <a:endParaRPr sz="1800" b="1" i="0" u="none" strike="noStrike" cap="none">
              <a:solidFill>
                <a:srgbClr val="5041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5001311" y="1616764"/>
            <a:ext cx="2274030" cy="338336"/>
          </a:xfrm>
          <a:prstGeom prst="roundRect">
            <a:avLst>
              <a:gd name="adj" fmla="val 16667"/>
            </a:avLst>
          </a:prstGeom>
          <a:solidFill>
            <a:srgbClr val="D1C9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4919181" y="1555100"/>
            <a:ext cx="24281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12B"/>
              </a:buClr>
              <a:buSzPts val="2400"/>
              <a:buFont typeface="Arial"/>
              <a:buNone/>
            </a:pPr>
            <a:r>
              <a:rPr lang="hu-HU" sz="2400" b="1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Nem kihívás</a:t>
            </a:r>
            <a:endParaRPr sz="1800" b="1" i="0" u="none" strike="noStrike" cap="none">
              <a:solidFill>
                <a:srgbClr val="5041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1946749" y="1641072"/>
            <a:ext cx="1650765" cy="338336"/>
          </a:xfrm>
          <a:prstGeom prst="roundRect">
            <a:avLst>
              <a:gd name="adj" fmla="val 16667"/>
            </a:avLst>
          </a:prstGeom>
          <a:solidFill>
            <a:srgbClr val="D1C9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1874741" y="1579408"/>
            <a:ext cx="1800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12B"/>
              </a:buClr>
              <a:buSzPts val="2400"/>
              <a:buFont typeface="Arial"/>
              <a:buNone/>
            </a:pPr>
            <a:r>
              <a:rPr lang="hu-HU" sz="2400" b="1" i="0" u="none" strike="noStrike" cap="none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Kihívás</a:t>
            </a:r>
            <a:endParaRPr sz="1800" b="1" i="0" u="none" strike="noStrike" cap="none">
              <a:solidFill>
                <a:srgbClr val="5041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5"/>
          <p:cNvCxnSpPr>
            <a:stCxn id="123" idx="0"/>
            <a:endCxn id="119" idx="2"/>
          </p:cNvCxnSpPr>
          <p:nvPr/>
        </p:nvCxnSpPr>
        <p:spPr>
          <a:xfrm rot="10800000" flipH="1">
            <a:off x="2774841" y="1050808"/>
            <a:ext cx="1797300" cy="528600"/>
          </a:xfrm>
          <a:prstGeom prst="straightConnector1">
            <a:avLst/>
          </a:prstGeom>
          <a:noFill/>
          <a:ln w="76200" cap="rnd" cmpd="sng">
            <a:solidFill>
              <a:srgbClr val="6B95A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5"/>
          <p:cNvCxnSpPr>
            <a:stCxn id="121" idx="0"/>
            <a:endCxn id="119" idx="2"/>
          </p:cNvCxnSpPr>
          <p:nvPr/>
        </p:nvCxnSpPr>
        <p:spPr>
          <a:xfrm rot="10800000">
            <a:off x="4572065" y="1050800"/>
            <a:ext cx="1561200" cy="504300"/>
          </a:xfrm>
          <a:prstGeom prst="straightConnector1">
            <a:avLst/>
          </a:prstGeom>
          <a:noFill/>
          <a:ln w="76200" cap="rnd" cmpd="sng">
            <a:solidFill>
              <a:srgbClr val="CD5F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Google Shape;126;p5"/>
          <p:cNvCxnSpPr>
            <a:endCxn id="123" idx="2"/>
          </p:cNvCxnSpPr>
          <p:nvPr/>
        </p:nvCxnSpPr>
        <p:spPr>
          <a:xfrm rot="10800000" flipH="1">
            <a:off x="1441941" y="2041073"/>
            <a:ext cx="1332900" cy="758100"/>
          </a:xfrm>
          <a:prstGeom prst="straightConnector1">
            <a:avLst/>
          </a:prstGeom>
          <a:noFill/>
          <a:ln w="76200" cap="rnd" cmpd="sng">
            <a:solidFill>
              <a:srgbClr val="6B95A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5"/>
          <p:cNvCxnSpPr>
            <a:endCxn id="121" idx="2"/>
          </p:cNvCxnSpPr>
          <p:nvPr/>
        </p:nvCxnSpPr>
        <p:spPr>
          <a:xfrm rot="10800000">
            <a:off x="6133265" y="2016765"/>
            <a:ext cx="1359900" cy="771000"/>
          </a:xfrm>
          <a:prstGeom prst="straightConnector1">
            <a:avLst/>
          </a:prstGeom>
          <a:noFill/>
          <a:ln w="76200" cap="rnd" cmpd="sng">
            <a:solidFill>
              <a:srgbClr val="CD5F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5"/>
          <p:cNvCxnSpPr>
            <a:endCxn id="123" idx="2"/>
          </p:cNvCxnSpPr>
          <p:nvPr/>
        </p:nvCxnSpPr>
        <p:spPr>
          <a:xfrm rot="10800000">
            <a:off x="2774841" y="2041073"/>
            <a:ext cx="1581000" cy="746700"/>
          </a:xfrm>
          <a:prstGeom prst="straightConnector1">
            <a:avLst/>
          </a:prstGeom>
          <a:noFill/>
          <a:ln w="76200" cap="rnd" cmpd="sng">
            <a:solidFill>
              <a:srgbClr val="6B95A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 idx="4294967295"/>
          </p:nvPr>
        </p:nvSpPr>
        <p:spPr>
          <a:xfrm>
            <a:off x="107950" y="195486"/>
            <a:ext cx="8928100" cy="72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3200"/>
              <a:buFont typeface="Open Sans"/>
              <a:buNone/>
            </a:pPr>
            <a:r>
              <a:rPr lang="hu-HU" sz="32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A populizmus korábbi megközelítései</a:t>
            </a:r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4294967295"/>
          </p:nvPr>
        </p:nvSpPr>
        <p:spPr>
          <a:xfrm>
            <a:off x="251520" y="1059582"/>
            <a:ext cx="8604287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D7C85"/>
              </a:buClr>
              <a:buSzPts val="2800"/>
              <a:buChar char="•"/>
            </a:pPr>
            <a:r>
              <a:rPr lang="hu-HU" sz="2800" b="1" u="sng" dirty="0">
                <a:solidFill>
                  <a:srgbClr val="50412B"/>
                </a:solidFill>
              </a:rPr>
              <a:t>A szakirodalom különböző leírásai: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4D7C85"/>
              </a:buClr>
              <a:buSzPts val="2800"/>
              <a:buFont typeface="Arial"/>
              <a:buChar char="•"/>
            </a:pPr>
            <a:r>
              <a:rPr lang="hu-HU" b="1" dirty="0">
                <a:solidFill>
                  <a:srgbClr val="50412B"/>
                </a:solidFill>
              </a:rPr>
              <a:t>a populizmus mint eszme (pl. </a:t>
            </a:r>
            <a:r>
              <a:rPr lang="hu-HU" b="1" dirty="0" err="1">
                <a:solidFill>
                  <a:srgbClr val="50412B"/>
                </a:solidFill>
              </a:rPr>
              <a:t>Cas</a:t>
            </a:r>
            <a:r>
              <a:rPr lang="hu-HU" b="1" dirty="0">
                <a:solidFill>
                  <a:srgbClr val="50412B"/>
                </a:solidFill>
              </a:rPr>
              <a:t> </a:t>
            </a:r>
            <a:r>
              <a:rPr lang="hu-HU" b="1" dirty="0" err="1">
                <a:solidFill>
                  <a:srgbClr val="50412B"/>
                </a:solidFill>
              </a:rPr>
              <a:t>Mudde</a:t>
            </a:r>
            <a:r>
              <a:rPr lang="hu-HU" b="1" dirty="0">
                <a:solidFill>
                  <a:srgbClr val="50412B"/>
                </a:solidFill>
              </a:rPr>
              <a:t>)</a:t>
            </a:r>
            <a:endParaRPr dirty="0"/>
          </a:p>
          <a:p>
            <a:pPr marL="742950" lvl="1" indent="-285750">
              <a:buClr>
                <a:srgbClr val="4D7C85"/>
              </a:buClr>
              <a:buFont typeface="Arial"/>
              <a:buChar char="•"/>
            </a:pPr>
            <a:r>
              <a:rPr lang="hu-HU" b="1" dirty="0">
                <a:solidFill>
                  <a:srgbClr val="50412B"/>
                </a:solidFill>
              </a:rPr>
              <a:t>a populizmus mint társadalmi-kulturális jelenség (pl. Pierre </a:t>
            </a:r>
            <a:r>
              <a:rPr lang="hu-HU" b="1" dirty="0" err="1">
                <a:solidFill>
                  <a:srgbClr val="50412B"/>
                </a:solidFill>
              </a:rPr>
              <a:t>Ostiguy</a:t>
            </a:r>
            <a:r>
              <a:rPr lang="hu-HU" b="1" dirty="0">
                <a:solidFill>
                  <a:srgbClr val="50412B"/>
                </a:solidFill>
              </a:rPr>
              <a:t>) </a:t>
            </a:r>
          </a:p>
          <a:p>
            <a:pPr marL="742950" lvl="1" indent="-285750">
              <a:buClr>
                <a:srgbClr val="4D7C85"/>
              </a:buClr>
              <a:buFont typeface="Arial"/>
              <a:buChar char="•"/>
            </a:pPr>
            <a:r>
              <a:rPr lang="hu-HU" b="1" dirty="0">
                <a:solidFill>
                  <a:srgbClr val="50412B"/>
                </a:solidFill>
              </a:rPr>
              <a:t>a populizmus mint stratégia (pl. Kurt </a:t>
            </a:r>
            <a:r>
              <a:rPr lang="hu-HU" b="1" dirty="0" err="1">
                <a:solidFill>
                  <a:srgbClr val="50412B"/>
                </a:solidFill>
              </a:rPr>
              <a:t>Weyland</a:t>
            </a:r>
            <a:r>
              <a:rPr lang="hu-HU" b="1" dirty="0">
                <a:solidFill>
                  <a:srgbClr val="50412B"/>
                </a:solidFill>
              </a:rPr>
              <a:t>)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4D7C85"/>
              </a:buClr>
              <a:buSzPts val="2800"/>
              <a:buChar char="•"/>
            </a:pPr>
            <a:r>
              <a:rPr lang="hu-HU" sz="2800" b="1" dirty="0">
                <a:solidFill>
                  <a:srgbClr val="50412B"/>
                </a:solidFill>
              </a:rPr>
              <a:t>Mozaikdarabok, mozaikszerű definíciók alapján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4D7C85"/>
              </a:buClr>
              <a:buSzPts val="2800"/>
              <a:buChar char="•"/>
            </a:pPr>
            <a:r>
              <a:rPr lang="hu-HU" sz="2800" b="1" dirty="0">
                <a:solidFill>
                  <a:srgbClr val="50412B"/>
                </a:solidFill>
              </a:rPr>
              <a:t>Egy strukturált definíció alapja: </a:t>
            </a:r>
            <a:r>
              <a:rPr lang="hu-HU" sz="2800" b="1" dirty="0">
                <a:solidFill>
                  <a:srgbClr val="8D503B"/>
                </a:solidFill>
              </a:rPr>
              <a:t>a populizmus mint legitimációs kihívás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/>
          <p:nvPr/>
        </p:nvSpPr>
        <p:spPr>
          <a:xfrm>
            <a:off x="106377" y="2106104"/>
            <a:ext cx="1512169" cy="783569"/>
          </a:xfrm>
          <a:prstGeom prst="roundRect">
            <a:avLst>
              <a:gd name="adj" fmla="val 16667"/>
            </a:avLst>
          </a:prstGeom>
          <a:solidFill>
            <a:srgbClr val="D7D0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rgbClr val="CD5F50"/>
                </a:solidFill>
                <a:latin typeface="Calibri"/>
                <a:ea typeface="Calibri"/>
                <a:cs typeface="Calibri"/>
                <a:sym typeface="Calibri"/>
              </a:rPr>
              <a:t>a morális korlátok nélküli</a:t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1967884" y="2106107"/>
            <a:ext cx="1512170" cy="783569"/>
          </a:xfrm>
          <a:prstGeom prst="roundRect">
            <a:avLst>
              <a:gd name="adj" fmla="val 16667"/>
            </a:avLst>
          </a:prstGeom>
          <a:solidFill>
            <a:srgbClr val="D7D0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rgbClr val="CD5F50"/>
                </a:solidFill>
                <a:latin typeface="Calibri"/>
                <a:ea typeface="Calibri"/>
                <a:cs typeface="Calibri"/>
                <a:sym typeface="Calibri"/>
              </a:rPr>
              <a:t>kollektív</a:t>
            </a:r>
            <a:endParaRPr sz="1600" b="1">
              <a:solidFill>
                <a:srgbClr val="5041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3816026" y="2106106"/>
            <a:ext cx="1512170" cy="783569"/>
          </a:xfrm>
          <a:prstGeom prst="roundRect">
            <a:avLst>
              <a:gd name="adj" fmla="val 16667"/>
            </a:avLst>
          </a:prstGeom>
          <a:solidFill>
            <a:srgbClr val="D7D0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rgbClr val="CD5F50"/>
                </a:solidFill>
                <a:latin typeface="Calibri"/>
                <a:ea typeface="Calibri"/>
                <a:cs typeface="Calibri"/>
                <a:sym typeface="Calibri"/>
              </a:rPr>
              <a:t>egoizmus</a:t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5674400" y="2106104"/>
            <a:ext cx="1512170" cy="783569"/>
          </a:xfrm>
          <a:prstGeom prst="roundRect">
            <a:avLst>
              <a:gd name="adj" fmla="val 16667"/>
            </a:avLst>
          </a:prstGeom>
          <a:solidFill>
            <a:srgbClr val="B3AA9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rgbClr val="CD5F50"/>
                </a:solidFill>
                <a:latin typeface="Calibri"/>
                <a:ea typeface="Calibri"/>
                <a:cs typeface="Calibri"/>
                <a:sym typeface="Calibri"/>
              </a:rPr>
              <a:t>politikai programjának</a:t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7528604" y="2106104"/>
            <a:ext cx="1512170" cy="783569"/>
          </a:xfrm>
          <a:prstGeom prst="roundRect">
            <a:avLst>
              <a:gd name="adj" fmla="val 16667"/>
            </a:avLst>
          </a:prstGeom>
          <a:solidFill>
            <a:srgbClr val="B3AA9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rgbClr val="CD5F50"/>
                </a:solidFill>
                <a:latin typeface="Calibri"/>
                <a:ea typeface="Calibri"/>
                <a:cs typeface="Calibri"/>
                <a:sym typeface="Calibri"/>
              </a:rPr>
              <a:t>ideológiai eszköze</a:t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106377" y="3530475"/>
            <a:ext cx="1512169" cy="1345531"/>
          </a:xfrm>
          <a:prstGeom prst="roundRect">
            <a:avLst>
              <a:gd name="adj" fmla="val 11051"/>
            </a:avLst>
          </a:prstGeom>
          <a:solidFill>
            <a:srgbClr val="D7D0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áldozattudat (félelem, gyűlölet)</a:t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1796191" y="3527061"/>
            <a:ext cx="1855556" cy="1348945"/>
          </a:xfrm>
          <a:prstGeom prst="roundRect">
            <a:avLst>
              <a:gd name="adj" fmla="val 9592"/>
            </a:avLst>
          </a:prstGeom>
          <a:solidFill>
            <a:srgbClr val="D7D0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dirty="0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virtuális közösség (a nép, a nemzet stb.)</a:t>
            </a:r>
            <a:endParaRPr dirty="0"/>
          </a:p>
        </p:txBody>
      </p:sp>
      <p:sp>
        <p:nvSpPr>
          <p:cNvPr id="148" name="Google Shape;148;p7"/>
          <p:cNvSpPr/>
          <p:nvPr/>
        </p:nvSpPr>
        <p:spPr>
          <a:xfrm>
            <a:off x="3816027" y="3527061"/>
            <a:ext cx="1512169" cy="1348945"/>
          </a:xfrm>
          <a:prstGeom prst="roundRect">
            <a:avLst>
              <a:gd name="adj" fmla="val 10505"/>
            </a:avLst>
          </a:prstGeom>
          <a:solidFill>
            <a:srgbClr val="D7D0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nyílt önzés</a:t>
            </a: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5496645" y="3527061"/>
            <a:ext cx="1867680" cy="1348945"/>
          </a:xfrm>
          <a:prstGeom prst="roundRect">
            <a:avLst>
              <a:gd name="adj" fmla="val 9565"/>
            </a:avLst>
          </a:prstGeom>
          <a:solidFill>
            <a:srgbClr val="B3AA9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legális-racionális legitimáció helyett szubsztantív-racionális legitimáció</a:t>
            </a: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528605" y="3527061"/>
            <a:ext cx="1512169" cy="1348945"/>
          </a:xfrm>
          <a:prstGeom prst="roundRect">
            <a:avLst>
              <a:gd name="adj" fmla="val 11065"/>
            </a:avLst>
          </a:prstGeom>
          <a:solidFill>
            <a:srgbClr val="B3AA9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rgbClr val="50412B"/>
                </a:solidFill>
                <a:latin typeface="Calibri"/>
                <a:ea typeface="Calibri"/>
                <a:cs typeface="Calibri"/>
                <a:sym typeface="Calibri"/>
              </a:rPr>
              <a:t>ideológia-alkalmazó</a:t>
            </a:r>
            <a:endParaRPr/>
          </a:p>
        </p:txBody>
      </p:sp>
      <p:cxnSp>
        <p:nvCxnSpPr>
          <p:cNvPr id="151" name="Google Shape;151;p7"/>
          <p:cNvCxnSpPr>
            <a:stCxn id="146" idx="0"/>
            <a:endCxn id="141" idx="2"/>
          </p:cNvCxnSpPr>
          <p:nvPr/>
        </p:nvCxnSpPr>
        <p:spPr>
          <a:xfrm rot="10800000">
            <a:off x="862462" y="2889675"/>
            <a:ext cx="0" cy="640800"/>
          </a:xfrm>
          <a:prstGeom prst="straightConnector1">
            <a:avLst/>
          </a:prstGeom>
          <a:noFill/>
          <a:ln w="50800" cap="flat" cmpd="sng">
            <a:solidFill>
              <a:srgbClr val="4D7C8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2" name="Google Shape;152;p7"/>
          <p:cNvCxnSpPr>
            <a:stCxn id="147" idx="0"/>
            <a:endCxn id="142" idx="2"/>
          </p:cNvCxnSpPr>
          <p:nvPr/>
        </p:nvCxnSpPr>
        <p:spPr>
          <a:xfrm rot="10800000">
            <a:off x="2723969" y="2889561"/>
            <a:ext cx="0" cy="637500"/>
          </a:xfrm>
          <a:prstGeom prst="straightConnector1">
            <a:avLst/>
          </a:prstGeom>
          <a:noFill/>
          <a:ln w="50800" cap="flat" cmpd="sng">
            <a:solidFill>
              <a:srgbClr val="4D7C8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" name="Google Shape;153;p7"/>
          <p:cNvCxnSpPr>
            <a:stCxn id="148" idx="0"/>
            <a:endCxn id="143" idx="2"/>
          </p:cNvCxnSpPr>
          <p:nvPr/>
        </p:nvCxnSpPr>
        <p:spPr>
          <a:xfrm rot="10800000">
            <a:off x="4572112" y="2889561"/>
            <a:ext cx="0" cy="637500"/>
          </a:xfrm>
          <a:prstGeom prst="straightConnector1">
            <a:avLst/>
          </a:prstGeom>
          <a:noFill/>
          <a:ln w="50800" cap="flat" cmpd="sng">
            <a:solidFill>
              <a:srgbClr val="4D7C8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" name="Google Shape;154;p7"/>
          <p:cNvCxnSpPr>
            <a:stCxn id="149" idx="0"/>
            <a:endCxn id="144" idx="2"/>
          </p:cNvCxnSpPr>
          <p:nvPr/>
        </p:nvCxnSpPr>
        <p:spPr>
          <a:xfrm rot="10800000">
            <a:off x="6430485" y="2889561"/>
            <a:ext cx="0" cy="637500"/>
          </a:xfrm>
          <a:prstGeom prst="straightConnector1">
            <a:avLst/>
          </a:prstGeom>
          <a:noFill/>
          <a:ln w="50800" cap="flat" cmpd="sng">
            <a:solidFill>
              <a:srgbClr val="4D7C8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p7"/>
          <p:cNvCxnSpPr>
            <a:endCxn id="145" idx="2"/>
          </p:cNvCxnSpPr>
          <p:nvPr/>
        </p:nvCxnSpPr>
        <p:spPr>
          <a:xfrm rot="10800000">
            <a:off x="8284689" y="2889673"/>
            <a:ext cx="13500" cy="637500"/>
          </a:xfrm>
          <a:prstGeom prst="straightConnector1">
            <a:avLst/>
          </a:prstGeom>
          <a:noFill/>
          <a:ln w="50800" cap="flat" cmpd="sng">
            <a:solidFill>
              <a:srgbClr val="4D7C8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" name="Google Shape;156;p7"/>
          <p:cNvCxnSpPr>
            <a:stCxn id="141" idx="3"/>
            <a:endCxn id="142" idx="1"/>
          </p:cNvCxnSpPr>
          <p:nvPr/>
        </p:nvCxnSpPr>
        <p:spPr>
          <a:xfrm>
            <a:off x="1618546" y="2497889"/>
            <a:ext cx="349200" cy="0"/>
          </a:xfrm>
          <a:prstGeom prst="straightConnector1">
            <a:avLst/>
          </a:prstGeom>
          <a:noFill/>
          <a:ln w="50800" cap="flat" cmpd="sng">
            <a:solidFill>
              <a:srgbClr val="4D7C85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157" name="Google Shape;157;p7"/>
          <p:cNvCxnSpPr/>
          <p:nvPr/>
        </p:nvCxnSpPr>
        <p:spPr>
          <a:xfrm>
            <a:off x="3472528" y="2501096"/>
            <a:ext cx="343387" cy="3"/>
          </a:xfrm>
          <a:prstGeom prst="straightConnector1">
            <a:avLst/>
          </a:prstGeom>
          <a:noFill/>
          <a:ln w="50800" cap="flat" cmpd="sng">
            <a:solidFill>
              <a:srgbClr val="4D7C85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158" name="Google Shape;158;p7"/>
          <p:cNvCxnSpPr/>
          <p:nvPr/>
        </p:nvCxnSpPr>
        <p:spPr>
          <a:xfrm>
            <a:off x="5338551" y="2496350"/>
            <a:ext cx="343387" cy="3"/>
          </a:xfrm>
          <a:prstGeom prst="straightConnector1">
            <a:avLst/>
          </a:prstGeom>
          <a:noFill/>
          <a:ln w="50800" cap="flat" cmpd="sng">
            <a:solidFill>
              <a:srgbClr val="4D7C85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9" name="Google Shape;159;p7"/>
          <p:cNvCxnSpPr/>
          <p:nvPr/>
        </p:nvCxnSpPr>
        <p:spPr>
          <a:xfrm>
            <a:off x="7183864" y="2496350"/>
            <a:ext cx="343387" cy="3"/>
          </a:xfrm>
          <a:prstGeom prst="straightConnector1">
            <a:avLst/>
          </a:prstGeom>
          <a:noFill/>
          <a:ln w="50800" cap="flat" cmpd="sng">
            <a:solidFill>
              <a:srgbClr val="4D7C85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160" name="Google Shape;160;p7"/>
          <p:cNvSpPr txBox="1"/>
          <p:nvPr/>
        </p:nvSpPr>
        <p:spPr>
          <a:xfrm>
            <a:off x="429224" y="1185175"/>
            <a:ext cx="4458309" cy="55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0412B"/>
              </a:buClr>
              <a:buSzPts val="2200"/>
              <a:buFont typeface="Arial"/>
              <a:buNone/>
            </a:pPr>
            <a:r>
              <a:rPr lang="hu-HU" sz="2200" b="1" i="1">
                <a:solidFill>
                  <a:srgbClr val="50412B"/>
                </a:solidFill>
                <a:latin typeface="Open Sans"/>
                <a:ea typeface="Open Sans"/>
                <a:cs typeface="Open Sans"/>
                <a:sym typeface="Open Sans"/>
              </a:rPr>
              <a:t>Keresleti oldal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6275378" y="1214812"/>
            <a:ext cx="2499060" cy="55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0412B"/>
              </a:buClr>
              <a:buSzPts val="2200"/>
              <a:buFont typeface="Arial"/>
              <a:buNone/>
            </a:pPr>
            <a:r>
              <a:rPr lang="hu-HU" sz="2200" b="1" i="1">
                <a:solidFill>
                  <a:srgbClr val="50412B"/>
                </a:solidFill>
                <a:latin typeface="Open Sans"/>
                <a:ea typeface="Open Sans"/>
                <a:cs typeface="Open Sans"/>
                <a:sym typeface="Open Sans"/>
              </a:rPr>
              <a:t>Kínálati oldal</a:t>
            </a:r>
            <a:endParaRPr/>
          </a:p>
        </p:txBody>
      </p:sp>
      <p:sp>
        <p:nvSpPr>
          <p:cNvPr id="162" name="Google Shape;162;p7"/>
          <p:cNvSpPr/>
          <p:nvPr/>
        </p:nvSpPr>
        <p:spPr>
          <a:xfrm rot="5400000">
            <a:off x="2464161" y="-66102"/>
            <a:ext cx="388437" cy="382724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rgbClr val="4D7C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 rot="5400000">
            <a:off x="7351111" y="622110"/>
            <a:ext cx="342385" cy="2439945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rgbClr val="4D7C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107950" y="-1"/>
            <a:ext cx="8928546" cy="125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800"/>
              <a:buFont typeface="Open Sans"/>
              <a:buNone/>
            </a:pPr>
            <a:r>
              <a:rPr lang="hu-HU" sz="28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A populizmus:</a:t>
            </a:r>
            <a:br>
              <a:rPr lang="hu-HU" sz="2800" b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hu-HU" sz="2400" b="1">
                <a:solidFill>
                  <a:srgbClr val="50412B"/>
                </a:solidFill>
                <a:latin typeface="Open Sans"/>
                <a:ea typeface="Open Sans"/>
                <a:cs typeface="Open Sans"/>
                <a:sym typeface="Open Sans"/>
              </a:rPr>
              <a:t> a morális korlátok nélküli kollektív egoizmus politikai programjának ideológiai eszköze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35496" y="1054828"/>
            <a:ext cx="4746341" cy="1151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400"/>
              <a:buNone/>
            </a:pPr>
            <a:r>
              <a:rPr lang="hu-HU" sz="2800" dirty="0" err="1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Ideológiavezérelt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0412B"/>
              </a:buClr>
              <a:buSzPts val="2400"/>
              <a:buNone/>
            </a:pPr>
            <a:r>
              <a:rPr lang="hu-HU" dirty="0">
                <a:solidFill>
                  <a:srgbClr val="50412B"/>
                </a:solidFill>
                <a:latin typeface="Open Sans"/>
                <a:ea typeface="Open Sans"/>
                <a:cs typeface="Open Sans"/>
                <a:sym typeface="Open Sans"/>
              </a:rPr>
              <a:t>Szélsőségesek</a:t>
            </a:r>
            <a:br>
              <a:rPr lang="hu-HU" dirty="0">
                <a:solidFill>
                  <a:srgbClr val="50412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hu-HU" dirty="0">
                <a:solidFill>
                  <a:srgbClr val="50412B"/>
                </a:solidFill>
                <a:latin typeface="Open Sans"/>
                <a:ea typeface="Open Sans"/>
                <a:cs typeface="Open Sans"/>
                <a:sym typeface="Open Sans"/>
              </a:rPr>
              <a:t>(fasiszták, kommunisták stb.)</a:t>
            </a:r>
            <a:endParaRPr dirty="0"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2"/>
          </p:nvPr>
        </p:nvSpPr>
        <p:spPr>
          <a:xfrm>
            <a:off x="467544" y="2405342"/>
            <a:ext cx="4104456" cy="268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1463" lvl="0" indent="-271463" algn="l" rtl="0">
              <a:spcBef>
                <a:spcPts val="0"/>
              </a:spcBef>
              <a:spcAft>
                <a:spcPts val="0"/>
              </a:spcAft>
              <a:buClr>
                <a:srgbClr val="4D7C85"/>
              </a:buClr>
              <a:buSzPts val="2400"/>
              <a:buChar char="•"/>
            </a:pPr>
            <a:r>
              <a:rPr lang="hu-HU" sz="2000" b="1" dirty="0">
                <a:solidFill>
                  <a:srgbClr val="50412B"/>
                </a:solidFill>
              </a:rPr>
              <a:t>értékkoherencia</a:t>
            </a:r>
            <a:r>
              <a:rPr lang="hu-HU" sz="2000" b="1" dirty="0">
                <a:solidFill>
                  <a:schemeClr val="tx1"/>
                </a:solidFill>
              </a:rPr>
              <a:t> </a:t>
            </a:r>
            <a:r>
              <a:rPr lang="hu-HU" sz="2000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br>
              <a:rPr lang="hu-HU" sz="2000" b="1" dirty="0">
                <a:solidFill>
                  <a:srgbClr val="50412B"/>
                </a:solidFill>
              </a:rPr>
            </a:br>
            <a:r>
              <a:rPr lang="hu-HU" sz="2000" dirty="0">
                <a:solidFill>
                  <a:srgbClr val="50412B"/>
                </a:solidFill>
              </a:rPr>
              <a:t>ideológiailag konzisztens</a:t>
            </a:r>
            <a:endParaRPr sz="2000" dirty="0">
              <a:solidFill>
                <a:srgbClr val="50412B"/>
              </a:solidFill>
            </a:endParaRPr>
          </a:p>
          <a:p>
            <a:pPr marL="271463" lvl="0" indent="-271463" algn="l" rtl="0">
              <a:spcBef>
                <a:spcPts val="1200"/>
              </a:spcBef>
              <a:spcAft>
                <a:spcPts val="0"/>
              </a:spcAft>
              <a:buClr>
                <a:srgbClr val="4D7C85"/>
              </a:buClr>
              <a:buSzPts val="2400"/>
              <a:buChar char="•"/>
            </a:pPr>
            <a:r>
              <a:rPr lang="hu-HU" sz="2000" b="1" dirty="0">
                <a:solidFill>
                  <a:srgbClr val="50412B"/>
                </a:solidFill>
              </a:rPr>
              <a:t>ideológiai meghatározottság</a:t>
            </a:r>
            <a:endParaRPr sz="2000" b="1" dirty="0">
              <a:solidFill>
                <a:srgbClr val="50412B"/>
              </a:solidFill>
            </a:endParaRPr>
          </a:p>
          <a:p>
            <a:pPr marL="271463" lvl="0" indent="-271463" algn="l" rtl="0">
              <a:spcBef>
                <a:spcPts val="1200"/>
              </a:spcBef>
              <a:spcAft>
                <a:spcPts val="0"/>
              </a:spcAft>
              <a:buClr>
                <a:srgbClr val="4D7C85"/>
              </a:buClr>
              <a:buSzPts val="2400"/>
              <a:buChar char="•"/>
            </a:pPr>
            <a:r>
              <a:rPr lang="hu-HU" sz="2000" dirty="0">
                <a:solidFill>
                  <a:srgbClr val="50412B"/>
                </a:solidFill>
              </a:rPr>
              <a:t>a védett és a </a:t>
            </a:r>
            <a:r>
              <a:rPr lang="hu-HU" sz="2000" dirty="0" err="1">
                <a:solidFill>
                  <a:srgbClr val="50412B"/>
                </a:solidFill>
              </a:rPr>
              <a:t>stigmatizált</a:t>
            </a:r>
            <a:r>
              <a:rPr lang="hu-HU" sz="2000" dirty="0">
                <a:solidFill>
                  <a:srgbClr val="50412B"/>
                </a:solidFill>
              </a:rPr>
              <a:t> csoport („mi” és „ők”) is </a:t>
            </a:r>
            <a:r>
              <a:rPr lang="hu-HU" sz="2000" b="1" dirty="0">
                <a:solidFill>
                  <a:srgbClr val="50412B"/>
                </a:solidFill>
              </a:rPr>
              <a:t>stabil</a:t>
            </a:r>
            <a:endParaRPr dirty="0"/>
          </a:p>
          <a:p>
            <a:pPr marL="271463" lvl="0" indent="-271463" algn="l" rtl="0">
              <a:spcBef>
                <a:spcPts val="1200"/>
              </a:spcBef>
              <a:spcAft>
                <a:spcPts val="0"/>
              </a:spcAft>
              <a:buClr>
                <a:srgbClr val="4D7C85"/>
              </a:buClr>
              <a:buSzPts val="2400"/>
              <a:buChar char="•"/>
            </a:pPr>
            <a:r>
              <a:rPr lang="hu-HU" sz="2000" dirty="0">
                <a:solidFill>
                  <a:srgbClr val="50412B"/>
                </a:solidFill>
              </a:rPr>
              <a:t>gyűlölet (bűn)cselekmények</a:t>
            </a:r>
            <a:endParaRPr dirty="0"/>
          </a:p>
        </p:txBody>
      </p:sp>
      <p:sp>
        <p:nvSpPr>
          <p:cNvPr id="172" name="Google Shape;172;p8"/>
          <p:cNvSpPr txBox="1">
            <a:spLocks noGrp="1"/>
          </p:cNvSpPr>
          <p:nvPr>
            <p:ph type="body" idx="3"/>
          </p:nvPr>
        </p:nvSpPr>
        <p:spPr>
          <a:xfrm>
            <a:off x="1" y="156117"/>
            <a:ext cx="9144000" cy="68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5F50"/>
              </a:buClr>
              <a:buSzPts val="2800"/>
              <a:buNone/>
            </a:pPr>
            <a:r>
              <a:rPr lang="hu-HU" sz="2800" dirty="0">
                <a:solidFill>
                  <a:srgbClr val="CD5F50"/>
                </a:solidFill>
                <a:latin typeface="Open Sans"/>
                <a:ea typeface="Open Sans"/>
                <a:cs typeface="Open Sans"/>
                <a:sym typeface="Open Sans"/>
              </a:rPr>
              <a:t>„Ideológiai eszköz”:</a:t>
            </a:r>
            <a:r>
              <a:rPr lang="hu-HU" sz="2800" dirty="0">
                <a:solidFill>
                  <a:srgbClr val="50412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5F50"/>
              </a:buClr>
              <a:buSzPts val="2800"/>
              <a:buNone/>
            </a:pPr>
            <a:r>
              <a:rPr lang="hu-HU" sz="2800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az ideológia vezérfonal vagy álca?</a:t>
            </a:r>
            <a:endParaRPr dirty="0"/>
          </a:p>
        </p:txBody>
      </p:sp>
      <p:sp>
        <p:nvSpPr>
          <p:cNvPr id="173" name="Google Shape;173;p8"/>
          <p:cNvSpPr txBox="1">
            <a:spLocks noGrp="1"/>
          </p:cNvSpPr>
          <p:nvPr>
            <p:ph type="body" idx="4"/>
          </p:nvPr>
        </p:nvSpPr>
        <p:spPr>
          <a:xfrm>
            <a:off x="5004048" y="2383040"/>
            <a:ext cx="4032002" cy="253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1463" lvl="0" indent="-271463" algn="l" rtl="0">
              <a:spcBef>
                <a:spcPts val="0"/>
              </a:spcBef>
              <a:spcAft>
                <a:spcPts val="0"/>
              </a:spcAft>
              <a:buClr>
                <a:srgbClr val="4D7C85"/>
              </a:buClr>
              <a:buSzPts val="2400"/>
              <a:buChar char="•"/>
            </a:pPr>
            <a:r>
              <a:rPr lang="hu-HU" sz="2000" b="1" dirty="0">
                <a:solidFill>
                  <a:srgbClr val="50412B"/>
                </a:solidFill>
              </a:rPr>
              <a:t>funkcionalitás-koherencia </a:t>
            </a:r>
            <a:r>
              <a:rPr lang="hu-HU" sz="2000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hu-HU" sz="2000" dirty="0">
                <a:solidFill>
                  <a:srgbClr val="50412B"/>
                </a:solidFill>
              </a:rPr>
              <a:t>ideológiailag inkonzisztens</a:t>
            </a:r>
            <a:endParaRPr dirty="0"/>
          </a:p>
          <a:p>
            <a:pPr marL="271463" lvl="0" indent="-271463" algn="l" rtl="0">
              <a:spcBef>
                <a:spcPts val="1200"/>
              </a:spcBef>
              <a:spcAft>
                <a:spcPts val="0"/>
              </a:spcAft>
              <a:buClr>
                <a:srgbClr val="4D7C85"/>
              </a:buClr>
              <a:buSzPts val="2400"/>
              <a:buChar char="•"/>
            </a:pPr>
            <a:r>
              <a:rPr lang="hu-HU" sz="2000" b="1" dirty="0">
                <a:solidFill>
                  <a:srgbClr val="50412B"/>
                </a:solidFill>
              </a:rPr>
              <a:t>haszonelvű meghatározottság</a:t>
            </a:r>
            <a:endParaRPr sz="2000" b="1" dirty="0">
              <a:solidFill>
                <a:srgbClr val="50412B"/>
              </a:solidFill>
            </a:endParaRPr>
          </a:p>
          <a:p>
            <a:pPr marL="271463" lvl="0" indent="-271463" algn="l" rtl="0">
              <a:spcBef>
                <a:spcPts val="1200"/>
              </a:spcBef>
              <a:spcAft>
                <a:spcPts val="0"/>
              </a:spcAft>
              <a:buClr>
                <a:srgbClr val="4D7C85"/>
              </a:buClr>
              <a:buSzPts val="2400"/>
              <a:buChar char="•"/>
            </a:pPr>
            <a:r>
              <a:rPr lang="hu-HU" sz="2000" dirty="0">
                <a:solidFill>
                  <a:srgbClr val="50412B"/>
                </a:solidFill>
              </a:rPr>
              <a:t>a védett csoport („mi”) stabil, a </a:t>
            </a:r>
            <a:r>
              <a:rPr lang="hu-HU" sz="2000" dirty="0" err="1">
                <a:solidFill>
                  <a:srgbClr val="50412B"/>
                </a:solidFill>
              </a:rPr>
              <a:t>stigmatizált</a:t>
            </a:r>
            <a:r>
              <a:rPr lang="hu-HU" sz="2000" dirty="0">
                <a:solidFill>
                  <a:srgbClr val="50412B"/>
                </a:solidFill>
              </a:rPr>
              <a:t> csoport („ők”) </a:t>
            </a:r>
            <a:r>
              <a:rPr lang="hu-HU" sz="2000" b="1" dirty="0">
                <a:solidFill>
                  <a:srgbClr val="50412B"/>
                </a:solidFill>
              </a:rPr>
              <a:t>változó</a:t>
            </a:r>
            <a:endParaRPr dirty="0"/>
          </a:p>
          <a:p>
            <a:pPr marL="271463" lvl="0" indent="-271463" algn="l" rtl="0">
              <a:spcBef>
                <a:spcPts val="1200"/>
              </a:spcBef>
              <a:spcAft>
                <a:spcPts val="0"/>
              </a:spcAft>
              <a:buClr>
                <a:srgbClr val="4D7C85"/>
              </a:buClr>
              <a:buSzPts val="2400"/>
              <a:buChar char="•"/>
            </a:pPr>
            <a:r>
              <a:rPr lang="hu-HU" sz="2000" dirty="0">
                <a:solidFill>
                  <a:srgbClr val="50412B"/>
                </a:solidFill>
              </a:rPr>
              <a:t>félelem- és gyűlöletkampányok</a:t>
            </a:r>
            <a:endParaRPr dirty="0"/>
          </a:p>
          <a:p>
            <a:pPr marL="342900" lvl="0" indent="-190500" algn="l" rtl="0">
              <a:spcBef>
                <a:spcPts val="1600"/>
              </a:spcBef>
              <a:spcAft>
                <a:spcPts val="0"/>
              </a:spcAft>
              <a:buClr>
                <a:srgbClr val="4D7C85"/>
              </a:buClr>
              <a:buSzPts val="2400"/>
              <a:buNone/>
            </a:pPr>
            <a:endParaRPr sz="2000" b="1" dirty="0">
              <a:solidFill>
                <a:srgbClr val="50412B"/>
              </a:solidFill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4572000" y="1182029"/>
            <a:ext cx="4458309" cy="88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400"/>
              <a:buFont typeface="Arial"/>
              <a:buNone/>
            </a:pPr>
            <a:r>
              <a:rPr lang="hu-HU" sz="28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Ideológiaalkalmazó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0412B"/>
              </a:buClr>
              <a:buSzPts val="2400"/>
              <a:buFont typeface="Arial"/>
              <a:buNone/>
            </a:pPr>
            <a:r>
              <a:rPr lang="hu-HU" sz="2400" b="1" dirty="0">
                <a:solidFill>
                  <a:srgbClr val="50412B"/>
                </a:solidFill>
                <a:latin typeface="Open Sans"/>
                <a:ea typeface="Open Sans"/>
                <a:cs typeface="Open Sans"/>
                <a:sym typeface="Open Sans"/>
              </a:rPr>
              <a:t>Populisták</a:t>
            </a:r>
            <a:br>
              <a:rPr lang="hu-HU" sz="2400" b="1" dirty="0">
                <a:solidFill>
                  <a:srgbClr val="50412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hu-HU" sz="2400" b="1" dirty="0">
                <a:solidFill>
                  <a:srgbClr val="50412B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hu-HU" sz="2400" b="1" dirty="0" err="1">
                <a:solidFill>
                  <a:srgbClr val="50412B"/>
                </a:solidFill>
                <a:latin typeface="Open Sans"/>
                <a:ea typeface="Open Sans"/>
                <a:cs typeface="Open Sans"/>
                <a:sym typeface="Open Sans"/>
              </a:rPr>
              <a:t>patronális</a:t>
            </a:r>
            <a:r>
              <a:rPr lang="hu-HU" sz="2400" b="1" dirty="0">
                <a:solidFill>
                  <a:srgbClr val="50412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400" b="1" dirty="0" err="1">
                <a:solidFill>
                  <a:srgbClr val="50412B"/>
                </a:solidFill>
                <a:latin typeface="Open Sans"/>
                <a:ea typeface="Open Sans"/>
                <a:cs typeface="Open Sans"/>
                <a:sym typeface="Open Sans"/>
              </a:rPr>
              <a:t>aktorok</a:t>
            </a:r>
            <a:r>
              <a:rPr lang="hu-HU" sz="2400" b="1" dirty="0">
                <a:solidFill>
                  <a:srgbClr val="50412B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body" idx="4294967295"/>
          </p:nvPr>
        </p:nvSpPr>
        <p:spPr>
          <a:xfrm>
            <a:off x="179958" y="915566"/>
            <a:ext cx="8928546" cy="410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lvl="0" indent="-266700" algn="l" rtl="0">
              <a:spcBef>
                <a:spcPts val="0"/>
              </a:spcBef>
              <a:spcAft>
                <a:spcPts val="0"/>
              </a:spcAft>
              <a:buClr>
                <a:srgbClr val="4D7C85"/>
              </a:buClr>
              <a:buSzPts val="1800"/>
              <a:buFont typeface="Calibri"/>
              <a:buAutoNum type="arabicPeriod"/>
            </a:pPr>
            <a:r>
              <a:rPr lang="hu-HU" sz="1800" b="1" dirty="0">
                <a:solidFill>
                  <a:srgbClr val="50412B"/>
                </a:solidFill>
              </a:rPr>
              <a:t>a populista a nép igaz képviselőjeként pozícionálja magát (</a:t>
            </a:r>
            <a:r>
              <a:rPr lang="hu-HU" sz="1800" b="1" dirty="0">
                <a:solidFill>
                  <a:srgbClr val="CD5F50"/>
                </a:solidFill>
              </a:rPr>
              <a:t>népszuverenitásra támaszkodás</a:t>
            </a:r>
            <a:r>
              <a:rPr lang="hu-HU" sz="1800" b="1" dirty="0">
                <a:solidFill>
                  <a:srgbClr val="50412B"/>
                </a:solidFill>
              </a:rPr>
              <a:t>); </a:t>
            </a:r>
            <a:r>
              <a:rPr lang="hu-HU" sz="1800" dirty="0">
                <a:solidFill>
                  <a:srgbClr val="50412B"/>
                </a:solidFill>
              </a:rPr>
              <a:t>tehát</a:t>
            </a:r>
            <a:endParaRPr dirty="0"/>
          </a:p>
          <a:p>
            <a:pPr marL="266700" lvl="0" indent="-266700" algn="l" rtl="0">
              <a:spcBef>
                <a:spcPts val="360"/>
              </a:spcBef>
              <a:spcAft>
                <a:spcPts val="0"/>
              </a:spcAft>
              <a:buClr>
                <a:srgbClr val="4D7C85"/>
              </a:buClr>
              <a:buSzPts val="1800"/>
              <a:buFont typeface="Calibri"/>
              <a:buAutoNum type="arabicPeriod"/>
            </a:pPr>
            <a:r>
              <a:rPr lang="hu-HU" sz="1800" b="1" dirty="0">
                <a:solidFill>
                  <a:srgbClr val="50412B"/>
                </a:solidFill>
              </a:rPr>
              <a:t>nem fogadja el az övétől, avagy „a népétől” eltérő nézetek legitimitását</a:t>
            </a:r>
            <a:r>
              <a:rPr lang="hu-HU" sz="1800" dirty="0">
                <a:solidFill>
                  <a:srgbClr val="50412B"/>
                </a:solidFill>
              </a:rPr>
              <a:t> </a:t>
            </a:r>
            <a:r>
              <a:rPr lang="hu-HU" sz="1800" b="1" dirty="0">
                <a:solidFill>
                  <a:srgbClr val="50412B"/>
                </a:solidFill>
              </a:rPr>
              <a:t>(</a:t>
            </a:r>
            <a:r>
              <a:rPr lang="hu-HU" sz="1800" b="1" dirty="0" err="1">
                <a:solidFill>
                  <a:srgbClr val="CD5F50"/>
                </a:solidFill>
              </a:rPr>
              <a:t>antipluralizmus</a:t>
            </a:r>
            <a:r>
              <a:rPr lang="hu-HU" sz="1800" b="1" dirty="0">
                <a:solidFill>
                  <a:srgbClr val="50412B"/>
                </a:solidFill>
              </a:rPr>
              <a:t>); </a:t>
            </a:r>
            <a:r>
              <a:rPr lang="hu-HU" sz="1800" dirty="0">
                <a:solidFill>
                  <a:srgbClr val="50412B"/>
                </a:solidFill>
              </a:rPr>
              <a:t>tehát</a:t>
            </a:r>
            <a:endParaRPr dirty="0"/>
          </a:p>
          <a:p>
            <a:pPr marL="266700" lvl="0" indent="-266700" algn="l" rtl="0">
              <a:spcBef>
                <a:spcPts val="360"/>
              </a:spcBef>
              <a:spcAft>
                <a:spcPts val="0"/>
              </a:spcAft>
              <a:buClr>
                <a:srgbClr val="4D7C85"/>
              </a:buClr>
              <a:buSzPts val="1800"/>
              <a:buFont typeface="Calibri"/>
              <a:buAutoNum type="arabicPeriod"/>
            </a:pPr>
            <a:r>
              <a:rPr lang="hu-HU" sz="1800" b="1" dirty="0">
                <a:solidFill>
                  <a:srgbClr val="50412B"/>
                </a:solidFill>
              </a:rPr>
              <a:t>azt állítja, hogy az intézményeknek egy általa állított </a:t>
            </a:r>
            <a:r>
              <a:rPr lang="hu-HU" sz="1800" b="1" dirty="0" err="1">
                <a:solidFill>
                  <a:srgbClr val="50412B"/>
                </a:solidFill>
              </a:rPr>
              <a:t>szubsztantív</a:t>
            </a:r>
            <a:r>
              <a:rPr lang="hu-HU" sz="1800" b="1" dirty="0">
                <a:solidFill>
                  <a:srgbClr val="50412B"/>
                </a:solidFill>
              </a:rPr>
              <a:t> célt kell szolgálniuk</a:t>
            </a:r>
            <a:r>
              <a:rPr lang="hu-HU" sz="1800" dirty="0">
                <a:solidFill>
                  <a:srgbClr val="50412B"/>
                </a:solidFill>
              </a:rPr>
              <a:t>, vagyis bármilyen intézményhez vagy törvényhez csak akkor kell igazodni, ha az a közjót szolgálja – amelyet a közvetlen képviselő, azaz a populista maga határoz meg –, és felülírható, ha nem szolgálja a közjót </a:t>
            </a:r>
            <a:r>
              <a:rPr lang="hu-HU" sz="1800" b="1" dirty="0">
                <a:solidFill>
                  <a:srgbClr val="50412B"/>
                </a:solidFill>
              </a:rPr>
              <a:t>(</a:t>
            </a:r>
            <a:r>
              <a:rPr lang="hu-HU" sz="1800" b="1" dirty="0">
                <a:solidFill>
                  <a:srgbClr val="CD5F50"/>
                </a:solidFill>
              </a:rPr>
              <a:t>többségi elv, a joguralom nem tisztelete</a:t>
            </a:r>
            <a:r>
              <a:rPr lang="hu-HU" sz="1800" b="1" dirty="0">
                <a:solidFill>
                  <a:srgbClr val="50412B"/>
                </a:solidFill>
              </a:rPr>
              <a:t>);</a:t>
            </a:r>
            <a:r>
              <a:rPr lang="hu-HU" sz="1800" dirty="0">
                <a:solidFill>
                  <a:srgbClr val="50412B"/>
                </a:solidFill>
              </a:rPr>
              <a:t> tehát</a:t>
            </a:r>
            <a:endParaRPr dirty="0"/>
          </a:p>
          <a:p>
            <a:pPr marL="266700" lvl="0" indent="-266700" algn="l" rtl="0">
              <a:spcBef>
                <a:spcPts val="360"/>
              </a:spcBef>
              <a:spcAft>
                <a:spcPts val="0"/>
              </a:spcAft>
              <a:buClr>
                <a:srgbClr val="4D7C85"/>
              </a:buClr>
              <a:buSzPts val="1800"/>
              <a:buFont typeface="Calibri"/>
              <a:buAutoNum type="arabicPeriod"/>
            </a:pPr>
            <a:r>
              <a:rPr lang="hu-HU" sz="1800" b="1" dirty="0">
                <a:solidFill>
                  <a:srgbClr val="50412B"/>
                </a:solidFill>
              </a:rPr>
              <a:t>támadja az általa kijelölt </a:t>
            </a:r>
            <a:r>
              <a:rPr lang="hu-HU" sz="1800" b="1" dirty="0" err="1">
                <a:solidFill>
                  <a:srgbClr val="50412B"/>
                </a:solidFill>
              </a:rPr>
              <a:t>szubsztantív</a:t>
            </a:r>
            <a:r>
              <a:rPr lang="hu-HU" sz="1800" b="1" dirty="0">
                <a:solidFill>
                  <a:srgbClr val="50412B"/>
                </a:solidFill>
              </a:rPr>
              <a:t> cél ellenzőit</a:t>
            </a:r>
            <a:r>
              <a:rPr lang="hu-HU" sz="1800" dirty="0">
                <a:solidFill>
                  <a:srgbClr val="50412B"/>
                </a:solidFill>
              </a:rPr>
              <a:t>, tipikusan (a) azt az fennálló establishmentet, amelynek az ellenzéke, vagy (b) a régi establishmentet, amelynek a helyére lépett, s amely az intézményi fékekhez és ellensúlyokhoz kötődik </a:t>
            </a:r>
            <a:r>
              <a:rPr lang="hu-HU" sz="1800" b="1" dirty="0">
                <a:solidFill>
                  <a:srgbClr val="50412B"/>
                </a:solidFill>
              </a:rPr>
              <a:t>(</a:t>
            </a:r>
            <a:r>
              <a:rPr lang="hu-HU" sz="1800" b="1" dirty="0" err="1">
                <a:solidFill>
                  <a:srgbClr val="CD5F50"/>
                </a:solidFill>
              </a:rPr>
              <a:t>antielitizmus</a:t>
            </a:r>
            <a:r>
              <a:rPr lang="hu-HU" sz="1800" b="1" dirty="0">
                <a:solidFill>
                  <a:srgbClr val="50412B"/>
                </a:solidFill>
              </a:rPr>
              <a:t>).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4D7C85"/>
              </a:buClr>
              <a:buSzPts val="2800"/>
              <a:buNone/>
            </a:pPr>
            <a:r>
              <a:rPr lang="hu-HU" sz="2800" b="1" dirty="0">
                <a:solidFill>
                  <a:srgbClr val="50412B"/>
                </a:solidFill>
                <a:sym typeface="Wingdings" panose="05000000000000000000" pitchFamily="2" charset="2"/>
              </a:rPr>
              <a:t></a:t>
            </a:r>
            <a:r>
              <a:rPr lang="hu-HU" sz="2800" b="1" dirty="0">
                <a:solidFill>
                  <a:srgbClr val="50412B"/>
                </a:solidFill>
              </a:rPr>
              <a:t> </a:t>
            </a:r>
            <a:r>
              <a:rPr lang="hu-HU" sz="2800" b="1" u="sng" dirty="0">
                <a:solidFill>
                  <a:srgbClr val="50412B"/>
                </a:solidFill>
              </a:rPr>
              <a:t>legitimációs kihívás:</a:t>
            </a:r>
            <a:r>
              <a:rPr lang="hu-HU" sz="2800" b="1" dirty="0">
                <a:solidFill>
                  <a:srgbClr val="50412B"/>
                </a:solidFill>
              </a:rPr>
              <a:t> a legális-racionális legitimáció felcserélése </a:t>
            </a:r>
            <a:r>
              <a:rPr lang="hu-HU" sz="2800" b="1" dirty="0" err="1">
                <a:solidFill>
                  <a:srgbClr val="50412B"/>
                </a:solidFill>
              </a:rPr>
              <a:t>szubsztanív</a:t>
            </a:r>
            <a:r>
              <a:rPr lang="hu-HU" sz="2800" b="1" dirty="0">
                <a:solidFill>
                  <a:srgbClr val="50412B"/>
                </a:solidFill>
              </a:rPr>
              <a:t>-racionális legitimációval</a:t>
            </a:r>
            <a:endParaRPr sz="2800" dirty="0">
              <a:solidFill>
                <a:srgbClr val="50412B"/>
              </a:solidFill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107504" y="0"/>
            <a:ext cx="8928546" cy="9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D5F50"/>
              </a:buClr>
              <a:buSzPts val="2400"/>
              <a:buFont typeface="Open Sans"/>
              <a:buNone/>
            </a:pPr>
            <a:r>
              <a:rPr lang="hu-HU" sz="2400" b="1" dirty="0">
                <a:solidFill>
                  <a:srgbClr val="CD5F50"/>
                </a:solidFill>
                <a:latin typeface="Open Sans"/>
                <a:ea typeface="Open Sans"/>
                <a:cs typeface="Open Sans"/>
                <a:sym typeface="Open Sans"/>
              </a:rPr>
              <a:t>„Politikai program”: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D5F50"/>
              </a:buClr>
              <a:buSzPts val="2400"/>
              <a:buFont typeface="Open Sans"/>
              <a:buNone/>
            </a:pPr>
            <a:r>
              <a:rPr lang="hu-HU" sz="2400" b="1" dirty="0">
                <a:solidFill>
                  <a:srgbClr val="8D503B"/>
                </a:solidFill>
                <a:latin typeface="Open Sans"/>
                <a:ea typeface="Open Sans"/>
                <a:cs typeface="Open Sans"/>
                <a:sym typeface="Open Sans"/>
              </a:rPr>
              <a:t>a populizmus mint legitimációs kihívás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1708</Words>
  <Application>Microsoft Office PowerPoint</Application>
  <PresentationFormat>On-screen Show (16:9)</PresentationFormat>
  <Paragraphs>285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Noto Sans Symbols</vt:lpstr>
      <vt:lpstr>Calibri</vt:lpstr>
      <vt:lpstr>Open Sans</vt:lpstr>
      <vt:lpstr>Office-téma</vt:lpstr>
      <vt:lpstr>PowerPoint Presentation</vt:lpstr>
      <vt:lpstr>Állam és legitimáció</vt:lpstr>
      <vt:lpstr>PowerPoint Presentation</vt:lpstr>
      <vt:lpstr>PowerPoint Presentation</vt:lpstr>
      <vt:lpstr>A populizmus mint legitimációs kihívás</vt:lpstr>
      <vt:lpstr>A populizmus korábbi megközelítései</vt:lpstr>
      <vt:lpstr>PowerPoint Presentation</vt:lpstr>
      <vt:lpstr>PowerPoint Presentation</vt:lpstr>
      <vt:lpstr>PowerPoint Presentation</vt:lpstr>
      <vt:lpstr>„Morális korlátok nélküli”:  a stigmatizálás politikai gazdaságtana</vt:lpstr>
      <vt:lpstr>„Kollektív”: az „Isten, haza és család” funkciója</vt:lpstr>
      <vt:lpstr>„Kollektív”: újradefiniálással történő kisajátítás</vt:lpstr>
      <vt:lpstr>„Egoizmus”: a populizmus szociálpszichológiája</vt:lpstr>
      <vt:lpstr>PowerPoint Presentation</vt:lpstr>
      <vt:lpstr>Magyarország és Lengyelország:  a két autokratikus kísérlet közös ideológiai paneljei</vt:lpstr>
      <vt:lpstr>PowerPoint Presentation</vt:lpstr>
      <vt:lpstr>PowerPoint Presentation</vt:lpstr>
      <vt:lpstr>A populizmus morális csapdája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Magyar Bálint</dc:creator>
  <cp:lastModifiedBy>Balint Magyar</cp:lastModifiedBy>
  <cp:revision>13</cp:revision>
  <dcterms:created xsi:type="dcterms:W3CDTF">2017-05-01T09:52:15Z</dcterms:created>
  <dcterms:modified xsi:type="dcterms:W3CDTF">2024-04-08T12:57:51Z</dcterms:modified>
</cp:coreProperties>
</file>