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0" r:id="rId3"/>
    <p:sldId id="376" r:id="rId4"/>
    <p:sldId id="412" r:id="rId5"/>
    <p:sldId id="411" r:id="rId6"/>
    <p:sldId id="293" r:id="rId7"/>
    <p:sldId id="445" r:id="rId8"/>
    <p:sldId id="292" r:id="rId9"/>
    <p:sldId id="284" r:id="rId10"/>
    <p:sldId id="407" r:id="rId11"/>
    <p:sldId id="271" r:id="rId12"/>
    <p:sldId id="279" r:id="rId13"/>
    <p:sldId id="444" r:id="rId14"/>
    <p:sldId id="431" r:id="rId15"/>
    <p:sldId id="410" r:id="rId16"/>
    <p:sldId id="400" r:id="rId17"/>
    <p:sldId id="287" r:id="rId18"/>
    <p:sldId id="432" r:id="rId19"/>
    <p:sldId id="409" r:id="rId20"/>
    <p:sldId id="433" r:id="rId21"/>
    <p:sldId id="428" r:id="rId22"/>
    <p:sldId id="359" r:id="rId23"/>
    <p:sldId id="295" r:id="rId24"/>
    <p:sldId id="358" r:id="rId25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849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C85"/>
    <a:srgbClr val="B3A99D"/>
    <a:srgbClr val="CA5E53"/>
    <a:srgbClr val="50412B"/>
    <a:srgbClr val="385A61"/>
    <a:srgbClr val="EFEAE4"/>
    <a:srgbClr val="8D503B"/>
    <a:srgbClr val="6B95A1"/>
    <a:srgbClr val="E9B178"/>
    <a:srgbClr val="BAB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7" autoAdjust="0"/>
    <p:restoredTop sz="94468" autoAdjust="0"/>
  </p:normalViewPr>
  <p:slideViewPr>
    <p:cSldViewPr>
      <p:cViewPr varScale="1">
        <p:scale>
          <a:sx n="151" d="100"/>
          <a:sy n="151" d="100"/>
        </p:scale>
        <p:origin x="605" y="-14"/>
      </p:cViewPr>
      <p:guideLst>
        <p:guide orient="horz" pos="577"/>
        <p:guide pos="68"/>
        <p:guide pos="5692"/>
        <p:guide orient="horz" pos="622"/>
        <p:guide orient="horz" pos="3162"/>
        <p:guide orient="horz" pos="8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0BD7C36-9D33-4188-A703-23166B0BC6ED}" type="presOf" srcId="{EA790760-0B03-448A-9F29-12DB28B7261E}" destId="{40A06F75-CF71-4FF0-9476-F881F10B4C59}" srcOrd="0" destOrd="0" presId="urn:microsoft.com/office/officeart/2005/8/layout/pyramid2"/>
    <dgm:cxn modelId="{73491638-69AC-4FFC-A08D-70DF94857D39}" type="presOf" srcId="{D75FEE30-628B-4BCD-B8C9-2BF3180BA3C0}" destId="{F9260225-45E3-4E83-A7B5-93BF7662486D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4056D7D-E5CE-490A-8086-BFB10D4F5AF8}" type="presOf" srcId="{497908DE-4C30-428A-A555-3A6C2F4ADF7D}" destId="{C15E22B3-3295-4532-9D6A-325D45E50C1C}" srcOrd="0" destOrd="0" presId="urn:microsoft.com/office/officeart/2005/8/layout/pyramid2"/>
    <dgm:cxn modelId="{4960C392-84C1-4855-9F94-9A971D03B15F}" type="presOf" srcId="{3CA4390E-8AEC-4EA2-A3EC-8DD042504D56}" destId="{585EDA03-E1D1-49E2-ABCC-D095A33C60CB}" srcOrd="0" destOrd="0" presId="urn:microsoft.com/office/officeart/2005/8/layout/pyramid2"/>
    <dgm:cxn modelId="{D9BDC1A0-4CC4-4E48-93C2-0C9EEB0173D9}" type="presOf" srcId="{83210F28-54C2-4E50-BA91-C30C7F5A925A}" destId="{0E6DB8B2-458A-4F73-AF77-E844E8685CD8}" srcOrd="0" destOrd="0" presId="urn:microsoft.com/office/officeart/2005/8/layout/pyramid2"/>
    <dgm:cxn modelId="{B91416B0-E000-4B6B-AE7D-50C4B46D6E28}" type="presOf" srcId="{94EAB1EC-7FE9-40F9-8691-7534F2D2D13B}" destId="{AA40EDB2-9616-491E-8997-90DC3C7C7F8E}" srcOrd="0" destOrd="0" presId="urn:microsoft.com/office/officeart/2005/8/layout/pyramid2"/>
    <dgm:cxn modelId="{99DABBE0-9EF0-4C72-9687-3EE46E46767D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E7CF447E-B6CE-490E-84C9-FB995CCA60BF}" type="presParOf" srcId="{F9260225-45E3-4E83-A7B5-93BF7662486D}" destId="{2CAB7AE0-F53F-477F-8596-08683A702DA4}" srcOrd="0" destOrd="0" presId="urn:microsoft.com/office/officeart/2005/8/layout/pyramid2"/>
    <dgm:cxn modelId="{9C9EF5F2-2695-4D31-BB10-64B8C85119CF}" type="presParOf" srcId="{F9260225-45E3-4E83-A7B5-93BF7662486D}" destId="{54982EDE-BA38-419C-8C90-E7DF88B50825}" srcOrd="1" destOrd="0" presId="urn:microsoft.com/office/officeart/2005/8/layout/pyramid2"/>
    <dgm:cxn modelId="{252AEE35-A7AF-4183-9596-70C2EE4FCE02}" type="presParOf" srcId="{54982EDE-BA38-419C-8C90-E7DF88B50825}" destId="{C15E22B3-3295-4532-9D6A-325D45E50C1C}" srcOrd="0" destOrd="0" presId="urn:microsoft.com/office/officeart/2005/8/layout/pyramid2"/>
    <dgm:cxn modelId="{36A90662-CAF0-4E60-82A9-48466484C3D9}" type="presParOf" srcId="{54982EDE-BA38-419C-8C90-E7DF88B50825}" destId="{E349127E-BD40-4FFD-98F7-AE53232D3317}" srcOrd="1" destOrd="0" presId="urn:microsoft.com/office/officeart/2005/8/layout/pyramid2"/>
    <dgm:cxn modelId="{B0A73982-CCEC-49F7-9912-05900A035A47}" type="presParOf" srcId="{54982EDE-BA38-419C-8C90-E7DF88B50825}" destId="{585EDA03-E1D1-49E2-ABCC-D095A33C60CB}" srcOrd="2" destOrd="0" presId="urn:microsoft.com/office/officeart/2005/8/layout/pyramid2"/>
    <dgm:cxn modelId="{3AD8F3BE-92C0-4D3E-8799-E0EA48171E3A}" type="presParOf" srcId="{54982EDE-BA38-419C-8C90-E7DF88B50825}" destId="{689CAA53-9D6E-44E6-B0D8-615A6D07FB5B}" srcOrd="3" destOrd="0" presId="urn:microsoft.com/office/officeart/2005/8/layout/pyramid2"/>
    <dgm:cxn modelId="{416A2E7E-91B9-4C36-AFA9-E6159BBC9CA2}" type="presParOf" srcId="{54982EDE-BA38-419C-8C90-E7DF88B50825}" destId="{AA40EDB2-9616-491E-8997-90DC3C7C7F8E}" srcOrd="4" destOrd="0" presId="urn:microsoft.com/office/officeart/2005/8/layout/pyramid2"/>
    <dgm:cxn modelId="{565B8220-585F-40CE-A2E8-39A2031CF84E}" type="presParOf" srcId="{54982EDE-BA38-419C-8C90-E7DF88B50825}" destId="{9055E23A-F0BC-4AAF-9FF4-F780F02DFD21}" srcOrd="5" destOrd="0" presId="urn:microsoft.com/office/officeart/2005/8/layout/pyramid2"/>
    <dgm:cxn modelId="{27B89A24-0C40-4395-AB5A-BEE34FABBDDC}" type="presParOf" srcId="{54982EDE-BA38-419C-8C90-E7DF88B50825}" destId="{6AFE05B7-991B-44DA-9843-39E3CC396A11}" srcOrd="6" destOrd="0" presId="urn:microsoft.com/office/officeart/2005/8/layout/pyramid2"/>
    <dgm:cxn modelId="{929B0F85-C8F3-46DB-B546-512873498325}" type="presParOf" srcId="{54982EDE-BA38-419C-8C90-E7DF88B50825}" destId="{B370853F-B4C8-494E-B10D-01EDE232E07B}" srcOrd="7" destOrd="0" presId="urn:microsoft.com/office/officeart/2005/8/layout/pyramid2"/>
    <dgm:cxn modelId="{7206CEFA-382B-4306-9E05-C44D281A7558}" type="presParOf" srcId="{54982EDE-BA38-419C-8C90-E7DF88B50825}" destId="{40A06F75-CF71-4FF0-9476-F881F10B4C59}" srcOrd="8" destOrd="0" presId="urn:microsoft.com/office/officeart/2005/8/layout/pyramid2"/>
    <dgm:cxn modelId="{CB015D4E-CCE1-45B1-A971-861AAA1873FC}" type="presParOf" srcId="{54982EDE-BA38-419C-8C90-E7DF88B50825}" destId="{D5AAC021-0B13-4F18-8DC6-1FA6845FB348}" srcOrd="9" destOrd="0" presId="urn:microsoft.com/office/officeart/2005/8/layout/pyramid2"/>
    <dgm:cxn modelId="{47C32C4B-A5A7-46D9-96D6-AAD33F5DA62D}" type="presParOf" srcId="{54982EDE-BA38-419C-8C90-E7DF88B50825}" destId="{0E6DB8B2-458A-4F73-AF77-E844E8685CD8}" srcOrd="10" destOrd="0" presId="urn:microsoft.com/office/officeart/2005/8/layout/pyramid2"/>
    <dgm:cxn modelId="{3C0D0199-BA71-4A94-A801-6BFCF6B69C4A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err="1">
              <a:solidFill>
                <a:srgbClr val="4D7C85"/>
              </a:solidFill>
            </a:rPr>
            <a:t>Patronális</a:t>
          </a:r>
          <a:r>
            <a:rPr lang="hu-HU" sz="1300" b="1" dirty="0">
              <a:solidFill>
                <a:srgbClr val="4D7C85"/>
              </a:solidFill>
            </a:rPr>
            <a:t>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err="1">
              <a:solidFill>
                <a:srgbClr val="4D7C85"/>
              </a:solidFill>
            </a:rPr>
            <a:t>Patronális</a:t>
          </a:r>
          <a:r>
            <a:rPr lang="hu-HU" sz="1300" b="1" dirty="0">
              <a:solidFill>
                <a:srgbClr val="4D7C85"/>
              </a:solidFill>
            </a:rPr>
            <a:t>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89C1F37-C31D-4771-85D3-09479E102542}" type="presOf" srcId="{83210F28-54C2-4E50-BA91-C30C7F5A925A}" destId="{0E6DB8B2-458A-4F73-AF77-E844E8685CD8}" srcOrd="0" destOrd="0" presId="urn:microsoft.com/office/officeart/2005/8/layout/pyramid2"/>
    <dgm:cxn modelId="{4FD27F62-8F7B-4FA0-81B0-45AFF26DD4AB}" type="presOf" srcId="{3CA4390E-8AEC-4EA2-A3EC-8DD042504D56}" destId="{585EDA03-E1D1-49E2-ABCC-D095A33C60CB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CFD6E74C-88C1-4902-B0F5-0819A8204EF3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FE306688-C971-4452-B41B-E44DDEE8B654}" type="presOf" srcId="{497908DE-4C30-428A-A555-3A6C2F4ADF7D}" destId="{C15E22B3-3295-4532-9D6A-325D45E50C1C}" srcOrd="0" destOrd="0" presId="urn:microsoft.com/office/officeart/2005/8/layout/pyramid2"/>
    <dgm:cxn modelId="{AFB221A5-DC01-4D91-A630-149BF9C8BEEE}" type="presOf" srcId="{70972A96-F39F-4054-A5D9-CCAC350AB6EA}" destId="{6AFE05B7-991B-44DA-9843-39E3CC396A11}" srcOrd="0" destOrd="0" presId="urn:microsoft.com/office/officeart/2005/8/layout/pyramid2"/>
    <dgm:cxn modelId="{D0EC6BA7-91C1-4C22-B662-DBBEEDA6BEA1}" type="presOf" srcId="{94EAB1EC-7FE9-40F9-8691-7534F2D2D13B}" destId="{AA40EDB2-9616-491E-8997-90DC3C7C7F8E}" srcOrd="0" destOrd="0" presId="urn:microsoft.com/office/officeart/2005/8/layout/pyramid2"/>
    <dgm:cxn modelId="{A4ED18AC-E2F5-4EB9-B7A6-C29D137DDD0E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5546BA0F-BCDB-498D-97E9-84D23BF7D823}" type="presParOf" srcId="{F9260225-45E3-4E83-A7B5-93BF7662486D}" destId="{2CAB7AE0-F53F-477F-8596-08683A702DA4}" srcOrd="0" destOrd="0" presId="urn:microsoft.com/office/officeart/2005/8/layout/pyramid2"/>
    <dgm:cxn modelId="{6C13861C-A22F-4239-984C-CDB7872F97F3}" type="presParOf" srcId="{F9260225-45E3-4E83-A7B5-93BF7662486D}" destId="{54982EDE-BA38-419C-8C90-E7DF88B50825}" srcOrd="1" destOrd="0" presId="urn:microsoft.com/office/officeart/2005/8/layout/pyramid2"/>
    <dgm:cxn modelId="{F92D76F5-DBE3-474B-9E21-853D2240D0BB}" type="presParOf" srcId="{54982EDE-BA38-419C-8C90-E7DF88B50825}" destId="{C15E22B3-3295-4532-9D6A-325D45E50C1C}" srcOrd="0" destOrd="0" presId="urn:microsoft.com/office/officeart/2005/8/layout/pyramid2"/>
    <dgm:cxn modelId="{62E67332-AF00-4043-80AD-A05B1BC948DC}" type="presParOf" srcId="{54982EDE-BA38-419C-8C90-E7DF88B50825}" destId="{E349127E-BD40-4FFD-98F7-AE53232D3317}" srcOrd="1" destOrd="0" presId="urn:microsoft.com/office/officeart/2005/8/layout/pyramid2"/>
    <dgm:cxn modelId="{DF72982B-D159-45CB-99AD-0FFCD3001273}" type="presParOf" srcId="{54982EDE-BA38-419C-8C90-E7DF88B50825}" destId="{585EDA03-E1D1-49E2-ABCC-D095A33C60CB}" srcOrd="2" destOrd="0" presId="urn:microsoft.com/office/officeart/2005/8/layout/pyramid2"/>
    <dgm:cxn modelId="{59B107B9-C730-42D7-9417-1DF20E5D3278}" type="presParOf" srcId="{54982EDE-BA38-419C-8C90-E7DF88B50825}" destId="{689CAA53-9D6E-44E6-B0D8-615A6D07FB5B}" srcOrd="3" destOrd="0" presId="urn:microsoft.com/office/officeart/2005/8/layout/pyramid2"/>
    <dgm:cxn modelId="{8D9E1CA6-CD0C-486C-8B97-D9FA4B8982EC}" type="presParOf" srcId="{54982EDE-BA38-419C-8C90-E7DF88B50825}" destId="{AA40EDB2-9616-491E-8997-90DC3C7C7F8E}" srcOrd="4" destOrd="0" presId="urn:microsoft.com/office/officeart/2005/8/layout/pyramid2"/>
    <dgm:cxn modelId="{E87BE80E-194E-4DA5-9B35-88A4A487A61D}" type="presParOf" srcId="{54982EDE-BA38-419C-8C90-E7DF88B50825}" destId="{9055E23A-F0BC-4AAF-9FF4-F780F02DFD21}" srcOrd="5" destOrd="0" presId="urn:microsoft.com/office/officeart/2005/8/layout/pyramid2"/>
    <dgm:cxn modelId="{B520C037-ADBC-4571-B0D6-87B69A7E8C90}" type="presParOf" srcId="{54982EDE-BA38-419C-8C90-E7DF88B50825}" destId="{6AFE05B7-991B-44DA-9843-39E3CC396A11}" srcOrd="6" destOrd="0" presId="urn:microsoft.com/office/officeart/2005/8/layout/pyramid2"/>
    <dgm:cxn modelId="{98787B4A-CF9A-4DC8-A3F3-FDBCA561BDA8}" type="presParOf" srcId="{54982EDE-BA38-419C-8C90-E7DF88B50825}" destId="{B370853F-B4C8-494E-B10D-01EDE232E07B}" srcOrd="7" destOrd="0" presId="urn:microsoft.com/office/officeart/2005/8/layout/pyramid2"/>
    <dgm:cxn modelId="{4B0FF76F-6187-4948-A7B1-B7D49434E16A}" type="presParOf" srcId="{54982EDE-BA38-419C-8C90-E7DF88B50825}" destId="{40A06F75-CF71-4FF0-9476-F881F10B4C59}" srcOrd="8" destOrd="0" presId="urn:microsoft.com/office/officeart/2005/8/layout/pyramid2"/>
    <dgm:cxn modelId="{F8682059-C4F8-4885-A036-DD7D00A16706}" type="presParOf" srcId="{54982EDE-BA38-419C-8C90-E7DF88B50825}" destId="{D5AAC021-0B13-4F18-8DC6-1FA6845FB348}" srcOrd="9" destOrd="0" presId="urn:microsoft.com/office/officeart/2005/8/layout/pyramid2"/>
    <dgm:cxn modelId="{3E9BD71F-CEFB-4360-BCAA-A28BCB1822BF}" type="presParOf" srcId="{54982EDE-BA38-419C-8C90-E7DF88B50825}" destId="{0E6DB8B2-458A-4F73-AF77-E844E8685CD8}" srcOrd="10" destOrd="0" presId="urn:microsoft.com/office/officeart/2005/8/layout/pyramid2"/>
    <dgm:cxn modelId="{89A83832-05D8-4956-BA14-AF50D4D73A82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err="1">
              <a:solidFill>
                <a:srgbClr val="4D7C85"/>
              </a:solidFill>
            </a:rPr>
            <a:t>Liberláis</a:t>
          </a:r>
          <a:r>
            <a:rPr lang="hu-HU" sz="1300" b="1" dirty="0">
              <a:solidFill>
                <a:srgbClr val="4D7C85"/>
              </a:solidFill>
            </a:rPr>
            <a:t>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err="1">
              <a:solidFill>
                <a:srgbClr val="4D7C85"/>
              </a:solidFill>
            </a:rPr>
            <a:t>Patronális</a:t>
          </a:r>
          <a:r>
            <a:rPr lang="hu-HU" sz="1300" b="1" dirty="0">
              <a:solidFill>
                <a:srgbClr val="4D7C85"/>
              </a:solidFill>
            </a:rPr>
            <a:t>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err="1">
              <a:solidFill>
                <a:srgbClr val="4D7C85"/>
              </a:solidFill>
            </a:rPr>
            <a:t>Patronális</a:t>
          </a:r>
          <a:r>
            <a:rPr lang="hu-HU" sz="1300" b="1" dirty="0">
              <a:solidFill>
                <a:srgbClr val="4D7C85"/>
              </a:solidFill>
            </a:rPr>
            <a:t>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26C6A622-B061-443C-9A80-7574DBDF2714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3F7EC130-DEED-499D-977E-8C6D3E56F093}" type="presOf" srcId="{94EAB1EC-7FE9-40F9-8691-7534F2D2D13B}" destId="{AA40EDB2-9616-491E-8997-90DC3C7C7F8E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A4209A51-2684-41D0-8B89-4DA2DB325B08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7D0109C4-9AB5-4A34-8A4D-2B8A688D0AE4}" type="presOf" srcId="{3CA4390E-8AEC-4EA2-A3EC-8DD042504D56}" destId="{585EDA03-E1D1-49E2-ABCC-D095A33C60CB}" srcOrd="0" destOrd="0" presId="urn:microsoft.com/office/officeart/2005/8/layout/pyramid2"/>
    <dgm:cxn modelId="{DC5914DE-592C-4C4F-87B8-EDCD545A4DFE}" type="presOf" srcId="{497908DE-4C30-428A-A555-3A6C2F4ADF7D}" destId="{C15E22B3-3295-4532-9D6A-325D45E50C1C}" srcOrd="0" destOrd="0" presId="urn:microsoft.com/office/officeart/2005/8/layout/pyramid2"/>
    <dgm:cxn modelId="{CC01BCDF-8528-49B0-BAC4-003DC2E105BE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8E21EAFD-65F4-416B-B318-C99BC4E10E83}" type="presOf" srcId="{83210F28-54C2-4E50-BA91-C30C7F5A925A}" destId="{0E6DB8B2-458A-4F73-AF77-E844E8685CD8}" srcOrd="0" destOrd="0" presId="urn:microsoft.com/office/officeart/2005/8/layout/pyramid2"/>
    <dgm:cxn modelId="{CD6EC6A8-B833-49D0-B75D-10D986351503}" type="presParOf" srcId="{F9260225-45E3-4E83-A7B5-93BF7662486D}" destId="{2CAB7AE0-F53F-477F-8596-08683A702DA4}" srcOrd="0" destOrd="0" presId="urn:microsoft.com/office/officeart/2005/8/layout/pyramid2"/>
    <dgm:cxn modelId="{C7C339E9-F1CE-4293-B66E-4C1B37AF2A22}" type="presParOf" srcId="{F9260225-45E3-4E83-A7B5-93BF7662486D}" destId="{54982EDE-BA38-419C-8C90-E7DF88B50825}" srcOrd="1" destOrd="0" presId="urn:microsoft.com/office/officeart/2005/8/layout/pyramid2"/>
    <dgm:cxn modelId="{0F93B4DE-738B-4684-90CA-162644AD91FC}" type="presParOf" srcId="{54982EDE-BA38-419C-8C90-E7DF88B50825}" destId="{C15E22B3-3295-4532-9D6A-325D45E50C1C}" srcOrd="0" destOrd="0" presId="urn:microsoft.com/office/officeart/2005/8/layout/pyramid2"/>
    <dgm:cxn modelId="{25814616-F80D-4AB0-B252-893C28BC38CF}" type="presParOf" srcId="{54982EDE-BA38-419C-8C90-E7DF88B50825}" destId="{E349127E-BD40-4FFD-98F7-AE53232D3317}" srcOrd="1" destOrd="0" presId="urn:microsoft.com/office/officeart/2005/8/layout/pyramid2"/>
    <dgm:cxn modelId="{1786798A-C22E-46CE-8A75-9FB6D8438C6A}" type="presParOf" srcId="{54982EDE-BA38-419C-8C90-E7DF88B50825}" destId="{585EDA03-E1D1-49E2-ABCC-D095A33C60CB}" srcOrd="2" destOrd="0" presId="urn:microsoft.com/office/officeart/2005/8/layout/pyramid2"/>
    <dgm:cxn modelId="{CA3D2856-5B74-4C99-B474-AEABF2478978}" type="presParOf" srcId="{54982EDE-BA38-419C-8C90-E7DF88B50825}" destId="{689CAA53-9D6E-44E6-B0D8-615A6D07FB5B}" srcOrd="3" destOrd="0" presId="urn:microsoft.com/office/officeart/2005/8/layout/pyramid2"/>
    <dgm:cxn modelId="{8E382F8C-D781-493F-BD2B-F63A886CC8F6}" type="presParOf" srcId="{54982EDE-BA38-419C-8C90-E7DF88B50825}" destId="{AA40EDB2-9616-491E-8997-90DC3C7C7F8E}" srcOrd="4" destOrd="0" presId="urn:microsoft.com/office/officeart/2005/8/layout/pyramid2"/>
    <dgm:cxn modelId="{4DD4E1D5-1316-401F-B1A4-F8A0B6243070}" type="presParOf" srcId="{54982EDE-BA38-419C-8C90-E7DF88B50825}" destId="{9055E23A-F0BC-4AAF-9FF4-F780F02DFD21}" srcOrd="5" destOrd="0" presId="urn:microsoft.com/office/officeart/2005/8/layout/pyramid2"/>
    <dgm:cxn modelId="{0E69DFD1-7A42-44C3-A9B8-B059853B1FA5}" type="presParOf" srcId="{54982EDE-BA38-419C-8C90-E7DF88B50825}" destId="{6AFE05B7-991B-44DA-9843-39E3CC396A11}" srcOrd="6" destOrd="0" presId="urn:microsoft.com/office/officeart/2005/8/layout/pyramid2"/>
    <dgm:cxn modelId="{4D341C77-4859-4D29-B3D0-6EBA832DEFCD}" type="presParOf" srcId="{54982EDE-BA38-419C-8C90-E7DF88B50825}" destId="{B370853F-B4C8-494E-B10D-01EDE232E07B}" srcOrd="7" destOrd="0" presId="urn:microsoft.com/office/officeart/2005/8/layout/pyramid2"/>
    <dgm:cxn modelId="{B00431A9-F816-4275-BE6F-8237D38BEC51}" type="presParOf" srcId="{54982EDE-BA38-419C-8C90-E7DF88B50825}" destId="{40A06F75-CF71-4FF0-9476-F881F10B4C59}" srcOrd="8" destOrd="0" presId="urn:microsoft.com/office/officeart/2005/8/layout/pyramid2"/>
    <dgm:cxn modelId="{36D5B3A9-D16D-4A95-A82F-D4A1D4E35DDC}" type="presParOf" srcId="{54982EDE-BA38-419C-8C90-E7DF88B50825}" destId="{D5AAC021-0B13-4F18-8DC6-1FA6845FB348}" srcOrd="9" destOrd="0" presId="urn:microsoft.com/office/officeart/2005/8/layout/pyramid2"/>
    <dgm:cxn modelId="{2F793101-A9F0-43CD-8A05-00D4E4DB54F7}" type="presParOf" srcId="{54982EDE-BA38-419C-8C90-E7DF88B50825}" destId="{0E6DB8B2-458A-4F73-AF77-E844E8685CD8}" srcOrd="10" destOrd="0" presId="urn:microsoft.com/office/officeart/2005/8/layout/pyramid2"/>
    <dgm:cxn modelId="{CC28516C-9D0F-42E8-81ED-57B7483AAA0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 err="1">
              <a:solidFill>
                <a:srgbClr val="4D7C85"/>
              </a:solidFill>
            </a:rPr>
            <a:t>Patronális</a:t>
          </a:r>
          <a:r>
            <a:rPr lang="hu-HU" sz="1300" b="1" kern="1200" dirty="0">
              <a:solidFill>
                <a:srgbClr val="4D7C85"/>
              </a:solidFill>
            </a:rPr>
            <a:t>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 err="1">
              <a:solidFill>
                <a:srgbClr val="4D7C85"/>
              </a:solidFill>
            </a:rPr>
            <a:t>Patronális</a:t>
          </a:r>
          <a:r>
            <a:rPr lang="hu-HU" sz="1300" b="1" kern="1200" dirty="0">
              <a:solidFill>
                <a:srgbClr val="4D7C85"/>
              </a:solidFill>
            </a:rPr>
            <a:t> demokrácia</a:t>
          </a:r>
        </a:p>
      </dsp:txBody>
      <dsp:txXfrm>
        <a:off x="1527563" y="2010858"/>
        <a:ext cx="1457586" cy="394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 err="1">
              <a:solidFill>
                <a:srgbClr val="4D7C85"/>
              </a:solidFill>
            </a:rPr>
            <a:t>Liberláis</a:t>
          </a:r>
          <a:r>
            <a:rPr lang="hu-HU" sz="1300" b="1" kern="1200" dirty="0">
              <a:solidFill>
                <a:srgbClr val="4D7C85"/>
              </a:solidFill>
            </a:rPr>
            <a:t>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 err="1">
              <a:solidFill>
                <a:srgbClr val="4D7C85"/>
              </a:solidFill>
            </a:rPr>
            <a:t>Patronális</a:t>
          </a:r>
          <a:r>
            <a:rPr lang="hu-HU" sz="1300" b="1" kern="1200" dirty="0">
              <a:solidFill>
                <a:srgbClr val="4D7C85"/>
              </a:solidFill>
            </a:rPr>
            <a:t>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 err="1">
              <a:solidFill>
                <a:srgbClr val="4D7C85"/>
              </a:solidFill>
            </a:rPr>
            <a:t>Patronális</a:t>
          </a:r>
          <a:r>
            <a:rPr lang="hu-HU" sz="1300" b="1" kern="1200" dirty="0">
              <a:solidFill>
                <a:srgbClr val="4D7C85"/>
              </a:solidFill>
            </a:rPr>
            <a:t> demokrácia</a:t>
          </a:r>
        </a:p>
      </dsp:txBody>
      <dsp:txXfrm>
        <a:off x="1527563" y="2010858"/>
        <a:ext cx="1457586" cy="39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41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68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8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48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485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44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0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2024. 04. 22.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ostcommunistregimes.com/h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112677"/>
            <a:ext cx="8928100" cy="2035138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Rezsimciklusok </a:t>
            </a:r>
            <a:r>
              <a:rPr lang="hu-HU" sz="36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rezsimpályák: Ukrajna és Oroszország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5" name="Google Shape;88;p1">
            <a:extLst>
              <a:ext uri="{FF2B5EF4-FFF2-40B4-BE49-F238E27FC236}">
                <a16:creationId xmlns:a16="http://schemas.microsoft.com/office/drawing/2014/main" id="{FEF79FB3-CDBF-9CB4-42CE-4D117540DF17}"/>
              </a:ext>
            </a:extLst>
          </p:cNvPr>
          <p:cNvSpPr txBox="1"/>
          <p:nvPr/>
        </p:nvSpPr>
        <p:spPr>
          <a:xfrm>
            <a:off x="107950" y="2571750"/>
            <a:ext cx="8928100" cy="24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000"/>
              <a:buFont typeface="Open Sans"/>
              <a:buNone/>
            </a:pPr>
            <a:r>
              <a:rPr lang="hu-HU" sz="2000" b="1" i="0" u="none" strike="noStrike" cap="none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Magyar Bálint – </a:t>
            </a:r>
            <a:r>
              <a:rPr lang="hu-HU" sz="2000" b="1" i="0" u="none" strike="noStrike" cap="none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Madlovics</a:t>
            </a:r>
            <a:r>
              <a:rPr lang="hu-HU" sz="2000" b="1" i="0" u="none" strike="noStrike" cap="none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Bálint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000"/>
              <a:buFont typeface="Open Sans"/>
              <a:buNone/>
            </a:pPr>
            <a:r>
              <a:rPr lang="hu-HU" sz="2000" b="1" i="0" u="none" strike="noStrike" cap="none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CEU Demokrácia Intézet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000"/>
              <a:buFont typeface="Open Sans"/>
              <a:buNone/>
            </a:pPr>
            <a:r>
              <a:rPr lang="hu-HU" sz="2000" b="1" i="0" u="none" strike="noStrike" cap="none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Bibó István Szabadegyetem, 2024. április 22.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72008"/>
            <a:ext cx="8928100" cy="771550"/>
          </a:xfrm>
        </p:spPr>
        <p:txBody>
          <a:bodyPr>
            <a:normAutofit/>
          </a:bodyPr>
          <a:lstStyle/>
          <a:p>
            <a:r>
              <a:rPr lang="hu-HU" sz="27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7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patronális</a:t>
            </a:r>
            <a:r>
              <a:rPr lang="hu-HU" sz="27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demokráciák rezsimciklusai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01189"/>
              </p:ext>
            </p:extLst>
          </p:nvPr>
        </p:nvGraphicFramePr>
        <p:xfrm>
          <a:off x="107950" y="1229855"/>
          <a:ext cx="8928100" cy="3024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7826">
                  <a:extLst>
                    <a:ext uri="{9D8B030D-6E8A-4147-A177-3AD203B41FA5}">
                      <a16:colId xmlns:a16="http://schemas.microsoft.com/office/drawing/2014/main" val="1738400069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2447826">
                  <a:extLst>
                    <a:ext uri="{9D8B030D-6E8A-4147-A177-3AD203B41FA5}">
                      <a16:colId xmlns:a16="http://schemas.microsoft.com/office/drawing/2014/main" val="3758632815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</a:t>
                      </a:r>
                      <a:r>
                        <a:rPr lang="en-US" sz="20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demokrácia</a:t>
                      </a:r>
                      <a:endParaRPr lang="en-US" sz="20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</a:t>
                      </a:r>
                      <a:r>
                        <a:rPr lang="en-US" sz="20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autokrácia</a:t>
                      </a:r>
                      <a:endParaRPr lang="en-US" sz="20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76656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</a:t>
                      </a:r>
                      <a:endParaRPr lang="en-US" sz="20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</a:t>
                      </a:r>
                      <a:r>
                        <a:rPr lang="en-US" sz="20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</a:t>
                      </a:r>
                      <a:endParaRPr lang="en-US" sz="20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Egypiramisos</a:t>
                      </a:r>
                      <a:endParaRPr lang="en-US" sz="20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</a:t>
                      </a:r>
                      <a:r>
                        <a:rPr lang="en-US" sz="20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</a:t>
                      </a:r>
                      <a:endParaRPr lang="en-US" sz="20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98668"/>
                  </a:ext>
                </a:extLst>
              </a:tr>
            </a:tbl>
          </a:graphicData>
        </a:graphic>
      </p:graphicFrame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FEDE74DD-822F-BCBA-B24A-16B9A36F67B0}"/>
              </a:ext>
            </a:extLst>
          </p:cNvPr>
          <p:cNvSpPr/>
          <p:nvPr/>
        </p:nvSpPr>
        <p:spPr>
          <a:xfrm rot="10800000">
            <a:off x="1574886" y="3330701"/>
            <a:ext cx="5904656" cy="1283530"/>
          </a:xfrm>
          <a:prstGeom prst="curvedDownArrow">
            <a:avLst/>
          </a:prstGeom>
          <a:solidFill>
            <a:srgbClr val="B3AA9D"/>
          </a:solidFill>
          <a:ln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zövegdoboz 35">
            <a:extLst>
              <a:ext uri="{FF2B5EF4-FFF2-40B4-BE49-F238E27FC236}">
                <a16:creationId xmlns:a16="http://schemas.microsoft.com/office/drawing/2014/main" id="{E796015D-7158-8126-0F27-8B5954A6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804" y="3534111"/>
            <a:ext cx="3528392" cy="650938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Demokratikus átalakulás</a:t>
            </a:r>
            <a:br>
              <a:rPr lang="hu-HU" sz="20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</a:br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(„színes forradalom”)</a:t>
            </a:r>
            <a:endParaRPr lang="en-GB" sz="20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8" name="Szövegdoboz 35">
            <a:extLst>
              <a:ext uri="{FF2B5EF4-FFF2-40B4-BE49-F238E27FC236}">
                <a16:creationId xmlns:a16="http://schemas.microsoft.com/office/drawing/2014/main" id="{557A7BB1-4062-CEB4-3FB6-16C0B2E0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804" y="1485492"/>
            <a:ext cx="3528392" cy="650938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Antidemokratikus átalakulás</a:t>
            </a:r>
            <a:br>
              <a:rPr lang="hu-HU" sz="20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</a:br>
            <a:r>
              <a:rPr lang="hu-HU" sz="20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(autokratikus kísérlet)</a:t>
            </a:r>
            <a:endParaRPr lang="en-GB" sz="20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EA5EE89D-36FB-CB57-3A11-DDC2F621CC0F}"/>
              </a:ext>
            </a:extLst>
          </p:cNvPr>
          <p:cNvSpPr/>
          <p:nvPr/>
        </p:nvSpPr>
        <p:spPr>
          <a:xfrm>
            <a:off x="1691680" y="987574"/>
            <a:ext cx="5904656" cy="1283530"/>
          </a:xfrm>
          <a:prstGeom prst="curvedDownArrow">
            <a:avLst/>
          </a:prstGeom>
          <a:solidFill>
            <a:srgbClr val="B3AA9D"/>
          </a:solidFill>
          <a:ln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0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zövegdoboz 2"/>
          <p:cNvSpPr txBox="1">
            <a:spLocks noChangeArrowheads="1"/>
          </p:cNvSpPr>
          <p:nvPr/>
        </p:nvSpPr>
        <p:spPr bwMode="auto">
          <a:xfrm>
            <a:off x="1947176" y="2440060"/>
            <a:ext cx="525991" cy="21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800" b="1" dirty="0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</a:t>
            </a:r>
            <a:endParaRPr lang="hu-HU" sz="1050" dirty="0">
              <a:solidFill>
                <a:srgbClr val="5041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Szövegdoboz 2"/>
          <p:cNvSpPr txBox="1">
            <a:spLocks noChangeArrowheads="1"/>
          </p:cNvSpPr>
          <p:nvPr/>
        </p:nvSpPr>
        <p:spPr bwMode="auto">
          <a:xfrm>
            <a:off x="1946466" y="2226539"/>
            <a:ext cx="571957" cy="21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NGO-k</a:t>
            </a:r>
            <a:endParaRPr lang="hu-HU" sz="1050" dirty="0">
              <a:solidFill>
                <a:srgbClr val="5041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Szövegdoboz 2"/>
          <p:cNvSpPr txBox="1">
            <a:spLocks noChangeArrowheads="1"/>
          </p:cNvSpPr>
          <p:nvPr/>
        </p:nvSpPr>
        <p:spPr bwMode="auto">
          <a:xfrm>
            <a:off x="1921438" y="2026050"/>
            <a:ext cx="669633" cy="20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 err="1">
                <a:solidFill>
                  <a:srgbClr val="5041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Polgárok</a:t>
            </a:r>
            <a:endParaRPr lang="hu-HU" sz="1050" dirty="0">
              <a:solidFill>
                <a:srgbClr val="5041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150"/>
          <p:cNvGrpSpPr>
            <a:grpSpLocks/>
          </p:cNvGrpSpPr>
          <p:nvPr/>
        </p:nvGrpSpPr>
        <p:grpSpPr bwMode="auto">
          <a:xfrm>
            <a:off x="467544" y="1465898"/>
            <a:ext cx="3453679" cy="2087886"/>
            <a:chOff x="2136" y="6120"/>
            <a:chExt cx="6612" cy="3819"/>
          </a:xfrm>
        </p:grpSpPr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>
              <a:off x="2136" y="6120"/>
              <a:ext cx="3717" cy="3819"/>
            </a:xfrm>
            <a:prstGeom prst="triangle">
              <a:avLst>
                <a:gd name="adj" fmla="val 50000"/>
              </a:avLst>
            </a:prstGeom>
            <a:solidFill>
              <a:srgbClr val="9CB1B1"/>
            </a:solidFill>
            <a:ln w="3175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hu-H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hu-H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hu-H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AutoShape 63"/>
            <p:cNvSpPr>
              <a:spLocks noChangeArrowheads="1"/>
            </p:cNvSpPr>
            <p:nvPr/>
          </p:nvSpPr>
          <p:spPr bwMode="auto">
            <a:xfrm>
              <a:off x="5895" y="7125"/>
              <a:ext cx="2853" cy="2814"/>
            </a:xfrm>
            <a:prstGeom prst="triangle">
              <a:avLst>
                <a:gd name="adj" fmla="val 50000"/>
              </a:avLst>
            </a:prstGeom>
            <a:solidFill>
              <a:srgbClr val="9CB1B1"/>
            </a:solidFill>
            <a:ln w="3175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indent="9017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hu-H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Szövegdoboz 2"/>
          <p:cNvSpPr txBox="1">
            <a:spLocks noChangeArrowheads="1"/>
          </p:cNvSpPr>
          <p:nvPr/>
        </p:nvSpPr>
        <p:spPr bwMode="auto">
          <a:xfrm>
            <a:off x="1872488" y="2675288"/>
            <a:ext cx="755296" cy="20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 err="1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Vállalkozók</a:t>
            </a:r>
            <a:endParaRPr lang="hu-HU" sz="1050" dirty="0">
              <a:solidFill>
                <a:srgbClr val="5041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Szövegdoboz 2"/>
          <p:cNvSpPr txBox="1">
            <a:spLocks noChangeArrowheads="1"/>
          </p:cNvSpPr>
          <p:nvPr/>
        </p:nvSpPr>
        <p:spPr bwMode="auto">
          <a:xfrm>
            <a:off x="1865051" y="2911488"/>
            <a:ext cx="755296" cy="1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 err="1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Bürokrácia</a:t>
            </a:r>
            <a:endParaRPr lang="hu-HU" sz="1050" dirty="0">
              <a:solidFill>
                <a:srgbClr val="5041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AutoShape 68"/>
          <p:cNvSpPr>
            <a:spLocks noChangeArrowheads="1"/>
          </p:cNvSpPr>
          <p:nvPr/>
        </p:nvSpPr>
        <p:spPr bwMode="auto">
          <a:xfrm>
            <a:off x="1360272" y="2233010"/>
            <a:ext cx="1771568" cy="203474"/>
          </a:xfrm>
          <a:prstGeom prst="triangle">
            <a:avLst>
              <a:gd name="adj" fmla="val 50000"/>
            </a:avLst>
          </a:prstGeom>
          <a:noFill/>
          <a:ln w="31750">
            <a:solidFill>
              <a:srgbClr val="4D7C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hu-HU" sz="1050"/>
          </a:p>
        </p:txBody>
      </p:sp>
      <p:sp>
        <p:nvSpPr>
          <p:cNvPr id="46" name="AutoShape 68"/>
          <p:cNvSpPr>
            <a:spLocks noChangeArrowheads="1"/>
          </p:cNvSpPr>
          <p:nvPr/>
        </p:nvSpPr>
        <p:spPr bwMode="auto">
          <a:xfrm>
            <a:off x="1360272" y="2019902"/>
            <a:ext cx="1771568" cy="203474"/>
          </a:xfrm>
          <a:prstGeom prst="triangle">
            <a:avLst>
              <a:gd name="adj" fmla="val 50000"/>
            </a:avLst>
          </a:prstGeom>
          <a:noFill/>
          <a:ln w="31750">
            <a:solidFill>
              <a:srgbClr val="4D7C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hu-HU" sz="1050"/>
          </a:p>
        </p:txBody>
      </p:sp>
      <p:sp>
        <p:nvSpPr>
          <p:cNvPr id="47" name="AutoShape 68"/>
          <p:cNvSpPr>
            <a:spLocks noChangeArrowheads="1"/>
          </p:cNvSpPr>
          <p:nvPr/>
        </p:nvSpPr>
        <p:spPr bwMode="auto">
          <a:xfrm>
            <a:off x="1360272" y="2446117"/>
            <a:ext cx="1771568" cy="203474"/>
          </a:xfrm>
          <a:prstGeom prst="triangle">
            <a:avLst>
              <a:gd name="adj" fmla="val 50000"/>
            </a:avLst>
          </a:prstGeom>
          <a:noFill/>
          <a:ln w="31750">
            <a:solidFill>
              <a:srgbClr val="4D7C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hu-HU" sz="1050"/>
          </a:p>
        </p:txBody>
      </p:sp>
      <p:sp>
        <p:nvSpPr>
          <p:cNvPr id="49" name="AutoShape 68"/>
          <p:cNvSpPr>
            <a:spLocks noChangeArrowheads="1"/>
          </p:cNvSpPr>
          <p:nvPr/>
        </p:nvSpPr>
        <p:spPr bwMode="auto">
          <a:xfrm>
            <a:off x="1364507" y="2870537"/>
            <a:ext cx="1771553" cy="203474"/>
          </a:xfrm>
          <a:prstGeom prst="triangle">
            <a:avLst>
              <a:gd name="adj" fmla="val 50000"/>
            </a:avLst>
          </a:prstGeom>
          <a:noFill/>
          <a:ln w="31750">
            <a:solidFill>
              <a:srgbClr val="4D7C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hu-HU" sz="1050"/>
          </a:p>
        </p:txBody>
      </p:sp>
      <p:sp>
        <p:nvSpPr>
          <p:cNvPr id="25" name="TextBox 24"/>
          <p:cNvSpPr txBox="1"/>
          <p:nvPr/>
        </p:nvSpPr>
        <p:spPr>
          <a:xfrm>
            <a:off x="1003733" y="3233296"/>
            <a:ext cx="869149" cy="242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900" b="1" dirty="0">
                <a:solidFill>
                  <a:srgbClr val="50412C"/>
                </a:solidFill>
                <a:ea typeface="Calibri"/>
                <a:cs typeface="Times New Roman"/>
              </a:rPr>
              <a:t>Uralkodó háló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67698" y="3239736"/>
            <a:ext cx="845104" cy="242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900" b="1" dirty="0">
                <a:solidFill>
                  <a:srgbClr val="50412C"/>
                </a:solidFill>
                <a:ea typeface="Calibri"/>
                <a:cs typeface="Times New Roman"/>
              </a:rPr>
              <a:t>Ellenzéki háló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9DEC89-97DA-4F3F-9DCA-51DEA121CC71}"/>
              </a:ext>
            </a:extLst>
          </p:cNvPr>
          <p:cNvGrpSpPr/>
          <p:nvPr/>
        </p:nvGrpSpPr>
        <p:grpSpPr>
          <a:xfrm>
            <a:off x="5567760" y="1004536"/>
            <a:ext cx="3036688" cy="2519934"/>
            <a:chOff x="2320235" y="1059582"/>
            <a:chExt cx="4648438" cy="38574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BAD00C4-02A0-4300-A41B-DEAFAC7DC293}"/>
                </a:ext>
              </a:extLst>
            </p:cNvPr>
            <p:cNvGrpSpPr/>
            <p:nvPr/>
          </p:nvGrpSpPr>
          <p:grpSpPr>
            <a:xfrm>
              <a:off x="2320235" y="1059582"/>
              <a:ext cx="4648438" cy="3857410"/>
              <a:chOff x="2320235" y="1059582"/>
              <a:chExt cx="4648438" cy="385741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B77D39F-B524-451E-8EEA-8C958B8D98F9}"/>
                  </a:ext>
                </a:extLst>
              </p:cNvPr>
              <p:cNvGrpSpPr/>
              <p:nvPr/>
            </p:nvGrpSpPr>
            <p:grpSpPr>
              <a:xfrm>
                <a:off x="2378233" y="1059582"/>
                <a:ext cx="4427756" cy="3857410"/>
                <a:chOff x="2378233" y="1059582"/>
                <a:chExt cx="4427756" cy="3857410"/>
              </a:xfrm>
            </p:grpSpPr>
            <p:grpSp>
              <p:nvGrpSpPr>
                <p:cNvPr id="34" name="Group 160">
                  <a:extLst>
                    <a:ext uri="{FF2B5EF4-FFF2-40B4-BE49-F238E27FC236}">
                      <a16:creationId xmlns:a16="http://schemas.microsoft.com/office/drawing/2014/main" id="{DF711335-0BAC-4260-A007-6717EB1872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8233" y="1059582"/>
                  <a:ext cx="4427756" cy="3857410"/>
                  <a:chOff x="3674" y="1918"/>
                  <a:chExt cx="4949" cy="4729"/>
                </a:xfrm>
              </p:grpSpPr>
              <p:sp>
                <p:nvSpPr>
                  <p:cNvPr id="37" name="AutoShape 122">
                    <a:extLst>
                      <a:ext uri="{FF2B5EF4-FFF2-40B4-BE49-F238E27FC236}">
                        <a16:creationId xmlns:a16="http://schemas.microsoft.com/office/drawing/2014/main" id="{9E878B80-E8C2-4B53-B35E-53A8BBFB76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175" y="2624"/>
                    <a:ext cx="1130" cy="177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1750">
                    <a:solidFill>
                      <a:srgbClr val="4D7C84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0" tIns="0" rIns="72000" bIns="0" anchor="ctr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endParaRPr lang="hu-HU" sz="500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8" name="AutoShape 123">
                    <a:extLst>
                      <a:ext uri="{FF2B5EF4-FFF2-40B4-BE49-F238E27FC236}">
                        <a16:creationId xmlns:a16="http://schemas.microsoft.com/office/drawing/2014/main" id="{E4978205-7334-46AB-AF42-933B92D5B8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085" y="3137"/>
                    <a:ext cx="1130" cy="177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1750">
                    <a:solidFill>
                      <a:srgbClr val="4D7C84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0" tIns="0" rIns="72000" bIns="0" anchor="ctr" anchorCtr="0" upright="1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hu-HU" sz="500">
                        <a:solidFill>
                          <a:srgbClr val="50412C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  <p:grpSp>
                <p:nvGrpSpPr>
                  <p:cNvPr id="39" name="Group 159">
                    <a:extLst>
                      <a:ext uri="{FF2B5EF4-FFF2-40B4-BE49-F238E27FC236}">
                        <a16:creationId xmlns:a16="http://schemas.microsoft.com/office/drawing/2014/main" id="{89290427-4B16-4640-A3BD-481C242725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74" y="1918"/>
                    <a:ext cx="4949" cy="4729"/>
                    <a:chOff x="3674" y="1918"/>
                    <a:chExt cx="4949" cy="4729"/>
                  </a:xfrm>
                </p:grpSpPr>
                <p:grpSp>
                  <p:nvGrpSpPr>
                    <p:cNvPr id="40" name="Group 158">
                      <a:extLst>
                        <a:ext uri="{FF2B5EF4-FFF2-40B4-BE49-F238E27FC236}">
                          <a16:creationId xmlns:a16="http://schemas.microsoft.com/office/drawing/2014/main" id="{CB18DF7C-DFE2-4B75-87CB-0E1B0F06C8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4" y="1918"/>
                      <a:ext cx="4949" cy="4729"/>
                      <a:chOff x="3674" y="1918"/>
                      <a:chExt cx="4949" cy="4729"/>
                    </a:xfrm>
                  </p:grpSpPr>
                  <p:sp>
                    <p:nvSpPr>
                      <p:cNvPr id="42" name="AutoShape 90">
                        <a:extLst>
                          <a:ext uri="{FF2B5EF4-FFF2-40B4-BE49-F238E27FC236}">
                            <a16:creationId xmlns:a16="http://schemas.microsoft.com/office/drawing/2014/main" id="{DF782C68-03FE-4FE2-845A-3A2217AAD8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9" y="1918"/>
                        <a:ext cx="4519" cy="472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9CB1B1"/>
                      </a:solidFill>
                      <a:ln w="31750">
                        <a:solidFill>
                          <a:srgbClr val="4D7C8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endParaRPr lang="hu-HU" sz="500" dirty="0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43" name="AutoShape 91">
                        <a:extLst>
                          <a:ext uri="{FF2B5EF4-FFF2-40B4-BE49-F238E27FC236}">
                            <a16:creationId xmlns:a16="http://schemas.microsoft.com/office/drawing/2014/main" id="{A5A41232-FCD1-4DF8-8D9B-22B13E8D97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8006758">
                        <a:off x="7170" y="4756"/>
                        <a:ext cx="1130" cy="177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31750">
                        <a:solidFill>
                          <a:srgbClr val="4D7C8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0" tIns="0" rIns="0" bIns="21600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200" b="1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  <a:endParaRPr lang="hu-HU" sz="500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0" name="AutoShape 92">
                        <a:extLst>
                          <a:ext uri="{FF2B5EF4-FFF2-40B4-BE49-F238E27FC236}">
                            <a16:creationId xmlns:a16="http://schemas.microsoft.com/office/drawing/2014/main" id="{44B2C132-C79A-4A80-A37A-A7F8AC413ED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5175" y="2624"/>
                        <a:ext cx="1130" cy="177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31750" cap="flat">
                        <a:solidFill>
                          <a:srgbClr val="4D7C84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0" tIns="0" rIns="72000" bIns="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200" b="1" dirty="0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  <a:endParaRPr lang="hu-HU" sz="500" dirty="0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3" name="AutoShape 93">
                        <a:extLst>
                          <a:ext uri="{FF2B5EF4-FFF2-40B4-BE49-F238E27FC236}">
                            <a16:creationId xmlns:a16="http://schemas.microsoft.com/office/drawing/2014/main" id="{EBA2AA60-8600-4339-B53B-2328F29F735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3817343">
                        <a:off x="3997" y="4794"/>
                        <a:ext cx="1130" cy="177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31750">
                        <a:solidFill>
                          <a:srgbClr val="4D7C8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0" tIns="0" rIns="180000" bIns="21600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200" b="1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  <a:endParaRPr lang="hu-HU" sz="500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61" name="Group 94">
                        <a:extLst>
                          <a:ext uri="{FF2B5EF4-FFF2-40B4-BE49-F238E27FC236}">
                            <a16:creationId xmlns:a16="http://schemas.microsoft.com/office/drawing/2014/main" id="{BCA96811-C5A6-4900-B2D8-A4B392EF94D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21" y="4865"/>
                        <a:ext cx="2270" cy="1776"/>
                        <a:chOff x="0" y="0"/>
                        <a:chExt cx="14416" cy="11277"/>
                      </a:xfrm>
                    </p:grpSpPr>
                    <p:sp>
                      <p:nvSpPr>
                        <p:cNvPr id="62" name="Háromszög 33">
                          <a:extLst>
                            <a:ext uri="{FF2B5EF4-FFF2-40B4-BE49-F238E27FC236}">
                              <a16:creationId xmlns:a16="http://schemas.microsoft.com/office/drawing/2014/main" id="{09CE2BEC-C5BF-480A-8384-4745A4D353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7175" cy="11277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31750">
                          <a:solidFill>
                            <a:srgbClr val="4D7C8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ctr" anchorCtr="0" upright="1"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hu-HU" sz="1100" dirty="0">
                            <a:solidFill>
                              <a:srgbClr val="50412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63" name="Háromszög 34">
                          <a:extLst>
                            <a:ext uri="{FF2B5EF4-FFF2-40B4-BE49-F238E27FC236}">
                              <a16:creationId xmlns:a16="http://schemas.microsoft.com/office/drawing/2014/main" id="{C68B49B8-F44C-4C1F-A404-0B66EAC1D8D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40" y="0"/>
                          <a:ext cx="7176" cy="11277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31750">
                          <a:solidFill>
                            <a:srgbClr val="4D7C8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ctr" anchorCtr="0" upright="1"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hu-HU" sz="1100" dirty="0">
                            <a:solidFill>
                              <a:srgbClr val="50412C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1" name="AutoShape 119">
                      <a:extLst>
                        <a:ext uri="{FF2B5EF4-FFF2-40B4-BE49-F238E27FC236}">
                          <a16:creationId xmlns:a16="http://schemas.microsoft.com/office/drawing/2014/main" id="{A3529DD8-64F7-4DE0-A8F6-2D4542FADC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6085" y="3137"/>
                      <a:ext cx="1130" cy="1776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31750" cap="flat">
                      <a:solidFill>
                        <a:srgbClr val="4D7C84"/>
                      </a:solidFill>
                      <a:prstDash val="dash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0" tIns="0" rIns="0" bIns="0" anchor="ctr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" b="1">
                          <a:solidFill>
                            <a:srgbClr val="50412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u-HU" sz="500">
                        <a:solidFill>
                          <a:srgbClr val="5041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p:grpSp>
            </p:grpSp>
            <p:sp>
              <p:nvSpPr>
                <p:cNvPr id="35" name="Szövegdoboz 2">
                  <a:extLst>
                    <a:ext uri="{FF2B5EF4-FFF2-40B4-BE49-F238E27FC236}">
                      <a16:creationId xmlns:a16="http://schemas.microsoft.com/office/drawing/2014/main" id="{1C516182-FDB7-4C24-944C-5406135BCF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3842" y="2135886"/>
                  <a:ext cx="1139840" cy="357717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b="1" dirty="0" err="1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Vállalkozók</a:t>
                  </a:r>
                  <a:r>
                    <a:rPr lang="en-US" sz="400" b="1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.</a:t>
                  </a:r>
                  <a:endParaRPr lang="hu-HU" sz="700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6" name="Szövegdoboz 2">
                  <a:extLst>
                    <a:ext uri="{FF2B5EF4-FFF2-40B4-BE49-F238E27FC236}">
                      <a16:creationId xmlns:a16="http://schemas.microsoft.com/office/drawing/2014/main" id="{B3E09084-B0D1-4EE5-B948-A8E0B428EE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62991" y="2611659"/>
                  <a:ext cx="1123672" cy="267558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b="1" dirty="0" err="1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Média</a:t>
                  </a:r>
                  <a:endParaRPr lang="hu-HU" sz="900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32" name="Szövegdoboz 2">
                <a:extLst>
                  <a:ext uri="{FF2B5EF4-FFF2-40B4-BE49-F238E27FC236}">
                    <a16:creationId xmlns:a16="http://schemas.microsoft.com/office/drawing/2014/main" id="{BD16BF3C-191F-4DAD-8461-E465DF5AF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235" y="4009742"/>
                <a:ext cx="1010950" cy="33743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u-HU" sz="900" b="1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rPr>
                  <a:t>Polgárok</a:t>
                </a:r>
                <a:endParaRPr lang="hu-HU" sz="1100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" name="Szövegdoboz 2">
                <a:extLst>
                  <a:ext uri="{FF2B5EF4-FFF2-40B4-BE49-F238E27FC236}">
                    <a16:creationId xmlns:a16="http://schemas.microsoft.com/office/drawing/2014/main" id="{FD26F385-E314-44F6-B8F4-3D3EFF47C5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0795" y="3992742"/>
                <a:ext cx="837878" cy="34768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u-HU" sz="900" b="1" dirty="0">
                    <a:solidFill>
                      <a:srgbClr val="50412C"/>
                    </a:solidFill>
                    <a:latin typeface="Calibri"/>
                    <a:ea typeface="Calibri"/>
                    <a:cs typeface="Times New Roman"/>
                  </a:rPr>
                  <a:t>NGO-</a:t>
                </a:r>
                <a:r>
                  <a:rPr lang="hu-HU" sz="900" b="1" dirty="0" err="1">
                    <a:solidFill>
                      <a:srgbClr val="50412C"/>
                    </a:solidFill>
                    <a:latin typeface="Calibri"/>
                    <a:ea typeface="Calibri"/>
                    <a:cs typeface="Times New Roman"/>
                  </a:rPr>
                  <a:t>k</a:t>
                </a:r>
                <a:endParaRPr lang="hu-HU" sz="1050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0A7531-7E1B-48B6-BE5B-A37C0A6BD215}"/>
                </a:ext>
              </a:extLst>
            </p:cNvPr>
            <p:cNvSpPr txBox="1"/>
            <p:nvPr/>
          </p:nvSpPr>
          <p:spPr>
            <a:xfrm>
              <a:off x="4098236" y="3148225"/>
              <a:ext cx="1078879" cy="69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050" b="1" dirty="0">
                  <a:solidFill>
                    <a:srgbClr val="50412C"/>
                  </a:solidFill>
                  <a:ea typeface="Calibri"/>
                  <a:cs typeface="Times New Roman"/>
                </a:rPr>
                <a:t>Uralkodó háló</a:t>
              </a:r>
              <a:endParaRPr lang="hu-HU" sz="700" dirty="0">
                <a:solidFill>
                  <a:srgbClr val="50412C"/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51655690-3EB4-4146-B82B-8B69233268C5}"/>
              </a:ext>
            </a:extLst>
          </p:cNvPr>
          <p:cNvSpPr/>
          <p:nvPr/>
        </p:nvSpPr>
        <p:spPr>
          <a:xfrm>
            <a:off x="2339753" y="889834"/>
            <a:ext cx="4248470" cy="637150"/>
          </a:xfrm>
          <a:prstGeom prst="curvedDownArrow">
            <a:avLst/>
          </a:prstGeom>
          <a:solidFill>
            <a:srgbClr val="B3AA9D"/>
          </a:solidFill>
          <a:ln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Arrow: Curved Down 63">
            <a:extLst>
              <a:ext uri="{FF2B5EF4-FFF2-40B4-BE49-F238E27FC236}">
                <a16:creationId xmlns:a16="http://schemas.microsoft.com/office/drawing/2014/main" id="{FF08F91C-3FAC-476F-B47D-1D3F85336F9E}"/>
              </a:ext>
            </a:extLst>
          </p:cNvPr>
          <p:cNvSpPr/>
          <p:nvPr/>
        </p:nvSpPr>
        <p:spPr>
          <a:xfrm rot="10800000">
            <a:off x="2384992" y="3906119"/>
            <a:ext cx="4203229" cy="800256"/>
          </a:xfrm>
          <a:prstGeom prst="curvedDownArrow">
            <a:avLst/>
          </a:prstGeom>
          <a:solidFill>
            <a:srgbClr val="B3AA9D"/>
          </a:solidFill>
          <a:ln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Szövegdoboz 35">
            <a:extLst>
              <a:ext uri="{FF2B5EF4-FFF2-40B4-BE49-F238E27FC236}">
                <a16:creationId xmlns:a16="http://schemas.microsoft.com/office/drawing/2014/main" id="{D89EB8B7-592B-40A9-9AA3-7E490F6AE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3941910"/>
            <a:ext cx="2790749" cy="478324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Demokratikus átalakulás</a:t>
            </a:r>
            <a:br>
              <a:rPr lang="hu-HU" sz="14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</a:b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(„színes forradalom”)</a:t>
            </a:r>
            <a:endParaRPr lang="en-GB" sz="14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66" name="Szövegdoboz 35">
            <a:extLst>
              <a:ext uri="{FF2B5EF4-FFF2-40B4-BE49-F238E27FC236}">
                <a16:creationId xmlns:a16="http://schemas.microsoft.com/office/drawing/2014/main" id="{BEDBF0A8-3D82-44CD-8E45-4FBA9585B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13" y="1161876"/>
            <a:ext cx="2790749" cy="478324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Antidemokratikus átalakulás</a:t>
            </a:r>
            <a:br>
              <a:rPr lang="hu-HU" sz="14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</a:b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(autokratikus kísérlet)</a:t>
            </a:r>
            <a:endParaRPr lang="en-GB" sz="14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67" name="Szövegdoboz 35">
            <a:extLst>
              <a:ext uri="{FF2B5EF4-FFF2-40B4-BE49-F238E27FC236}">
                <a16:creationId xmlns:a16="http://schemas.microsoft.com/office/drawing/2014/main" id="{D1CE5E8D-7685-4D27-AFAA-04656A85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167" y="3616910"/>
            <a:ext cx="2295872" cy="224408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Patronális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demokrácia</a:t>
            </a:r>
            <a:endParaRPr lang="en-GB" sz="14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68" name="Szövegdoboz 35">
            <a:extLst>
              <a:ext uri="{FF2B5EF4-FFF2-40B4-BE49-F238E27FC236}">
                <a16:creationId xmlns:a16="http://schemas.microsoft.com/office/drawing/2014/main" id="{BF989403-D78E-469B-8ABC-3714EBEFE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625" y="3618309"/>
            <a:ext cx="2176759" cy="224408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hu-H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Patronális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 autokrácia</a:t>
            </a:r>
            <a:endParaRPr lang="en-GB" sz="1400" b="1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965D0B2-1878-1954-7ED8-B668609C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28326"/>
            <a:ext cx="8928100" cy="497012"/>
          </a:xfrm>
        </p:spPr>
        <p:txBody>
          <a:bodyPr>
            <a:noAutofit/>
          </a:bodyPr>
          <a:lstStyle/>
          <a:p>
            <a:r>
              <a:rPr lang="hu-HU" sz="27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elitstruktúrák ciklusai</a:t>
            </a:r>
          </a:p>
        </p:txBody>
      </p:sp>
      <p:sp>
        <p:nvSpPr>
          <p:cNvPr id="3" name="AutoShape 68">
            <a:extLst>
              <a:ext uri="{FF2B5EF4-FFF2-40B4-BE49-F238E27FC236}">
                <a16:creationId xmlns:a16="http://schemas.microsoft.com/office/drawing/2014/main" id="{7E443C3D-A97C-3350-305D-78A4943A8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180" y="3076065"/>
            <a:ext cx="1771553" cy="203474"/>
          </a:xfrm>
          <a:prstGeom prst="triangle">
            <a:avLst>
              <a:gd name="adj" fmla="val 50000"/>
            </a:avLst>
          </a:prstGeom>
          <a:noFill/>
          <a:ln w="31750">
            <a:solidFill>
              <a:srgbClr val="4D7C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hu-HU" sz="1050"/>
          </a:p>
        </p:txBody>
      </p:sp>
      <p:sp>
        <p:nvSpPr>
          <p:cNvPr id="4" name="AutoShape 68">
            <a:extLst>
              <a:ext uri="{FF2B5EF4-FFF2-40B4-BE49-F238E27FC236}">
                <a16:creationId xmlns:a16="http://schemas.microsoft.com/office/drawing/2014/main" id="{A00BB113-9665-CAEE-C9F2-8F7B1AB0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915" y="2672511"/>
            <a:ext cx="1771568" cy="203474"/>
          </a:xfrm>
          <a:prstGeom prst="triangle">
            <a:avLst>
              <a:gd name="adj" fmla="val 50000"/>
            </a:avLst>
          </a:prstGeom>
          <a:noFill/>
          <a:ln w="31750">
            <a:solidFill>
              <a:srgbClr val="4D7C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hu-HU" sz="1050"/>
          </a:p>
        </p:txBody>
      </p:sp>
      <p:sp>
        <p:nvSpPr>
          <p:cNvPr id="7" name="Szövegdoboz 2">
            <a:extLst>
              <a:ext uri="{FF2B5EF4-FFF2-40B4-BE49-F238E27FC236}">
                <a16:creationId xmlns:a16="http://schemas.microsoft.com/office/drawing/2014/main" id="{9C9E2D9F-0236-56AE-F0D3-923930B30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820" y="3119652"/>
            <a:ext cx="785072" cy="1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 err="1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Törv</a:t>
            </a:r>
            <a:r>
              <a:rPr lang="en-US" sz="800" b="1" dirty="0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b="1" dirty="0" err="1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végreh</a:t>
            </a:r>
            <a:r>
              <a:rPr lang="en-US" sz="800" b="1" dirty="0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1050" dirty="0">
              <a:solidFill>
                <a:srgbClr val="5041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2">
            <a:extLst>
              <a:ext uri="{FF2B5EF4-FFF2-40B4-BE49-F238E27FC236}">
                <a16:creationId xmlns:a16="http://schemas.microsoft.com/office/drawing/2014/main" id="{2D5D121C-0E53-80BB-3B52-23C1F51D8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3074011"/>
            <a:ext cx="603417" cy="40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900" b="1" dirty="0" err="1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Törv</a:t>
            </a:r>
            <a:r>
              <a:rPr lang="en-US" sz="900" b="1" dirty="0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b="1" dirty="0" err="1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végreh</a:t>
            </a:r>
            <a:r>
              <a:rPr lang="en-US" sz="900" b="1" dirty="0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900" dirty="0">
              <a:solidFill>
                <a:srgbClr val="5041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2">
            <a:extLst>
              <a:ext uri="{FF2B5EF4-FFF2-40B4-BE49-F238E27FC236}">
                <a16:creationId xmlns:a16="http://schemas.microsoft.com/office/drawing/2014/main" id="{E0BD2488-01DE-F6FD-568F-0AC93D79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855" y="3034315"/>
            <a:ext cx="603417" cy="40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900" b="1" dirty="0" err="1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Büro</a:t>
            </a:r>
            <a:r>
              <a:rPr lang="en-US" sz="900" b="1" dirty="0" err="1">
                <a:solidFill>
                  <a:srgbClr val="50412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900" b="1" dirty="0" err="1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krácia</a:t>
            </a:r>
            <a:endParaRPr lang="hu-HU" sz="900" dirty="0">
              <a:solidFill>
                <a:srgbClr val="5041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6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811908" y="771204"/>
            <a:ext cx="7224141" cy="4320826"/>
          </a:xfrm>
          <a:prstGeom prst="rect">
            <a:avLst/>
          </a:prstGeom>
          <a:solidFill>
            <a:srgbClr val="EFEA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52" y="922386"/>
            <a:ext cx="6986728" cy="40976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77120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kormányzás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demokratikusságának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összehasonlítása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színes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forradalmak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országaiban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(index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adatok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11560" y="987574"/>
            <a:ext cx="1080120" cy="261610"/>
          </a:xfrm>
          <a:prstGeom prst="rect">
            <a:avLst/>
          </a:prstGeom>
          <a:noFill/>
        </p:spPr>
        <p:txBody>
          <a:bodyPr wrap="square" lIns="72000" rtlCol="0" anchor="ctr">
            <a:spAutoFit/>
          </a:bodyPr>
          <a:lstStyle/>
          <a:p>
            <a:r>
              <a:rPr lang="en-GB" sz="1050" b="1" dirty="0">
                <a:solidFill>
                  <a:srgbClr val="50412B"/>
                </a:solidFill>
              </a:rPr>
              <a:t>: </a:t>
            </a:r>
            <a:r>
              <a:rPr lang="hu-HU" sz="1050" b="1" dirty="0">
                <a:solidFill>
                  <a:srgbClr val="50412B"/>
                </a:solidFill>
              </a:rPr>
              <a:t>Ukrajna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1367359"/>
            <a:ext cx="1080120" cy="261610"/>
          </a:xfrm>
          <a:prstGeom prst="rect">
            <a:avLst/>
          </a:prstGeom>
          <a:noFill/>
        </p:spPr>
        <p:txBody>
          <a:bodyPr wrap="square" lIns="72000" rtlCol="0" anchor="ctr">
            <a:spAutoFit/>
          </a:bodyPr>
          <a:lstStyle/>
          <a:p>
            <a:r>
              <a:rPr lang="en-GB" sz="1050" b="1" dirty="0">
                <a:solidFill>
                  <a:srgbClr val="50412B"/>
                </a:solidFill>
              </a:rPr>
              <a:t>: </a:t>
            </a:r>
            <a:r>
              <a:rPr lang="hu-HU" sz="1050" b="1" dirty="0">
                <a:solidFill>
                  <a:srgbClr val="50412B"/>
                </a:solidFill>
              </a:rPr>
              <a:t>Grúzia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11560" y="1758778"/>
            <a:ext cx="1080120" cy="261610"/>
          </a:xfrm>
          <a:prstGeom prst="rect">
            <a:avLst/>
          </a:prstGeom>
          <a:noFill/>
        </p:spPr>
        <p:txBody>
          <a:bodyPr wrap="square" lIns="72000" rtlCol="0" anchor="ctr">
            <a:spAutoFit/>
          </a:bodyPr>
          <a:lstStyle/>
          <a:p>
            <a:r>
              <a:rPr lang="en-GB" sz="1050" b="1" dirty="0">
                <a:solidFill>
                  <a:srgbClr val="50412B"/>
                </a:solidFill>
              </a:rPr>
              <a:t>: </a:t>
            </a:r>
            <a:r>
              <a:rPr lang="hu-HU" sz="1050" b="1" dirty="0">
                <a:solidFill>
                  <a:srgbClr val="50412B"/>
                </a:solidFill>
              </a:rPr>
              <a:t>Kirgizisztán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611560" y="2148878"/>
            <a:ext cx="1294191" cy="577081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050" b="1" dirty="0">
                <a:solidFill>
                  <a:srgbClr val="50412B"/>
                </a:solidFill>
              </a:rPr>
              <a:t>: </a:t>
            </a:r>
            <a:r>
              <a:rPr lang="hu-HU" sz="1050" b="1" dirty="0">
                <a:solidFill>
                  <a:srgbClr val="50412B"/>
                </a:solidFill>
              </a:rPr>
              <a:t>a többi posztkommunista ország átlaga</a:t>
            </a:r>
          </a:p>
        </p:txBody>
      </p:sp>
      <p:sp>
        <p:nvSpPr>
          <p:cNvPr id="15" name="Háromszög 14"/>
          <p:cNvSpPr/>
          <p:nvPr/>
        </p:nvSpPr>
        <p:spPr>
          <a:xfrm>
            <a:off x="395536" y="3277011"/>
            <a:ext cx="167059" cy="144016"/>
          </a:xfrm>
          <a:prstGeom prst="triangle">
            <a:avLst/>
          </a:prstGeom>
          <a:solidFill>
            <a:srgbClr val="CA5E53"/>
          </a:solidFill>
          <a:ln>
            <a:solidFill>
              <a:srgbClr val="CA5E5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ombusz 15"/>
          <p:cNvSpPr/>
          <p:nvPr/>
        </p:nvSpPr>
        <p:spPr>
          <a:xfrm>
            <a:off x="395536" y="2823149"/>
            <a:ext cx="165600" cy="165600"/>
          </a:xfrm>
          <a:prstGeom prst="diamond">
            <a:avLst/>
          </a:prstGeom>
          <a:solidFill>
            <a:srgbClr val="CA5E53"/>
          </a:solidFill>
          <a:ln>
            <a:solidFill>
              <a:srgbClr val="CA5E5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CA5E53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11559" y="3239567"/>
            <a:ext cx="1200347" cy="738664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050" b="1" dirty="0">
                <a:solidFill>
                  <a:srgbClr val="50412B"/>
                </a:solidFill>
              </a:rPr>
              <a:t>: </a:t>
            </a:r>
            <a:r>
              <a:rPr lang="hu-HU" sz="1050" b="1" dirty="0">
                <a:solidFill>
                  <a:srgbClr val="50412B"/>
                </a:solidFill>
              </a:rPr>
              <a:t>a színes forradalom nyomán létrejött rezsim vége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11560" y="2752497"/>
            <a:ext cx="1197628" cy="41549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050" b="1" dirty="0">
                <a:solidFill>
                  <a:srgbClr val="50412B"/>
                </a:solidFill>
              </a:rPr>
              <a:t>: </a:t>
            </a:r>
            <a:r>
              <a:rPr lang="hu-HU" sz="1050" b="1" dirty="0">
                <a:solidFill>
                  <a:srgbClr val="50412B"/>
                </a:solidFill>
              </a:rPr>
              <a:t>a színes forradalom ideje</a:t>
            </a:r>
          </a:p>
        </p:txBody>
      </p:sp>
      <p:sp>
        <p:nvSpPr>
          <p:cNvPr id="22" name="Szövegdoboz 12"/>
          <p:cNvSpPr txBox="1"/>
          <p:nvPr/>
        </p:nvSpPr>
        <p:spPr>
          <a:xfrm>
            <a:off x="2116677" y="836841"/>
            <a:ext cx="326414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100" b="1" dirty="0">
                <a:solidFill>
                  <a:srgbClr val="50412B"/>
                </a:solidFill>
              </a:rPr>
              <a:t>Választási folyamat a választási forradalmak után</a:t>
            </a:r>
          </a:p>
        </p:txBody>
      </p:sp>
      <p:sp>
        <p:nvSpPr>
          <p:cNvPr id="23" name="Szövegdoboz 12"/>
          <p:cNvSpPr txBox="1"/>
          <p:nvPr/>
        </p:nvSpPr>
        <p:spPr>
          <a:xfrm>
            <a:off x="2097989" y="3102228"/>
            <a:ext cx="326414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100" b="1" dirty="0">
                <a:solidFill>
                  <a:srgbClr val="50412B"/>
                </a:solidFill>
              </a:rPr>
              <a:t>Médiafüggetlenség a választási forradalmak után</a:t>
            </a:r>
          </a:p>
        </p:txBody>
      </p:sp>
      <p:sp>
        <p:nvSpPr>
          <p:cNvPr id="24" name="Szövegdoboz 12"/>
          <p:cNvSpPr txBox="1"/>
          <p:nvPr/>
        </p:nvSpPr>
        <p:spPr>
          <a:xfrm>
            <a:off x="5650167" y="3102228"/>
            <a:ext cx="323959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100" b="1" dirty="0">
                <a:solidFill>
                  <a:srgbClr val="50412B"/>
                </a:solidFill>
              </a:rPr>
              <a:t>Korrupció a választási forradalmak után</a:t>
            </a:r>
          </a:p>
        </p:txBody>
      </p:sp>
      <p:sp>
        <p:nvSpPr>
          <p:cNvPr id="25" name="Szövegdoboz 12"/>
          <p:cNvSpPr txBox="1"/>
          <p:nvPr/>
        </p:nvSpPr>
        <p:spPr>
          <a:xfrm>
            <a:off x="5650167" y="821171"/>
            <a:ext cx="324231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100" b="1" dirty="0">
                <a:solidFill>
                  <a:srgbClr val="50412B"/>
                </a:solidFill>
              </a:rPr>
              <a:t>Igazságszolgáltatás a választási forradalmak után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/>
          <a:stretch/>
        </p:blipFill>
        <p:spPr>
          <a:xfrm>
            <a:off x="107504" y="1016411"/>
            <a:ext cx="516658" cy="13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09590"/>
              </p:ext>
            </p:extLst>
          </p:nvPr>
        </p:nvGraphicFramePr>
        <p:xfrm>
          <a:off x="107504" y="595595"/>
          <a:ext cx="8928101" cy="4424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773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429566184"/>
                    </a:ext>
                  </a:extLst>
                </a:gridCol>
                <a:gridCol w="3912920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</a:tblGrid>
              <a:tr h="43093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hu-HU" sz="1400" b="1" noProof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u="sng" kern="120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Oroszország (1991-2011):</a:t>
                      </a:r>
                      <a:br>
                        <a:rPr lang="hu-HU" sz="1800" b="1" u="sng" kern="120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</a:br>
                      <a:r>
                        <a:rPr lang="hu-HU" sz="1800" b="1" u="none" kern="120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</a:t>
                      </a:r>
                      <a:r>
                        <a:rPr lang="hu-HU" sz="1800" b="1" u="none" kern="1200" noProof="0" dirty="0" err="1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patronális</a:t>
                      </a:r>
                      <a:r>
                        <a:rPr lang="hu-HU" sz="1800" b="1" u="none" kern="120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autokrácia kialakulása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u="sng" kern="120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Ukrajna (1991-2013):</a:t>
                      </a:r>
                      <a:br>
                        <a:rPr lang="hu-HU" sz="1800" b="1" u="sng" kern="120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</a:br>
                      <a:r>
                        <a:rPr lang="hu-HU" sz="1800" b="1" u="none" kern="120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patronális demokrácia kialakulása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119217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formális intézmények szintje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autokratikus áttörés 2003-ban: </a:t>
                      </a:r>
                      <a:r>
                        <a:rPr lang="hu-HU" sz="1400" b="0" u="none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Putyin Egységes Oroszország pártja alkotmányozó hatalmat szerez (a párton kívüli képviselők „megvásárlásával”)</a:t>
                      </a:r>
                    </a:p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politikai verseny fokozatos megszüntetése </a:t>
                      </a:r>
                      <a:r>
                        <a:rPr lang="hu-HU" sz="1400" b="0" u="none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intézményi manipuláció, választási csalás és állami erőszak révén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sikertelen autokratikus kísérletek: 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2004-es és a 2013-as színes forradalmak során elűzik Kucsmát és </a:t>
                      </a:r>
                      <a:r>
                        <a:rPr lang="hu-HU" sz="1400" b="0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Janukovicsot</a:t>
                      </a:r>
                      <a:endParaRPr lang="hu-HU" sz="1400" b="0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az élénk politikai verseny fennmaradása 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osztott végrehajtó hatalom mellett (az alkotmányt módosítják, majd visszaváltoztatják)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78117"/>
                  </a:ext>
                </a:extLst>
              </a:tr>
              <a:tr h="102073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Az informális intézmények szintje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egypiramisos </a:t>
                      </a:r>
                      <a:r>
                        <a:rPr lang="hu-HU" sz="1400" b="1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patronális</a:t>
                      </a: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háló:</a:t>
                      </a:r>
                      <a:b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</a:b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patrónus-kliens szerepek megfordulása 2003-ban, az állam ejti foglyul az oligarchákat (</a:t>
                      </a:r>
                      <a:r>
                        <a:rPr lang="hu-HU" sz="1400" b="0" i="1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sziloviki</a:t>
                      </a:r>
                      <a:r>
                        <a:rPr lang="hu-HU" sz="1400" b="0" i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és a szövetségi bürokrácia felső vezetése)</a:t>
                      </a:r>
                    </a:p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megkezdődik az autokratikus berendezkedés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többpiramisos </a:t>
                      </a:r>
                      <a:r>
                        <a:rPr lang="hu-HU" sz="1400" b="1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patronális</a:t>
                      </a: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háló:</a:t>
                      </a:r>
                      <a:b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</a:b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autonóm oligarchák és több fogadott politikai család, amelyek az államhatalom különböző szegmenseit ellenőrzik.</a:t>
                      </a:r>
                    </a:p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az autokratikus berendezkedés nem kezdődik el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78903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Eredmény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u-HU" sz="1400" b="1" u="sng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demokrácia </a:t>
                      </a:r>
                      <a:r>
                        <a:rPr lang="hu-HU" sz="1400" b="1" u="sng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haldokása</a:t>
                      </a:r>
                      <a:r>
                        <a:rPr lang="hu-HU" sz="1400" b="1" u="sng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:</a:t>
                      </a: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miután a Putyin-rezsim megvalósította a </a:t>
                      </a:r>
                      <a:r>
                        <a:rPr lang="hu-HU" sz="1400" b="0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monopolizációt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, majd elkezdte a </a:t>
                      </a:r>
                      <a:r>
                        <a:rPr lang="hu-HU" sz="1400" b="0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patronalizációt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, a demokrácia számára végzetes kombináció megvalósítása felé tart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u-HU" sz="1400" b="1" u="sng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demokrácia túlél:</a:t>
                      </a: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antidemokratikus és demokratikus átalakulások egymásutánja </a:t>
                      </a:r>
                      <a:r>
                        <a:rPr lang="hu-HU" sz="1400" b="0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antipatronális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átalakulás nélkül; a demokrácia mindig veszélyben van (rezsimciklusok).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</a:tbl>
          </a:graphicData>
        </a:graphic>
      </p:graphicFrame>
      <p:sp>
        <p:nvSpPr>
          <p:cNvPr id="6" name="Cím 1">
            <a:extLst>
              <a:ext uri="{FF2B5EF4-FFF2-40B4-BE49-F238E27FC236}">
                <a16:creationId xmlns:a16="http://schemas.microsoft.com/office/drawing/2014/main" id="{7E165C93-CCE4-E73C-4732-CDBDFF681C66}"/>
              </a:ext>
            </a:extLst>
          </p:cNvPr>
          <p:cNvSpPr txBox="1">
            <a:spLocks/>
          </p:cNvSpPr>
          <p:nvPr/>
        </p:nvSpPr>
        <p:spPr>
          <a:xfrm>
            <a:off x="196843" y="123477"/>
            <a:ext cx="8928100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orosz és az ukrán rendszer (1991-2013)</a:t>
            </a:r>
          </a:p>
        </p:txBody>
      </p:sp>
    </p:spTree>
    <p:extLst>
      <p:ext uri="{BB962C8B-B14F-4D97-AF65-F5344CB8AC3E}">
        <p14:creationId xmlns:p14="http://schemas.microsoft.com/office/powerpoint/2010/main" val="89399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843" y="123478"/>
            <a:ext cx="8928100" cy="360041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orosz és az ukrán rendszer (2012-2022)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233281"/>
              </p:ext>
            </p:extLst>
          </p:nvPr>
        </p:nvGraphicFramePr>
        <p:xfrm>
          <a:off x="132883" y="595531"/>
          <a:ext cx="8928101" cy="4424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773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3589103">
                  <a:extLst>
                    <a:ext uri="{9D8B030D-6E8A-4147-A177-3AD203B41FA5}">
                      <a16:colId xmlns:a16="http://schemas.microsoft.com/office/drawing/2014/main" val="429566184"/>
                    </a:ext>
                  </a:extLst>
                </a:gridCol>
                <a:gridCol w="3996225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</a:tblGrid>
              <a:tr h="28408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hu-HU" sz="1400" b="1" noProof="0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u="sng" kern="120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Oroszország (2012-2022):</a:t>
                      </a:r>
                      <a:br>
                        <a:rPr lang="hu-HU" sz="1800" b="1" u="sng" kern="120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</a:br>
                      <a:r>
                        <a:rPr lang="hu-HU" sz="1800" b="1" kern="120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autokratikus berendezkedés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u="sng" kern="120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Ukrajna (2014-2022):</a:t>
                      </a:r>
                      <a:br>
                        <a:rPr lang="hu-HU" sz="1800" b="1" kern="120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</a:br>
                      <a:r>
                        <a:rPr lang="hu-HU" sz="1800" b="1" kern="120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antipatronális kísérlet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67290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formális intézmények szintje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</a:t>
                      </a:r>
                      <a:r>
                        <a:rPr lang="hu-HU" sz="1400" b="1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monopolizáció</a:t>
                      </a: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biztosítása a növekvő állami erőszak révén: 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2012-es legitimitást megkérdőjelező tüntetések után az azokat vezető politikusokat börtönbüntetésre ítélik (</a:t>
                      </a:r>
                      <a:r>
                        <a:rPr lang="hu-HU" sz="1400" b="0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Navalnij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, 2013) vagy meggyilkolják (</a:t>
                      </a:r>
                      <a:r>
                        <a:rPr lang="hu-HU" sz="1400" b="0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Nyemcov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, 2015)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egy antipatronális elnök megválasztása: </a:t>
                      </a:r>
                      <a:r>
                        <a:rPr lang="hu-HU" sz="1400" b="0" kern="1200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miután Porosenkoval helyreállítja a korábbi patronális versengést, Zelenszkij földcsuszamlásszerű győzelmet ér el 2019-ben</a:t>
                      </a:r>
                    </a:p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hatalomkoncentráció: </a:t>
                      </a:r>
                      <a:r>
                        <a:rPr lang="hu-HU" sz="1400" b="0" kern="1200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az elnöki hatalom növelése a parlament rovására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78117"/>
                  </a:ext>
                </a:extLst>
              </a:tr>
              <a:tr h="78589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Az informális intézmények szintje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</a:t>
                      </a:r>
                      <a:r>
                        <a:rPr lang="hu-HU" sz="1400" b="1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patronalizáció</a:t>
                      </a: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biztosítása a civil társadalom alávetése révén: 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számos elnyomó törvényt és módosítást fogadnak el a Dumában (pl. az NGO-</a:t>
                      </a:r>
                      <a:r>
                        <a:rPr lang="hu-HU" sz="1400" b="0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kat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„külföldi ügynökként” megbélyegző törvényt)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b="1" kern="1200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civil társadalom növekvő szerepe: </a:t>
                      </a:r>
                      <a:r>
                        <a:rPr lang="hu-HU" sz="1400" b="0" kern="1200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2013 után a korrupcióellenes NGO-k elszaporodása, amelyek egyre nagyobb szerepet játszanak a kormányzásban (pl. </a:t>
                      </a:r>
                      <a:r>
                        <a:rPr lang="hu-HU" sz="1400" b="0" i="0" kern="1200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ProZorro)</a:t>
                      </a:r>
                      <a:endParaRPr lang="hu-HU" sz="1400" b="0" i="1" kern="1200" noProof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b="1" kern="1200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az antipatronális átalakulás kormányprogram lesz:</a:t>
                      </a:r>
                      <a:r>
                        <a:rPr lang="hu-HU" sz="1400" b="0" kern="1200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2019 után Zelenszkij oligarchaellenes törvényeket fogad el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4469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Eredmény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demokrácia halála: 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Putyin-rezsim megvalósítja a végzetes kombinációt, és az autokratikus berendezkedés elhozza Oroszországban a demokrácia halálát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u-HU" sz="14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demokrácia kezdődő reformja: 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társadalmi aktivizmus és </a:t>
                      </a:r>
                      <a:r>
                        <a:rPr lang="hu-HU" sz="1400" b="0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Zelenszkij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kivételes legitimitásának a kettőse kihívás elé állítja az ukrán demokrácia </a:t>
                      </a:r>
                      <a:r>
                        <a:rPr lang="hu-HU" sz="1400" b="0" kern="120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patronális</a:t>
                      </a:r>
                      <a:r>
                        <a:rPr lang="hu-HU" sz="1400" b="0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elemeit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47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656" y="51470"/>
            <a:ext cx="8928100" cy="864097"/>
          </a:xfrm>
        </p:spPr>
        <p:txBody>
          <a:bodyPr>
            <a:noAutofit/>
          </a:bodyPr>
          <a:lstStyle/>
          <a:p>
            <a:r>
              <a:rPr lang="hu-HU" sz="27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korrupcióellenes politikák célja és intézményesülése Ukrajnában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36576"/>
              </p:ext>
            </p:extLst>
          </p:nvPr>
        </p:nvGraphicFramePr>
        <p:xfrm>
          <a:off x="179513" y="957993"/>
          <a:ext cx="8864140" cy="3341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7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2956618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  <a:gridCol w="1879365">
                  <a:extLst>
                    <a:ext uri="{9D8B030D-6E8A-4147-A177-3AD203B41FA5}">
                      <a16:colId xmlns:a16="http://schemas.microsoft.com/office/drawing/2014/main" val="2124093282"/>
                    </a:ext>
                  </a:extLst>
                </a:gridCol>
              </a:tblGrid>
              <a:tr h="321053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800" b="1" i="1" kern="120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korrupció típusa</a:t>
                      </a:r>
                      <a:endParaRPr lang="hu-HU" sz="1800" i="0" noProof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Korrupcióellenes politikák... </a:t>
                      </a:r>
                      <a:endParaRPr lang="hu-HU" sz="1800" i="0" noProof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i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16963"/>
                  </a:ext>
                </a:extLst>
              </a:tr>
              <a:tr h="750045"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1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Majdan előtt</a:t>
                      </a:r>
                      <a:br>
                        <a:rPr lang="hu-HU" sz="1800" b="1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hu-HU" sz="1800" b="1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(2013 előtt)</a:t>
                      </a:r>
                      <a:endParaRPr lang="hu-HU" sz="1800" noProof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Majdan után</a:t>
                      </a:r>
                      <a:br>
                        <a:rPr lang="hu-HU" sz="1800" b="1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hu-HU" sz="1800" b="1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(2014-2022)</a:t>
                      </a:r>
                      <a:endParaRPr lang="hu-HU" sz="1800" noProof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az invázió alatt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(2022-)</a:t>
                      </a:r>
                      <a:endParaRPr lang="hu-HU" sz="1800" noProof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378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Szabadversenyes korrupció</a:t>
                      </a:r>
                      <a:endParaRPr lang="hu-HU" sz="18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78117"/>
                  </a:ext>
                </a:extLst>
              </a:tr>
              <a:tr h="378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Haveri korrupció</a:t>
                      </a:r>
                      <a:endParaRPr lang="hu-HU" sz="18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378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Államszervezeti összejátszás</a:t>
                      </a:r>
                      <a:endParaRPr lang="hu-HU" sz="18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hu-HU" sz="1600" b="1" noProof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hu-HU" sz="1600" b="1" noProof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  <a:tr h="378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Állam foglyul ejtése alulról</a:t>
                      </a:r>
                      <a:endParaRPr lang="hu-HU" sz="18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hu-HU" sz="1600" b="1" noProof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69724"/>
                  </a:ext>
                </a:extLst>
              </a:tr>
              <a:tr h="378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Állam foglyul ejtése </a:t>
                      </a:r>
                      <a:r>
                        <a:rPr lang="hu-HU" sz="1800" b="1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felülről</a:t>
                      </a:r>
                      <a:endParaRPr lang="hu-HU" sz="18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hu-HU" sz="1600" b="1" noProof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hu-HU" sz="1600" b="1" noProof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+++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19287"/>
                  </a:ext>
                </a:extLst>
              </a:tr>
              <a:tr h="378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Bűnözőállam-séma</a:t>
                      </a:r>
                      <a:endParaRPr lang="hu-HU" sz="18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++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675"/>
                  </a:ext>
                </a:extLst>
              </a:tr>
            </a:tbl>
          </a:graphicData>
        </a:graphic>
      </p:graphicFrame>
      <p:sp>
        <p:nvSpPr>
          <p:cNvPr id="3" name="Szövegdoboz 4">
            <a:extLst>
              <a:ext uri="{FF2B5EF4-FFF2-40B4-BE49-F238E27FC236}">
                <a16:creationId xmlns:a16="http://schemas.microsoft.com/office/drawing/2014/main" id="{FC9E09FA-9DBE-DB5C-0496-19BFDB0F925D}"/>
              </a:ext>
            </a:extLst>
          </p:cNvPr>
          <p:cNvSpPr txBox="1"/>
          <p:nvPr/>
        </p:nvSpPr>
        <p:spPr>
          <a:xfrm>
            <a:off x="5436096" y="4817162"/>
            <a:ext cx="370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b="1" dirty="0">
                <a:solidFill>
                  <a:srgbClr val="8D503B"/>
                </a:solidFill>
              </a:rPr>
              <a:t>Forrás: </a:t>
            </a:r>
            <a:r>
              <a:rPr lang="hu-HU" sz="1400" b="1" dirty="0" err="1">
                <a:solidFill>
                  <a:srgbClr val="8D503B"/>
                </a:solidFill>
              </a:rPr>
              <a:t>Oksana</a:t>
            </a:r>
            <a:r>
              <a:rPr lang="hu-HU" sz="1400" b="1" dirty="0">
                <a:solidFill>
                  <a:srgbClr val="8D503B"/>
                </a:solidFill>
              </a:rPr>
              <a:t> Huss (2023) alapján.</a:t>
            </a:r>
          </a:p>
        </p:txBody>
      </p:sp>
      <p:sp>
        <p:nvSpPr>
          <p:cNvPr id="6" name="Szövegdoboz 4">
            <a:extLst>
              <a:ext uri="{FF2B5EF4-FFF2-40B4-BE49-F238E27FC236}">
                <a16:creationId xmlns:a16="http://schemas.microsoft.com/office/drawing/2014/main" id="{331EF3CD-2148-FAAB-27E4-832B0A709571}"/>
              </a:ext>
            </a:extLst>
          </p:cNvPr>
          <p:cNvSpPr txBox="1"/>
          <p:nvPr/>
        </p:nvSpPr>
        <p:spPr>
          <a:xfrm>
            <a:off x="100348" y="4352786"/>
            <a:ext cx="619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8D503B"/>
                </a:solidFill>
              </a:rPr>
              <a:t>Jelmagyarázat: “-” ha nem célozza, “+” ha célozza, “++” ha célozza és intézményt hoz létre ellene, “+++” ha célozza, intézményt hoz létre, és hatásos.</a:t>
            </a:r>
          </a:p>
        </p:txBody>
      </p:sp>
    </p:spTree>
    <p:extLst>
      <p:ext uri="{BB962C8B-B14F-4D97-AF65-F5344CB8AC3E}">
        <p14:creationId xmlns:p14="http://schemas.microsoft.com/office/powerpoint/2010/main" val="139432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4958"/>
            <a:ext cx="8928100" cy="5745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oligarchaellenes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törvény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(09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2021)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958" y="699542"/>
            <a:ext cx="8784530" cy="3816424"/>
          </a:xfrm>
        </p:spPr>
        <p:txBody>
          <a:bodyPr>
            <a:noAutofit/>
          </a:bodyPr>
          <a:lstStyle/>
          <a:p>
            <a:r>
              <a:rPr lang="hu-HU" sz="2200" b="1" u="sng" dirty="0">
                <a:solidFill>
                  <a:srgbClr val="50412B"/>
                </a:solidFill>
              </a:rPr>
              <a:t>Az oligarcha definíciója:</a:t>
            </a:r>
            <a:r>
              <a:rPr lang="hu-HU" sz="2200" b="1" dirty="0">
                <a:solidFill>
                  <a:srgbClr val="50412B"/>
                </a:solidFill>
              </a:rPr>
              <a:t> </a:t>
            </a:r>
            <a:r>
              <a:rPr lang="hu-HU" sz="2200" b="1" i="1" dirty="0">
                <a:solidFill>
                  <a:srgbClr val="50412B"/>
                </a:solidFill>
              </a:rPr>
              <a:t>“</a:t>
            </a:r>
            <a:r>
              <a:rPr lang="hu-HU" sz="2200" b="1" i="1" dirty="0" err="1">
                <a:solidFill>
                  <a:srgbClr val="50412B"/>
                </a:solidFill>
              </a:rPr>
              <a:t>олігархом</a:t>
            </a:r>
            <a:r>
              <a:rPr lang="hu-HU" sz="2200" b="1" i="1" dirty="0">
                <a:solidFill>
                  <a:srgbClr val="50412B"/>
                </a:solidFill>
              </a:rPr>
              <a:t> </a:t>
            </a:r>
            <a:r>
              <a:rPr lang="hu-HU" sz="2200" b="1" i="1" dirty="0" err="1">
                <a:solidFill>
                  <a:srgbClr val="50412B"/>
                </a:solidFill>
              </a:rPr>
              <a:t>є</a:t>
            </a:r>
            <a:r>
              <a:rPr lang="hu-HU" sz="2200" b="1" i="1" dirty="0">
                <a:solidFill>
                  <a:srgbClr val="50412B"/>
                </a:solidFill>
              </a:rPr>
              <a:t> </a:t>
            </a:r>
            <a:r>
              <a:rPr lang="hu-HU" sz="2200" b="1" i="1" dirty="0" err="1">
                <a:solidFill>
                  <a:srgbClr val="50412B"/>
                </a:solidFill>
              </a:rPr>
              <a:t>людина</a:t>
            </a:r>
            <a:r>
              <a:rPr lang="hu-HU" sz="2200" b="1" i="1" dirty="0">
                <a:solidFill>
                  <a:srgbClr val="50412B"/>
                </a:solidFill>
              </a:rPr>
              <a:t>, </a:t>
            </a:r>
            <a:r>
              <a:rPr lang="hu-HU" sz="2200" b="1" i="1" dirty="0" err="1">
                <a:solidFill>
                  <a:srgbClr val="50412B"/>
                </a:solidFill>
              </a:rPr>
              <a:t>яка</a:t>
            </a:r>
            <a:r>
              <a:rPr lang="hu-HU" sz="2200" b="1" i="1" dirty="0">
                <a:solidFill>
                  <a:srgbClr val="50412B"/>
                </a:solidFill>
              </a:rPr>
              <a:t> «</a:t>
            </a:r>
            <a:r>
              <a:rPr lang="hu-HU" sz="2200" b="1" i="1" dirty="0" err="1">
                <a:solidFill>
                  <a:srgbClr val="50412B"/>
                </a:solidFill>
              </a:rPr>
              <a:t>має</a:t>
            </a:r>
            <a:r>
              <a:rPr lang="hu-HU" sz="2200" b="1" i="1" dirty="0">
                <a:solidFill>
                  <a:srgbClr val="50412B"/>
                </a:solidFill>
              </a:rPr>
              <a:t> </a:t>
            </a:r>
            <a:r>
              <a:rPr lang="hu-HU" sz="2200" b="1" i="1" dirty="0" err="1">
                <a:solidFill>
                  <a:srgbClr val="50412B"/>
                </a:solidFill>
              </a:rPr>
              <a:t>значну</a:t>
            </a:r>
            <a:r>
              <a:rPr lang="hu-HU" sz="2200" b="1" i="1" dirty="0">
                <a:solidFill>
                  <a:srgbClr val="50412B"/>
                </a:solidFill>
              </a:rPr>
              <a:t> </a:t>
            </a:r>
            <a:r>
              <a:rPr lang="hu-HU" sz="2200" b="1" i="1" dirty="0" err="1">
                <a:solidFill>
                  <a:srgbClr val="50412B"/>
                </a:solidFill>
              </a:rPr>
              <a:t>економічну</a:t>
            </a:r>
            <a:r>
              <a:rPr lang="hu-HU" sz="2200" b="1" i="1" dirty="0">
                <a:solidFill>
                  <a:srgbClr val="50412B"/>
                </a:solidFill>
              </a:rPr>
              <a:t> </a:t>
            </a:r>
            <a:r>
              <a:rPr lang="hu-HU" sz="2200" b="1" i="1" dirty="0" err="1">
                <a:solidFill>
                  <a:srgbClr val="50412B"/>
                </a:solidFill>
              </a:rPr>
              <a:t>або</a:t>
            </a:r>
            <a:r>
              <a:rPr lang="hu-HU" sz="2200" b="1" i="1" dirty="0">
                <a:solidFill>
                  <a:srgbClr val="50412B"/>
                </a:solidFill>
              </a:rPr>
              <a:t> </a:t>
            </a:r>
            <a:r>
              <a:rPr lang="hu-HU" sz="2200" b="1" i="1" dirty="0" err="1">
                <a:solidFill>
                  <a:srgbClr val="50412B"/>
                </a:solidFill>
              </a:rPr>
              <a:t>політичну</a:t>
            </a:r>
            <a:r>
              <a:rPr lang="hu-HU" sz="2200" b="1" i="1" dirty="0">
                <a:solidFill>
                  <a:srgbClr val="50412B"/>
                </a:solidFill>
              </a:rPr>
              <a:t> </a:t>
            </a:r>
            <a:r>
              <a:rPr lang="hu-HU" sz="2200" b="1" i="1" dirty="0" err="1">
                <a:solidFill>
                  <a:srgbClr val="50412B"/>
                </a:solidFill>
              </a:rPr>
              <a:t>вагу</a:t>
            </a:r>
            <a:r>
              <a:rPr lang="hu-HU" sz="2200" b="1" i="1" dirty="0">
                <a:solidFill>
                  <a:srgbClr val="50412B"/>
                </a:solidFill>
              </a:rPr>
              <a:t> </a:t>
            </a:r>
            <a:r>
              <a:rPr lang="hu-HU" sz="2200" b="1" i="1" dirty="0" err="1">
                <a:solidFill>
                  <a:srgbClr val="50412B"/>
                </a:solidFill>
              </a:rPr>
              <a:t>в</a:t>
            </a:r>
            <a:r>
              <a:rPr lang="hu-HU" sz="2200" b="1" i="1" dirty="0">
                <a:solidFill>
                  <a:srgbClr val="50412B"/>
                </a:solidFill>
              </a:rPr>
              <a:t> </a:t>
            </a:r>
            <a:r>
              <a:rPr lang="hu-HU" sz="2200" b="1" i="1" dirty="0" err="1">
                <a:solidFill>
                  <a:srgbClr val="50412B"/>
                </a:solidFill>
              </a:rPr>
              <a:t>суспільному</a:t>
            </a:r>
            <a:r>
              <a:rPr lang="hu-HU" sz="2200" b="1" i="1" dirty="0">
                <a:solidFill>
                  <a:srgbClr val="50412B"/>
                </a:solidFill>
              </a:rPr>
              <a:t> </a:t>
            </a:r>
            <a:r>
              <a:rPr lang="hu-HU" sz="2200" b="1" i="1" dirty="0" err="1">
                <a:solidFill>
                  <a:srgbClr val="50412B"/>
                </a:solidFill>
              </a:rPr>
              <a:t>житті</a:t>
            </a:r>
            <a:r>
              <a:rPr lang="hu-HU" sz="2200" b="1" i="1" dirty="0">
                <a:solidFill>
                  <a:srgbClr val="50412B"/>
                </a:solidFill>
              </a:rPr>
              <a:t>»”</a:t>
            </a:r>
            <a:r>
              <a:rPr lang="hu-HU" sz="2200" b="1" dirty="0">
                <a:solidFill>
                  <a:srgbClr val="50412B"/>
                </a:solidFill>
              </a:rPr>
              <a:t>, magyarul</a:t>
            </a:r>
            <a:br>
              <a:rPr lang="hu-HU" sz="2200" b="1" i="1" dirty="0">
                <a:solidFill>
                  <a:srgbClr val="50412B"/>
                </a:solidFill>
              </a:rPr>
            </a:br>
            <a:r>
              <a:rPr lang="hu-HU" sz="2200" b="1" dirty="0">
                <a:solidFill>
                  <a:srgbClr val="50412B"/>
                </a:solidFill>
              </a:rPr>
              <a:t>a közéletben jelentős gazdasági vagy politikai súlyt képviselő személy</a:t>
            </a:r>
          </a:p>
          <a:p>
            <a:r>
              <a:rPr lang="hu-HU" sz="2200" b="1" u="sng" dirty="0" err="1">
                <a:solidFill>
                  <a:srgbClr val="50412B"/>
                </a:solidFill>
                <a:sym typeface="Wingdings" panose="05000000000000000000" pitchFamily="2" charset="2"/>
              </a:rPr>
              <a:t>Operacionalizáció</a:t>
            </a:r>
            <a:r>
              <a:rPr lang="hu-HU" sz="2200" b="1" u="sng" dirty="0">
                <a:solidFill>
                  <a:srgbClr val="50412B"/>
                </a:solidFill>
                <a:sym typeface="Wingdings" panose="05000000000000000000" pitchFamily="2" charset="2"/>
              </a:rPr>
              <a:t>:</a:t>
            </a:r>
            <a:r>
              <a:rPr lang="hu-HU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 4-ből 3 kritérium együttes megléte</a:t>
            </a:r>
          </a:p>
          <a:p>
            <a:pPr lvl="1"/>
            <a:r>
              <a:rPr lang="hu-HU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a politikai életben való részvétel</a:t>
            </a:r>
          </a:p>
          <a:p>
            <a:pPr lvl="1"/>
            <a:r>
              <a:rPr lang="hu-HU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jelentős befolyás a médiára</a:t>
            </a:r>
          </a:p>
          <a:p>
            <a:pPr lvl="1"/>
            <a:r>
              <a:rPr lang="hu-HU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monopólium tulajdonosa</a:t>
            </a:r>
          </a:p>
          <a:p>
            <a:pPr lvl="1"/>
            <a:r>
              <a:rPr lang="hu-HU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az ukrán létminimum egymilliószorosát meghaladó vagyon tulajdonosa</a:t>
            </a:r>
          </a:p>
          <a:p>
            <a:pPr marL="0" indent="0">
              <a:buNone/>
            </a:pPr>
            <a:r>
              <a:rPr lang="hu-HU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200" b="1" u="sng" dirty="0">
                <a:solidFill>
                  <a:srgbClr val="50412B"/>
                </a:solidFill>
                <a:sym typeface="Wingdings" panose="05000000000000000000" pitchFamily="2" charset="2"/>
              </a:rPr>
              <a:t>13 oligarcha Ukrajnában</a:t>
            </a:r>
            <a:r>
              <a:rPr lang="hu-HU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 Ukrajna Nemzetbiztonsági és Védelmi Tanácsa (RNBO) szerint</a:t>
            </a:r>
          </a:p>
        </p:txBody>
      </p:sp>
      <p:sp>
        <p:nvSpPr>
          <p:cNvPr id="4" name="Szövegdoboz 4"/>
          <p:cNvSpPr txBox="1"/>
          <p:nvPr/>
        </p:nvSpPr>
        <p:spPr>
          <a:xfrm>
            <a:off x="4824536" y="4587974"/>
            <a:ext cx="43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8D503B"/>
                </a:solidFill>
              </a:rPr>
              <a:t>Forrás</a:t>
            </a:r>
            <a:r>
              <a:rPr lang="en-US" sz="1400" b="1" dirty="0">
                <a:solidFill>
                  <a:srgbClr val="8D503B"/>
                </a:solidFill>
              </a:rPr>
              <a:t>: Inna </a:t>
            </a:r>
            <a:r>
              <a:rPr lang="en-US" sz="1400" b="1" dirty="0" err="1">
                <a:solidFill>
                  <a:srgbClr val="8D503B"/>
                </a:solidFill>
              </a:rPr>
              <a:t>Melnykovska</a:t>
            </a:r>
            <a:r>
              <a:rPr lang="en-US" sz="1400" b="1" dirty="0">
                <a:solidFill>
                  <a:srgbClr val="8D503B"/>
                </a:solidFill>
              </a:rPr>
              <a:t> “CEU Invisible University”-n </a:t>
            </a:r>
            <a:r>
              <a:rPr lang="en-US" sz="1400" b="1" dirty="0" err="1">
                <a:solidFill>
                  <a:srgbClr val="8D503B"/>
                </a:solidFill>
              </a:rPr>
              <a:t>tartott</a:t>
            </a:r>
            <a:r>
              <a:rPr lang="en-US" sz="1400" b="1" dirty="0">
                <a:solidFill>
                  <a:srgbClr val="8D503B"/>
                </a:solidFill>
              </a:rPr>
              <a:t> </a:t>
            </a:r>
            <a:r>
              <a:rPr lang="en-US" sz="1400" b="1" dirty="0" err="1">
                <a:solidFill>
                  <a:srgbClr val="8D503B"/>
                </a:solidFill>
              </a:rPr>
              <a:t>előadása</a:t>
            </a:r>
            <a:r>
              <a:rPr lang="en-US" sz="1400" b="1" dirty="0">
                <a:solidFill>
                  <a:srgbClr val="8D503B"/>
                </a:solidFill>
              </a:rPr>
              <a:t> </a:t>
            </a:r>
            <a:r>
              <a:rPr lang="en-US" sz="1400" b="1" dirty="0" err="1">
                <a:solidFill>
                  <a:srgbClr val="8D503B"/>
                </a:solidFill>
              </a:rPr>
              <a:t>alapján</a:t>
            </a:r>
            <a:r>
              <a:rPr lang="en-US" sz="1400" b="1" dirty="0">
                <a:solidFill>
                  <a:srgbClr val="8D503B"/>
                </a:solidFill>
              </a:rPr>
              <a:t> (November 2022).</a:t>
            </a:r>
            <a:endParaRPr lang="hu-HU" sz="14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52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478"/>
            <a:ext cx="8928100" cy="792510"/>
          </a:xfrm>
        </p:spPr>
        <p:txBody>
          <a:bodyPr>
            <a:noAutofit/>
          </a:bodyPr>
          <a:lstStyle/>
          <a:p>
            <a:r>
              <a:rPr lang="hu-H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„A hatalmi ágak szétválasztása” a fogadott politikai családon belül </a:t>
            </a:r>
            <a:r>
              <a:rPr lang="hu-HU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patronális</a:t>
            </a:r>
            <a:r>
              <a:rPr lang="hu-H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autokráciában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6695"/>
              </p:ext>
            </p:extLst>
          </p:nvPr>
        </p:nvGraphicFramePr>
        <p:xfrm>
          <a:off x="107950" y="915765"/>
          <a:ext cx="8928100" cy="4032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7001">
                  <a:extLst>
                    <a:ext uri="{9D8B030D-6E8A-4147-A177-3AD203B41FA5}">
                      <a16:colId xmlns:a16="http://schemas.microsoft.com/office/drawing/2014/main" val="2840615502"/>
                    </a:ext>
                  </a:extLst>
                </a:gridCol>
                <a:gridCol w="1731406">
                  <a:extLst>
                    <a:ext uri="{9D8B030D-6E8A-4147-A177-3AD203B41FA5}">
                      <a16:colId xmlns:a16="http://schemas.microsoft.com/office/drawing/2014/main" val="989130072"/>
                    </a:ext>
                  </a:extLst>
                </a:gridCol>
                <a:gridCol w="1677001">
                  <a:extLst>
                    <a:ext uri="{9D8B030D-6E8A-4147-A177-3AD203B41FA5}">
                      <a16:colId xmlns:a16="http://schemas.microsoft.com/office/drawing/2014/main" val="1912223648"/>
                    </a:ext>
                  </a:extLst>
                </a:gridCol>
                <a:gridCol w="2002476">
                  <a:extLst>
                    <a:ext uri="{9D8B030D-6E8A-4147-A177-3AD203B41FA5}">
                      <a16:colId xmlns:a16="http://schemas.microsoft.com/office/drawing/2014/main" val="1171836992"/>
                    </a:ext>
                  </a:extLst>
                </a:gridCol>
                <a:gridCol w="1840216">
                  <a:extLst>
                    <a:ext uri="{9D8B030D-6E8A-4147-A177-3AD203B41FA5}">
                      <a16:colId xmlns:a16="http://schemas.microsoft.com/office/drawing/2014/main" val="3705829346"/>
                    </a:ext>
                  </a:extLst>
                </a:gridCol>
              </a:tblGrid>
              <a:tr h="963820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</a:pP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sng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hatalom:</a:t>
                      </a: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végrehajtó</a:t>
                      </a:r>
                      <a:r>
                        <a:rPr lang="hu-HU" sz="1600" b="1" kern="1200" baseline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hatalom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sng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hatalom:</a:t>
                      </a: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pártháttér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sng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hatalom:</a:t>
                      </a:r>
                      <a:r>
                        <a:rPr lang="hu-HU" sz="1600" b="1" kern="1200" baseline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országos szintű üzleti</a:t>
                      </a:r>
                      <a:r>
                        <a:rPr lang="hu-HU" sz="1600" b="1" kern="1200" baseline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vagy ágazati tulajdon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sng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hatalom:</a:t>
                      </a:r>
                      <a:r>
                        <a:rPr lang="hu-HU" sz="1600" b="1" u="none" kern="1200" baseline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országos szintű média</a:t>
                      </a:r>
                      <a:r>
                        <a:rPr lang="hu-HU" sz="1600" b="1" kern="1200" baseline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tulajdonlása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70984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Csúcspatrónus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99658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Poligarcha (1)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10982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Poligarcha (2)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02672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Oligarcha (1)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13772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Oligarcha (2)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01315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stróman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69888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stróman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36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815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843" y="51470"/>
            <a:ext cx="8928100" cy="360041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orosz és az ukrán rendszer (2022-)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02014"/>
              </p:ext>
            </p:extLst>
          </p:nvPr>
        </p:nvGraphicFramePr>
        <p:xfrm>
          <a:off x="107950" y="466877"/>
          <a:ext cx="8928100" cy="4841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698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429566184"/>
                    </a:ext>
                  </a:extLst>
                </a:gridCol>
                <a:gridCol w="3959994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</a:tblGrid>
              <a:tr h="51113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hu-HU" sz="1400" b="1" noProof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u="sng" kern="120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Oroszország (2022-):</a:t>
                      </a:r>
                      <a:br>
                        <a:rPr lang="hu-HU" sz="1800" b="1" kern="120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</a:br>
                      <a:r>
                        <a:rPr lang="hu-HU" sz="1800" b="1" kern="120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diktatúra felé való mozgás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u="sng" kern="120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Ukrajna (2022-):</a:t>
                      </a:r>
                      <a:br>
                        <a:rPr lang="hu-HU" sz="1800" b="1" kern="120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</a:br>
                      <a:r>
                        <a:rPr lang="hu-HU" sz="1800" b="1" kern="120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kitörés a rezsimciklusokból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170998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 formális intézmények szintje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400" b="1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fokozódó politikai elnyomás: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cenzúra és a tüntetők és ellenzéki aktivisták tömeges letartóztatása; </a:t>
                      </a:r>
                      <a:r>
                        <a:rPr lang="hu-HU" sz="1400" kern="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Navalnij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halála 2024-ben</a:t>
                      </a:r>
                      <a:endParaRPr lang="hu-HU" sz="1400" kern="1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400" b="1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hatalomkoncentráció autonóm visszacsatolások nélkül: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hivatalos katonai és bürokratikus intézmények szerepének erősödése; a katonai és polgári komponensek politikai vezetés alá rendelése (társadalmat kizáró hadviselés)</a:t>
                      </a:r>
                      <a:endParaRPr lang="hu-HU" sz="1400" kern="1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400" b="1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politikai verseny felfüggesztése: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hadiállapot bevezetése, a tüntetések betiltása és a választások elhalasztása</a:t>
                      </a:r>
                      <a:endParaRPr lang="hu-HU" sz="1400" kern="1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400" b="1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hatalomkoncentráció autonóm visszacsatolásokkal: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kormányzat a hazai és külföldi szereplők önkéntes támogatásától függ; a katonai és polgári elemek viszonylagos autonómiája a politikai vezetéssel szemben (társadalmat bevonó hadviselés)</a:t>
                      </a:r>
                      <a:endParaRPr lang="hu-HU" sz="1400" kern="1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78117"/>
                  </a:ext>
                </a:extLst>
              </a:tr>
              <a:tr h="113999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Az informális intézmények szintje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400" b="1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oligarchák változó státusza: 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informális magánoligarchák leépítése a formális állami oligarchák javára</a:t>
                      </a:r>
                      <a:endParaRPr lang="hu-HU" sz="1400" kern="1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400" b="1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polgári identitás gyengülése: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társadalom leigázása növekvő ideológiai ellenőrzéssel, növekvő passzivitás</a:t>
                      </a:r>
                      <a:endParaRPr lang="hu-HU" sz="1400" kern="1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400" b="1" kern="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deoligarchizáció</a:t>
                      </a:r>
                      <a:r>
                        <a:rPr lang="hu-HU" sz="1400" b="1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belföldi oligarchák gyengülése a háborús pusztítás és az </a:t>
                      </a:r>
                      <a:r>
                        <a:rPr lang="hu-HU" sz="1400" kern="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antipatronális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politikák erősödése révén</a:t>
                      </a:r>
                      <a:endParaRPr lang="hu-HU" sz="1400" kern="1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400" b="1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polgári identitás erősödése: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társadalom kooperatív bevonása csökkenő belső megosztottsággal</a:t>
                      </a:r>
                      <a:endParaRPr lang="hu-HU" sz="1400" kern="1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75999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Eredmény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u="sng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autokráciát felváltja a diktatúra: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rendszer fokozatosan a formális </a:t>
                      </a:r>
                      <a:r>
                        <a:rPr lang="hu-HU" sz="1400" kern="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patronalizmus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és a diktatúra irányába mozdul el, ahol az </a:t>
                      </a:r>
                      <a:r>
                        <a:rPr lang="hu-HU" sz="1400" kern="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informalitás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formális intézményeken belülre kerül</a:t>
                      </a:r>
                      <a:endParaRPr lang="hu-HU" sz="1400" kern="1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u="sng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demokrácia elkezd kitörni a rezsimciklusokból: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 oligarchikus struktúrák gyengülése és az </a:t>
                      </a:r>
                      <a:r>
                        <a:rPr lang="hu-HU" sz="1400" kern="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antipatronális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erők megerősödése az informális </a:t>
                      </a:r>
                      <a:r>
                        <a:rPr lang="hu-HU" sz="1400" kern="0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patronalizmus</a:t>
                      </a:r>
                      <a:r>
                        <a:rPr lang="hu-HU" sz="1400" kern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leépítése irányába mutat</a:t>
                      </a:r>
                      <a:endParaRPr lang="hu-HU" sz="1400" kern="1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462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5900" y="51470"/>
            <a:ext cx="8928100" cy="360041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Zelenszkij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-féle hatalmi piramis (1)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93328" y="483518"/>
          <a:ext cx="8842722" cy="4176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4536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29566184"/>
                    </a:ext>
                  </a:extLst>
                </a:gridCol>
                <a:gridCol w="3239914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</a:tblGrid>
              <a:tr h="14482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400" b="1" i="0" noProof="0" dirty="0" err="1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Zelenszkij</a:t>
                      </a:r>
                      <a:r>
                        <a:rPr lang="hu-HU" sz="2400" b="1" i="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egypiramisos</a:t>
                      </a:r>
                      <a:br>
                        <a:rPr lang="hu-HU" sz="2400" b="1" i="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2400" b="1" i="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hatalmi hálója</a:t>
                      </a:r>
                      <a:endParaRPr lang="hu-HU" sz="2400" i="0" noProof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400" b="1" i="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Hasonló v. különböző?</a:t>
                      </a:r>
                      <a:endParaRPr lang="hu-HU" sz="2400" i="0" noProof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400" b="1" i="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Informális egypiramisos</a:t>
                      </a:r>
                      <a:br>
                        <a:rPr lang="hu-HU" sz="2400" b="0" i="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2400" b="1" i="0" noProof="0" dirty="0" err="1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patronális</a:t>
                      </a:r>
                      <a:r>
                        <a:rPr lang="hu-HU" sz="2400" b="1" i="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háló</a:t>
                      </a:r>
                      <a:endParaRPr lang="hu-HU" sz="2400" i="0" noProof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16963"/>
                  </a:ext>
                </a:extLst>
              </a:tr>
              <a:tr h="6790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0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piramisszerű hierarchia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32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Gungsuh" panose="02030600000101010101" pitchFamily="18" charset="-127"/>
                        </a:rPr>
                        <a:t>≈</a:t>
                      </a:r>
                      <a:endParaRPr lang="hu-HU" sz="3200" b="1" noProof="0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000" b="1" noProof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piramisszerű hierarchia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6830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000" b="1" noProof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 kliensek személyes lojalitása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32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Gungsuh" panose="02030600000101010101" pitchFamily="18" charset="-127"/>
                        </a:rPr>
                        <a:t>≈</a:t>
                      </a:r>
                      <a:endParaRPr lang="hu-HU" sz="3200" b="1" noProof="0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000" b="1" noProof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 kliensek személyes lojalitása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78117"/>
                  </a:ext>
                </a:extLst>
              </a:tr>
              <a:tr h="6830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0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az elnöki jogosítványok kiterjesztése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32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Gungsuh" panose="02030600000101010101" pitchFamily="18" charset="-127"/>
                        </a:rPr>
                        <a:t>≈</a:t>
                      </a:r>
                      <a:endParaRPr lang="hu-HU" sz="3200" b="1" noProof="0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0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az elnöki jogosítványok kiterjesztése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6830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000" b="1" noProof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 parlamenti jogosítványok szűkítése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32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Gungsuh" panose="02030600000101010101" pitchFamily="18" charset="-127"/>
                        </a:rPr>
                        <a:t>≈</a:t>
                      </a:r>
                      <a:endParaRPr lang="hu-HU" sz="3200" b="1" noProof="0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0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 parlamenti jogosítványok szűkítése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</a:tbl>
          </a:graphicData>
        </a:graphic>
      </p:graphicFrame>
      <p:sp>
        <p:nvSpPr>
          <p:cNvPr id="3" name="Szövegdoboz 4">
            <a:extLst>
              <a:ext uri="{FF2B5EF4-FFF2-40B4-BE49-F238E27FC236}">
                <a16:creationId xmlns:a16="http://schemas.microsoft.com/office/drawing/2014/main" id="{FC9E09FA-9DBE-DB5C-0496-19BFDB0F925D}"/>
              </a:ext>
            </a:extLst>
          </p:cNvPr>
          <p:cNvSpPr txBox="1"/>
          <p:nvPr/>
        </p:nvSpPr>
        <p:spPr>
          <a:xfrm>
            <a:off x="5364088" y="472269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8D503B"/>
                </a:solidFill>
              </a:rPr>
              <a:t>Forrás: </a:t>
            </a:r>
            <a:r>
              <a:rPr lang="hu-HU" b="1" dirty="0" err="1">
                <a:solidFill>
                  <a:srgbClr val="8D503B"/>
                </a:solidFill>
              </a:rPr>
              <a:t>Minakov</a:t>
            </a:r>
            <a:r>
              <a:rPr lang="hu-HU" b="1" dirty="0">
                <a:solidFill>
                  <a:srgbClr val="8D503B"/>
                </a:solidFill>
              </a:rPr>
              <a:t> (2023)</a:t>
            </a:r>
            <a:r>
              <a:rPr lang="en-US" b="1" dirty="0">
                <a:solidFill>
                  <a:srgbClr val="8D503B"/>
                </a:solidFill>
              </a:rPr>
              <a:t>.</a:t>
            </a:r>
            <a:endParaRPr lang="hu-HU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2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rtalom helye 4"/>
          <p:cNvGraphicFramePr>
            <a:graphicFrameLocks noGrp="1"/>
          </p:cNvGraphicFramePr>
          <p:nvPr>
            <p:ph idx="1"/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673337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Rezsimciklusok Ukrajnában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val 12"/>
          <p:cNvSpPr/>
          <p:nvPr/>
        </p:nvSpPr>
        <p:spPr>
          <a:xfrm>
            <a:off x="5759497" y="168237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5220072" y="18664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3635896" y="23705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12"/>
          <p:cNvSpPr/>
          <p:nvPr/>
        </p:nvSpPr>
        <p:spPr>
          <a:xfrm>
            <a:off x="4067944" y="307580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12"/>
          <p:cNvSpPr/>
          <p:nvPr/>
        </p:nvSpPr>
        <p:spPr>
          <a:xfrm>
            <a:off x="3779912" y="316262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21"/>
          <p:cNvCxnSpPr>
            <a:stCxn id="55" idx="2"/>
            <a:endCxn id="56" idx="6"/>
          </p:cNvCxnSpPr>
          <p:nvPr/>
        </p:nvCxnSpPr>
        <p:spPr>
          <a:xfrm flipH="1">
            <a:off x="5364088" y="1754380"/>
            <a:ext cx="395409" cy="18410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1"/>
          <p:cNvCxnSpPr>
            <a:stCxn id="56" idx="3"/>
            <a:endCxn id="57" idx="6"/>
          </p:cNvCxnSpPr>
          <p:nvPr/>
        </p:nvCxnSpPr>
        <p:spPr>
          <a:xfrm flipH="1">
            <a:off x="3779912" y="1989403"/>
            <a:ext cx="1461251" cy="453139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1"/>
          <p:cNvCxnSpPr>
            <a:stCxn id="57" idx="5"/>
            <a:endCxn id="58" idx="1"/>
          </p:cNvCxnSpPr>
          <p:nvPr/>
        </p:nvCxnSpPr>
        <p:spPr>
          <a:xfrm>
            <a:off x="3758821" y="2493459"/>
            <a:ext cx="330214" cy="60343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1"/>
          <p:cNvCxnSpPr>
            <a:stCxn id="73" idx="5"/>
            <a:endCxn id="59" idx="1"/>
          </p:cNvCxnSpPr>
          <p:nvPr/>
        </p:nvCxnSpPr>
        <p:spPr>
          <a:xfrm>
            <a:off x="3326773" y="2550659"/>
            <a:ext cx="474230" cy="6330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47"/>
          <p:cNvSpPr txBox="1"/>
          <p:nvPr/>
        </p:nvSpPr>
        <p:spPr>
          <a:xfrm>
            <a:off x="5471465" y="1483527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5" name="TextBox 47"/>
          <p:cNvSpPr txBox="1"/>
          <p:nvPr/>
        </p:nvSpPr>
        <p:spPr>
          <a:xfrm>
            <a:off x="4899125" y="1652549"/>
            <a:ext cx="68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66" name="TextBox 47"/>
          <p:cNvSpPr txBox="1"/>
          <p:nvPr/>
        </p:nvSpPr>
        <p:spPr>
          <a:xfrm>
            <a:off x="3347864" y="2168302"/>
            <a:ext cx="680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92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97</a:t>
            </a:r>
          </a:p>
        </p:txBody>
      </p:sp>
      <p:sp>
        <p:nvSpPr>
          <p:cNvPr id="67" name="TextBox 47"/>
          <p:cNvSpPr txBox="1"/>
          <p:nvPr/>
        </p:nvSpPr>
        <p:spPr>
          <a:xfrm>
            <a:off x="4128903" y="303251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98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2004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8" name="TextBox 47"/>
          <p:cNvSpPr txBox="1"/>
          <p:nvPr/>
        </p:nvSpPr>
        <p:spPr>
          <a:xfrm>
            <a:off x="2468304" y="2427734"/>
            <a:ext cx="720080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385A61"/>
                </a:solidFill>
              </a:rPr>
              <a:t>2005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2009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9" name="TextBox 47"/>
          <p:cNvSpPr txBox="1"/>
          <p:nvPr/>
        </p:nvSpPr>
        <p:spPr>
          <a:xfrm>
            <a:off x="3625350" y="2534073"/>
            <a:ext cx="453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2014-</a:t>
            </a:r>
          </a:p>
        </p:txBody>
      </p:sp>
      <p:sp>
        <p:nvSpPr>
          <p:cNvPr id="70" name="Oval 12"/>
          <p:cNvSpPr/>
          <p:nvPr/>
        </p:nvSpPr>
        <p:spPr>
          <a:xfrm>
            <a:off x="3563888" y="257175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21"/>
          <p:cNvCxnSpPr>
            <a:stCxn id="59" idx="0"/>
            <a:endCxn id="70" idx="5"/>
          </p:cNvCxnSpPr>
          <p:nvPr/>
        </p:nvCxnSpPr>
        <p:spPr>
          <a:xfrm flipH="1" flipV="1">
            <a:off x="3686813" y="2694675"/>
            <a:ext cx="165107" cy="467947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47"/>
          <p:cNvSpPr txBox="1"/>
          <p:nvPr/>
        </p:nvSpPr>
        <p:spPr>
          <a:xfrm>
            <a:off x="3761283" y="3245087"/>
            <a:ext cx="697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2010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2013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73" name="Oval 12"/>
          <p:cNvSpPr/>
          <p:nvPr/>
        </p:nvSpPr>
        <p:spPr>
          <a:xfrm>
            <a:off x="3203848" y="24277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21"/>
          <p:cNvCxnSpPr>
            <a:stCxn id="58" idx="1"/>
            <a:endCxn id="73" idx="6"/>
          </p:cNvCxnSpPr>
          <p:nvPr/>
        </p:nvCxnSpPr>
        <p:spPr>
          <a:xfrm flipH="1" flipV="1">
            <a:off x="3347864" y="2499742"/>
            <a:ext cx="741171" cy="59715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58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5900" y="51470"/>
            <a:ext cx="8928100" cy="360041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Zelenszkij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-féle hatalmi piramis (2)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93328" y="491498"/>
          <a:ext cx="8842722" cy="4325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6584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29566184"/>
                    </a:ext>
                  </a:extLst>
                </a:gridCol>
                <a:gridCol w="3743970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</a:tblGrid>
              <a:tr h="5938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800" b="1" i="0" noProof="0" dirty="0" err="1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Zelenszkij</a:t>
                      </a:r>
                      <a:r>
                        <a:rPr lang="hu-HU" sz="1800" b="1" i="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egypiramisos</a:t>
                      </a:r>
                      <a:br>
                        <a:rPr lang="hu-HU" sz="1800" b="1" i="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1800" b="1" i="0" noProof="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hatalmi hálója</a:t>
                      </a:r>
                      <a:endParaRPr lang="hu-HU" sz="1800" i="0" noProof="0" dirty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800" b="1" i="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Hasonló v. különböző?</a:t>
                      </a:r>
                      <a:endParaRPr lang="hu-HU" sz="1800" i="0" noProof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800" b="1" i="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Informális egypiramisos</a:t>
                      </a:r>
                      <a:br>
                        <a:rPr lang="hu-HU" sz="1800" b="0" i="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1800" b="1" i="0" noProof="0">
                          <a:solidFill>
                            <a:srgbClr val="4D7C8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patronális háló</a:t>
                      </a:r>
                      <a:endParaRPr lang="hu-HU" sz="1800" i="0" noProof="0">
                        <a:solidFill>
                          <a:srgbClr val="4D7C84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16963"/>
                  </a:ext>
                </a:extLst>
              </a:tr>
              <a:tr h="7979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 döntések egy formális testületbe kerülnek (Ukrán Nemzetbiztonsági és Védelmi Tanács, RNBOU)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0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</a:t>
                      </a:r>
                      <a:endParaRPr lang="hu-HU" sz="2000" b="1" noProof="0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 döntések egy informális testületbe kerülnek (patrónus udvartartása)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69724"/>
                  </a:ext>
                </a:extLst>
              </a:tr>
              <a:tr h="7979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nincsenek diszkrecionális büntetések és jutalmak</a:t>
                      </a:r>
                      <a:b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(normatív oligarchaellenes törvények)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0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</a:t>
                      </a:r>
                      <a:endParaRPr lang="hu-HU" sz="2000" b="1" noProof="0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diszkrecionális büntetések és jutalmak</a:t>
                      </a:r>
                      <a:b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(személyre szabott törvények és szabályozások)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19287"/>
                  </a:ext>
                </a:extLst>
              </a:tr>
              <a:tr h="7979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nincs személyes vagyonfelhalmozás</a:t>
                      </a:r>
                      <a:b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(állami források normatív elosztása, nincsenek új sajátnevelésű oligarchák)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0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</a:t>
                      </a:r>
                      <a:endParaRPr lang="hu-HU" sz="2000" b="1" noProof="0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személyes vagyonfelhalmozás</a:t>
                      </a:r>
                      <a:b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(állami források diszkrecionális elosztása, új sajátnevelésű oligarchák)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675"/>
                  </a:ext>
                </a:extLst>
              </a:tr>
              <a:tr h="13379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 hálózat vezetője nem rendelkezik státusok és vagyonok fölött</a:t>
                      </a:r>
                      <a:b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(a háborús államosítások nem a hálón kívülieket célozza a belsőkörösök javára;</a:t>
                      </a:r>
                      <a:b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nincs tranzitállamosítás)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0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</a:t>
                      </a:r>
                      <a:endParaRPr lang="hu-HU" sz="2000" b="1" noProof="0" dirty="0">
                        <a:solidFill>
                          <a:srgbClr val="50412C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 csúcspatrónus rendelkezik státusok és vagyonok fölött</a:t>
                      </a:r>
                      <a:b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(a hálón kívülieket célzó prédavadászat</a:t>
                      </a:r>
                      <a:b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 belsőkörösök javára;</a:t>
                      </a:r>
                      <a:b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C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tranzitállamosítás)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166438"/>
                  </a:ext>
                </a:extLst>
              </a:tr>
            </a:tbl>
          </a:graphicData>
        </a:graphic>
      </p:graphicFrame>
      <p:sp>
        <p:nvSpPr>
          <p:cNvPr id="3" name="Szövegdoboz 4">
            <a:extLst>
              <a:ext uri="{FF2B5EF4-FFF2-40B4-BE49-F238E27FC236}">
                <a16:creationId xmlns:a16="http://schemas.microsoft.com/office/drawing/2014/main" id="{FC9E09FA-9DBE-DB5C-0496-19BFDB0F925D}"/>
              </a:ext>
            </a:extLst>
          </p:cNvPr>
          <p:cNvSpPr txBox="1"/>
          <p:nvPr/>
        </p:nvSpPr>
        <p:spPr>
          <a:xfrm>
            <a:off x="5364088" y="480399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8D503B"/>
                </a:solidFill>
              </a:rPr>
              <a:t>Forrás: </a:t>
            </a:r>
            <a:r>
              <a:rPr lang="hu-HU" b="1" dirty="0" err="1">
                <a:solidFill>
                  <a:srgbClr val="8D503B"/>
                </a:solidFill>
              </a:rPr>
              <a:t>Minakov</a:t>
            </a:r>
            <a:r>
              <a:rPr lang="hu-HU" b="1" dirty="0">
                <a:solidFill>
                  <a:srgbClr val="8D503B"/>
                </a:solidFill>
              </a:rPr>
              <a:t> (2023)</a:t>
            </a:r>
            <a:r>
              <a:rPr lang="en-US" b="1" dirty="0">
                <a:solidFill>
                  <a:srgbClr val="8D503B"/>
                </a:solidFill>
              </a:rPr>
              <a:t>.</a:t>
            </a:r>
            <a:endParaRPr lang="hu-HU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4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79573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921296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A háború utáni Ukrajna lehetséges rezsimpályái</a:t>
            </a:r>
          </a:p>
        </p:txBody>
      </p:sp>
      <p:sp>
        <p:nvSpPr>
          <p:cNvPr id="69" name="TextBox 47"/>
          <p:cNvSpPr txBox="1"/>
          <p:nvPr/>
        </p:nvSpPr>
        <p:spPr>
          <a:xfrm>
            <a:off x="4036307" y="2078344"/>
            <a:ext cx="139979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 err="1">
                <a:solidFill>
                  <a:srgbClr val="385A61"/>
                </a:solidFill>
              </a:rPr>
              <a:t>Antipatronális</a:t>
            </a:r>
            <a:r>
              <a:rPr lang="hu-HU" sz="1050" b="1" dirty="0">
                <a:solidFill>
                  <a:srgbClr val="385A61"/>
                </a:solidFill>
              </a:rPr>
              <a:t> átalakulás van, demokratikus nincs</a:t>
            </a:r>
            <a:endParaRPr lang="en-US" sz="1050" b="1" dirty="0">
              <a:solidFill>
                <a:srgbClr val="385A61"/>
              </a:solidFill>
            </a:endParaRPr>
          </a:p>
        </p:txBody>
      </p:sp>
      <p:sp>
        <p:nvSpPr>
          <p:cNvPr id="70" name="Oval 12"/>
          <p:cNvSpPr/>
          <p:nvPr/>
        </p:nvSpPr>
        <p:spPr>
          <a:xfrm>
            <a:off x="3563888" y="257175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21"/>
          <p:cNvCxnSpPr>
            <a:cxnSpLocks/>
            <a:stCxn id="70" idx="1"/>
            <a:endCxn id="6" idx="5"/>
          </p:cNvCxnSpPr>
          <p:nvPr/>
        </p:nvCxnSpPr>
        <p:spPr>
          <a:xfrm flipH="1" flipV="1">
            <a:off x="2894725" y="1758571"/>
            <a:ext cx="690254" cy="834270"/>
          </a:xfrm>
          <a:prstGeom prst="straightConnector1">
            <a:avLst/>
          </a:prstGeom>
          <a:ln w="19050">
            <a:solidFill>
              <a:srgbClr val="385A6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21">
            <a:extLst>
              <a:ext uri="{FF2B5EF4-FFF2-40B4-BE49-F238E27FC236}">
                <a16:creationId xmlns:a16="http://schemas.microsoft.com/office/drawing/2014/main" id="{11327C19-17BD-11CC-43CA-DA52FDA4C638}"/>
              </a:ext>
            </a:extLst>
          </p:cNvPr>
          <p:cNvCxnSpPr>
            <a:cxnSpLocks/>
            <a:stCxn id="70" idx="7"/>
            <a:endCxn id="11" idx="3"/>
          </p:cNvCxnSpPr>
          <p:nvPr/>
        </p:nvCxnSpPr>
        <p:spPr>
          <a:xfrm flipV="1">
            <a:off x="3686813" y="1732843"/>
            <a:ext cx="576064" cy="859998"/>
          </a:xfrm>
          <a:prstGeom prst="straightConnector1">
            <a:avLst/>
          </a:prstGeom>
          <a:ln w="19050">
            <a:solidFill>
              <a:srgbClr val="385A6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2">
            <a:extLst>
              <a:ext uri="{FF2B5EF4-FFF2-40B4-BE49-F238E27FC236}">
                <a16:creationId xmlns:a16="http://schemas.microsoft.com/office/drawing/2014/main" id="{B2CAA435-14C9-5410-1C98-4B5CF61A4989}"/>
              </a:ext>
            </a:extLst>
          </p:cNvPr>
          <p:cNvSpPr/>
          <p:nvPr/>
        </p:nvSpPr>
        <p:spPr>
          <a:xfrm>
            <a:off x="2771800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C16F665E-0942-F8C4-2377-36132F8DF2DA}"/>
              </a:ext>
            </a:extLst>
          </p:cNvPr>
          <p:cNvSpPr/>
          <p:nvPr/>
        </p:nvSpPr>
        <p:spPr>
          <a:xfrm>
            <a:off x="4241786" y="16099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47">
            <a:extLst>
              <a:ext uri="{FF2B5EF4-FFF2-40B4-BE49-F238E27FC236}">
                <a16:creationId xmlns:a16="http://schemas.microsoft.com/office/drawing/2014/main" id="{3127DB32-8CDC-98C1-AAC1-B99B165B4876}"/>
              </a:ext>
            </a:extLst>
          </p:cNvPr>
          <p:cNvSpPr txBox="1"/>
          <p:nvPr/>
        </p:nvSpPr>
        <p:spPr>
          <a:xfrm>
            <a:off x="2195187" y="2020636"/>
            <a:ext cx="11117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 err="1">
                <a:solidFill>
                  <a:srgbClr val="385A61"/>
                </a:solidFill>
              </a:rPr>
              <a:t>Antipatronális</a:t>
            </a:r>
            <a:r>
              <a:rPr lang="hu-HU" sz="1050" b="1" dirty="0">
                <a:solidFill>
                  <a:srgbClr val="385A61"/>
                </a:solidFill>
              </a:rPr>
              <a:t> + demokratikus </a:t>
            </a:r>
            <a:r>
              <a:rPr lang="en-US" sz="1050" b="1" dirty="0" err="1">
                <a:solidFill>
                  <a:srgbClr val="385A61"/>
                </a:solidFill>
              </a:rPr>
              <a:t>átalakulás</a:t>
            </a:r>
            <a:endParaRPr lang="en-US" sz="1050" b="1" dirty="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01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028255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107504" y="553"/>
            <a:ext cx="8928546" cy="915435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8D503B"/>
                </a:solidFill>
              </a:rPr>
              <a:t>Oroszország rezsimpályája</a:t>
            </a:r>
          </a:p>
        </p:txBody>
      </p:sp>
      <p:sp>
        <p:nvSpPr>
          <p:cNvPr id="26" name="Oval 12"/>
          <p:cNvSpPr/>
          <p:nvPr/>
        </p:nvSpPr>
        <p:spPr>
          <a:xfrm>
            <a:off x="5148064" y="19236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923928" y="235572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4427984" y="3867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21"/>
          <p:cNvCxnSpPr>
            <a:stCxn id="48" idx="2"/>
            <a:endCxn id="26" idx="6"/>
          </p:cNvCxnSpPr>
          <p:nvPr/>
        </p:nvCxnSpPr>
        <p:spPr>
          <a:xfrm flipH="1">
            <a:off x="5292080" y="1707654"/>
            <a:ext cx="504056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1"/>
          <p:cNvCxnSpPr>
            <a:stCxn id="26" idx="3"/>
            <a:endCxn id="27" idx="7"/>
          </p:cNvCxnSpPr>
          <p:nvPr/>
        </p:nvCxnSpPr>
        <p:spPr>
          <a:xfrm flipH="1">
            <a:off x="4046853" y="2046603"/>
            <a:ext cx="1122302" cy="33021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1"/>
          <p:cNvCxnSpPr>
            <a:stCxn id="44" idx="4"/>
            <a:endCxn id="34" idx="1"/>
          </p:cNvCxnSpPr>
          <p:nvPr/>
        </p:nvCxnSpPr>
        <p:spPr>
          <a:xfrm>
            <a:off x="4067944" y="3579862"/>
            <a:ext cx="381131" cy="309123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7"/>
          <p:cNvSpPr txBox="1"/>
          <p:nvPr/>
        </p:nvSpPr>
        <p:spPr>
          <a:xfrm>
            <a:off x="5076056" y="1575807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39" name="TextBox 47"/>
          <p:cNvSpPr txBox="1"/>
          <p:nvPr/>
        </p:nvSpPr>
        <p:spPr>
          <a:xfrm>
            <a:off x="4572000" y="179447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0" name="TextBox 47"/>
          <p:cNvSpPr txBox="1"/>
          <p:nvPr/>
        </p:nvSpPr>
        <p:spPr>
          <a:xfrm>
            <a:off x="3347864" y="2283718"/>
            <a:ext cx="6782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99</a:t>
            </a:r>
          </a:p>
        </p:txBody>
      </p:sp>
      <p:sp>
        <p:nvSpPr>
          <p:cNvPr id="41" name="TextBox 47"/>
          <p:cNvSpPr txBox="1"/>
          <p:nvPr/>
        </p:nvSpPr>
        <p:spPr>
          <a:xfrm>
            <a:off x="4355976" y="284497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99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2003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2" name="TextBox 47"/>
          <p:cNvSpPr txBox="1"/>
          <p:nvPr/>
        </p:nvSpPr>
        <p:spPr>
          <a:xfrm>
            <a:off x="4067944" y="339243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2003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2012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3" name="TextBox 47"/>
          <p:cNvSpPr txBox="1"/>
          <p:nvPr/>
        </p:nvSpPr>
        <p:spPr>
          <a:xfrm>
            <a:off x="4868415" y="3102600"/>
            <a:ext cx="7411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</a:t>
            </a:r>
            <a:r>
              <a:rPr lang="hu-HU" sz="900" b="1" dirty="0">
                <a:solidFill>
                  <a:srgbClr val="385A61"/>
                </a:solidFill>
              </a:rPr>
              <a:t>2</a:t>
            </a:r>
            <a:r>
              <a:rPr lang="en-US" sz="900" b="1" dirty="0">
                <a:solidFill>
                  <a:srgbClr val="385A61"/>
                </a:solidFill>
              </a:rPr>
              <a:t>2-</a:t>
            </a:r>
          </a:p>
        </p:txBody>
      </p:sp>
      <p:sp>
        <p:nvSpPr>
          <p:cNvPr id="44" name="Oval 12"/>
          <p:cNvSpPr/>
          <p:nvPr/>
        </p:nvSpPr>
        <p:spPr>
          <a:xfrm>
            <a:off x="3995936" y="3435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21"/>
          <p:cNvCxnSpPr>
            <a:stCxn id="46" idx="4"/>
            <a:endCxn id="44" idx="0"/>
          </p:cNvCxnSpPr>
          <p:nvPr/>
        </p:nvCxnSpPr>
        <p:spPr>
          <a:xfrm flipH="1">
            <a:off x="4067944" y="3003798"/>
            <a:ext cx="216024" cy="43204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12"/>
          <p:cNvSpPr/>
          <p:nvPr/>
        </p:nvSpPr>
        <p:spPr>
          <a:xfrm>
            <a:off x="4211960" y="285978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21"/>
          <p:cNvCxnSpPr>
            <a:stCxn id="27" idx="5"/>
            <a:endCxn id="46" idx="1"/>
          </p:cNvCxnSpPr>
          <p:nvPr/>
        </p:nvCxnSpPr>
        <p:spPr>
          <a:xfrm>
            <a:off x="4046853" y="2478651"/>
            <a:ext cx="186198" cy="40222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C30B9893-F05A-0AA4-A2CF-19720A4397C1}"/>
              </a:ext>
            </a:extLst>
          </p:cNvPr>
          <p:cNvSpPr/>
          <p:nvPr/>
        </p:nvSpPr>
        <p:spPr>
          <a:xfrm>
            <a:off x="4817850" y="326142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21">
            <a:extLst>
              <a:ext uri="{FF2B5EF4-FFF2-40B4-BE49-F238E27FC236}">
                <a16:creationId xmlns:a16="http://schemas.microsoft.com/office/drawing/2014/main" id="{0739B9B5-2EBA-CEA1-A9D0-A85DA4556E38}"/>
              </a:ext>
            </a:extLst>
          </p:cNvPr>
          <p:cNvCxnSpPr>
            <a:cxnSpLocks/>
            <a:stCxn id="34" idx="7"/>
          </p:cNvCxnSpPr>
          <p:nvPr/>
        </p:nvCxnSpPr>
        <p:spPr>
          <a:xfrm flipV="1">
            <a:off x="4550909" y="3392438"/>
            <a:ext cx="309123" cy="496547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7">
            <a:extLst>
              <a:ext uri="{FF2B5EF4-FFF2-40B4-BE49-F238E27FC236}">
                <a16:creationId xmlns:a16="http://schemas.microsoft.com/office/drawing/2014/main" id="{DC9D4154-542B-907E-B02A-F0038CABD5C1}"/>
              </a:ext>
            </a:extLst>
          </p:cNvPr>
          <p:cNvSpPr txBox="1"/>
          <p:nvPr/>
        </p:nvSpPr>
        <p:spPr>
          <a:xfrm>
            <a:off x="4355976" y="3978609"/>
            <a:ext cx="7411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2012-</a:t>
            </a:r>
            <a:r>
              <a:rPr lang="hu-HU" sz="900" b="1" dirty="0">
                <a:solidFill>
                  <a:srgbClr val="385A61"/>
                </a:solidFill>
              </a:rPr>
              <a:t>2022</a:t>
            </a:r>
            <a:endParaRPr lang="en-US" sz="900" b="1" dirty="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699542"/>
          </a:xfrm>
        </p:spPr>
        <p:txBody>
          <a:bodyPr>
            <a:noAutofit/>
          </a:bodyPr>
          <a:lstStyle/>
          <a:p>
            <a:r>
              <a:rPr lang="hu-HU" sz="27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utódlás problémája: túléli-e a rendszer a vezető távozását?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67036"/>
            <a:ext cx="8640960" cy="40529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a csúcspatrónus nem uralkodik örökké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nincs egyértelmű utódja (a csúcspatrónusi pozíció „osztatlan jószág”)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túléli-e a rendszer a távozását?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„béna kacsa” szindróma (Hale, </a:t>
            </a:r>
            <a:r>
              <a:rPr lang="hu-HU" sz="2000" b="1" i="1" dirty="0" err="1">
                <a:solidFill>
                  <a:srgbClr val="50412B"/>
                </a:solidFill>
              </a:rPr>
              <a:t>Patronal</a:t>
            </a:r>
            <a:r>
              <a:rPr lang="hu-HU" sz="2000" b="1" i="1" dirty="0">
                <a:solidFill>
                  <a:srgbClr val="50412B"/>
                </a:solidFill>
              </a:rPr>
              <a:t> </a:t>
            </a:r>
            <a:r>
              <a:rPr lang="hu-HU" sz="2000" b="1" i="1" dirty="0" err="1">
                <a:solidFill>
                  <a:srgbClr val="50412B"/>
                </a:solidFill>
              </a:rPr>
              <a:t>Politics</a:t>
            </a:r>
            <a:r>
              <a:rPr lang="hu-HU" sz="2000" b="1" dirty="0">
                <a:solidFill>
                  <a:srgbClr val="50412B"/>
                </a:solidFill>
              </a:rPr>
              <a:t>, 2015): ahogy érzik, hogy a csúcspatrónus távozni készül, megindul az elpártolás </a:t>
            </a: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000" b="1" u="sng" dirty="0">
                <a:solidFill>
                  <a:srgbClr val="50412B"/>
                </a:solidFill>
                <a:sym typeface="Wingdings" panose="05000000000000000000" pitchFamily="2" charset="2"/>
              </a:rPr>
              <a:t>önbeteljesítő jóslat:</a:t>
            </a: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 a hatalomcsökkenés víziója miatt csúszik ki a kezéből a hatalom</a:t>
            </a:r>
            <a:endParaRPr lang="hu-HU" sz="2000" b="1" dirty="0">
              <a:solidFill>
                <a:srgbClr val="50412B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>
                <a:solidFill>
                  <a:srgbClr val="50412B"/>
                </a:solidFill>
              </a:rPr>
              <a:t>lehetséges megoldások: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örökletes utódlás (Azerbajdzsán)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klánpaktum (Üzbegisztán)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fokozatos utódlás az elnöki hatalom felosztásával (Kazahsztán; sikertelen)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ha osztatlan a végrehajtó hatalom, nagyobb az esély a rendszer túlélésére (prezidenciális rendszerek)</a:t>
            </a:r>
          </a:p>
        </p:txBody>
      </p:sp>
    </p:spTree>
    <p:extLst>
      <p:ext uri="{BB962C8B-B14F-4D97-AF65-F5344CB8AC3E}">
        <p14:creationId xmlns:p14="http://schemas.microsoft.com/office/powerpoint/2010/main" val="3418230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303922"/>
            <a:ext cx="8928100" cy="154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8D503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Köszönjük a figyelmet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8D503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8D503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https://www.postcommunistregimes.com/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8D503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351D627-DF19-FC18-29FC-FBCA64079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921191"/>
            <a:ext cx="2448272" cy="3120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71D4594-261D-8D09-DDD9-A60A2F757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1921191"/>
            <a:ext cx="2106342" cy="311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21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43594"/>
            <a:ext cx="8928100" cy="915988"/>
          </a:xfr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</a:pPr>
            <a:r>
              <a:rPr kumimoji="0" lang="hu-HU" sz="2800" b="1" i="0" u="none" strike="noStrike" cap="none" normalizeH="0" baseline="0" dirty="0">
                <a:ln>
                  <a:noFill/>
                </a:ln>
                <a:solidFill>
                  <a:srgbClr val="8D503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uralmi elitek</a:t>
            </a:r>
            <a:r>
              <a:rPr kumimoji="0" lang="hu-HU" sz="2800" b="1" i="0" u="none" strike="noStrike" cap="none" normalizeH="0" dirty="0">
                <a:ln>
                  <a:noFill/>
                </a:ln>
                <a:solidFill>
                  <a:srgbClr val="8D503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fő vonásai a három csúcsbéli rezsimtípusban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98926"/>
              </p:ext>
            </p:extLst>
          </p:nvPr>
        </p:nvGraphicFramePr>
        <p:xfrm>
          <a:off x="107504" y="1203598"/>
          <a:ext cx="9036496" cy="36522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1081503462"/>
                    </a:ext>
                  </a:extLst>
                </a:gridCol>
                <a:gridCol w="3117954">
                  <a:extLst>
                    <a:ext uri="{9D8B030D-6E8A-4147-A177-3AD203B41FA5}">
                      <a16:colId xmlns:a16="http://schemas.microsoft.com/office/drawing/2014/main" val="1160723713"/>
                    </a:ext>
                  </a:extLst>
                </a:gridCol>
                <a:gridCol w="3038222">
                  <a:extLst>
                    <a:ext uri="{9D8B030D-6E8A-4147-A177-3AD203B41FA5}">
                      <a16:colId xmlns:a16="http://schemas.microsoft.com/office/drawing/2014/main" val="259189183"/>
                    </a:ext>
                  </a:extLst>
                </a:gridCol>
              </a:tblGrid>
              <a:tr h="12151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Korlátozott politikai elit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(liberális demokráciában)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Fogadott politikai család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(patronális autokráciában)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Nómenklatúra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(kommunista diktatúrában)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69870"/>
                  </a:ext>
                </a:extLst>
              </a:tr>
              <a:tr h="7361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nem-patronális háló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informális patronális háló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bürokratikus patronális háló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35070"/>
                  </a:ext>
                </a:extLst>
              </a:tr>
              <a:tr h="555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többpiramisos rendszer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egypiramisos rendszer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egypiramisos rendszer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26682"/>
                  </a:ext>
                </a:extLst>
              </a:tr>
              <a:tr h="11455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formális intézmények dominanciája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informális intézmények dominanciája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formális intézmények dominanciája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1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55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856538" cy="771550"/>
          </a:xfrm>
        </p:spPr>
        <p:txBody>
          <a:bodyPr>
            <a:noAutofit/>
          </a:bodyPr>
          <a:lstStyle/>
          <a:p>
            <a:pPr lvl="0"/>
            <a:r>
              <a:rPr lang="hu-HU" sz="28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 fogadott politikai család leírása Ukrajnában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951" y="555526"/>
            <a:ext cx="9003049" cy="451596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None/>
            </a:pPr>
            <a:r>
              <a:rPr lang="hu-HU" sz="1800" dirty="0">
                <a:solidFill>
                  <a:srgbClr val="50412C"/>
                </a:solidFill>
              </a:rPr>
              <a:t>„A kezdeti stádiumban a klánok </a:t>
            </a:r>
            <a:r>
              <a:rPr lang="hu-HU" sz="1800" b="1" dirty="0">
                <a:solidFill>
                  <a:srgbClr val="50412C"/>
                </a:solidFill>
              </a:rPr>
              <a:t>egy fő patronális »poligarcha« (vagy több partner/poligarcha) mint kulcsfigura köré összpontosultak</a:t>
            </a:r>
            <a:r>
              <a:rPr lang="hu-HU" sz="1800" dirty="0">
                <a:solidFill>
                  <a:srgbClr val="50412C"/>
                </a:solidFill>
              </a:rPr>
              <a:t>, aki lojalitást követelt a klán vagy </a:t>
            </a:r>
            <a:r>
              <a:rPr lang="hu-HU" sz="1800" dirty="0" err="1">
                <a:solidFill>
                  <a:srgbClr val="50412C"/>
                </a:solidFill>
              </a:rPr>
              <a:t>kláncsoport</a:t>
            </a:r>
            <a:r>
              <a:rPr lang="hu-HU" sz="1800" dirty="0">
                <a:solidFill>
                  <a:srgbClr val="50412C"/>
                </a:solidFill>
              </a:rPr>
              <a:t> minden tagjától. [A poligarchákat] </a:t>
            </a:r>
            <a:r>
              <a:rPr lang="hu-HU" sz="1800" b="1" dirty="0">
                <a:solidFill>
                  <a:srgbClr val="50412C"/>
                </a:solidFill>
              </a:rPr>
              <a:t>az oligarchák belső köre vette örül, »fogadott oligarchák« és »behódoltatott oligarchák«,</a:t>
            </a:r>
            <a:r>
              <a:rPr lang="hu-HU" sz="1800" dirty="0">
                <a:solidFill>
                  <a:srgbClr val="50412C"/>
                </a:solidFill>
              </a:rPr>
              <a:t> akik kulcsfontosságú üzemeket, bankokat és más gazdasági vagyonokat működtettek. A következő körbe (a </a:t>
            </a:r>
            <a:r>
              <a:rPr lang="hu-HU" sz="1800" b="1" dirty="0">
                <a:solidFill>
                  <a:srgbClr val="50412C"/>
                </a:solidFill>
              </a:rPr>
              <a:t>»strómanokéba« és politikai partnerekébe</a:t>
            </a:r>
            <a:r>
              <a:rPr lang="hu-HU" sz="1800" dirty="0">
                <a:solidFill>
                  <a:srgbClr val="50412C"/>
                </a:solidFill>
              </a:rPr>
              <a:t>) tartoztak a </a:t>
            </a:r>
            <a:r>
              <a:rPr lang="hu-HU" sz="1800" b="1" dirty="0">
                <a:solidFill>
                  <a:srgbClr val="50412C"/>
                </a:solidFill>
              </a:rPr>
              <a:t>függő politikai pártok vezetői, a végrehajtó, törvényhozói és igazságügyi intézmények vezetői, valamint a médiaholdingok irányítói.</a:t>
            </a:r>
            <a:r>
              <a:rPr lang="hu-HU" sz="1800" dirty="0">
                <a:solidFill>
                  <a:srgbClr val="50412C"/>
                </a:solidFill>
              </a:rPr>
              <a:t> […] 2000–2002 táján ezek a klánok kezdtek előlépni az árnyékból, a titkos politikai és gazdasági tevékenységből egy nyilvánosabb magatartás felé. Azokat </a:t>
            </a:r>
            <a:r>
              <a:rPr lang="hu-HU" sz="1800" b="1" dirty="0">
                <a:solidFill>
                  <a:srgbClr val="50412C"/>
                </a:solidFill>
              </a:rPr>
              <a:t>a gazdasági vagyonokat, amelyek a poligarchák és a belső oligarchakör törvényes tulajdonában voltak, társaságokká alakították: így jött létre a 2000 és 2014 közötti legnagyobb ukrán cég.</a:t>
            </a:r>
            <a:r>
              <a:rPr lang="hu-HU" sz="1800" dirty="0">
                <a:solidFill>
                  <a:srgbClr val="50412C"/>
                </a:solidFill>
              </a:rPr>
              <a:t> Ugyanez a szervezeti folyamat ment végbe a politikai eszközök és a klienshálók területén. </a:t>
            </a:r>
            <a:r>
              <a:rPr lang="hu-HU" sz="1800" b="1" dirty="0">
                <a:solidFill>
                  <a:srgbClr val="50412C"/>
                </a:solidFill>
              </a:rPr>
              <a:t>A kis pártok nagyobb, tartósabb szervezetekben olvadtak össze,</a:t>
            </a:r>
            <a:r>
              <a:rPr lang="hu-HU" sz="1800" dirty="0">
                <a:solidFill>
                  <a:srgbClr val="50412C"/>
                </a:solidFill>
              </a:rPr>
              <a:t> mint a Régiók Pártja vagy Julija </a:t>
            </a:r>
            <a:r>
              <a:rPr lang="hu-HU" sz="1800" dirty="0" err="1">
                <a:solidFill>
                  <a:srgbClr val="50412C"/>
                </a:solidFill>
              </a:rPr>
              <a:t>Timosenko</a:t>
            </a:r>
            <a:r>
              <a:rPr lang="hu-HU" sz="1800" dirty="0">
                <a:solidFill>
                  <a:srgbClr val="50412C"/>
                </a:solidFill>
              </a:rPr>
              <a:t> pártja, a </a:t>
            </a:r>
            <a:r>
              <a:rPr lang="hu-HU" sz="1800" dirty="0" err="1">
                <a:solidFill>
                  <a:srgbClr val="50412C"/>
                </a:solidFill>
              </a:rPr>
              <a:t>Batykivscsina</a:t>
            </a:r>
            <a:r>
              <a:rPr lang="hu-HU" sz="1800" dirty="0">
                <a:solidFill>
                  <a:srgbClr val="50412C"/>
                </a:solidFill>
              </a:rPr>
              <a:t>. A klienshálókat a létrejövő </a:t>
            </a:r>
            <a:r>
              <a:rPr lang="hu-HU" sz="1800" b="1" dirty="0" err="1">
                <a:solidFill>
                  <a:srgbClr val="50412C"/>
                </a:solidFill>
              </a:rPr>
              <a:t>filantrópikus</a:t>
            </a:r>
            <a:r>
              <a:rPr lang="hu-HU" sz="1800" b="1" dirty="0">
                <a:solidFill>
                  <a:srgbClr val="50412C"/>
                </a:solidFill>
              </a:rPr>
              <a:t> cég- és magánalapítványok </a:t>
            </a:r>
            <a:r>
              <a:rPr lang="hu-HU" sz="1800" dirty="0">
                <a:solidFill>
                  <a:srgbClr val="50412C"/>
                </a:solidFill>
              </a:rPr>
              <a:t>irányították.”</a:t>
            </a:r>
          </a:p>
          <a:p>
            <a:pPr marL="0" indent="0" algn="r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None/>
            </a:pPr>
            <a:r>
              <a:rPr lang="hu-HU" sz="1800" dirty="0">
                <a:solidFill>
                  <a:srgbClr val="50412C"/>
                </a:solidFill>
              </a:rPr>
              <a:t>- </a:t>
            </a:r>
            <a:r>
              <a:rPr lang="en-US" sz="1800" dirty="0">
                <a:solidFill>
                  <a:srgbClr val="50412C"/>
                </a:solidFill>
              </a:rPr>
              <a:t>Minakov, Mikhail. „Republic of Clans: The Evolution of the Ukrainian Political System” In </a:t>
            </a:r>
            <a:r>
              <a:rPr lang="en-US" sz="1800" i="1" dirty="0">
                <a:solidFill>
                  <a:srgbClr val="50412C"/>
                </a:solidFill>
              </a:rPr>
              <a:t>Stubborn Structures: Reconceptualizing Post-Communist Regimes</a:t>
            </a:r>
            <a:r>
              <a:rPr lang="en-US" sz="1800" dirty="0">
                <a:solidFill>
                  <a:srgbClr val="50412C"/>
                </a:solidFill>
              </a:rPr>
              <a:t>, </a:t>
            </a:r>
            <a:r>
              <a:rPr lang="hu-HU" sz="1800" dirty="0">
                <a:solidFill>
                  <a:srgbClr val="50412C"/>
                </a:solidFill>
              </a:rPr>
              <a:t>238. o.</a:t>
            </a:r>
          </a:p>
        </p:txBody>
      </p:sp>
    </p:spTree>
    <p:extLst>
      <p:ext uri="{BB962C8B-B14F-4D97-AF65-F5344CB8AC3E}">
        <p14:creationId xmlns:p14="http://schemas.microsoft.com/office/powerpoint/2010/main" val="418096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656" y="195486"/>
            <a:ext cx="8928100" cy="360041"/>
          </a:xfrm>
        </p:spPr>
        <p:txBody>
          <a:bodyPr>
            <a:noAutofit/>
          </a:bodyPr>
          <a:lstStyle/>
          <a:p>
            <a:r>
              <a:rPr lang="hu-HU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Patronális</a:t>
            </a:r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demokrácia: a köztes rendszer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795914"/>
              </p:ext>
            </p:extLst>
          </p:nvPr>
        </p:nvGraphicFramePr>
        <p:xfrm>
          <a:off x="107504" y="699542"/>
          <a:ext cx="8856981" cy="4171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126949840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2956618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  <a:gridCol w="2736302">
                  <a:extLst>
                    <a:ext uri="{9D8B030D-6E8A-4147-A177-3AD203B41FA5}">
                      <a16:colId xmlns:a16="http://schemas.microsoft.com/office/drawing/2014/main" val="2124093282"/>
                    </a:ext>
                  </a:extLst>
                </a:gridCol>
              </a:tblGrid>
              <a:tr h="439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8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Liberális demokrácia</a:t>
                      </a:r>
                      <a:endParaRPr lang="hu-HU" sz="20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Patronális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demokrácia</a:t>
                      </a:r>
                      <a:endParaRPr lang="hu-HU" sz="20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Patronális</a:t>
                      </a:r>
                      <a:r>
                        <a:rPr lang="hu-HU" sz="20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autokrácia</a:t>
                      </a:r>
                      <a:endParaRPr lang="hu-HU" sz="20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9401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URALMI ELIT</a:t>
                      </a: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többpiramisos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nem-</a:t>
                      </a:r>
                      <a:r>
                        <a:rPr lang="hu-HU" sz="1600" b="1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patronális</a:t>
                      </a:r>
                      <a:b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rendszer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többpiramisos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informális </a:t>
                      </a:r>
                      <a:r>
                        <a:rPr lang="hu-HU" sz="1600" b="1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patronális</a:t>
                      </a: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rendszer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egypiramisos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informális </a:t>
                      </a:r>
                      <a:r>
                        <a:rPr lang="hu-HU" sz="1600" b="1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patronális</a:t>
                      </a:r>
                      <a:b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rendszer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78117"/>
                  </a:ext>
                </a:extLst>
              </a:tr>
              <a:tr h="62190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2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politikusok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politikusok, </a:t>
                      </a:r>
                      <a:r>
                        <a:rPr lang="hu-HU" sz="1600" b="1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poligarchák</a:t>
                      </a: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és politikai strómanok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poligarchák</a:t>
                      </a: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és politikai strómanok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62190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2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autonóm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nagyvállalkozók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autonóm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oligarchák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függő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oligarchák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  <a:tr h="30362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ÁLLAM ÉS GAZDASÁG VISZONYA</a:t>
                      </a: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lobbizás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állam foglyul ejtése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oligarchák foglyul ejtése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514890"/>
                  </a:ext>
                </a:extLst>
              </a:tr>
              <a:tr h="62190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2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korrupció mint deviancia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korrupció mint</a:t>
                      </a:r>
                      <a:b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strukturális elem</a:t>
                      </a:r>
                      <a:endParaRPr lang="hu-HU" sz="16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korrupció mint</a:t>
                      </a:r>
                      <a:b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rendszermeghatározó elem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66682"/>
                  </a:ext>
                </a:extLst>
              </a:tr>
              <a:tr h="62190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200" b="1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1915" marR="81915" marT="40640" marB="4064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korrupt állam</a:t>
                      </a:r>
                    </a:p>
                    <a:p>
                      <a:pPr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szabadpiaci kapitalizmus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foglyul ejtett állam</a:t>
                      </a:r>
                    </a:p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patronális</a:t>
                      </a: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kapitalizmus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maffiaállam</a:t>
                      </a:r>
                    </a:p>
                    <a:p>
                      <a:pPr algn="l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maffiakapitalizmus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249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45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958" y="195486"/>
            <a:ext cx="8928100" cy="699542"/>
          </a:xfrm>
        </p:spPr>
        <p:txBody>
          <a:bodyPr>
            <a:noAutofit/>
          </a:bodyPr>
          <a:lstStyle/>
          <a:p>
            <a:r>
              <a:rPr lang="hu-HU" sz="27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patronális demokrácia dinamikus egyensúlyi állapota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9582"/>
            <a:ext cx="8640960" cy="38884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>
                <a:solidFill>
                  <a:srgbClr val="50412B"/>
                </a:solidFill>
              </a:rPr>
              <a:t>A rendszer alapja:</a:t>
            </a:r>
            <a:r>
              <a:rPr lang="hu-HU" sz="2400" b="1" dirty="0">
                <a:solidFill>
                  <a:srgbClr val="50412B"/>
                </a:solidFill>
              </a:rPr>
              <a:t> fogadott politikai családok versengő pluralizmusa (többpiramisos patronális háló)</a:t>
            </a:r>
            <a:endParaRPr lang="hu-HU" sz="2400" b="1" u="sng" dirty="0">
              <a:solidFill>
                <a:srgbClr val="50412B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>
                <a:solidFill>
                  <a:srgbClr val="50412B"/>
                </a:solidFill>
              </a:rPr>
              <a:t>Kihívás:</a:t>
            </a:r>
            <a:r>
              <a:rPr lang="hu-HU" sz="2400" b="1" dirty="0">
                <a:solidFill>
                  <a:srgbClr val="50412B"/>
                </a:solidFill>
              </a:rPr>
              <a:t> autokratikus tendenciák mint norma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CA5E53"/>
                </a:solidFill>
                <a:sym typeface="Wingdings" panose="05000000000000000000" pitchFamily="2" charset="2"/>
              </a:rPr>
              <a:t>mindenki fel akarja rúgni a játékszabályokat:</a:t>
            </a: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 hatalom és vagyon maximalizálása a többi háló </a:t>
            </a:r>
            <a:r>
              <a:rPr lang="hu-HU" sz="20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marginalizálásával</a:t>
            </a: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, alávetésével, felszámolásával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CA5E53"/>
                </a:solidFill>
                <a:sym typeface="Wingdings" panose="05000000000000000000" pitchFamily="2" charset="2"/>
              </a:rPr>
              <a:t>minden háló domináns háló akar lenni</a:t>
            </a: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 és egypiramisos rendszert akar létrehozni a maga vezetésével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>
                <a:solidFill>
                  <a:srgbClr val="50412B"/>
                </a:solidFill>
                <a:sym typeface="Wingdings" panose="05000000000000000000" pitchFamily="2" charset="2"/>
              </a:rPr>
              <a:t>DE: egyik háló sem elég erős, hogy ledominálja a többit  </a:t>
            </a:r>
            <a:r>
              <a:rPr lang="hu-HU" sz="2400" b="1" dirty="0">
                <a:solidFill>
                  <a:srgbClr val="CA5E53"/>
                </a:solidFill>
                <a:sym typeface="Wingdings" panose="05000000000000000000" pitchFamily="2" charset="2"/>
              </a:rPr>
              <a:t>dinamikus egyensúly,</a:t>
            </a:r>
            <a:r>
              <a:rPr lang="hu-HU" sz="2400" b="1" dirty="0">
                <a:solidFill>
                  <a:srgbClr val="50412B"/>
                </a:solidFill>
                <a:sym typeface="Wingdings" panose="05000000000000000000" pitchFamily="2" charset="2"/>
              </a:rPr>
              <a:t> a demokratikus intézmények (korlátozott, de érdemi) működése</a:t>
            </a:r>
          </a:p>
        </p:txBody>
      </p:sp>
    </p:spTree>
    <p:extLst>
      <p:ext uri="{BB962C8B-B14F-4D97-AF65-F5344CB8AC3E}">
        <p14:creationId xmlns:p14="http://schemas.microsoft.com/office/powerpoint/2010/main" val="162448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hu-HU" sz="27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patronális demokrácia védekező mechanizmusai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627534"/>
            <a:ext cx="8856538" cy="180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100" b="1" dirty="0">
                <a:solidFill>
                  <a:srgbClr val="CA5E53"/>
                </a:solidFill>
              </a:rPr>
              <a:t>Intézményi:</a:t>
            </a:r>
            <a:r>
              <a:rPr lang="hu-HU" sz="2100" b="1" dirty="0">
                <a:solidFill>
                  <a:srgbClr val="50412B"/>
                </a:solidFill>
              </a:rPr>
              <a:t> (1) arányos választási rendszer, (2) osztott végrehajtó hatalom</a:t>
            </a: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+mj-lt"/>
              <a:buAutoNum type="arabicPeriod"/>
            </a:pPr>
            <a:r>
              <a:rPr lang="hu-HU" sz="2000" b="1" u="sng" dirty="0">
                <a:solidFill>
                  <a:srgbClr val="50412B"/>
                </a:solidFill>
              </a:rPr>
              <a:t>arányos választási rendszer:</a:t>
            </a:r>
            <a:r>
              <a:rPr lang="hu-HU" sz="2000" b="1" dirty="0">
                <a:solidFill>
                  <a:srgbClr val="50412B"/>
                </a:solidFill>
              </a:rPr>
              <a:t> nehéz alkotmányozó többséghez jutni</a:t>
            </a: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+mj-lt"/>
              <a:buAutoNum type="arabicPeriod" startAt="2"/>
            </a:pPr>
            <a:r>
              <a:rPr lang="hu-HU" sz="2000" b="1" u="sng" dirty="0">
                <a:solidFill>
                  <a:srgbClr val="50412B"/>
                </a:solidFill>
              </a:rPr>
              <a:t>osztott végrehajtó hatalom:</a:t>
            </a:r>
            <a:r>
              <a:rPr lang="hu-HU" sz="2000" b="1" dirty="0">
                <a:solidFill>
                  <a:srgbClr val="50412B"/>
                </a:solidFill>
              </a:rPr>
              <a:t> nem egy kézben összpontosul a hatalom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i="1" dirty="0">
                <a:solidFill>
                  <a:srgbClr val="50412B"/>
                </a:solidFill>
              </a:rPr>
              <a:t>jelzőhatás:</a:t>
            </a:r>
            <a:r>
              <a:rPr lang="hu-HU" sz="2000" b="1" dirty="0">
                <a:solidFill>
                  <a:srgbClr val="50412B"/>
                </a:solidFill>
              </a:rPr>
              <a:t> a formális pozíció informális jelzést is küld, hogy ki a főnök, kihez kell igazodni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F4E9E800-6885-A24E-38E4-7443852AD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47540"/>
              </p:ext>
            </p:extLst>
          </p:nvPr>
        </p:nvGraphicFramePr>
        <p:xfrm>
          <a:off x="132994" y="2427734"/>
          <a:ext cx="8928100" cy="2588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738400069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3023444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</a:tblGrid>
              <a:tr h="239603">
                <a:tc row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hatalmon lévők sikeresen alávetik…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766560"/>
                  </a:ext>
                </a:extLst>
              </a:tr>
              <a:tr h="6421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független hatalmi ágakat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alkotmány, a választási rendszer és a fékek és ellensúlyok vezetésének egyoldalú átalakítása)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civil társadalmat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600" b="1" u="sng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négy autonómia:</a:t>
                      </a: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média, vállalkozók, NGO-</a:t>
                      </a:r>
                      <a:r>
                        <a:rPr lang="hu-HU" sz="16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polgárok)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16963"/>
                  </a:ext>
                </a:extLst>
              </a:tr>
              <a:tr h="21993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Autokratikus kísérlet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21993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Autokratikus áttörés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21993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Autokratikus berendezkedés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83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hu-HU" sz="27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patronális demokrácia védekező mechanizmusai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627534"/>
            <a:ext cx="8856538" cy="4392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>
                <a:solidFill>
                  <a:srgbClr val="CA5E53"/>
                </a:solidFill>
              </a:rPr>
              <a:t>Társadalmi:</a:t>
            </a:r>
            <a:r>
              <a:rPr lang="hu-HU" sz="2400" b="1" dirty="0">
                <a:solidFill>
                  <a:srgbClr val="50412B"/>
                </a:solidFill>
              </a:rPr>
              <a:t> „színes forradalmak”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>
                <a:solidFill>
                  <a:srgbClr val="50412B"/>
                </a:solidFill>
              </a:rPr>
              <a:t>posztkommunista régió:</a:t>
            </a:r>
            <a:r>
              <a:rPr lang="hu-HU" sz="2000" b="1" dirty="0">
                <a:solidFill>
                  <a:srgbClr val="50412B"/>
                </a:solidFill>
              </a:rPr>
              <a:t> Grúzia 2003, Kirgizisztán 2005 és 2020, Ukrajna 2004 és 2013, Örményország 2018 stb.</a:t>
            </a:r>
            <a:endParaRPr lang="hu-HU" sz="2000" b="1" u="sng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>
                <a:solidFill>
                  <a:srgbClr val="50412B"/>
                </a:solidFill>
              </a:rPr>
              <a:t>nem klasszikus forradalmak:</a:t>
            </a:r>
            <a:r>
              <a:rPr lang="hu-HU" sz="2000" b="1" dirty="0">
                <a:solidFill>
                  <a:srgbClr val="50412B"/>
                </a:solidFill>
              </a:rPr>
              <a:t> a legitimációs mintázat lecserélése helyett az lecserélésre való törekvéssel szembeni lázadást testesítik meg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>
                <a:solidFill>
                  <a:srgbClr val="50412B"/>
                </a:solidFill>
              </a:rPr>
              <a:t>Tipikus lefolyásuk:</a:t>
            </a: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+mj-lt"/>
              <a:buAutoNum type="arabicPeriod"/>
            </a:pPr>
            <a:r>
              <a:rPr lang="hu-HU" sz="2000" b="1" dirty="0">
                <a:solidFill>
                  <a:srgbClr val="50412B"/>
                </a:solidFill>
              </a:rPr>
              <a:t>választási csalás (vagy ezzel egyenértékű);</a:t>
            </a: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+mj-lt"/>
              <a:buAutoNum type="arabicPeriod"/>
            </a:pPr>
            <a:r>
              <a:rPr lang="hu-HU" sz="2000" b="1" dirty="0">
                <a:solidFill>
                  <a:srgbClr val="50412B"/>
                </a:solidFill>
              </a:rPr>
              <a:t>legitimációt megkérdőjelező tüntetések;</a:t>
            </a: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+mj-lt"/>
              <a:buAutoNum type="arabicPeriod"/>
            </a:pP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külső aktorok támogatása;</a:t>
            </a: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+mj-lt"/>
              <a:buAutoNum type="arabicPeriod"/>
            </a:pP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a vezetők körül elfogy a levegő és távozni kényszerülnek.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>
                <a:solidFill>
                  <a:srgbClr val="50412B"/>
                </a:solidFill>
                <a:sym typeface="Wingdings" panose="05000000000000000000" pitchFamily="2" charset="2"/>
              </a:rPr>
              <a:t>Ukrajna színes forradalmai:</a:t>
            </a:r>
            <a:r>
              <a:rPr lang="hu-HU" sz="2400" b="1" dirty="0">
                <a:solidFill>
                  <a:srgbClr val="50412B"/>
                </a:solidFill>
                <a:sym typeface="Wingdings" panose="05000000000000000000" pitchFamily="2" charset="2"/>
              </a:rPr>
              <a:t> Narancsos Forradalom (2004), </a:t>
            </a:r>
            <a:r>
              <a:rPr lang="hu-HU" sz="24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Euromajdan</a:t>
            </a:r>
            <a:r>
              <a:rPr lang="hu-HU" sz="2400" b="1" dirty="0">
                <a:solidFill>
                  <a:srgbClr val="50412B"/>
                </a:solidFill>
                <a:sym typeface="Wingdings" panose="05000000000000000000" pitchFamily="2" charset="2"/>
              </a:rPr>
              <a:t> / „a méltóság forradalma” (2013)</a:t>
            </a:r>
          </a:p>
        </p:txBody>
      </p:sp>
    </p:spTree>
    <p:extLst>
      <p:ext uri="{BB962C8B-B14F-4D97-AF65-F5344CB8AC3E}">
        <p14:creationId xmlns:p14="http://schemas.microsoft.com/office/powerpoint/2010/main" val="117282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8" y="1491630"/>
            <a:ext cx="7709070" cy="2335848"/>
          </a:xfrm>
          <a:prstGeom prst="rect">
            <a:avLst/>
          </a:prstGeom>
        </p:spPr>
      </p:pic>
      <p:sp>
        <p:nvSpPr>
          <p:cNvPr id="29" name="Cím 1"/>
          <p:cNvSpPr>
            <a:spLocks noGrp="1"/>
          </p:cNvSpPr>
          <p:nvPr>
            <p:ph type="title"/>
          </p:nvPr>
        </p:nvSpPr>
        <p:spPr>
          <a:xfrm>
            <a:off x="107950" y="420254"/>
            <a:ext cx="8928100" cy="495312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autokratikus változás szintjei és az azokból való visszatérés lehetőségei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338549" y="3852744"/>
            <a:ext cx="1406596" cy="51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Autokratikus kísérlet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522790" y="3852744"/>
            <a:ext cx="1728192" cy="51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Autokratikus áttörés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954595" y="3852744"/>
            <a:ext cx="1641741" cy="5165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Autokratikus </a:t>
            </a:r>
            <a:r>
              <a:rPr lang="hu-HU" sz="1200" b="1" dirty="0">
                <a:solidFill>
                  <a:srgbClr val="385A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berendezkedés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130123" y="3113913"/>
            <a:ext cx="1823447" cy="2852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Választásos korrekció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2739010" y="2580529"/>
            <a:ext cx="2048167" cy="5018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Választásos / nem választásos helyreállítás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4788024" y="1923678"/>
            <a:ext cx="2286174" cy="5161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választásos helyreállítás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zövegdoboz 2"/>
          <p:cNvSpPr txBox="1">
            <a:spLocks noChangeArrowheads="1"/>
          </p:cNvSpPr>
          <p:nvPr/>
        </p:nvSpPr>
        <p:spPr bwMode="auto">
          <a:xfrm>
            <a:off x="0" y="3867894"/>
            <a:ext cx="1480333" cy="57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hu-HU" sz="1200" b="1" dirty="0"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Stabil, meg nem kérdőjelezett demokrácia</a:t>
            </a:r>
            <a:endParaRPr lang="hu-HU" sz="1200" dirty="0"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Szövegdoboz 2"/>
          <p:cNvSpPr txBox="1">
            <a:spLocks noChangeArrowheads="1"/>
          </p:cNvSpPr>
          <p:nvPr/>
        </p:nvSpPr>
        <p:spPr bwMode="auto">
          <a:xfrm>
            <a:off x="7596336" y="3867894"/>
            <a:ext cx="1547664" cy="53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hu-HU" sz="1200" b="1" dirty="0"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Stabil, meg nem kérdőjelezett autokrácia</a:t>
            </a:r>
            <a:endParaRPr lang="hu-HU" sz="1200" dirty="0"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38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5014</TotalTime>
  <Words>2245</Words>
  <Application>Microsoft Office PowerPoint</Application>
  <PresentationFormat>On-screen Show (16:9)</PresentationFormat>
  <Paragraphs>376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Open Sans</vt:lpstr>
      <vt:lpstr>Symbol</vt:lpstr>
      <vt:lpstr>Times New Roman</vt:lpstr>
      <vt:lpstr>Office-téma</vt:lpstr>
      <vt:lpstr>Rezsimciklusok vs. rezsimpályák: Ukrajna és Oroszország</vt:lpstr>
      <vt:lpstr>Rezsimciklusok Ukrajnában</vt:lpstr>
      <vt:lpstr>Az uralmi elitek fő vonásai a három csúcsbéli rezsimtípusban</vt:lpstr>
      <vt:lpstr>Egy fogadott politikai család leírása Ukrajnában</vt:lpstr>
      <vt:lpstr>Patronális demokrácia: a köztes rendszer</vt:lpstr>
      <vt:lpstr>A patronális demokrácia dinamikus egyensúlyi állapota</vt:lpstr>
      <vt:lpstr>A patronális demokrácia védekező mechanizmusai</vt:lpstr>
      <vt:lpstr>A patronális demokrácia védekező mechanizmusai</vt:lpstr>
      <vt:lpstr>Az autokratikus változás szintjei és az azokból való visszatérés lehetőségei</vt:lpstr>
      <vt:lpstr>A patronális demokráciák rezsimciklusai</vt:lpstr>
      <vt:lpstr>Az elitstruktúrák ciklusai</vt:lpstr>
      <vt:lpstr>A kormányzás demokratikusságának összehasonlítása a színes forradalmak országaiban (index adatok)</vt:lpstr>
      <vt:lpstr>PowerPoint Presentation</vt:lpstr>
      <vt:lpstr>Az orosz és az ukrán rendszer (2012-2022)</vt:lpstr>
      <vt:lpstr>A korrupcióellenes politikák célja és intézményesülése Ukrajnában</vt:lpstr>
      <vt:lpstr>Az oligarchaellenes törvény (09/2021)</vt:lpstr>
      <vt:lpstr>„A hatalmi ágak szétválasztása” a fogadott politikai családon belül patronális autokráciában</vt:lpstr>
      <vt:lpstr>Az orosz és az ukrán rendszer (2022-)</vt:lpstr>
      <vt:lpstr>A Zelenszkij-féle hatalmi piramis (1)</vt:lpstr>
      <vt:lpstr>A Zelenszkij-féle hatalmi piramis (2)</vt:lpstr>
      <vt:lpstr>A háború utáni Ukrajna lehetséges rezsimpályái</vt:lpstr>
      <vt:lpstr>Oroszország rezsimpályája</vt:lpstr>
      <vt:lpstr>Az utódlás problémája: túléli-e a rendszer a vezető távozását?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 Magyar</cp:lastModifiedBy>
  <cp:revision>780</cp:revision>
  <dcterms:created xsi:type="dcterms:W3CDTF">2017-05-01T09:52:15Z</dcterms:created>
  <dcterms:modified xsi:type="dcterms:W3CDTF">2024-04-22T13:21:11Z</dcterms:modified>
</cp:coreProperties>
</file>