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8.xml" ContentType="application/vnd.openxmlformats-officedocument.themeOverrid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21.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0.xml" ContentType="application/vnd.openxmlformats-officedocument.themeOverride+xml"/>
  <Override PartName="/ppt/notesSlides/notesSlide22.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00" r:id="rId4"/>
  </p:sldMasterIdLst>
  <p:notesMasterIdLst>
    <p:notesMasterId r:id="rId58"/>
  </p:notesMasterIdLst>
  <p:sldIdLst>
    <p:sldId id="257" r:id="rId5"/>
    <p:sldId id="320" r:id="rId6"/>
    <p:sldId id="321" r:id="rId7"/>
    <p:sldId id="373" r:id="rId8"/>
    <p:sldId id="279" r:id="rId9"/>
    <p:sldId id="282" r:id="rId10"/>
    <p:sldId id="434" r:id="rId11"/>
    <p:sldId id="278" r:id="rId12"/>
    <p:sldId id="436" r:id="rId13"/>
    <p:sldId id="322" r:id="rId14"/>
    <p:sldId id="442" r:id="rId15"/>
    <p:sldId id="444" r:id="rId16"/>
    <p:sldId id="296" r:id="rId17"/>
    <p:sldId id="325" r:id="rId18"/>
    <p:sldId id="300" r:id="rId19"/>
    <p:sldId id="297" r:id="rId20"/>
    <p:sldId id="443" r:id="rId21"/>
    <p:sldId id="294" r:id="rId22"/>
    <p:sldId id="262" r:id="rId23"/>
    <p:sldId id="289" r:id="rId24"/>
    <p:sldId id="259" r:id="rId25"/>
    <p:sldId id="265" r:id="rId26"/>
    <p:sldId id="323" r:id="rId27"/>
    <p:sldId id="266" r:id="rId28"/>
    <p:sldId id="267" r:id="rId29"/>
    <p:sldId id="277" r:id="rId30"/>
    <p:sldId id="271" r:id="rId31"/>
    <p:sldId id="263" r:id="rId32"/>
    <p:sldId id="269" r:id="rId33"/>
    <p:sldId id="324" r:id="rId34"/>
    <p:sldId id="302" r:id="rId35"/>
    <p:sldId id="318" r:id="rId36"/>
    <p:sldId id="431" r:id="rId37"/>
    <p:sldId id="304" r:id="rId38"/>
    <p:sldId id="306" r:id="rId39"/>
    <p:sldId id="292" r:id="rId40"/>
    <p:sldId id="438" r:id="rId41"/>
    <p:sldId id="437" r:id="rId42"/>
    <p:sldId id="270" r:id="rId43"/>
    <p:sldId id="445" r:id="rId44"/>
    <p:sldId id="446" r:id="rId45"/>
    <p:sldId id="285" r:id="rId46"/>
    <p:sldId id="283" r:id="rId47"/>
    <p:sldId id="317" r:id="rId48"/>
    <p:sldId id="429" r:id="rId49"/>
    <p:sldId id="448" r:id="rId50"/>
    <p:sldId id="447" r:id="rId51"/>
    <p:sldId id="424" r:id="rId52"/>
    <p:sldId id="439" r:id="rId53"/>
    <p:sldId id="426" r:id="rId54"/>
    <p:sldId id="440" r:id="rId55"/>
    <p:sldId id="441" r:id="rId56"/>
    <p:sldId id="433" r:id="rId57"/>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autoAdjust="0"/>
    <p:restoredTop sz="93979" autoAdjust="0"/>
  </p:normalViewPr>
  <p:slideViewPr>
    <p:cSldViewPr snapToGrid="0">
      <p:cViewPr varScale="1">
        <p:scale>
          <a:sx n="68" d="100"/>
          <a:sy n="68" d="100"/>
        </p:scale>
        <p:origin x="5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munkalap.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munkalap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munkalap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munkalap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munkalap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akr_bar_t_Microsoft_Excel-munkalap.xlsm"/></Relationships>
</file>

<file path=ppt/charts/_rels/chart15.xml.rels><?xml version="1.0" encoding="UTF-8" standalone="yes"?>
<Relationships xmlns="http://schemas.openxmlformats.org/package/2006/relationships"><Relationship Id="rId1" Type="http://schemas.openxmlformats.org/officeDocument/2006/relationships/package" Target="../embeddings/Makr_bar_t_Microsoft_Excel-munkalap13.xlsm"/></Relationships>
</file>

<file path=ppt/charts/_rels/chart16.xml.rels><?xml version="1.0" encoding="UTF-8" standalone="yes"?>
<Relationships xmlns="http://schemas.openxmlformats.org/package/2006/relationships"><Relationship Id="rId1" Type="http://schemas.openxmlformats.org/officeDocument/2006/relationships/package" Target="../embeddings/Makr_bar_t_Microsoft_Excel-munkalap14.xlsm"/></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munkalap15.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munkalap16.xlsx"/></Relationships>
</file>

<file path=ppt/charts/_rels/chart19.xml.rels><?xml version="1.0" encoding="UTF-8" standalone="yes"?>
<Relationships xmlns="http://schemas.openxmlformats.org/package/2006/relationships"><Relationship Id="rId3" Type="http://schemas.openxmlformats.org/officeDocument/2006/relationships/oleObject" Target="file:///C:\Documents\aurban\M&#233;rt&#233;k%202016\soft%20censorship%202022\m&#233;diapiac\sz&#225;m&#237;t&#225;sok.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munkalap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munkalap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munkalap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munkalap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munkalap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munkalap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munkalap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munkalap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852523633264743"/>
          <c:y val="3.8414713989772996E-2"/>
          <c:w val="0.65147476366735269"/>
          <c:h val="0.96158533726583095"/>
        </c:manualLayout>
      </c:layout>
      <c:barChart>
        <c:barDir val="bar"/>
        <c:grouping val="clustered"/>
        <c:varyColors val="0"/>
        <c:ser>
          <c:idx val="1"/>
          <c:order val="0"/>
          <c:tx>
            <c:strRef>
              <c:f>Munka1!$C$1</c:f>
              <c:strCache>
                <c:ptCount val="1"/>
                <c:pt idx="0">
                  <c:v>Oszlop3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Munka1!$A$2:$A$7</c:f>
              <c:strCache>
                <c:ptCount val="6"/>
                <c:pt idx="0">
                  <c:v>maffiaállam</c:v>
                </c:pt>
                <c:pt idx="1">
                  <c:v>diktatúra</c:v>
                </c:pt>
                <c:pt idx="2">
                  <c:v>illiberális demokrácia</c:v>
                </c:pt>
                <c:pt idx="3">
                  <c:v>önkényuralom</c:v>
                </c:pt>
                <c:pt idx="4">
                  <c:v>nemzeti együttműködés rendszere</c:v>
                </c:pt>
                <c:pt idx="5">
                  <c:v>polgári demokrácia</c:v>
                </c:pt>
              </c:strCache>
            </c:strRef>
          </c:cat>
          <c:val>
            <c:numRef>
              <c:f>Munka1!$B$2:$B$7</c:f>
              <c:numCache>
                <c:formatCode>General</c:formatCode>
                <c:ptCount val="6"/>
                <c:pt idx="0">
                  <c:v>6</c:v>
                </c:pt>
                <c:pt idx="1">
                  <c:v>13</c:v>
                </c:pt>
                <c:pt idx="2">
                  <c:v>14</c:v>
                </c:pt>
                <c:pt idx="3">
                  <c:v>15</c:v>
                </c:pt>
                <c:pt idx="4">
                  <c:v>50</c:v>
                </c:pt>
                <c:pt idx="5">
                  <c:v>62</c:v>
                </c:pt>
              </c:numCache>
            </c:numRef>
          </c:val>
          <c:extLst>
            <c:ext xmlns:c16="http://schemas.microsoft.com/office/drawing/2014/chart" uri="{C3380CC4-5D6E-409C-BE32-E72D297353CC}">
              <c16:uniqueId val="{00000000-3F24-4EA2-80A0-4A7590AA2E31}"/>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hu-HU"/>
          </a:p>
        </c:txPr>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841903760741203"/>
          <c:y val="3.8414748197609788E-2"/>
          <c:w val="0.6629640200817728"/>
          <c:h val="0.96158533726583095"/>
        </c:manualLayout>
      </c:layout>
      <c:barChart>
        <c:barDir val="bar"/>
        <c:grouping val="clustered"/>
        <c:varyColors val="0"/>
        <c:ser>
          <c:idx val="1"/>
          <c:order val="0"/>
          <c:tx>
            <c:strRef>
              <c:f>Munka1!$C$1</c:f>
              <c:strCache>
                <c:ptCount val="1"/>
                <c:pt idx="0">
                  <c:v>Column3</c:v>
                </c:pt>
              </c:strCache>
            </c:strRef>
          </c:tx>
          <c:spPr>
            <a:solidFill>
              <a:schemeClr val="accent2">
                <a:lumMod val="5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fasisztoid rendszer</c:v>
                </c:pt>
                <c:pt idx="1">
                  <c:v>illiberális demokrácia</c:v>
                </c:pt>
                <c:pt idx="2">
                  <c:v>nemzeti együttműködés rendszere</c:v>
                </c:pt>
                <c:pt idx="3">
                  <c:v>polgári demokrácia</c:v>
                </c:pt>
                <c:pt idx="4">
                  <c:v>diktatúra</c:v>
                </c:pt>
                <c:pt idx="5">
                  <c:v>önkényuralom</c:v>
                </c:pt>
                <c:pt idx="6">
                  <c:v>maffiaállam</c:v>
                </c:pt>
              </c:strCache>
            </c:strRef>
          </c:cat>
          <c:val>
            <c:numRef>
              <c:f>Munka1!$B$2:$B$8</c:f>
              <c:numCache>
                <c:formatCode>General</c:formatCode>
                <c:ptCount val="7"/>
                <c:pt idx="0">
                  <c:v>5</c:v>
                </c:pt>
                <c:pt idx="1">
                  <c:v>13</c:v>
                </c:pt>
                <c:pt idx="2">
                  <c:v>20</c:v>
                </c:pt>
                <c:pt idx="3">
                  <c:v>24</c:v>
                </c:pt>
                <c:pt idx="4">
                  <c:v>33</c:v>
                </c:pt>
                <c:pt idx="5">
                  <c:v>33</c:v>
                </c:pt>
                <c:pt idx="6">
                  <c:v>35</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5C35-4EEB-A393-1802E5B282FD}"/>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1"/>
        <c:axPos val="l"/>
        <c:numFmt formatCode="General" sourceLinked="1"/>
        <c:majorTickMark val="none"/>
        <c:minorTickMark val="none"/>
        <c:tickLblPos val="nextTo"/>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155877459351712"/>
          <c:y val="1.9102052236961858E-2"/>
          <c:w val="0.65681827749742372"/>
          <c:h val="0.96158533726583095"/>
        </c:manualLayout>
      </c:layout>
      <c:barChart>
        <c:barDir val="bar"/>
        <c:grouping val="clustered"/>
        <c:varyColors val="0"/>
        <c:ser>
          <c:idx val="1"/>
          <c:order val="0"/>
          <c:tx>
            <c:strRef>
              <c:f>Munka1!$C$1</c:f>
              <c:strCache>
                <c:ptCount val="1"/>
                <c:pt idx="0">
                  <c:v>Column3</c:v>
                </c:pt>
              </c:strCache>
            </c:strRef>
          </c:tx>
          <c:spPr>
            <a:solidFill>
              <a:schemeClr val="accent1">
                <a:lumMod val="5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fasisztoid rendszer </c:v>
                </c:pt>
                <c:pt idx="1">
                  <c:v>illiberális demokrácia</c:v>
                </c:pt>
                <c:pt idx="2">
                  <c:v>diktatúra</c:v>
                </c:pt>
                <c:pt idx="3">
                  <c:v>nemzeti együttműködés rendszere</c:v>
                </c:pt>
                <c:pt idx="4">
                  <c:v>maffiaállam</c:v>
                </c:pt>
                <c:pt idx="5">
                  <c:v>önkényuralom</c:v>
                </c:pt>
                <c:pt idx="6">
                  <c:v>polgári demokrácia</c:v>
                </c:pt>
              </c:strCache>
            </c:strRef>
          </c:cat>
          <c:val>
            <c:numRef>
              <c:f>Munka1!$B$2:$B$8</c:f>
              <c:numCache>
                <c:formatCode>General</c:formatCode>
                <c:ptCount val="7"/>
                <c:pt idx="0">
                  <c:v>6</c:v>
                </c:pt>
                <c:pt idx="1">
                  <c:v>6</c:v>
                </c:pt>
                <c:pt idx="2">
                  <c:v>28</c:v>
                </c:pt>
                <c:pt idx="3">
                  <c:v>30</c:v>
                </c:pt>
                <c:pt idx="4">
                  <c:v>31</c:v>
                </c:pt>
                <c:pt idx="5">
                  <c:v>32</c:v>
                </c:pt>
                <c:pt idx="6">
                  <c:v>35</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A8E7-4835-90B7-FED18DE429CA}"/>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1"/>
        <c:axPos val="l"/>
        <c:numFmt formatCode="General" sourceLinked="1"/>
        <c:majorTickMark val="none"/>
        <c:minorTickMark val="none"/>
        <c:tickLblPos val="nextTo"/>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994874932392078"/>
          <c:y val="0.21328006652270642"/>
          <c:w val="0.75005125067607925"/>
          <c:h val="0.757622900168055"/>
        </c:manualLayout>
      </c:layout>
      <c:barChart>
        <c:barDir val="bar"/>
        <c:grouping val="percentStacked"/>
        <c:varyColors val="0"/>
        <c:ser>
          <c:idx val="0"/>
          <c:order val="0"/>
          <c:tx>
            <c:strRef>
              <c:f>Munka1!$B$1</c:f>
              <c:strCache>
                <c:ptCount val="1"/>
                <c:pt idx="0">
                  <c:v>tisztességtelen köztisztviselők eseti magánakciója</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Munka1!$A$2:$A$4</c:f>
              <c:strCache>
                <c:ptCount val="3"/>
                <c:pt idx="0">
                  <c:v>párt nélküli szavazók</c:v>
                </c:pt>
                <c:pt idx="1">
                  <c:v>ellenzékiek</c:v>
                </c:pt>
                <c:pt idx="2">
                  <c:v>kormánypártiak</c:v>
                </c:pt>
              </c:strCache>
            </c:strRef>
          </c:cat>
          <c:val>
            <c:numRef>
              <c:f>Munka1!$B$2:$B$4</c:f>
              <c:numCache>
                <c:formatCode>General</c:formatCode>
                <c:ptCount val="3"/>
                <c:pt idx="0">
                  <c:v>19</c:v>
                </c:pt>
                <c:pt idx="1">
                  <c:v>15</c:v>
                </c:pt>
                <c:pt idx="2">
                  <c:v>50</c:v>
                </c:pt>
              </c:numCache>
            </c:numRef>
          </c:val>
          <c:extLst>
            <c:ext xmlns:c16="http://schemas.microsoft.com/office/drawing/2014/chart" uri="{C3380CC4-5D6E-409C-BE32-E72D297353CC}">
              <c16:uniqueId val="{00000000-320D-4F63-B6EE-C70911766E60}"/>
            </c:ext>
          </c:extLst>
        </c:ser>
        <c:ser>
          <c:idx val="1"/>
          <c:order val="1"/>
          <c:tx>
            <c:strRef>
              <c:f>Munka1!$C$1</c:f>
              <c:strCache>
                <c:ptCount val="1"/>
                <c:pt idx="0">
                  <c:v>felülről központilag, rendszerszerűen szervezett tevékenység</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Munka1!$A$2:$A$4</c:f>
              <c:strCache>
                <c:ptCount val="3"/>
                <c:pt idx="0">
                  <c:v>párt nélküli szavazók</c:v>
                </c:pt>
                <c:pt idx="1">
                  <c:v>ellenzékiek</c:v>
                </c:pt>
                <c:pt idx="2">
                  <c:v>kormánypártiak</c:v>
                </c:pt>
              </c:strCache>
            </c:strRef>
          </c:cat>
          <c:val>
            <c:numRef>
              <c:f>Munka1!$C$2:$C$4</c:f>
              <c:numCache>
                <c:formatCode>General</c:formatCode>
                <c:ptCount val="3"/>
                <c:pt idx="0">
                  <c:v>70</c:v>
                </c:pt>
                <c:pt idx="1">
                  <c:v>83</c:v>
                </c:pt>
                <c:pt idx="2">
                  <c:v>32</c:v>
                </c:pt>
              </c:numCache>
            </c:numRef>
          </c:val>
          <c:extLst>
            <c:ext xmlns:c16="http://schemas.microsoft.com/office/drawing/2014/chart" uri="{C3380CC4-5D6E-409C-BE32-E72D297353CC}">
              <c16:uniqueId val="{00000001-320D-4F63-B6EE-C70911766E60}"/>
            </c:ext>
          </c:extLst>
        </c:ser>
        <c:ser>
          <c:idx val="2"/>
          <c:order val="2"/>
          <c:tx>
            <c:strRef>
              <c:f>Munka1!$D$1</c:f>
              <c:strCache>
                <c:ptCount val="1"/>
                <c:pt idx="0">
                  <c:v>nem tudja, nem válaszol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Munka1!$A$2:$A$4</c:f>
              <c:strCache>
                <c:ptCount val="3"/>
                <c:pt idx="0">
                  <c:v>párt nélküli szavazók</c:v>
                </c:pt>
                <c:pt idx="1">
                  <c:v>ellenzékiek</c:v>
                </c:pt>
                <c:pt idx="2">
                  <c:v>kormánypártiak</c:v>
                </c:pt>
              </c:strCache>
            </c:strRef>
          </c:cat>
          <c:val>
            <c:numRef>
              <c:f>Munka1!$D$2:$D$4</c:f>
              <c:numCache>
                <c:formatCode>General</c:formatCode>
                <c:ptCount val="3"/>
                <c:pt idx="0">
                  <c:v>11</c:v>
                </c:pt>
                <c:pt idx="1">
                  <c:v>2</c:v>
                </c:pt>
                <c:pt idx="2">
                  <c:v>18</c:v>
                </c:pt>
              </c:numCache>
            </c:numRef>
          </c:val>
          <c:extLst>
            <c:ext xmlns:c16="http://schemas.microsoft.com/office/drawing/2014/chart" uri="{C3380CC4-5D6E-409C-BE32-E72D297353CC}">
              <c16:uniqueId val="{00000002-320D-4F63-B6EE-C70911766E60}"/>
            </c:ext>
          </c:extLst>
        </c:ser>
        <c:dLbls>
          <c:showLegendKey val="0"/>
          <c:showVal val="0"/>
          <c:showCatName val="0"/>
          <c:showSerName val="0"/>
          <c:showPercent val="0"/>
          <c:showBubbleSize val="0"/>
        </c:dLbls>
        <c:gapWidth val="90"/>
        <c:overlap val="100"/>
        <c:axId val="369100040"/>
        <c:axId val="369100696"/>
      </c:barChart>
      <c:catAx>
        <c:axId val="369100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hu-HU"/>
          </a:p>
        </c:txPr>
        <c:crossAx val="369100696"/>
        <c:crosses val="autoZero"/>
        <c:auto val="1"/>
        <c:lblAlgn val="ctr"/>
        <c:lblOffset val="100"/>
        <c:noMultiLvlLbl val="0"/>
      </c:catAx>
      <c:valAx>
        <c:axId val="3691006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36910004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hu-HU"/>
          </a:p>
        </c:txPr>
      </c:legendEntry>
      <c:legendEntry>
        <c:idx val="1"/>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hu-HU"/>
          </a:p>
        </c:txPr>
      </c:legendEntry>
      <c:legendEntry>
        <c:idx val="2"/>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hu-HU"/>
          </a:p>
        </c:txPr>
      </c:legendEntry>
      <c:layout>
        <c:manualLayout>
          <c:xMode val="edge"/>
          <c:yMode val="edge"/>
          <c:x val="4.0356795703555839E-2"/>
          <c:y val="0"/>
          <c:w val="0.91065463506835342"/>
          <c:h val="0.2306087324046369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204181956963188"/>
          <c:y val="0.21328006652270642"/>
          <c:w val="0.70795818043036818"/>
          <c:h val="0.757622900168055"/>
        </c:manualLayout>
      </c:layout>
      <c:barChart>
        <c:barDir val="bar"/>
        <c:grouping val="percentStacked"/>
        <c:varyColors val="0"/>
        <c:ser>
          <c:idx val="0"/>
          <c:order val="0"/>
          <c:tx>
            <c:strRef>
              <c:f>Munka1!$B$1</c:f>
              <c:strCache>
                <c:ptCount val="1"/>
                <c:pt idx="0">
                  <c:v>tisztességtelen köztisztviselők eseti magánakciója</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legfeljebb 8 osztály</c:v>
                </c:pt>
                <c:pt idx="1">
                  <c:v>szakmunkásképző</c:v>
                </c:pt>
                <c:pt idx="2">
                  <c:v>érettségi</c:v>
                </c:pt>
                <c:pt idx="3">
                  <c:v>diploma</c:v>
                </c:pt>
                <c:pt idx="5">
                  <c:v>község</c:v>
                </c:pt>
                <c:pt idx="6">
                  <c:v>egyéb város</c:v>
                </c:pt>
                <c:pt idx="7">
                  <c:v>megyszékh., megyei jogú</c:v>
                </c:pt>
                <c:pt idx="8">
                  <c:v>Budapest</c:v>
                </c:pt>
              </c:strCache>
            </c:strRef>
          </c:cat>
          <c:val>
            <c:numRef>
              <c:f>Munka1!$B$2:$B$10</c:f>
              <c:numCache>
                <c:formatCode>General</c:formatCode>
                <c:ptCount val="9"/>
                <c:pt idx="0">
                  <c:v>31</c:v>
                </c:pt>
                <c:pt idx="1">
                  <c:v>27</c:v>
                </c:pt>
                <c:pt idx="2">
                  <c:v>26</c:v>
                </c:pt>
                <c:pt idx="3">
                  <c:v>29</c:v>
                </c:pt>
                <c:pt idx="5">
                  <c:v>30</c:v>
                </c:pt>
                <c:pt idx="6">
                  <c:v>21</c:v>
                </c:pt>
                <c:pt idx="7">
                  <c:v>31</c:v>
                </c:pt>
                <c:pt idx="8">
                  <c:v>23</c:v>
                </c:pt>
              </c:numCache>
            </c:numRef>
          </c:val>
          <c:extLst>
            <c:ext xmlns:c16="http://schemas.microsoft.com/office/drawing/2014/chart" uri="{C3380CC4-5D6E-409C-BE32-E72D297353CC}">
              <c16:uniqueId val="{00000000-64BB-4DA2-A452-E33E95817C71}"/>
            </c:ext>
          </c:extLst>
        </c:ser>
        <c:ser>
          <c:idx val="1"/>
          <c:order val="1"/>
          <c:tx>
            <c:strRef>
              <c:f>Munka1!$C$1</c:f>
              <c:strCache>
                <c:ptCount val="1"/>
                <c:pt idx="0">
                  <c:v>felülről központilag, rendszerszerűen szervezett tevékenység</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legfeljebb 8 osztály</c:v>
                </c:pt>
                <c:pt idx="1">
                  <c:v>szakmunkásképző</c:v>
                </c:pt>
                <c:pt idx="2">
                  <c:v>érettségi</c:v>
                </c:pt>
                <c:pt idx="3">
                  <c:v>diploma</c:v>
                </c:pt>
                <c:pt idx="5">
                  <c:v>község</c:v>
                </c:pt>
                <c:pt idx="6">
                  <c:v>egyéb város</c:v>
                </c:pt>
                <c:pt idx="7">
                  <c:v>megyszékh., megyei jogú</c:v>
                </c:pt>
                <c:pt idx="8">
                  <c:v>Budapest</c:v>
                </c:pt>
              </c:strCache>
            </c:strRef>
          </c:cat>
          <c:val>
            <c:numRef>
              <c:f>Munka1!$C$2:$C$10</c:f>
              <c:numCache>
                <c:formatCode>General</c:formatCode>
                <c:ptCount val="9"/>
                <c:pt idx="0">
                  <c:v>54</c:v>
                </c:pt>
                <c:pt idx="1">
                  <c:v>62</c:v>
                </c:pt>
                <c:pt idx="2">
                  <c:v>65</c:v>
                </c:pt>
                <c:pt idx="3">
                  <c:v>65</c:v>
                </c:pt>
                <c:pt idx="5">
                  <c:v>60</c:v>
                </c:pt>
                <c:pt idx="6">
                  <c:v>61</c:v>
                </c:pt>
                <c:pt idx="7">
                  <c:v>61</c:v>
                </c:pt>
                <c:pt idx="8">
                  <c:v>70</c:v>
                </c:pt>
              </c:numCache>
            </c:numRef>
          </c:val>
          <c:extLst>
            <c:ext xmlns:c16="http://schemas.microsoft.com/office/drawing/2014/chart" uri="{C3380CC4-5D6E-409C-BE32-E72D297353CC}">
              <c16:uniqueId val="{00000001-64BB-4DA2-A452-E33E95817C71}"/>
            </c:ext>
          </c:extLst>
        </c:ser>
        <c:ser>
          <c:idx val="2"/>
          <c:order val="2"/>
          <c:tx>
            <c:strRef>
              <c:f>Munka1!$D$1</c:f>
              <c:strCache>
                <c:ptCount val="1"/>
                <c:pt idx="0">
                  <c:v>nem tudja, nem válaszol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lumMod val="50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legfeljebb 8 osztály</c:v>
                </c:pt>
                <c:pt idx="1">
                  <c:v>szakmunkásképző</c:v>
                </c:pt>
                <c:pt idx="2">
                  <c:v>érettségi</c:v>
                </c:pt>
                <c:pt idx="3">
                  <c:v>diploma</c:v>
                </c:pt>
                <c:pt idx="5">
                  <c:v>község</c:v>
                </c:pt>
                <c:pt idx="6">
                  <c:v>egyéb város</c:v>
                </c:pt>
                <c:pt idx="7">
                  <c:v>megyszékh., megyei jogú</c:v>
                </c:pt>
                <c:pt idx="8">
                  <c:v>Budapest</c:v>
                </c:pt>
              </c:strCache>
            </c:strRef>
          </c:cat>
          <c:val>
            <c:numRef>
              <c:f>Munka1!$D$2:$D$10</c:f>
              <c:numCache>
                <c:formatCode>General</c:formatCode>
                <c:ptCount val="9"/>
                <c:pt idx="0">
                  <c:v>5</c:v>
                </c:pt>
                <c:pt idx="1">
                  <c:v>11</c:v>
                </c:pt>
                <c:pt idx="2">
                  <c:v>9</c:v>
                </c:pt>
                <c:pt idx="3">
                  <c:v>6</c:v>
                </c:pt>
                <c:pt idx="5">
                  <c:v>10</c:v>
                </c:pt>
                <c:pt idx="6">
                  <c:v>13</c:v>
                </c:pt>
                <c:pt idx="7">
                  <c:v>8</c:v>
                </c:pt>
                <c:pt idx="8">
                  <c:v>7</c:v>
                </c:pt>
              </c:numCache>
            </c:numRef>
          </c:val>
          <c:extLst>
            <c:ext xmlns:c16="http://schemas.microsoft.com/office/drawing/2014/chart" uri="{C3380CC4-5D6E-409C-BE32-E72D297353CC}">
              <c16:uniqueId val="{00000002-64BB-4DA2-A452-E33E95817C71}"/>
            </c:ext>
          </c:extLst>
        </c:ser>
        <c:dLbls>
          <c:showLegendKey val="0"/>
          <c:showVal val="0"/>
          <c:showCatName val="0"/>
          <c:showSerName val="0"/>
          <c:showPercent val="0"/>
          <c:showBubbleSize val="0"/>
        </c:dLbls>
        <c:gapWidth val="90"/>
        <c:overlap val="100"/>
        <c:axId val="369100040"/>
        <c:axId val="369100696"/>
      </c:barChart>
      <c:catAx>
        <c:axId val="369100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hu-HU"/>
          </a:p>
        </c:txPr>
        <c:crossAx val="369100696"/>
        <c:crosses val="autoZero"/>
        <c:auto val="1"/>
        <c:lblAlgn val="ctr"/>
        <c:lblOffset val="100"/>
        <c:noMultiLvlLbl val="0"/>
      </c:catAx>
      <c:valAx>
        <c:axId val="3691006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36910004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hu-HU"/>
          </a:p>
        </c:txPr>
      </c:legendEntry>
      <c:legendEntry>
        <c:idx val="1"/>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hu-HU"/>
          </a:p>
        </c:txPr>
      </c:legendEntry>
      <c:legendEntry>
        <c:idx val="2"/>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hu-HU"/>
          </a:p>
        </c:txPr>
      </c:legendEntry>
      <c:layout>
        <c:manualLayout>
          <c:xMode val="edge"/>
          <c:yMode val="edge"/>
          <c:x val="8.2564352981960229E-2"/>
          <c:y val="0"/>
          <c:w val="0.8937961158722656"/>
          <c:h val="0.209740309908440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441999999999998"/>
          <c:y val="5.3639100000000002E-2"/>
          <c:w val="0.62058000000000002"/>
          <c:h val="0.91895099999999996"/>
        </c:manualLayout>
      </c:layout>
      <c:barChart>
        <c:barDir val="bar"/>
        <c:grouping val="clustered"/>
        <c:varyColors val="0"/>
        <c:ser>
          <c:idx val="0"/>
          <c:order val="0"/>
          <c:tx>
            <c:strRef>
              <c:f>Sheet1!$B$1</c:f>
              <c:strCache>
                <c:ptCount val="1"/>
                <c:pt idx="0">
                  <c:v>Oszlop3</c:v>
                </c:pt>
              </c:strCache>
            </c:strRef>
          </c:tx>
          <c:spPr>
            <a:solidFill>
              <a:srgbClr val="ED7D31"/>
            </a:solidFill>
            <a:ln w="12155" cap="flat">
              <a:noFill/>
              <a:miter lim="400000"/>
            </a:ln>
            <a:effectLst/>
          </c:spPr>
          <c:invertIfNegative val="0"/>
          <c:dLbls>
            <c:numFmt formatCode="0" sourceLinked="0"/>
            <c:spPr>
              <a:noFill/>
              <a:ln w="24310">
                <a:noFill/>
              </a:ln>
            </c:spPr>
            <c:txPr>
              <a:bodyPr wrap="square" lIns="38100" tIns="19050" rIns="38100" bIns="19050" anchor="ctr">
                <a:spAutoFit/>
              </a:bodyPr>
              <a:lstStyle/>
              <a:p>
                <a:pPr>
                  <a:defRPr sz="1149" b="1" i="0" u="none" strike="noStrike" baseline="0">
                    <a:solidFill>
                      <a:srgbClr val="FFFFFF"/>
                    </a:solidFill>
                    <a:latin typeface="Calibri"/>
                    <a:ea typeface="Calibri"/>
                    <a:cs typeface="Calibri"/>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az egészségügy helyzete</c:v>
                </c:pt>
                <c:pt idx="1">
                  <c:v>a menekültek, migránsok</c:v>
                </c:pt>
                <c:pt idx="2">
                  <c:v>az infláció</c:v>
                </c:pt>
                <c:pt idx="3">
                  <c:v>a szegénység</c:v>
                </c:pt>
                <c:pt idx="4">
                  <c:v>az oktatásügy helyzete</c:v>
                </c:pt>
                <c:pt idx="5">
                  <c:v>a korrupció</c:v>
                </c:pt>
                <c:pt idx="6">
                  <c:v>az elvándorlás, külföldre költözés</c:v>
                </c:pt>
              </c:strCache>
            </c:strRef>
          </c:cat>
          <c:val>
            <c:numRef>
              <c:f>Sheet1!$B$2:$B$8</c:f>
              <c:numCache>
                <c:formatCode>General</c:formatCode>
                <c:ptCount val="7"/>
                <c:pt idx="0">
                  <c:v>38</c:v>
                </c:pt>
                <c:pt idx="1">
                  <c:v>31</c:v>
                </c:pt>
                <c:pt idx="2">
                  <c:v>25</c:v>
                </c:pt>
                <c:pt idx="3">
                  <c:v>21</c:v>
                </c:pt>
                <c:pt idx="4">
                  <c:v>9</c:v>
                </c:pt>
                <c:pt idx="5">
                  <c:v>6</c:v>
                </c:pt>
                <c:pt idx="6">
                  <c:v>6</c:v>
                </c:pt>
              </c:numCache>
            </c:numRef>
          </c:val>
          <c:extLst>
            <c:ext xmlns:c16="http://schemas.microsoft.com/office/drawing/2014/chart" uri="{C3380CC4-5D6E-409C-BE32-E72D297353CC}">
              <c16:uniqueId val="{00000000-43C8-DC49-BEFB-408FCEDE8629}"/>
            </c:ext>
          </c:extLst>
        </c:ser>
        <c:dLbls>
          <c:showLegendKey val="0"/>
          <c:showVal val="0"/>
          <c:showCatName val="0"/>
          <c:showSerName val="0"/>
          <c:showPercent val="0"/>
          <c:showBubbleSize val="0"/>
        </c:dLbls>
        <c:gapWidth val="28"/>
        <c:axId val="1020559712"/>
        <c:axId val="1"/>
      </c:barChart>
      <c:catAx>
        <c:axId val="1020559712"/>
        <c:scaling>
          <c:orientation val="maxMin"/>
        </c:scaling>
        <c:delete val="0"/>
        <c:axPos val="l"/>
        <c:numFmt formatCode="General" sourceLinked="0"/>
        <c:majorTickMark val="none"/>
        <c:minorTickMark val="none"/>
        <c:tickLblPos val="nextTo"/>
        <c:spPr>
          <a:ln w="12155" cap="flat">
            <a:solidFill>
              <a:srgbClr val="D9D9D9"/>
            </a:solidFill>
            <a:prstDash val="solid"/>
            <a:round/>
          </a:ln>
        </c:spPr>
        <c:txPr>
          <a:bodyPr rot="0" vert="horz"/>
          <a:lstStyle/>
          <a:p>
            <a:pPr>
              <a:defRPr sz="1600" b="1" i="0" u="none" strike="noStrike" baseline="0">
                <a:solidFill>
                  <a:srgbClr val="595959"/>
                </a:solidFill>
                <a:latin typeface="Calibri"/>
                <a:ea typeface="Calibri"/>
                <a:cs typeface="Calibri"/>
              </a:defRPr>
            </a:pPr>
            <a:endParaRPr lang="hu-HU"/>
          </a:p>
        </c:txPr>
        <c:crossAx val="1"/>
        <c:crosses val="autoZero"/>
        <c:auto val="1"/>
        <c:lblAlgn val="ctr"/>
        <c:lblOffset val="100"/>
        <c:noMultiLvlLbl val="1"/>
      </c:catAx>
      <c:valAx>
        <c:axId val="1"/>
        <c:scaling>
          <c:orientation val="minMax"/>
          <c:max val="80"/>
        </c:scaling>
        <c:delete val="0"/>
        <c:axPos val="t"/>
        <c:majorGridlines>
          <c:spPr>
            <a:ln w="12155" cap="flat">
              <a:solidFill>
                <a:srgbClr val="D9D9D9"/>
              </a:solidFill>
              <a:prstDash val="solid"/>
              <a:round/>
            </a:ln>
          </c:spPr>
        </c:majorGridlines>
        <c:numFmt formatCode="General" sourceLinked="1"/>
        <c:majorTickMark val="none"/>
        <c:minorTickMark val="none"/>
        <c:tickLblPos val="none"/>
        <c:spPr>
          <a:ln w="12155" cap="flat">
            <a:noFill/>
            <a:prstDash val="solid"/>
            <a:round/>
          </a:ln>
        </c:spPr>
        <c:crossAx val="1020559712"/>
        <c:crosses val="autoZero"/>
        <c:crossBetween val="between"/>
        <c:majorUnit val="20"/>
        <c:minorUnit val="10"/>
      </c:valAx>
      <c:spPr>
        <a:noFill/>
        <a:ln w="24310">
          <a:noFill/>
        </a:ln>
      </c:spPr>
    </c:plotArea>
    <c:plotVisOnly val="1"/>
    <c:dispBlanksAs val="gap"/>
    <c:showDLblsOverMax val="1"/>
  </c:chart>
  <c:spPr>
    <a:noFill/>
    <a:ln w="24310">
      <a:noFill/>
      <a:prstDash val="solid"/>
    </a:ln>
  </c:spPr>
  <c:txPr>
    <a:bodyPr/>
    <a:lstStyle/>
    <a:p>
      <a:pPr>
        <a:defRPr sz="957" b="0" i="0" u="none" strike="noStrike" baseline="0">
          <a:solidFill>
            <a:srgbClr val="000000"/>
          </a:solidFill>
          <a:latin typeface="Helvetica"/>
          <a:ea typeface="Helvetica"/>
          <a:cs typeface="Helvetica"/>
        </a:defRPr>
      </a:pPr>
      <a:endParaRPr lang="hu-H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485200000000002"/>
          <c:y val="5.3639100000000002E-2"/>
          <c:w val="0.62014800000000003"/>
          <c:h val="0.91895099999999996"/>
        </c:manualLayout>
      </c:layout>
      <c:barChart>
        <c:barDir val="bar"/>
        <c:grouping val="clustered"/>
        <c:varyColors val="0"/>
        <c:ser>
          <c:idx val="0"/>
          <c:order val="0"/>
          <c:tx>
            <c:strRef>
              <c:f>Sheet1!$B$1</c:f>
              <c:strCache>
                <c:ptCount val="1"/>
                <c:pt idx="0">
                  <c:v>Oszlop3</c:v>
                </c:pt>
              </c:strCache>
            </c:strRef>
          </c:tx>
          <c:spPr>
            <a:solidFill>
              <a:srgbClr val="FF3300"/>
            </a:solidFill>
            <a:ln w="3041">
              <a:solidFill>
                <a:srgbClr val="5B9BD5"/>
              </a:solidFill>
              <a:prstDash val="solid"/>
            </a:ln>
          </c:spPr>
          <c:invertIfNegative val="0"/>
          <c:dLbls>
            <c:numFmt formatCode="0" sourceLinked="0"/>
            <c:spPr>
              <a:noFill/>
              <a:ln w="24325">
                <a:noFill/>
              </a:ln>
            </c:spPr>
            <c:txPr>
              <a:bodyPr wrap="square" lIns="38100" tIns="19050" rIns="38100" bIns="19050" anchor="ctr">
                <a:spAutoFit/>
              </a:bodyPr>
              <a:lstStyle/>
              <a:p>
                <a:pPr>
                  <a:defRPr sz="1149" b="1" i="0" u="none" strike="noStrike" baseline="0">
                    <a:solidFill>
                      <a:srgbClr val="FFFFFF"/>
                    </a:solidFill>
                    <a:latin typeface="Calibri"/>
                    <a:ea typeface="Calibri"/>
                    <a:cs typeface="Calibri"/>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az egészségügy helyzete</c:v>
                </c:pt>
                <c:pt idx="1">
                  <c:v>a korrupció</c:v>
                </c:pt>
                <c:pt idx="2">
                  <c:v>a szegénység</c:v>
                </c:pt>
                <c:pt idx="3">
                  <c:v>az oktatásügy helyzete</c:v>
                </c:pt>
                <c:pt idx="4">
                  <c:v>az infláció</c:v>
                </c:pt>
                <c:pt idx="5">
                  <c:v>az elvándorlás, külföldre költözés</c:v>
                </c:pt>
                <c:pt idx="6">
                  <c:v>a menekültek, migránsok</c:v>
                </c:pt>
              </c:strCache>
            </c:strRef>
          </c:cat>
          <c:val>
            <c:numRef>
              <c:f>Sheet1!$B$2:$B$8</c:f>
              <c:numCache>
                <c:formatCode>General</c:formatCode>
                <c:ptCount val="7"/>
                <c:pt idx="0">
                  <c:v>41</c:v>
                </c:pt>
                <c:pt idx="1">
                  <c:v>29</c:v>
                </c:pt>
                <c:pt idx="2">
                  <c:v>23</c:v>
                </c:pt>
                <c:pt idx="3">
                  <c:v>23</c:v>
                </c:pt>
                <c:pt idx="4">
                  <c:v>18</c:v>
                </c:pt>
                <c:pt idx="5">
                  <c:v>5</c:v>
                </c:pt>
                <c:pt idx="6">
                  <c:v>3</c:v>
                </c:pt>
              </c:numCache>
            </c:numRef>
          </c:val>
          <c:extLst>
            <c:ext xmlns:c16="http://schemas.microsoft.com/office/drawing/2014/chart" uri="{C3380CC4-5D6E-409C-BE32-E72D297353CC}">
              <c16:uniqueId val="{00000000-9D9F-A94C-88E5-7472CEDE18BC}"/>
            </c:ext>
          </c:extLst>
        </c:ser>
        <c:dLbls>
          <c:showLegendKey val="0"/>
          <c:showVal val="0"/>
          <c:showCatName val="0"/>
          <c:showSerName val="0"/>
          <c:showPercent val="0"/>
          <c:showBubbleSize val="0"/>
        </c:dLbls>
        <c:gapWidth val="28"/>
        <c:axId val="761928896"/>
        <c:axId val="1"/>
      </c:barChart>
      <c:catAx>
        <c:axId val="761928896"/>
        <c:scaling>
          <c:orientation val="maxMin"/>
        </c:scaling>
        <c:delete val="0"/>
        <c:axPos val="l"/>
        <c:numFmt formatCode="General" sourceLinked="0"/>
        <c:majorTickMark val="none"/>
        <c:minorTickMark val="none"/>
        <c:tickLblPos val="nextTo"/>
        <c:spPr>
          <a:ln w="12162" cap="flat">
            <a:solidFill>
              <a:srgbClr val="D9D9D9"/>
            </a:solidFill>
            <a:prstDash val="solid"/>
            <a:round/>
          </a:ln>
        </c:spPr>
        <c:txPr>
          <a:bodyPr rot="0" vert="horz"/>
          <a:lstStyle/>
          <a:p>
            <a:pPr>
              <a:defRPr sz="1600" b="1" i="0" u="none" strike="noStrike" baseline="0">
                <a:solidFill>
                  <a:srgbClr val="595959"/>
                </a:solidFill>
                <a:latin typeface="Calibri"/>
                <a:ea typeface="Calibri"/>
                <a:cs typeface="Calibri"/>
              </a:defRPr>
            </a:pPr>
            <a:endParaRPr lang="hu-HU"/>
          </a:p>
        </c:txPr>
        <c:crossAx val="1"/>
        <c:crosses val="autoZero"/>
        <c:auto val="1"/>
        <c:lblAlgn val="ctr"/>
        <c:lblOffset val="100"/>
        <c:noMultiLvlLbl val="1"/>
      </c:catAx>
      <c:valAx>
        <c:axId val="1"/>
        <c:scaling>
          <c:orientation val="minMax"/>
          <c:max val="80"/>
        </c:scaling>
        <c:delete val="0"/>
        <c:axPos val="t"/>
        <c:majorGridlines>
          <c:spPr>
            <a:ln w="12162" cap="flat">
              <a:solidFill>
                <a:srgbClr val="D9D9D9"/>
              </a:solidFill>
              <a:prstDash val="solid"/>
              <a:round/>
            </a:ln>
          </c:spPr>
        </c:majorGridlines>
        <c:numFmt formatCode="General" sourceLinked="1"/>
        <c:majorTickMark val="none"/>
        <c:minorTickMark val="none"/>
        <c:tickLblPos val="none"/>
        <c:spPr>
          <a:ln w="12162" cap="flat">
            <a:noFill/>
            <a:prstDash val="solid"/>
            <a:round/>
          </a:ln>
        </c:spPr>
        <c:crossAx val="761928896"/>
        <c:crosses val="autoZero"/>
        <c:crossBetween val="between"/>
        <c:majorUnit val="20"/>
        <c:minorUnit val="10"/>
      </c:valAx>
      <c:spPr>
        <a:noFill/>
        <a:ln w="24325">
          <a:noFill/>
        </a:ln>
      </c:spPr>
    </c:plotArea>
    <c:plotVisOnly val="1"/>
    <c:dispBlanksAs val="gap"/>
    <c:showDLblsOverMax val="1"/>
  </c:chart>
  <c:spPr>
    <a:noFill/>
    <a:ln w="24325">
      <a:noFill/>
      <a:prstDash val="solid"/>
    </a:ln>
  </c:spPr>
  <c:txPr>
    <a:bodyPr/>
    <a:lstStyle/>
    <a:p>
      <a:pPr>
        <a:defRPr sz="958" b="0" i="0" u="none" strike="noStrike" baseline="0">
          <a:solidFill>
            <a:srgbClr val="000000"/>
          </a:solidFill>
          <a:latin typeface="Helvetica"/>
          <a:ea typeface="Helvetica"/>
          <a:cs typeface="Helvetica"/>
        </a:defRPr>
      </a:pPr>
      <a:endParaRPr lang="hu-H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485200000000002"/>
          <c:y val="5.2187999999999998E-2"/>
          <c:w val="0.62014800000000003"/>
          <c:h val="0.92080600000000001"/>
        </c:manualLayout>
      </c:layout>
      <c:barChart>
        <c:barDir val="bar"/>
        <c:grouping val="clustered"/>
        <c:varyColors val="0"/>
        <c:ser>
          <c:idx val="0"/>
          <c:order val="0"/>
          <c:tx>
            <c:strRef>
              <c:f>Sheet1!$B$1</c:f>
              <c:strCache>
                <c:ptCount val="1"/>
                <c:pt idx="0">
                  <c:v>Oszlop3</c:v>
                </c:pt>
              </c:strCache>
            </c:strRef>
          </c:tx>
          <c:spPr>
            <a:solidFill>
              <a:srgbClr val="1F4E79"/>
            </a:solidFill>
            <a:ln w="3032">
              <a:solidFill>
                <a:srgbClr val="5B9BD5"/>
              </a:solidFill>
              <a:prstDash val="solid"/>
            </a:ln>
          </c:spPr>
          <c:invertIfNegative val="0"/>
          <c:dLbls>
            <c:numFmt formatCode="0" sourceLinked="0"/>
            <c:spPr>
              <a:noFill/>
              <a:ln w="24254">
                <a:noFill/>
              </a:ln>
            </c:spPr>
            <c:txPr>
              <a:bodyPr wrap="square" lIns="38100" tIns="19050" rIns="38100" bIns="19050" anchor="ctr">
                <a:spAutoFit/>
              </a:bodyPr>
              <a:lstStyle/>
              <a:p>
                <a:pPr>
                  <a:defRPr sz="1146" b="1" i="0" u="none" strike="noStrike" baseline="0">
                    <a:solidFill>
                      <a:srgbClr val="FFFFFF"/>
                    </a:solidFill>
                    <a:latin typeface="Calibri"/>
                    <a:ea typeface="Calibri"/>
                    <a:cs typeface="Calibri"/>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az egészségügy helyzete</c:v>
                </c:pt>
                <c:pt idx="1">
                  <c:v>a korrupció</c:v>
                </c:pt>
                <c:pt idx="2">
                  <c:v>az infláció</c:v>
                </c:pt>
                <c:pt idx="3">
                  <c:v>az oktatásügy helyzete</c:v>
                </c:pt>
                <c:pt idx="4">
                  <c:v>a szegénység</c:v>
                </c:pt>
                <c:pt idx="5">
                  <c:v>az elvándorlás, külföldre költözés</c:v>
                </c:pt>
                <c:pt idx="6">
                  <c:v>a menekültek, migránsok</c:v>
                </c:pt>
              </c:strCache>
            </c:strRef>
          </c:cat>
          <c:val>
            <c:numRef>
              <c:f>Sheet1!$B$2:$B$8</c:f>
              <c:numCache>
                <c:formatCode>General</c:formatCode>
                <c:ptCount val="7"/>
                <c:pt idx="0">
                  <c:v>48</c:v>
                </c:pt>
                <c:pt idx="1">
                  <c:v>24</c:v>
                </c:pt>
                <c:pt idx="2">
                  <c:v>21</c:v>
                </c:pt>
                <c:pt idx="3">
                  <c:v>19</c:v>
                </c:pt>
                <c:pt idx="4">
                  <c:v>19</c:v>
                </c:pt>
                <c:pt idx="5">
                  <c:v>7</c:v>
                </c:pt>
                <c:pt idx="6">
                  <c:v>6</c:v>
                </c:pt>
              </c:numCache>
            </c:numRef>
          </c:val>
          <c:extLst>
            <c:ext xmlns:c16="http://schemas.microsoft.com/office/drawing/2014/chart" uri="{C3380CC4-5D6E-409C-BE32-E72D297353CC}">
              <c16:uniqueId val="{00000000-0A49-3C4E-AFC4-75415C787968}"/>
            </c:ext>
          </c:extLst>
        </c:ser>
        <c:dLbls>
          <c:showLegendKey val="0"/>
          <c:showVal val="0"/>
          <c:showCatName val="0"/>
          <c:showSerName val="0"/>
          <c:showPercent val="0"/>
          <c:showBubbleSize val="0"/>
        </c:dLbls>
        <c:gapWidth val="28"/>
        <c:axId val="1072187760"/>
        <c:axId val="1"/>
      </c:barChart>
      <c:catAx>
        <c:axId val="1072187760"/>
        <c:scaling>
          <c:orientation val="maxMin"/>
        </c:scaling>
        <c:delete val="0"/>
        <c:axPos val="l"/>
        <c:numFmt formatCode="General" sourceLinked="0"/>
        <c:majorTickMark val="none"/>
        <c:minorTickMark val="none"/>
        <c:tickLblPos val="nextTo"/>
        <c:spPr>
          <a:ln w="12127" cap="flat">
            <a:solidFill>
              <a:srgbClr val="D9D9D9"/>
            </a:solidFill>
            <a:prstDash val="solid"/>
            <a:round/>
          </a:ln>
        </c:spPr>
        <c:txPr>
          <a:bodyPr rot="0" vert="horz"/>
          <a:lstStyle/>
          <a:p>
            <a:pPr>
              <a:defRPr sz="1600" b="1" i="0" u="none" strike="noStrike" baseline="0">
                <a:solidFill>
                  <a:srgbClr val="595959"/>
                </a:solidFill>
                <a:latin typeface="Calibri"/>
                <a:ea typeface="Calibri"/>
                <a:cs typeface="Calibri"/>
              </a:defRPr>
            </a:pPr>
            <a:endParaRPr lang="hu-HU"/>
          </a:p>
        </c:txPr>
        <c:crossAx val="1"/>
        <c:crosses val="autoZero"/>
        <c:auto val="1"/>
        <c:lblAlgn val="ctr"/>
        <c:lblOffset val="100"/>
        <c:noMultiLvlLbl val="1"/>
      </c:catAx>
      <c:valAx>
        <c:axId val="1"/>
        <c:scaling>
          <c:orientation val="minMax"/>
          <c:max val="80"/>
        </c:scaling>
        <c:delete val="0"/>
        <c:axPos val="t"/>
        <c:majorGridlines>
          <c:spPr>
            <a:ln w="12127" cap="flat">
              <a:solidFill>
                <a:srgbClr val="D9D9D9"/>
              </a:solidFill>
              <a:prstDash val="solid"/>
              <a:round/>
            </a:ln>
          </c:spPr>
        </c:majorGridlines>
        <c:numFmt formatCode="General" sourceLinked="1"/>
        <c:majorTickMark val="none"/>
        <c:minorTickMark val="none"/>
        <c:tickLblPos val="none"/>
        <c:spPr>
          <a:ln w="12127" cap="flat">
            <a:noFill/>
            <a:prstDash val="solid"/>
            <a:round/>
          </a:ln>
        </c:spPr>
        <c:crossAx val="1072187760"/>
        <c:crosses val="autoZero"/>
        <c:crossBetween val="between"/>
        <c:majorUnit val="20"/>
        <c:minorUnit val="10"/>
      </c:valAx>
      <c:spPr>
        <a:noFill/>
        <a:ln w="24254">
          <a:noFill/>
        </a:ln>
      </c:spPr>
    </c:plotArea>
    <c:plotVisOnly val="1"/>
    <c:dispBlanksAs val="gap"/>
    <c:showDLblsOverMax val="1"/>
  </c:chart>
  <c:spPr>
    <a:noFill/>
    <a:ln w="24254">
      <a:noFill/>
      <a:prstDash val="solid"/>
    </a:ln>
  </c:spPr>
  <c:txPr>
    <a:bodyPr/>
    <a:lstStyle/>
    <a:p>
      <a:pPr>
        <a:defRPr sz="955" b="0" i="0" u="none" strike="noStrike" baseline="0">
          <a:solidFill>
            <a:srgbClr val="000000"/>
          </a:solidFill>
          <a:latin typeface="Helvetica"/>
          <a:ea typeface="Helvetica"/>
          <a:cs typeface="Helvetica"/>
        </a:defRPr>
      </a:pPr>
      <a:endParaRPr lang="hu-H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919084818825482"/>
          <c:y val="0.14329512566688049"/>
          <c:w val="0.69080915181174518"/>
          <c:h val="0.82760777865892265"/>
        </c:manualLayout>
      </c:layout>
      <c:barChart>
        <c:barDir val="bar"/>
        <c:grouping val="percentStacked"/>
        <c:varyColors val="0"/>
        <c:ser>
          <c:idx val="0"/>
          <c:order val="0"/>
          <c:tx>
            <c:strRef>
              <c:f>Munka1!$B$1</c:f>
              <c:strCache>
                <c:ptCount val="1"/>
                <c:pt idx="0">
                  <c:v>tisztességtelen köztisztviselők eseti magánakciója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Munka1!$A$2:$A$5</c:f>
              <c:numCache>
                <c:formatCode>General</c:formatCode>
                <c:ptCount val="4"/>
                <c:pt idx="0">
                  <c:v>2016</c:v>
                </c:pt>
                <c:pt idx="1">
                  <c:v>2017</c:v>
                </c:pt>
                <c:pt idx="2">
                  <c:v>2023</c:v>
                </c:pt>
              </c:numCache>
            </c:numRef>
          </c:cat>
          <c:val>
            <c:numRef>
              <c:f>Munka1!$B$2:$B$5</c:f>
              <c:numCache>
                <c:formatCode>General</c:formatCode>
                <c:ptCount val="4"/>
                <c:pt idx="0">
                  <c:v>31</c:v>
                </c:pt>
                <c:pt idx="1">
                  <c:v>36</c:v>
                </c:pt>
                <c:pt idx="2">
                  <c:v>28</c:v>
                </c:pt>
              </c:numCache>
            </c:numRef>
          </c:val>
          <c:extLst>
            <c:ext xmlns:c16="http://schemas.microsoft.com/office/drawing/2014/chart" uri="{C3380CC4-5D6E-409C-BE32-E72D297353CC}">
              <c16:uniqueId val="{00000000-BFE8-438A-A4BE-CE4914AC6689}"/>
            </c:ext>
          </c:extLst>
        </c:ser>
        <c:ser>
          <c:idx val="1"/>
          <c:order val="1"/>
          <c:tx>
            <c:strRef>
              <c:f>Munka1!$C$1</c:f>
              <c:strCache>
                <c:ptCount val="1"/>
                <c:pt idx="0">
                  <c:v>felülről központilag, rendszerszerűen szervezett tevékenység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Munka1!$A$2:$A$5</c:f>
              <c:numCache>
                <c:formatCode>General</c:formatCode>
                <c:ptCount val="4"/>
                <c:pt idx="0">
                  <c:v>2016</c:v>
                </c:pt>
                <c:pt idx="1">
                  <c:v>2017</c:v>
                </c:pt>
                <c:pt idx="2">
                  <c:v>2023</c:v>
                </c:pt>
              </c:numCache>
            </c:numRef>
          </c:cat>
          <c:val>
            <c:numRef>
              <c:f>Munka1!$C$2:$C$5</c:f>
              <c:numCache>
                <c:formatCode>General</c:formatCode>
                <c:ptCount val="4"/>
                <c:pt idx="0">
                  <c:v>60</c:v>
                </c:pt>
                <c:pt idx="1">
                  <c:v>57</c:v>
                </c:pt>
                <c:pt idx="2">
                  <c:v>62</c:v>
                </c:pt>
              </c:numCache>
            </c:numRef>
          </c:val>
          <c:extLst>
            <c:ext xmlns:c16="http://schemas.microsoft.com/office/drawing/2014/chart" uri="{C3380CC4-5D6E-409C-BE32-E72D297353CC}">
              <c16:uniqueId val="{00000001-BFE8-438A-A4BE-CE4914AC6689}"/>
            </c:ext>
          </c:extLst>
        </c:ser>
        <c:ser>
          <c:idx val="2"/>
          <c:order val="2"/>
          <c:tx>
            <c:strRef>
              <c:f>Munka1!$D$1</c:f>
              <c:strCache>
                <c:ptCount val="1"/>
                <c:pt idx="0">
                  <c:v>nem tudja, nem válaszol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Munka1!$A$2:$A$5</c:f>
              <c:numCache>
                <c:formatCode>General</c:formatCode>
                <c:ptCount val="4"/>
                <c:pt idx="0">
                  <c:v>2016</c:v>
                </c:pt>
                <c:pt idx="1">
                  <c:v>2017</c:v>
                </c:pt>
                <c:pt idx="2">
                  <c:v>2023</c:v>
                </c:pt>
              </c:numCache>
            </c:numRef>
          </c:cat>
          <c:val>
            <c:numRef>
              <c:f>Munka1!$D$2:$D$5</c:f>
              <c:numCache>
                <c:formatCode>General</c:formatCode>
                <c:ptCount val="4"/>
                <c:pt idx="0">
                  <c:v>9</c:v>
                </c:pt>
                <c:pt idx="1">
                  <c:v>7</c:v>
                </c:pt>
                <c:pt idx="2">
                  <c:v>10</c:v>
                </c:pt>
              </c:numCache>
            </c:numRef>
          </c:val>
          <c:extLst>
            <c:ext xmlns:c16="http://schemas.microsoft.com/office/drawing/2014/chart" uri="{C3380CC4-5D6E-409C-BE32-E72D297353CC}">
              <c16:uniqueId val="{00000002-BFE8-438A-A4BE-CE4914AC6689}"/>
            </c:ext>
          </c:extLst>
        </c:ser>
        <c:ser>
          <c:idx val="3"/>
          <c:order val="3"/>
          <c:tx>
            <c:strRef>
              <c:f>Munka1!$E$1</c:f>
              <c:strCache>
                <c:ptCount val="1"/>
                <c:pt idx="0">
                  <c:v>Oszlop1</c:v>
                </c:pt>
              </c:strCache>
            </c:strRef>
          </c:tx>
          <c:spPr>
            <a:solidFill>
              <a:schemeClr val="accent4"/>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E8-438A-A4BE-CE4914AC668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E8-438A-A4BE-CE4914AC6689}"/>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E8-438A-A4BE-CE4914AC6689}"/>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E8-438A-A4BE-CE4914AC668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Munka1!$A$2:$A$5</c:f>
              <c:numCache>
                <c:formatCode>General</c:formatCode>
                <c:ptCount val="4"/>
                <c:pt idx="0">
                  <c:v>2016</c:v>
                </c:pt>
                <c:pt idx="1">
                  <c:v>2017</c:v>
                </c:pt>
                <c:pt idx="2">
                  <c:v>2023</c:v>
                </c:pt>
              </c:numCache>
            </c:numRef>
          </c:cat>
          <c:val>
            <c:numRef>
              <c:f>Munka1!$E$2:$E$5</c:f>
              <c:numCache>
                <c:formatCode>General</c:formatCode>
                <c:ptCount val="4"/>
              </c:numCache>
            </c:numRef>
          </c:val>
          <c:extLst>
            <c:ext xmlns:c16="http://schemas.microsoft.com/office/drawing/2014/chart" uri="{C3380CC4-5D6E-409C-BE32-E72D297353CC}">
              <c16:uniqueId val="{00000007-BFE8-438A-A4BE-CE4914AC6689}"/>
            </c:ext>
          </c:extLst>
        </c:ser>
        <c:dLbls>
          <c:showLegendKey val="0"/>
          <c:showVal val="0"/>
          <c:showCatName val="0"/>
          <c:showSerName val="0"/>
          <c:showPercent val="0"/>
          <c:showBubbleSize val="0"/>
        </c:dLbls>
        <c:gapWidth val="90"/>
        <c:overlap val="100"/>
        <c:axId val="369100040"/>
        <c:axId val="369100696"/>
      </c:barChart>
      <c:catAx>
        <c:axId val="369100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hu-HU"/>
          </a:p>
        </c:txPr>
        <c:crossAx val="369100696"/>
        <c:crosses val="autoZero"/>
        <c:auto val="1"/>
        <c:lblAlgn val="ctr"/>
        <c:lblOffset val="100"/>
        <c:noMultiLvlLbl val="0"/>
      </c:catAx>
      <c:valAx>
        <c:axId val="3691006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369100040"/>
        <c:crosses val="autoZero"/>
        <c:crossBetween val="between"/>
      </c:valAx>
      <c:spPr>
        <a:noFill/>
        <a:ln>
          <a:noFill/>
        </a:ln>
        <a:effectLst/>
      </c:spPr>
    </c:plotArea>
    <c:legend>
      <c:legendPos val="t"/>
      <c:layout>
        <c:manualLayout>
          <c:xMode val="edge"/>
          <c:yMode val="edge"/>
          <c:x val="0.28700597276892353"/>
          <c:y val="3.4387392875905087E-2"/>
          <c:w val="0.71052986956844832"/>
          <c:h val="6.5864110518237456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320958883777969"/>
          <c:y val="0.14329512566688049"/>
          <c:w val="0.65679041116222037"/>
          <c:h val="0.82760777865892265"/>
        </c:manualLayout>
      </c:layout>
      <c:barChart>
        <c:barDir val="bar"/>
        <c:grouping val="percentStacked"/>
        <c:varyColors val="0"/>
        <c:ser>
          <c:idx val="0"/>
          <c:order val="0"/>
          <c:tx>
            <c:strRef>
              <c:f>Munka1!$B$1</c:f>
              <c:strCache>
                <c:ptCount val="1"/>
                <c:pt idx="0">
                  <c:v>korrupció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legfeljebb 8 osztály</c:v>
                </c:pt>
                <c:pt idx="1">
                  <c:v>szakmunkásképző</c:v>
                </c:pt>
                <c:pt idx="2">
                  <c:v>érettségi</c:v>
                </c:pt>
                <c:pt idx="3">
                  <c:v>diploma</c:v>
                </c:pt>
                <c:pt idx="5">
                  <c:v>község</c:v>
                </c:pt>
                <c:pt idx="6">
                  <c:v>egyéb város</c:v>
                </c:pt>
                <c:pt idx="7">
                  <c:v>megyeszékh., megyei jogú</c:v>
                </c:pt>
                <c:pt idx="8">
                  <c:v>Budapest</c:v>
                </c:pt>
              </c:strCache>
            </c:strRef>
          </c:cat>
          <c:val>
            <c:numRef>
              <c:f>Munka1!$B$2:$B$10</c:f>
              <c:numCache>
                <c:formatCode>General</c:formatCode>
                <c:ptCount val="9"/>
                <c:pt idx="0">
                  <c:v>33</c:v>
                </c:pt>
                <c:pt idx="1">
                  <c:v>43</c:v>
                </c:pt>
                <c:pt idx="2">
                  <c:v>39</c:v>
                </c:pt>
                <c:pt idx="3">
                  <c:v>38</c:v>
                </c:pt>
                <c:pt idx="5">
                  <c:v>40</c:v>
                </c:pt>
                <c:pt idx="6">
                  <c:v>36</c:v>
                </c:pt>
                <c:pt idx="7">
                  <c:v>38</c:v>
                </c:pt>
                <c:pt idx="8">
                  <c:v>46</c:v>
                </c:pt>
              </c:numCache>
            </c:numRef>
          </c:val>
          <c:extLst>
            <c:ext xmlns:c16="http://schemas.microsoft.com/office/drawing/2014/chart" uri="{C3380CC4-5D6E-409C-BE32-E72D297353CC}">
              <c16:uniqueId val="{00000000-060A-4365-9B4B-BD0F6901BBE9}"/>
            </c:ext>
          </c:extLst>
        </c:ser>
        <c:ser>
          <c:idx val="1"/>
          <c:order val="1"/>
          <c:tx>
            <c:strRef>
              <c:f>Munka1!$C$1</c:f>
              <c:strCache>
                <c:ptCount val="1"/>
                <c:pt idx="0">
                  <c:v>érdektelenség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legfeljebb 8 osztály</c:v>
                </c:pt>
                <c:pt idx="1">
                  <c:v>szakmunkásképző</c:v>
                </c:pt>
                <c:pt idx="2">
                  <c:v>érettségi</c:v>
                </c:pt>
                <c:pt idx="3">
                  <c:v>diploma</c:v>
                </c:pt>
                <c:pt idx="5">
                  <c:v>község</c:v>
                </c:pt>
                <c:pt idx="6">
                  <c:v>egyéb város</c:v>
                </c:pt>
                <c:pt idx="7">
                  <c:v>megyeszékh., megyei jogú</c:v>
                </c:pt>
                <c:pt idx="8">
                  <c:v>Budapest</c:v>
                </c:pt>
              </c:strCache>
            </c:strRef>
          </c:cat>
          <c:val>
            <c:numRef>
              <c:f>Munka1!$C$2:$C$10</c:f>
              <c:numCache>
                <c:formatCode>General</c:formatCode>
                <c:ptCount val="9"/>
                <c:pt idx="0">
                  <c:v>30</c:v>
                </c:pt>
                <c:pt idx="1">
                  <c:v>26</c:v>
                </c:pt>
                <c:pt idx="2">
                  <c:v>30</c:v>
                </c:pt>
                <c:pt idx="3">
                  <c:v>24</c:v>
                </c:pt>
                <c:pt idx="5">
                  <c:v>25</c:v>
                </c:pt>
                <c:pt idx="6">
                  <c:v>31</c:v>
                </c:pt>
                <c:pt idx="7">
                  <c:v>25</c:v>
                </c:pt>
                <c:pt idx="8">
                  <c:v>24</c:v>
                </c:pt>
              </c:numCache>
            </c:numRef>
          </c:val>
          <c:extLst>
            <c:ext xmlns:c16="http://schemas.microsoft.com/office/drawing/2014/chart" uri="{C3380CC4-5D6E-409C-BE32-E72D297353CC}">
              <c16:uniqueId val="{00000001-060A-4365-9B4B-BD0F6901BBE9}"/>
            </c:ext>
          </c:extLst>
        </c:ser>
        <c:ser>
          <c:idx val="2"/>
          <c:order val="2"/>
          <c:tx>
            <c:strRef>
              <c:f>Munka1!$D$1</c:f>
              <c:strCache>
                <c:ptCount val="1"/>
                <c:pt idx="0">
                  <c:v>objektív okok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legfeljebb 8 osztály</c:v>
                </c:pt>
                <c:pt idx="1">
                  <c:v>szakmunkásképző</c:v>
                </c:pt>
                <c:pt idx="2">
                  <c:v>érettségi</c:v>
                </c:pt>
                <c:pt idx="3">
                  <c:v>diploma</c:v>
                </c:pt>
                <c:pt idx="5">
                  <c:v>község</c:v>
                </c:pt>
                <c:pt idx="6">
                  <c:v>egyéb város</c:v>
                </c:pt>
                <c:pt idx="7">
                  <c:v>megyeszékh., megyei jogú</c:v>
                </c:pt>
                <c:pt idx="8">
                  <c:v>Budapest</c:v>
                </c:pt>
              </c:strCache>
            </c:strRef>
          </c:cat>
          <c:val>
            <c:numRef>
              <c:f>Munka1!$D$2:$D$10</c:f>
              <c:numCache>
                <c:formatCode>General</c:formatCode>
                <c:ptCount val="9"/>
                <c:pt idx="0">
                  <c:v>31</c:v>
                </c:pt>
                <c:pt idx="1">
                  <c:v>25</c:v>
                </c:pt>
                <c:pt idx="2">
                  <c:v>22</c:v>
                </c:pt>
                <c:pt idx="3">
                  <c:v>21</c:v>
                </c:pt>
                <c:pt idx="5">
                  <c:v>27</c:v>
                </c:pt>
                <c:pt idx="6">
                  <c:v>23</c:v>
                </c:pt>
                <c:pt idx="7">
                  <c:v>27</c:v>
                </c:pt>
                <c:pt idx="8">
                  <c:v>19</c:v>
                </c:pt>
              </c:numCache>
            </c:numRef>
          </c:val>
          <c:extLst>
            <c:ext xmlns:c16="http://schemas.microsoft.com/office/drawing/2014/chart" uri="{C3380CC4-5D6E-409C-BE32-E72D297353CC}">
              <c16:uniqueId val="{00000002-060A-4365-9B4B-BD0F6901BBE9}"/>
            </c:ext>
          </c:extLst>
        </c:ser>
        <c:ser>
          <c:idx val="3"/>
          <c:order val="3"/>
          <c:tx>
            <c:strRef>
              <c:f>Munka1!$E$1</c:f>
              <c:strCache>
                <c:ptCount val="1"/>
                <c:pt idx="0">
                  <c:v>inkompetencia</c:v>
                </c:pt>
              </c:strCache>
            </c:strRef>
          </c:tx>
          <c:spPr>
            <a:solidFill>
              <a:schemeClr val="accent4"/>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0A-4365-9B4B-BD0F6901BBE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0A-4365-9B4B-BD0F6901BBE9}"/>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0A-4365-9B4B-BD0F6901BBE9}"/>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60A-4365-9B4B-BD0F6901BBE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legfeljebb 8 osztály</c:v>
                </c:pt>
                <c:pt idx="1">
                  <c:v>szakmunkásképző</c:v>
                </c:pt>
                <c:pt idx="2">
                  <c:v>érettségi</c:v>
                </c:pt>
                <c:pt idx="3">
                  <c:v>diploma</c:v>
                </c:pt>
                <c:pt idx="5">
                  <c:v>község</c:v>
                </c:pt>
                <c:pt idx="6">
                  <c:v>egyéb város</c:v>
                </c:pt>
                <c:pt idx="7">
                  <c:v>megyeszékh., megyei jogú</c:v>
                </c:pt>
                <c:pt idx="8">
                  <c:v>Budapest</c:v>
                </c:pt>
              </c:strCache>
            </c:strRef>
          </c:cat>
          <c:val>
            <c:numRef>
              <c:f>Munka1!$E$2:$E$10</c:f>
              <c:numCache>
                <c:formatCode>General</c:formatCode>
                <c:ptCount val="9"/>
                <c:pt idx="0">
                  <c:v>6</c:v>
                </c:pt>
                <c:pt idx="1">
                  <c:v>6</c:v>
                </c:pt>
                <c:pt idx="2">
                  <c:v>9</c:v>
                </c:pt>
                <c:pt idx="3">
                  <c:v>17</c:v>
                </c:pt>
                <c:pt idx="5">
                  <c:v>8</c:v>
                </c:pt>
                <c:pt idx="6">
                  <c:v>10</c:v>
                </c:pt>
                <c:pt idx="7">
                  <c:v>10</c:v>
                </c:pt>
                <c:pt idx="8">
                  <c:v>12</c:v>
                </c:pt>
              </c:numCache>
            </c:numRef>
          </c:val>
          <c:extLst>
            <c:ext xmlns:c16="http://schemas.microsoft.com/office/drawing/2014/chart" uri="{C3380CC4-5D6E-409C-BE32-E72D297353CC}">
              <c16:uniqueId val="{00000007-060A-4365-9B4B-BD0F6901BBE9}"/>
            </c:ext>
          </c:extLst>
        </c:ser>
        <c:dLbls>
          <c:showLegendKey val="0"/>
          <c:showVal val="0"/>
          <c:showCatName val="0"/>
          <c:showSerName val="0"/>
          <c:showPercent val="0"/>
          <c:showBubbleSize val="0"/>
        </c:dLbls>
        <c:gapWidth val="90"/>
        <c:overlap val="100"/>
        <c:axId val="369100040"/>
        <c:axId val="369100696"/>
      </c:barChart>
      <c:catAx>
        <c:axId val="369100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hu-HU"/>
          </a:p>
        </c:txPr>
        <c:crossAx val="369100696"/>
        <c:crosses val="autoZero"/>
        <c:auto val="1"/>
        <c:lblAlgn val="ctr"/>
        <c:lblOffset val="100"/>
        <c:noMultiLvlLbl val="0"/>
      </c:catAx>
      <c:valAx>
        <c:axId val="3691006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369100040"/>
        <c:crosses val="autoZero"/>
        <c:crossBetween val="between"/>
      </c:valAx>
      <c:spPr>
        <a:noFill/>
        <a:ln>
          <a:noFill/>
        </a:ln>
        <a:effectLst/>
      </c:spPr>
    </c:plotArea>
    <c:legend>
      <c:legendPos val="t"/>
      <c:layout>
        <c:manualLayout>
          <c:xMode val="edge"/>
          <c:yMode val="edge"/>
          <c:x val="0.29932678093951143"/>
          <c:y val="3.4387458554364571E-2"/>
          <c:w val="0.70067321906048852"/>
          <c:h val="6.5864110518237456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4"/>
              </a:solidFill>
              <a:ln w="19050">
                <a:solidFill>
                  <a:schemeClr val="lt1"/>
                </a:solidFill>
              </a:ln>
              <a:effectLst/>
            </c:spPr>
            <c:extLst>
              <c:ext xmlns:c16="http://schemas.microsoft.com/office/drawing/2014/chart" uri="{C3380CC4-5D6E-409C-BE32-E72D297353CC}">
                <c16:uniqueId val="{00000001-0BE1-4209-9182-31CE6B88E63B}"/>
              </c:ext>
            </c:extLst>
          </c:dPt>
          <c:dPt>
            <c:idx val="1"/>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3-0BE1-4209-9182-31CE6B88E63B}"/>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0BE1-4209-9182-31CE6B88E63B}"/>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0BE1-4209-9182-31CE6B88E63B}"/>
              </c:ext>
            </c:extLst>
          </c:dPt>
          <c:dLbls>
            <c:dLbl>
              <c:idx val="0"/>
              <c:layout>
                <c:manualLayout>
                  <c:x val="2.2820051950080786E-2"/>
                  <c:y val="5.3968910507931012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r>
                      <a:rPr lang="en-US" sz="1800" b="1" dirty="0" err="1"/>
                      <a:t>kormánypárti</a:t>
                    </a:r>
                    <a:r>
                      <a:rPr lang="en-US" sz="1800" b="1" dirty="0"/>
                      <a:t> </a:t>
                    </a:r>
                    <a:r>
                      <a:rPr lang="en-US" sz="1800" b="1" dirty="0" err="1"/>
                      <a:t>média</a:t>
                    </a:r>
                    <a:r>
                      <a:rPr lang="en-US" sz="1800" b="1" baseline="0" dirty="0"/>
                      <a:t>
</a:t>
                    </a:r>
                    <a:fld id="{7C298735-31E9-4F18-B7FE-ADFD8F5CE69A}" type="PERCENTAGE">
                      <a:rPr lang="en-US" sz="1800" b="1" baseline="0"/>
                      <a:pPr>
                        <a:defRPr sz="1600"/>
                      </a:pPr>
                      <a:t>[SZÁZALÉK]</a:t>
                    </a:fld>
                    <a:endParaRPr lang="en-US" sz="1800" b="1" baseline="0" dirty="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hu-HU"/>
                </a:p>
              </c:txPr>
              <c:dLblPos val="bestFit"/>
              <c:showLegendKey val="0"/>
              <c:showVal val="0"/>
              <c:showCatName val="1"/>
              <c:showSerName val="0"/>
              <c:showPercent val="1"/>
              <c:showBubbleSize val="0"/>
              <c:extLst>
                <c:ext xmlns:c15="http://schemas.microsoft.com/office/drawing/2012/chart" uri="{CE6537A1-D6FC-4f65-9D91-7224C49458BB}">
                  <c15:layout>
                    <c:manualLayout>
                      <c:w val="0.24219603923404479"/>
                      <c:h val="0.32233831282703601"/>
                    </c:manualLayout>
                  </c15:layout>
                  <c15:dlblFieldTable/>
                  <c15:showDataLabelsRange val="0"/>
                </c:ext>
                <c:ext xmlns:c16="http://schemas.microsoft.com/office/drawing/2014/chart" uri="{C3380CC4-5D6E-409C-BE32-E72D297353CC}">
                  <c16:uniqueId val="{00000001-0BE1-4209-9182-31CE6B88E63B}"/>
                </c:ext>
              </c:extLst>
            </c:dLbl>
            <c:dLbl>
              <c:idx val="1"/>
              <c:layout>
                <c:manualLayout>
                  <c:x val="2.9238553381550725E-3"/>
                  <c:y val="-7.9154402078298838E-2"/>
                </c:manualLayout>
              </c:layout>
              <c:tx>
                <c:rich>
                  <a:bodyPr/>
                  <a:lstStyle/>
                  <a:p>
                    <a:r>
                      <a:rPr lang="en-US" dirty="0"/>
                      <a:t>„</a:t>
                    </a:r>
                    <a:r>
                      <a:rPr lang="en-US" sz="1800" b="1" dirty="0" err="1"/>
                      <a:t>köztes</a:t>
                    </a:r>
                    <a:r>
                      <a:rPr lang="en-US" sz="1800" b="1" dirty="0"/>
                      <a:t>” </a:t>
                    </a:r>
                    <a:r>
                      <a:rPr lang="en-US" sz="1800" b="1" dirty="0" err="1"/>
                      <a:t>média</a:t>
                    </a:r>
                    <a:r>
                      <a:rPr lang="en-US" sz="1800" b="1" baseline="0" dirty="0"/>
                      <a:t>
</a:t>
                    </a:r>
                    <a:fld id="{D71903D6-268E-4836-877F-9BD9DC5F7432}" type="PERCENTAGE">
                      <a:rPr lang="en-US" sz="1800" b="1" baseline="0"/>
                      <a:pPr/>
                      <a:t>[SZÁZALÉK]</a:t>
                    </a:fld>
                    <a:endParaRPr lang="en-US" sz="1800" b="1"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6637973328190512"/>
                      <c:h val="0.22159634654556479"/>
                    </c:manualLayout>
                  </c15:layout>
                  <c15:dlblFieldTable/>
                  <c15:showDataLabelsRange val="0"/>
                </c:ext>
                <c:ext xmlns:c16="http://schemas.microsoft.com/office/drawing/2014/chart" uri="{C3380CC4-5D6E-409C-BE32-E72D297353CC}">
                  <c16:uniqueId val="{00000003-0BE1-4209-9182-31CE6B88E63B}"/>
                </c:ext>
              </c:extLst>
            </c:dLbl>
            <c:dLbl>
              <c:idx val="2"/>
              <c:layout>
                <c:manualLayout>
                  <c:x val="4.3893688104931494E-3"/>
                  <c:y val="0"/>
                </c:manualLayout>
              </c:layout>
              <c:tx>
                <c:rich>
                  <a:bodyPr/>
                  <a:lstStyle/>
                  <a:p>
                    <a:r>
                      <a:rPr lang="en-US" sz="1800" b="1" dirty="0" err="1"/>
                      <a:t>közmédia</a:t>
                    </a:r>
                    <a:r>
                      <a:rPr lang="en-US" sz="1800" b="1" baseline="0" dirty="0"/>
                      <a:t>
</a:t>
                    </a:r>
                    <a:fld id="{89A9B611-31C6-4E9E-9424-A396FB9D0D5E}" type="PERCENTAGE">
                      <a:rPr lang="en-US" sz="1800" b="1" baseline="0"/>
                      <a:pPr/>
                      <a:t>[SZÁZALÉK]</a:t>
                    </a:fld>
                    <a:endParaRPr lang="en-US" sz="1800" b="1"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BE1-4209-9182-31CE6B88E63B}"/>
                </c:ext>
              </c:extLst>
            </c:dLbl>
            <c:dLbl>
              <c:idx val="3"/>
              <c:layout>
                <c:manualLayout>
                  <c:x val="2.0849501849842453E-2"/>
                  <c:y val="0.12772642153543678"/>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r>
                      <a:rPr lang="en-US" sz="1800" b="1" baseline="0" dirty="0" err="1"/>
                      <a:t>független</a:t>
                    </a:r>
                    <a:r>
                      <a:rPr lang="en-US" sz="1800" b="1" baseline="0" dirty="0"/>
                      <a:t> média
</a:t>
                    </a:r>
                    <a:fld id="{B9E69587-6D97-4BD8-A37B-87FEADF69996}" type="PERCENTAGE">
                      <a:rPr lang="en-US" sz="1800" b="1" baseline="0"/>
                      <a:pPr>
                        <a:defRPr sz="1600"/>
                      </a:pPr>
                      <a:t>[SZÁZALÉK]</a:t>
                    </a:fld>
                    <a:endParaRPr lang="en-US" sz="1800" b="1" baseline="0" dirty="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hu-HU"/>
                </a:p>
              </c:txPr>
              <c:dLblPos val="bestFit"/>
              <c:showLegendKey val="0"/>
              <c:showVal val="0"/>
              <c:showCatName val="1"/>
              <c:showSerName val="0"/>
              <c:showPercent val="1"/>
              <c:showBubbleSize val="0"/>
              <c:extLst>
                <c:ext xmlns:c15="http://schemas.microsoft.com/office/drawing/2012/chart" uri="{CE6537A1-D6FC-4f65-9D91-7224C49458BB}">
                  <c15:layout>
                    <c:manualLayout>
                      <c:w val="0.26036629801152955"/>
                      <c:h val="0.25566871871290525"/>
                    </c:manualLayout>
                  </c15:layout>
                  <c15:dlblFieldTable/>
                  <c15:showDataLabelsRange val="0"/>
                </c:ext>
                <c:ext xmlns:c16="http://schemas.microsoft.com/office/drawing/2014/chart" uri="{C3380CC4-5D6E-409C-BE32-E72D297353CC}">
                  <c16:uniqueId val="{00000007-0BE1-4209-9182-31CE6B88E63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hu-HU"/>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Munka1!$L$5:$L$8</c:f>
              <c:strCache>
                <c:ptCount val="4"/>
                <c:pt idx="0">
                  <c:v>pro-government</c:v>
                </c:pt>
                <c:pt idx="1">
                  <c:v>"grey-zone" media</c:v>
                </c:pt>
                <c:pt idx="2">
                  <c:v>PSM*</c:v>
                </c:pt>
                <c:pt idx="3">
                  <c:v>independent </c:v>
                </c:pt>
              </c:strCache>
            </c:strRef>
          </c:cat>
          <c:val>
            <c:numRef>
              <c:f>Munka1!$M$5:$M$8</c:f>
              <c:numCache>
                <c:formatCode>#,##0</c:formatCode>
                <c:ptCount val="4"/>
                <c:pt idx="0" formatCode="General">
                  <c:v>125965282</c:v>
                </c:pt>
                <c:pt idx="1">
                  <c:v>11513759</c:v>
                </c:pt>
                <c:pt idx="2" formatCode="General">
                  <c:v>130141300</c:v>
                </c:pt>
                <c:pt idx="3">
                  <c:v>71405293</c:v>
                </c:pt>
              </c:numCache>
            </c:numRef>
          </c:val>
          <c:extLst>
            <c:ext xmlns:c16="http://schemas.microsoft.com/office/drawing/2014/chart" uri="{C3380CC4-5D6E-409C-BE32-E72D297353CC}">
              <c16:uniqueId val="{00000008-0BE1-4209-9182-31CE6B88E63B}"/>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hu-H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8312964487166"/>
          <c:y val="3.8414338176283924E-2"/>
          <c:w val="0.69168705532448638"/>
          <c:h val="0.96158533726583095"/>
        </c:manualLayout>
      </c:layout>
      <c:barChart>
        <c:barDir val="bar"/>
        <c:grouping val="clustered"/>
        <c:varyColors val="0"/>
        <c:ser>
          <c:idx val="1"/>
          <c:order val="0"/>
          <c:tx>
            <c:strRef>
              <c:f>Munka1!$C$1</c:f>
              <c:strCache>
                <c:ptCount val="1"/>
                <c:pt idx="0">
                  <c:v>Oszlop3</c:v>
                </c:pt>
              </c:strCache>
            </c:strRef>
          </c:tx>
          <c:spPr>
            <a:solidFill>
              <a:srgbClr val="FF3300"/>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polgári demokrácia</c:v>
                </c:pt>
                <c:pt idx="1">
                  <c:v>nemzeti együttműködés rendszere</c:v>
                </c:pt>
                <c:pt idx="2">
                  <c:v>fasisztoid rendszer</c:v>
                </c:pt>
                <c:pt idx="3">
                  <c:v>illiberális demokrácia</c:v>
                </c:pt>
                <c:pt idx="4">
                  <c:v>diktatúra</c:v>
                </c:pt>
                <c:pt idx="5">
                  <c:v>önkényuralom</c:v>
                </c:pt>
                <c:pt idx="6">
                  <c:v>maffiaállam</c:v>
                </c:pt>
              </c:strCache>
            </c:strRef>
          </c:cat>
          <c:val>
            <c:numRef>
              <c:f>Munka1!$B$2:$B$8</c:f>
              <c:numCache>
                <c:formatCode>General</c:formatCode>
                <c:ptCount val="7"/>
                <c:pt idx="0">
                  <c:v>6</c:v>
                </c:pt>
                <c:pt idx="1">
                  <c:v>8</c:v>
                </c:pt>
                <c:pt idx="2">
                  <c:v>10</c:v>
                </c:pt>
                <c:pt idx="3">
                  <c:v>19</c:v>
                </c:pt>
                <c:pt idx="4">
                  <c:v>42</c:v>
                </c:pt>
                <c:pt idx="5">
                  <c:v>47</c:v>
                </c:pt>
                <c:pt idx="6">
                  <c:v>57</c:v>
                </c:pt>
              </c:numCache>
            </c:numRef>
          </c:val>
          <c:extLst>
            <c:ext xmlns:c16="http://schemas.microsoft.com/office/drawing/2014/chart" uri="{C3380CC4-5D6E-409C-BE32-E72D297353CC}">
              <c16:uniqueId val="{00000000-3C2E-49D0-A7C2-F26194A5658B}"/>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hu-HU"/>
          </a:p>
        </c:txPr>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831291656458282"/>
          <c:y val="3.8414713989772996E-2"/>
          <c:w val="0.69168705532448638"/>
          <c:h val="0.96158533726583095"/>
        </c:manualLayout>
      </c:layout>
      <c:barChart>
        <c:barDir val="bar"/>
        <c:grouping val="clustered"/>
        <c:varyColors val="0"/>
        <c:ser>
          <c:idx val="1"/>
          <c:order val="0"/>
          <c:tx>
            <c:strRef>
              <c:f>Munka1!$C$1</c:f>
              <c:strCache>
                <c:ptCount val="1"/>
                <c:pt idx="0">
                  <c:v>Oszlop3</c:v>
                </c:pt>
              </c:strCache>
            </c:strRef>
          </c:tx>
          <c:spPr>
            <a:solidFill>
              <a:schemeClr val="accent1">
                <a:lumMod val="5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fasisztoid rendszer </c:v>
                </c:pt>
                <c:pt idx="1">
                  <c:v>polgári demokrácia</c:v>
                </c:pt>
                <c:pt idx="2">
                  <c:v>nemzeti együttműködés rendszere</c:v>
                </c:pt>
                <c:pt idx="3">
                  <c:v>illiberális demokrácia</c:v>
                </c:pt>
                <c:pt idx="4">
                  <c:v>diktatúra</c:v>
                </c:pt>
                <c:pt idx="5">
                  <c:v>önkényuralom</c:v>
                </c:pt>
                <c:pt idx="6">
                  <c:v>maffiaállam</c:v>
                </c:pt>
              </c:strCache>
            </c:strRef>
          </c:cat>
          <c:val>
            <c:numRef>
              <c:f>Munka1!$B$2:$B$8</c:f>
              <c:numCache>
                <c:formatCode>General</c:formatCode>
                <c:ptCount val="7"/>
                <c:pt idx="0">
                  <c:v>6</c:v>
                </c:pt>
                <c:pt idx="1">
                  <c:v>14</c:v>
                </c:pt>
                <c:pt idx="2">
                  <c:v>15</c:v>
                </c:pt>
                <c:pt idx="3">
                  <c:v>20</c:v>
                </c:pt>
                <c:pt idx="4">
                  <c:v>35</c:v>
                </c:pt>
                <c:pt idx="5">
                  <c:v>38</c:v>
                </c:pt>
                <c:pt idx="6">
                  <c:v>38</c:v>
                </c:pt>
              </c:numCache>
            </c:numRef>
          </c:val>
          <c:extLst>
            <c:ext xmlns:c16="http://schemas.microsoft.com/office/drawing/2014/chart" uri="{C3380CC4-5D6E-409C-BE32-E72D297353CC}">
              <c16:uniqueId val="{00000000-0BEC-4D0A-9F33-952E56CA09B7}"/>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hu-HU"/>
          </a:p>
        </c:txPr>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831291656458282"/>
          <c:y val="3.8414713989772996E-2"/>
          <c:w val="0.69168705532448638"/>
          <c:h val="0.96158533726583095"/>
        </c:manualLayout>
      </c:layout>
      <c:barChart>
        <c:barDir val="bar"/>
        <c:grouping val="clustered"/>
        <c:varyColors val="0"/>
        <c:ser>
          <c:idx val="1"/>
          <c:order val="0"/>
          <c:tx>
            <c:strRef>
              <c:f>Munka1!$C$1</c:f>
              <c:strCache>
                <c:ptCount val="1"/>
                <c:pt idx="0">
                  <c:v>Oszlop3</c:v>
                </c:pt>
              </c:strCache>
            </c:strRef>
          </c:tx>
          <c:spPr>
            <a:solidFill>
              <a:srgbClr val="B69220"/>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fasisztoid rendszer</c:v>
                </c:pt>
                <c:pt idx="1">
                  <c:v>polgári demokrácia</c:v>
                </c:pt>
                <c:pt idx="2">
                  <c:v>nemzeti együttműködés rendszere</c:v>
                </c:pt>
                <c:pt idx="3">
                  <c:v>illiberális demokrácia</c:v>
                </c:pt>
                <c:pt idx="4">
                  <c:v>diktatúra</c:v>
                </c:pt>
                <c:pt idx="5">
                  <c:v>önkényuralom</c:v>
                </c:pt>
                <c:pt idx="6">
                  <c:v>maffiaállam</c:v>
                </c:pt>
              </c:strCache>
            </c:strRef>
          </c:cat>
          <c:val>
            <c:numRef>
              <c:f>Munka1!$B$2:$B$8</c:f>
              <c:numCache>
                <c:formatCode>General</c:formatCode>
                <c:ptCount val="7"/>
                <c:pt idx="0">
                  <c:v>5</c:v>
                </c:pt>
                <c:pt idx="1">
                  <c:v>16</c:v>
                </c:pt>
                <c:pt idx="2">
                  <c:v>28</c:v>
                </c:pt>
                <c:pt idx="3">
                  <c:v>28</c:v>
                </c:pt>
                <c:pt idx="4">
                  <c:v>31</c:v>
                </c:pt>
                <c:pt idx="5">
                  <c:v>33</c:v>
                </c:pt>
                <c:pt idx="6">
                  <c:v>33</c:v>
                </c:pt>
              </c:numCache>
            </c:numRef>
          </c:val>
          <c:extLst>
            <c:ext xmlns:c16="http://schemas.microsoft.com/office/drawing/2014/chart" uri="{C3380CC4-5D6E-409C-BE32-E72D297353CC}">
              <c16:uniqueId val="{00000000-28DD-4429-BBA6-6A7081CDC45A}"/>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hu-HU"/>
          </a:p>
        </c:txPr>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85781297876308"/>
          <c:y val="3.8414713989772996E-2"/>
          <c:w val="0.69414218702123687"/>
          <c:h val="0.96158533726583095"/>
        </c:manualLayout>
      </c:layout>
      <c:barChart>
        <c:barDir val="bar"/>
        <c:grouping val="clustered"/>
        <c:varyColors val="0"/>
        <c:ser>
          <c:idx val="1"/>
          <c:order val="0"/>
          <c:tx>
            <c:strRef>
              <c:f>Munka1!$C$1</c:f>
              <c:strCache>
                <c:ptCount val="1"/>
                <c:pt idx="0">
                  <c:v>Oszlop3</c:v>
                </c:pt>
              </c:strCache>
            </c:strRef>
          </c:tx>
          <c:spPr>
            <a:solidFill>
              <a:srgbClr val="FF3300"/>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fasisztoid rendszer</c:v>
                </c:pt>
                <c:pt idx="1">
                  <c:v>illiberális demokrácia</c:v>
                </c:pt>
                <c:pt idx="2">
                  <c:v>nemzeti együttműködés rendszere</c:v>
                </c:pt>
                <c:pt idx="3">
                  <c:v>diktatúra </c:v>
                </c:pt>
                <c:pt idx="4">
                  <c:v>polgári demokrácia</c:v>
                </c:pt>
                <c:pt idx="5">
                  <c:v>önkényuralom</c:v>
                </c:pt>
                <c:pt idx="6">
                  <c:v>maffiaállam</c:v>
                </c:pt>
              </c:strCache>
            </c:strRef>
          </c:cat>
          <c:val>
            <c:numRef>
              <c:f>Munka1!$B$2:$B$8</c:f>
              <c:numCache>
                <c:formatCode>General</c:formatCode>
                <c:ptCount val="7"/>
                <c:pt idx="0">
                  <c:v>6</c:v>
                </c:pt>
                <c:pt idx="1">
                  <c:v>20</c:v>
                </c:pt>
                <c:pt idx="2">
                  <c:v>23</c:v>
                </c:pt>
                <c:pt idx="3">
                  <c:v>25</c:v>
                </c:pt>
                <c:pt idx="4">
                  <c:v>29</c:v>
                </c:pt>
                <c:pt idx="5">
                  <c:v>33</c:v>
                </c:pt>
                <c:pt idx="6">
                  <c:v>34</c:v>
                </c:pt>
              </c:numCache>
            </c:numRef>
          </c:val>
          <c:extLst>
            <c:ext xmlns:c16="http://schemas.microsoft.com/office/drawing/2014/chart" uri="{C3380CC4-5D6E-409C-BE32-E72D297353CC}">
              <c16:uniqueId val="{00000000-EBFF-40A3-8514-ABFF71BB5B81}"/>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hu-HU"/>
          </a:p>
        </c:txPr>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831291656458282"/>
          <c:y val="3.8414713989772996E-2"/>
          <c:w val="0.69168705532448638"/>
          <c:h val="0.96158533726583095"/>
        </c:manualLayout>
      </c:layout>
      <c:barChart>
        <c:barDir val="bar"/>
        <c:grouping val="clustered"/>
        <c:varyColors val="0"/>
        <c:ser>
          <c:idx val="1"/>
          <c:order val="0"/>
          <c:tx>
            <c:strRef>
              <c:f>Munka1!$C$1</c:f>
              <c:strCache>
                <c:ptCount val="1"/>
                <c:pt idx="0">
                  <c:v>Oszlop3</c:v>
                </c:pt>
              </c:strCache>
            </c:strRef>
          </c:tx>
          <c:spPr>
            <a:solidFill>
              <a:schemeClr val="accent2">
                <a:lumMod val="5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fasisztoid rendszer</c:v>
                </c:pt>
                <c:pt idx="1">
                  <c:v>illiberális demokrácia</c:v>
                </c:pt>
                <c:pt idx="2">
                  <c:v>nemzeti együttműködés rendszere</c:v>
                </c:pt>
                <c:pt idx="3">
                  <c:v>polgári demokrácia</c:v>
                </c:pt>
                <c:pt idx="4">
                  <c:v>önkényuralom</c:v>
                </c:pt>
                <c:pt idx="5">
                  <c:v>diktatúra</c:v>
                </c:pt>
                <c:pt idx="6">
                  <c:v>maffiaállam</c:v>
                </c:pt>
              </c:strCache>
            </c:strRef>
          </c:cat>
          <c:val>
            <c:numRef>
              <c:f>Munka1!$B$2:$B$8</c:f>
              <c:numCache>
                <c:formatCode>General</c:formatCode>
                <c:ptCount val="7"/>
                <c:pt idx="0">
                  <c:v>4</c:v>
                </c:pt>
                <c:pt idx="1">
                  <c:v>17</c:v>
                </c:pt>
                <c:pt idx="2">
                  <c:v>27</c:v>
                </c:pt>
                <c:pt idx="3">
                  <c:v>28</c:v>
                </c:pt>
                <c:pt idx="4">
                  <c:v>30</c:v>
                </c:pt>
                <c:pt idx="5">
                  <c:v>31</c:v>
                </c:pt>
                <c:pt idx="6">
                  <c:v>35</c:v>
                </c:pt>
              </c:numCache>
            </c:numRef>
          </c:val>
          <c:extLst>
            <c:ext xmlns:c16="http://schemas.microsoft.com/office/drawing/2014/chart" uri="{C3380CC4-5D6E-409C-BE32-E72D297353CC}">
              <c16:uniqueId val="{00000000-B6A1-494C-B436-5DE6082FF02B}"/>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hu-HU"/>
          </a:p>
        </c:txPr>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831291656458282"/>
          <c:y val="3.8414713989772996E-2"/>
          <c:w val="0.69168705532448638"/>
          <c:h val="0.96158533726583095"/>
        </c:manualLayout>
      </c:layout>
      <c:barChart>
        <c:barDir val="bar"/>
        <c:grouping val="clustered"/>
        <c:varyColors val="0"/>
        <c:ser>
          <c:idx val="1"/>
          <c:order val="0"/>
          <c:tx>
            <c:strRef>
              <c:f>Munka1!$C$1</c:f>
              <c:strCache>
                <c:ptCount val="1"/>
                <c:pt idx="0">
                  <c:v>Oszlop3</c:v>
                </c:pt>
              </c:strCache>
            </c:strRef>
          </c:tx>
          <c:spPr>
            <a:solidFill>
              <a:schemeClr val="accent1">
                <a:lumMod val="5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fasisztoid rendszer </c:v>
                </c:pt>
                <c:pt idx="1">
                  <c:v>illiberális demokrácia</c:v>
                </c:pt>
                <c:pt idx="2">
                  <c:v>nemzeti együttműködés rendszere</c:v>
                </c:pt>
                <c:pt idx="3">
                  <c:v>polgári demokrácia</c:v>
                </c:pt>
                <c:pt idx="4">
                  <c:v>diktatúra</c:v>
                </c:pt>
                <c:pt idx="5">
                  <c:v>maffiaállam</c:v>
                </c:pt>
                <c:pt idx="6">
                  <c:v>önkényuralom</c:v>
                </c:pt>
              </c:strCache>
            </c:strRef>
          </c:cat>
          <c:val>
            <c:numRef>
              <c:f>Munka1!$B$2:$B$8</c:f>
              <c:numCache>
                <c:formatCode>General</c:formatCode>
                <c:ptCount val="7"/>
                <c:pt idx="0">
                  <c:v>6</c:v>
                </c:pt>
                <c:pt idx="1">
                  <c:v>15</c:v>
                </c:pt>
                <c:pt idx="2">
                  <c:v>19</c:v>
                </c:pt>
                <c:pt idx="3">
                  <c:v>29</c:v>
                </c:pt>
                <c:pt idx="4">
                  <c:v>32</c:v>
                </c:pt>
                <c:pt idx="5">
                  <c:v>33</c:v>
                </c:pt>
                <c:pt idx="6">
                  <c:v>36</c:v>
                </c:pt>
              </c:numCache>
            </c:numRef>
          </c:val>
          <c:extLst>
            <c:ext xmlns:c16="http://schemas.microsoft.com/office/drawing/2014/chart" uri="{C3380CC4-5D6E-409C-BE32-E72D297353CC}">
              <c16:uniqueId val="{00000000-4295-4C06-89B4-A473CFD41FB2}"/>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hu-HU"/>
          </a:p>
        </c:txPr>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852523633264743"/>
          <c:y val="2.3734527765737128E-2"/>
          <c:w val="0.65147476366735269"/>
          <c:h val="0.96158533726583095"/>
        </c:manualLayout>
      </c:layout>
      <c:barChart>
        <c:barDir val="bar"/>
        <c:grouping val="clustered"/>
        <c:varyColors val="0"/>
        <c:ser>
          <c:idx val="1"/>
          <c:order val="0"/>
          <c:tx>
            <c:strRef>
              <c:f>Munka1!$C$1</c:f>
              <c:strCache>
                <c:ptCount val="1"/>
                <c:pt idx="0">
                  <c:v>Column3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fasisztoid rendszer</c:v>
                </c:pt>
                <c:pt idx="1">
                  <c:v>önkényuralom</c:v>
                </c:pt>
                <c:pt idx="2">
                  <c:v>polgári demokrácia</c:v>
                </c:pt>
                <c:pt idx="3">
                  <c:v>nemzeti együttműködés</c:v>
                </c:pt>
                <c:pt idx="4">
                  <c:v>diktatúra</c:v>
                </c:pt>
                <c:pt idx="5">
                  <c:v>maffiaállam</c:v>
                </c:pt>
                <c:pt idx="6">
                  <c:v>illiberális demokrácia</c:v>
                </c:pt>
              </c:strCache>
            </c:strRef>
          </c:cat>
          <c:val>
            <c:numRef>
              <c:f>Munka1!$B$2:$B$8</c:f>
              <c:numCache>
                <c:formatCode>General</c:formatCode>
                <c:ptCount val="7"/>
                <c:pt idx="0">
                  <c:v>6</c:v>
                </c:pt>
                <c:pt idx="1">
                  <c:v>25</c:v>
                </c:pt>
                <c:pt idx="2">
                  <c:v>27</c:v>
                </c:pt>
                <c:pt idx="3">
                  <c:v>28</c:v>
                </c:pt>
                <c:pt idx="4">
                  <c:v>29</c:v>
                </c:pt>
                <c:pt idx="5">
                  <c:v>29</c:v>
                </c:pt>
                <c:pt idx="6">
                  <c:v>34</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1-EF65-4131-AAB2-F3F874CDED10}"/>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1"/>
        <c:axPos val="l"/>
        <c:numFmt formatCode="General" sourceLinked="1"/>
        <c:majorTickMark val="none"/>
        <c:minorTickMark val="none"/>
        <c:tickLblPos val="nextTo"/>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93582668445802"/>
          <c:y val="2.3734527765737128E-2"/>
          <c:w val="0.6742526993610124"/>
          <c:h val="0.96158533726583095"/>
        </c:manualLayout>
      </c:layout>
      <c:barChart>
        <c:barDir val="bar"/>
        <c:grouping val="clustered"/>
        <c:varyColors val="0"/>
        <c:ser>
          <c:idx val="1"/>
          <c:order val="0"/>
          <c:tx>
            <c:strRef>
              <c:f>Munka1!$C$1</c:f>
              <c:strCache>
                <c:ptCount val="1"/>
                <c:pt idx="0">
                  <c:v>Column3</c:v>
                </c:pt>
              </c:strCache>
            </c:strRef>
          </c:tx>
          <c:spPr>
            <a:solidFill>
              <a:srgbClr val="FF3300"/>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hu-HU"/>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Munka1!$A$2:$A$8</c:f>
              <c:strCache>
                <c:ptCount val="7"/>
                <c:pt idx="0">
                  <c:v>fasisztoid rendszer</c:v>
                </c:pt>
                <c:pt idx="1">
                  <c:v>illiberális demokrácia</c:v>
                </c:pt>
                <c:pt idx="2">
                  <c:v>nemzeti együttműködés rendszere</c:v>
                </c:pt>
                <c:pt idx="3">
                  <c:v>polgári demokrácia</c:v>
                </c:pt>
                <c:pt idx="4">
                  <c:v>diktatúra</c:v>
                </c:pt>
                <c:pt idx="5">
                  <c:v>maffiaállam</c:v>
                </c:pt>
                <c:pt idx="6">
                  <c:v>önkényuralom</c:v>
                </c:pt>
              </c:strCache>
            </c:strRef>
          </c:cat>
          <c:val>
            <c:numRef>
              <c:f>Munka1!$B$2:$B$8</c:f>
              <c:numCache>
                <c:formatCode>General</c:formatCode>
                <c:ptCount val="7"/>
                <c:pt idx="0">
                  <c:v>7</c:v>
                </c:pt>
                <c:pt idx="1">
                  <c:v>21</c:v>
                </c:pt>
                <c:pt idx="2">
                  <c:v>23</c:v>
                </c:pt>
                <c:pt idx="3">
                  <c:v>24</c:v>
                </c:pt>
                <c:pt idx="4">
                  <c:v>30</c:v>
                </c:pt>
                <c:pt idx="5">
                  <c:v>37</c:v>
                </c:pt>
                <c:pt idx="6">
                  <c:v>39</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242B-4597-A4B5-DA3F474BE5FA}"/>
            </c:ext>
          </c:extLst>
        </c:ser>
        <c:dLbls>
          <c:showLegendKey val="0"/>
          <c:showVal val="0"/>
          <c:showCatName val="0"/>
          <c:showSerName val="0"/>
          <c:showPercent val="0"/>
          <c:showBubbleSize val="0"/>
        </c:dLbls>
        <c:gapWidth val="28"/>
        <c:overlap val="50"/>
        <c:axId val="-1397440256"/>
        <c:axId val="-1397447328"/>
      </c:barChart>
      <c:catAx>
        <c:axId val="-1397440256"/>
        <c:scaling>
          <c:orientation val="minMax"/>
        </c:scaling>
        <c:delete val="1"/>
        <c:axPos val="l"/>
        <c:numFmt formatCode="General" sourceLinked="1"/>
        <c:majorTickMark val="none"/>
        <c:minorTickMark val="none"/>
        <c:tickLblPos val="nextTo"/>
        <c:crossAx val="-1397447328"/>
        <c:crosses val="autoZero"/>
        <c:auto val="1"/>
        <c:lblAlgn val="ctr"/>
        <c:lblOffset val="100"/>
        <c:noMultiLvlLbl val="0"/>
      </c:catAx>
      <c:valAx>
        <c:axId val="-1397447328"/>
        <c:scaling>
          <c:orientation val="minMax"/>
          <c:max val="8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397440256"/>
        <c:crosses val="autoZero"/>
        <c:crossBetween val="between"/>
      </c:valAx>
      <c:spPr>
        <a:noFill/>
        <a:ln>
          <a:noFill/>
        </a:ln>
        <a:effectLst/>
      </c:spPr>
    </c:plotArea>
    <c:plotVisOnly val="1"/>
    <c:dispBlanksAs val="gap"/>
    <c:showDLblsOverMax val="0"/>
  </c:chart>
  <c:spPr>
    <a:noFill/>
    <a:ln w="25400" cap="rnd">
      <a:solidFill>
        <a:schemeClr val="accent1"/>
      </a:solidFill>
    </a:ln>
    <a:effectLst/>
  </c:spPr>
  <c:txPr>
    <a:bodyPr/>
    <a:lstStyle/>
    <a:p>
      <a:pPr>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E7E6-582C-4884-B9CC-B03C9EF4BDD4}" type="datetimeFigureOut">
              <a:rPr lang="hu-HU" smtClean="0"/>
              <a:t>2025. 09. 05.</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39FB2-903F-431E-84F7-B16195333C99}" type="slidenum">
              <a:rPr lang="hu-HU" smtClean="0"/>
              <a:t>‹#›</a:t>
            </a:fld>
            <a:endParaRPr lang="hu-HU"/>
          </a:p>
        </p:txBody>
      </p:sp>
    </p:spTree>
    <p:extLst>
      <p:ext uri="{BB962C8B-B14F-4D97-AF65-F5344CB8AC3E}">
        <p14:creationId xmlns:p14="http://schemas.microsoft.com/office/powerpoint/2010/main" val="334413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2970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85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507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2801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513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2432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449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3260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5382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17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82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5735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75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781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403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776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98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0680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937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930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492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6331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508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4A179-5995-42C8-A8DD-75973595F13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9511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8660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199" name="Google Shape;19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hu-HU"/>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0032B-C540-4B8C-810A-23960B1398D5}"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288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hu-HU"/>
              <a:t>Mintacím szerkesztése</a:t>
            </a:r>
          </a:p>
        </p:txBody>
      </p:sp>
      <p:sp>
        <p:nvSpPr>
          <p:cNvPr id="3" name="Alcím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279088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156108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609600" y="274639"/>
            <a:ext cx="80264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98755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ím és tartal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04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ím és tartal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7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ím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701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9"/>
            <a:ext cx="10972800" cy="1143000"/>
          </a:xfrm>
          <a:prstGeom prst="rect">
            <a:avLst/>
          </a:prstGeom>
        </p:spPr>
        <p:txBody>
          <a:bodyPr>
            <a:normAutofit/>
          </a:bodyPr>
          <a:lstStyle>
            <a:lvl1pPr>
              <a:defRPr sz="2933"/>
            </a:lvl1pPr>
          </a:lstStyle>
          <a:p>
            <a:r>
              <a:rPr lang="hu-HU" dirty="0"/>
              <a:t>Mintacím szerkesztése</a:t>
            </a:r>
          </a:p>
        </p:txBody>
      </p:sp>
      <p:sp>
        <p:nvSpPr>
          <p:cNvPr id="3" name="Tartalom helye 2"/>
          <p:cNvSpPr>
            <a:spLocks noGrp="1"/>
          </p:cNvSpPr>
          <p:nvPr>
            <p:ph idx="1"/>
          </p:nvPr>
        </p:nvSpPr>
        <p:spPr>
          <a:xfrm>
            <a:off x="609600" y="1600201"/>
            <a:ext cx="10972800" cy="4525963"/>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a:xfrm>
            <a:off x="609600" y="6356351"/>
            <a:ext cx="2844800" cy="365125"/>
          </a:xfrm>
          <a:prstGeom prst="rect">
            <a:avLst/>
          </a:prstGeom>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a:xfrm>
            <a:off x="4165600" y="6356351"/>
            <a:ext cx="3860800" cy="365125"/>
          </a:xfrm>
          <a:prstGeom prst="rect">
            <a:avLst/>
          </a:prstGeom>
        </p:spPr>
        <p:txBody>
          <a:bodyPr/>
          <a:lstStyle/>
          <a:p>
            <a:endParaRPr lang="hu-HU"/>
          </a:p>
        </p:txBody>
      </p:sp>
      <p:sp>
        <p:nvSpPr>
          <p:cNvPr id="6" name="Dia számának helye 5"/>
          <p:cNvSpPr>
            <a:spLocks noGrp="1"/>
          </p:cNvSpPr>
          <p:nvPr>
            <p:ph type="sldNum" sz="quarter" idx="12"/>
          </p:nvPr>
        </p:nvSpPr>
        <p:spPr>
          <a:xfrm>
            <a:off x="8737600" y="6356351"/>
            <a:ext cx="2844800" cy="365125"/>
          </a:xfrm>
          <a:prstGeom prst="rect">
            <a:avLst/>
          </a:prstGeom>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3222496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hu-HU"/>
              <a:t>Mintacím szerkesztése</a:t>
            </a:r>
          </a:p>
        </p:txBody>
      </p:sp>
      <p:sp>
        <p:nvSpPr>
          <p:cNvPr id="3" name="Szöveg helye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a:xfrm>
            <a:off x="609600" y="6356351"/>
            <a:ext cx="2844800" cy="365125"/>
          </a:xfrm>
          <a:prstGeom prst="rect">
            <a:avLst/>
          </a:prstGeom>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a:xfrm>
            <a:off x="4165600" y="6356351"/>
            <a:ext cx="3860800" cy="365125"/>
          </a:xfrm>
          <a:prstGeom prst="rect">
            <a:avLst/>
          </a:prstGeom>
        </p:spPr>
        <p:txBody>
          <a:bodyPr/>
          <a:lstStyle/>
          <a:p>
            <a:endParaRPr lang="hu-HU"/>
          </a:p>
        </p:txBody>
      </p:sp>
      <p:sp>
        <p:nvSpPr>
          <p:cNvPr id="6" name="Dia számának helye 5"/>
          <p:cNvSpPr>
            <a:spLocks noGrp="1"/>
          </p:cNvSpPr>
          <p:nvPr>
            <p:ph type="sldNum" sz="quarter" idx="12"/>
          </p:nvPr>
        </p:nvSpPr>
        <p:spPr>
          <a:xfrm>
            <a:off x="8737600" y="6356351"/>
            <a:ext cx="2844800" cy="365125"/>
          </a:xfrm>
          <a:prstGeom prst="rect">
            <a:avLst/>
          </a:prstGeom>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3792558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9"/>
            <a:ext cx="10972800" cy="1143000"/>
          </a:xfrm>
          <a:prstGeom prst="rect">
            <a:avLst/>
          </a:prstGeom>
        </p:spPr>
        <p:txBody>
          <a:bodyPr/>
          <a:lstStyle/>
          <a:p>
            <a:r>
              <a:rPr lang="hu-HU"/>
              <a:t>Mintacím szerkesztése</a:t>
            </a:r>
          </a:p>
        </p:txBody>
      </p:sp>
      <p:sp>
        <p:nvSpPr>
          <p:cNvPr id="3" name="Tartalom helye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a:xfrm>
            <a:off x="609600" y="6356351"/>
            <a:ext cx="2844800" cy="365125"/>
          </a:xfrm>
          <a:prstGeom prst="rect">
            <a:avLst/>
          </a:prstGeom>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a:xfrm>
            <a:off x="4165600" y="6356351"/>
            <a:ext cx="3860800" cy="365125"/>
          </a:xfrm>
          <a:prstGeom prst="rect">
            <a:avLst/>
          </a:prstGeom>
        </p:spPr>
        <p:txBody>
          <a:bodyPr/>
          <a:lstStyle/>
          <a:p>
            <a:endParaRPr lang="hu-HU"/>
          </a:p>
        </p:txBody>
      </p:sp>
      <p:sp>
        <p:nvSpPr>
          <p:cNvPr id="7" name="Dia számának helye 6"/>
          <p:cNvSpPr>
            <a:spLocks noGrp="1"/>
          </p:cNvSpPr>
          <p:nvPr>
            <p:ph type="sldNum" sz="quarter" idx="12"/>
          </p:nvPr>
        </p:nvSpPr>
        <p:spPr>
          <a:xfrm>
            <a:off x="8737600" y="6356351"/>
            <a:ext cx="2844800" cy="365125"/>
          </a:xfrm>
          <a:prstGeom prst="rect">
            <a:avLst/>
          </a:prstGeom>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3437109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9"/>
            <a:ext cx="10972800" cy="1143000"/>
          </a:xfrm>
          <a:prstGeom prst="rect">
            <a:avLst/>
          </a:prstGeom>
        </p:spPr>
        <p:txBody>
          <a:bodyPr/>
          <a:lstStyle>
            <a:lvl1pPr>
              <a:defRPr/>
            </a:lvl1pPr>
          </a:lstStyle>
          <a:p>
            <a:r>
              <a:rPr lang="hu-HU"/>
              <a:t>Mintacím szerkesztése</a:t>
            </a:r>
          </a:p>
        </p:txBody>
      </p:sp>
      <p:sp>
        <p:nvSpPr>
          <p:cNvPr id="3" name="Szöveg helye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hu-HU"/>
              <a:t>Mintaszöveg szerkesztése</a:t>
            </a:r>
          </a:p>
        </p:txBody>
      </p:sp>
      <p:sp>
        <p:nvSpPr>
          <p:cNvPr id="4" name="Tartalom helye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hu-HU"/>
              <a:t>Mintaszöveg szerkesztése</a:t>
            </a:r>
          </a:p>
        </p:txBody>
      </p:sp>
      <p:sp>
        <p:nvSpPr>
          <p:cNvPr id="6" name="Tartalom helye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a:xfrm>
            <a:off x="609600" y="6356351"/>
            <a:ext cx="2844800" cy="365125"/>
          </a:xfrm>
          <a:prstGeom prst="rect">
            <a:avLst/>
          </a:prstGeom>
        </p:spPr>
        <p:txBody>
          <a:bodyPr/>
          <a:lstStyle/>
          <a:p>
            <a:fld id="{5B279A9B-E3FB-4FD3-A5B2-9BF015E5B4AB}" type="datetimeFigureOut">
              <a:rPr lang="hu-HU" smtClean="0"/>
              <a:pPr/>
              <a:t>2025. 09. 05.</a:t>
            </a:fld>
            <a:endParaRPr lang="hu-HU"/>
          </a:p>
        </p:txBody>
      </p:sp>
      <p:sp>
        <p:nvSpPr>
          <p:cNvPr id="8" name="Élőláb helye 7"/>
          <p:cNvSpPr>
            <a:spLocks noGrp="1"/>
          </p:cNvSpPr>
          <p:nvPr>
            <p:ph type="ftr" sz="quarter" idx="11"/>
          </p:nvPr>
        </p:nvSpPr>
        <p:spPr>
          <a:xfrm>
            <a:off x="4165600" y="6356351"/>
            <a:ext cx="3860800" cy="365125"/>
          </a:xfrm>
          <a:prstGeom prst="rect">
            <a:avLst/>
          </a:prstGeom>
        </p:spPr>
        <p:txBody>
          <a:bodyPr/>
          <a:lstStyle/>
          <a:p>
            <a:endParaRPr lang="hu-HU"/>
          </a:p>
        </p:txBody>
      </p:sp>
      <p:sp>
        <p:nvSpPr>
          <p:cNvPr id="9" name="Dia számának helye 8"/>
          <p:cNvSpPr>
            <a:spLocks noGrp="1"/>
          </p:cNvSpPr>
          <p:nvPr>
            <p:ph type="sldNum" sz="quarter" idx="12"/>
          </p:nvPr>
        </p:nvSpPr>
        <p:spPr>
          <a:xfrm>
            <a:off x="8737600" y="6356351"/>
            <a:ext cx="2844800" cy="365125"/>
          </a:xfrm>
          <a:prstGeom prst="rect">
            <a:avLst/>
          </a:prstGeom>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1636211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9"/>
            <a:ext cx="10972800" cy="1143000"/>
          </a:xfrm>
          <a:prstGeom prst="rect">
            <a:avLst/>
          </a:prstGeom>
        </p:spPr>
        <p:txBody>
          <a:bodyPr/>
          <a:lstStyle/>
          <a:p>
            <a:r>
              <a:rPr lang="hu-HU"/>
              <a:t>Mintacím szerkesztése</a:t>
            </a:r>
          </a:p>
        </p:txBody>
      </p:sp>
      <p:sp>
        <p:nvSpPr>
          <p:cNvPr id="3" name="Dátum helye 2"/>
          <p:cNvSpPr>
            <a:spLocks noGrp="1"/>
          </p:cNvSpPr>
          <p:nvPr>
            <p:ph type="dt" sz="half" idx="10"/>
          </p:nvPr>
        </p:nvSpPr>
        <p:spPr>
          <a:xfrm>
            <a:off x="609600" y="6356351"/>
            <a:ext cx="2844800" cy="365125"/>
          </a:xfrm>
          <a:prstGeom prst="rect">
            <a:avLst/>
          </a:prstGeom>
        </p:spPr>
        <p:txBody>
          <a:bodyPr/>
          <a:lstStyle/>
          <a:p>
            <a:fld id="{5B279A9B-E3FB-4FD3-A5B2-9BF015E5B4AB}" type="datetimeFigureOut">
              <a:rPr lang="hu-HU" smtClean="0"/>
              <a:pPr/>
              <a:t>2025. 09. 05.</a:t>
            </a:fld>
            <a:endParaRPr lang="hu-HU"/>
          </a:p>
        </p:txBody>
      </p:sp>
      <p:sp>
        <p:nvSpPr>
          <p:cNvPr id="4" name="Élőláb helye 3"/>
          <p:cNvSpPr>
            <a:spLocks noGrp="1"/>
          </p:cNvSpPr>
          <p:nvPr>
            <p:ph type="ftr" sz="quarter" idx="11"/>
          </p:nvPr>
        </p:nvSpPr>
        <p:spPr>
          <a:xfrm>
            <a:off x="4165600" y="6356351"/>
            <a:ext cx="3860800" cy="365125"/>
          </a:xfrm>
          <a:prstGeom prst="rect">
            <a:avLst/>
          </a:prstGeom>
        </p:spPr>
        <p:txBody>
          <a:bodyPr/>
          <a:lstStyle/>
          <a:p>
            <a:endParaRPr lang="hu-HU"/>
          </a:p>
        </p:txBody>
      </p:sp>
      <p:sp>
        <p:nvSpPr>
          <p:cNvPr id="5" name="Dia számának helye 4"/>
          <p:cNvSpPr>
            <a:spLocks noGrp="1"/>
          </p:cNvSpPr>
          <p:nvPr>
            <p:ph type="sldNum" sz="quarter" idx="12"/>
          </p:nvPr>
        </p:nvSpPr>
        <p:spPr>
          <a:xfrm>
            <a:off x="8737600" y="6356351"/>
            <a:ext cx="2844800" cy="365125"/>
          </a:xfrm>
          <a:prstGeom prst="rect">
            <a:avLst/>
          </a:prstGeom>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4256634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b="1"/>
            </a:lvl1pPr>
          </a:lstStyle>
          <a:p>
            <a:r>
              <a:rPr lang="hu-HU" dirty="0"/>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3891699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a:xfrm>
            <a:off x="609600" y="6356351"/>
            <a:ext cx="2844800" cy="365125"/>
          </a:xfrm>
          <a:prstGeom prst="rect">
            <a:avLst/>
          </a:prstGeom>
        </p:spPr>
        <p:txBody>
          <a:bodyPr/>
          <a:lstStyle/>
          <a:p>
            <a:fld id="{5B279A9B-E3FB-4FD3-A5B2-9BF015E5B4AB}" type="datetimeFigureOut">
              <a:rPr lang="hu-HU" smtClean="0"/>
              <a:pPr/>
              <a:t>2025. 09. 05.</a:t>
            </a:fld>
            <a:endParaRPr lang="hu-HU"/>
          </a:p>
        </p:txBody>
      </p:sp>
      <p:sp>
        <p:nvSpPr>
          <p:cNvPr id="3" name="Élőláb helye 2"/>
          <p:cNvSpPr>
            <a:spLocks noGrp="1"/>
          </p:cNvSpPr>
          <p:nvPr>
            <p:ph type="ftr" sz="quarter" idx="11"/>
          </p:nvPr>
        </p:nvSpPr>
        <p:spPr>
          <a:xfrm>
            <a:off x="4165600" y="6356351"/>
            <a:ext cx="3860800" cy="365125"/>
          </a:xfrm>
          <a:prstGeom prst="rect">
            <a:avLst/>
          </a:prstGeom>
        </p:spPr>
        <p:txBody>
          <a:bodyPr/>
          <a:lstStyle/>
          <a:p>
            <a:endParaRPr lang="hu-HU"/>
          </a:p>
        </p:txBody>
      </p:sp>
      <p:sp>
        <p:nvSpPr>
          <p:cNvPr id="4" name="Dia számának helye 3"/>
          <p:cNvSpPr>
            <a:spLocks noGrp="1"/>
          </p:cNvSpPr>
          <p:nvPr>
            <p:ph type="sldNum" sz="quarter" idx="12"/>
          </p:nvPr>
        </p:nvSpPr>
        <p:spPr>
          <a:xfrm>
            <a:off x="8737600" y="6356351"/>
            <a:ext cx="2844800" cy="365125"/>
          </a:xfrm>
          <a:prstGeom prst="rect">
            <a:avLst/>
          </a:prstGeom>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72508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2" y="273049"/>
            <a:ext cx="4011084" cy="1162051"/>
          </a:xfrm>
          <a:prstGeom prst="rect">
            <a:avLst/>
          </a:prstGeom>
        </p:spPr>
        <p:txBody>
          <a:bodyPr anchor="b"/>
          <a:lstStyle>
            <a:lvl1pPr algn="l">
              <a:defRPr sz="2667" b="1"/>
            </a:lvl1pPr>
          </a:lstStyle>
          <a:p>
            <a:r>
              <a:rPr lang="hu-HU"/>
              <a:t>Mintacím szerkesztése</a:t>
            </a:r>
          </a:p>
        </p:txBody>
      </p:sp>
      <p:sp>
        <p:nvSpPr>
          <p:cNvPr id="3" name="Tartalom helye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hu-HU"/>
              <a:t>Mintaszöveg szerkesztése</a:t>
            </a:r>
          </a:p>
        </p:txBody>
      </p:sp>
      <p:sp>
        <p:nvSpPr>
          <p:cNvPr id="5" name="Dátum helye 4"/>
          <p:cNvSpPr>
            <a:spLocks noGrp="1"/>
          </p:cNvSpPr>
          <p:nvPr>
            <p:ph type="dt" sz="half" idx="10"/>
          </p:nvPr>
        </p:nvSpPr>
        <p:spPr>
          <a:xfrm>
            <a:off x="609600" y="6356351"/>
            <a:ext cx="2844800" cy="365125"/>
          </a:xfrm>
          <a:prstGeom prst="rect">
            <a:avLst/>
          </a:prstGeom>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a:xfrm>
            <a:off x="4165600" y="6356351"/>
            <a:ext cx="3860800" cy="365125"/>
          </a:xfrm>
          <a:prstGeom prst="rect">
            <a:avLst/>
          </a:prstGeom>
        </p:spPr>
        <p:txBody>
          <a:bodyPr/>
          <a:lstStyle/>
          <a:p>
            <a:endParaRPr lang="hu-HU"/>
          </a:p>
        </p:txBody>
      </p:sp>
      <p:sp>
        <p:nvSpPr>
          <p:cNvPr id="7" name="Dia számának helye 6"/>
          <p:cNvSpPr>
            <a:spLocks noGrp="1"/>
          </p:cNvSpPr>
          <p:nvPr>
            <p:ph type="sldNum" sz="quarter" idx="12"/>
          </p:nvPr>
        </p:nvSpPr>
        <p:spPr>
          <a:xfrm>
            <a:off x="8737600" y="6356351"/>
            <a:ext cx="2844800" cy="365125"/>
          </a:xfrm>
          <a:prstGeom prst="rect">
            <a:avLst/>
          </a:prstGeom>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618956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9"/>
          </a:xfrm>
          <a:prstGeom prst="rect">
            <a:avLst/>
          </a:prstGeom>
        </p:spPr>
        <p:txBody>
          <a:bodyPr anchor="b"/>
          <a:lstStyle>
            <a:lvl1pPr algn="l">
              <a:defRPr sz="2667" b="1"/>
            </a:lvl1pPr>
          </a:lstStyle>
          <a:p>
            <a:r>
              <a:rPr lang="hu-HU"/>
              <a:t>Mintacím szerkesztése</a:t>
            </a:r>
          </a:p>
        </p:txBody>
      </p:sp>
      <p:sp>
        <p:nvSpPr>
          <p:cNvPr id="3" name="Kép helye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hu-HU"/>
          </a:p>
        </p:txBody>
      </p:sp>
      <p:sp>
        <p:nvSpPr>
          <p:cNvPr id="4" name="Szöveg helye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hu-HU"/>
              <a:t>Mintaszöveg szerkesztése</a:t>
            </a:r>
          </a:p>
        </p:txBody>
      </p:sp>
      <p:sp>
        <p:nvSpPr>
          <p:cNvPr id="5" name="Dátum helye 4"/>
          <p:cNvSpPr>
            <a:spLocks noGrp="1"/>
          </p:cNvSpPr>
          <p:nvPr>
            <p:ph type="dt" sz="half" idx="10"/>
          </p:nvPr>
        </p:nvSpPr>
        <p:spPr>
          <a:xfrm>
            <a:off x="609600" y="6356351"/>
            <a:ext cx="2844800" cy="365125"/>
          </a:xfrm>
          <a:prstGeom prst="rect">
            <a:avLst/>
          </a:prstGeom>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a:xfrm>
            <a:off x="4165600" y="6356351"/>
            <a:ext cx="3860800" cy="365125"/>
          </a:xfrm>
          <a:prstGeom prst="rect">
            <a:avLst/>
          </a:prstGeom>
        </p:spPr>
        <p:txBody>
          <a:bodyPr/>
          <a:lstStyle/>
          <a:p>
            <a:endParaRPr lang="hu-HU"/>
          </a:p>
        </p:txBody>
      </p:sp>
      <p:sp>
        <p:nvSpPr>
          <p:cNvPr id="7" name="Dia számának helye 6"/>
          <p:cNvSpPr>
            <a:spLocks noGrp="1"/>
          </p:cNvSpPr>
          <p:nvPr>
            <p:ph type="sldNum" sz="quarter" idx="12"/>
          </p:nvPr>
        </p:nvSpPr>
        <p:spPr>
          <a:xfrm>
            <a:off x="8737600" y="6356351"/>
            <a:ext cx="2844800" cy="365125"/>
          </a:xfrm>
          <a:prstGeom prst="rect">
            <a:avLst/>
          </a:prstGeom>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94422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9"/>
            <a:ext cx="10972800" cy="1143000"/>
          </a:xfrm>
          <a:prstGeom prst="rect">
            <a:avLst/>
          </a:prstGeom>
        </p:spPr>
        <p:txBody>
          <a:bodyPr/>
          <a:lstStyle/>
          <a:p>
            <a:r>
              <a:rPr lang="hu-HU"/>
              <a:t>Mintacím szerkesztése</a:t>
            </a:r>
          </a:p>
        </p:txBody>
      </p:sp>
      <p:sp>
        <p:nvSpPr>
          <p:cNvPr id="3" name="Függőleges szöveg helye 2"/>
          <p:cNvSpPr>
            <a:spLocks noGrp="1"/>
          </p:cNvSpPr>
          <p:nvPr>
            <p:ph type="body" orient="vert" idx="1"/>
          </p:nvPr>
        </p:nvSpPr>
        <p:spPr>
          <a:xfrm>
            <a:off x="609600" y="1600201"/>
            <a:ext cx="10972800" cy="4525963"/>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a:xfrm>
            <a:off x="609600" y="6356351"/>
            <a:ext cx="2844800" cy="365125"/>
          </a:xfrm>
          <a:prstGeom prst="rect">
            <a:avLst/>
          </a:prstGeom>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a:xfrm>
            <a:off x="4165600" y="6356351"/>
            <a:ext cx="3860800" cy="365125"/>
          </a:xfrm>
          <a:prstGeom prst="rect">
            <a:avLst/>
          </a:prstGeom>
        </p:spPr>
        <p:txBody>
          <a:bodyPr/>
          <a:lstStyle/>
          <a:p>
            <a:endParaRPr lang="hu-HU"/>
          </a:p>
        </p:txBody>
      </p:sp>
      <p:sp>
        <p:nvSpPr>
          <p:cNvPr id="6" name="Dia számának helye 5"/>
          <p:cNvSpPr>
            <a:spLocks noGrp="1"/>
          </p:cNvSpPr>
          <p:nvPr>
            <p:ph type="sldNum" sz="quarter" idx="12"/>
          </p:nvPr>
        </p:nvSpPr>
        <p:spPr>
          <a:xfrm>
            <a:off x="8737600" y="6356351"/>
            <a:ext cx="2844800" cy="365125"/>
          </a:xfrm>
          <a:prstGeom prst="rect">
            <a:avLst/>
          </a:prstGeom>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647700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a:prstGeom prst="rect">
            <a:avLst/>
          </a:prstGeom>
        </p:spPr>
        <p:txBody>
          <a:bodyPr vert="eaVert"/>
          <a:lstStyle/>
          <a:p>
            <a:r>
              <a:rPr lang="hu-HU"/>
              <a:t>Mintacím szerkesztése</a:t>
            </a:r>
          </a:p>
        </p:txBody>
      </p:sp>
      <p:sp>
        <p:nvSpPr>
          <p:cNvPr id="3" name="Függőleges szöveg helye 2"/>
          <p:cNvSpPr>
            <a:spLocks noGrp="1"/>
          </p:cNvSpPr>
          <p:nvPr>
            <p:ph type="body" orient="vert" idx="1"/>
          </p:nvPr>
        </p:nvSpPr>
        <p:spPr>
          <a:xfrm>
            <a:off x="609600" y="274639"/>
            <a:ext cx="8026400" cy="5851525"/>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a:xfrm>
            <a:off x="609600" y="6356351"/>
            <a:ext cx="2844800" cy="365125"/>
          </a:xfrm>
          <a:prstGeom prst="rect">
            <a:avLst/>
          </a:prstGeom>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a:xfrm>
            <a:off x="4165600" y="6356351"/>
            <a:ext cx="3860800" cy="365125"/>
          </a:xfrm>
          <a:prstGeom prst="rect">
            <a:avLst/>
          </a:prstGeom>
        </p:spPr>
        <p:txBody>
          <a:bodyPr/>
          <a:lstStyle/>
          <a:p>
            <a:endParaRPr lang="hu-HU"/>
          </a:p>
        </p:txBody>
      </p:sp>
      <p:sp>
        <p:nvSpPr>
          <p:cNvPr id="6" name="Dia számának helye 5"/>
          <p:cNvSpPr>
            <a:spLocks noGrp="1"/>
          </p:cNvSpPr>
          <p:nvPr>
            <p:ph type="sldNum" sz="quarter" idx="12"/>
          </p:nvPr>
        </p:nvSpPr>
        <p:spPr>
          <a:xfrm>
            <a:off x="8737600" y="6356351"/>
            <a:ext cx="2844800" cy="365125"/>
          </a:xfrm>
          <a:prstGeom prst="rect">
            <a:avLst/>
          </a:prstGeom>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771526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ím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535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723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5333" b="1" cap="all"/>
            </a:lvl1pPr>
          </a:lstStyle>
          <a:p>
            <a:r>
              <a:rPr lang="hu-HU"/>
              <a:t>Mintacím szerkesztése</a:t>
            </a:r>
          </a:p>
        </p:txBody>
      </p:sp>
      <p:sp>
        <p:nvSpPr>
          <p:cNvPr id="3" name="Szöveg hely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3417842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956450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hu-HU"/>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hu-HU"/>
              <a:t>Mintaszöveg szerkesztése</a:t>
            </a:r>
          </a:p>
        </p:txBody>
      </p:sp>
      <p:sp>
        <p:nvSpPr>
          <p:cNvPr id="6" name="Tartalom helye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377421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5333" b="1" cap="all"/>
            </a:lvl1pPr>
          </a:lstStyle>
          <a:p>
            <a:r>
              <a:rPr lang="hu-HU"/>
              <a:t>Mintacím szerkesztése</a:t>
            </a:r>
          </a:p>
        </p:txBody>
      </p:sp>
      <p:sp>
        <p:nvSpPr>
          <p:cNvPr id="3" name="Szöveg hely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200882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594042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167220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2" y="273049"/>
            <a:ext cx="4011084" cy="1162051"/>
          </a:xfrm>
        </p:spPr>
        <p:txBody>
          <a:bodyPr anchor="b"/>
          <a:lstStyle>
            <a:lvl1pPr algn="l">
              <a:defRPr sz="2667" b="1"/>
            </a:lvl1pPr>
          </a:lstStyle>
          <a:p>
            <a:r>
              <a:rPr lang="hu-HU"/>
              <a:t>Mintacím szerkesztése</a:t>
            </a:r>
          </a:p>
        </p:txBody>
      </p:sp>
      <p:sp>
        <p:nvSpPr>
          <p:cNvPr id="3" name="Tartalom helye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hu-HU"/>
              <a:t>Mintaszöveg szerkesztése</a:t>
            </a:r>
          </a:p>
        </p:txBody>
      </p:sp>
      <p:sp>
        <p:nvSpPr>
          <p:cNvPr id="5" name="Dátum helye 4"/>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725905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9"/>
          </a:xfrm>
        </p:spPr>
        <p:txBody>
          <a:bodyPr anchor="b"/>
          <a:lstStyle>
            <a:lvl1pPr algn="l">
              <a:defRPr sz="2667" b="1"/>
            </a:lvl1pPr>
          </a:lstStyle>
          <a:p>
            <a:r>
              <a:rPr lang="hu-HU"/>
              <a:t>Mintacím szerkesztése</a:t>
            </a:r>
          </a:p>
        </p:txBody>
      </p:sp>
      <p:sp>
        <p:nvSpPr>
          <p:cNvPr id="3" name="Kép hely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hu-HU"/>
          </a:p>
        </p:txBody>
      </p:sp>
      <p:sp>
        <p:nvSpPr>
          <p:cNvPr id="4" name="Szöveg helye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hu-HU"/>
              <a:t>Mintaszöveg szerkesztése</a:t>
            </a:r>
          </a:p>
        </p:txBody>
      </p:sp>
      <p:sp>
        <p:nvSpPr>
          <p:cNvPr id="5" name="Dátum helye 4"/>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1796125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156780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609600" y="274639"/>
            <a:ext cx="80264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377316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b="1"/>
            </a:lvl1pPr>
          </a:lstStyle>
          <a:p>
            <a:r>
              <a:rPr lang="hu-HU" dirty="0"/>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122020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ím és tartal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454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hu-HU"/>
              <a:t>Mintacím szerkesztése</a:t>
            </a:r>
          </a:p>
        </p:txBody>
      </p:sp>
      <p:sp>
        <p:nvSpPr>
          <p:cNvPr id="3" name="Alcím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585819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175519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425303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5333" b="1" cap="all"/>
            </a:lvl1pPr>
          </a:lstStyle>
          <a:p>
            <a:r>
              <a:rPr lang="hu-HU"/>
              <a:t>Mintacím szerkesztése</a:t>
            </a:r>
          </a:p>
        </p:txBody>
      </p:sp>
      <p:sp>
        <p:nvSpPr>
          <p:cNvPr id="3" name="Szöveg hely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716820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3773672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hu-HU"/>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hu-HU"/>
              <a:t>Mintaszöveg szerkesztése</a:t>
            </a:r>
          </a:p>
        </p:txBody>
      </p:sp>
      <p:sp>
        <p:nvSpPr>
          <p:cNvPr id="6" name="Tartalom helye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1827391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Mintacím szerkesztése</a:t>
            </a:r>
          </a:p>
        </p:txBody>
      </p:sp>
      <p:sp>
        <p:nvSpPr>
          <p:cNvPr id="3" name="Dátum helye 2"/>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4163652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618748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2" y="273049"/>
            <a:ext cx="4011084" cy="1162051"/>
          </a:xfrm>
        </p:spPr>
        <p:txBody>
          <a:bodyPr anchor="b"/>
          <a:lstStyle>
            <a:lvl1pPr algn="l">
              <a:defRPr sz="2667" b="1"/>
            </a:lvl1pPr>
          </a:lstStyle>
          <a:p>
            <a:r>
              <a:rPr lang="hu-HU"/>
              <a:t>Mintacím szerkesztése</a:t>
            </a:r>
          </a:p>
        </p:txBody>
      </p:sp>
      <p:sp>
        <p:nvSpPr>
          <p:cNvPr id="3" name="Tartalom helye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hu-HU"/>
              <a:t>Mintaszöveg szerkesztése</a:t>
            </a:r>
          </a:p>
        </p:txBody>
      </p:sp>
      <p:sp>
        <p:nvSpPr>
          <p:cNvPr id="5" name="Dátum helye 4"/>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572450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9"/>
          </a:xfrm>
        </p:spPr>
        <p:txBody>
          <a:bodyPr anchor="b"/>
          <a:lstStyle>
            <a:lvl1pPr algn="l">
              <a:defRPr sz="2667" b="1"/>
            </a:lvl1pPr>
          </a:lstStyle>
          <a:p>
            <a:r>
              <a:rPr lang="hu-HU"/>
              <a:t>Mintacím szerkesztése</a:t>
            </a:r>
          </a:p>
        </p:txBody>
      </p:sp>
      <p:sp>
        <p:nvSpPr>
          <p:cNvPr id="3" name="Kép hely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hu-HU"/>
          </a:p>
        </p:txBody>
      </p:sp>
      <p:sp>
        <p:nvSpPr>
          <p:cNvPr id="4" name="Szöveg helye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hu-HU"/>
              <a:t>Mintaszöveg szerkesztése</a:t>
            </a:r>
          </a:p>
        </p:txBody>
      </p:sp>
      <p:sp>
        <p:nvSpPr>
          <p:cNvPr id="5" name="Dátum helye 4"/>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1028946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657523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609600" y="274639"/>
            <a:ext cx="80264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1069895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ím és tartal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99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hu-HU"/>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hu-HU"/>
              <a:t>Mintaszöveg szerkesztése</a:t>
            </a:r>
          </a:p>
        </p:txBody>
      </p:sp>
      <p:sp>
        <p:nvSpPr>
          <p:cNvPr id="6" name="Tartalom helye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3688796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ím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98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77308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1560392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2" y="273049"/>
            <a:ext cx="4011084" cy="1162051"/>
          </a:xfrm>
        </p:spPr>
        <p:txBody>
          <a:bodyPr anchor="b"/>
          <a:lstStyle>
            <a:lvl1pPr algn="l">
              <a:defRPr sz="2667" b="1"/>
            </a:lvl1pPr>
          </a:lstStyle>
          <a:p>
            <a:r>
              <a:rPr lang="hu-HU"/>
              <a:t>Mintacím szerkesztése</a:t>
            </a:r>
          </a:p>
        </p:txBody>
      </p:sp>
      <p:sp>
        <p:nvSpPr>
          <p:cNvPr id="3" name="Tartalom helye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hu-HU"/>
              <a:t>Mintaszöveg szerkesztése</a:t>
            </a:r>
          </a:p>
        </p:txBody>
      </p:sp>
      <p:sp>
        <p:nvSpPr>
          <p:cNvPr id="5" name="Dátum helye 4"/>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65239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9"/>
          </a:xfrm>
        </p:spPr>
        <p:txBody>
          <a:bodyPr anchor="b"/>
          <a:lstStyle>
            <a:lvl1pPr algn="l">
              <a:defRPr sz="2667" b="1"/>
            </a:lvl1pPr>
          </a:lstStyle>
          <a:p>
            <a:r>
              <a:rPr lang="hu-HU"/>
              <a:t>Mintacím szerkesztése</a:t>
            </a:r>
          </a:p>
        </p:txBody>
      </p:sp>
      <p:sp>
        <p:nvSpPr>
          <p:cNvPr id="3" name="Kép hely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hu-HU"/>
          </a:p>
        </p:txBody>
      </p:sp>
      <p:sp>
        <p:nvSpPr>
          <p:cNvPr id="4" name="Szöveg helye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hu-HU"/>
              <a:t>Mintaszöveg szerkesztése</a:t>
            </a:r>
          </a:p>
        </p:txBody>
      </p:sp>
      <p:sp>
        <p:nvSpPr>
          <p:cNvPr id="5" name="Dátum helye 4"/>
          <p:cNvSpPr>
            <a:spLocks noGrp="1"/>
          </p:cNvSpPr>
          <p:nvPr>
            <p:ph type="dt" sz="half" idx="10"/>
          </p:nvPr>
        </p:nvSpPr>
        <p:spPr/>
        <p:txBody>
          <a:bodyPr/>
          <a:lstStyle/>
          <a:p>
            <a:fld id="{5B279A9B-E3FB-4FD3-A5B2-9BF015E5B4AB}" type="datetimeFigureOut">
              <a:rPr lang="hu-HU" smtClean="0"/>
              <a:pPr/>
              <a:t>2025. 09. 05.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F92712-BF39-4E0E-BDA3-AE39BD0ACF9D}" type="slidenum">
              <a:rPr lang="hu-HU" smtClean="0"/>
              <a:pPr/>
              <a:t>‹#›</a:t>
            </a:fld>
            <a:endParaRPr lang="hu-HU"/>
          </a:p>
        </p:txBody>
      </p:sp>
    </p:spTree>
    <p:extLst>
      <p:ext uri="{BB962C8B-B14F-4D97-AF65-F5344CB8AC3E}">
        <p14:creationId xmlns:p14="http://schemas.microsoft.com/office/powerpoint/2010/main" val="244598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279A9B-E3FB-4FD3-A5B2-9BF015E5B4AB}" type="datetimeFigureOut">
              <a:rPr lang="hu-HU" smtClean="0"/>
              <a:pPr/>
              <a:t>2025. 09. 05.</a:t>
            </a:fld>
            <a:endParaRPr lang="hu-HU"/>
          </a:p>
        </p:txBody>
      </p:sp>
      <p:sp>
        <p:nvSpPr>
          <p:cNvPr id="5" name="Élőláb hely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9F92712-BF39-4E0E-BDA3-AE39BD0ACF9D}" type="slidenum">
              <a:rPr lang="hu-HU" smtClean="0"/>
              <a:pPr/>
              <a:t>‹#›</a:t>
            </a:fld>
            <a:endParaRPr lang="hu-HU"/>
          </a:p>
        </p:txBody>
      </p:sp>
    </p:spTree>
    <p:extLst>
      <p:ext uri="{BB962C8B-B14F-4D97-AF65-F5344CB8AC3E}">
        <p14:creationId xmlns:p14="http://schemas.microsoft.com/office/powerpoint/2010/main" val="946026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hu-H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44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hu-H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279A9B-E3FB-4FD3-A5B2-9BF015E5B4AB}" type="datetimeFigureOut">
              <a:rPr lang="hu-HU" smtClean="0"/>
              <a:pPr/>
              <a:t>2025. 09. 05.</a:t>
            </a:fld>
            <a:endParaRPr lang="hu-HU"/>
          </a:p>
        </p:txBody>
      </p:sp>
      <p:sp>
        <p:nvSpPr>
          <p:cNvPr id="5" name="Élőláb hely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9F92712-BF39-4E0E-BDA3-AE39BD0ACF9D}" type="slidenum">
              <a:rPr lang="hu-HU" smtClean="0"/>
              <a:pPr/>
              <a:t>‹#›</a:t>
            </a:fld>
            <a:endParaRPr lang="hu-HU"/>
          </a:p>
        </p:txBody>
      </p:sp>
    </p:spTree>
    <p:extLst>
      <p:ext uri="{BB962C8B-B14F-4D97-AF65-F5344CB8AC3E}">
        <p14:creationId xmlns:p14="http://schemas.microsoft.com/office/powerpoint/2010/main" val="31725637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hu-H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hu-HU" dirty="0"/>
              <a:t>Mintacím szerkesztése</a:t>
            </a:r>
          </a:p>
        </p:txBody>
      </p:sp>
      <p:sp>
        <p:nvSpPr>
          <p:cNvPr id="3" name="Szöveg hely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Dátum hely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279A9B-E3FB-4FD3-A5B2-9BF015E5B4AB}" type="datetimeFigureOut">
              <a:rPr lang="hu-HU" smtClean="0"/>
              <a:pPr/>
              <a:t>2025. 09. 05.</a:t>
            </a:fld>
            <a:endParaRPr lang="hu-HU"/>
          </a:p>
        </p:txBody>
      </p:sp>
      <p:sp>
        <p:nvSpPr>
          <p:cNvPr id="5" name="Élőláb hely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9F92712-BF39-4E0E-BDA3-AE39BD0ACF9D}" type="slidenum">
              <a:rPr lang="hu-HU" smtClean="0"/>
              <a:pPr/>
              <a:t>‹#›</a:t>
            </a:fld>
            <a:endParaRPr lang="hu-HU"/>
          </a:p>
        </p:txBody>
      </p:sp>
    </p:spTree>
    <p:extLst>
      <p:ext uri="{BB962C8B-B14F-4D97-AF65-F5344CB8AC3E}">
        <p14:creationId xmlns:p14="http://schemas.microsoft.com/office/powerpoint/2010/main" val="13925502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defTabSz="1219170" rtl="0" eaLnBrk="1" latinLnBrk="0" hangingPunct="1">
        <a:spcBef>
          <a:spcPct val="0"/>
        </a:spcBef>
        <a:buNone/>
        <a:defRPr sz="2933" b="1"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hu-H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hyperlink" Target="https://metegyhaz.hu/" TargetMode="Externa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emocracyinstitute.ceu.edu/sites/default/files/article/attachment/2024-05/2024.05.15.%20A%20joguralomt%C3%B3l%20az%20uralom%20jog%C3%A1ig_bor%C3%ADt%C3%B3val.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document/d/1stk6dbZk0nyQJrZxRtkd990yAvUaI2nl/edi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drive.google.com/file/d/1zC2XTwMc5eiv-jjgPlrMrVy3dhwZfCdU/view" TargetMode="External"/><Relationship Id="rId4" Type="http://schemas.openxmlformats.org/officeDocument/2006/relationships/hyperlink" Target="https://docs.google.com/document/d/1xzngKpFe-U4I0pYCLNBkXB8CvQNxDTHJ/edit"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postcommunistregimes.com/wp-content/uploads/2024/07/2024.06.06.-Program-a-bunozo-allam-es-a-felulrol-vezerelt-korrupcio-lekuzdesere-Magyar-Balint-et-al.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postcommunistregimes.com/wp-content/uploads/2025/05/2025.05.07.-A-bunozo-allam-es-felulrol-vezerelt-korrupcio-felszamolasanak-programja.ppt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mail.google.com/mail/u/0/#search/anastasia%40kirilenko.fr/FMfcgxmScvbpdlPpgdKPcrTnsgTRNGrV?projector=1&amp;messagePartId=0.1" TargetMode="External"/><Relationship Id="rId2" Type="http://schemas.openxmlformats.org/officeDocument/2006/relationships/hyperlink" Target="https://444.hu/2022/03/01/orban-ez-orosz-katonai-agresszio-egyenesen-kell-beszelni-nem-oroszbarat-politika-szolgalja-a-magyar-erdeket" TargetMode="External"/><Relationship Id="rId1" Type="http://schemas.openxmlformats.org/officeDocument/2006/relationships/slideLayout" Target="../slideLayouts/slideLayout2.xml"/><Relationship Id="rId4" Type="http://schemas.openxmlformats.org/officeDocument/2006/relationships/hyperlink" Target="https://www.facebook.com/kancz.geopolitika/posts/pfbid02EGgAh83n8UuGU4Ejd41eLQKaQKgLXuZVgKmgde4ZdMaiRmuyLsJF4GQoYykF4Mvjl?rdid=e1OwKkXOUAbRM7Lq"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c.europa.eu/eurostat/databrowser/view/nrg_ti_gas__custom_14716247/default/table"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ostcommunistregimes.com/wp-content/uploads/2020/05/2001.02.22.-Magyar-B%C3%A1lint-Magyar-Polip-a-szervezett-felvil%C3%A1g.pdf" TargetMode="External"/><Relationship Id="rId2" Type="http://schemas.openxmlformats.org/officeDocument/2006/relationships/image" Target="../media/image3.png"/><Relationship Id="rId1" Type="http://schemas.openxmlformats.org/officeDocument/2006/relationships/slideLayout" Target="../slideLayouts/slideLayout50.xml"/><Relationship Id="rId4" Type="http://schemas.openxmlformats.org/officeDocument/2006/relationships/hyperlink" Target="https://www.postcommunistregimes.com/wp-content/uploads/2020/04/2011.03.12.-MB-A-visszautas%C3%ADthatatlan-k%C3%A9tharmados-aj%C3%A1nlat-N%C3%A9pszabads%C3%A1g.pdf"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4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postcommunistregimes.com/arendszervaltasstrategiaj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1261240"/>
            <a:ext cx="11904133" cy="3426373"/>
          </a:xfrm>
        </p:spPr>
        <p:txBody>
          <a:bodyPr>
            <a:noAutofit/>
          </a:bodyPr>
          <a:lstStyle/>
          <a:p>
            <a:r>
              <a:rPr lang="hu-HU" sz="5400" dirty="0">
                <a:solidFill>
                  <a:schemeClr val="accent6">
                    <a:lumMod val="50000"/>
                  </a:schemeClr>
                </a:solidFill>
                <a:latin typeface="Calibri" panose="020F0502020204030204" pitchFamily="34" charset="0"/>
                <a:ea typeface="Open Sans" panose="020B0606030504020204" pitchFamily="34" charset="0"/>
                <a:cs typeface="Calibri" panose="020F0502020204030204" pitchFamily="34" charset="0"/>
              </a:rPr>
              <a:t>A rendszerváltás </a:t>
            </a:r>
            <a:r>
              <a:rPr lang="en-US" sz="5400" dirty="0" err="1">
                <a:solidFill>
                  <a:schemeClr val="accent6">
                    <a:lumMod val="50000"/>
                  </a:schemeClr>
                </a:solidFill>
                <a:latin typeface="Calibri" panose="020F0502020204030204" pitchFamily="34" charset="0"/>
                <a:ea typeface="Open Sans" panose="020B0606030504020204" pitchFamily="34" charset="0"/>
                <a:cs typeface="Calibri" panose="020F0502020204030204" pitchFamily="34" charset="0"/>
              </a:rPr>
              <a:t>strat</a:t>
            </a:r>
            <a:r>
              <a:rPr lang="hu-HU" sz="5400" dirty="0">
                <a:solidFill>
                  <a:schemeClr val="accent6">
                    <a:lumMod val="50000"/>
                  </a:schemeClr>
                </a:solidFill>
                <a:latin typeface="Calibri" panose="020F0502020204030204" pitchFamily="34" charset="0"/>
                <a:ea typeface="Open Sans" panose="020B0606030504020204" pitchFamily="34" charset="0"/>
                <a:cs typeface="Calibri" panose="020F0502020204030204" pitchFamily="34" charset="0"/>
              </a:rPr>
              <a:t>égiája</a:t>
            </a:r>
            <a:r>
              <a:rPr lang="hu-HU" sz="5400" dirty="0">
                <a:solidFill>
                  <a:srgbClr val="50412C"/>
                </a:solidFill>
                <a:latin typeface="Calibri" panose="020F0502020204030204" pitchFamily="34" charset="0"/>
                <a:ea typeface="Open Sans" panose="020B0606030504020204" pitchFamily="34" charset="0"/>
                <a:cs typeface="Calibri" panose="020F0502020204030204" pitchFamily="34" charset="0"/>
              </a:rPr>
              <a:t/>
            </a:r>
            <a:br>
              <a:rPr lang="hu-HU" sz="5400" dirty="0">
                <a:solidFill>
                  <a:srgbClr val="50412C"/>
                </a:solidFill>
                <a:latin typeface="Calibri" panose="020F0502020204030204" pitchFamily="34" charset="0"/>
                <a:ea typeface="Open Sans" panose="020B0606030504020204" pitchFamily="34" charset="0"/>
                <a:cs typeface="Calibri" panose="020F0502020204030204" pitchFamily="34" charset="0"/>
              </a:rPr>
            </a:br>
            <a:endParaRPr lang="hu-HU" sz="5400" dirty="0">
              <a:solidFill>
                <a:srgbClr val="50412C"/>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Tartalom helye 2"/>
          <p:cNvSpPr>
            <a:spLocks noGrp="1"/>
          </p:cNvSpPr>
          <p:nvPr>
            <p:ph idx="1"/>
          </p:nvPr>
        </p:nvSpPr>
        <p:spPr>
          <a:xfrm>
            <a:off x="624417" y="3648365"/>
            <a:ext cx="10943167" cy="1339272"/>
          </a:xfrm>
        </p:spPr>
        <p:txBody>
          <a:bodyPr>
            <a:noAutofit/>
          </a:bodyPr>
          <a:lstStyle/>
          <a:p>
            <a:pPr marL="0" indent="0" algn="ctr">
              <a:spcBef>
                <a:spcPts val="0"/>
              </a:spcBef>
              <a:spcAft>
                <a:spcPts val="1333"/>
              </a:spcAft>
              <a:buClr>
                <a:srgbClr val="4D7C84"/>
              </a:buClr>
              <a:buNone/>
            </a:pPr>
            <a:r>
              <a:rPr lang="hu-HU" sz="3600" b="1" dirty="0">
                <a:solidFill>
                  <a:schemeClr val="accent6">
                    <a:lumMod val="50000"/>
                  </a:schemeClr>
                </a:solidFill>
              </a:rPr>
              <a:t>Megszabadulás a Nemzeti </a:t>
            </a:r>
            <a:r>
              <a:rPr lang="hu-HU" sz="3600" b="1" dirty="0" err="1">
                <a:solidFill>
                  <a:schemeClr val="accent6">
                    <a:lumMod val="50000"/>
                  </a:schemeClr>
                </a:solidFill>
              </a:rPr>
              <a:t>Együttbűnözés</a:t>
            </a:r>
            <a:r>
              <a:rPr lang="hu-HU" sz="3600" b="1" dirty="0">
                <a:solidFill>
                  <a:schemeClr val="accent6">
                    <a:lumMod val="50000"/>
                  </a:schemeClr>
                </a:solidFill>
              </a:rPr>
              <a:t> Rendszerétől</a:t>
            </a:r>
            <a:endParaRPr lang="en-US" sz="3600" b="1" dirty="0">
              <a:solidFill>
                <a:schemeClr val="accent6">
                  <a:lumMod val="50000"/>
                </a:schemeClr>
              </a:solidFill>
            </a:endParaRPr>
          </a:p>
        </p:txBody>
      </p:sp>
    </p:spTree>
    <p:extLst>
      <p:ext uri="{BB962C8B-B14F-4D97-AF65-F5344CB8AC3E}">
        <p14:creationId xmlns:p14="http://schemas.microsoft.com/office/powerpoint/2010/main" val="3932035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6"/>
          <p:cNvSpPr txBox="1">
            <a:spLocks noGrp="1"/>
          </p:cNvSpPr>
          <p:nvPr>
            <p:ph type="body" idx="1"/>
          </p:nvPr>
        </p:nvSpPr>
        <p:spPr>
          <a:xfrm>
            <a:off x="143934" y="-20083"/>
            <a:ext cx="11904133" cy="960107"/>
          </a:xfrm>
          <a:prstGeom prst="rect">
            <a:avLst/>
          </a:prstGeom>
          <a:noFill/>
          <a:ln>
            <a:noFill/>
          </a:ln>
        </p:spPr>
        <p:txBody>
          <a:bodyPr spcFirstLastPara="1" vert="horz" wrap="square" lIns="121900" tIns="60933" rIns="121900" bIns="60933" rtlCol="0" anchor="ctr" anchorCtr="0">
            <a:noAutofit/>
          </a:bodyPr>
          <a:lstStyle/>
          <a:p>
            <a:pPr marL="0" indent="0" algn="ctr">
              <a:spcBef>
                <a:spcPts val="0"/>
              </a:spcBef>
              <a:buClr>
                <a:srgbClr val="8D503B"/>
              </a:buClr>
              <a:buSzPts val="2200"/>
              <a:buNone/>
            </a:pPr>
            <a:r>
              <a:rPr lang="hu-HU" sz="4000" b="1" dirty="0">
                <a:solidFill>
                  <a:srgbClr val="8D503B"/>
                </a:solidFill>
                <a:ea typeface="Open Sans"/>
                <a:cs typeface="Open Sans"/>
                <a:sym typeface="Open Sans"/>
              </a:rPr>
              <a:t>A posztkommunista maffiaállam</a:t>
            </a:r>
            <a:endParaRPr sz="4000" b="1" dirty="0">
              <a:solidFill>
                <a:srgbClr val="8D503B"/>
              </a:solidFill>
              <a:ea typeface="Open Sans"/>
              <a:cs typeface="Open Sans"/>
              <a:sym typeface="Open Sans"/>
            </a:endParaRPr>
          </a:p>
        </p:txBody>
      </p:sp>
      <p:graphicFrame>
        <p:nvGraphicFramePr>
          <p:cNvPr id="159" name="Google Shape;159;p6"/>
          <p:cNvGraphicFramePr/>
          <p:nvPr>
            <p:extLst>
              <p:ext uri="{D42A27DB-BD31-4B8C-83A1-F6EECF244321}">
                <p14:modId xmlns:p14="http://schemas.microsoft.com/office/powerpoint/2010/main" val="2871855198"/>
              </p:ext>
            </p:extLst>
          </p:nvPr>
        </p:nvGraphicFramePr>
        <p:xfrm>
          <a:off x="143934" y="810720"/>
          <a:ext cx="11999547" cy="5816902"/>
        </p:xfrm>
        <a:graphic>
          <a:graphicData uri="http://schemas.openxmlformats.org/drawingml/2006/table">
            <a:tbl>
              <a:tblPr>
                <a:noFill/>
              </a:tblPr>
              <a:tblGrid>
                <a:gridCol w="460483">
                  <a:extLst>
                    <a:ext uri="{9D8B030D-6E8A-4147-A177-3AD203B41FA5}">
                      <a16:colId xmlns:a16="http://schemas.microsoft.com/office/drawing/2014/main" val="20000"/>
                    </a:ext>
                  </a:extLst>
                </a:gridCol>
                <a:gridCol w="3180685">
                  <a:extLst>
                    <a:ext uri="{9D8B030D-6E8A-4147-A177-3AD203B41FA5}">
                      <a16:colId xmlns:a16="http://schemas.microsoft.com/office/drawing/2014/main" val="20001"/>
                    </a:ext>
                  </a:extLst>
                </a:gridCol>
                <a:gridCol w="5176580">
                  <a:extLst>
                    <a:ext uri="{9D8B030D-6E8A-4147-A177-3AD203B41FA5}">
                      <a16:colId xmlns:a16="http://schemas.microsoft.com/office/drawing/2014/main" val="20002"/>
                    </a:ext>
                  </a:extLst>
                </a:gridCol>
                <a:gridCol w="3181799">
                  <a:extLst>
                    <a:ext uri="{9D8B030D-6E8A-4147-A177-3AD203B41FA5}">
                      <a16:colId xmlns:a16="http://schemas.microsoft.com/office/drawing/2014/main" val="20003"/>
                    </a:ext>
                  </a:extLst>
                </a:gridCol>
              </a:tblGrid>
              <a:tr h="611680">
                <a:tc>
                  <a:txBody>
                    <a:bodyPr/>
                    <a:lstStyle/>
                    <a:p>
                      <a:pPr marL="0" marR="0" lvl="0" indent="0" algn="ctr" rtl="0">
                        <a:lnSpc>
                          <a:spcPct val="115000"/>
                        </a:lnSpc>
                        <a:spcBef>
                          <a:spcPts val="0"/>
                        </a:spcBef>
                        <a:spcAft>
                          <a:spcPts val="0"/>
                        </a:spcAft>
                        <a:buNone/>
                      </a:pPr>
                      <a:endParaRPr sz="2100" b="1" u="none" strike="noStrike" cap="none">
                        <a:solidFill>
                          <a:srgbClr val="504131"/>
                        </a:solidFill>
                        <a:latin typeface="Calibri"/>
                        <a:ea typeface="Calibri"/>
                        <a:cs typeface="Calibri"/>
                        <a:sym typeface="Calibri"/>
                      </a:endParaRPr>
                    </a:p>
                  </a:txBody>
                  <a:tcPr marL="91433" marR="91433" marT="0" marB="0" anchor="ctr">
                    <a:lnL w="12700"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12700"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ctr" rtl="0">
                        <a:lnSpc>
                          <a:spcPct val="100000"/>
                        </a:lnSpc>
                        <a:spcBef>
                          <a:spcPts val="0"/>
                        </a:spcBef>
                        <a:spcAft>
                          <a:spcPts val="0"/>
                        </a:spcAft>
                        <a:buNone/>
                      </a:pPr>
                      <a:r>
                        <a:rPr lang="hu-HU" sz="2700" b="1" u="none" strike="noStrike" cap="none" dirty="0">
                          <a:solidFill>
                            <a:srgbClr val="4D7C85"/>
                          </a:solidFill>
                          <a:latin typeface="Calibri"/>
                          <a:ea typeface="Calibri"/>
                          <a:cs typeface="Calibri"/>
                          <a:sym typeface="Calibri"/>
                        </a:rPr>
                        <a:t>A kifejezés dimenziói</a:t>
                      </a:r>
                      <a:endParaRPr sz="2700" b="1" u="none" strike="noStrike" cap="none" dirty="0">
                        <a:solidFill>
                          <a:srgbClr val="4D7C85"/>
                        </a:solidFill>
                        <a:latin typeface="Calibri"/>
                        <a:ea typeface="Calibri"/>
                        <a:cs typeface="Calibri"/>
                        <a:sym typeface="Calibri"/>
                      </a:endParaRPr>
                    </a:p>
                  </a:txBody>
                  <a:tcPr marL="60967" marR="60967" marT="60967" marB="60967" anchor="ctr">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12700"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ctr" rtl="0">
                        <a:lnSpc>
                          <a:spcPct val="100000"/>
                        </a:lnSpc>
                        <a:spcBef>
                          <a:spcPts val="0"/>
                        </a:spcBef>
                        <a:spcAft>
                          <a:spcPts val="0"/>
                        </a:spcAft>
                        <a:buClr>
                          <a:srgbClr val="4D7C85"/>
                        </a:buClr>
                        <a:buSzPts val="2000"/>
                        <a:buFont typeface="Calibri"/>
                        <a:buNone/>
                      </a:pPr>
                      <a:r>
                        <a:rPr lang="hu-HU" sz="2700" b="1" u="none" strike="noStrike" cap="none" dirty="0">
                          <a:solidFill>
                            <a:srgbClr val="4D7C85"/>
                          </a:solidFill>
                          <a:latin typeface="Calibri"/>
                          <a:ea typeface="Calibri"/>
                          <a:cs typeface="Calibri"/>
                          <a:sym typeface="Calibri"/>
                        </a:rPr>
                        <a:t>A maffiaállam egy-egy jellemzője</a:t>
                      </a:r>
                      <a:endParaRPr sz="2700" b="1" u="none" strike="noStrike" cap="none" dirty="0">
                        <a:solidFill>
                          <a:srgbClr val="4D7C85"/>
                        </a:solidFill>
                        <a:latin typeface="Calibri"/>
                        <a:ea typeface="Calibri"/>
                        <a:cs typeface="Calibri"/>
                        <a:sym typeface="Calibri"/>
                      </a:endParaRPr>
                    </a:p>
                  </a:txBody>
                  <a:tcPr marL="91433" marR="91433" marT="0" marB="0" anchor="ctr">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12700"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ctr" defTabSz="1219170" rtl="0" eaLnBrk="1" latinLnBrk="0" hangingPunct="1">
                        <a:lnSpc>
                          <a:spcPct val="100000"/>
                        </a:lnSpc>
                        <a:spcBef>
                          <a:spcPts val="0"/>
                        </a:spcBef>
                        <a:spcAft>
                          <a:spcPts val="0"/>
                        </a:spcAft>
                        <a:buClr>
                          <a:srgbClr val="4D7C85"/>
                        </a:buClr>
                        <a:buSzPts val="2000"/>
                        <a:buFont typeface="Calibri"/>
                        <a:buNone/>
                      </a:pPr>
                      <a:r>
                        <a:rPr lang="hu-HU" sz="2700" b="1" u="none" strike="noStrike" kern="1200" cap="none" dirty="0">
                          <a:solidFill>
                            <a:srgbClr val="4D7C85"/>
                          </a:solidFill>
                          <a:latin typeface="Calibri"/>
                          <a:ea typeface="Calibri"/>
                          <a:cs typeface="Calibri"/>
                          <a:sym typeface="Calibri"/>
                        </a:rPr>
                        <a:t>A rendszer</a:t>
                      </a:r>
                      <a:endParaRPr sz="2700" b="1" u="none" strike="noStrike" kern="1200" cap="none" dirty="0">
                        <a:solidFill>
                          <a:srgbClr val="4D7C85"/>
                        </a:solidFill>
                        <a:latin typeface="Calibri"/>
                        <a:ea typeface="Calibri"/>
                        <a:cs typeface="Calibri"/>
                        <a:sym typeface="Calibri"/>
                      </a:endParaRPr>
                    </a:p>
                  </a:txBody>
                  <a:tcPr marL="91433" marR="91433" marT="0" marB="0" anchor="ctr">
                    <a:lnL w="9525" cap="flat" cmpd="sng">
                      <a:solidFill>
                        <a:srgbClr val="B3A99D"/>
                      </a:solidFill>
                      <a:prstDash val="solid"/>
                      <a:round/>
                      <a:headEnd type="none" w="sm" len="sm"/>
                      <a:tailEnd type="none" w="sm" len="sm"/>
                    </a:lnL>
                    <a:lnR w="12700" cap="flat" cmpd="sng">
                      <a:solidFill>
                        <a:srgbClr val="B3A99D"/>
                      </a:solidFill>
                      <a:prstDash val="solid"/>
                      <a:round/>
                      <a:headEnd type="none" w="sm" len="sm"/>
                      <a:tailEnd type="none" w="sm" len="sm"/>
                    </a:lnR>
                    <a:lnT w="12700"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extLst>
                  <a:ext uri="{0D108BD9-81ED-4DB2-BD59-A6C34878D82A}">
                    <a16:rowId xmlns:a16="http://schemas.microsoft.com/office/drawing/2014/main" val="10000"/>
                  </a:ext>
                </a:extLst>
              </a:tr>
              <a:tr h="649167">
                <a:tc>
                  <a:txBody>
                    <a:bodyPr/>
                    <a:lstStyle/>
                    <a:p>
                      <a:pPr marL="0" marR="0" lvl="0" indent="0" algn="ctr" rtl="0">
                        <a:lnSpc>
                          <a:spcPct val="115000"/>
                        </a:lnSpc>
                        <a:spcBef>
                          <a:spcPts val="0"/>
                        </a:spcBef>
                        <a:spcAft>
                          <a:spcPts val="0"/>
                        </a:spcAft>
                        <a:buNone/>
                      </a:pPr>
                      <a:r>
                        <a:rPr lang="en-US" sz="2100" b="1" u="none" strike="noStrike" cap="none">
                          <a:solidFill>
                            <a:srgbClr val="4D7C85"/>
                          </a:solidFill>
                          <a:latin typeface="Calibri"/>
                          <a:ea typeface="Calibri"/>
                          <a:cs typeface="Calibri"/>
                          <a:sym typeface="Calibri"/>
                        </a:rPr>
                        <a:t>1.</a:t>
                      </a:r>
                      <a:endParaRPr sz="3200"/>
                    </a:p>
                  </a:txBody>
                  <a:tcPr marL="91433" marR="91433" marT="0" marB="0" anchor="ctr">
                    <a:lnL w="12700"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15000"/>
                        </a:lnSpc>
                        <a:spcBef>
                          <a:spcPts val="0"/>
                        </a:spcBef>
                        <a:spcAft>
                          <a:spcPts val="0"/>
                        </a:spcAft>
                        <a:buNone/>
                      </a:pPr>
                      <a:r>
                        <a:rPr lang="hu-HU" sz="2700" b="1" u="none" strike="noStrike" cap="none" dirty="0">
                          <a:solidFill>
                            <a:srgbClr val="504131"/>
                          </a:solidFill>
                          <a:latin typeface="Calibri"/>
                          <a:ea typeface="Calibri"/>
                          <a:cs typeface="Calibri"/>
                          <a:sym typeface="Calibri"/>
                        </a:rPr>
                        <a:t>Uralkodó elit</a:t>
                      </a:r>
                      <a:endParaRPr sz="3200" dirty="0"/>
                    </a:p>
                  </a:txBody>
                  <a:tcPr marL="121933" marR="121933" marT="60967" marB="60967" anchor="ctr">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ctr" defTabSz="1219170" rtl="0" eaLnBrk="1" fontAlgn="auto" latinLnBrk="0" hangingPunct="1">
                        <a:lnSpc>
                          <a:spcPct val="115000"/>
                        </a:lnSpc>
                        <a:spcBef>
                          <a:spcPts val="0"/>
                        </a:spcBef>
                        <a:spcAft>
                          <a:spcPts val="0"/>
                        </a:spcAft>
                        <a:buClrTx/>
                        <a:buSzTx/>
                        <a:buFontTx/>
                        <a:buNone/>
                        <a:tabLst/>
                        <a:defRPr/>
                      </a:pPr>
                      <a:r>
                        <a:rPr lang="hu-HU" sz="2700" b="1" u="none" strike="noStrike" cap="none" dirty="0">
                          <a:solidFill>
                            <a:srgbClr val="FF0000"/>
                          </a:solidFill>
                          <a:latin typeface="+mn-lt"/>
                          <a:ea typeface="Calibri"/>
                          <a:cs typeface="Calibri"/>
                          <a:sym typeface="Calibri"/>
                        </a:rPr>
                        <a:t>klán állam</a:t>
                      </a:r>
                      <a:r>
                        <a:rPr lang="hu-HU" sz="2700" b="1" u="none" strike="noStrike" cap="none" dirty="0">
                          <a:solidFill>
                            <a:srgbClr val="504131"/>
                          </a:solidFill>
                          <a:latin typeface="+mn-lt"/>
                          <a:ea typeface="Calibri"/>
                          <a:cs typeface="Calibri"/>
                          <a:sym typeface="Calibri"/>
                        </a:rPr>
                        <a:t>:</a:t>
                      </a:r>
                    </a:p>
                    <a:p>
                      <a:pPr marL="0" marR="0" lvl="0" indent="0" algn="ctr" defTabSz="1219170" rtl="0" eaLnBrk="1" fontAlgn="auto" latinLnBrk="0" hangingPunct="1">
                        <a:lnSpc>
                          <a:spcPct val="115000"/>
                        </a:lnSpc>
                        <a:spcBef>
                          <a:spcPts val="0"/>
                        </a:spcBef>
                        <a:spcAft>
                          <a:spcPts val="0"/>
                        </a:spcAft>
                        <a:buClrTx/>
                        <a:buSzTx/>
                        <a:buFontTx/>
                        <a:buNone/>
                        <a:tabLst/>
                        <a:defRPr/>
                      </a:pPr>
                      <a:r>
                        <a:rPr lang="hu-HU" sz="2700" b="1" u="none" strike="noStrike" cap="none" dirty="0">
                          <a:solidFill>
                            <a:srgbClr val="504131"/>
                          </a:solidFill>
                          <a:latin typeface="+mn-lt"/>
                          <a:ea typeface="Calibri"/>
                          <a:cs typeface="Calibri"/>
                          <a:sym typeface="Calibri"/>
                        </a:rPr>
                        <a:t>csúcspatrónus és udvartartása, fogadott politikai család</a:t>
                      </a:r>
                    </a:p>
                  </a:txBody>
                  <a:tcPr marL="91433" marR="91433" marT="0" marB="0" anchor="ctr">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rowSpan="4">
                  <a:txBody>
                    <a:bodyPr/>
                    <a:lstStyle/>
                    <a:p>
                      <a:pPr marL="627063" marR="0" lvl="0" indent="0" algn="ctr" rtl="0">
                        <a:lnSpc>
                          <a:spcPct val="115000"/>
                        </a:lnSpc>
                        <a:spcBef>
                          <a:spcPts val="0"/>
                        </a:spcBef>
                        <a:spcAft>
                          <a:spcPts val="0"/>
                        </a:spcAft>
                        <a:buNone/>
                      </a:pPr>
                      <a:r>
                        <a:rPr lang="hu-HU" sz="3700" b="1" u="none" strike="noStrike" cap="none" dirty="0">
                          <a:solidFill>
                            <a:srgbClr val="FF0000"/>
                          </a:solidFill>
                          <a:latin typeface="Calibri"/>
                          <a:ea typeface="Calibri"/>
                          <a:cs typeface="Calibri"/>
                          <a:sym typeface="Calibri"/>
                        </a:rPr>
                        <a:t>maffiaállam</a:t>
                      </a:r>
                      <a:endParaRPr sz="3700" b="1" u="none" strike="noStrike" cap="none" dirty="0">
                        <a:solidFill>
                          <a:srgbClr val="FF0000"/>
                        </a:solidFill>
                        <a:latin typeface="Calibri"/>
                        <a:ea typeface="Calibri"/>
                        <a:cs typeface="Calibri"/>
                        <a:sym typeface="Calibri"/>
                      </a:endParaRPr>
                    </a:p>
                  </a:txBody>
                  <a:tcPr marL="91433" marR="91433" marT="0" marB="0" anchor="ctr">
                    <a:lnL w="9525" cap="flat" cmpd="sng">
                      <a:solidFill>
                        <a:srgbClr val="B3A99D"/>
                      </a:solidFill>
                      <a:prstDash val="solid"/>
                      <a:round/>
                      <a:headEnd type="none" w="sm" len="sm"/>
                      <a:tailEnd type="none" w="sm" len="sm"/>
                    </a:lnL>
                    <a:lnR w="12700"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12700" cap="flat" cmpd="sng">
                      <a:solidFill>
                        <a:srgbClr val="B3A99D"/>
                      </a:solidFill>
                      <a:prstDash val="solid"/>
                      <a:round/>
                      <a:headEnd type="none" w="sm" len="sm"/>
                      <a:tailEnd type="none" w="sm" len="sm"/>
                    </a:lnB>
                    <a:solidFill>
                      <a:srgbClr val="EFEAE4">
                        <a:alpha val="60000"/>
                      </a:srgbClr>
                    </a:solidFill>
                  </a:tcPr>
                </a:tc>
                <a:extLst>
                  <a:ext uri="{0D108BD9-81ED-4DB2-BD59-A6C34878D82A}">
                    <a16:rowId xmlns:a16="http://schemas.microsoft.com/office/drawing/2014/main" val="10001"/>
                  </a:ext>
                </a:extLst>
              </a:tr>
              <a:tr h="1029221">
                <a:tc>
                  <a:txBody>
                    <a:bodyPr/>
                    <a:lstStyle/>
                    <a:p>
                      <a:pPr marL="0" marR="0" lvl="0" indent="0" algn="ctr" rtl="0">
                        <a:lnSpc>
                          <a:spcPct val="115000"/>
                        </a:lnSpc>
                        <a:spcBef>
                          <a:spcPts val="0"/>
                        </a:spcBef>
                        <a:spcAft>
                          <a:spcPts val="0"/>
                        </a:spcAft>
                        <a:buNone/>
                      </a:pPr>
                      <a:r>
                        <a:rPr lang="en-US" sz="2100" b="1" u="none" strike="noStrike" cap="none">
                          <a:solidFill>
                            <a:srgbClr val="4D7C85"/>
                          </a:solidFill>
                          <a:latin typeface="Calibri"/>
                          <a:ea typeface="Calibri"/>
                          <a:cs typeface="Calibri"/>
                          <a:sym typeface="Calibri"/>
                        </a:rPr>
                        <a:t>2.</a:t>
                      </a:r>
                      <a:endParaRPr sz="3200"/>
                    </a:p>
                  </a:txBody>
                  <a:tcPr marL="91433" marR="91433" marT="0" marB="0" anchor="ctr">
                    <a:lnL w="12700"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15000"/>
                        </a:lnSpc>
                        <a:spcBef>
                          <a:spcPts val="0"/>
                        </a:spcBef>
                        <a:spcAft>
                          <a:spcPts val="0"/>
                        </a:spcAft>
                        <a:buNone/>
                      </a:pPr>
                      <a:r>
                        <a:rPr lang="hu-HU" sz="2700" b="1" u="none" strike="noStrike" cap="none" dirty="0">
                          <a:solidFill>
                            <a:srgbClr val="504131"/>
                          </a:solidFill>
                          <a:latin typeface="Calibri"/>
                          <a:ea typeface="Calibri"/>
                          <a:cs typeface="Calibri"/>
                          <a:sym typeface="Calibri"/>
                        </a:rPr>
                        <a:t>Hatalomgyakorlás</a:t>
                      </a:r>
                      <a:endParaRPr sz="2700" b="1" u="none" strike="noStrike" cap="none" dirty="0">
                        <a:solidFill>
                          <a:srgbClr val="504131"/>
                        </a:solidFill>
                        <a:latin typeface="Calibri"/>
                        <a:ea typeface="Calibri"/>
                        <a:cs typeface="Calibri"/>
                        <a:sym typeface="Calibri"/>
                      </a:endParaRPr>
                    </a:p>
                  </a:txBody>
                  <a:tcPr marL="121933" marR="121933" marT="60967" marB="60967" anchor="ctr">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ctr" rtl="0">
                        <a:lnSpc>
                          <a:spcPct val="115000"/>
                        </a:lnSpc>
                        <a:spcBef>
                          <a:spcPts val="0"/>
                        </a:spcBef>
                        <a:spcAft>
                          <a:spcPts val="0"/>
                        </a:spcAft>
                        <a:buNone/>
                      </a:pPr>
                      <a:r>
                        <a:rPr lang="hu-HU" sz="2700" b="1" u="none" strike="noStrike" cap="none" dirty="0">
                          <a:solidFill>
                            <a:srgbClr val="FF0000"/>
                          </a:solidFill>
                          <a:latin typeface="Calibri"/>
                          <a:ea typeface="Calibri"/>
                          <a:cs typeface="Calibri"/>
                          <a:sym typeface="Calibri"/>
                        </a:rPr>
                        <a:t>kisajátított állam</a:t>
                      </a:r>
                      <a:r>
                        <a:rPr lang="hu-HU" sz="2700" b="1" u="none" strike="noStrike" cap="none" dirty="0">
                          <a:solidFill>
                            <a:srgbClr val="504131"/>
                          </a:solidFill>
                          <a:latin typeface="Calibri"/>
                          <a:ea typeface="Calibri"/>
                          <a:cs typeface="Calibri"/>
                          <a:sym typeface="Calibri"/>
                        </a:rPr>
                        <a:t>:</a:t>
                      </a:r>
                    </a:p>
                    <a:p>
                      <a:pPr marL="0" marR="0" lvl="0" indent="0" algn="ctr" rtl="0">
                        <a:lnSpc>
                          <a:spcPct val="115000"/>
                        </a:lnSpc>
                        <a:spcBef>
                          <a:spcPts val="0"/>
                        </a:spcBef>
                        <a:spcAft>
                          <a:spcPts val="0"/>
                        </a:spcAft>
                        <a:buNone/>
                      </a:pPr>
                      <a:r>
                        <a:rPr lang="hu-HU" sz="2700" b="1" u="none" strike="noStrike" cap="none" dirty="0">
                          <a:solidFill>
                            <a:srgbClr val="504131"/>
                          </a:solidFill>
                          <a:latin typeface="Calibri"/>
                          <a:ea typeface="Calibri"/>
                          <a:cs typeface="Calibri"/>
                          <a:sym typeface="Calibri"/>
                        </a:rPr>
                        <a:t>a közhatalmi jogosítványok magáncélú kisajátítása</a:t>
                      </a:r>
                      <a:endParaRPr sz="2700" b="1" u="none" strike="noStrike" cap="none" dirty="0">
                        <a:solidFill>
                          <a:srgbClr val="504131"/>
                        </a:solidFill>
                        <a:latin typeface="Calibri"/>
                        <a:ea typeface="Calibri"/>
                        <a:cs typeface="Calibri"/>
                        <a:sym typeface="Calibri"/>
                      </a:endParaRPr>
                    </a:p>
                  </a:txBody>
                  <a:tcPr marL="91433" marR="91433" marT="0" marB="0" anchor="ctr">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vMerge="1">
                  <a:txBody>
                    <a:bodyPr/>
                    <a:lstStyle/>
                    <a:p>
                      <a:endParaRPr lang="hu-HU"/>
                    </a:p>
                  </a:txBody>
                  <a:tcPr/>
                </a:tc>
                <a:extLst>
                  <a:ext uri="{0D108BD9-81ED-4DB2-BD59-A6C34878D82A}">
                    <a16:rowId xmlns:a16="http://schemas.microsoft.com/office/drawing/2014/main" val="10002"/>
                  </a:ext>
                </a:extLst>
              </a:tr>
              <a:tr h="1029221">
                <a:tc>
                  <a:txBody>
                    <a:bodyPr/>
                    <a:lstStyle/>
                    <a:p>
                      <a:pPr marL="0" marR="0" lvl="0" indent="0" algn="ctr" rtl="0">
                        <a:lnSpc>
                          <a:spcPct val="115000"/>
                        </a:lnSpc>
                        <a:spcBef>
                          <a:spcPts val="0"/>
                        </a:spcBef>
                        <a:spcAft>
                          <a:spcPts val="0"/>
                        </a:spcAft>
                        <a:buNone/>
                      </a:pPr>
                      <a:r>
                        <a:rPr lang="en-US" sz="2100" b="1" u="none" strike="noStrike" cap="none">
                          <a:solidFill>
                            <a:srgbClr val="4D7C85"/>
                          </a:solidFill>
                          <a:latin typeface="Calibri"/>
                          <a:ea typeface="Calibri"/>
                          <a:cs typeface="Calibri"/>
                          <a:sym typeface="Calibri"/>
                        </a:rPr>
                        <a:t>3.</a:t>
                      </a:r>
                      <a:endParaRPr sz="3200"/>
                    </a:p>
                  </a:txBody>
                  <a:tcPr marL="91433" marR="91433" marT="0" marB="0" anchor="ctr">
                    <a:lnL w="12700"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15000"/>
                        </a:lnSpc>
                        <a:spcBef>
                          <a:spcPts val="0"/>
                        </a:spcBef>
                        <a:spcAft>
                          <a:spcPts val="0"/>
                        </a:spcAft>
                        <a:buNone/>
                      </a:pPr>
                      <a:r>
                        <a:rPr lang="hu-HU" sz="2700" b="1" u="none" strike="noStrike" cap="none" dirty="0">
                          <a:solidFill>
                            <a:srgbClr val="504131"/>
                          </a:solidFill>
                          <a:latin typeface="Calibri"/>
                          <a:ea typeface="Calibri"/>
                          <a:cs typeface="Calibri"/>
                          <a:sym typeface="Calibri"/>
                        </a:rPr>
                        <a:t>Tulajdonviszonyok</a:t>
                      </a:r>
                      <a:endParaRPr sz="2700" b="1" u="none" strike="noStrike" cap="none" dirty="0">
                        <a:solidFill>
                          <a:srgbClr val="504131"/>
                        </a:solidFill>
                        <a:latin typeface="Calibri"/>
                        <a:ea typeface="Calibri"/>
                        <a:cs typeface="Calibri"/>
                        <a:sym typeface="Calibri"/>
                      </a:endParaRPr>
                    </a:p>
                  </a:txBody>
                  <a:tcPr marL="121933" marR="121933" marT="60967" marB="60967" anchor="ctr">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ctr" rtl="0">
                        <a:lnSpc>
                          <a:spcPct val="115000"/>
                        </a:lnSpc>
                        <a:spcBef>
                          <a:spcPts val="0"/>
                        </a:spcBef>
                        <a:spcAft>
                          <a:spcPts val="0"/>
                        </a:spcAft>
                        <a:buNone/>
                      </a:pPr>
                      <a:r>
                        <a:rPr lang="hu-HU" sz="2700" b="1" u="none" strike="noStrike" cap="none" dirty="0">
                          <a:solidFill>
                            <a:srgbClr val="FF0000"/>
                          </a:solidFill>
                          <a:latin typeface="Calibri"/>
                          <a:ea typeface="Calibri"/>
                          <a:cs typeface="Calibri"/>
                          <a:sym typeface="Calibri"/>
                        </a:rPr>
                        <a:t>ragadozó állam</a:t>
                      </a:r>
                      <a:r>
                        <a:rPr lang="hu-HU" sz="2700" b="1" u="none" strike="noStrike" cap="none" dirty="0">
                          <a:solidFill>
                            <a:srgbClr val="504131"/>
                          </a:solidFill>
                          <a:latin typeface="Calibri"/>
                          <a:ea typeface="Calibri"/>
                          <a:cs typeface="Calibri"/>
                          <a:sym typeface="Calibri"/>
                        </a:rPr>
                        <a:t>:</a:t>
                      </a:r>
                    </a:p>
                    <a:p>
                      <a:pPr marL="0" marR="0" lvl="0" indent="0" algn="ctr" rtl="0">
                        <a:lnSpc>
                          <a:spcPct val="115000"/>
                        </a:lnSpc>
                        <a:spcBef>
                          <a:spcPts val="0"/>
                        </a:spcBef>
                        <a:spcAft>
                          <a:spcPts val="0"/>
                        </a:spcAft>
                        <a:buNone/>
                      </a:pPr>
                      <a:r>
                        <a:rPr lang="hu-HU" sz="2700" b="1" u="none" strike="noStrike" cap="none" dirty="0">
                          <a:solidFill>
                            <a:srgbClr val="504131"/>
                          </a:solidFill>
                          <a:latin typeface="Calibri"/>
                          <a:ea typeface="Calibri"/>
                          <a:cs typeface="Calibri"/>
                          <a:sym typeface="Calibri"/>
                        </a:rPr>
                        <a:t>központilag vezérelt, magáncélú jövedelem és tulajdon lerablás</a:t>
                      </a:r>
                      <a:endParaRPr sz="2700" b="1" u="none" strike="noStrike" cap="none" dirty="0">
                        <a:solidFill>
                          <a:srgbClr val="504131"/>
                        </a:solidFill>
                        <a:latin typeface="Calibri"/>
                        <a:ea typeface="Calibri"/>
                        <a:cs typeface="Calibri"/>
                        <a:sym typeface="Calibri"/>
                      </a:endParaRPr>
                    </a:p>
                  </a:txBody>
                  <a:tcPr marL="91433" marR="91433" marT="0" marB="0" anchor="ctr">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vMerge="1">
                  <a:txBody>
                    <a:bodyPr/>
                    <a:lstStyle/>
                    <a:p>
                      <a:endParaRPr lang="hu-HU"/>
                    </a:p>
                  </a:txBody>
                  <a:tcPr/>
                </a:tc>
                <a:extLst>
                  <a:ext uri="{0D108BD9-81ED-4DB2-BD59-A6C34878D82A}">
                    <a16:rowId xmlns:a16="http://schemas.microsoft.com/office/drawing/2014/main" val="10003"/>
                  </a:ext>
                </a:extLst>
              </a:tr>
              <a:tr h="649167">
                <a:tc>
                  <a:txBody>
                    <a:bodyPr/>
                    <a:lstStyle/>
                    <a:p>
                      <a:pPr marL="0" marR="0" lvl="0" indent="0" algn="ctr" rtl="0">
                        <a:lnSpc>
                          <a:spcPct val="115000"/>
                        </a:lnSpc>
                        <a:spcBef>
                          <a:spcPts val="0"/>
                        </a:spcBef>
                        <a:spcAft>
                          <a:spcPts val="0"/>
                        </a:spcAft>
                        <a:buNone/>
                      </a:pPr>
                      <a:r>
                        <a:rPr lang="en-US" sz="2100" b="1" u="none" strike="noStrike" cap="none">
                          <a:solidFill>
                            <a:srgbClr val="4D7C85"/>
                          </a:solidFill>
                          <a:latin typeface="Calibri"/>
                          <a:ea typeface="Calibri"/>
                          <a:cs typeface="Calibri"/>
                          <a:sym typeface="Calibri"/>
                        </a:rPr>
                        <a:t>4.</a:t>
                      </a:r>
                      <a:endParaRPr sz="3200"/>
                    </a:p>
                  </a:txBody>
                  <a:tcPr marL="91433" marR="91433" marT="0" marB="0" anchor="ctr">
                    <a:lnL w="12700"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12700"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15000"/>
                        </a:lnSpc>
                        <a:spcBef>
                          <a:spcPts val="0"/>
                        </a:spcBef>
                        <a:spcAft>
                          <a:spcPts val="0"/>
                        </a:spcAft>
                        <a:buNone/>
                      </a:pPr>
                      <a:r>
                        <a:rPr lang="hu-HU" sz="2700" b="1" u="none" strike="noStrike" cap="none" dirty="0">
                          <a:solidFill>
                            <a:srgbClr val="504131"/>
                          </a:solidFill>
                          <a:latin typeface="Calibri"/>
                          <a:cs typeface="Calibri"/>
                          <a:sym typeface="Calibri"/>
                        </a:rPr>
                        <a:t>Törvényesség</a:t>
                      </a:r>
                      <a:endParaRPr sz="3200" dirty="0"/>
                    </a:p>
                  </a:txBody>
                  <a:tcPr marL="121933" marR="121933" marT="60967" marB="60967" anchor="ctr">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12700"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ctr" rtl="0">
                        <a:lnSpc>
                          <a:spcPct val="115000"/>
                        </a:lnSpc>
                        <a:spcBef>
                          <a:spcPts val="0"/>
                        </a:spcBef>
                        <a:spcAft>
                          <a:spcPts val="0"/>
                        </a:spcAft>
                        <a:buNone/>
                      </a:pPr>
                      <a:r>
                        <a:rPr lang="hu-HU" sz="2700" b="1" u="none" strike="noStrike" cap="none" dirty="0">
                          <a:solidFill>
                            <a:srgbClr val="FF0000"/>
                          </a:solidFill>
                          <a:latin typeface="Calibri"/>
                          <a:ea typeface="Calibri"/>
                          <a:cs typeface="Calibri"/>
                          <a:sym typeface="Calibri"/>
                        </a:rPr>
                        <a:t>bűnöző állam</a:t>
                      </a:r>
                      <a:r>
                        <a:rPr lang="hu-HU" sz="2700" b="1" u="none" strike="noStrike" cap="none" dirty="0">
                          <a:solidFill>
                            <a:srgbClr val="504131"/>
                          </a:solidFill>
                          <a:latin typeface="Calibri"/>
                          <a:ea typeface="Calibri"/>
                          <a:cs typeface="Calibri"/>
                          <a:sym typeface="Calibri"/>
                        </a:rPr>
                        <a:t>: </a:t>
                      </a:r>
                    </a:p>
                    <a:p>
                      <a:pPr marL="0" marR="0" lvl="0" indent="0" algn="ctr" rtl="0">
                        <a:lnSpc>
                          <a:spcPct val="115000"/>
                        </a:lnSpc>
                        <a:spcBef>
                          <a:spcPts val="0"/>
                        </a:spcBef>
                        <a:spcAft>
                          <a:spcPts val="0"/>
                        </a:spcAft>
                        <a:buNone/>
                      </a:pPr>
                      <a:r>
                        <a:rPr lang="hu-HU" sz="2700" b="1" u="none" strike="noStrike" cap="none" dirty="0">
                          <a:solidFill>
                            <a:srgbClr val="504131"/>
                          </a:solidFill>
                          <a:latin typeface="Calibri"/>
                          <a:ea typeface="Calibri"/>
                          <a:cs typeface="Calibri"/>
                          <a:sym typeface="Calibri"/>
                        </a:rPr>
                        <a:t>központilag vezérelt bűnszervezet</a:t>
                      </a:r>
                      <a:endParaRPr sz="3200" dirty="0"/>
                    </a:p>
                  </a:txBody>
                  <a:tcPr marL="91433" marR="91433" marT="0" marB="0" anchor="ctr">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12700" cap="flat" cmpd="sng">
                      <a:solidFill>
                        <a:srgbClr val="B3A99D"/>
                      </a:solidFill>
                      <a:prstDash val="solid"/>
                      <a:round/>
                      <a:headEnd type="none" w="sm" len="sm"/>
                      <a:tailEnd type="none" w="sm" len="sm"/>
                    </a:lnB>
                    <a:solidFill>
                      <a:srgbClr val="EFEAE4">
                        <a:alpha val="60000"/>
                      </a:srgbClr>
                    </a:solidFill>
                  </a:tcPr>
                </a:tc>
                <a:tc vMerge="1">
                  <a:txBody>
                    <a:bodyPr/>
                    <a:lstStyle/>
                    <a:p>
                      <a:endParaRPr lang="hu-HU"/>
                    </a:p>
                  </a:txBody>
                  <a:tcPr/>
                </a:tc>
                <a:extLst>
                  <a:ext uri="{0D108BD9-81ED-4DB2-BD59-A6C34878D82A}">
                    <a16:rowId xmlns:a16="http://schemas.microsoft.com/office/drawing/2014/main" val="10004"/>
                  </a:ext>
                </a:extLst>
              </a:tr>
            </a:tbl>
          </a:graphicData>
        </a:graphic>
      </p:graphicFrame>
      <p:cxnSp>
        <p:nvCxnSpPr>
          <p:cNvPr id="160" name="Google Shape;160;p6"/>
          <p:cNvCxnSpPr>
            <a:cxnSpLocks/>
          </p:cNvCxnSpPr>
          <p:nvPr/>
        </p:nvCxnSpPr>
        <p:spPr>
          <a:xfrm>
            <a:off x="8528475" y="2509844"/>
            <a:ext cx="1465086" cy="1291396"/>
          </a:xfrm>
          <a:prstGeom prst="straightConnector1">
            <a:avLst/>
          </a:prstGeom>
          <a:noFill/>
          <a:ln w="44450" cap="flat" cmpd="sng">
            <a:solidFill>
              <a:srgbClr val="4D7C85"/>
            </a:solidFill>
            <a:prstDash val="solid"/>
            <a:round/>
            <a:headEnd type="none" w="sm" len="sm"/>
            <a:tailEnd type="triangle" w="med" len="med"/>
          </a:ln>
        </p:spPr>
      </p:cxnSp>
      <p:cxnSp>
        <p:nvCxnSpPr>
          <p:cNvPr id="161" name="Google Shape;161;p6"/>
          <p:cNvCxnSpPr>
            <a:cxnSpLocks/>
          </p:cNvCxnSpPr>
          <p:nvPr/>
        </p:nvCxnSpPr>
        <p:spPr>
          <a:xfrm>
            <a:off x="8528475" y="3667934"/>
            <a:ext cx="1121696" cy="384042"/>
          </a:xfrm>
          <a:prstGeom prst="straightConnector1">
            <a:avLst/>
          </a:prstGeom>
          <a:noFill/>
          <a:ln w="44450" cap="flat" cmpd="sng">
            <a:solidFill>
              <a:srgbClr val="4D7C85"/>
            </a:solidFill>
            <a:prstDash val="solid"/>
            <a:round/>
            <a:headEnd type="none" w="sm" len="sm"/>
            <a:tailEnd type="triangle" w="med" len="med"/>
          </a:ln>
        </p:spPr>
      </p:cxnSp>
      <p:cxnSp>
        <p:nvCxnSpPr>
          <p:cNvPr id="162" name="Google Shape;162;p6"/>
          <p:cNvCxnSpPr>
            <a:cxnSpLocks/>
          </p:cNvCxnSpPr>
          <p:nvPr/>
        </p:nvCxnSpPr>
        <p:spPr>
          <a:xfrm flipV="1">
            <a:off x="8686231" y="4298730"/>
            <a:ext cx="963940" cy="595275"/>
          </a:xfrm>
          <a:prstGeom prst="straightConnector1">
            <a:avLst/>
          </a:prstGeom>
          <a:noFill/>
          <a:ln w="44450" cap="flat" cmpd="sng">
            <a:solidFill>
              <a:srgbClr val="4D7C85"/>
            </a:solidFill>
            <a:prstDash val="solid"/>
            <a:round/>
            <a:headEnd type="none" w="sm" len="sm"/>
            <a:tailEnd type="triangle" w="med" len="med"/>
          </a:ln>
        </p:spPr>
      </p:cxnSp>
      <p:cxnSp>
        <p:nvCxnSpPr>
          <p:cNvPr id="163" name="Google Shape;163;p6"/>
          <p:cNvCxnSpPr>
            <a:cxnSpLocks/>
          </p:cNvCxnSpPr>
          <p:nvPr/>
        </p:nvCxnSpPr>
        <p:spPr>
          <a:xfrm flipV="1">
            <a:off x="8686231" y="4298730"/>
            <a:ext cx="1307330" cy="1643041"/>
          </a:xfrm>
          <a:prstGeom prst="straightConnector1">
            <a:avLst/>
          </a:prstGeom>
          <a:noFill/>
          <a:ln w="44450" cap="flat" cmpd="sng">
            <a:solidFill>
              <a:srgbClr val="4D7C85"/>
            </a:solidFill>
            <a:prstDash val="solid"/>
            <a:round/>
            <a:headEnd type="none" w="sm" len="sm"/>
            <a:tailEnd type="triangle" w="med" len="med"/>
          </a:ln>
        </p:spPr>
      </p:cxnSp>
    </p:spTree>
    <p:extLst>
      <p:ext uri="{BB962C8B-B14F-4D97-AF65-F5344CB8AC3E}">
        <p14:creationId xmlns:p14="http://schemas.microsoft.com/office/powerpoint/2010/main" val="3039719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07390" y="1093514"/>
            <a:ext cx="5387386" cy="763571"/>
          </a:xfrm>
        </p:spPr>
        <p:txBody>
          <a:bodyPr>
            <a:noAutofit/>
          </a:bodyPr>
          <a:lstStyle/>
          <a:p>
            <a:r>
              <a:rPr lang="hu-HU" sz="2800" dirty="0" err="1"/>
              <a:t>Share</a:t>
            </a:r>
            <a:r>
              <a:rPr lang="hu-HU" sz="2800" dirty="0"/>
              <a:t> of </a:t>
            </a:r>
            <a:r>
              <a:rPr lang="hu-HU" sz="2800" dirty="0" err="1"/>
              <a:t>total</a:t>
            </a:r>
            <a:r>
              <a:rPr lang="hu-HU" sz="2800" dirty="0"/>
              <a:t> </a:t>
            </a:r>
            <a:r>
              <a:rPr lang="hu-HU" sz="2800" dirty="0" err="1"/>
              <a:t>wealth</a:t>
            </a:r>
            <a:r>
              <a:rPr lang="hu-HU" sz="2800" dirty="0"/>
              <a:t> </a:t>
            </a:r>
            <a:r>
              <a:rPr lang="hu-HU" sz="2800" dirty="0" err="1"/>
              <a:t>owned</a:t>
            </a:r>
            <a:r>
              <a:rPr lang="hu-HU" sz="2800" dirty="0"/>
              <a:t> </a:t>
            </a:r>
            <a:r>
              <a:rPr lang="hu-HU" sz="2800" dirty="0" err="1"/>
              <a:t>by</a:t>
            </a:r>
            <a:r>
              <a:rPr lang="hu-HU" sz="2800" dirty="0"/>
              <a:t> </a:t>
            </a:r>
            <a:r>
              <a:rPr lang="hu-HU" sz="2800" dirty="0" err="1"/>
              <a:t>the</a:t>
            </a:r>
            <a:r>
              <a:rPr lang="hu-HU" sz="2800" dirty="0"/>
              <a:t> top 1%</a:t>
            </a:r>
          </a:p>
        </p:txBody>
      </p:sp>
      <p:pic>
        <p:nvPicPr>
          <p:cNvPr id="1026" name="Picture 2" descr="Lehet, hogy egy grafika erről: , szöveg, amely így szól: „Life at Age 65 in the EU (2023) 22.0 21.9 21.2 .2 1 1 0 9 8 Spain France Luxembourg Ital Portugal Malta Sweden Cyprus Ireland Belgium Slovenia Greece EU27 Finland Austria Netherlands Denmark Germany Estonia Czechia Poland Lithuania Slovakia Croatia Latvia Romania Bulgaria Hungary 19 18.8 18 18.6 18.4 18. 1 18.0 17. 4 17.3 3 16.9 16.8 0 5 10 15 20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899" y="1112363"/>
            <a:ext cx="5484076" cy="5495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 graphic of text that says '42 35 33 33 31 31 30 30 30 29 29 Turkey Russia Hungary Cyprus Switzerland Georgia Austria Poland Latvia Luxembourg Germany Sweden France Czechia EUAA Portugal EUN Bulgaria EUMS Ukraine Norway Romania Spain Greece Serbia Montenegro Slovenia Lithuania 28 27 26 26 25 25 24 24 24 24 24 23 BiH Moldova Albania Croatia Iceland Belarus North Macedonia Italy Ireland 22 22 21 21 20 18 UK Malta Denmark Finland Slovakia Belgium Netherlands 15 14 0 30 10 20 Share of total wealth owned by the top 40 1%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90" y="2026762"/>
            <a:ext cx="5387386" cy="4581425"/>
          </a:xfrm>
          <a:prstGeom prst="rect">
            <a:avLst/>
          </a:prstGeom>
          <a:noFill/>
          <a:extLst>
            <a:ext uri="{909E8E84-426E-40DD-AFC4-6F175D3DCCD1}">
              <a14:hiddenFill xmlns:a14="http://schemas.microsoft.com/office/drawing/2010/main">
                <a:solidFill>
                  <a:srgbClr val="FFFFFF"/>
                </a:solidFill>
              </a14:hiddenFill>
            </a:ext>
          </a:extLst>
        </p:spPr>
      </p:pic>
      <p:sp>
        <p:nvSpPr>
          <p:cNvPr id="6" name="Cím 1"/>
          <p:cNvSpPr txBox="1">
            <a:spLocks/>
          </p:cNvSpPr>
          <p:nvPr/>
        </p:nvSpPr>
        <p:spPr>
          <a:xfrm>
            <a:off x="207391" y="105272"/>
            <a:ext cx="11149584" cy="763571"/>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b="1" kern="1200">
                <a:solidFill>
                  <a:schemeClr val="tx1"/>
                </a:solidFill>
                <a:latin typeface="+mj-lt"/>
                <a:ea typeface="+mj-ea"/>
                <a:cs typeface="+mj-cs"/>
              </a:defRPr>
            </a:lvl1pPr>
          </a:lstStyle>
          <a:p>
            <a:r>
              <a:rPr lang="hu-HU" sz="4000" dirty="0"/>
              <a:t>Orbán rendszerének lényege két ábrán bemutatva</a:t>
            </a:r>
          </a:p>
        </p:txBody>
      </p:sp>
    </p:spTree>
    <p:extLst>
      <p:ext uri="{BB962C8B-B14F-4D97-AF65-F5344CB8AC3E}">
        <p14:creationId xmlns:p14="http://schemas.microsoft.com/office/powerpoint/2010/main" val="122233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5414" y="282804"/>
            <a:ext cx="3544479" cy="6268825"/>
          </a:xfrm>
        </p:spPr>
        <p:txBody>
          <a:bodyPr>
            <a:normAutofit/>
          </a:bodyPr>
          <a:lstStyle/>
          <a:p>
            <a:r>
              <a:rPr lang="hu-HU" sz="4800" dirty="0"/>
              <a:t>KSH – avagy a szegénységi adatok hamisítása</a:t>
            </a:r>
          </a:p>
        </p:txBody>
      </p:sp>
      <p:pic>
        <p:nvPicPr>
          <p:cNvPr id="1028" name="Picture 4" descr="Lehet, hogy egy kép erről: , szöveg, amely így szól: „2015 szegénységi küszöb 2734 szegénységiküszöb2734 E S0 Maenan 20 100 30C 10 00 2000 4000 Egy fogyaszlási egységre jutó jövedelem, 100 curós sávokban 6000 8000 A nemzetközi adatok hozták is ezt formát, de magyar ábra egyáltalán nem hasonlitott erre. Ügy nézett kı, mintha omb hátára egy kilátót emeltek volna. Vagy inkább egy ό magas tornyot. 2021 szegénységi küszöb 3972 € nan Aps ၀0 100 000 D0 2000 4000 6000 8000 Egy fogyasztási ogysógre jutó jövodelem, 100 curós sávokban 1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136" y="122548"/>
            <a:ext cx="8034126" cy="659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154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2419927"/>
            <a:ext cx="10972800" cy="1505528"/>
          </a:xfrm>
        </p:spPr>
        <p:txBody>
          <a:bodyPr>
            <a:normAutofit/>
          </a:bodyPr>
          <a:lstStyle/>
          <a:p>
            <a:pPr marL="13050">
              <a:spcBef>
                <a:spcPts val="0"/>
              </a:spcBef>
            </a:pPr>
            <a:r>
              <a:rPr lang="hu-HU" sz="5400" dirty="0"/>
              <a:t>A leíró nyelv kialakítása</a:t>
            </a:r>
          </a:p>
        </p:txBody>
      </p:sp>
    </p:spTree>
    <p:extLst>
      <p:ext uri="{BB962C8B-B14F-4D97-AF65-F5344CB8AC3E}">
        <p14:creationId xmlns:p14="http://schemas.microsoft.com/office/powerpoint/2010/main" val="65765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aphicFrame>
        <p:nvGraphicFramePr>
          <p:cNvPr id="202" name="Google Shape;202;p11"/>
          <p:cNvGraphicFramePr/>
          <p:nvPr>
            <p:extLst>
              <p:ext uri="{D42A27DB-BD31-4B8C-83A1-F6EECF244321}">
                <p14:modId xmlns:p14="http://schemas.microsoft.com/office/powerpoint/2010/main" val="2238036428"/>
              </p:ext>
            </p:extLst>
          </p:nvPr>
        </p:nvGraphicFramePr>
        <p:xfrm>
          <a:off x="143934" y="857918"/>
          <a:ext cx="11904134" cy="5913173"/>
        </p:xfrm>
        <a:graphic>
          <a:graphicData uri="http://schemas.openxmlformats.org/drawingml/2006/table">
            <a:tbl>
              <a:tblPr>
                <a:noFill/>
              </a:tblPr>
              <a:tblGrid>
                <a:gridCol w="1303867">
                  <a:extLst>
                    <a:ext uri="{9D8B030D-6E8A-4147-A177-3AD203B41FA5}">
                      <a16:colId xmlns:a16="http://schemas.microsoft.com/office/drawing/2014/main" val="20000"/>
                    </a:ext>
                  </a:extLst>
                </a:gridCol>
                <a:gridCol w="2535967">
                  <a:extLst>
                    <a:ext uri="{9D8B030D-6E8A-4147-A177-3AD203B41FA5}">
                      <a16:colId xmlns:a16="http://schemas.microsoft.com/office/drawing/2014/main" val="20001"/>
                    </a:ext>
                  </a:extLst>
                </a:gridCol>
                <a:gridCol w="4608500">
                  <a:extLst>
                    <a:ext uri="{9D8B030D-6E8A-4147-A177-3AD203B41FA5}">
                      <a16:colId xmlns:a16="http://schemas.microsoft.com/office/drawing/2014/main" val="20002"/>
                    </a:ext>
                  </a:extLst>
                </a:gridCol>
                <a:gridCol w="3455800">
                  <a:extLst>
                    <a:ext uri="{9D8B030D-6E8A-4147-A177-3AD203B41FA5}">
                      <a16:colId xmlns:a16="http://schemas.microsoft.com/office/drawing/2014/main" val="20003"/>
                    </a:ext>
                  </a:extLst>
                </a:gridCol>
              </a:tblGrid>
              <a:tr h="828053">
                <a:tc>
                  <a:txBody>
                    <a:bodyPr/>
                    <a:lstStyle/>
                    <a:p>
                      <a:pPr marL="0" marR="0" lvl="0" indent="0" algn="l" rtl="0">
                        <a:lnSpc>
                          <a:spcPct val="100000"/>
                        </a:lnSpc>
                        <a:spcBef>
                          <a:spcPts val="0"/>
                        </a:spcBef>
                        <a:spcAft>
                          <a:spcPts val="0"/>
                        </a:spcAft>
                        <a:buClr>
                          <a:srgbClr val="50412B"/>
                        </a:buClr>
                        <a:buSzPts val="1800"/>
                        <a:buFont typeface="Calibri"/>
                        <a:buNone/>
                      </a:pPr>
                      <a:r>
                        <a:rPr lang="hu-HU" sz="3200" b="1" i="1" u="none" strike="noStrike" cap="none" dirty="0">
                          <a:solidFill>
                            <a:srgbClr val="50412B"/>
                          </a:solidFill>
                          <a:latin typeface="Calibri"/>
                          <a:ea typeface="Calibri"/>
                          <a:cs typeface="Calibri"/>
                          <a:sym typeface="Calibri"/>
                        </a:rPr>
                        <a:t>Panel</a:t>
                      </a:r>
                      <a:endParaRPr sz="3200" u="none" strike="noStrike" cap="none" dirty="0">
                        <a:latin typeface="Calibri"/>
                        <a:ea typeface="Calibri"/>
                        <a:cs typeface="Calibri"/>
                        <a:sym typeface="Calibri"/>
                      </a:endParaRPr>
                    </a:p>
                  </a:txBody>
                  <a:tcPr marL="48267" marR="48267" marT="48267" marB="48267">
                    <a:lnL w="12700"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12700"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4D7C85"/>
                        </a:buClr>
                        <a:buSzPts val="1800"/>
                        <a:buFont typeface="Calibri"/>
                        <a:buNone/>
                      </a:pPr>
                      <a:r>
                        <a:rPr lang="hu-HU" sz="2400" b="1" i="1" u="none" strike="noStrike" cap="none" dirty="0">
                          <a:solidFill>
                            <a:srgbClr val="4D7C85"/>
                          </a:solidFill>
                          <a:latin typeface="Calibri"/>
                          <a:ea typeface="Calibri"/>
                          <a:cs typeface="Calibri"/>
                          <a:sym typeface="Calibri"/>
                        </a:rPr>
                        <a:t>A populista panel tartalma</a:t>
                      </a:r>
                      <a:endParaRPr sz="2700" u="none" strike="noStrike" cap="none" dirty="0">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12700"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4D7C85"/>
                        </a:buClr>
                        <a:buSzPts val="1800"/>
                        <a:buFont typeface="Calibri"/>
                        <a:buNone/>
                      </a:pPr>
                      <a:r>
                        <a:rPr lang="hu-HU" sz="2400" b="1" i="1" u="none" strike="noStrike" cap="none" dirty="0">
                          <a:solidFill>
                            <a:srgbClr val="4D7C85"/>
                          </a:solidFill>
                          <a:latin typeface="Calibri"/>
                          <a:ea typeface="Calibri"/>
                          <a:cs typeface="Calibri"/>
                          <a:sym typeface="Calibri"/>
                        </a:rPr>
                        <a:t>A populista panel </a:t>
                      </a:r>
                    </a:p>
                    <a:p>
                      <a:pPr marL="0" marR="0" lvl="0" indent="0" algn="l" rtl="0">
                        <a:lnSpc>
                          <a:spcPct val="100000"/>
                        </a:lnSpc>
                        <a:spcBef>
                          <a:spcPts val="0"/>
                        </a:spcBef>
                        <a:spcAft>
                          <a:spcPts val="0"/>
                        </a:spcAft>
                        <a:buClr>
                          <a:srgbClr val="4D7C85"/>
                        </a:buClr>
                        <a:buSzPts val="1800"/>
                        <a:buFont typeface="Calibri"/>
                        <a:buNone/>
                      </a:pPr>
                      <a:r>
                        <a:rPr lang="hu-HU" sz="2400" b="1" i="1" u="none" strike="noStrike" cap="none" dirty="0">
                          <a:solidFill>
                            <a:srgbClr val="4D7C85"/>
                          </a:solidFill>
                          <a:latin typeface="Calibri"/>
                          <a:ea typeface="Calibri"/>
                          <a:cs typeface="Calibri"/>
                          <a:sym typeface="Calibri"/>
                        </a:rPr>
                        <a:t>funkciója</a:t>
                      </a:r>
                      <a:endParaRPr sz="2700" u="none" strike="noStrike" cap="none" dirty="0">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12700"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4D7C85"/>
                        </a:buClr>
                        <a:buSzPts val="1800"/>
                        <a:buFont typeface="Calibri"/>
                        <a:buNone/>
                      </a:pPr>
                      <a:r>
                        <a:rPr lang="hu-HU" sz="2400" b="1" i="1" u="none" strike="noStrike" cap="none" dirty="0">
                          <a:solidFill>
                            <a:srgbClr val="4D7C85"/>
                          </a:solidFill>
                          <a:latin typeface="Calibri"/>
                          <a:ea typeface="Calibri"/>
                          <a:cs typeface="Calibri"/>
                          <a:sym typeface="Calibri"/>
                        </a:rPr>
                        <a:t>A populista panel révén </a:t>
                      </a:r>
                      <a:r>
                        <a:rPr lang="hu-HU" sz="2400" b="1" i="1" u="none" strike="noStrike" cap="none" dirty="0" err="1">
                          <a:solidFill>
                            <a:srgbClr val="4D7C85"/>
                          </a:solidFill>
                          <a:latin typeface="Calibri"/>
                          <a:ea typeface="Calibri"/>
                          <a:cs typeface="Calibri"/>
                          <a:sym typeface="Calibri"/>
                        </a:rPr>
                        <a:t>stigmatizált</a:t>
                      </a:r>
                      <a:r>
                        <a:rPr lang="hu-HU" sz="2400" b="1" i="1" u="none" strike="noStrike" cap="none" dirty="0">
                          <a:solidFill>
                            <a:srgbClr val="4D7C85"/>
                          </a:solidFill>
                          <a:latin typeface="Calibri"/>
                          <a:ea typeface="Calibri"/>
                          <a:cs typeface="Calibri"/>
                          <a:sym typeface="Calibri"/>
                        </a:rPr>
                        <a:t> csoportok</a:t>
                      </a:r>
                      <a:endParaRPr sz="2700" u="none" strike="noStrike" cap="none" dirty="0">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12700" cap="flat" cmpd="sng">
                      <a:solidFill>
                        <a:srgbClr val="B3A99D"/>
                      </a:solidFill>
                      <a:prstDash val="solid"/>
                      <a:round/>
                      <a:headEnd type="none" w="sm" len="sm"/>
                      <a:tailEnd type="none" w="sm" len="sm"/>
                    </a:lnR>
                    <a:lnT w="12700"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extLst>
                  <a:ext uri="{0D108BD9-81ED-4DB2-BD59-A6C34878D82A}">
                    <a16:rowId xmlns:a16="http://schemas.microsoft.com/office/drawing/2014/main" val="10000"/>
                  </a:ext>
                </a:extLst>
              </a:tr>
              <a:tr h="1803413">
                <a:tc>
                  <a:txBody>
                    <a:bodyPr/>
                    <a:lstStyle/>
                    <a:p>
                      <a:pPr marL="0" marR="0" lvl="0" indent="0" algn="l" rtl="0">
                        <a:lnSpc>
                          <a:spcPct val="100000"/>
                        </a:lnSpc>
                        <a:spcBef>
                          <a:spcPts val="0"/>
                        </a:spcBef>
                        <a:spcAft>
                          <a:spcPts val="0"/>
                        </a:spcAft>
                        <a:buClr>
                          <a:srgbClr val="4D7C85"/>
                        </a:buClr>
                        <a:buSzPts val="2000"/>
                        <a:buFont typeface="Calibri"/>
                        <a:buNone/>
                      </a:pPr>
                      <a:r>
                        <a:rPr lang="hu-HU" sz="2700" b="1" i="0" u="none" strike="noStrike" cap="none" dirty="0">
                          <a:solidFill>
                            <a:srgbClr val="FF0000"/>
                          </a:solidFill>
                          <a:latin typeface="Calibri"/>
                          <a:ea typeface="Calibri"/>
                          <a:cs typeface="Calibri"/>
                          <a:sym typeface="Calibri"/>
                        </a:rPr>
                        <a:t>Isten</a:t>
                      </a:r>
                      <a:endParaRPr sz="3200" dirty="0">
                        <a:solidFill>
                          <a:srgbClr val="FF0000"/>
                        </a:solidFill>
                      </a:endParaRPr>
                    </a:p>
                    <a:p>
                      <a:pPr marL="0" marR="0" lvl="0" indent="0" algn="l" rtl="0">
                        <a:lnSpc>
                          <a:spcPct val="100000"/>
                        </a:lnSpc>
                        <a:spcBef>
                          <a:spcPts val="0"/>
                        </a:spcBef>
                        <a:spcAft>
                          <a:spcPts val="0"/>
                        </a:spcAft>
                        <a:buClr>
                          <a:srgbClr val="4D7C85"/>
                        </a:buClr>
                        <a:buSzPts val="1600"/>
                        <a:buFont typeface="Calibri"/>
                        <a:buNone/>
                      </a:pPr>
                      <a:r>
                        <a:rPr lang="hu-HU" sz="2100" b="1" i="0" u="none" strike="noStrike" cap="none" dirty="0">
                          <a:solidFill>
                            <a:srgbClr val="4D7C85"/>
                          </a:solidFill>
                          <a:latin typeface="Calibri"/>
                          <a:ea typeface="Calibri"/>
                          <a:cs typeface="Calibri"/>
                          <a:sym typeface="Calibri"/>
                        </a:rPr>
                        <a:t>(transz-</a:t>
                      </a:r>
                      <a:r>
                        <a:rPr lang="hu-HU" sz="2100" b="1" i="0" u="none" strike="noStrike" cap="none" dirty="0" err="1">
                          <a:solidFill>
                            <a:srgbClr val="4D7C85"/>
                          </a:solidFill>
                          <a:latin typeface="Calibri"/>
                          <a:ea typeface="Calibri"/>
                          <a:cs typeface="Calibri"/>
                          <a:sym typeface="Calibri"/>
                        </a:rPr>
                        <a:t>cendens</a:t>
                      </a:r>
                      <a:r>
                        <a:rPr lang="hu-HU" sz="2100" b="1" i="0" u="none" strike="noStrike" cap="none" dirty="0">
                          <a:solidFill>
                            <a:srgbClr val="4D7C85"/>
                          </a:solidFill>
                          <a:latin typeface="Calibri"/>
                          <a:ea typeface="Calibri"/>
                          <a:cs typeface="Calibri"/>
                          <a:sym typeface="Calibri"/>
                        </a:rPr>
                        <a:t>, spirituális közösség)</a:t>
                      </a:r>
                      <a:endParaRPr sz="2700" u="none" strike="noStrike" cap="none" dirty="0">
                        <a:latin typeface="Calibri"/>
                        <a:ea typeface="Calibri"/>
                        <a:cs typeface="Calibri"/>
                        <a:sym typeface="Calibri"/>
                      </a:endParaRPr>
                    </a:p>
                  </a:txBody>
                  <a:tcPr marL="48267" marR="48267" marT="48267" marB="48267">
                    <a:lnL w="12700"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50412B"/>
                        </a:buClr>
                        <a:buSzPts val="1600"/>
                        <a:buFont typeface="Calibri"/>
                        <a:buNone/>
                      </a:pPr>
                      <a:r>
                        <a:rPr lang="hu-HU" sz="2100" b="1" u="none" strike="noStrike" cap="none">
                          <a:solidFill>
                            <a:srgbClr val="50412B"/>
                          </a:solidFill>
                          <a:latin typeface="Calibri"/>
                          <a:ea typeface="Calibri"/>
                          <a:cs typeface="Calibri"/>
                          <a:sym typeface="Calibri"/>
                        </a:rPr>
                        <a:t>Morális pozíció</a:t>
                      </a:r>
                      <a:endParaRPr sz="2700" u="none" strike="noStrike" cap="none">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50412B"/>
                        </a:buClr>
                        <a:buSzPts val="1600"/>
                        <a:buFont typeface="Calibri"/>
                        <a:buNone/>
                      </a:pPr>
                      <a:r>
                        <a:rPr lang="hu-HU" sz="2100" b="1" u="none" strike="noStrike" cap="none" dirty="0">
                          <a:solidFill>
                            <a:srgbClr val="50412B"/>
                          </a:solidFill>
                          <a:latin typeface="Calibri"/>
                          <a:ea typeface="Calibri"/>
                          <a:cs typeface="Calibri"/>
                          <a:sym typeface="Calibri"/>
                        </a:rPr>
                        <a:t>(i) Megfosztja az ellenfeleket morális elfogadhatóságuktól</a:t>
                      </a:r>
                      <a:br>
                        <a:rPr lang="hu-HU" sz="2100" b="1" u="none" strike="noStrike" cap="none" dirty="0">
                          <a:solidFill>
                            <a:srgbClr val="50412B"/>
                          </a:solidFill>
                          <a:latin typeface="Calibri"/>
                          <a:ea typeface="Calibri"/>
                          <a:cs typeface="Calibri"/>
                          <a:sym typeface="Calibri"/>
                        </a:rPr>
                      </a:br>
                      <a:r>
                        <a:rPr lang="hu-HU" sz="2100" b="1" u="none" strike="noStrike" cap="none" dirty="0">
                          <a:solidFill>
                            <a:srgbClr val="50412B"/>
                          </a:solidFill>
                          <a:latin typeface="Calibri"/>
                          <a:ea typeface="Calibri"/>
                          <a:cs typeface="Calibri"/>
                          <a:sym typeface="Calibri"/>
                        </a:rPr>
                        <a:t>(ii) A versengő politikák többé nem vitathatók</a:t>
                      </a:r>
                      <a:endParaRPr lang="hu-HU" sz="2700" b="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50412B"/>
                        </a:buClr>
                        <a:buSzPts val="1600"/>
                        <a:buFont typeface="Calibri"/>
                        <a:buNone/>
                      </a:pPr>
                      <a:r>
                        <a:rPr lang="hu-HU" sz="2700" b="0" u="none" strike="noStrike" cap="none" dirty="0">
                          <a:solidFill>
                            <a:schemeClr val="accent6">
                              <a:lumMod val="50000"/>
                            </a:schemeClr>
                          </a:solidFill>
                          <a:latin typeface="Calibri"/>
                          <a:ea typeface="Calibri"/>
                          <a:cs typeface="Calibri"/>
                          <a:sym typeface="Wingdings" panose="05000000000000000000" pitchFamily="2" charset="2"/>
                        </a:rPr>
                        <a:t></a:t>
                      </a:r>
                      <a:r>
                        <a:rPr lang="hu-HU" sz="2700" b="1" u="none" strike="noStrike" cap="none" dirty="0">
                          <a:solidFill>
                            <a:srgbClr val="50412B"/>
                          </a:solidFill>
                          <a:latin typeface="Calibri"/>
                          <a:ea typeface="Calibri"/>
                          <a:cs typeface="Calibri"/>
                          <a:sym typeface="Calibri"/>
                        </a:rPr>
                        <a:t> </a:t>
                      </a:r>
                      <a:r>
                        <a:rPr lang="hu-HU" sz="2700" b="1" u="none" strike="noStrike" cap="none" dirty="0">
                          <a:solidFill>
                            <a:srgbClr val="8D503B"/>
                          </a:solidFill>
                          <a:latin typeface="Calibri"/>
                          <a:ea typeface="Calibri"/>
                          <a:cs typeface="Calibri"/>
                          <a:sym typeface="Calibri"/>
                        </a:rPr>
                        <a:t>VITA</a:t>
                      </a:r>
                      <a:endParaRPr sz="2700" u="none" strike="noStrike" cap="none" dirty="0">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50412B"/>
                        </a:buClr>
                        <a:buSzPts val="1600"/>
                        <a:buFont typeface="Calibri"/>
                        <a:buNone/>
                      </a:pPr>
                      <a:r>
                        <a:rPr lang="hu-HU" sz="2100" b="1" u="none" strike="noStrike" cap="none">
                          <a:solidFill>
                            <a:srgbClr val="50412B"/>
                          </a:solidFill>
                          <a:latin typeface="Calibri"/>
                          <a:ea typeface="Calibri"/>
                          <a:cs typeface="Calibri"/>
                          <a:sym typeface="Calibri"/>
                        </a:rPr>
                        <a:t>Ateisták, liberálisok stb.</a:t>
                      </a:r>
                      <a:endParaRPr sz="2700" u="none" strike="noStrike" cap="none">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12700"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extLst>
                  <a:ext uri="{0D108BD9-81ED-4DB2-BD59-A6C34878D82A}">
                    <a16:rowId xmlns:a16="http://schemas.microsoft.com/office/drawing/2014/main" val="10001"/>
                  </a:ext>
                </a:extLst>
              </a:tr>
              <a:tr h="1478293">
                <a:tc>
                  <a:txBody>
                    <a:bodyPr/>
                    <a:lstStyle/>
                    <a:p>
                      <a:pPr marL="0" marR="0" lvl="0" indent="0" algn="l" rtl="0">
                        <a:lnSpc>
                          <a:spcPct val="100000"/>
                        </a:lnSpc>
                        <a:spcBef>
                          <a:spcPts val="0"/>
                        </a:spcBef>
                        <a:spcAft>
                          <a:spcPts val="0"/>
                        </a:spcAft>
                        <a:buClr>
                          <a:srgbClr val="4D7C85"/>
                        </a:buClr>
                        <a:buSzPts val="2000"/>
                        <a:buFont typeface="Calibri"/>
                        <a:buNone/>
                      </a:pPr>
                      <a:r>
                        <a:rPr lang="hu-HU" sz="2700" b="1" i="0" u="none" strike="noStrike" cap="none" dirty="0">
                          <a:solidFill>
                            <a:srgbClr val="FF0000"/>
                          </a:solidFill>
                          <a:latin typeface="Calibri"/>
                          <a:ea typeface="Calibri"/>
                          <a:cs typeface="Calibri"/>
                          <a:sym typeface="Calibri"/>
                        </a:rPr>
                        <a:t>Haza</a:t>
                      </a:r>
                      <a:endParaRPr sz="3200" dirty="0">
                        <a:solidFill>
                          <a:srgbClr val="FF0000"/>
                        </a:solidFill>
                      </a:endParaRPr>
                    </a:p>
                    <a:p>
                      <a:pPr marL="0" marR="0" lvl="0" indent="0" algn="l" rtl="0">
                        <a:lnSpc>
                          <a:spcPct val="100000"/>
                        </a:lnSpc>
                        <a:spcBef>
                          <a:spcPts val="0"/>
                        </a:spcBef>
                        <a:spcAft>
                          <a:spcPts val="0"/>
                        </a:spcAft>
                        <a:buClr>
                          <a:srgbClr val="4D7C85"/>
                        </a:buClr>
                        <a:buSzPts val="1600"/>
                        <a:buFont typeface="Calibri"/>
                        <a:buNone/>
                      </a:pPr>
                      <a:r>
                        <a:rPr lang="hu-HU" sz="2100" b="1" i="0" u="none" strike="noStrike" cap="none" dirty="0">
                          <a:solidFill>
                            <a:srgbClr val="4D7C85"/>
                          </a:solidFill>
                          <a:latin typeface="Calibri"/>
                          <a:ea typeface="Calibri"/>
                          <a:cs typeface="Calibri"/>
                          <a:sym typeface="Calibri"/>
                        </a:rPr>
                        <a:t>(nemzeti közösség)</a:t>
                      </a:r>
                      <a:endParaRPr sz="2700" u="none" strike="noStrike" cap="none" dirty="0">
                        <a:latin typeface="Calibri"/>
                        <a:ea typeface="Calibri"/>
                        <a:cs typeface="Calibri"/>
                        <a:sym typeface="Calibri"/>
                      </a:endParaRPr>
                    </a:p>
                  </a:txBody>
                  <a:tcPr marL="48267" marR="48267" marT="48267" marB="48267">
                    <a:lnL w="12700"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50412B"/>
                        </a:buClr>
                        <a:buSzPts val="1600"/>
                        <a:buFont typeface="Calibri"/>
                        <a:buNone/>
                      </a:pPr>
                      <a:r>
                        <a:rPr lang="hu-HU" sz="2100" b="1" u="none" strike="noStrike" cap="none">
                          <a:solidFill>
                            <a:srgbClr val="50412B"/>
                          </a:solidFill>
                          <a:latin typeface="Calibri"/>
                          <a:ea typeface="Calibri"/>
                          <a:cs typeface="Calibri"/>
                          <a:sym typeface="Calibri"/>
                        </a:rPr>
                        <a:t>Fogadott politikai család</a:t>
                      </a:r>
                      <a:endParaRPr sz="2700" u="none" strike="noStrike" cap="none">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50412B"/>
                        </a:buClr>
                        <a:buSzPts val="1600"/>
                        <a:buFont typeface="Calibri"/>
                        <a:buNone/>
                      </a:pPr>
                      <a:r>
                        <a:rPr lang="hu-HU" sz="2100" b="1" u="none" strike="noStrike" cap="none" dirty="0">
                          <a:solidFill>
                            <a:srgbClr val="50412B"/>
                          </a:solidFill>
                          <a:latin typeface="Calibri"/>
                          <a:ea typeface="Calibri"/>
                          <a:cs typeface="Calibri"/>
                          <a:sym typeface="Calibri"/>
                        </a:rPr>
                        <a:t>(i) Kizárja az ellenzéket a nemzetből</a:t>
                      </a:r>
                      <a:br>
                        <a:rPr lang="hu-HU" sz="2100" b="1" u="none" strike="noStrike" cap="none" dirty="0">
                          <a:solidFill>
                            <a:srgbClr val="50412B"/>
                          </a:solidFill>
                          <a:latin typeface="Calibri"/>
                          <a:ea typeface="Calibri"/>
                          <a:cs typeface="Calibri"/>
                          <a:sym typeface="Calibri"/>
                        </a:rPr>
                      </a:br>
                      <a:r>
                        <a:rPr lang="hu-HU" sz="2100" b="1" u="none" strike="noStrike" cap="none" dirty="0">
                          <a:solidFill>
                            <a:srgbClr val="50412B"/>
                          </a:solidFill>
                          <a:latin typeface="Calibri"/>
                          <a:ea typeface="Calibri"/>
                          <a:cs typeface="Calibri"/>
                          <a:sym typeface="Calibri"/>
                        </a:rPr>
                        <a:t>(ii) Megszünteti a kormányzók elszámoltathatóságát</a:t>
                      </a:r>
                      <a:endParaRPr sz="2700" b="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50412B"/>
                        </a:buClr>
                        <a:buSzPts val="2000"/>
                        <a:buFont typeface="Calibri"/>
                        <a:buNone/>
                      </a:pPr>
                      <a:r>
                        <a:rPr lang="hu-HU" sz="2700" b="1" u="none" strike="noStrike" cap="none" dirty="0">
                          <a:solidFill>
                            <a:schemeClr val="accent6">
                              <a:lumMod val="50000"/>
                            </a:schemeClr>
                          </a:solidFill>
                          <a:latin typeface="Calibri"/>
                          <a:ea typeface="Calibri"/>
                          <a:cs typeface="Calibri"/>
                          <a:sym typeface="Wingdings" panose="05000000000000000000" pitchFamily="2" charset="2"/>
                        </a:rPr>
                        <a:t></a:t>
                      </a:r>
                      <a:r>
                        <a:rPr lang="hu-HU" sz="2700" b="1" u="none" strike="noStrike" cap="none" dirty="0">
                          <a:solidFill>
                            <a:srgbClr val="50412B"/>
                          </a:solidFill>
                          <a:latin typeface="Calibri"/>
                          <a:ea typeface="Calibri"/>
                          <a:cs typeface="Calibri"/>
                          <a:sym typeface="Calibri"/>
                        </a:rPr>
                        <a:t> </a:t>
                      </a:r>
                      <a:r>
                        <a:rPr lang="hu-HU" sz="2700" b="1" u="none" strike="noStrike" cap="none" dirty="0">
                          <a:solidFill>
                            <a:srgbClr val="8D503B"/>
                          </a:solidFill>
                          <a:latin typeface="Calibri"/>
                          <a:ea typeface="Calibri"/>
                          <a:cs typeface="Calibri"/>
                          <a:sym typeface="Calibri"/>
                        </a:rPr>
                        <a:t>MOZGÁSTÉR</a:t>
                      </a:r>
                      <a:endParaRPr sz="2700" u="none" strike="noStrike" cap="none" dirty="0">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50412B"/>
                        </a:buClr>
                        <a:buSzPts val="1600"/>
                        <a:buFont typeface="Calibri"/>
                        <a:buNone/>
                      </a:pPr>
                      <a:r>
                        <a:rPr lang="hu-HU" sz="2100" b="1" u="none" strike="noStrike" cap="none">
                          <a:solidFill>
                            <a:srgbClr val="50412B"/>
                          </a:solidFill>
                          <a:latin typeface="Calibri"/>
                          <a:ea typeface="Calibri"/>
                          <a:cs typeface="Calibri"/>
                          <a:sym typeface="Calibri"/>
                        </a:rPr>
                        <a:t>Ellenzéki pártok, civil társadalom (NGO-k, értelmiségiek stb.), nemzetközi szervezetek stb.</a:t>
                      </a:r>
                      <a:endParaRPr sz="2700" u="none" strike="noStrike" cap="none">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12700"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9525" cap="flat" cmpd="sng">
                      <a:solidFill>
                        <a:srgbClr val="B3A99D"/>
                      </a:solidFill>
                      <a:prstDash val="solid"/>
                      <a:round/>
                      <a:headEnd type="none" w="sm" len="sm"/>
                      <a:tailEnd type="none" w="sm" len="sm"/>
                    </a:lnB>
                    <a:solidFill>
                      <a:srgbClr val="EFEAE4">
                        <a:alpha val="60000"/>
                      </a:srgbClr>
                    </a:solidFill>
                  </a:tcPr>
                </a:tc>
                <a:extLst>
                  <a:ext uri="{0D108BD9-81ED-4DB2-BD59-A6C34878D82A}">
                    <a16:rowId xmlns:a16="http://schemas.microsoft.com/office/drawing/2014/main" val="10002"/>
                  </a:ext>
                </a:extLst>
              </a:tr>
              <a:tr h="1803413">
                <a:tc>
                  <a:txBody>
                    <a:bodyPr/>
                    <a:lstStyle/>
                    <a:p>
                      <a:pPr marL="0" marR="0" lvl="0" indent="0" algn="l" rtl="0">
                        <a:lnSpc>
                          <a:spcPct val="100000"/>
                        </a:lnSpc>
                        <a:spcBef>
                          <a:spcPts val="0"/>
                        </a:spcBef>
                        <a:spcAft>
                          <a:spcPts val="0"/>
                        </a:spcAft>
                        <a:buClr>
                          <a:srgbClr val="4D7C85"/>
                        </a:buClr>
                        <a:buSzPts val="2000"/>
                        <a:buFont typeface="Calibri"/>
                        <a:buNone/>
                      </a:pPr>
                      <a:r>
                        <a:rPr lang="hu-HU" sz="2700" b="1" i="0" u="none" strike="noStrike" cap="none" dirty="0">
                          <a:solidFill>
                            <a:srgbClr val="FF0000"/>
                          </a:solidFill>
                          <a:latin typeface="Calibri"/>
                          <a:ea typeface="Calibri"/>
                          <a:cs typeface="Calibri"/>
                          <a:sym typeface="Calibri"/>
                        </a:rPr>
                        <a:t>Család</a:t>
                      </a:r>
                      <a:endParaRPr sz="3200" dirty="0">
                        <a:solidFill>
                          <a:srgbClr val="FF0000"/>
                        </a:solidFill>
                      </a:endParaRPr>
                    </a:p>
                    <a:p>
                      <a:pPr marL="0" marR="0" lvl="0" indent="0" algn="l" rtl="0">
                        <a:lnSpc>
                          <a:spcPct val="100000"/>
                        </a:lnSpc>
                        <a:spcBef>
                          <a:spcPts val="0"/>
                        </a:spcBef>
                        <a:spcAft>
                          <a:spcPts val="0"/>
                        </a:spcAft>
                        <a:buClr>
                          <a:srgbClr val="4D7C85"/>
                        </a:buClr>
                        <a:buSzPts val="1600"/>
                        <a:buFont typeface="Calibri"/>
                        <a:buNone/>
                      </a:pPr>
                      <a:r>
                        <a:rPr lang="hu-HU" sz="2100" b="1" i="0" u="none" strike="noStrike" cap="none" dirty="0">
                          <a:solidFill>
                            <a:srgbClr val="4D7C85"/>
                          </a:solidFill>
                          <a:latin typeface="Calibri"/>
                          <a:ea typeface="Calibri"/>
                          <a:cs typeface="Calibri"/>
                          <a:sym typeface="Calibri"/>
                        </a:rPr>
                        <a:t>(vérségi közösség)</a:t>
                      </a:r>
                      <a:endParaRPr sz="2100" u="none" strike="noStrike" cap="none" dirty="0">
                        <a:latin typeface="Calibri"/>
                        <a:ea typeface="Calibri"/>
                        <a:cs typeface="Calibri"/>
                        <a:sym typeface="Calibri"/>
                      </a:endParaRPr>
                    </a:p>
                  </a:txBody>
                  <a:tcPr marL="48267" marR="48267" marT="48267" marB="48267">
                    <a:lnL w="12700"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12700"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50412B"/>
                        </a:buClr>
                        <a:buSzPts val="1600"/>
                        <a:buFont typeface="Calibri"/>
                        <a:buNone/>
                      </a:pPr>
                      <a:r>
                        <a:rPr lang="hu-HU" sz="2100" b="1" u="none" strike="noStrike" cap="none">
                          <a:solidFill>
                            <a:srgbClr val="50412B"/>
                          </a:solidFill>
                          <a:latin typeface="Calibri"/>
                          <a:ea typeface="Calibri"/>
                          <a:cs typeface="Calibri"/>
                          <a:sym typeface="Calibri"/>
                        </a:rPr>
                        <a:t>Patriarchális család</a:t>
                      </a:r>
                      <a:endParaRPr sz="2700" u="none" strike="noStrike" cap="none">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12700"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50412B"/>
                        </a:buClr>
                        <a:buSzPts val="1600"/>
                        <a:buFont typeface="Calibri"/>
                        <a:buNone/>
                      </a:pPr>
                      <a:r>
                        <a:rPr lang="hu-HU" sz="2100" b="1" u="none" strike="noStrike" cap="none" dirty="0">
                          <a:solidFill>
                            <a:srgbClr val="50412B"/>
                          </a:solidFill>
                          <a:latin typeface="Calibri"/>
                          <a:ea typeface="Calibri"/>
                          <a:cs typeface="Calibri"/>
                          <a:sym typeface="Calibri"/>
                        </a:rPr>
                        <a:t>(i) </a:t>
                      </a:r>
                      <a:r>
                        <a:rPr lang="hu-HU" sz="2100" b="1" u="none" strike="noStrike" cap="none" dirty="0" err="1">
                          <a:solidFill>
                            <a:srgbClr val="50412B"/>
                          </a:solidFill>
                          <a:latin typeface="Calibri"/>
                          <a:ea typeface="Calibri"/>
                          <a:cs typeface="Calibri"/>
                          <a:sym typeface="Calibri"/>
                        </a:rPr>
                        <a:t>Stigmatizálja</a:t>
                      </a:r>
                      <a:r>
                        <a:rPr lang="hu-HU" sz="2100" b="1" u="none" strike="noStrike" cap="none" dirty="0">
                          <a:solidFill>
                            <a:srgbClr val="50412B"/>
                          </a:solidFill>
                          <a:latin typeface="Calibri"/>
                          <a:ea typeface="Calibri"/>
                          <a:cs typeface="Calibri"/>
                          <a:sym typeface="Calibri"/>
                        </a:rPr>
                        <a:t> az alternatív életmódokat</a:t>
                      </a:r>
                      <a:endParaRPr sz="27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50412B"/>
                        </a:buClr>
                        <a:buSzPts val="1600"/>
                        <a:buFont typeface="Calibri"/>
                        <a:buNone/>
                      </a:pPr>
                      <a:r>
                        <a:rPr lang="hu-HU" sz="2100" b="1" u="none" strike="noStrike" cap="none" dirty="0">
                          <a:solidFill>
                            <a:srgbClr val="50412B"/>
                          </a:solidFill>
                          <a:latin typeface="Calibri"/>
                          <a:ea typeface="Calibri"/>
                          <a:cs typeface="Calibri"/>
                          <a:sym typeface="Calibri"/>
                        </a:rPr>
                        <a:t>(ii) Kiterjeszti a nemzetre a patriarchális dominancia kulturális modelljét</a:t>
                      </a:r>
                      <a:endParaRPr sz="2700" b="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50412B"/>
                        </a:buClr>
                        <a:buSzPts val="2000"/>
                        <a:buFont typeface="Calibri"/>
                        <a:buNone/>
                      </a:pPr>
                      <a:r>
                        <a:rPr lang="hu-HU" sz="2700" b="1" u="none" strike="noStrike" cap="none" dirty="0">
                          <a:solidFill>
                            <a:schemeClr val="accent6">
                              <a:lumMod val="50000"/>
                            </a:schemeClr>
                          </a:solidFill>
                          <a:latin typeface="Calibri"/>
                          <a:ea typeface="Calibri"/>
                          <a:cs typeface="Calibri"/>
                          <a:sym typeface="Wingdings" panose="05000000000000000000" pitchFamily="2" charset="2"/>
                        </a:rPr>
                        <a:t></a:t>
                      </a:r>
                      <a:r>
                        <a:rPr lang="hu-HU" sz="2700" b="1" u="none" strike="noStrike" cap="none" dirty="0">
                          <a:solidFill>
                            <a:srgbClr val="50412B"/>
                          </a:solidFill>
                          <a:latin typeface="Calibri"/>
                          <a:ea typeface="Calibri"/>
                          <a:cs typeface="Calibri"/>
                          <a:sym typeface="Calibri"/>
                        </a:rPr>
                        <a:t> </a:t>
                      </a:r>
                      <a:r>
                        <a:rPr lang="hu-HU" sz="2700" b="1" u="none" strike="noStrike" cap="none" dirty="0">
                          <a:solidFill>
                            <a:srgbClr val="8D503B"/>
                          </a:solidFill>
                          <a:latin typeface="Calibri"/>
                          <a:ea typeface="Calibri"/>
                          <a:cs typeface="Calibri"/>
                          <a:sym typeface="Calibri"/>
                        </a:rPr>
                        <a:t>DOMINANCIA</a:t>
                      </a:r>
                      <a:endParaRPr sz="2700" u="none" strike="noStrike" cap="none" dirty="0">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9525"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12700" cap="flat" cmpd="sng">
                      <a:solidFill>
                        <a:srgbClr val="B3A99D"/>
                      </a:solidFill>
                      <a:prstDash val="solid"/>
                      <a:round/>
                      <a:headEnd type="none" w="sm" len="sm"/>
                      <a:tailEnd type="none" w="sm" len="sm"/>
                    </a:lnB>
                    <a:solidFill>
                      <a:srgbClr val="EFEAE4">
                        <a:alpha val="60000"/>
                      </a:srgbClr>
                    </a:solidFill>
                  </a:tcPr>
                </a:tc>
                <a:tc>
                  <a:txBody>
                    <a:bodyPr/>
                    <a:lstStyle/>
                    <a:p>
                      <a:pPr marL="0" marR="0" lvl="0" indent="0" algn="l" rtl="0">
                        <a:lnSpc>
                          <a:spcPct val="100000"/>
                        </a:lnSpc>
                        <a:spcBef>
                          <a:spcPts val="0"/>
                        </a:spcBef>
                        <a:spcAft>
                          <a:spcPts val="0"/>
                        </a:spcAft>
                        <a:buClr>
                          <a:srgbClr val="50412B"/>
                        </a:buClr>
                        <a:buSzPts val="1600"/>
                        <a:buFont typeface="Calibri"/>
                        <a:buNone/>
                      </a:pPr>
                      <a:r>
                        <a:rPr lang="hu-HU" sz="2100" b="1" u="none" strike="noStrike" cap="none" dirty="0">
                          <a:solidFill>
                            <a:srgbClr val="50412B"/>
                          </a:solidFill>
                          <a:latin typeface="Calibri"/>
                          <a:ea typeface="Calibri"/>
                          <a:cs typeface="Calibri"/>
                          <a:sym typeface="Calibri"/>
                        </a:rPr>
                        <a:t>Kisebbségek (egyedülállók, LMBT emberek , hajléktalanok, munkanélküliek stb.)</a:t>
                      </a:r>
                      <a:endParaRPr sz="2700" u="none" strike="noStrike" cap="none" dirty="0">
                        <a:latin typeface="Calibri"/>
                        <a:ea typeface="Calibri"/>
                        <a:cs typeface="Calibri"/>
                        <a:sym typeface="Calibri"/>
                      </a:endParaRPr>
                    </a:p>
                  </a:txBody>
                  <a:tcPr marL="48267" marR="48267" marT="48267" marB="48267">
                    <a:lnL w="9525" cap="flat" cmpd="sng">
                      <a:solidFill>
                        <a:srgbClr val="B3A99D"/>
                      </a:solidFill>
                      <a:prstDash val="solid"/>
                      <a:round/>
                      <a:headEnd type="none" w="sm" len="sm"/>
                      <a:tailEnd type="none" w="sm" len="sm"/>
                    </a:lnL>
                    <a:lnR w="12700" cap="flat" cmpd="sng">
                      <a:solidFill>
                        <a:srgbClr val="B3A99D"/>
                      </a:solidFill>
                      <a:prstDash val="solid"/>
                      <a:round/>
                      <a:headEnd type="none" w="sm" len="sm"/>
                      <a:tailEnd type="none" w="sm" len="sm"/>
                    </a:lnR>
                    <a:lnT w="9525" cap="flat" cmpd="sng">
                      <a:solidFill>
                        <a:srgbClr val="B3A99D"/>
                      </a:solidFill>
                      <a:prstDash val="solid"/>
                      <a:round/>
                      <a:headEnd type="none" w="sm" len="sm"/>
                      <a:tailEnd type="none" w="sm" len="sm"/>
                    </a:lnT>
                    <a:lnB w="12700" cap="flat" cmpd="sng">
                      <a:solidFill>
                        <a:srgbClr val="B3A99D"/>
                      </a:solidFill>
                      <a:prstDash val="solid"/>
                      <a:round/>
                      <a:headEnd type="none" w="sm" len="sm"/>
                      <a:tailEnd type="none" w="sm" len="sm"/>
                    </a:lnB>
                    <a:solidFill>
                      <a:srgbClr val="EFEAE4">
                        <a:alpha val="60000"/>
                      </a:srgbClr>
                    </a:solidFill>
                  </a:tcPr>
                </a:tc>
                <a:extLst>
                  <a:ext uri="{0D108BD9-81ED-4DB2-BD59-A6C34878D82A}">
                    <a16:rowId xmlns:a16="http://schemas.microsoft.com/office/drawing/2014/main" val="10003"/>
                  </a:ext>
                </a:extLst>
              </a:tr>
            </a:tbl>
          </a:graphicData>
        </a:graphic>
      </p:graphicFrame>
      <p:sp>
        <p:nvSpPr>
          <p:cNvPr id="2" name="Cím 1">
            <a:extLst>
              <a:ext uri="{FF2B5EF4-FFF2-40B4-BE49-F238E27FC236}">
                <a16:creationId xmlns:a16="http://schemas.microsoft.com/office/drawing/2014/main" id="{EE0705B1-48F1-557D-40BD-48EA2DA485A6}"/>
              </a:ext>
            </a:extLst>
          </p:cNvPr>
          <p:cNvSpPr txBox="1">
            <a:spLocks/>
          </p:cNvSpPr>
          <p:nvPr/>
        </p:nvSpPr>
        <p:spPr>
          <a:xfrm>
            <a:off x="143935" y="0"/>
            <a:ext cx="11904133" cy="783805"/>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hu-HU" sz="3600" b="1"/>
              <a:t>A NER nyelve, „értékei” és ezek funkciója</a:t>
            </a:r>
            <a:endParaRPr lang="hu-HU" sz="3600" b="1" dirty="0">
              <a:solidFill>
                <a:srgbClr val="8D503B"/>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62211"/>
            <a:ext cx="10972800" cy="759825"/>
          </a:xfrm>
        </p:spPr>
        <p:txBody>
          <a:bodyPr>
            <a:noAutofit/>
          </a:bodyPr>
          <a:lstStyle/>
          <a:p>
            <a:r>
              <a:rPr lang="hu-HU" sz="4400" dirty="0"/>
              <a:t>A NER értékeinek hamissága/hazugsága</a:t>
            </a:r>
          </a:p>
        </p:txBody>
      </p:sp>
      <p:sp>
        <p:nvSpPr>
          <p:cNvPr id="3" name="Tartalom helye 2"/>
          <p:cNvSpPr>
            <a:spLocks noGrp="1"/>
          </p:cNvSpPr>
          <p:nvPr>
            <p:ph idx="1"/>
          </p:nvPr>
        </p:nvSpPr>
        <p:spPr>
          <a:xfrm>
            <a:off x="120073" y="692730"/>
            <a:ext cx="11961091" cy="6165270"/>
          </a:xfrm>
        </p:spPr>
        <p:txBody>
          <a:bodyPr>
            <a:normAutofit/>
          </a:bodyPr>
          <a:lstStyle/>
          <a:p>
            <a:pPr>
              <a:spcBef>
                <a:spcPts val="0"/>
              </a:spcBef>
              <a:buFont typeface="Wingdings" panose="05000000000000000000" pitchFamily="2" charset="2"/>
              <a:buChar char="§"/>
            </a:pPr>
            <a:r>
              <a:rPr lang="hu-HU" sz="2400" b="1" dirty="0">
                <a:solidFill>
                  <a:srgbClr val="FF0000"/>
                </a:solidFill>
              </a:rPr>
              <a:t>Isten, kereszténység</a:t>
            </a:r>
            <a:r>
              <a:rPr lang="hu-HU" sz="2400" b="1" dirty="0"/>
              <a:t>:</a:t>
            </a:r>
          </a:p>
          <a:p>
            <a:pPr lvl="1">
              <a:spcBef>
                <a:spcPts val="0"/>
              </a:spcBef>
              <a:buFont typeface="Wingdings" panose="05000000000000000000" pitchFamily="2" charset="2"/>
              <a:buChar char="Ø"/>
            </a:pPr>
            <a:r>
              <a:rPr lang="hu-HU" sz="1866" b="1" dirty="0"/>
              <a:t>nem szólal fel a keresztényeket üldöző diktátorok ellen: </a:t>
            </a:r>
          </a:p>
          <a:p>
            <a:pPr lvl="2">
              <a:spcBef>
                <a:spcPts val="0"/>
              </a:spcBef>
              <a:buFont typeface="Wingdings" panose="05000000000000000000" pitchFamily="2" charset="2"/>
              <a:buChar char="ü"/>
            </a:pPr>
            <a:r>
              <a:rPr lang="hu-HU" sz="1600" b="1" dirty="0" err="1"/>
              <a:t>Aliev</a:t>
            </a:r>
            <a:r>
              <a:rPr lang="hu-HU" sz="1600" b="1" dirty="0"/>
              <a:t> (</a:t>
            </a:r>
            <a:r>
              <a:rPr lang="hu-HU" sz="1600" b="1" dirty="0" err="1"/>
              <a:t>Azerbaidzsán</a:t>
            </a:r>
            <a:r>
              <a:rPr lang="hu-HU" sz="1600" b="1" dirty="0"/>
              <a:t>): a baltás gyilkos nemzeti hősként ünneplése; 100.000 örmény keresztény elüldözése; </a:t>
            </a:r>
          </a:p>
          <a:p>
            <a:pPr lvl="2">
              <a:spcBef>
                <a:spcPts val="0"/>
              </a:spcBef>
              <a:buFont typeface="Wingdings" panose="05000000000000000000" pitchFamily="2" charset="2"/>
              <a:buChar char="ü"/>
            </a:pPr>
            <a:r>
              <a:rPr lang="hu-HU" sz="1600" b="1" dirty="0" err="1"/>
              <a:t>Hszi</a:t>
            </a:r>
            <a:r>
              <a:rPr lang="hu-HU" sz="1600" b="1" dirty="0"/>
              <a:t> </a:t>
            </a:r>
            <a:r>
              <a:rPr lang="hu-HU" sz="1600" b="1" dirty="0" err="1"/>
              <a:t>Csin-Ping</a:t>
            </a:r>
            <a:r>
              <a:rPr lang="hu-HU" sz="1600" b="1" dirty="0"/>
              <a:t> (Kína): a keresztények üldözése; a legnagyobb katolikus templom lerombolása;</a:t>
            </a:r>
          </a:p>
          <a:p>
            <a:pPr lvl="2">
              <a:spcBef>
                <a:spcPts val="0"/>
              </a:spcBef>
              <a:buFont typeface="Wingdings" panose="05000000000000000000" pitchFamily="2" charset="2"/>
              <a:buChar char="ü"/>
            </a:pPr>
            <a:r>
              <a:rPr lang="hu-HU" sz="1600" b="1" dirty="0"/>
              <a:t>Putyin (Oroszország): az ukrajnai agresszió során 2023 </a:t>
            </a:r>
            <a:r>
              <a:rPr lang="hu-HU" sz="1600" b="1" dirty="0" err="1"/>
              <a:t>nyaráig</a:t>
            </a:r>
            <a:r>
              <a:rPr lang="hu-HU" sz="1600" b="1" dirty="0"/>
              <a:t> mintegy 500 templomot, vallási létesítményt pusztítottak el vagy rongáltak meg;</a:t>
            </a:r>
          </a:p>
          <a:p>
            <a:pPr lvl="1">
              <a:spcBef>
                <a:spcPts val="0"/>
              </a:spcBef>
              <a:buFont typeface="Wingdings" panose="05000000000000000000" pitchFamily="2" charset="2"/>
              <a:buChar char="Ø"/>
            </a:pPr>
            <a:r>
              <a:rPr lang="hu-HU" sz="1870" b="1" dirty="0"/>
              <a:t>a történelmi egyházakat a politikáját szolgáló kliens egyházakká tette:</a:t>
            </a:r>
          </a:p>
          <a:p>
            <a:pPr lvl="2">
              <a:spcBef>
                <a:spcPts val="0"/>
              </a:spcBef>
              <a:buFont typeface="Wingdings" panose="05000000000000000000" pitchFamily="2" charset="2"/>
              <a:buChar char="ü"/>
            </a:pPr>
            <a:r>
              <a:rPr lang="hu-HU" sz="1600" dirty="0"/>
              <a:t>állami források </a:t>
            </a:r>
            <a:r>
              <a:rPr lang="hu-HU" sz="1600" b="1" dirty="0"/>
              <a:t>lojalitás függő juttatása</a:t>
            </a:r>
            <a:r>
              <a:rPr lang="hu-HU" sz="1600" dirty="0"/>
              <a:t>; iskolák tömegének átjátszása egyházi fenntartásba;</a:t>
            </a:r>
          </a:p>
          <a:p>
            <a:pPr lvl="2">
              <a:spcBef>
                <a:spcPts val="0"/>
              </a:spcBef>
              <a:buFont typeface="Wingdings" panose="05000000000000000000" pitchFamily="2" charset="2"/>
              <a:buChar char="ü"/>
            </a:pPr>
            <a:r>
              <a:rPr lang="hu-HU" sz="1600" b="1" dirty="0"/>
              <a:t>a </a:t>
            </a:r>
            <a:r>
              <a:rPr lang="hu-HU" sz="1600" b="1" dirty="0">
                <a:solidFill>
                  <a:srgbClr val="4D5156"/>
                </a:solidFill>
                <a:latin typeface="Calibri" panose="020F0502020204030204" pitchFamily="34" charset="0"/>
                <a:cs typeface="Calibri" panose="020F0502020204030204" pitchFamily="34" charset="0"/>
              </a:rPr>
              <a:t>Magyarországi Evangéliumi Testvérgyülekezet </a:t>
            </a:r>
            <a:r>
              <a:rPr lang="hu-HU" sz="1600" dirty="0">
                <a:solidFill>
                  <a:srgbClr val="4D5156"/>
                </a:solidFill>
                <a:latin typeface="Calibri" panose="020F0502020204030204" pitchFamily="34" charset="0"/>
                <a:cs typeface="Calibri" panose="020F0502020204030204" pitchFamily="34" charset="0"/>
              </a:rPr>
              <a:t>üldözése, szociális és oktatási tevékenységének tönkretétele;</a:t>
            </a:r>
          </a:p>
          <a:p>
            <a:pPr lvl="2">
              <a:spcBef>
                <a:spcPts val="0"/>
              </a:spcBef>
              <a:buFont typeface="Wingdings" panose="05000000000000000000" pitchFamily="2" charset="2"/>
              <a:buChar char="ü"/>
            </a:pPr>
            <a:r>
              <a:rPr lang="hu-HU" sz="1600" b="1" dirty="0">
                <a:solidFill>
                  <a:srgbClr val="4D5156"/>
                </a:solidFill>
                <a:latin typeface="Calibri" panose="020F0502020204030204" pitchFamily="34" charset="0"/>
                <a:cs typeface="Calibri" panose="020F0502020204030204" pitchFamily="34" charset="0"/>
              </a:rPr>
              <a:t>a HIT Gyülekezete </a:t>
            </a:r>
            <a:r>
              <a:rPr lang="hu-HU" sz="1600" dirty="0">
                <a:solidFill>
                  <a:srgbClr val="4D5156"/>
                </a:solidFill>
                <a:latin typeface="Calibri" panose="020F0502020204030204" pitchFamily="34" charset="0"/>
                <a:cs typeface="Calibri" panose="020F0502020204030204" pitchFamily="34" charset="0"/>
              </a:rPr>
              <a:t>adoptálása: politikai és üzleti szövetségessé tétele;</a:t>
            </a:r>
          </a:p>
          <a:p>
            <a:pPr marL="1219170" lvl="2" indent="0">
              <a:spcBef>
                <a:spcPts val="0"/>
              </a:spcBef>
              <a:buNone/>
            </a:pPr>
            <a:endParaRPr lang="hu-HU" sz="1600" dirty="0">
              <a:solidFill>
                <a:srgbClr val="4D5156"/>
              </a:solidFill>
              <a:latin typeface="Calibri" panose="020F0502020204030204" pitchFamily="34" charset="0"/>
              <a:cs typeface="Calibri" panose="020F0502020204030204" pitchFamily="34" charset="0"/>
            </a:endParaRPr>
          </a:p>
          <a:p>
            <a:pPr>
              <a:spcBef>
                <a:spcPts val="0"/>
              </a:spcBef>
              <a:buFont typeface="Wingdings" panose="05000000000000000000" pitchFamily="2" charset="2"/>
              <a:buChar char="§"/>
            </a:pPr>
            <a:r>
              <a:rPr lang="hu-HU" sz="2400" b="1" dirty="0">
                <a:solidFill>
                  <a:srgbClr val="FF0000"/>
                </a:solidFill>
                <a:latin typeface="Calibri" panose="020F0502020204030204" pitchFamily="34" charset="0"/>
                <a:cs typeface="Calibri" panose="020F0502020204030204" pitchFamily="34" charset="0"/>
              </a:rPr>
              <a:t>Nemzet, haza, szuverenitás</a:t>
            </a:r>
            <a:r>
              <a:rPr lang="hu-HU" sz="2400" b="1" dirty="0">
                <a:latin typeface="Calibri" panose="020F0502020204030204" pitchFamily="34" charset="0"/>
                <a:cs typeface="Calibri" panose="020F0502020204030204" pitchFamily="34" charset="0"/>
              </a:rPr>
              <a:t>:</a:t>
            </a:r>
          </a:p>
          <a:p>
            <a:pPr lvl="1">
              <a:spcBef>
                <a:spcPts val="0"/>
              </a:spcBef>
              <a:buFont typeface="Wingdings" panose="05000000000000000000" pitchFamily="2" charset="2"/>
              <a:buChar char="Ø"/>
            </a:pPr>
            <a:r>
              <a:rPr lang="hu-HU" sz="1866" b="1" dirty="0">
                <a:latin typeface="Calibri" panose="020F0502020204030204" pitchFamily="34" charset="0"/>
                <a:cs typeface="Calibri" panose="020F0502020204030204" pitchFamily="34" charset="0"/>
              </a:rPr>
              <a:t>számára csak a saját hívei, kliensei a nemzet részei, </a:t>
            </a:r>
            <a:r>
              <a:rPr lang="hu-HU" sz="1866" dirty="0">
                <a:latin typeface="Calibri" panose="020F0502020204030204" pitchFamily="34" charset="0"/>
                <a:cs typeface="Calibri" panose="020F0502020204030204" pitchFamily="34" charset="0"/>
              </a:rPr>
              <a:t>a többiek idegen érdeket szolgálók, hazaárulók, stb.</a:t>
            </a:r>
          </a:p>
          <a:p>
            <a:pPr lvl="1">
              <a:spcBef>
                <a:spcPts val="0"/>
              </a:spcBef>
              <a:buFont typeface="Wingdings" panose="05000000000000000000" pitchFamily="2" charset="2"/>
              <a:buChar char="Ø"/>
            </a:pPr>
            <a:r>
              <a:rPr lang="hu-HU" sz="1866" b="1" dirty="0">
                <a:latin typeface="Calibri" panose="020F0502020204030204" pitchFamily="34" charset="0"/>
                <a:cs typeface="Calibri" panose="020F0502020204030204" pitchFamily="34" charset="0"/>
              </a:rPr>
              <a:t>számára a szuverenitás csak a saját bűnszervezetük </a:t>
            </a:r>
            <a:r>
              <a:rPr lang="hu-HU" sz="1866" b="1" dirty="0" err="1">
                <a:latin typeface="Calibri" panose="020F0502020204030204" pitchFamily="34" charset="0"/>
                <a:cs typeface="Calibri" panose="020F0502020204030204" pitchFamily="34" charset="0"/>
              </a:rPr>
              <a:t>számonkérhetetlenségét</a:t>
            </a:r>
            <a:r>
              <a:rPr lang="hu-HU" sz="1866" b="1" dirty="0">
                <a:latin typeface="Calibri" panose="020F0502020204030204" pitchFamily="34" charset="0"/>
                <a:cs typeface="Calibri" panose="020F0502020204030204" pitchFamily="34" charset="0"/>
              </a:rPr>
              <a:t>, </a:t>
            </a:r>
            <a:r>
              <a:rPr lang="hu-HU" sz="1866" b="1" dirty="0" err="1">
                <a:latin typeface="Calibri" panose="020F0502020204030204" pitchFamily="34" charset="0"/>
                <a:cs typeface="Calibri" panose="020F0502020204030204" pitchFamily="34" charset="0"/>
              </a:rPr>
              <a:t>bűntethetetlenségét</a:t>
            </a:r>
            <a:r>
              <a:rPr lang="hu-HU" sz="1866" b="1" dirty="0">
                <a:latin typeface="Calibri" panose="020F0502020204030204" pitchFamily="34" charset="0"/>
                <a:cs typeface="Calibri" panose="020F0502020204030204" pitchFamily="34" charset="0"/>
              </a:rPr>
              <a:t> jelenti;</a:t>
            </a:r>
          </a:p>
          <a:p>
            <a:pPr marL="609585" lvl="1" indent="0">
              <a:spcBef>
                <a:spcPts val="0"/>
              </a:spcBef>
              <a:buNone/>
            </a:pPr>
            <a:endParaRPr lang="hu-HU" sz="1866" b="1" dirty="0">
              <a:latin typeface="Calibri" panose="020F0502020204030204" pitchFamily="34" charset="0"/>
              <a:cs typeface="Calibri" panose="020F0502020204030204" pitchFamily="34" charset="0"/>
            </a:endParaRPr>
          </a:p>
          <a:p>
            <a:pPr>
              <a:spcBef>
                <a:spcPts val="0"/>
              </a:spcBef>
              <a:buFont typeface="Wingdings" panose="05000000000000000000" pitchFamily="2" charset="2"/>
              <a:buChar char="§"/>
            </a:pPr>
            <a:r>
              <a:rPr lang="hu-HU" sz="2400" b="1" dirty="0">
                <a:solidFill>
                  <a:srgbClr val="FF0000"/>
                </a:solidFill>
                <a:latin typeface="Calibri" panose="020F0502020204030204" pitchFamily="34" charset="0"/>
                <a:cs typeface="Calibri" panose="020F0502020204030204" pitchFamily="34" charset="0"/>
              </a:rPr>
              <a:t>Család</a:t>
            </a:r>
            <a:r>
              <a:rPr lang="hu-HU" sz="2400" b="1" dirty="0">
                <a:latin typeface="Calibri" panose="020F0502020204030204" pitchFamily="34" charset="0"/>
                <a:cs typeface="Calibri" panose="020F0502020204030204" pitchFamily="34" charset="0"/>
              </a:rPr>
              <a:t>:</a:t>
            </a:r>
          </a:p>
          <a:p>
            <a:pPr lvl="1">
              <a:spcBef>
                <a:spcPts val="0"/>
              </a:spcBef>
              <a:buFont typeface="Wingdings" panose="05000000000000000000" pitchFamily="2" charset="2"/>
              <a:buChar char="Ø"/>
            </a:pPr>
            <a:r>
              <a:rPr lang="hu-HU" sz="1866" b="1" dirty="0">
                <a:latin typeface="Calibri" panose="020F0502020204030204" pitchFamily="34" charset="0"/>
                <a:cs typeface="Calibri" panose="020F0502020204030204" pitchFamily="34" charset="0"/>
              </a:rPr>
              <a:t>patriarchális családfő modellje, </a:t>
            </a:r>
            <a:r>
              <a:rPr lang="hu-HU" sz="1866" dirty="0">
                <a:latin typeface="Calibri" panose="020F0502020204030204" pitchFamily="34" charset="0"/>
                <a:cs typeface="Calibri" panose="020F0502020204030204" pitchFamily="34" charset="0"/>
              </a:rPr>
              <a:t>aki korlátok nélkül dönt a fogadott politikai családon (a politikai-gazdasági klánon) belüli pozíciókról, státuszokról, jövedelmekről és vagyonokról;</a:t>
            </a:r>
          </a:p>
          <a:p>
            <a:pPr lvl="1">
              <a:spcBef>
                <a:spcPts val="0"/>
              </a:spcBef>
              <a:buFont typeface="Wingdings" panose="05000000000000000000" pitchFamily="2" charset="2"/>
              <a:buChar char="Ø"/>
            </a:pPr>
            <a:r>
              <a:rPr lang="hu-HU" sz="1866" b="1" dirty="0">
                <a:latin typeface="Calibri" panose="020F0502020204030204" pitchFamily="34" charset="0"/>
                <a:cs typeface="Calibri" panose="020F0502020204030204" pitchFamily="34" charset="0"/>
              </a:rPr>
              <a:t>macsó</a:t>
            </a:r>
            <a:r>
              <a:rPr lang="hu-HU" sz="1866" dirty="0">
                <a:latin typeface="Calibri" panose="020F0502020204030204" pitchFamily="34" charset="0"/>
                <a:cs typeface="Calibri" panose="020F0502020204030204" pitchFamily="34" charset="0"/>
              </a:rPr>
              <a:t>, nő ellenes kultúra;</a:t>
            </a:r>
          </a:p>
          <a:p>
            <a:pPr lvl="1">
              <a:spcBef>
                <a:spcPts val="0"/>
              </a:spcBef>
              <a:buFont typeface="Wingdings" panose="05000000000000000000" pitchFamily="2" charset="2"/>
              <a:buChar char="Ø"/>
            </a:pPr>
            <a:r>
              <a:rPr lang="hu-HU" sz="1866" dirty="0">
                <a:latin typeface="Calibri" panose="020F0502020204030204" pitchFamily="34" charset="0"/>
                <a:cs typeface="Calibri" panose="020F0502020204030204" pitchFamily="34" charset="0"/>
              </a:rPr>
              <a:t>a </a:t>
            </a:r>
            <a:r>
              <a:rPr lang="hu-HU" sz="1866" b="1" dirty="0">
                <a:latin typeface="Calibri" panose="020F0502020204030204" pitchFamily="34" charset="0"/>
                <a:cs typeface="Calibri" panose="020F0502020204030204" pitchFamily="34" charset="0"/>
              </a:rPr>
              <a:t>nem klasszikus </a:t>
            </a:r>
            <a:r>
              <a:rPr lang="hu-HU" sz="1866" dirty="0">
                <a:latin typeface="Calibri" panose="020F0502020204030204" pitchFamily="34" charset="0"/>
                <a:cs typeface="Calibri" panose="020F0502020204030204" pitchFamily="34" charset="0"/>
              </a:rPr>
              <a:t>(</a:t>
            </a:r>
            <a:r>
              <a:rPr lang="hu-HU" sz="1866" dirty="0" err="1">
                <a:latin typeface="Calibri" panose="020F0502020204030204" pitchFamily="34" charset="0"/>
                <a:cs typeface="Calibri" panose="020F0502020204030204" pitchFamily="34" charset="0"/>
              </a:rPr>
              <a:t>heteró</a:t>
            </a:r>
            <a:r>
              <a:rPr lang="hu-HU" sz="1866" dirty="0">
                <a:latin typeface="Calibri" panose="020F0502020204030204" pitchFamily="34" charset="0"/>
                <a:cs typeface="Calibri" panose="020F0502020204030204" pitchFamily="34" charset="0"/>
              </a:rPr>
              <a:t>, két-három gyerek, középosztályi státusz) </a:t>
            </a:r>
            <a:r>
              <a:rPr lang="hu-HU" sz="1866" b="1" dirty="0">
                <a:latin typeface="Calibri" panose="020F0502020204030204" pitchFamily="34" charset="0"/>
                <a:cs typeface="Calibri" panose="020F0502020204030204" pitchFamily="34" charset="0"/>
              </a:rPr>
              <a:t>családok diszkriminálása</a:t>
            </a:r>
            <a:r>
              <a:rPr lang="hu-HU" sz="1866" dirty="0">
                <a:latin typeface="Calibri" panose="020F0502020204030204" pitchFamily="34" charset="0"/>
                <a:cs typeface="Calibri" panose="020F0502020204030204" pitchFamily="34" charset="0"/>
              </a:rPr>
              <a:t>;</a:t>
            </a:r>
          </a:p>
          <a:p>
            <a:pPr lvl="1">
              <a:spcBef>
                <a:spcPts val="0"/>
              </a:spcBef>
              <a:buFont typeface="Wingdings" panose="05000000000000000000" pitchFamily="2" charset="2"/>
              <a:buChar char="Ø"/>
            </a:pPr>
            <a:r>
              <a:rPr lang="hu-HU" sz="1866" b="1" dirty="0" err="1">
                <a:latin typeface="Calibri" panose="020F0502020204030204" pitchFamily="34" charset="0"/>
                <a:cs typeface="Calibri" panose="020F0502020204030204" pitchFamily="34" charset="0"/>
              </a:rPr>
              <a:t>kasztosodás</a:t>
            </a:r>
            <a:r>
              <a:rPr lang="hu-HU" sz="1866" dirty="0">
                <a:latin typeface="Calibri" panose="020F0502020204030204" pitchFamily="34" charset="0"/>
                <a:cs typeface="Calibri" panose="020F0502020204030204" pitchFamily="34" charset="0"/>
              </a:rPr>
              <a:t>, a társadalmi piramis alsó harmadába tartozó családok tudatos elszegényítése.</a:t>
            </a:r>
          </a:p>
        </p:txBody>
      </p:sp>
      <p:sp>
        <p:nvSpPr>
          <p:cNvPr id="5" name="AutoShape 2" descr="data:image/png;base64,iVBORw0KGgoAAAANSUhEUgAAACAAAAAJCAYAAABT2S4KAAAAnUlEQVR4AWNwL/AZUIwpkLmlgb4OQFisCMRdQHwJ5IiBDQEEezXIYVA6DIifA3ECEDtCHdpFNQdADS0H4kNQWh8pRFZD5Z+DaKj6S9SPAoQDwmA+h4UKkgPCoGLPaRUFikhsThgNxYoweSibmRhLQOpAGK8DoMGdAA2FdCi/CxoaDVCxMCjdAFeHkO+CRls5zBy4PgRdDpNHdsCAYgBQTUtu6JwYoQAAAABJRU5ErkJggg==">
            <a:hlinkClick r:id="rId2"/>
          </p:cNvPr>
          <p:cNvSpPr>
            <a:spLocks noChangeAspect="1" noChangeArrowheads="1"/>
          </p:cNvSpPr>
          <p:nvPr/>
        </p:nvSpPr>
        <p:spPr bwMode="auto">
          <a:xfrm>
            <a:off x="123825" y="-280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7" name="AutoShape 4" descr="data:image/png;base64,iVBORw0KGgoAAAANSUhEUgAAACAAAAAJCAYAAABT2S4KAAAAnUlEQVR4AWNwL/AZUIwpkLmlgb4OQFisCMRdQHwJ5IiBDQEEezXIYVA6DIifA3ECEDtCHdpFNQdADS0H4kNQWh8pRFZD5Z+DaKj6S9SPAoQDwmA+h4UKkgPCoGLPaRUFikhsThgNxYoweSibmRhLQOpAGK8DoMGdAA2FdCi/CxoaDVCxMCjdAFeHkO+CRls5zBy4PgRdDpNHdsCAYgBQTUtu6JwYoQAAAABJRU5ErkJggg==">
            <a:hlinkClick r:id="rId2"/>
          </p:cNvPr>
          <p:cNvSpPr>
            <a:spLocks noChangeAspect="1" noChangeArrowheads="1"/>
          </p:cNvSpPr>
          <p:nvPr/>
        </p:nvSpPr>
        <p:spPr bwMode="auto">
          <a:xfrm>
            <a:off x="276225"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1371547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 y="-101591"/>
            <a:ext cx="12192000" cy="877454"/>
          </a:xfrm>
        </p:spPr>
        <p:txBody>
          <a:bodyPr>
            <a:noAutofit/>
          </a:bodyPr>
          <a:lstStyle/>
          <a:p>
            <a:r>
              <a:rPr lang="hu-HU" sz="4400" b="1" dirty="0">
                <a:latin typeface="Calibri" panose="020F0502020204030204" pitchFamily="34" charset="0"/>
                <a:ea typeface="Open Sans" panose="020B0606030504020204" pitchFamily="34" charset="0"/>
                <a:cs typeface="Calibri" panose="020F0502020204030204" pitchFamily="34" charset="0"/>
              </a:rPr>
              <a:t>A NER fogalmainak „lefordítása” a valóság nyelvére</a:t>
            </a:r>
          </a:p>
        </p:txBody>
      </p:sp>
      <p:sp>
        <p:nvSpPr>
          <p:cNvPr id="3" name="Tartalom helye 2"/>
          <p:cNvSpPr>
            <a:spLocks noGrp="1"/>
          </p:cNvSpPr>
          <p:nvPr>
            <p:ph idx="1"/>
          </p:nvPr>
        </p:nvSpPr>
        <p:spPr>
          <a:xfrm>
            <a:off x="120073" y="535714"/>
            <a:ext cx="11988800" cy="6100622"/>
          </a:xfrm>
        </p:spPr>
        <p:txBody>
          <a:bodyPr>
            <a:noAutofit/>
          </a:bodyPr>
          <a:lstStyle/>
          <a:p>
            <a:pPr marL="0" indent="0">
              <a:spcBef>
                <a:spcPts val="0"/>
              </a:spcBef>
              <a:buClr>
                <a:srgbClr val="4D7C84"/>
              </a:buClr>
              <a:buNone/>
            </a:pPr>
            <a:r>
              <a:rPr lang="hu-HU" sz="2400" b="1" dirty="0">
                <a:solidFill>
                  <a:srgbClr val="FF0000"/>
                </a:solidFill>
                <a:ea typeface="Open Sans" panose="020B0606030504020204" pitchFamily="34" charset="0"/>
                <a:cs typeface="Open Sans" panose="020B0606030504020204" pitchFamily="34" charset="0"/>
              </a:rPr>
              <a:t>„Magyar érdek”</a:t>
            </a:r>
            <a:endParaRPr lang="hu-HU" sz="2400" b="1" dirty="0">
              <a:solidFill>
                <a:srgbClr val="FF0000"/>
              </a:solidFill>
              <a:ea typeface="Calibri" panose="020F0502020204030204" pitchFamily="34" charset="0"/>
            </a:endParaRPr>
          </a:p>
          <a:p>
            <a:pPr>
              <a:spcBef>
                <a:spcPts val="0"/>
              </a:spcBef>
              <a:buClr>
                <a:srgbClr val="4D7C84"/>
              </a:buClr>
              <a:buFont typeface="Wingdings" panose="05000000000000000000" pitchFamily="2" charset="2"/>
              <a:buChar char="Ø"/>
            </a:pPr>
            <a:r>
              <a:rPr lang="hu-HU" sz="2200" b="1" dirty="0">
                <a:ea typeface="Open Sans" panose="020B0606030504020204" pitchFamily="34" charset="0"/>
                <a:cs typeface="Calibri" panose="020F0502020204030204" pitchFamily="34" charset="0"/>
              </a:rPr>
              <a:t>nem „magyar érdek”, </a:t>
            </a:r>
            <a:r>
              <a:rPr lang="hu-HU" sz="2200" dirty="0">
                <a:ea typeface="Open Sans" panose="020B0606030504020204" pitchFamily="34" charset="0"/>
                <a:cs typeface="Calibri" panose="020F0502020204030204" pitchFamily="34" charset="0"/>
              </a:rPr>
              <a:t>hanem </a:t>
            </a:r>
            <a:r>
              <a:rPr lang="hu-HU" sz="2200" b="1" dirty="0">
                <a:solidFill>
                  <a:srgbClr val="FF0000"/>
                </a:solidFill>
                <a:ea typeface="Open Sans" panose="020B0606030504020204" pitchFamily="34" charset="0"/>
                <a:cs typeface="Calibri" panose="020F0502020204030204" pitchFamily="34" charset="0"/>
              </a:rPr>
              <a:t>rezsimérdek</a:t>
            </a:r>
            <a:r>
              <a:rPr lang="hu-HU" sz="2200" b="1" dirty="0">
                <a:ea typeface="Open Sans" panose="020B0606030504020204" pitchFamily="34" charset="0"/>
                <a:cs typeface="Calibri" panose="020F0502020204030204" pitchFamily="34" charset="0"/>
              </a:rPr>
              <a:t>,</a:t>
            </a:r>
            <a:r>
              <a:rPr lang="hu-HU" sz="2200" dirty="0">
                <a:ea typeface="Open Sans" panose="020B0606030504020204" pitchFamily="34" charset="0"/>
                <a:cs typeface="Calibri" panose="020F0502020204030204" pitchFamily="34" charset="0"/>
              </a:rPr>
              <a:t> azaz Orbán politikai-gazdasági klánjának, a maffiaállamnak az érdeke; </a:t>
            </a:r>
            <a:r>
              <a:rPr lang="hu-HU" sz="2200" dirty="0">
                <a:ea typeface="Open Sans" panose="020B0606030504020204" pitchFamily="34" charset="0"/>
                <a:cs typeface="Calibri" panose="020F0502020204030204" pitchFamily="34" charset="0"/>
                <a:sym typeface="Wingdings" panose="05000000000000000000" pitchFamily="2" charset="2"/>
              </a:rPr>
              <a:t> hatalomkoncentráció + családi vagyonfelhalmozás;</a:t>
            </a:r>
          </a:p>
          <a:p>
            <a:pPr marL="0" indent="0">
              <a:spcBef>
                <a:spcPts val="0"/>
              </a:spcBef>
              <a:buClr>
                <a:srgbClr val="4D7C84"/>
              </a:buClr>
              <a:buNone/>
            </a:pPr>
            <a:r>
              <a:rPr lang="hu-HU" sz="2400" b="1" dirty="0">
                <a:solidFill>
                  <a:srgbClr val="FF0000"/>
                </a:solidFill>
                <a:ea typeface="Open Sans" panose="020B0606030504020204" pitchFamily="34" charset="0"/>
                <a:cs typeface="Calibri" panose="020F0502020204030204" pitchFamily="34" charset="0"/>
                <a:sym typeface="Wingdings" panose="05000000000000000000" pitchFamily="2" charset="2"/>
              </a:rPr>
              <a:t>„Magyar emberek”</a:t>
            </a:r>
          </a:p>
          <a:p>
            <a:pPr>
              <a:spcBef>
                <a:spcPts val="0"/>
              </a:spcBef>
              <a:buClr>
                <a:srgbClr val="4D7C84"/>
              </a:buClr>
              <a:buFont typeface="Wingdings" panose="05000000000000000000" pitchFamily="2" charset="2"/>
              <a:buChar char="Ø"/>
            </a:pPr>
            <a:r>
              <a:rPr lang="hu-HU" sz="2200" b="1" dirty="0">
                <a:ea typeface="Open Sans" panose="020B0606030504020204" pitchFamily="34" charset="0"/>
                <a:cs typeface="Calibri" panose="020F0502020204030204" pitchFamily="34" charset="0"/>
              </a:rPr>
              <a:t>nem a magyar állampolgárok összessége</a:t>
            </a:r>
            <a:r>
              <a:rPr lang="hu-HU" sz="2200" dirty="0">
                <a:ea typeface="Open Sans" panose="020B0606030504020204" pitchFamily="34" charset="0"/>
                <a:cs typeface="Calibri" panose="020F0502020204030204" pitchFamily="34" charset="0"/>
              </a:rPr>
              <a:t>, hanem csak </a:t>
            </a:r>
            <a:r>
              <a:rPr lang="hu-HU" sz="2200" b="1" dirty="0">
                <a:solidFill>
                  <a:srgbClr val="FF0000"/>
                </a:solidFill>
                <a:ea typeface="Open Sans" panose="020B0606030504020204" pitchFamily="34" charset="0"/>
                <a:cs typeface="Calibri" panose="020F0502020204030204" pitchFamily="34" charset="0"/>
              </a:rPr>
              <a:t>az Orbán-klán</a:t>
            </a:r>
            <a:r>
              <a:rPr lang="hu-HU" sz="2200" dirty="0">
                <a:ea typeface="Open Sans" panose="020B0606030504020204" pitchFamily="34" charset="0"/>
                <a:cs typeface="Calibri" panose="020F0502020204030204" pitchFamily="34" charset="0"/>
              </a:rPr>
              <a:t>, a fogadott politikai család </a:t>
            </a:r>
            <a:r>
              <a:rPr lang="hu-HU" sz="2200" b="1" dirty="0">
                <a:solidFill>
                  <a:srgbClr val="FF0000"/>
                </a:solidFill>
                <a:ea typeface="Open Sans" panose="020B0606030504020204" pitchFamily="34" charset="0"/>
                <a:cs typeface="Calibri" panose="020F0502020204030204" pitchFamily="34" charset="0"/>
              </a:rPr>
              <a:t>tagjai, kliensei</a:t>
            </a:r>
            <a:r>
              <a:rPr lang="hu-HU" sz="2200" dirty="0">
                <a:ea typeface="Open Sans" panose="020B0606030504020204" pitchFamily="34" charset="0"/>
                <a:cs typeface="Calibri" panose="020F0502020204030204" pitchFamily="34" charset="0"/>
              </a:rPr>
              <a:t>, valamint a hívei; </a:t>
            </a:r>
          </a:p>
          <a:p>
            <a:pPr marL="0" indent="0">
              <a:spcBef>
                <a:spcPts val="0"/>
              </a:spcBef>
              <a:buClr>
                <a:srgbClr val="4D7C84"/>
              </a:buClr>
              <a:buNone/>
            </a:pPr>
            <a:r>
              <a:rPr lang="hu-HU" sz="2400" b="1" dirty="0">
                <a:solidFill>
                  <a:srgbClr val="FF0000"/>
                </a:solidFill>
                <a:ea typeface="Open Sans" panose="020B0606030504020204" pitchFamily="34" charset="0"/>
                <a:cs typeface="Calibri" panose="020F0502020204030204" pitchFamily="34" charset="0"/>
              </a:rPr>
              <a:t>„Nemzeti szuverenitás”</a:t>
            </a:r>
          </a:p>
          <a:p>
            <a:pPr>
              <a:spcBef>
                <a:spcPts val="0"/>
              </a:spcBef>
              <a:buClr>
                <a:srgbClr val="4D7C84"/>
              </a:buClr>
              <a:buFont typeface="Wingdings" panose="05000000000000000000" pitchFamily="2" charset="2"/>
              <a:buChar char="Ø"/>
            </a:pPr>
            <a:r>
              <a:rPr lang="hu-HU" sz="2200" dirty="0">
                <a:ea typeface="Open Sans" panose="020B0606030504020204" pitchFamily="34" charset="0"/>
                <a:cs typeface="Calibri" panose="020F0502020204030204" pitchFamily="34" charset="0"/>
              </a:rPr>
              <a:t>nem más, mint egy </a:t>
            </a:r>
            <a:r>
              <a:rPr lang="hu-HU" sz="2200" b="1" dirty="0">
                <a:ea typeface="Open Sans" panose="020B0606030504020204" pitchFamily="34" charset="0"/>
                <a:cs typeface="Calibri" panose="020F0502020204030204" pitchFamily="34" charset="0"/>
              </a:rPr>
              <a:t>állami bűnszervezet</a:t>
            </a:r>
            <a:r>
              <a:rPr lang="hu-HU" sz="2200" dirty="0">
                <a:ea typeface="Open Sans" panose="020B0606030504020204" pitchFamily="34" charset="0"/>
                <a:cs typeface="Calibri" panose="020F0502020204030204" pitchFamily="34" charset="0"/>
              </a:rPr>
              <a:t>, az </a:t>
            </a:r>
            <a:r>
              <a:rPr lang="hu-HU" sz="2200" b="1" dirty="0">
                <a:solidFill>
                  <a:srgbClr val="FF0000"/>
                </a:solidFill>
                <a:ea typeface="Open Sans" panose="020B0606030504020204" pitchFamily="34" charset="0"/>
                <a:cs typeface="Calibri" panose="020F0502020204030204" pitchFamily="34" charset="0"/>
              </a:rPr>
              <a:t>Orbán-klán büntethetetlenségé</a:t>
            </a:r>
            <a:r>
              <a:rPr lang="hu-HU" sz="2200" dirty="0">
                <a:ea typeface="Open Sans" panose="020B0606030504020204" pitchFamily="34" charset="0"/>
                <a:cs typeface="Calibri" panose="020F0502020204030204" pitchFamily="34" charset="0"/>
              </a:rPr>
              <a:t>nek védelme;</a:t>
            </a:r>
          </a:p>
          <a:p>
            <a:pPr marL="0" indent="0">
              <a:spcBef>
                <a:spcPts val="0"/>
              </a:spcBef>
              <a:buClr>
                <a:srgbClr val="4D7C84"/>
              </a:buClr>
              <a:buNone/>
            </a:pPr>
            <a:r>
              <a:rPr lang="hu-HU" sz="2400" b="1" dirty="0">
                <a:solidFill>
                  <a:srgbClr val="FF0000"/>
                </a:solidFill>
                <a:ea typeface="Open Sans" panose="020B0606030504020204" pitchFamily="34" charset="0"/>
                <a:cs typeface="Open Sans" panose="020B0606030504020204" pitchFamily="34" charset="0"/>
              </a:rPr>
              <a:t>„Nemzeti tőkésosztály”</a:t>
            </a:r>
            <a:endParaRPr lang="hu-HU" sz="2400" b="1" dirty="0">
              <a:solidFill>
                <a:srgbClr val="FF0000"/>
              </a:solidFill>
              <a:ea typeface="Calibri" panose="020F0502020204030204" pitchFamily="34" charset="0"/>
            </a:endParaRPr>
          </a:p>
          <a:p>
            <a:pPr>
              <a:spcBef>
                <a:spcPts val="0"/>
              </a:spcBef>
              <a:buClr>
                <a:srgbClr val="4D7C84"/>
              </a:buClr>
              <a:buFont typeface="Wingdings" pitchFamily="2" charset="2"/>
              <a:buChar char="Ø"/>
            </a:pPr>
            <a:r>
              <a:rPr lang="hu-HU" sz="2200" b="1" dirty="0">
                <a:ea typeface="Calibri" panose="020F0502020204030204" pitchFamily="34" charset="0"/>
              </a:rPr>
              <a:t>nem „nemzeti”,</a:t>
            </a:r>
            <a:r>
              <a:rPr lang="hu-HU" sz="2200" dirty="0">
                <a:ea typeface="Calibri" panose="020F0502020204030204" pitchFamily="34" charset="0"/>
              </a:rPr>
              <a:t> hiszen </a:t>
            </a:r>
            <a:r>
              <a:rPr lang="hu-HU" sz="2200" b="1" dirty="0">
                <a:solidFill>
                  <a:srgbClr val="FF0000"/>
                </a:solidFill>
                <a:ea typeface="Calibri" panose="020F0502020204030204" pitchFamily="34" charset="0"/>
              </a:rPr>
              <a:t>személyes lojalitás és informális függőségi helyzet </a:t>
            </a:r>
            <a:r>
              <a:rPr lang="hu-HU" sz="2200" dirty="0">
                <a:ea typeface="Calibri" panose="020F0502020204030204" pitchFamily="34" charset="0"/>
              </a:rPr>
              <a:t>alapján húz határvonalat saját nemzetének gazdasági szereplői között; magyar vállalkozásokat rabol le;</a:t>
            </a:r>
          </a:p>
          <a:p>
            <a:pPr>
              <a:spcBef>
                <a:spcPts val="0"/>
              </a:spcBef>
              <a:buClr>
                <a:srgbClr val="4D7C84"/>
              </a:buClr>
              <a:buFont typeface="Wingdings" pitchFamily="2" charset="2"/>
              <a:buChar char="Ø"/>
            </a:pPr>
            <a:r>
              <a:rPr lang="hu-HU" sz="2200" b="1" dirty="0">
                <a:ea typeface="Calibri" panose="020F0502020204030204" pitchFamily="34" charset="0"/>
              </a:rPr>
              <a:t>nem „tőkés”,</a:t>
            </a:r>
            <a:r>
              <a:rPr lang="hu-HU" sz="2200" dirty="0">
                <a:ea typeface="Calibri" panose="020F0502020204030204" pitchFamily="34" charset="0"/>
              </a:rPr>
              <a:t> hiszen a politikai-gazdasági klán oligarchái és strómanjai </a:t>
            </a:r>
            <a:r>
              <a:rPr lang="hu-HU" sz="2200" b="1" dirty="0">
                <a:solidFill>
                  <a:srgbClr val="FF0000"/>
                </a:solidFill>
                <a:ea typeface="Calibri" panose="020F0502020204030204" pitchFamily="34" charset="0"/>
              </a:rPr>
              <a:t>nem rendelkeznek szabadon a saját tőkéjükkel, tulajdonukkal</a:t>
            </a:r>
            <a:r>
              <a:rPr lang="hu-HU" sz="2200" dirty="0">
                <a:ea typeface="Calibri" panose="020F0502020204030204" pitchFamily="34" charset="0"/>
              </a:rPr>
              <a:t>;</a:t>
            </a:r>
          </a:p>
          <a:p>
            <a:pPr>
              <a:spcBef>
                <a:spcPts val="0"/>
              </a:spcBef>
              <a:buClr>
                <a:srgbClr val="4D7C84"/>
              </a:buClr>
              <a:buFont typeface="Wingdings" pitchFamily="2" charset="2"/>
              <a:buChar char="Ø"/>
            </a:pPr>
            <a:r>
              <a:rPr lang="hu-HU" sz="2200" b="1" dirty="0">
                <a:ea typeface="Calibri" panose="020F0502020204030204" pitchFamily="34" charset="0"/>
              </a:rPr>
              <a:t>nem „osztály”,</a:t>
            </a:r>
            <a:r>
              <a:rPr lang="hu-HU" sz="2200" dirty="0">
                <a:ea typeface="Calibri" panose="020F0502020204030204" pitchFamily="34" charset="0"/>
              </a:rPr>
              <a:t> hiszen kiemelkedő anyagi pozícióját </a:t>
            </a:r>
            <a:r>
              <a:rPr lang="hu-HU" sz="2200" b="1" dirty="0">
                <a:solidFill>
                  <a:srgbClr val="FF0000"/>
                </a:solidFill>
                <a:ea typeface="Calibri" panose="020F0502020204030204" pitchFamily="34" charset="0"/>
              </a:rPr>
              <a:t>nem a jogegyenlőségen alapuló </a:t>
            </a:r>
            <a:r>
              <a:rPr lang="hu-HU" sz="2200" dirty="0">
                <a:ea typeface="Calibri" panose="020F0502020204030204" pitchFamily="34" charset="0"/>
              </a:rPr>
              <a:t>kapitalista társadalom piaci viszonyainak, hanem a jogegyenlőtlenségen és diszkrecionális beavatkozásokon alapuló </a:t>
            </a:r>
            <a:r>
              <a:rPr lang="hu-HU" sz="2200" dirty="0" err="1">
                <a:ea typeface="Calibri" panose="020F0502020204030204" pitchFamily="34" charset="0"/>
              </a:rPr>
              <a:t>patronus</a:t>
            </a:r>
            <a:r>
              <a:rPr lang="hu-HU" sz="2200" dirty="0">
                <a:ea typeface="Calibri" panose="020F0502020204030204" pitchFamily="34" charset="0"/>
              </a:rPr>
              <a:t>-kliens viszonyoknak köszönheti;</a:t>
            </a:r>
          </a:p>
          <a:p>
            <a:pPr marL="0" indent="0">
              <a:spcBef>
                <a:spcPts val="0"/>
              </a:spcBef>
              <a:buClr>
                <a:srgbClr val="4D7C84"/>
              </a:buClr>
              <a:buNone/>
            </a:pPr>
            <a:r>
              <a:rPr lang="hu-HU" sz="2400" b="1" dirty="0">
                <a:solidFill>
                  <a:srgbClr val="FF0000"/>
                </a:solidFill>
              </a:rPr>
              <a:t>„Keleti nyitás”</a:t>
            </a:r>
          </a:p>
          <a:p>
            <a:pPr>
              <a:spcBef>
                <a:spcPts val="0"/>
              </a:spcBef>
              <a:buClr>
                <a:srgbClr val="4D7C84"/>
              </a:buClr>
              <a:buFont typeface="Wingdings" panose="05000000000000000000" pitchFamily="2" charset="2"/>
              <a:buChar char="Ø"/>
            </a:pPr>
            <a:r>
              <a:rPr lang="hu-HU" sz="2200" dirty="0"/>
              <a:t>az Orbán politikai-gazdasági klánjának </a:t>
            </a:r>
            <a:r>
              <a:rPr lang="hu-HU" sz="2200" b="1" dirty="0">
                <a:solidFill>
                  <a:srgbClr val="FF0000"/>
                </a:solidFill>
              </a:rPr>
              <a:t>korrupt családi biznisz</a:t>
            </a:r>
            <a:r>
              <a:rPr lang="hu-HU" sz="2200" dirty="0"/>
              <a:t>e</a:t>
            </a:r>
            <a:r>
              <a:rPr lang="hu-HU" sz="2200" b="1" dirty="0">
                <a:solidFill>
                  <a:srgbClr val="FF0000"/>
                </a:solidFill>
              </a:rPr>
              <a:t> </a:t>
            </a:r>
            <a:r>
              <a:rPr lang="hu-HU" sz="2200" dirty="0"/>
              <a:t>keleti autokratákkal.</a:t>
            </a:r>
          </a:p>
        </p:txBody>
      </p:sp>
    </p:spTree>
    <p:extLst>
      <p:ext uri="{BB962C8B-B14F-4D97-AF65-F5344CB8AC3E}">
        <p14:creationId xmlns:p14="http://schemas.microsoft.com/office/powerpoint/2010/main" val="784212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0" y="-92546"/>
            <a:ext cx="12192000" cy="720080"/>
          </a:xfrm>
        </p:spPr>
        <p:txBody>
          <a:bodyPr>
            <a:normAutofit/>
          </a:bodyPr>
          <a:lstStyle/>
          <a:p>
            <a:r>
              <a:rPr lang="hu-HU" sz="3600" b="1" dirty="0"/>
              <a:t>A Nemzeti </a:t>
            </a:r>
            <a:r>
              <a:rPr lang="hu-HU" sz="3600" b="1" dirty="0" err="1"/>
              <a:t>Együttbűnözés</a:t>
            </a:r>
            <a:r>
              <a:rPr lang="hu-HU" sz="3600" b="1" dirty="0"/>
              <a:t> Rendszerének jellemzőit leíró nyelv</a:t>
            </a:r>
          </a:p>
        </p:txBody>
      </p:sp>
      <p:graphicFrame>
        <p:nvGraphicFramePr>
          <p:cNvPr id="5" name="Tartalom helye 4"/>
          <p:cNvGraphicFramePr>
            <a:graphicFrameLocks noGrp="1"/>
          </p:cNvGraphicFramePr>
          <p:nvPr>
            <p:ph idx="1"/>
          </p:nvPr>
        </p:nvGraphicFramePr>
        <p:xfrm>
          <a:off x="96981" y="720430"/>
          <a:ext cx="11998037" cy="5990953"/>
        </p:xfrm>
        <a:graphic>
          <a:graphicData uri="http://schemas.openxmlformats.org/drawingml/2006/table">
            <a:tbl>
              <a:tblPr firstRow="1" bandRow="1">
                <a:tableStyleId>{5940675A-B579-460E-94D1-54222C63F5DA}</a:tableStyleId>
              </a:tblPr>
              <a:tblGrid>
                <a:gridCol w="2534634">
                  <a:extLst>
                    <a:ext uri="{9D8B030D-6E8A-4147-A177-3AD203B41FA5}">
                      <a16:colId xmlns:a16="http://schemas.microsoft.com/office/drawing/2014/main" val="20000"/>
                    </a:ext>
                  </a:extLst>
                </a:gridCol>
                <a:gridCol w="9463403">
                  <a:extLst>
                    <a:ext uri="{9D8B030D-6E8A-4147-A177-3AD203B41FA5}">
                      <a16:colId xmlns:a16="http://schemas.microsoft.com/office/drawing/2014/main" val="20001"/>
                    </a:ext>
                  </a:extLst>
                </a:gridCol>
              </a:tblGrid>
              <a:tr h="295570">
                <a:tc>
                  <a:txBody>
                    <a:bodyPr/>
                    <a:lstStyle/>
                    <a:p>
                      <a:r>
                        <a:rPr lang="hu-HU" sz="1800" b="1" i="1" dirty="0"/>
                        <a:t>A magyar állam</a:t>
                      </a:r>
                    </a:p>
                  </a:txBody>
                  <a:tcPr/>
                </a:tc>
                <a:tc>
                  <a:txBody>
                    <a:bodyPr/>
                    <a:lstStyle/>
                    <a:p>
                      <a:pPr marL="179388" indent="-179388">
                        <a:spcBef>
                          <a:spcPts val="200"/>
                        </a:spcBef>
                        <a:buFont typeface="Wingdings" panose="05000000000000000000" pitchFamily="2" charset="2"/>
                        <a:buChar char="§"/>
                      </a:pPr>
                      <a:r>
                        <a:rPr lang="hu-HU" sz="1800" b="1" dirty="0"/>
                        <a:t>maffiaállam</a:t>
                      </a:r>
                      <a:r>
                        <a:rPr lang="en-US" sz="1800" dirty="0"/>
                        <a:t>:</a:t>
                      </a:r>
                      <a:r>
                        <a:rPr lang="en-US" sz="1800" baseline="0" dirty="0"/>
                        <a:t> a </a:t>
                      </a:r>
                      <a:r>
                        <a:rPr lang="en-US" sz="1800" baseline="0" dirty="0" err="1"/>
                        <a:t>közhatalmi</a:t>
                      </a:r>
                      <a:r>
                        <a:rPr lang="en-US" sz="1800" baseline="0" dirty="0"/>
                        <a:t> </a:t>
                      </a:r>
                      <a:r>
                        <a:rPr lang="en-US" sz="1800" baseline="0" dirty="0" err="1"/>
                        <a:t>eszközök</a:t>
                      </a:r>
                      <a:r>
                        <a:rPr lang="en-US" sz="1800" baseline="0" dirty="0"/>
                        <a:t> </a:t>
                      </a:r>
                      <a:r>
                        <a:rPr lang="en-US" sz="1800" baseline="0" dirty="0" err="1"/>
                        <a:t>monopóliumán</a:t>
                      </a:r>
                      <a:r>
                        <a:rPr lang="en-US" sz="1800" baseline="0" dirty="0"/>
                        <a:t> </a:t>
                      </a:r>
                      <a:r>
                        <a:rPr lang="en-US" sz="1800" baseline="0" dirty="0" err="1"/>
                        <a:t>keresztül</a:t>
                      </a:r>
                      <a:r>
                        <a:rPr lang="en-US" sz="1800" baseline="0" dirty="0"/>
                        <a:t> </a:t>
                      </a:r>
                      <a:r>
                        <a:rPr lang="en-US" sz="1800" baseline="0" dirty="0" err="1"/>
                        <a:t>irányított</a:t>
                      </a:r>
                      <a:r>
                        <a:rPr lang="en-US" sz="1800" baseline="0" dirty="0"/>
                        <a:t> </a:t>
                      </a:r>
                      <a:r>
                        <a:rPr lang="en-US" sz="1800" baseline="0" dirty="0" err="1"/>
                        <a:t>üzleti</a:t>
                      </a:r>
                      <a:r>
                        <a:rPr lang="en-US" sz="1800" baseline="0" dirty="0"/>
                        <a:t> </a:t>
                      </a:r>
                      <a:r>
                        <a:rPr lang="en-US" sz="1800" baseline="0" dirty="0" err="1"/>
                        <a:t>vállalkozás</a:t>
                      </a:r>
                      <a:endParaRPr lang="en-US" sz="1800" dirty="0"/>
                    </a:p>
                  </a:txBody>
                  <a:tcPr/>
                </a:tc>
                <a:extLst>
                  <a:ext uri="{0D108BD9-81ED-4DB2-BD59-A6C34878D82A}">
                    <a16:rowId xmlns:a16="http://schemas.microsoft.com/office/drawing/2014/main" val="10000"/>
                  </a:ext>
                </a:extLst>
              </a:tr>
              <a:tr h="299264">
                <a:tc>
                  <a:txBody>
                    <a:bodyPr/>
                    <a:lstStyle/>
                    <a:p>
                      <a:r>
                        <a:rPr lang="hu-HU" sz="1800" b="1" i="1" dirty="0"/>
                        <a:t>A döntéshozói testület</a:t>
                      </a:r>
                      <a:endParaRPr lang="hu-HU" sz="1800" dirty="0"/>
                    </a:p>
                  </a:txBody>
                  <a:tcPr/>
                </a:tc>
                <a:tc>
                  <a:txBody>
                    <a:bodyPr/>
                    <a:lstStyle/>
                    <a:p>
                      <a:pPr marL="179388" marR="0" indent="-179388"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hu-HU" sz="1800" b="1" dirty="0"/>
                        <a:t>a csúcspatrónus (Keresztapa)</a:t>
                      </a:r>
                      <a:r>
                        <a:rPr lang="hu-HU" sz="1800" b="1" baseline="0" dirty="0"/>
                        <a:t> és udvartartása: </a:t>
                      </a:r>
                      <a:r>
                        <a:rPr lang="hu-HU" sz="1800" b="0" baseline="0" dirty="0"/>
                        <a:t>informális vezetői testület</a:t>
                      </a:r>
                      <a:endParaRPr lang="en-US" sz="1800" b="0" dirty="0"/>
                    </a:p>
                  </a:txBody>
                  <a:tcPr/>
                </a:tc>
                <a:extLst>
                  <a:ext uri="{0D108BD9-81ED-4DB2-BD59-A6C34878D82A}">
                    <a16:rowId xmlns:a16="http://schemas.microsoft.com/office/drawing/2014/main" val="10001"/>
                  </a:ext>
                </a:extLst>
              </a:tr>
              <a:tr h="598523">
                <a:tc>
                  <a:txBody>
                    <a:bodyPr/>
                    <a:lstStyle/>
                    <a:p>
                      <a:r>
                        <a:rPr lang="en-US" sz="1800" b="1" i="1" dirty="0"/>
                        <a:t>Fidesz, </a:t>
                      </a:r>
                      <a:r>
                        <a:rPr lang="hu-HU" sz="1800" b="1" i="1" dirty="0"/>
                        <a:t>a „kormányzó párt”</a:t>
                      </a:r>
                    </a:p>
                  </a:txBody>
                  <a:tcPr/>
                </a:tc>
                <a:tc>
                  <a:txBody>
                    <a:bodyPr/>
                    <a:lstStyle/>
                    <a:p>
                      <a:pPr marL="179388" marR="0" indent="-179388"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hu-HU" sz="1800" b="1" dirty="0"/>
                        <a:t>„transzmissziós szíj” párt: </a:t>
                      </a:r>
                      <a:r>
                        <a:rPr lang="hu-HU" sz="1800" b="0" dirty="0"/>
                        <a:t>nem</a:t>
                      </a:r>
                      <a:r>
                        <a:rPr lang="hu-HU" sz="1800" b="0" baseline="0" dirty="0"/>
                        <a:t> valódi</a:t>
                      </a:r>
                      <a:r>
                        <a:rPr lang="hu-HU" sz="1800" b="0" dirty="0"/>
                        <a:t> döntéshozó</a:t>
                      </a:r>
                      <a:r>
                        <a:rPr lang="hu-HU" sz="1800" b="0" baseline="0" dirty="0"/>
                        <a:t> szervezet</a:t>
                      </a:r>
                      <a:r>
                        <a:rPr lang="hu-HU" sz="1800" b="0" dirty="0"/>
                        <a:t>, csak közvetíti és intézményesíti az informális patrónus-kliens hálózat akaratát;</a:t>
                      </a:r>
                      <a:endParaRPr lang="en-US" sz="1800" b="0" dirty="0"/>
                    </a:p>
                  </a:txBody>
                  <a:tcPr/>
                </a:tc>
                <a:extLst>
                  <a:ext uri="{0D108BD9-81ED-4DB2-BD59-A6C34878D82A}">
                    <a16:rowId xmlns:a16="http://schemas.microsoft.com/office/drawing/2014/main" val="10002"/>
                  </a:ext>
                </a:extLst>
              </a:tr>
              <a:tr h="5957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800" b="1" i="1" dirty="0"/>
                        <a:t>Az</a:t>
                      </a:r>
                      <a:r>
                        <a:rPr lang="hu-HU" sz="1800" b="1" i="1" baseline="0" dirty="0"/>
                        <a:t> uralkodó elit</a:t>
                      </a:r>
                      <a:endParaRPr lang="hu-HU" sz="1800" b="1" i="1" dirty="0"/>
                    </a:p>
                  </a:txBody>
                  <a:tcPr/>
                </a:tc>
                <a:tc>
                  <a:txBody>
                    <a:bodyPr/>
                    <a:lstStyle/>
                    <a:p>
                      <a:pPr marL="179388" indent="-179388">
                        <a:spcBef>
                          <a:spcPts val="200"/>
                        </a:spcBef>
                        <a:buFont typeface="Wingdings" panose="05000000000000000000" pitchFamily="2" charset="2"/>
                        <a:buChar char="§"/>
                      </a:pPr>
                      <a:r>
                        <a:rPr lang="hu-HU" sz="1800" b="1" dirty="0"/>
                        <a:t>fogadott politikai család (politikai-gazdasági klán)</a:t>
                      </a:r>
                      <a:r>
                        <a:rPr lang="en-US" sz="1800" b="1" dirty="0"/>
                        <a:t>:</a:t>
                      </a:r>
                      <a:r>
                        <a:rPr lang="en-US" sz="1800" b="0" dirty="0"/>
                        <a:t> </a:t>
                      </a:r>
                      <a:r>
                        <a:rPr lang="hu-HU" sz="1800" b="0" dirty="0"/>
                        <a:t>egyközpontú </a:t>
                      </a:r>
                      <a:r>
                        <a:rPr lang="hu-HU" sz="1800" b="0" dirty="0" err="1"/>
                        <a:t>patronális</a:t>
                      </a:r>
                      <a:r>
                        <a:rPr lang="hu-HU" sz="1800" b="0" dirty="0"/>
                        <a:t> háló (egy kibővített patriarchális nagycsalád),</a:t>
                      </a:r>
                      <a:r>
                        <a:rPr lang="en-US" sz="1800" b="0" dirty="0"/>
                        <a:t> </a:t>
                      </a:r>
                      <a:r>
                        <a:rPr lang="hu-HU" sz="1800" b="0" dirty="0"/>
                        <a:t>melynek nincs formális szervezete és legitimációja</a:t>
                      </a:r>
                      <a:r>
                        <a:rPr lang="en-US" sz="1800" dirty="0"/>
                        <a:t>;</a:t>
                      </a:r>
                    </a:p>
                  </a:txBody>
                  <a:tcPr/>
                </a:tc>
                <a:extLst>
                  <a:ext uri="{0D108BD9-81ED-4DB2-BD59-A6C34878D82A}">
                    <a16:rowId xmlns:a16="http://schemas.microsoft.com/office/drawing/2014/main" val="10003"/>
                  </a:ext>
                </a:extLst>
              </a:tr>
              <a:tr h="435963">
                <a:tc>
                  <a:txBody>
                    <a:bodyPr/>
                    <a:lstStyle/>
                    <a:p>
                      <a:r>
                        <a:rPr lang="hu-HU" sz="1800" b="1" i="1" dirty="0"/>
                        <a:t>Az </a:t>
                      </a:r>
                      <a:r>
                        <a:rPr lang="hu-HU" sz="1800" b="1" i="1" dirty="0" err="1"/>
                        <a:t>uralmi</a:t>
                      </a:r>
                      <a:r>
                        <a:rPr lang="hu-HU" sz="1800" b="1" i="1" dirty="0"/>
                        <a:t> struktúra</a:t>
                      </a:r>
                    </a:p>
                  </a:txBody>
                  <a:tcPr/>
                </a:tc>
                <a:tc>
                  <a:txBody>
                    <a:bodyPr/>
                    <a:lstStyle/>
                    <a:p>
                      <a:pPr marL="179388" indent="-179388">
                        <a:spcBef>
                          <a:spcPts val="200"/>
                        </a:spcBef>
                        <a:buFont typeface="Wingdings" panose="05000000000000000000" pitchFamily="2" charset="2"/>
                        <a:buChar char="§"/>
                      </a:pPr>
                      <a:r>
                        <a:rPr lang="hu-HU" sz="1800" b="1" dirty="0"/>
                        <a:t>egyközpontú</a:t>
                      </a:r>
                      <a:r>
                        <a:rPr lang="hu-HU" sz="1800" b="1" baseline="0" dirty="0"/>
                        <a:t> </a:t>
                      </a:r>
                      <a:r>
                        <a:rPr lang="hu-HU" sz="1800" b="1" baseline="0" dirty="0" err="1"/>
                        <a:t>patronális</a:t>
                      </a:r>
                      <a:r>
                        <a:rPr lang="hu-HU" sz="1800" b="1" baseline="0" dirty="0"/>
                        <a:t> háló</a:t>
                      </a:r>
                      <a:r>
                        <a:rPr lang="en-US" sz="1800" b="0" dirty="0"/>
                        <a:t>:</a:t>
                      </a:r>
                      <a:r>
                        <a:rPr lang="en-US" sz="1800" b="0" baseline="0" dirty="0"/>
                        <a:t> </a:t>
                      </a:r>
                      <a:r>
                        <a:rPr lang="hu-HU" sz="1800" b="0" baseline="0" dirty="0"/>
                        <a:t>vazallusi patrónus-kliens kapcsolaton nyugvó vezérlési lánc;</a:t>
                      </a:r>
                      <a:endParaRPr lang="en-US" sz="1800" dirty="0"/>
                    </a:p>
                  </a:txBody>
                  <a:tcPr/>
                </a:tc>
                <a:extLst>
                  <a:ext uri="{0D108BD9-81ED-4DB2-BD59-A6C34878D82A}">
                    <a16:rowId xmlns:a16="http://schemas.microsoft.com/office/drawing/2014/main" val="10004"/>
                  </a:ext>
                </a:extLst>
              </a:tr>
              <a:tr h="822036">
                <a:tc>
                  <a:txBody>
                    <a:bodyPr/>
                    <a:lstStyle/>
                    <a:p>
                      <a:r>
                        <a:rPr lang="hu-HU" sz="1800" b="1" i="1"/>
                        <a:t>Az állam gazdasági </a:t>
                      </a:r>
                      <a:r>
                        <a:rPr lang="hu-HU" sz="1800" b="1" i="1" dirty="0"/>
                        <a:t>aktivitása</a:t>
                      </a:r>
                    </a:p>
                  </a:txBody>
                  <a:tcPr/>
                </a:tc>
                <a:tc>
                  <a:txBody>
                    <a:bodyPr/>
                    <a:lstStyle/>
                    <a:p>
                      <a:pPr marL="179388" indent="-179388">
                        <a:spcBef>
                          <a:spcPts val="200"/>
                        </a:spcBef>
                        <a:buFont typeface="Wingdings" panose="05000000000000000000" pitchFamily="2" charset="2"/>
                        <a:buChar char="§"/>
                      </a:pPr>
                      <a:r>
                        <a:rPr lang="hu-HU" sz="1800" b="1" dirty="0"/>
                        <a:t>járadékvadász, </a:t>
                      </a:r>
                      <a:r>
                        <a:rPr lang="hu-HU" sz="1800" b="1" dirty="0" err="1"/>
                        <a:t>kleptokrata</a:t>
                      </a:r>
                      <a:r>
                        <a:rPr lang="hu-HU" sz="1800" b="1" baseline="0" dirty="0"/>
                        <a:t> és központilag vezérelt vállalatrablás</a:t>
                      </a:r>
                      <a:r>
                        <a:rPr lang="en-US" sz="1800" b="0" dirty="0"/>
                        <a:t>: </a:t>
                      </a:r>
                      <a:r>
                        <a:rPr lang="hu-HU" sz="1800" b="0" dirty="0"/>
                        <a:t>a „családi” vagyonfelhalmozás és mások tulajdonafeletti tényleges rendelkezés megszerzése az állami erőszak vértelen eszközei révén</a:t>
                      </a:r>
                      <a:r>
                        <a:rPr lang="en-US" sz="1800" b="0" dirty="0"/>
                        <a:t>;</a:t>
                      </a:r>
                    </a:p>
                  </a:txBody>
                  <a:tcPr/>
                </a:tc>
                <a:extLst>
                  <a:ext uri="{0D108BD9-81ED-4DB2-BD59-A6C34878D82A}">
                    <a16:rowId xmlns:a16="http://schemas.microsoft.com/office/drawing/2014/main" val="10005"/>
                  </a:ext>
                </a:extLst>
              </a:tr>
              <a:tr h="581891">
                <a:tc>
                  <a:txBody>
                    <a:bodyPr/>
                    <a:lstStyle/>
                    <a:p>
                      <a:r>
                        <a:rPr lang="hu-HU" sz="1800" b="1" i="1" dirty="0"/>
                        <a:t>A korrupció</a:t>
                      </a:r>
                    </a:p>
                  </a:txBody>
                  <a:tcPr/>
                </a:tc>
                <a:tc>
                  <a:txBody>
                    <a:bodyPr/>
                    <a:lstStyle/>
                    <a:p>
                      <a:pPr marL="179388" indent="-179388">
                        <a:spcBef>
                          <a:spcPts val="200"/>
                        </a:spcBef>
                        <a:buFont typeface="Wingdings" panose="05000000000000000000" pitchFamily="2" charset="2"/>
                        <a:buChar char="§"/>
                      </a:pPr>
                      <a:r>
                        <a:rPr lang="hu-HU" sz="1800" b="1" dirty="0"/>
                        <a:t>bűnöző állam</a:t>
                      </a:r>
                      <a:r>
                        <a:rPr lang="en-US" sz="1800" b="1" dirty="0"/>
                        <a:t>:</a:t>
                      </a:r>
                      <a:r>
                        <a:rPr lang="en-US" sz="1800" b="1" baseline="0" dirty="0"/>
                        <a:t> </a:t>
                      </a:r>
                      <a:r>
                        <a:rPr lang="hu-HU" sz="1800" b="0" baseline="0" dirty="0" err="1"/>
                        <a:t>uralmi</a:t>
                      </a:r>
                      <a:r>
                        <a:rPr lang="hu-HU" sz="1800" b="0" baseline="0" dirty="0"/>
                        <a:t> monopólium által, az állami erőszak törtvénytelen eszközeivel bonyolított vagyonszerzési bűncselekmények intézménye</a:t>
                      </a:r>
                      <a:r>
                        <a:rPr lang="hu-HU" sz="1800" dirty="0"/>
                        <a:t>;</a:t>
                      </a:r>
                      <a:endParaRPr lang="en-US" sz="1800" b="1" dirty="0"/>
                    </a:p>
                  </a:txBody>
                  <a:tcPr/>
                </a:tc>
                <a:extLst>
                  <a:ext uri="{0D108BD9-81ED-4DB2-BD59-A6C34878D82A}">
                    <a16:rowId xmlns:a16="http://schemas.microsoft.com/office/drawing/2014/main" val="10006"/>
                  </a:ext>
                </a:extLst>
              </a:tr>
              <a:tr h="467484">
                <a:tc>
                  <a:txBody>
                    <a:bodyPr/>
                    <a:lstStyle/>
                    <a:p>
                      <a:r>
                        <a:rPr lang="hu-HU" sz="1800" b="1" i="1" dirty="0"/>
                        <a:t>Az </a:t>
                      </a:r>
                      <a:r>
                        <a:rPr lang="hu-HU" sz="1800" b="1" i="1" dirty="0" err="1"/>
                        <a:t>uralmi</a:t>
                      </a:r>
                      <a:r>
                        <a:rPr lang="hu-HU" sz="1800" b="1" i="1" dirty="0"/>
                        <a:t> elit motívumai</a:t>
                      </a:r>
                    </a:p>
                  </a:txBody>
                  <a:tcPr/>
                </a:tc>
                <a:tc>
                  <a:txBody>
                    <a:bodyPr/>
                    <a:lstStyle/>
                    <a:p>
                      <a:pPr marL="179388" indent="-179388">
                        <a:spcBef>
                          <a:spcPts val="200"/>
                        </a:spcBef>
                        <a:buFont typeface="Wingdings" panose="05000000000000000000" pitchFamily="2" charset="2"/>
                        <a:buChar char="§"/>
                      </a:pPr>
                      <a:r>
                        <a:rPr lang="hu-HU" sz="1800" b="1" dirty="0"/>
                        <a:t>hatalom és vagyon</a:t>
                      </a:r>
                      <a:r>
                        <a:rPr lang="en-US" sz="1800" b="0" dirty="0"/>
                        <a:t>:</a:t>
                      </a:r>
                      <a:r>
                        <a:rPr lang="en-US" sz="1800" b="0" baseline="0" dirty="0"/>
                        <a:t> </a:t>
                      </a:r>
                      <a:r>
                        <a:rPr lang="hu-HU" sz="1800" b="0" baseline="0" dirty="0"/>
                        <a:t>hatalomkoncentráció és családi vagyonfelhalmozás (vagyonszerzés, pénzmosás/vagyonmentés, </a:t>
                      </a:r>
                      <a:r>
                        <a:rPr lang="hu-HU" sz="1800" b="0" baseline="0" dirty="0" err="1"/>
                        <a:t>bűntethetetlenség</a:t>
                      </a:r>
                      <a:r>
                        <a:rPr lang="hu-HU" sz="1800" b="0" baseline="0" dirty="0"/>
                        <a:t> és leválthatatlanság biztosítása)</a:t>
                      </a:r>
                      <a:endParaRPr lang="hu-HU" sz="1800" dirty="0"/>
                    </a:p>
                  </a:txBody>
                  <a:tcPr/>
                </a:tc>
                <a:extLst>
                  <a:ext uri="{0D108BD9-81ED-4DB2-BD59-A6C34878D82A}">
                    <a16:rowId xmlns:a16="http://schemas.microsoft.com/office/drawing/2014/main" val="10007"/>
                  </a:ext>
                </a:extLst>
              </a:tr>
              <a:tr h="594821">
                <a:tc>
                  <a:txBody>
                    <a:bodyPr/>
                    <a:lstStyle/>
                    <a:p>
                      <a:r>
                        <a:rPr lang="hu-HU" sz="1800" b="1" i="1" dirty="0"/>
                        <a:t>A rendszer „ideológiája”</a:t>
                      </a:r>
                    </a:p>
                  </a:txBody>
                  <a:tcPr/>
                </a:tc>
                <a:tc>
                  <a:txBody>
                    <a:bodyPr/>
                    <a:lstStyle/>
                    <a:p>
                      <a:pPr marL="179388" indent="-179388">
                        <a:spcBef>
                          <a:spcPts val="200"/>
                        </a:spcBef>
                        <a:buFont typeface="Wingdings" panose="05000000000000000000" pitchFamily="2" charset="2"/>
                        <a:buChar char="§"/>
                      </a:pPr>
                      <a:r>
                        <a:rPr lang="hu-HU" sz="1800" b="1" dirty="0"/>
                        <a:t>nem ideológia vezérelt, hanem ideológia alkalmazó</a:t>
                      </a:r>
                      <a:r>
                        <a:rPr lang="hu-HU" sz="1800" dirty="0"/>
                        <a:t>: a használt ideológiai paneleknek nincs</a:t>
                      </a:r>
                      <a:r>
                        <a:rPr lang="hu-HU" sz="1800" baseline="0" dirty="0"/>
                        <a:t> érték-koherenciája, hanem csak funkcionalitás-koherenciája (</a:t>
                      </a:r>
                      <a:r>
                        <a:rPr lang="en-US" sz="1800" dirty="0"/>
                        <a:t>“amoral </a:t>
                      </a:r>
                      <a:r>
                        <a:rPr lang="en-US" sz="1800" dirty="0" err="1"/>
                        <a:t>familism</a:t>
                      </a:r>
                      <a:r>
                        <a:rPr lang="hu-HU" sz="1800" dirty="0"/>
                        <a:t>”</a:t>
                      </a:r>
                      <a:r>
                        <a:rPr lang="en-US" sz="1800" dirty="0"/>
                        <a:t>)</a:t>
                      </a:r>
                    </a:p>
                  </a:txBody>
                  <a:tcPr/>
                </a:tc>
                <a:extLst>
                  <a:ext uri="{0D108BD9-81ED-4DB2-BD59-A6C34878D82A}">
                    <a16:rowId xmlns:a16="http://schemas.microsoft.com/office/drawing/2014/main" val="10008"/>
                  </a:ext>
                </a:extLst>
              </a:tr>
              <a:tr h="708670">
                <a:tc>
                  <a:txBody>
                    <a:bodyPr/>
                    <a:lstStyle/>
                    <a:p>
                      <a:r>
                        <a:rPr lang="hu-HU" sz="1800" b="1" i="1" dirty="0"/>
                        <a:t>Az elnyomás és </a:t>
                      </a:r>
                      <a:r>
                        <a:rPr lang="hu-HU" sz="1800" b="1" i="1" dirty="0" err="1"/>
                        <a:t>ellehe-tetlenítés</a:t>
                      </a:r>
                      <a:r>
                        <a:rPr lang="hu-HU" sz="1800" b="1" i="1" dirty="0"/>
                        <a:t> formái</a:t>
                      </a:r>
                    </a:p>
                  </a:txBody>
                  <a:tcPr/>
                </a:tc>
                <a:tc>
                  <a:txBody>
                    <a:bodyPr/>
                    <a:lstStyle/>
                    <a:p>
                      <a:pPr marL="179388" indent="-179388">
                        <a:spcBef>
                          <a:spcPts val="200"/>
                        </a:spcBef>
                        <a:buFont typeface="Wingdings" panose="05000000000000000000" pitchFamily="2" charset="2"/>
                        <a:buChar char="§"/>
                      </a:pPr>
                      <a:r>
                        <a:rPr lang="hu-HU" sz="1800" b="1" dirty="0"/>
                        <a:t>morális </a:t>
                      </a:r>
                      <a:r>
                        <a:rPr lang="hu-HU" sz="1800" b="1" dirty="0">
                          <a:sym typeface="Wingdings" panose="05000000000000000000" pitchFamily="2" charset="2"/>
                        </a:rPr>
                        <a:t> egzisztenciális/pénzügyi  adminisztratív  fizikai</a:t>
                      </a:r>
                      <a:endParaRPr lang="en-US" sz="1800" b="1" dirty="0"/>
                    </a:p>
                  </a:txBody>
                  <a:tcPr/>
                </a:tc>
                <a:extLst>
                  <a:ext uri="{0D108BD9-81ED-4DB2-BD59-A6C34878D82A}">
                    <a16:rowId xmlns:a16="http://schemas.microsoft.com/office/drawing/2014/main" val="3219523790"/>
                  </a:ext>
                </a:extLst>
              </a:tr>
            </a:tbl>
          </a:graphicData>
        </a:graphic>
      </p:graphicFrame>
    </p:spTree>
    <p:extLst>
      <p:ext uri="{BB962C8B-B14F-4D97-AF65-F5344CB8AC3E}">
        <p14:creationId xmlns:p14="http://schemas.microsoft.com/office/powerpoint/2010/main" val="3724854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2475348"/>
            <a:ext cx="10972800" cy="1524000"/>
          </a:xfrm>
        </p:spPr>
        <p:txBody>
          <a:bodyPr/>
          <a:lstStyle/>
          <a:p>
            <a:r>
              <a:rPr lang="hu-HU" dirty="0"/>
              <a:t>A stratégia megformálása</a:t>
            </a:r>
          </a:p>
        </p:txBody>
      </p:sp>
    </p:spTree>
    <p:extLst>
      <p:ext uri="{BB962C8B-B14F-4D97-AF65-F5344CB8AC3E}">
        <p14:creationId xmlns:p14="http://schemas.microsoft.com/office/powerpoint/2010/main" val="2059545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274638"/>
            <a:ext cx="12025744" cy="1960561"/>
          </a:xfrm>
        </p:spPr>
        <p:txBody>
          <a:bodyPr>
            <a:normAutofit fontScale="90000"/>
          </a:bodyPr>
          <a:lstStyle/>
          <a:p>
            <a:r>
              <a:rPr lang="hu-HU" sz="6600" b="1" dirty="0">
                <a:latin typeface="Calibri" panose="020F0502020204030204" pitchFamily="34" charset="0"/>
                <a:ea typeface="Open Sans" panose="020B0606030504020204" pitchFamily="34" charset="0"/>
                <a:cs typeface="Calibri" panose="020F0502020204030204" pitchFamily="34" charset="0"/>
              </a:rPr>
              <a:t>Rendszerkritikai</a:t>
            </a:r>
            <a:r>
              <a:rPr lang="hu-HU" sz="6000" b="1" dirty="0">
                <a:latin typeface="Calibri" panose="020F0502020204030204" pitchFamily="34" charset="0"/>
                <a:ea typeface="Open Sans" panose="020B0606030504020204" pitchFamily="34" charset="0"/>
                <a:cs typeface="Calibri" panose="020F0502020204030204" pitchFamily="34" charset="0"/>
              </a:rPr>
              <a:t> </a:t>
            </a:r>
            <a:r>
              <a:rPr lang="hu-HU" sz="6000" b="1" dirty="0">
                <a:latin typeface="Calibri" panose="020F0502020204030204" pitchFamily="34" charset="0"/>
                <a:ea typeface="Open Sans" panose="020B0606030504020204" pitchFamily="34" charset="0"/>
                <a:cs typeface="Calibri" panose="020F0502020204030204" pitchFamily="34" charset="0"/>
                <a:sym typeface="Wingdings" panose="05000000000000000000" pitchFamily="2" charset="2"/>
              </a:rPr>
              <a:t>         Kormánykritikai</a:t>
            </a:r>
            <a:br>
              <a:rPr lang="hu-HU" sz="6000" b="1" dirty="0">
                <a:latin typeface="Calibri" panose="020F0502020204030204" pitchFamily="34" charset="0"/>
                <a:ea typeface="Open Sans" panose="020B0606030504020204" pitchFamily="34" charset="0"/>
                <a:cs typeface="Calibri" panose="020F0502020204030204" pitchFamily="34" charset="0"/>
                <a:sym typeface="Wingdings" panose="05000000000000000000" pitchFamily="2" charset="2"/>
              </a:rPr>
            </a:br>
            <a:r>
              <a:rPr lang="hu-HU" sz="6000" b="1" dirty="0">
                <a:latin typeface="Calibri" panose="020F0502020204030204" pitchFamily="34" charset="0"/>
                <a:ea typeface="Open Sans" panose="020B0606030504020204" pitchFamily="34" charset="0"/>
                <a:cs typeface="Calibri" panose="020F0502020204030204" pitchFamily="34" charset="0"/>
                <a:sym typeface="Wingdings" panose="05000000000000000000" pitchFamily="2" charset="2"/>
              </a:rPr>
              <a:t>alapállás</a:t>
            </a:r>
            <a:endParaRPr lang="hu-HU" b="1" dirty="0">
              <a:latin typeface="Calibri" panose="020F0502020204030204" pitchFamily="34" charset="0"/>
              <a:cs typeface="Calibri" panose="020F0502020204030204" pitchFamily="34" charset="0"/>
            </a:endParaRPr>
          </a:p>
        </p:txBody>
      </p:sp>
      <p:sp>
        <p:nvSpPr>
          <p:cNvPr id="3" name="Tartalom helye 2"/>
          <p:cNvSpPr>
            <a:spLocks noGrp="1"/>
          </p:cNvSpPr>
          <p:nvPr>
            <p:ph sz="half" idx="1"/>
          </p:nvPr>
        </p:nvSpPr>
        <p:spPr>
          <a:xfrm>
            <a:off x="92364" y="2743204"/>
            <a:ext cx="5387686" cy="3956046"/>
          </a:xfrm>
          <a:solidFill>
            <a:schemeClr val="bg1">
              <a:lumMod val="75000"/>
            </a:schemeClr>
          </a:solidFill>
        </p:spPr>
        <p:txBody>
          <a:bodyPr>
            <a:normAutofit lnSpcReduction="10000"/>
          </a:bodyPr>
          <a:lstStyle/>
          <a:p>
            <a:pPr marL="0" indent="0">
              <a:buNone/>
            </a:pPr>
            <a:endParaRPr lang="hu-HU" dirty="0"/>
          </a:p>
          <a:p>
            <a:pPr marL="0" indent="0">
              <a:buNone/>
            </a:pPr>
            <a:r>
              <a:rPr lang="hu-HU" dirty="0"/>
              <a:t>A </a:t>
            </a:r>
            <a:r>
              <a:rPr lang="hu-HU" dirty="0" err="1"/>
              <a:t>kormányerők</a:t>
            </a:r>
            <a:r>
              <a:rPr lang="hu-HU" dirty="0"/>
              <a:t> és az ellenzék nem osztanak közös értékeket; így nem pusztán kormányváltás a cél, hanem </a:t>
            </a:r>
            <a:r>
              <a:rPr lang="hu-HU" b="1" dirty="0">
                <a:solidFill>
                  <a:srgbClr val="FF0000"/>
                </a:solidFill>
              </a:rPr>
              <a:t>rendszerváltás</a:t>
            </a:r>
          </a:p>
        </p:txBody>
      </p:sp>
      <p:sp>
        <p:nvSpPr>
          <p:cNvPr id="4" name="Tartalom helye 3"/>
          <p:cNvSpPr>
            <a:spLocks noGrp="1"/>
          </p:cNvSpPr>
          <p:nvPr>
            <p:ph sz="half" idx="2"/>
          </p:nvPr>
        </p:nvSpPr>
        <p:spPr>
          <a:xfrm>
            <a:off x="6785841" y="2717804"/>
            <a:ext cx="5234709" cy="3981446"/>
          </a:xfrm>
          <a:solidFill>
            <a:schemeClr val="bg1">
              <a:lumMod val="75000"/>
            </a:schemeClr>
          </a:solidFill>
        </p:spPr>
        <p:txBody>
          <a:bodyPr>
            <a:normAutofit lnSpcReduction="10000"/>
          </a:bodyPr>
          <a:lstStyle/>
          <a:p>
            <a:pPr marL="0" indent="0">
              <a:buNone/>
            </a:pPr>
            <a:r>
              <a:rPr lang="hu-HU" dirty="0"/>
              <a:t>A kormány és az ellenzék osztják a liberális demokrácia és jogállam értékeit, csak szakpolitikai kérdésekben vitáznak egymással; így a cél a </a:t>
            </a:r>
            <a:r>
              <a:rPr lang="hu-HU" b="1" dirty="0">
                <a:solidFill>
                  <a:srgbClr val="FF0000"/>
                </a:solidFill>
              </a:rPr>
              <a:t>kormányváltás</a:t>
            </a:r>
          </a:p>
        </p:txBody>
      </p:sp>
      <p:sp>
        <p:nvSpPr>
          <p:cNvPr id="5" name="Balra-jobbra nyíl 4"/>
          <p:cNvSpPr/>
          <p:nvPr/>
        </p:nvSpPr>
        <p:spPr>
          <a:xfrm flipH="1">
            <a:off x="5654962" y="4378036"/>
            <a:ext cx="992909" cy="360219"/>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6" name="Lefelé nyíl 5"/>
          <p:cNvSpPr/>
          <p:nvPr/>
        </p:nvSpPr>
        <p:spPr>
          <a:xfrm>
            <a:off x="2336799" y="1385455"/>
            <a:ext cx="369455" cy="104370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Kép 7"/>
          <p:cNvPicPr>
            <a:picLocks noChangeAspect="1"/>
          </p:cNvPicPr>
          <p:nvPr/>
        </p:nvPicPr>
        <p:blipFill>
          <a:blip r:embed="rId2"/>
          <a:stretch>
            <a:fillRect/>
          </a:stretch>
        </p:blipFill>
        <p:spPr>
          <a:xfrm>
            <a:off x="8970341" y="1356175"/>
            <a:ext cx="432854" cy="1072989"/>
          </a:xfrm>
          <a:prstGeom prst="rect">
            <a:avLst/>
          </a:prstGeom>
        </p:spPr>
      </p:pic>
      <p:pic>
        <p:nvPicPr>
          <p:cNvPr id="7" name="Kép 6"/>
          <p:cNvPicPr>
            <a:picLocks noChangeAspect="1"/>
          </p:cNvPicPr>
          <p:nvPr/>
        </p:nvPicPr>
        <p:blipFill>
          <a:blip r:embed="rId3"/>
          <a:stretch>
            <a:fillRect/>
          </a:stretch>
        </p:blipFill>
        <p:spPr>
          <a:xfrm>
            <a:off x="5767721" y="722359"/>
            <a:ext cx="1018120" cy="384081"/>
          </a:xfrm>
          <a:prstGeom prst="rect">
            <a:avLst/>
          </a:prstGeom>
        </p:spPr>
      </p:pic>
    </p:spTree>
    <p:extLst>
      <p:ext uri="{BB962C8B-B14F-4D97-AF65-F5344CB8AC3E}">
        <p14:creationId xmlns:p14="http://schemas.microsoft.com/office/powerpoint/2010/main" val="428541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164637"/>
            <a:ext cx="11904133" cy="1368599"/>
          </a:xfrm>
        </p:spPr>
        <p:txBody>
          <a:bodyPr>
            <a:noAutofit/>
          </a:bodyPr>
          <a:lstStyle/>
          <a:p>
            <a:r>
              <a:rPr lang="hu-HU" sz="5400" dirty="0">
                <a:ea typeface="Open Sans" panose="020B0606030504020204" pitchFamily="34" charset="0"/>
                <a:cs typeface="Open Sans" panose="020B0606030504020204" pitchFamily="34" charset="0"/>
              </a:rPr>
              <a:t>Három rendszerváltás</a:t>
            </a:r>
          </a:p>
        </p:txBody>
      </p:sp>
      <p:sp>
        <p:nvSpPr>
          <p:cNvPr id="3" name="Tartalom helye 2"/>
          <p:cNvSpPr>
            <a:spLocks noGrp="1"/>
          </p:cNvSpPr>
          <p:nvPr>
            <p:ph idx="1"/>
          </p:nvPr>
        </p:nvSpPr>
        <p:spPr>
          <a:xfrm>
            <a:off x="143934" y="1699488"/>
            <a:ext cx="12048065" cy="4849092"/>
          </a:xfrm>
        </p:spPr>
        <p:txBody>
          <a:bodyPr>
            <a:noAutofit/>
          </a:bodyPr>
          <a:lstStyle/>
          <a:p>
            <a:pPr marL="457200" indent="-457200">
              <a:spcBef>
                <a:spcPts val="0"/>
              </a:spcBef>
              <a:spcAft>
                <a:spcPts val="1333"/>
              </a:spcAft>
              <a:buClr>
                <a:srgbClr val="4D7C84"/>
              </a:buClr>
              <a:buFont typeface="+mj-lt"/>
              <a:buAutoNum type="arabicPeriod"/>
            </a:pPr>
            <a:r>
              <a:rPr lang="hu-HU" sz="3200" b="1" dirty="0"/>
              <a:t>1989-1990</a:t>
            </a:r>
            <a:r>
              <a:rPr lang="hu-HU" sz="3200" b="1" dirty="0">
                <a:sym typeface="Wingdings" panose="05000000000000000000" pitchFamily="2" charset="2"/>
              </a:rPr>
              <a:t>: kommunista diktatúra     liberális demokrácia</a:t>
            </a:r>
          </a:p>
          <a:p>
            <a:pPr marL="457200" indent="-457200">
              <a:spcBef>
                <a:spcPts val="0"/>
              </a:spcBef>
              <a:spcAft>
                <a:spcPts val="1333"/>
              </a:spcAft>
              <a:buClr>
                <a:srgbClr val="4D7C84"/>
              </a:buClr>
              <a:buFont typeface="+mj-lt"/>
              <a:buAutoNum type="arabicPeriod"/>
            </a:pPr>
            <a:r>
              <a:rPr lang="hu-HU" sz="3200" b="1" dirty="0">
                <a:sym typeface="Wingdings" panose="05000000000000000000" pitchFamily="2" charset="2"/>
              </a:rPr>
              <a:t>2010:            liberális demokrácia        autokrácia/önkényuralom </a:t>
            </a:r>
          </a:p>
          <a:p>
            <a:pPr marL="457200" indent="-457200">
              <a:spcBef>
                <a:spcPts val="0"/>
              </a:spcBef>
              <a:spcAft>
                <a:spcPts val="1333"/>
              </a:spcAft>
              <a:buClr>
                <a:srgbClr val="4D7C84"/>
              </a:buClr>
              <a:buFont typeface="+mj-lt"/>
              <a:buAutoNum type="arabicPeriod"/>
            </a:pPr>
            <a:r>
              <a:rPr lang="hu-HU" sz="3200" b="1" dirty="0">
                <a:solidFill>
                  <a:srgbClr val="FF0000"/>
                </a:solidFill>
                <a:sym typeface="Wingdings" panose="05000000000000000000" pitchFamily="2" charset="2"/>
              </a:rPr>
              <a:t>2026:            autokrácia/önkényuralom    liberális demokrácia</a:t>
            </a:r>
          </a:p>
          <a:p>
            <a:pPr marL="0" indent="0">
              <a:spcBef>
                <a:spcPts val="0"/>
              </a:spcBef>
              <a:spcAft>
                <a:spcPts val="1333"/>
              </a:spcAft>
              <a:buClr>
                <a:srgbClr val="4D7C84"/>
              </a:buClr>
              <a:buNone/>
            </a:pPr>
            <a:endParaRPr lang="hu-HU" sz="3200" b="1" dirty="0">
              <a:solidFill>
                <a:srgbClr val="50412C"/>
              </a:solidFill>
              <a:sym typeface="Wingdings" panose="05000000000000000000" pitchFamily="2" charset="2"/>
            </a:endParaRPr>
          </a:p>
          <a:p>
            <a:pPr marL="0" indent="0" algn="ctr">
              <a:spcBef>
                <a:spcPts val="0"/>
              </a:spcBef>
              <a:spcAft>
                <a:spcPts val="1333"/>
              </a:spcAft>
              <a:buClr>
                <a:srgbClr val="4D7C84"/>
              </a:buClr>
              <a:buNone/>
            </a:pPr>
            <a:r>
              <a:rPr lang="hu-HU" sz="3200" b="1" dirty="0">
                <a:sym typeface="Wingdings" panose="05000000000000000000" pitchFamily="2" charset="2"/>
              </a:rPr>
              <a:t>Orbán rendszere az önkényuralomnak egy olyan formája, amely egy magán-érdekeket szolgáló állami bűnszervezetet, maffiaállamot üzemeltet.</a:t>
            </a:r>
          </a:p>
        </p:txBody>
      </p:sp>
    </p:spTree>
    <p:extLst>
      <p:ext uri="{BB962C8B-B14F-4D97-AF65-F5344CB8AC3E}">
        <p14:creationId xmlns:p14="http://schemas.microsoft.com/office/powerpoint/2010/main" val="1804573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27712"/>
            <a:ext cx="10972800" cy="766615"/>
          </a:xfrm>
        </p:spPr>
        <p:txBody>
          <a:bodyPr>
            <a:noAutofit/>
          </a:bodyPr>
          <a:lstStyle/>
          <a:p>
            <a:r>
              <a:rPr lang="hu-HU" sz="5400" dirty="0"/>
              <a:t>A stratégia alapja</a:t>
            </a:r>
          </a:p>
        </p:txBody>
      </p:sp>
      <p:sp>
        <p:nvSpPr>
          <p:cNvPr id="3" name="Tartalom helye 2"/>
          <p:cNvSpPr>
            <a:spLocks noGrp="1"/>
          </p:cNvSpPr>
          <p:nvPr>
            <p:ph idx="1"/>
          </p:nvPr>
        </p:nvSpPr>
        <p:spPr>
          <a:xfrm>
            <a:off x="267855" y="766613"/>
            <a:ext cx="11665527" cy="6059056"/>
          </a:xfrm>
        </p:spPr>
        <p:txBody>
          <a:bodyPr>
            <a:noAutofit/>
          </a:bodyPr>
          <a:lstStyle/>
          <a:p>
            <a:pPr>
              <a:spcBef>
                <a:spcPts val="0"/>
              </a:spcBef>
              <a:spcAft>
                <a:spcPts val="1000"/>
              </a:spcAft>
              <a:buFont typeface="Wingdings" panose="05000000000000000000" pitchFamily="2" charset="2"/>
              <a:buChar char="Ø"/>
            </a:pPr>
            <a:r>
              <a:rPr lang="hu-HU" sz="2500" dirty="0">
                <a:latin typeface="Calibri" panose="020F0502020204030204" pitchFamily="34" charset="0"/>
                <a:ea typeface="Calibri" panose="020F0502020204030204" pitchFamily="34" charset="0"/>
                <a:cs typeface="Times New Roman" panose="02020603050405020304" pitchFamily="18" charset="0"/>
              </a:rPr>
              <a:t>A kormánykritikai alapállás helyett </a:t>
            </a:r>
            <a:r>
              <a:rPr lang="hu-HU" sz="2500" b="1" dirty="0">
                <a:latin typeface="Calibri" panose="020F0502020204030204" pitchFamily="34" charset="0"/>
                <a:ea typeface="Calibri" panose="020F0502020204030204" pitchFamily="34" charset="0"/>
                <a:cs typeface="Times New Roman" panose="02020603050405020304" pitchFamily="18" charset="0"/>
              </a:rPr>
              <a:t>következetesen </a:t>
            </a:r>
            <a:r>
              <a:rPr lang="hu-HU" sz="2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rendszerkritikai alap</a:t>
            </a:r>
            <a:r>
              <a:rPr lang="hu-HU" sz="2500" b="1" dirty="0">
                <a:latin typeface="Calibri" panose="020F0502020204030204" pitchFamily="34" charset="0"/>
                <a:ea typeface="Calibri" panose="020F0502020204030204" pitchFamily="34" charset="0"/>
                <a:cs typeface="Times New Roman" panose="02020603050405020304" pitchFamily="18" charset="0"/>
              </a:rPr>
              <a:t>ra kell helyezkedni</a:t>
            </a:r>
            <a:r>
              <a:rPr lang="hu-HU" sz="2500" dirty="0">
                <a:latin typeface="Calibri" panose="020F0502020204030204" pitchFamily="34" charset="0"/>
                <a:ea typeface="Calibri" panose="020F0502020204030204" pitchFamily="34" charset="0"/>
                <a:cs typeface="Times New Roman" panose="02020603050405020304" pitchFamily="18" charset="0"/>
              </a:rPr>
              <a:t>, ami azt jelenti, hogy folyamatosan és </a:t>
            </a:r>
            <a:r>
              <a:rPr lang="hu-HU" sz="2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következetesen meg kell </a:t>
            </a:r>
            <a:r>
              <a:rPr lang="hu-HU" sz="25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kérdőjelezni</a:t>
            </a:r>
            <a:r>
              <a:rPr lang="hu-HU" sz="2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az Orbán-rendszer legitimitását</a:t>
            </a:r>
            <a:r>
              <a:rPr lang="hu-HU" sz="2500" dirty="0">
                <a:latin typeface="Calibri" panose="020F0502020204030204" pitchFamily="34" charset="0"/>
                <a:ea typeface="Calibri" panose="020F0502020204030204" pitchFamily="34" charset="0"/>
                <a:cs typeface="Times New Roman" panose="02020603050405020304" pitchFamily="18" charset="0"/>
              </a:rPr>
              <a:t>. A két alapállást – a rendszerkritikait és a kormánykritikait - nem lehet párhuzamosan vinni.</a:t>
            </a:r>
          </a:p>
          <a:p>
            <a:pPr>
              <a:spcBef>
                <a:spcPts val="0"/>
              </a:spcBef>
              <a:spcAft>
                <a:spcPts val="1000"/>
              </a:spcAft>
              <a:buFont typeface="Wingdings" panose="05000000000000000000" pitchFamily="2" charset="2"/>
              <a:buChar char="Ø"/>
            </a:pPr>
            <a:r>
              <a:rPr lang="hu-HU" sz="2500" dirty="0">
                <a:latin typeface="Calibri" panose="020F0502020204030204" pitchFamily="34" charset="0"/>
                <a:ea typeface="Calibri" panose="020F0502020204030204" pitchFamily="34" charset="0"/>
                <a:cs typeface="Times New Roman" panose="02020603050405020304" pitchFamily="18" charset="0"/>
              </a:rPr>
              <a:t>A rendszerváltás alapja nem más, mint a </a:t>
            </a:r>
            <a:r>
              <a:rPr lang="hu-HU" sz="2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kormányzat legitimitásának tagadása, mert</a:t>
            </a:r>
            <a:r>
              <a:rPr lang="hu-HU" sz="2500" dirty="0">
                <a:latin typeface="Calibri" panose="020F0502020204030204" pitchFamily="34" charset="0"/>
                <a:ea typeface="Calibri" panose="020F0502020204030204" pitchFamily="34" charset="0"/>
                <a:cs typeface="Times New Roman" panose="02020603050405020304" pitchFamily="18" charset="0"/>
              </a:rPr>
              <a:t>:</a:t>
            </a:r>
          </a:p>
          <a:p>
            <a:pPr marL="1066785" lvl="1" indent="-457200">
              <a:spcBef>
                <a:spcPts val="0"/>
              </a:spcBef>
              <a:buFont typeface="+mj-lt"/>
              <a:buAutoNum type="arabicPeriod"/>
            </a:pPr>
            <a:r>
              <a:rPr lang="hu-HU" sz="2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alkotmány (alaptörvény) ellenes</a:t>
            </a:r>
            <a:r>
              <a:rPr lang="hu-HU" sz="2500" dirty="0">
                <a:latin typeface="Calibri" panose="020F0502020204030204" pitchFamily="34" charset="0"/>
                <a:ea typeface="Calibri" panose="020F0502020204030204" pitchFamily="34" charset="0"/>
                <a:cs typeface="Times New Roman" panose="02020603050405020304" pitchFamily="18" charset="0"/>
              </a:rPr>
              <a:t>: </a:t>
            </a:r>
          </a:p>
          <a:p>
            <a:pPr lvl="2">
              <a:spcBef>
                <a:spcPts val="0"/>
              </a:spcBef>
              <a:buFont typeface="Wingdings" panose="05000000000000000000" pitchFamily="2" charset="2"/>
              <a:buChar char="§"/>
            </a:pPr>
            <a:r>
              <a:rPr lang="hu-HU" sz="2500" b="1" dirty="0">
                <a:latin typeface="Calibri" panose="020F0502020204030204" pitchFamily="34" charset="0"/>
                <a:ea typeface="Calibri" panose="020F0502020204030204" pitchFamily="34" charset="0"/>
                <a:cs typeface="Times New Roman" panose="02020603050405020304" pitchFamily="18" charset="0"/>
              </a:rPr>
              <a:t>kizárólagos hatalomra tör</a:t>
            </a:r>
            <a:r>
              <a:rPr lang="hu-HU" sz="2500" dirty="0">
                <a:latin typeface="Calibri" panose="020F0502020204030204" pitchFamily="34" charset="0"/>
                <a:ea typeface="Calibri" panose="020F0502020204030204" pitchFamily="34" charset="0"/>
                <a:cs typeface="Times New Roman" panose="02020603050405020304" pitchFamily="18" charset="0"/>
              </a:rPr>
              <a:t>, </a:t>
            </a:r>
          </a:p>
          <a:p>
            <a:pPr lvl="2">
              <a:spcBef>
                <a:spcPts val="0"/>
              </a:spcBef>
              <a:buFont typeface="Wingdings" panose="05000000000000000000" pitchFamily="2" charset="2"/>
              <a:buChar char="§"/>
            </a:pPr>
            <a:r>
              <a:rPr lang="hu-HU" sz="2500" dirty="0">
                <a:latin typeface="Calibri" panose="020F0502020204030204" pitchFamily="34" charset="0"/>
                <a:ea typeface="Calibri" panose="020F0502020204030204" pitchFamily="34" charset="0"/>
                <a:cs typeface="Times New Roman" panose="02020603050405020304" pitchFamily="18" charset="0"/>
              </a:rPr>
              <a:t>számos ponton </a:t>
            </a:r>
            <a:r>
              <a:rPr lang="hu-HU" sz="2500" b="1" dirty="0">
                <a:latin typeface="Calibri" panose="020F0502020204030204" pitchFamily="34" charset="0"/>
                <a:ea typeface="Calibri" panose="020F0502020204030204" pitchFamily="34" charset="0"/>
                <a:cs typeface="Times New Roman" panose="02020603050405020304" pitchFamily="18" charset="0"/>
              </a:rPr>
              <a:t>szembehelyezkedik a hazánk által is vállalt EU-s jogállami kritériumokkal/kötelezettségekkel</a:t>
            </a:r>
            <a:r>
              <a:rPr lang="hu-HU" sz="2500" dirty="0">
                <a:latin typeface="Calibri" panose="020F0502020204030204" pitchFamily="34" charset="0"/>
                <a:ea typeface="Calibri" panose="020F0502020204030204" pitchFamily="34" charset="0"/>
                <a:cs typeface="Times New Roman" panose="02020603050405020304" pitchFamily="18" charset="0"/>
              </a:rPr>
              <a:t>, </a:t>
            </a:r>
          </a:p>
          <a:p>
            <a:pPr lvl="2">
              <a:spcBef>
                <a:spcPts val="0"/>
              </a:spcBef>
              <a:buFont typeface="Wingdings" panose="05000000000000000000" pitchFamily="2" charset="2"/>
              <a:buChar char="§"/>
            </a:pPr>
            <a:r>
              <a:rPr lang="hu-HU" sz="2500" dirty="0">
                <a:latin typeface="Calibri" panose="020F0502020204030204" pitchFamily="34" charset="0"/>
                <a:ea typeface="Calibri" panose="020F0502020204030204" pitchFamily="34" charset="0"/>
                <a:cs typeface="Times New Roman" panose="02020603050405020304" pitchFamily="18" charset="0"/>
              </a:rPr>
              <a:t>indirekt módon </a:t>
            </a:r>
            <a:r>
              <a:rPr lang="hu-HU" sz="2500" b="1" dirty="0">
                <a:latin typeface="Calibri" panose="020F0502020204030204" pitchFamily="34" charset="0"/>
                <a:ea typeface="Calibri" panose="020F0502020204030204" pitchFamily="34" charset="0"/>
                <a:cs typeface="Times New Roman" panose="02020603050405020304" pitchFamily="18" charset="0"/>
              </a:rPr>
              <a:t>megkérdőjelezi a választásokon keresztül érvényesülő népfelség elvét</a:t>
            </a:r>
            <a:r>
              <a:rPr lang="hu-HU" sz="2500" dirty="0">
                <a:latin typeface="Calibri" panose="020F0502020204030204" pitchFamily="34" charset="0"/>
                <a:ea typeface="Calibri" panose="020F0502020204030204" pitchFamily="34" charset="0"/>
                <a:cs typeface="Times New Roman" panose="02020603050405020304" pitchFamily="18" charset="0"/>
              </a:rPr>
              <a:t>;</a:t>
            </a:r>
          </a:p>
          <a:p>
            <a:pPr marL="1066785" lvl="1" indent="-457200">
              <a:spcBef>
                <a:spcPts val="0"/>
              </a:spcBef>
              <a:spcAft>
                <a:spcPts val="1000"/>
              </a:spcAft>
              <a:buFont typeface="+mj-lt"/>
              <a:buAutoNum type="arabicPeriod"/>
            </a:pPr>
            <a:r>
              <a:rPr lang="hu-HU" sz="2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sérti a hatályos BTK-t: állami bűnszervezetként működik</a:t>
            </a:r>
            <a:r>
              <a:rPr lang="hu-HU" sz="2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p>
          <a:p>
            <a:pPr marL="1066785" lvl="1" indent="-457200">
              <a:spcBef>
                <a:spcPts val="0"/>
              </a:spcBef>
              <a:spcAft>
                <a:spcPts val="1000"/>
              </a:spcAft>
              <a:buFont typeface="+mj-lt"/>
              <a:buAutoNum type="arabicPeriod"/>
            </a:pPr>
            <a:r>
              <a:rPr lang="hu-HU" sz="2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saját biztonsága és büntethetetlensége érdekében k</a:t>
            </a:r>
            <a:r>
              <a:rPr lang="hu-HU" sz="2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iszolgáltatja az országot keleti autokráciáknak</a:t>
            </a:r>
            <a:r>
              <a:rPr lang="hu-HU" sz="2500" dirty="0">
                <a:effectLst/>
                <a:latin typeface="Calibri" panose="020F0502020204030204" pitchFamily="34" charset="0"/>
                <a:ea typeface="Calibri" panose="020F0502020204030204" pitchFamily="34" charset="0"/>
                <a:cs typeface="Times New Roman" panose="02020603050405020304" pitchFamily="18" charset="0"/>
              </a:rPr>
              <a:t>, Oroszországnak és Kínának.</a:t>
            </a:r>
          </a:p>
        </p:txBody>
      </p:sp>
    </p:spTree>
    <p:extLst>
      <p:ext uri="{BB962C8B-B14F-4D97-AF65-F5344CB8AC3E}">
        <p14:creationId xmlns:p14="http://schemas.microsoft.com/office/powerpoint/2010/main" val="3763604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256997"/>
            <a:ext cx="11904133" cy="1700808"/>
          </a:xfrm>
        </p:spPr>
        <p:txBody>
          <a:bodyPr>
            <a:noAutofit/>
          </a:bodyPr>
          <a:lstStyle/>
          <a:p>
            <a:r>
              <a:rPr lang="hu-HU" sz="5400" dirty="0">
                <a:latin typeface="Calibri" panose="020F0502020204030204" pitchFamily="34" charset="0"/>
                <a:ea typeface="Open Sans" panose="020B0606030504020204" pitchFamily="34" charset="0"/>
                <a:cs typeface="Calibri" panose="020F0502020204030204" pitchFamily="34" charset="0"/>
              </a:rPr>
              <a:t>A rendszerváltás programja: </a:t>
            </a:r>
            <a:br>
              <a:rPr lang="hu-HU" sz="5400" dirty="0">
                <a:latin typeface="Calibri" panose="020F0502020204030204" pitchFamily="34" charset="0"/>
                <a:ea typeface="Open Sans" panose="020B0606030504020204" pitchFamily="34" charset="0"/>
                <a:cs typeface="Calibri" panose="020F0502020204030204" pitchFamily="34" charset="0"/>
              </a:rPr>
            </a:br>
            <a:r>
              <a:rPr lang="hu-HU" sz="5400" dirty="0">
                <a:solidFill>
                  <a:srgbClr val="FF0000"/>
                </a:solidFill>
                <a:latin typeface="Calibri" panose="020F0502020204030204" pitchFamily="34" charset="0"/>
                <a:ea typeface="Open Sans" panose="020B0606030504020204" pitchFamily="34" charset="0"/>
                <a:cs typeface="Calibri" panose="020F0502020204030204" pitchFamily="34" charset="0"/>
              </a:rPr>
              <a:t>három pillér </a:t>
            </a:r>
            <a:r>
              <a:rPr lang="hu-HU" sz="5400" dirty="0">
                <a:latin typeface="Calibri" panose="020F0502020204030204" pitchFamily="34" charset="0"/>
                <a:ea typeface="Open Sans" panose="020B0606030504020204" pitchFamily="34" charset="0"/>
                <a:cs typeface="Calibri" panose="020F0502020204030204" pitchFamily="34" charset="0"/>
              </a:rPr>
              <a:t>+ szakpolitikai programok</a:t>
            </a:r>
          </a:p>
        </p:txBody>
      </p:sp>
      <p:sp>
        <p:nvSpPr>
          <p:cNvPr id="3" name="Tartalom helye 2"/>
          <p:cNvSpPr>
            <a:spLocks noGrp="1"/>
          </p:cNvSpPr>
          <p:nvPr>
            <p:ph idx="1"/>
          </p:nvPr>
        </p:nvSpPr>
        <p:spPr>
          <a:xfrm>
            <a:off x="1145309" y="2500495"/>
            <a:ext cx="10422275" cy="3669404"/>
          </a:xfrm>
        </p:spPr>
        <p:txBody>
          <a:bodyPr>
            <a:noAutofit/>
          </a:bodyPr>
          <a:lstStyle/>
          <a:p>
            <a:pPr>
              <a:spcBef>
                <a:spcPts val="0"/>
              </a:spcBef>
              <a:spcAft>
                <a:spcPts val="1333"/>
              </a:spcAft>
              <a:buClr>
                <a:srgbClr val="4D7C84"/>
              </a:buClr>
              <a:buFont typeface="Wingdings" pitchFamily="2" charset="2"/>
              <a:buChar char="Ø"/>
            </a:pPr>
            <a:r>
              <a:rPr lang="hu-HU" sz="3600" b="1" dirty="0"/>
              <a:t>I.   A jogállam helyreállítása</a:t>
            </a:r>
          </a:p>
          <a:p>
            <a:pPr>
              <a:spcBef>
                <a:spcPts val="0"/>
              </a:spcBef>
              <a:spcAft>
                <a:spcPts val="1333"/>
              </a:spcAft>
              <a:buClr>
                <a:srgbClr val="4D7C84"/>
              </a:buClr>
              <a:buFont typeface="Wingdings" pitchFamily="2" charset="2"/>
              <a:buChar char="Ø"/>
            </a:pPr>
            <a:r>
              <a:rPr lang="hu-HU" sz="3600" b="1" dirty="0"/>
              <a:t>II.  Az állami bűnszervezet felszámolása</a:t>
            </a:r>
          </a:p>
          <a:p>
            <a:pPr>
              <a:spcBef>
                <a:spcPts val="0"/>
              </a:spcBef>
              <a:buClr>
                <a:srgbClr val="4D7C84"/>
              </a:buClr>
              <a:buFont typeface="Wingdings" pitchFamily="2" charset="2"/>
              <a:buChar char="Ø"/>
            </a:pPr>
            <a:r>
              <a:rPr lang="hu-HU" sz="3600" b="1" dirty="0"/>
              <a:t>III. A nemzeti szuverenitás helyreállítása:</a:t>
            </a:r>
          </a:p>
          <a:p>
            <a:pPr marL="0" indent="0">
              <a:spcBef>
                <a:spcPts val="0"/>
              </a:spcBef>
              <a:buClr>
                <a:srgbClr val="4D7C84"/>
              </a:buClr>
              <a:buNone/>
            </a:pPr>
            <a:r>
              <a:rPr lang="hu-HU" sz="3600" b="1" dirty="0"/>
              <a:t>          az orosz,  kínai csatlós pozíció megszűntetése</a:t>
            </a:r>
          </a:p>
          <a:p>
            <a:pPr marL="0" indent="0">
              <a:spcBef>
                <a:spcPts val="0"/>
              </a:spcBef>
              <a:buClr>
                <a:srgbClr val="4D7C84"/>
              </a:buClr>
              <a:buNone/>
            </a:pPr>
            <a:endParaRPr lang="hu-HU" sz="3600" b="1" dirty="0"/>
          </a:p>
          <a:p>
            <a:pPr>
              <a:spcBef>
                <a:spcPts val="0"/>
              </a:spcBef>
              <a:spcAft>
                <a:spcPts val="1333"/>
              </a:spcAft>
              <a:buClr>
                <a:srgbClr val="4D7C84"/>
              </a:buClr>
              <a:buFont typeface="Wingdings" pitchFamily="2" charset="2"/>
              <a:buChar char="Ø"/>
            </a:pPr>
            <a:r>
              <a:rPr lang="hu-HU" sz="3600" b="1" dirty="0"/>
              <a:t> +  Szakpolitikai programok</a:t>
            </a:r>
            <a:endParaRPr lang="en-US" sz="3600" b="1" dirty="0"/>
          </a:p>
        </p:txBody>
      </p:sp>
    </p:spTree>
    <p:extLst>
      <p:ext uri="{BB962C8B-B14F-4D97-AF65-F5344CB8AC3E}">
        <p14:creationId xmlns:p14="http://schemas.microsoft.com/office/powerpoint/2010/main" val="1612434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1346890"/>
            <a:ext cx="11904133" cy="1700808"/>
          </a:xfrm>
        </p:spPr>
        <p:txBody>
          <a:bodyPr>
            <a:noAutofit/>
          </a:bodyPr>
          <a:lstStyle/>
          <a:p>
            <a:r>
              <a:rPr lang="hu-HU" sz="5400" dirty="0">
                <a:latin typeface="Open Sans" panose="020B0606030504020204" pitchFamily="34" charset="0"/>
                <a:ea typeface="Open Sans" panose="020B0606030504020204" pitchFamily="34" charset="0"/>
                <a:cs typeface="Open Sans" panose="020B0606030504020204" pitchFamily="34" charset="0"/>
              </a:rPr>
              <a:t>I.</a:t>
            </a:r>
          </a:p>
        </p:txBody>
      </p:sp>
      <p:sp>
        <p:nvSpPr>
          <p:cNvPr id="3" name="Tartalom helye 2"/>
          <p:cNvSpPr>
            <a:spLocks noGrp="1"/>
          </p:cNvSpPr>
          <p:nvPr>
            <p:ph idx="1"/>
          </p:nvPr>
        </p:nvSpPr>
        <p:spPr>
          <a:xfrm>
            <a:off x="624417" y="3082373"/>
            <a:ext cx="10943167" cy="2644168"/>
          </a:xfrm>
        </p:spPr>
        <p:txBody>
          <a:bodyPr>
            <a:noAutofit/>
          </a:bodyPr>
          <a:lstStyle/>
          <a:p>
            <a:pPr marL="0" indent="0" algn="ctr">
              <a:spcBef>
                <a:spcPts val="0"/>
              </a:spcBef>
              <a:spcAft>
                <a:spcPts val="1333"/>
              </a:spcAft>
              <a:buClr>
                <a:srgbClr val="4D7C84"/>
              </a:buClr>
              <a:buNone/>
            </a:pPr>
            <a:r>
              <a:rPr lang="hu-HU" sz="5400" b="1" dirty="0"/>
              <a:t>A jogállam </a:t>
            </a:r>
            <a:r>
              <a:rPr lang="hu-HU" sz="5400" b="1" dirty="0" err="1"/>
              <a:t>önkényuralmi</a:t>
            </a:r>
            <a:r>
              <a:rPr lang="hu-HU" sz="5400" b="1" dirty="0"/>
              <a:t> lebontása és a rendszerváltás során történő helyreállítása</a:t>
            </a:r>
            <a:endParaRPr lang="en-US" sz="5400" b="1" dirty="0"/>
          </a:p>
        </p:txBody>
      </p:sp>
    </p:spTree>
    <p:extLst>
      <p:ext uri="{BB962C8B-B14F-4D97-AF65-F5344CB8AC3E}">
        <p14:creationId xmlns:p14="http://schemas.microsoft.com/office/powerpoint/2010/main" val="3454868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620102"/>
            <a:ext cx="7185891" cy="980672"/>
          </a:xfrm>
        </p:spPr>
        <p:txBody>
          <a:bodyPr>
            <a:noAutofit/>
          </a:bodyPr>
          <a:lstStyle/>
          <a:p>
            <a:pPr marL="457189" lvl="0" indent="-457189" algn="l">
              <a:spcBef>
                <a:spcPts val="0"/>
              </a:spcBef>
              <a:spcAft>
                <a:spcPts val="1333"/>
              </a:spcAft>
            </a:pPr>
            <a:r>
              <a:rPr lang="hu-HU" sz="4400" dirty="0">
                <a:ea typeface="+mn-ea"/>
                <a:cs typeface="+mn-cs"/>
              </a:rPr>
              <a:t>    A jogállam lebontása, </a:t>
            </a:r>
            <a:br>
              <a:rPr lang="hu-HU" sz="4400" dirty="0">
                <a:ea typeface="+mn-ea"/>
                <a:cs typeface="+mn-cs"/>
              </a:rPr>
            </a:br>
            <a:r>
              <a:rPr lang="hu-HU" sz="4400" dirty="0">
                <a:ea typeface="+mn-ea"/>
                <a:cs typeface="+mn-cs"/>
              </a:rPr>
              <a:t>a maffiaállam kiépülése</a:t>
            </a:r>
          </a:p>
        </p:txBody>
      </p:sp>
      <p:sp>
        <p:nvSpPr>
          <p:cNvPr id="3" name="Tartalom helye 2"/>
          <p:cNvSpPr>
            <a:spLocks noGrp="1"/>
          </p:cNvSpPr>
          <p:nvPr>
            <p:ph idx="1"/>
          </p:nvPr>
        </p:nvSpPr>
        <p:spPr>
          <a:xfrm>
            <a:off x="29635" y="1951752"/>
            <a:ext cx="8500193" cy="4677648"/>
          </a:xfrm>
        </p:spPr>
        <p:txBody>
          <a:bodyPr>
            <a:noAutofit/>
          </a:bodyPr>
          <a:lstStyle/>
          <a:p>
            <a:pPr marL="457200" indent="-457200">
              <a:spcBef>
                <a:spcPts val="0"/>
              </a:spcBef>
              <a:spcAft>
                <a:spcPts val="1333"/>
              </a:spcAft>
              <a:buClr>
                <a:srgbClr val="4D7C84"/>
              </a:buClr>
              <a:buFont typeface="+mj-lt"/>
              <a:buAutoNum type="arabicPeriod"/>
            </a:pPr>
            <a:r>
              <a:rPr lang="hu-HU" sz="3600" b="1" dirty="0"/>
              <a:t>1998 – 2002: autokratikus kísérlet</a:t>
            </a:r>
          </a:p>
          <a:p>
            <a:pPr marL="457200" indent="-457200">
              <a:spcBef>
                <a:spcPts val="0"/>
              </a:spcBef>
              <a:spcAft>
                <a:spcPts val="1333"/>
              </a:spcAft>
              <a:buClr>
                <a:srgbClr val="4D7C84"/>
              </a:buClr>
              <a:buFont typeface="+mj-lt"/>
              <a:buAutoNum type="arabicPeriod"/>
            </a:pPr>
            <a:r>
              <a:rPr lang="hu-HU" sz="3600" b="1" dirty="0"/>
              <a:t>2010:              autokratikus áttörés</a:t>
            </a:r>
          </a:p>
          <a:p>
            <a:pPr marL="514350" indent="-514350">
              <a:spcBef>
                <a:spcPts val="0"/>
              </a:spcBef>
              <a:spcAft>
                <a:spcPts val="1333"/>
              </a:spcAft>
              <a:buClr>
                <a:srgbClr val="4D7C84"/>
              </a:buClr>
              <a:buFont typeface="+mj-lt"/>
              <a:buAutoNum type="arabicPeriod" startAt="3"/>
            </a:pPr>
            <a:r>
              <a:rPr lang="hu-HU" sz="3600" b="1" dirty="0"/>
              <a:t>2011 után:   autokratikus berendezkedés</a:t>
            </a:r>
          </a:p>
          <a:p>
            <a:pPr marL="0" indent="0">
              <a:spcBef>
                <a:spcPts val="0"/>
              </a:spcBef>
              <a:spcAft>
                <a:spcPts val="1333"/>
              </a:spcAft>
              <a:buClr>
                <a:srgbClr val="4D7C84"/>
              </a:buClr>
              <a:buNone/>
            </a:pPr>
            <a:r>
              <a:rPr lang="hu-HU" sz="2400" b="1" dirty="0"/>
              <a:t>A joguralomtól az uralom jogáig – a jogállamfelszámolása Magyarországon (2010-2024)</a:t>
            </a:r>
          </a:p>
          <a:p>
            <a:pPr marL="0" indent="0">
              <a:spcBef>
                <a:spcPts val="0"/>
              </a:spcBef>
              <a:spcAft>
                <a:spcPts val="1333"/>
              </a:spcAft>
              <a:buClr>
                <a:srgbClr val="4D7C84"/>
              </a:buClr>
              <a:buNone/>
            </a:pPr>
            <a:r>
              <a:rPr lang="en-US" sz="2400" dirty="0">
                <a:solidFill>
                  <a:srgbClr val="50412C"/>
                </a:solidFill>
                <a:hlinkClick r:id="rId3"/>
              </a:rPr>
              <a:t>https://democracyinstitute.ceu.edu/sites/default/files/article/attachment/2024-05/2024.05.15.%20A%20joguralomt%C3%B3l%20az%20uralom%20jog%C3%A1ig_bor%C3%ADt%C3%B3val.pdf</a:t>
            </a:r>
            <a:endParaRPr lang="hu-HU" sz="2400" dirty="0">
              <a:solidFill>
                <a:srgbClr val="50412C"/>
              </a:solidFill>
            </a:endParaRPr>
          </a:p>
          <a:p>
            <a:pPr marL="0" indent="0">
              <a:spcBef>
                <a:spcPts val="0"/>
              </a:spcBef>
              <a:spcAft>
                <a:spcPts val="1333"/>
              </a:spcAft>
              <a:buClr>
                <a:srgbClr val="4D7C84"/>
              </a:buClr>
              <a:buNone/>
            </a:pPr>
            <a:endParaRPr lang="hu-HU" sz="3600" b="1" dirty="0"/>
          </a:p>
        </p:txBody>
      </p:sp>
      <p:pic>
        <p:nvPicPr>
          <p:cNvPr id="4" name="Picture 3">
            <a:extLst>
              <a:ext uri="{FF2B5EF4-FFF2-40B4-BE49-F238E27FC236}">
                <a16:creationId xmlns:a16="http://schemas.microsoft.com/office/drawing/2014/main" id="{1B7D92B0-B468-B1FC-0A9E-00D6E77D438B}"/>
              </a:ext>
            </a:extLst>
          </p:cNvPr>
          <p:cNvPicPr>
            <a:picLocks noChangeAspect="1"/>
          </p:cNvPicPr>
          <p:nvPr/>
        </p:nvPicPr>
        <p:blipFill>
          <a:blip r:embed="rId4"/>
          <a:stretch>
            <a:fillRect/>
          </a:stretch>
        </p:blipFill>
        <p:spPr>
          <a:xfrm>
            <a:off x="8479540" y="1036320"/>
            <a:ext cx="3661643" cy="5415042"/>
          </a:xfrm>
          <a:prstGeom prst="rect">
            <a:avLst/>
          </a:prstGeom>
        </p:spPr>
      </p:pic>
    </p:spTree>
    <p:extLst>
      <p:ext uri="{BB962C8B-B14F-4D97-AF65-F5344CB8AC3E}">
        <p14:creationId xmlns:p14="http://schemas.microsoft.com/office/powerpoint/2010/main" val="3008744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101602"/>
            <a:ext cx="11904133" cy="803573"/>
          </a:xfrm>
        </p:spPr>
        <p:txBody>
          <a:bodyPr>
            <a:noAutofit/>
          </a:bodyPr>
          <a:lstStyle/>
          <a:p>
            <a:r>
              <a:rPr lang="hu-HU" sz="5400" dirty="0">
                <a:solidFill>
                  <a:srgbClr val="50412C"/>
                </a:solidFill>
                <a:latin typeface="Calibri" panose="020F0502020204030204" pitchFamily="34" charset="0"/>
                <a:ea typeface="Open Sans" panose="020B0606030504020204" pitchFamily="34" charset="0"/>
                <a:cs typeface="Calibri" panose="020F0502020204030204" pitchFamily="34" charset="0"/>
              </a:rPr>
              <a:t>A jogállam helyreállításának nehézségei</a:t>
            </a:r>
          </a:p>
        </p:txBody>
      </p:sp>
      <p:sp>
        <p:nvSpPr>
          <p:cNvPr id="3" name="Tartalom helye 2"/>
          <p:cNvSpPr>
            <a:spLocks noGrp="1"/>
          </p:cNvSpPr>
          <p:nvPr>
            <p:ph idx="1"/>
          </p:nvPr>
        </p:nvSpPr>
        <p:spPr>
          <a:xfrm>
            <a:off x="143935" y="572667"/>
            <a:ext cx="11904132" cy="6285333"/>
          </a:xfrm>
        </p:spPr>
        <p:txBody>
          <a:bodyPr>
            <a:noAutofit/>
          </a:bodyPr>
          <a:lstStyle/>
          <a:p>
            <a:pPr>
              <a:spcBef>
                <a:spcPts val="0"/>
              </a:spcBef>
              <a:buClr>
                <a:srgbClr val="4D7C84"/>
              </a:buClr>
              <a:buFont typeface="Wingdings" panose="05000000000000000000" pitchFamily="2" charset="2"/>
              <a:buChar char="§"/>
            </a:pPr>
            <a:r>
              <a:rPr lang="hu-HU" sz="2400" b="1" dirty="0">
                <a:solidFill>
                  <a:srgbClr val="FF0000"/>
                </a:solidFill>
              </a:rPr>
              <a:t>Mi a teendő, ha a rendszerváltó erők nem szereznek kétharmados többséget a parlamentben?</a:t>
            </a:r>
          </a:p>
          <a:p>
            <a:pPr lvl="2">
              <a:spcBef>
                <a:spcPts val="0"/>
              </a:spcBef>
              <a:buFont typeface="Wingdings" panose="05000000000000000000" pitchFamily="2" charset="2"/>
              <a:buChar char="Ø"/>
            </a:pPr>
            <a:r>
              <a:rPr lang="hu-HU" sz="1600" b="1" dirty="0">
                <a:solidFill>
                  <a:srgbClr val="000000"/>
                </a:solidFill>
              </a:rPr>
              <a:t>A jogállam helyreállítása egyszerű többségű parlamenti felhatalmazás esetén </a:t>
            </a:r>
            <a:r>
              <a:rPr lang="hu-HU" sz="1600" dirty="0">
                <a:solidFill>
                  <a:srgbClr val="000000"/>
                </a:solidFill>
              </a:rPr>
              <a:t>(kivonat a </a:t>
            </a:r>
            <a:r>
              <a:rPr lang="hu-HU" sz="1600" b="1" dirty="0">
                <a:solidFill>
                  <a:srgbClr val="FF0000"/>
                </a:solidFill>
              </a:rPr>
              <a:t>Bárándy Péter, </a:t>
            </a:r>
            <a:r>
              <a:rPr lang="hu-HU" sz="1600" b="1" dirty="0" err="1">
                <a:solidFill>
                  <a:srgbClr val="FF0000"/>
                </a:solidFill>
              </a:rPr>
              <a:t>Fleck</a:t>
            </a:r>
            <a:r>
              <a:rPr lang="hu-HU" sz="1600" b="1" dirty="0">
                <a:solidFill>
                  <a:srgbClr val="FF0000"/>
                </a:solidFill>
              </a:rPr>
              <a:t> Zoltán </a:t>
            </a:r>
            <a:r>
              <a:rPr lang="hu-HU" sz="1600" dirty="0">
                <a:solidFill>
                  <a:srgbClr val="000000"/>
                </a:solidFill>
              </a:rPr>
              <a:t>et </a:t>
            </a:r>
            <a:r>
              <a:rPr lang="hu-HU" sz="1600" dirty="0" err="1">
                <a:solidFill>
                  <a:srgbClr val="000000"/>
                </a:solidFill>
              </a:rPr>
              <a:t>al</a:t>
            </a:r>
            <a:r>
              <a:rPr lang="hu-HU" sz="1600" dirty="0">
                <a:solidFill>
                  <a:srgbClr val="000000"/>
                </a:solidFill>
              </a:rPr>
              <a:t>.: </a:t>
            </a:r>
            <a:r>
              <a:rPr lang="hu-HU" sz="1600" i="1" dirty="0">
                <a:solidFill>
                  <a:srgbClr val="000000"/>
                </a:solidFill>
              </a:rPr>
              <a:t>A jogállam helyreállításának kísérlete – </a:t>
            </a:r>
            <a:r>
              <a:rPr lang="hu-HU" sz="1600" b="1" i="1" dirty="0">
                <a:solidFill>
                  <a:srgbClr val="FF0000"/>
                </a:solidFill>
              </a:rPr>
              <a:t>A Civil Közjogi Műhely tevékenysége</a:t>
            </a:r>
            <a:r>
              <a:rPr lang="hu-HU" sz="1600" b="1" dirty="0">
                <a:solidFill>
                  <a:srgbClr val="FF0000"/>
                </a:solidFill>
              </a:rPr>
              <a:t> </a:t>
            </a:r>
            <a:r>
              <a:rPr lang="hu-HU" sz="1600" dirty="0">
                <a:solidFill>
                  <a:srgbClr val="000000"/>
                </a:solidFill>
              </a:rPr>
              <a:t>c. könyvből [</a:t>
            </a:r>
            <a:r>
              <a:rPr lang="hu-HU" sz="1600" dirty="0" err="1">
                <a:solidFill>
                  <a:srgbClr val="000000"/>
                </a:solidFill>
              </a:rPr>
              <a:t>Oriold</a:t>
            </a:r>
            <a:r>
              <a:rPr lang="hu-HU" sz="1600" dirty="0">
                <a:solidFill>
                  <a:srgbClr val="000000"/>
                </a:solidFill>
              </a:rPr>
              <a:t>, 2023]) (</a:t>
            </a:r>
            <a:r>
              <a:rPr lang="hu-HU" sz="1600" dirty="0">
                <a:solidFill>
                  <a:srgbClr val="000000"/>
                </a:solidFill>
                <a:hlinkClick r:id="rId3"/>
              </a:rPr>
              <a:t>https://docs.google.com/document/d/1stk6dbZk0nyQJrZxRtkd990yAvUaI2nl/edit</a:t>
            </a:r>
            <a:r>
              <a:rPr lang="hu-HU" sz="1600" dirty="0">
                <a:solidFill>
                  <a:srgbClr val="000000"/>
                </a:solidFill>
              </a:rPr>
              <a:t>) </a:t>
            </a:r>
            <a:endParaRPr lang="hu-HU" sz="1600" dirty="0">
              <a:solidFill>
                <a:srgbClr val="50412C"/>
              </a:solidFill>
            </a:endParaRPr>
          </a:p>
          <a:p>
            <a:pPr>
              <a:spcBef>
                <a:spcPts val="0"/>
              </a:spcBef>
              <a:buClr>
                <a:srgbClr val="4D7C84"/>
              </a:buClr>
              <a:buFont typeface="Wingdings" panose="05000000000000000000" pitchFamily="2" charset="2"/>
              <a:buChar char="§"/>
            </a:pPr>
            <a:r>
              <a:rPr lang="hu-HU" sz="2400" b="1" dirty="0">
                <a:solidFill>
                  <a:srgbClr val="FF0000"/>
                </a:solidFill>
              </a:rPr>
              <a:t>Milyen feltételekkel lehet feles többséggel kétharmados többséget igénylő törvényeket megváltoztatni?</a:t>
            </a:r>
          </a:p>
          <a:p>
            <a:pPr lvl="1">
              <a:spcBef>
                <a:spcPts val="0"/>
              </a:spcBef>
              <a:buClr>
                <a:srgbClr val="4D7C84"/>
              </a:buClr>
              <a:buFont typeface="Wingdings" panose="05000000000000000000" pitchFamily="2" charset="2"/>
              <a:buChar char="Ø"/>
            </a:pPr>
            <a:r>
              <a:rPr lang="hu-HU" sz="1866" b="1" dirty="0">
                <a:solidFill>
                  <a:srgbClr val="50412C"/>
                </a:solidFill>
              </a:rPr>
              <a:t>a </a:t>
            </a:r>
            <a:r>
              <a:rPr lang="hu-HU" sz="1866" b="1" dirty="0">
                <a:solidFill>
                  <a:srgbClr val="FF0000"/>
                </a:solidFill>
              </a:rPr>
              <a:t>kétharmados törvények feles többséggel történő megváltoztatásának politikai-társadalmi feltétele</a:t>
            </a:r>
            <a:r>
              <a:rPr lang="hu-HU" sz="1866" b="1" dirty="0">
                <a:solidFill>
                  <a:srgbClr val="50412C"/>
                </a:solidFill>
              </a:rPr>
              <a:t>i</a:t>
            </a:r>
            <a:r>
              <a:rPr lang="hu-HU" sz="1866" dirty="0">
                <a:solidFill>
                  <a:srgbClr val="50412C"/>
                </a:solidFill>
              </a:rPr>
              <a:t>: </a:t>
            </a:r>
          </a:p>
          <a:p>
            <a:pPr lvl="2">
              <a:spcBef>
                <a:spcPts val="0"/>
              </a:spcBef>
              <a:spcAft>
                <a:spcPts val="1333"/>
              </a:spcAft>
              <a:buClr>
                <a:srgbClr val="4D7C84"/>
              </a:buClr>
              <a:buFont typeface="Wingdings" panose="05000000000000000000" pitchFamily="2" charset="2"/>
              <a:buChar char="ü"/>
            </a:pPr>
            <a:r>
              <a:rPr lang="hu-HU" sz="1600" b="1" dirty="0">
                <a:solidFill>
                  <a:srgbClr val="FF0000"/>
                </a:solidFill>
              </a:rPr>
              <a:t>Vörös Imre</a:t>
            </a:r>
            <a:r>
              <a:rPr lang="hu-HU" sz="1600" b="1" dirty="0">
                <a:solidFill>
                  <a:srgbClr val="50412C"/>
                </a:solidFill>
              </a:rPr>
              <a:t>: </a:t>
            </a:r>
            <a:r>
              <a:rPr lang="hu-HU" sz="1600" b="1" dirty="0">
                <a:solidFill>
                  <a:srgbClr val="000000"/>
                </a:solidFill>
              </a:rPr>
              <a:t>202.. évi…..törvény a jogalkotás törvényességének egyes kérdéseiről</a:t>
            </a:r>
            <a:r>
              <a:rPr lang="hu-HU" sz="1600" dirty="0">
                <a:solidFill>
                  <a:srgbClr val="000000"/>
                </a:solidFill>
              </a:rPr>
              <a:t> (</a:t>
            </a:r>
            <a:r>
              <a:rPr lang="hu-HU" sz="1600" dirty="0">
                <a:solidFill>
                  <a:srgbClr val="000000"/>
                </a:solidFill>
                <a:hlinkClick r:id="rId4"/>
              </a:rPr>
              <a:t>https://docs.google.com/document/d/1xzngKpFe-U4I0pYCLNBkXB8CvQNxDTHJ/edit</a:t>
            </a:r>
            <a:r>
              <a:rPr lang="hu-HU" sz="1600" dirty="0">
                <a:solidFill>
                  <a:srgbClr val="000000"/>
                </a:solidFill>
              </a:rPr>
              <a:t>) </a:t>
            </a:r>
            <a:endParaRPr lang="hu-HU" sz="1333" dirty="0">
              <a:solidFill>
                <a:srgbClr val="50412C"/>
              </a:solidFill>
            </a:endParaRPr>
          </a:p>
          <a:p>
            <a:pPr lvl="1">
              <a:spcBef>
                <a:spcPts val="0"/>
              </a:spcBef>
              <a:buClr>
                <a:srgbClr val="4D7C84"/>
              </a:buClr>
              <a:buFont typeface="Wingdings" panose="05000000000000000000" pitchFamily="2" charset="2"/>
              <a:buChar char="Ø"/>
            </a:pPr>
            <a:r>
              <a:rPr lang="hu-HU" sz="1866" dirty="0">
                <a:solidFill>
                  <a:srgbClr val="50412C"/>
                </a:solidFill>
              </a:rPr>
              <a:t>az önként vállalt </a:t>
            </a:r>
            <a:r>
              <a:rPr lang="hu-HU" sz="1866" b="1" dirty="0">
                <a:solidFill>
                  <a:srgbClr val="FF0000"/>
                </a:solidFill>
              </a:rPr>
              <a:t>EU-s kötelezettségeknek ellentmondó hazai szabályozási tételek kiiktatása</a:t>
            </a:r>
            <a:r>
              <a:rPr lang="hu-HU" sz="1866" dirty="0">
                <a:solidFill>
                  <a:srgbClr val="50412C"/>
                </a:solidFill>
              </a:rPr>
              <a:t>:</a:t>
            </a:r>
          </a:p>
          <a:p>
            <a:pPr lvl="2">
              <a:spcBef>
                <a:spcPts val="0"/>
              </a:spcBef>
              <a:spcAft>
                <a:spcPts val="1333"/>
              </a:spcAft>
              <a:buClr>
                <a:srgbClr val="4D7C84"/>
              </a:buClr>
              <a:buFont typeface="Wingdings" panose="05000000000000000000" pitchFamily="2" charset="2"/>
              <a:buChar char="ü"/>
            </a:pPr>
            <a:r>
              <a:rPr lang="hu-HU" sz="1600" b="1" dirty="0">
                <a:solidFill>
                  <a:srgbClr val="FF0000"/>
                </a:solidFill>
              </a:rPr>
              <a:t>Kim Lane </a:t>
            </a:r>
            <a:r>
              <a:rPr lang="hu-HU" sz="1600" b="1" dirty="0" err="1">
                <a:solidFill>
                  <a:srgbClr val="FF0000"/>
                </a:solidFill>
              </a:rPr>
              <a:t>Scheppele</a:t>
            </a:r>
            <a:r>
              <a:rPr lang="hu-HU" sz="1600" dirty="0">
                <a:solidFill>
                  <a:srgbClr val="50412C"/>
                </a:solidFill>
              </a:rPr>
              <a:t>: </a:t>
            </a:r>
            <a:r>
              <a:rPr lang="hu-HU" sz="1600" b="1" dirty="0">
                <a:solidFill>
                  <a:srgbClr val="50412C"/>
                </a:solidFill>
              </a:rPr>
              <a:t>A felszabadító uniós jog? </a:t>
            </a:r>
            <a:r>
              <a:rPr lang="hu-HU" sz="1600" dirty="0">
                <a:solidFill>
                  <a:srgbClr val="50412C"/>
                </a:solidFill>
              </a:rPr>
              <a:t>(</a:t>
            </a:r>
            <a:r>
              <a:rPr lang="hu-HU" sz="1600" dirty="0">
                <a:solidFill>
                  <a:srgbClr val="50412C"/>
                </a:solidFill>
                <a:hlinkClick r:id="rId5"/>
              </a:rPr>
              <a:t>https://drive.google.com/file/d/1zC2XTwMc5eiv-jjgPlrMrVy3dhwZfCdU/view</a:t>
            </a:r>
            <a:r>
              <a:rPr lang="hu-HU" sz="1600" dirty="0">
                <a:solidFill>
                  <a:srgbClr val="50412C"/>
                </a:solidFill>
              </a:rPr>
              <a:t>) „</a:t>
            </a:r>
            <a:r>
              <a:rPr lang="hu-HU" sz="1600" dirty="0"/>
              <a:t>Mit lehet tenni ebben a helyzetben? A válasz egyértelmű: követni az uniós jogot, amelyet Magyarország már korábban elfogadott. … Az Alaptörvény világosan kimondja, hogy a nemzetközi egyezmények elsőbbséget élveznek a magyar jogszabályokkal szemben, függetlenül attól, hogy az adott jogszabályok szimpla többséggel meghozott törvények vagy kétharmados többséggel meghozott sarkalatos törvények.”</a:t>
            </a:r>
            <a:endParaRPr lang="hu-HU" sz="1600" dirty="0">
              <a:solidFill>
                <a:srgbClr val="50412C"/>
              </a:solidFill>
            </a:endParaRPr>
          </a:p>
          <a:p>
            <a:pPr marL="1028683" lvl="1" indent="-342900">
              <a:spcBef>
                <a:spcPts val="0"/>
              </a:spcBef>
              <a:buClr>
                <a:srgbClr val="4D7C84"/>
              </a:buClr>
              <a:buFont typeface="Wingdings" panose="05000000000000000000" pitchFamily="2" charset="2"/>
              <a:buChar char="Ø"/>
            </a:pPr>
            <a:r>
              <a:rPr lang="hu-HU" sz="1866" dirty="0">
                <a:solidFill>
                  <a:srgbClr val="50412C"/>
                </a:solidFill>
              </a:rPr>
              <a:t>az alkotmány/alaptörvény módosítások alkotmánybírói vizsgálati lehetőségek megvonása következtében előálló </a:t>
            </a:r>
            <a:r>
              <a:rPr lang="hu-HU" sz="1866" b="1" dirty="0">
                <a:solidFill>
                  <a:srgbClr val="FF0000"/>
                </a:solidFill>
              </a:rPr>
              <a:t>alkotmányon/alaptörvényen belüli ellentmondások megszüntetése</a:t>
            </a:r>
            <a:r>
              <a:rPr lang="hu-HU" sz="1866" dirty="0">
                <a:solidFill>
                  <a:srgbClr val="50412C"/>
                </a:solidFill>
              </a:rPr>
              <a:t>: </a:t>
            </a:r>
          </a:p>
          <a:p>
            <a:pPr lvl="2">
              <a:spcBef>
                <a:spcPts val="0"/>
              </a:spcBef>
              <a:spcAft>
                <a:spcPts val="1333"/>
              </a:spcAft>
              <a:buClr>
                <a:srgbClr val="4D7C84"/>
              </a:buClr>
              <a:buFont typeface="Wingdings" panose="05000000000000000000" pitchFamily="2" charset="2"/>
              <a:buChar char="ü"/>
            </a:pPr>
            <a:r>
              <a:rPr lang="hu-HU" sz="1600" dirty="0">
                <a:solidFill>
                  <a:srgbClr val="50412C"/>
                </a:solidFill>
              </a:rPr>
              <a:t>pl. „</a:t>
            </a:r>
            <a:r>
              <a:rPr lang="hu-HU" sz="1600" b="1" dirty="0">
                <a:solidFill>
                  <a:srgbClr val="000000"/>
                </a:solidFill>
              </a:rPr>
              <a:t>Senkinek a tevékenysége nem irányulhat a hatalom (…) </a:t>
            </a:r>
            <a:r>
              <a:rPr lang="hu-HU" sz="1600" b="1" dirty="0"/>
              <a:t>kizárólagos</a:t>
            </a:r>
            <a:r>
              <a:rPr lang="hu-HU" sz="1600" b="1" dirty="0">
                <a:solidFill>
                  <a:srgbClr val="000000"/>
                </a:solidFill>
              </a:rPr>
              <a:t> birtoklására</a:t>
            </a:r>
            <a:r>
              <a:rPr lang="hu-HU" sz="1600" dirty="0">
                <a:solidFill>
                  <a:srgbClr val="000000"/>
                </a:solidFill>
              </a:rPr>
              <a:t>. Az ilyen törekvésekkel szemben törvényes úton mindenki jogosult és köteles fellépni.” Ezzel jónéhány rendelkezése az Alaptörvénynek, törvényeknek vagy rendeleteknek ellentmond, amiket törölni lehet.</a:t>
            </a:r>
            <a:endParaRPr lang="hu-HU" sz="1600" dirty="0">
              <a:solidFill>
                <a:srgbClr val="50412C"/>
              </a:solidFill>
            </a:endParaRPr>
          </a:p>
          <a:p>
            <a:pPr lvl="2">
              <a:spcBef>
                <a:spcPts val="0"/>
              </a:spcBef>
              <a:spcAft>
                <a:spcPts val="1333"/>
              </a:spcAft>
              <a:buClr>
                <a:srgbClr val="4D7C84"/>
              </a:buClr>
              <a:buFont typeface="Wingdings" panose="05000000000000000000" pitchFamily="2" charset="2"/>
              <a:buChar char="ü"/>
            </a:pPr>
            <a:endParaRPr lang="hu-HU" sz="1333" dirty="0">
              <a:solidFill>
                <a:srgbClr val="50412C"/>
              </a:solidFill>
            </a:endParaRPr>
          </a:p>
        </p:txBody>
      </p:sp>
    </p:spTree>
    <p:extLst>
      <p:ext uri="{BB962C8B-B14F-4D97-AF65-F5344CB8AC3E}">
        <p14:creationId xmlns:p14="http://schemas.microsoft.com/office/powerpoint/2010/main" val="2474645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1256148"/>
            <a:ext cx="11904133" cy="1717662"/>
          </a:xfrm>
        </p:spPr>
        <p:txBody>
          <a:bodyPr>
            <a:noAutofit/>
          </a:bodyPr>
          <a:lstStyle/>
          <a:p>
            <a:r>
              <a:rPr lang="hu-HU" sz="5400" dirty="0">
                <a:latin typeface="Open Sans" panose="020B0606030504020204" pitchFamily="34" charset="0"/>
                <a:ea typeface="Open Sans" panose="020B0606030504020204" pitchFamily="34" charset="0"/>
                <a:cs typeface="Open Sans" panose="020B0606030504020204" pitchFamily="34" charset="0"/>
              </a:rPr>
              <a:t>II.</a:t>
            </a:r>
          </a:p>
        </p:txBody>
      </p:sp>
      <p:sp>
        <p:nvSpPr>
          <p:cNvPr id="5" name="Tartalom helye 4"/>
          <p:cNvSpPr>
            <a:spLocks noGrp="1"/>
          </p:cNvSpPr>
          <p:nvPr>
            <p:ph idx="1"/>
          </p:nvPr>
        </p:nvSpPr>
        <p:spPr>
          <a:xfrm>
            <a:off x="143933" y="2826329"/>
            <a:ext cx="11904133" cy="1801091"/>
          </a:xfrm>
        </p:spPr>
        <p:txBody>
          <a:bodyPr>
            <a:noAutofit/>
          </a:bodyPr>
          <a:lstStyle/>
          <a:p>
            <a:pPr marL="0" indent="0" algn="ctr">
              <a:buNone/>
            </a:pPr>
            <a:r>
              <a:rPr lang="hu-HU" sz="5400" b="1" dirty="0"/>
              <a:t>Az állami bűnszervezet percepciója, hatása és felszámolása</a:t>
            </a:r>
          </a:p>
        </p:txBody>
      </p:sp>
    </p:spTree>
    <p:extLst>
      <p:ext uri="{BB962C8B-B14F-4D97-AF65-F5344CB8AC3E}">
        <p14:creationId xmlns:p14="http://schemas.microsoft.com/office/powerpoint/2010/main" val="1224267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rtalom helye 5"/>
          <p:cNvGraphicFramePr>
            <a:graphicFrameLocks/>
          </p:cNvGraphicFramePr>
          <p:nvPr>
            <p:extLst>
              <p:ext uri="{D42A27DB-BD31-4B8C-83A1-F6EECF244321}">
                <p14:modId xmlns:p14="http://schemas.microsoft.com/office/powerpoint/2010/main" val="2095616149"/>
              </p:ext>
            </p:extLst>
          </p:nvPr>
        </p:nvGraphicFramePr>
        <p:xfrm>
          <a:off x="646547" y="1330036"/>
          <a:ext cx="10086108" cy="5375564"/>
        </p:xfrm>
        <a:graphic>
          <a:graphicData uri="http://schemas.openxmlformats.org/drawingml/2006/chart">
            <c:chart xmlns:c="http://schemas.openxmlformats.org/drawingml/2006/chart" xmlns:r="http://schemas.openxmlformats.org/officeDocument/2006/relationships" r:id="rId3"/>
          </a:graphicData>
        </a:graphic>
      </p:graphicFrame>
      <p:sp>
        <p:nvSpPr>
          <p:cNvPr id="5" name="Cím 1"/>
          <p:cNvSpPr txBox="1">
            <a:spLocks/>
          </p:cNvSpPr>
          <p:nvPr/>
        </p:nvSpPr>
        <p:spPr>
          <a:xfrm>
            <a:off x="201477" y="157018"/>
            <a:ext cx="11722667" cy="11730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hu-HU" sz="2900" b="1" i="0" u="none" strike="noStrike" kern="1200" cap="none" spc="0" normalizeH="0" baseline="0" noProof="0" dirty="0">
                <a:ln>
                  <a:noFill/>
                </a:ln>
                <a:solidFill>
                  <a:prstClr val="black"/>
                </a:solidFill>
                <a:effectLst/>
                <a:uLnTx/>
                <a:uFillTx/>
                <a:latin typeface="Calibri" panose="020F0502020204030204"/>
                <a:ea typeface="+mj-ea"/>
                <a:cs typeface="+mj-cs"/>
              </a:rPr>
              <a:t>Ön mit mondana, a korrupció jelenleg Magyarországon inkább…?</a:t>
            </a:r>
            <a:r>
              <a:rPr kumimoji="0" lang="hu-HU" sz="2500" b="1" i="0" u="none" strike="noStrike" kern="1200" cap="none" spc="0" normalizeH="0" baseline="0" noProof="0" dirty="0">
                <a:ln>
                  <a:noFill/>
                </a:ln>
                <a:solidFill>
                  <a:prstClr val="black"/>
                </a:solidFill>
                <a:effectLst/>
                <a:uLnTx/>
                <a:uFillTx/>
                <a:latin typeface="Calibri" panose="020F0502020204030204"/>
                <a:ea typeface="+mj-ea"/>
                <a:cs typeface="+mj-cs"/>
              </a:rPr>
              <a:t/>
            </a:r>
            <a:br>
              <a:rPr kumimoji="0" lang="hu-HU" sz="25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hu-HU" sz="2500" b="1" i="0" u="none" strike="noStrike" kern="1200" cap="none" spc="0" normalizeH="0" baseline="0" noProof="0" dirty="0">
                <a:ln>
                  <a:noFill/>
                </a:ln>
                <a:solidFill>
                  <a:prstClr val="black"/>
                </a:solidFill>
                <a:effectLst/>
                <a:uLnTx/>
                <a:uFillTx/>
                <a:latin typeface="Calibri" panose="020F0502020204030204"/>
                <a:ea typeface="+mj-ea"/>
                <a:cs typeface="+mj-cs"/>
              </a:rPr>
              <a:t>(Medián, 2023. november) (pártpreferencia szerint, %)</a:t>
            </a:r>
            <a:endParaRPr kumimoji="0" lang="hu-HU" sz="25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70700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txBox="1">
            <a:spLocks/>
          </p:cNvSpPr>
          <p:nvPr/>
        </p:nvSpPr>
        <p:spPr>
          <a:xfrm>
            <a:off x="201477" y="101600"/>
            <a:ext cx="11713431" cy="84050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hu-HU" sz="2900" b="1" i="0" u="none" strike="noStrike" kern="1200" cap="none" spc="0" normalizeH="0" baseline="0" noProof="0" dirty="0">
                <a:ln>
                  <a:noFill/>
                </a:ln>
                <a:solidFill>
                  <a:prstClr val="black"/>
                </a:solidFill>
                <a:effectLst/>
                <a:uLnTx/>
                <a:uFillTx/>
                <a:latin typeface="Calibri" panose="020F0502020204030204"/>
                <a:ea typeface="+mj-ea"/>
                <a:cs typeface="+mj-cs"/>
              </a:rPr>
              <a:t>Ön mit mondana, a korrupció jelenleg Magyarországon inkább…?</a:t>
            </a:r>
            <a:br>
              <a:rPr kumimoji="0" lang="hu-HU" sz="29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hu-HU" sz="2500" b="1" i="0" u="none" strike="noStrike" kern="1200" cap="none" spc="0" normalizeH="0" baseline="0" noProof="0" dirty="0">
                <a:ln>
                  <a:noFill/>
                </a:ln>
                <a:solidFill>
                  <a:prstClr val="black"/>
                </a:solidFill>
                <a:effectLst/>
                <a:uLnTx/>
                <a:uFillTx/>
                <a:latin typeface="Calibri" panose="020F0502020204030204"/>
                <a:ea typeface="+mj-ea"/>
                <a:cs typeface="+mj-cs"/>
              </a:rPr>
              <a:t>(Medián, 2023. november) (településtípus és iskolai végzettség szerint, %)</a:t>
            </a:r>
            <a:endParaRPr kumimoji="0" lang="hu-HU" sz="25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graphicFrame>
        <p:nvGraphicFramePr>
          <p:cNvPr id="5" name="Tartalom helye 5"/>
          <p:cNvGraphicFramePr>
            <a:graphicFrameLocks/>
          </p:cNvGraphicFramePr>
          <p:nvPr>
            <p:extLst>
              <p:ext uri="{D42A27DB-BD31-4B8C-83A1-F6EECF244321}">
                <p14:modId xmlns:p14="http://schemas.microsoft.com/office/powerpoint/2010/main" val="4048990653"/>
              </p:ext>
            </p:extLst>
          </p:nvPr>
        </p:nvGraphicFramePr>
        <p:xfrm>
          <a:off x="369116" y="942109"/>
          <a:ext cx="11111684" cy="57080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2111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63041"/>
            <a:ext cx="11904133" cy="795945"/>
          </a:xfrm>
        </p:spPr>
        <p:txBody>
          <a:bodyPr>
            <a:noAutofit/>
          </a:bodyPr>
          <a:lstStyle/>
          <a:p>
            <a:r>
              <a:rPr lang="hu-HU" sz="5400" dirty="0">
                <a:latin typeface="Calibri" panose="020F0502020204030204" pitchFamily="34" charset="0"/>
                <a:ea typeface="Open Sans" panose="020B0606030504020204" pitchFamily="34" charset="0"/>
                <a:cs typeface="Calibri" panose="020F0502020204030204" pitchFamily="34" charset="0"/>
              </a:rPr>
              <a:t>A bűnöző állam felszámolása</a:t>
            </a:r>
          </a:p>
        </p:txBody>
      </p:sp>
      <p:sp>
        <p:nvSpPr>
          <p:cNvPr id="3" name="Tartalom helye 2"/>
          <p:cNvSpPr>
            <a:spLocks noGrp="1"/>
          </p:cNvSpPr>
          <p:nvPr>
            <p:ph idx="1"/>
          </p:nvPr>
        </p:nvSpPr>
        <p:spPr>
          <a:xfrm>
            <a:off x="624417" y="951353"/>
            <a:ext cx="10943167" cy="5837374"/>
          </a:xfrm>
        </p:spPr>
        <p:txBody>
          <a:bodyPr>
            <a:noAutofit/>
          </a:bodyPr>
          <a:lstStyle/>
          <a:p>
            <a:pPr marL="0" indent="0">
              <a:spcBef>
                <a:spcPts val="0"/>
              </a:spcBef>
              <a:spcAft>
                <a:spcPts val="1333"/>
              </a:spcAft>
              <a:buClr>
                <a:srgbClr val="4D7C84"/>
              </a:buClr>
              <a:buNone/>
            </a:pPr>
            <a:r>
              <a:rPr lang="hu-HU" sz="2800" b="1" dirty="0"/>
              <a:t>A bűnöző állam négy funkciója: </a:t>
            </a:r>
          </a:p>
          <a:p>
            <a:pPr marL="457200" indent="-457200">
              <a:spcBef>
                <a:spcPts val="0"/>
              </a:spcBef>
              <a:spcAft>
                <a:spcPts val="1333"/>
              </a:spcAft>
              <a:buClr>
                <a:srgbClr val="4D7C84"/>
              </a:buClr>
              <a:buFont typeface="+mj-lt"/>
              <a:buAutoNum type="arabicPeriod"/>
            </a:pPr>
            <a:r>
              <a:rPr lang="hu-HU" sz="2800" b="1" dirty="0">
                <a:solidFill>
                  <a:srgbClr val="FF0000"/>
                </a:solidFill>
              </a:rPr>
              <a:t>megszerezni</a:t>
            </a:r>
            <a:r>
              <a:rPr lang="hu-HU" sz="2800" b="1" dirty="0"/>
              <a:t> a korrupt módon elosztható jövedelmeket, kompetenciákat és tulajdonokat;</a:t>
            </a:r>
            <a:endParaRPr lang="hu-HU" sz="2800" b="1" dirty="0">
              <a:hlinkClick r:id="rId3"/>
            </a:endParaRPr>
          </a:p>
          <a:p>
            <a:pPr marL="457200" indent="-457200">
              <a:spcBef>
                <a:spcPts val="0"/>
              </a:spcBef>
              <a:spcAft>
                <a:spcPts val="1333"/>
              </a:spcAft>
              <a:buClr>
                <a:srgbClr val="4D7C84"/>
              </a:buClr>
              <a:buFont typeface="+mj-lt"/>
              <a:buAutoNum type="arabicPeriod"/>
            </a:pPr>
            <a:r>
              <a:rPr lang="hu-HU" sz="2800" b="1" dirty="0">
                <a:solidFill>
                  <a:srgbClr val="FF0000"/>
                </a:solidFill>
              </a:rPr>
              <a:t>tisztára mosni </a:t>
            </a:r>
            <a:r>
              <a:rPr lang="hu-HU" sz="2800" b="1" dirty="0"/>
              <a:t>a korrupt módon szerzett vagyonokat;</a:t>
            </a:r>
          </a:p>
          <a:p>
            <a:pPr marL="457200" indent="-457200">
              <a:spcBef>
                <a:spcPts val="0"/>
              </a:spcBef>
              <a:spcAft>
                <a:spcPts val="1333"/>
              </a:spcAft>
              <a:buClr>
                <a:srgbClr val="4D7C84"/>
              </a:buClr>
              <a:buFont typeface="+mj-lt"/>
              <a:buAutoNum type="arabicPeriod"/>
            </a:pPr>
            <a:r>
              <a:rPr lang="hu-HU" sz="2800" b="1" dirty="0">
                <a:solidFill>
                  <a:srgbClr val="FF0000"/>
                </a:solidFill>
              </a:rPr>
              <a:t>biztosítani</a:t>
            </a:r>
            <a:r>
              <a:rPr lang="hu-HU" sz="2800" b="1" dirty="0"/>
              <a:t> tagjai büntethetetlenségét;</a:t>
            </a:r>
          </a:p>
          <a:p>
            <a:pPr marL="457200" indent="-457200">
              <a:spcBef>
                <a:spcPts val="0"/>
              </a:spcBef>
              <a:spcAft>
                <a:spcPts val="1333"/>
              </a:spcAft>
              <a:buClr>
                <a:srgbClr val="4D7C84"/>
              </a:buClr>
              <a:buFont typeface="+mj-lt"/>
              <a:buAutoNum type="arabicPeriod"/>
            </a:pPr>
            <a:r>
              <a:rPr lang="hu-HU" sz="2800" b="1" dirty="0">
                <a:solidFill>
                  <a:srgbClr val="FF0000"/>
                </a:solidFill>
              </a:rPr>
              <a:t>fenntartani </a:t>
            </a:r>
            <a:r>
              <a:rPr lang="hu-HU" sz="2800" b="1" dirty="0"/>
              <a:t>a bűnszervezet működését lehetővé tevő </a:t>
            </a:r>
            <a:r>
              <a:rPr lang="hu-HU" sz="2800" b="1" dirty="0" err="1"/>
              <a:t>önkényuralmi</a:t>
            </a:r>
            <a:r>
              <a:rPr lang="hu-HU" sz="2800" b="1" dirty="0"/>
              <a:t> rendszert. </a:t>
            </a:r>
          </a:p>
          <a:p>
            <a:pPr marL="457200" indent="-457200">
              <a:spcBef>
                <a:spcPts val="0"/>
              </a:spcBef>
              <a:spcAft>
                <a:spcPts val="1333"/>
              </a:spcAft>
              <a:buClr>
                <a:srgbClr val="4D7C84"/>
              </a:buClr>
              <a:buFont typeface="+mj-lt"/>
              <a:buAutoNum type="arabicPeriod"/>
            </a:pPr>
            <a:endParaRPr lang="hu-HU" sz="2400" b="1" dirty="0"/>
          </a:p>
          <a:p>
            <a:pPr marL="0" indent="0">
              <a:spcBef>
                <a:spcPts val="0"/>
              </a:spcBef>
              <a:spcAft>
                <a:spcPts val="1333"/>
              </a:spcAft>
              <a:buClr>
                <a:srgbClr val="4D7C84"/>
              </a:buClr>
              <a:buNone/>
            </a:pPr>
            <a:r>
              <a:rPr lang="hu-HU" sz="2800" b="1" dirty="0"/>
              <a:t>A bűnöző állam négy funkciója felszámolásának programja:</a:t>
            </a:r>
          </a:p>
          <a:p>
            <a:pPr marL="0" indent="0">
              <a:spcBef>
                <a:spcPts val="0"/>
              </a:spcBef>
              <a:spcAft>
                <a:spcPts val="1333"/>
              </a:spcAft>
              <a:buClr>
                <a:srgbClr val="4D7C84"/>
              </a:buClr>
              <a:buNone/>
            </a:pPr>
            <a:r>
              <a:rPr lang="en-US" sz="2400" dirty="0">
                <a:solidFill>
                  <a:srgbClr val="50412C"/>
                </a:solidFill>
                <a:hlinkClick r:id="rId4"/>
              </a:rPr>
              <a:t>https://www.postcommunistregimes.com/wp-content/uploads/2025/05/2025.05.07.-A-bunozo-allam-es-felulrol-vezerelt-korrupcio-felszamolasanak-programja.pptx</a:t>
            </a:r>
            <a:endParaRPr lang="en-US" sz="2400" dirty="0">
              <a:solidFill>
                <a:srgbClr val="50412C"/>
              </a:solidFill>
            </a:endParaRPr>
          </a:p>
        </p:txBody>
      </p:sp>
    </p:spTree>
    <p:extLst>
      <p:ext uri="{BB962C8B-B14F-4D97-AF65-F5344CB8AC3E}">
        <p14:creationId xmlns:p14="http://schemas.microsoft.com/office/powerpoint/2010/main" val="1081183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1985817"/>
            <a:ext cx="11904133" cy="1385455"/>
          </a:xfrm>
        </p:spPr>
        <p:txBody>
          <a:bodyPr>
            <a:noAutofit/>
          </a:bodyPr>
          <a:lstStyle/>
          <a:p>
            <a:r>
              <a:rPr lang="hu-HU" sz="5400" dirty="0">
                <a:latin typeface="Open Sans" panose="020B0606030504020204" pitchFamily="34" charset="0"/>
                <a:ea typeface="Open Sans" panose="020B0606030504020204" pitchFamily="34" charset="0"/>
                <a:cs typeface="Open Sans" panose="020B0606030504020204" pitchFamily="34" charset="0"/>
              </a:rPr>
              <a:t>III.</a:t>
            </a:r>
          </a:p>
        </p:txBody>
      </p:sp>
      <p:sp>
        <p:nvSpPr>
          <p:cNvPr id="3" name="Tartalom helye 2"/>
          <p:cNvSpPr>
            <a:spLocks noGrp="1"/>
          </p:cNvSpPr>
          <p:nvPr>
            <p:ph idx="1"/>
          </p:nvPr>
        </p:nvSpPr>
        <p:spPr>
          <a:xfrm>
            <a:off x="143935" y="3186543"/>
            <a:ext cx="11904132" cy="1976583"/>
          </a:xfrm>
        </p:spPr>
        <p:txBody>
          <a:bodyPr>
            <a:noAutofit/>
          </a:bodyPr>
          <a:lstStyle/>
          <a:p>
            <a:pPr marL="0" indent="0" algn="ctr">
              <a:spcBef>
                <a:spcPts val="0"/>
              </a:spcBef>
              <a:spcAft>
                <a:spcPts val="1333"/>
              </a:spcAft>
              <a:buClr>
                <a:srgbClr val="4D7C84"/>
              </a:buClr>
              <a:buNone/>
            </a:pPr>
            <a:r>
              <a:rPr lang="hu-HU" sz="5400" b="1" dirty="0"/>
              <a:t>A nemzeti szuverenitás helyreállítása – </a:t>
            </a:r>
          </a:p>
          <a:p>
            <a:pPr marL="0" indent="0" algn="ctr">
              <a:spcBef>
                <a:spcPts val="0"/>
              </a:spcBef>
              <a:spcAft>
                <a:spcPts val="1333"/>
              </a:spcAft>
              <a:buClr>
                <a:srgbClr val="4D7C84"/>
              </a:buClr>
              <a:buNone/>
            </a:pPr>
            <a:r>
              <a:rPr lang="hu-HU" sz="5400" b="1" dirty="0"/>
              <a:t>az orosz csatlós pozíció megszűntetése</a:t>
            </a:r>
          </a:p>
        </p:txBody>
      </p:sp>
    </p:spTree>
    <p:extLst>
      <p:ext uri="{BB962C8B-B14F-4D97-AF65-F5344CB8AC3E}">
        <p14:creationId xmlns:p14="http://schemas.microsoft.com/office/powerpoint/2010/main" val="2663473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24"/>
          <p:cNvPicPr preferRelativeResize="0"/>
          <p:nvPr/>
        </p:nvPicPr>
        <p:blipFill rotWithShape="1">
          <a:blip r:embed="rId3">
            <a:alphaModFix/>
          </a:blip>
          <a:srcRect/>
          <a:stretch/>
        </p:blipFill>
        <p:spPr>
          <a:xfrm>
            <a:off x="861371" y="1988840"/>
            <a:ext cx="10278760" cy="3114464"/>
          </a:xfrm>
          <a:prstGeom prst="rect">
            <a:avLst/>
          </a:prstGeom>
          <a:noFill/>
          <a:ln>
            <a:noFill/>
          </a:ln>
        </p:spPr>
      </p:pic>
      <p:sp>
        <p:nvSpPr>
          <p:cNvPr id="470" name="Google Shape;470;p24"/>
          <p:cNvSpPr txBox="1">
            <a:spLocks noGrp="1"/>
          </p:cNvSpPr>
          <p:nvPr>
            <p:ph type="title"/>
          </p:nvPr>
        </p:nvSpPr>
        <p:spPr>
          <a:xfrm>
            <a:off x="143934" y="2"/>
            <a:ext cx="11904133" cy="1797049"/>
          </a:xfrm>
          <a:prstGeom prst="rect">
            <a:avLst/>
          </a:prstGeom>
          <a:noFill/>
          <a:ln>
            <a:noFill/>
          </a:ln>
        </p:spPr>
        <p:txBody>
          <a:bodyPr spcFirstLastPara="1" vert="horz" wrap="square" lIns="121900" tIns="60933" rIns="121900" bIns="60933" rtlCol="0" anchor="ctr" anchorCtr="0">
            <a:normAutofit/>
          </a:bodyPr>
          <a:lstStyle/>
          <a:p>
            <a:pPr>
              <a:spcBef>
                <a:spcPts val="0"/>
              </a:spcBef>
              <a:buClr>
                <a:srgbClr val="8D503B"/>
              </a:buClr>
              <a:buSzPts val="2800"/>
            </a:pPr>
            <a:r>
              <a:rPr lang="hu-HU" sz="4000" dirty="0">
                <a:solidFill>
                  <a:srgbClr val="8D503B"/>
                </a:solidFill>
                <a:latin typeface="Open Sans"/>
                <a:ea typeface="Open Sans"/>
                <a:cs typeface="Open Sans"/>
                <a:sym typeface="Open Sans"/>
              </a:rPr>
              <a:t>Az autokratikus változás különböző szintjei és az onnan való visszatérés lehetőségei</a:t>
            </a:r>
            <a:endParaRPr sz="4000" dirty="0">
              <a:solidFill>
                <a:srgbClr val="8D503B"/>
              </a:solidFill>
              <a:latin typeface="Open Sans"/>
              <a:ea typeface="Open Sans"/>
              <a:cs typeface="Open Sans"/>
              <a:sym typeface="Open Sans"/>
            </a:endParaRPr>
          </a:p>
        </p:txBody>
      </p:sp>
      <p:sp>
        <p:nvSpPr>
          <p:cNvPr id="471" name="Google Shape;471;p24"/>
          <p:cNvSpPr/>
          <p:nvPr/>
        </p:nvSpPr>
        <p:spPr>
          <a:xfrm>
            <a:off x="0" y="218786"/>
            <a:ext cx="12192000" cy="984830"/>
          </a:xfrm>
          <a:prstGeom prst="rect">
            <a:avLst/>
          </a:prstGeom>
          <a:noFill/>
          <a:ln>
            <a:noFill/>
          </a:ln>
        </p:spPr>
        <p:txBody>
          <a:bodyPr spcFirstLastPara="1" wrap="square" lIns="121900" tIns="60933" rIns="121900" bIns="60933"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hu-HU" sz="1600" b="0" i="0" u="none" strike="noStrike" kern="1200" cap="none" spc="0" normalizeH="0" baseline="0" noProof="0">
                <a:ln>
                  <a:noFill/>
                </a:ln>
                <a:solidFill>
                  <a:prstClr val="black"/>
                </a:solidFill>
                <a:effectLst/>
                <a:uLnTx/>
                <a:uFillTx/>
                <a:latin typeface="Calibri"/>
                <a:ea typeface="Calibri"/>
                <a:cs typeface="Calibri"/>
                <a:sym typeface="Calibri"/>
              </a:rPr>
              <a:t> </a:t>
            </a:r>
            <a:endParaRPr kumimoji="0" sz="16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72" name="Google Shape;472;p24"/>
          <p:cNvSpPr/>
          <p:nvPr/>
        </p:nvSpPr>
        <p:spPr>
          <a:xfrm>
            <a:off x="0" y="526561"/>
            <a:ext cx="12192000" cy="369277"/>
          </a:xfrm>
          <a:prstGeom prst="rect">
            <a:avLst/>
          </a:prstGeom>
          <a:noFill/>
          <a:ln>
            <a:noFill/>
          </a:ln>
        </p:spPr>
        <p:txBody>
          <a:bodyPr spcFirstLastPara="1" wrap="square" lIns="121900" tIns="60933" rIns="121900" bIns="60933" anchor="ctr" anchorCtr="0">
            <a:spAutoFit/>
          </a:bodyPr>
          <a:lstStyle/>
          <a:p>
            <a:pPr marL="0" marR="0" lvl="0" indent="0" algn="just" defTabSz="914400" rtl="0" eaLnBrk="1" fontAlgn="auto" latinLnBrk="0" hangingPunct="1">
              <a:lnSpc>
                <a:spcPct val="100000"/>
              </a:lnSpc>
              <a:spcBef>
                <a:spcPts val="0"/>
              </a:spcBef>
              <a:spcAft>
                <a:spcPts val="0"/>
              </a:spcAft>
              <a:buClr>
                <a:prstClr val="black"/>
              </a:buClr>
              <a:buSzPts val="1200"/>
              <a:buFontTx/>
              <a:buNone/>
              <a:tabLst/>
              <a:defRPr/>
            </a:pPr>
            <a:r>
              <a:rPr kumimoji="0" lang="hu-HU" sz="1600" b="0" i="0" u="none" strike="noStrike" kern="1200" cap="none" spc="0" normalizeH="0" baseline="0" noProof="0">
                <a:ln>
                  <a:noFill/>
                </a:ln>
                <a:solidFill>
                  <a:prstClr val="black"/>
                </a:solidFill>
                <a:effectLst/>
                <a:uLnTx/>
                <a:uFillTx/>
                <a:latin typeface="Calibri"/>
                <a:ea typeface="Calibri"/>
                <a:cs typeface="Calibri"/>
                <a:sym typeface="Calibri"/>
              </a:rPr>
              <a:t> </a:t>
            </a: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73" name="Google Shape;473;p24"/>
          <p:cNvSpPr/>
          <p:nvPr/>
        </p:nvSpPr>
        <p:spPr>
          <a:xfrm>
            <a:off x="0" y="465006"/>
            <a:ext cx="12192000" cy="492388"/>
          </a:xfrm>
          <a:prstGeom prst="rect">
            <a:avLst/>
          </a:prstGeom>
          <a:noFill/>
          <a:ln>
            <a:noFill/>
          </a:ln>
        </p:spPr>
        <p:txBody>
          <a:bodyPr spcFirstLastPara="1" wrap="square" lIns="121900" tIns="60933" rIns="121900" bIns="60933"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74" name="Google Shape;474;p24"/>
          <p:cNvSpPr/>
          <p:nvPr/>
        </p:nvSpPr>
        <p:spPr>
          <a:xfrm>
            <a:off x="0" y="465006"/>
            <a:ext cx="12192000" cy="492388"/>
          </a:xfrm>
          <a:prstGeom prst="rect">
            <a:avLst/>
          </a:prstGeom>
          <a:noFill/>
          <a:ln>
            <a:noFill/>
          </a:ln>
        </p:spPr>
        <p:txBody>
          <a:bodyPr spcFirstLastPara="1" wrap="square" lIns="121900" tIns="60933" rIns="121900" bIns="60933"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75" name="Google Shape;475;p24"/>
          <p:cNvSpPr txBox="1"/>
          <p:nvPr/>
        </p:nvSpPr>
        <p:spPr>
          <a:xfrm>
            <a:off x="1930394" y="5136991"/>
            <a:ext cx="2012836" cy="1032899"/>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
                <a:srgbClr val="385A61"/>
              </a:buClr>
              <a:buSzPts val="1200"/>
              <a:buFontTx/>
              <a:buNone/>
              <a:tabLst/>
              <a:defRPr/>
            </a:pPr>
            <a:r>
              <a:rPr kumimoji="0" lang="hu-HU" sz="2400" b="1" i="0" u="none" strike="noStrike" kern="1200" cap="none" spc="0" normalizeH="0" baseline="0" noProof="0" dirty="0">
                <a:ln>
                  <a:noFill/>
                </a:ln>
                <a:solidFill>
                  <a:srgbClr val="385A61"/>
                </a:solidFill>
                <a:effectLst/>
                <a:uLnTx/>
                <a:uFillTx/>
                <a:latin typeface="Open Sans"/>
                <a:ea typeface="Open Sans"/>
                <a:cs typeface="Open Sans"/>
                <a:sym typeface="Open Sans"/>
              </a:rPr>
              <a:t>Autokratikus kísérlet</a:t>
            </a:r>
          </a:p>
          <a:p>
            <a:pPr marL="0" marR="0" lvl="0" indent="0" algn="ctr" defTabSz="914400" rtl="0" eaLnBrk="1" fontAlgn="auto" latinLnBrk="0" hangingPunct="1">
              <a:lnSpc>
                <a:spcPct val="100000"/>
              </a:lnSpc>
              <a:spcBef>
                <a:spcPts val="0"/>
              </a:spcBef>
              <a:spcAft>
                <a:spcPts val="0"/>
              </a:spcAft>
              <a:buClr>
                <a:srgbClr val="385A61"/>
              </a:buClr>
              <a:buSzPts val="1200"/>
              <a:buFontTx/>
              <a:buNone/>
              <a:tabLst/>
              <a:defRPr/>
            </a:pPr>
            <a:r>
              <a:rPr kumimoji="0" lang="hu-HU" sz="2000" b="1" i="0" u="none" strike="noStrike" kern="1200" cap="none" spc="0" normalizeH="0" baseline="0" noProof="0" dirty="0">
                <a:ln>
                  <a:noFill/>
                </a:ln>
                <a:solidFill>
                  <a:srgbClr val="C0504D">
                    <a:lumMod val="75000"/>
                  </a:srgbClr>
                </a:solidFill>
                <a:effectLst/>
                <a:uLnTx/>
                <a:uFillTx/>
                <a:latin typeface="Open Sans"/>
                <a:ea typeface="Open Sans"/>
                <a:cs typeface="Open Sans"/>
                <a:sym typeface="Open Sans"/>
              </a:rPr>
              <a:t>Fidesz 1998-2002</a:t>
            </a:r>
            <a:endParaRPr kumimoji="0" sz="2000" b="0" i="0" u="none" strike="noStrike" kern="1200" cap="none" spc="0" normalizeH="0" baseline="0" noProof="0" dirty="0">
              <a:ln>
                <a:noFill/>
              </a:ln>
              <a:solidFill>
                <a:srgbClr val="C0504D">
                  <a:lumMod val="75000"/>
                </a:srgbClr>
              </a:solidFill>
              <a:effectLst/>
              <a:uLnTx/>
              <a:uFillTx/>
              <a:latin typeface="Open Sans"/>
              <a:ea typeface="Open Sans"/>
              <a:cs typeface="Open Sans"/>
              <a:sym typeface="Open Sans"/>
            </a:endParaRPr>
          </a:p>
        </p:txBody>
      </p:sp>
      <p:sp>
        <p:nvSpPr>
          <p:cNvPr id="476" name="Google Shape;476;p24"/>
          <p:cNvSpPr txBox="1"/>
          <p:nvPr/>
        </p:nvSpPr>
        <p:spPr>
          <a:xfrm>
            <a:off x="4697053" y="5136992"/>
            <a:ext cx="2304256" cy="1032898"/>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
                <a:srgbClr val="385A61"/>
              </a:buClr>
              <a:buSzPts val="1200"/>
              <a:buFontTx/>
              <a:buNone/>
              <a:tabLst/>
              <a:defRPr/>
            </a:pPr>
            <a:r>
              <a:rPr kumimoji="0" lang="hu-HU" sz="2400" b="1" i="0" u="none" strike="noStrike" kern="1200" cap="none" spc="0" normalizeH="0" baseline="0" noProof="0" dirty="0">
                <a:ln>
                  <a:noFill/>
                </a:ln>
                <a:solidFill>
                  <a:srgbClr val="385A61"/>
                </a:solidFill>
                <a:effectLst/>
                <a:uLnTx/>
                <a:uFillTx/>
                <a:latin typeface="Open Sans"/>
                <a:ea typeface="Open Sans"/>
                <a:cs typeface="Open Sans"/>
                <a:sym typeface="Open Sans"/>
              </a:rPr>
              <a:t>Autokratikus </a:t>
            </a:r>
          </a:p>
          <a:p>
            <a:pPr marL="0" marR="0" lvl="0" indent="0" algn="ctr" defTabSz="914400" rtl="0" eaLnBrk="1" fontAlgn="auto" latinLnBrk="0" hangingPunct="1">
              <a:lnSpc>
                <a:spcPct val="100000"/>
              </a:lnSpc>
              <a:spcBef>
                <a:spcPts val="0"/>
              </a:spcBef>
              <a:spcAft>
                <a:spcPts val="0"/>
              </a:spcAft>
              <a:buClr>
                <a:srgbClr val="385A61"/>
              </a:buClr>
              <a:buSzPts val="1200"/>
              <a:buFontTx/>
              <a:buNone/>
              <a:tabLst/>
              <a:defRPr/>
            </a:pPr>
            <a:r>
              <a:rPr kumimoji="0" lang="hu-HU" sz="2400" b="1" i="0" u="none" strike="noStrike" kern="1200" cap="none" spc="0" normalizeH="0" baseline="0" noProof="0" dirty="0">
                <a:ln>
                  <a:noFill/>
                </a:ln>
                <a:solidFill>
                  <a:srgbClr val="385A61"/>
                </a:solidFill>
                <a:effectLst/>
                <a:uLnTx/>
                <a:uFillTx/>
                <a:latin typeface="Open Sans"/>
                <a:ea typeface="Open Sans"/>
                <a:cs typeface="Open Sans"/>
                <a:sym typeface="Open Sans"/>
              </a:rPr>
              <a:t>áttörés</a:t>
            </a:r>
          </a:p>
          <a:p>
            <a:pPr marL="0" marR="0" lvl="0" indent="0" algn="ctr" defTabSz="914400" rtl="0" eaLnBrk="1" fontAlgn="auto" latinLnBrk="0" hangingPunct="1">
              <a:lnSpc>
                <a:spcPct val="100000"/>
              </a:lnSpc>
              <a:spcBef>
                <a:spcPts val="0"/>
              </a:spcBef>
              <a:spcAft>
                <a:spcPts val="0"/>
              </a:spcAft>
              <a:buClr>
                <a:srgbClr val="385A61"/>
              </a:buClr>
              <a:buSzPts val="1200"/>
              <a:buFontTx/>
              <a:buNone/>
              <a:tabLst/>
              <a:defRPr/>
            </a:pPr>
            <a:r>
              <a:rPr kumimoji="0" lang="hu-HU" sz="2000" b="1" i="0" u="none" strike="noStrike" kern="1200" cap="none" spc="0" normalizeH="0" baseline="0" noProof="0" dirty="0">
                <a:ln>
                  <a:noFill/>
                </a:ln>
                <a:solidFill>
                  <a:srgbClr val="C0504D">
                    <a:lumMod val="75000"/>
                  </a:srgbClr>
                </a:solidFill>
                <a:effectLst/>
                <a:uLnTx/>
                <a:uFillTx/>
                <a:latin typeface="Open Sans"/>
                <a:ea typeface="Open Sans"/>
                <a:cs typeface="Open Sans"/>
                <a:sym typeface="Open Sans"/>
              </a:rPr>
              <a:t>Fidesz 2010-2011</a:t>
            </a:r>
            <a:endParaRPr kumimoji="0" sz="2000" b="0" i="0" u="none" strike="noStrike" kern="1200" cap="none" spc="0" normalizeH="0" baseline="0" noProof="0" dirty="0">
              <a:ln>
                <a:noFill/>
              </a:ln>
              <a:solidFill>
                <a:srgbClr val="C0504D">
                  <a:lumMod val="75000"/>
                </a:srgbClr>
              </a:solidFill>
              <a:effectLst/>
              <a:uLnTx/>
              <a:uFillTx/>
              <a:latin typeface="Open Sans"/>
              <a:ea typeface="Open Sans"/>
              <a:cs typeface="Open Sans"/>
              <a:sym typeface="Open Sans"/>
            </a:endParaRPr>
          </a:p>
        </p:txBody>
      </p:sp>
      <p:sp>
        <p:nvSpPr>
          <p:cNvPr id="477" name="Google Shape;477;p24"/>
          <p:cNvSpPr txBox="1"/>
          <p:nvPr/>
        </p:nvSpPr>
        <p:spPr>
          <a:xfrm>
            <a:off x="7939461" y="5136992"/>
            <a:ext cx="2188988" cy="1032898"/>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
                <a:srgbClr val="385A61"/>
              </a:buClr>
              <a:buSzPts val="1200"/>
              <a:buFontTx/>
              <a:buNone/>
              <a:tabLst/>
              <a:defRPr/>
            </a:pPr>
            <a:r>
              <a:rPr kumimoji="0" lang="hu-HU" sz="2400" b="1" i="0" u="none" strike="noStrike" kern="1200" cap="none" spc="0" normalizeH="0" baseline="0" noProof="0" dirty="0">
                <a:ln>
                  <a:noFill/>
                </a:ln>
                <a:solidFill>
                  <a:srgbClr val="385A61"/>
                </a:solidFill>
                <a:effectLst/>
                <a:uLnTx/>
                <a:uFillTx/>
                <a:latin typeface="Open Sans"/>
                <a:ea typeface="Open Sans"/>
                <a:cs typeface="Open Sans"/>
                <a:sym typeface="Open Sans"/>
              </a:rPr>
              <a:t>Autokratikus stabilizáció</a:t>
            </a:r>
          </a:p>
          <a:p>
            <a:pPr marL="0" marR="0" lvl="0" indent="0" algn="ctr" defTabSz="914400" rtl="0" eaLnBrk="1" fontAlgn="auto" latinLnBrk="0" hangingPunct="1">
              <a:lnSpc>
                <a:spcPct val="100000"/>
              </a:lnSpc>
              <a:spcBef>
                <a:spcPts val="0"/>
              </a:spcBef>
              <a:spcAft>
                <a:spcPts val="0"/>
              </a:spcAft>
              <a:buClr>
                <a:srgbClr val="385A61"/>
              </a:buClr>
              <a:buSzPts val="1200"/>
              <a:buFontTx/>
              <a:buNone/>
              <a:tabLst/>
              <a:defRPr/>
            </a:pPr>
            <a:r>
              <a:rPr kumimoji="0" lang="hu-HU" sz="2000" b="1" i="0" u="none" strike="noStrike" kern="1200" cap="none" spc="0" normalizeH="0" baseline="0" noProof="0" dirty="0">
                <a:ln>
                  <a:noFill/>
                </a:ln>
                <a:solidFill>
                  <a:srgbClr val="C0504D">
                    <a:lumMod val="75000"/>
                  </a:srgbClr>
                </a:solidFill>
                <a:effectLst/>
                <a:uLnTx/>
                <a:uFillTx/>
                <a:latin typeface="Open Sans"/>
                <a:ea typeface="Open Sans"/>
                <a:cs typeface="Open Sans"/>
                <a:sym typeface="Open Sans"/>
              </a:rPr>
              <a:t>Fidesz 2011 - </a:t>
            </a:r>
            <a:endParaRPr kumimoji="0" sz="2000" b="0" i="0" u="none" strike="noStrike" kern="1200" cap="none" spc="0" normalizeH="0" baseline="0" noProof="0" dirty="0">
              <a:ln>
                <a:noFill/>
              </a:ln>
              <a:solidFill>
                <a:srgbClr val="C0504D">
                  <a:lumMod val="75000"/>
                </a:srgbClr>
              </a:solidFill>
              <a:effectLst/>
              <a:uLnTx/>
              <a:uFillTx/>
              <a:latin typeface="Open Sans"/>
              <a:ea typeface="Open Sans"/>
              <a:cs typeface="Open Sans"/>
              <a:sym typeface="Open Sans"/>
            </a:endParaRPr>
          </a:p>
        </p:txBody>
      </p:sp>
      <p:sp>
        <p:nvSpPr>
          <p:cNvPr id="478" name="Google Shape;478;p24"/>
          <p:cNvSpPr txBox="1"/>
          <p:nvPr/>
        </p:nvSpPr>
        <p:spPr>
          <a:xfrm>
            <a:off x="1506831" y="4151885"/>
            <a:ext cx="2431263" cy="380399"/>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
                <a:srgbClr val="385A61"/>
              </a:buClr>
              <a:buSzPts val="1200"/>
              <a:buFontTx/>
              <a:buNone/>
              <a:tabLst/>
              <a:defRPr/>
            </a:pPr>
            <a:r>
              <a:rPr kumimoji="0" lang="hu-HU" sz="2000" b="1" i="0" u="none" strike="noStrike" kern="1200" cap="none" spc="0" normalizeH="0" baseline="0" noProof="0" dirty="0">
                <a:ln>
                  <a:noFill/>
                </a:ln>
                <a:solidFill>
                  <a:srgbClr val="385A61"/>
                </a:solidFill>
                <a:effectLst/>
                <a:uLnTx/>
                <a:uFillTx/>
                <a:latin typeface="Open Sans"/>
                <a:ea typeface="Open Sans"/>
                <a:cs typeface="Open Sans"/>
                <a:sym typeface="Open Sans"/>
              </a:rPr>
              <a:t>Választásos korrekció</a:t>
            </a:r>
            <a:endParaRPr kumimoji="0" sz="2000" b="1" i="0" u="none" strike="noStrike" kern="1200" cap="none" spc="0" normalizeH="0" baseline="0" noProof="0" dirty="0">
              <a:ln>
                <a:noFill/>
              </a:ln>
              <a:solidFill>
                <a:srgbClr val="385A61"/>
              </a:solidFill>
              <a:effectLst/>
              <a:uLnTx/>
              <a:uFillTx/>
              <a:latin typeface="Open Sans"/>
              <a:ea typeface="Open Sans"/>
              <a:cs typeface="Open Sans"/>
              <a:sym typeface="Open Sans"/>
            </a:endParaRPr>
          </a:p>
        </p:txBody>
      </p:sp>
      <p:sp>
        <p:nvSpPr>
          <p:cNvPr id="479" name="Google Shape;479;p24"/>
          <p:cNvSpPr txBox="1"/>
          <p:nvPr/>
        </p:nvSpPr>
        <p:spPr>
          <a:xfrm>
            <a:off x="3652014" y="3440706"/>
            <a:ext cx="2730889" cy="669148"/>
          </a:xfrm>
          <a:prstGeom prst="rect">
            <a:avLst/>
          </a:prstGeom>
          <a:no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385A61"/>
              </a:buClr>
              <a:buSzPts val="1200"/>
              <a:buFontTx/>
              <a:buNone/>
              <a:tabLst/>
              <a:defRPr/>
            </a:pPr>
            <a:r>
              <a:rPr kumimoji="0" lang="hu-HU" sz="2000" b="1" i="0" u="none" strike="noStrike" kern="1200" cap="none" spc="0" normalizeH="0" baseline="0" noProof="0" dirty="0">
                <a:ln>
                  <a:noFill/>
                </a:ln>
                <a:solidFill>
                  <a:srgbClr val="385A61"/>
                </a:solidFill>
                <a:effectLst/>
                <a:uLnTx/>
                <a:uFillTx/>
                <a:latin typeface="Open Sans"/>
                <a:ea typeface="Open Sans"/>
                <a:cs typeface="Open Sans"/>
                <a:sym typeface="Open Sans"/>
              </a:rPr>
              <a:t>Választásos / nem választásos helyreállítás</a:t>
            </a:r>
            <a:endParaRPr kumimoji="0" sz="2000" b="0" i="0" u="none" strike="noStrike" kern="1200" cap="none" spc="0" normalizeH="0" baseline="0" noProof="0" dirty="0">
              <a:ln>
                <a:noFill/>
              </a:ln>
              <a:solidFill>
                <a:srgbClr val="385A61"/>
              </a:solidFill>
              <a:effectLst/>
              <a:uLnTx/>
              <a:uFillTx/>
              <a:latin typeface="Open Sans"/>
              <a:ea typeface="Open Sans"/>
              <a:cs typeface="Open Sans"/>
              <a:sym typeface="Open Sans"/>
            </a:endParaRPr>
          </a:p>
        </p:txBody>
      </p:sp>
      <p:sp>
        <p:nvSpPr>
          <p:cNvPr id="480" name="Google Shape;480;p24"/>
          <p:cNvSpPr txBox="1"/>
          <p:nvPr/>
        </p:nvSpPr>
        <p:spPr>
          <a:xfrm>
            <a:off x="6993625" y="2564904"/>
            <a:ext cx="1873277" cy="688227"/>
          </a:xfrm>
          <a:prstGeom prst="rect">
            <a:avLst/>
          </a:prstGeom>
          <a:no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385A61"/>
              </a:buClr>
              <a:buSzPts val="1200"/>
              <a:buFontTx/>
              <a:buNone/>
              <a:tabLst/>
              <a:defRPr/>
            </a:pPr>
            <a:r>
              <a:rPr kumimoji="0" lang="hu-HU" sz="2000" b="1" i="0" u="none" strike="noStrike" kern="1200" cap="none" spc="0" normalizeH="0" baseline="0" noProof="0" dirty="0">
                <a:ln>
                  <a:noFill/>
                </a:ln>
                <a:solidFill>
                  <a:srgbClr val="385A61"/>
                </a:solidFill>
                <a:effectLst/>
                <a:uLnTx/>
                <a:uFillTx/>
                <a:latin typeface="Open Sans"/>
                <a:ea typeface="Open Sans"/>
                <a:cs typeface="Open Sans"/>
                <a:sym typeface="Open Sans"/>
              </a:rPr>
              <a:t>Nem választásos helyreállítás</a:t>
            </a:r>
            <a:endParaRPr kumimoji="0" sz="2000" b="0" i="0" u="none" strike="noStrike" kern="1200" cap="none" spc="0" normalizeH="0" baseline="0" noProof="0" dirty="0">
              <a:ln>
                <a:noFill/>
              </a:ln>
              <a:solidFill>
                <a:srgbClr val="385A61"/>
              </a:solidFill>
              <a:effectLst/>
              <a:uLnTx/>
              <a:uFillTx/>
              <a:latin typeface="Open Sans"/>
              <a:ea typeface="Open Sans"/>
              <a:cs typeface="Open Sans"/>
              <a:sym typeface="Open Sans"/>
            </a:endParaRPr>
          </a:p>
        </p:txBody>
      </p:sp>
      <p:sp>
        <p:nvSpPr>
          <p:cNvPr id="481" name="Google Shape;481;p24"/>
          <p:cNvSpPr txBox="1"/>
          <p:nvPr/>
        </p:nvSpPr>
        <p:spPr>
          <a:xfrm>
            <a:off x="1" y="5136992"/>
            <a:ext cx="1973777" cy="768189"/>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hu-HU" sz="2000" b="1" i="0" u="none" strike="noStrike" kern="1200" cap="none" spc="0" normalizeH="0" baseline="0" noProof="0" dirty="0">
                <a:ln>
                  <a:noFill/>
                </a:ln>
                <a:solidFill>
                  <a:srgbClr val="385A61"/>
                </a:solidFill>
                <a:effectLst/>
                <a:uLnTx/>
                <a:uFillTx/>
                <a:latin typeface="Open Sans"/>
                <a:ea typeface="Open Sans"/>
                <a:cs typeface="Open Sans"/>
                <a:sym typeface="Open Sans"/>
              </a:rPr>
              <a:t>Meg nem kérdőjelezett demokrácia</a:t>
            </a:r>
            <a:endParaRPr kumimoji="0" sz="2000" b="0" i="0" u="none" strike="noStrike" kern="1200" cap="none" spc="0" normalizeH="0" baseline="0" noProof="0" dirty="0">
              <a:ln>
                <a:noFill/>
              </a:ln>
              <a:solidFill>
                <a:srgbClr val="385A61"/>
              </a:solidFill>
              <a:effectLst/>
              <a:uLnTx/>
              <a:uFillTx/>
              <a:latin typeface="Open Sans"/>
              <a:ea typeface="Open Sans"/>
              <a:cs typeface="Open Sans"/>
              <a:sym typeface="Open Sans"/>
            </a:endParaRPr>
          </a:p>
        </p:txBody>
      </p:sp>
      <p:sp>
        <p:nvSpPr>
          <p:cNvPr id="482" name="Google Shape;482;p24"/>
          <p:cNvSpPr txBox="1"/>
          <p:nvPr/>
        </p:nvSpPr>
        <p:spPr>
          <a:xfrm>
            <a:off x="10128448" y="5136992"/>
            <a:ext cx="2063552" cy="713739"/>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hu-HU" sz="2000" b="1" i="0" u="none" strike="noStrike" kern="1200" cap="none" spc="0" normalizeH="0" baseline="0" noProof="0" dirty="0">
                <a:ln>
                  <a:noFill/>
                </a:ln>
                <a:solidFill>
                  <a:srgbClr val="385A61"/>
                </a:solidFill>
                <a:effectLst/>
                <a:uLnTx/>
                <a:uFillTx/>
                <a:latin typeface="Open Sans"/>
                <a:ea typeface="Open Sans"/>
                <a:cs typeface="Open Sans"/>
                <a:sym typeface="Open Sans"/>
              </a:rPr>
              <a:t>Meg nem kérdőjelezett autokrácia</a:t>
            </a:r>
            <a:endParaRPr kumimoji="0" sz="2000" b="0" i="0" u="none" strike="noStrike" kern="1200" cap="none" spc="0" normalizeH="0" baseline="0" noProof="0" dirty="0">
              <a:ln>
                <a:noFill/>
              </a:ln>
              <a:solidFill>
                <a:srgbClr val="385A61"/>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2078546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73891" y="581888"/>
            <a:ext cx="11974174" cy="6049817"/>
          </a:xfrm>
        </p:spPr>
        <p:txBody>
          <a:bodyPr>
            <a:noAutofit/>
          </a:bodyPr>
          <a:lstStyle/>
          <a:p>
            <a:pPr>
              <a:spcBef>
                <a:spcPts val="0"/>
              </a:spcBef>
              <a:buFont typeface="Wingdings" panose="05000000000000000000" pitchFamily="2" charset="2"/>
              <a:buChar char="§"/>
            </a:pPr>
            <a:r>
              <a:rPr lang="hu-HU" sz="2000" b="1" dirty="0">
                <a:solidFill>
                  <a:srgbClr val="FF0000"/>
                </a:solidFill>
              </a:rPr>
              <a:t>2008-ban még Oroszországgal szemben kritikus álláspont</a:t>
            </a:r>
            <a:r>
              <a:rPr lang="hu-HU" sz="1800" b="1" dirty="0"/>
              <a:t>:</a:t>
            </a:r>
          </a:p>
          <a:p>
            <a:pPr lvl="1">
              <a:spcBef>
                <a:spcPts val="0"/>
              </a:spcBef>
              <a:buFont typeface="Wingdings" panose="05000000000000000000" pitchFamily="2" charset="2"/>
              <a:buChar char="§"/>
            </a:pPr>
            <a:r>
              <a:rPr lang="hu-HU" sz="1800" dirty="0"/>
              <a:t>Orbán Viktor egy </a:t>
            </a:r>
            <a:r>
              <a:rPr lang="hu-HU" sz="1800" dirty="0" err="1"/>
              <a:t>szárszói</a:t>
            </a:r>
            <a:r>
              <a:rPr lang="hu-HU" sz="1800" dirty="0"/>
              <a:t> konferencián: „[…] amikor egy független államot az oroszok katonai agresszióval megtámadnak, akkor nekünk világosan, egyenesen és helyes erkölcsi alapállást elfoglalva érdemes megszólalni.” […] Azt javaslom, beszéljünk világosan: ami katonai agresszió, az katonai agresszió.” (</a:t>
            </a:r>
            <a:r>
              <a:rPr lang="hu-HU" sz="1800" dirty="0">
                <a:hlinkClick r:id="rId2"/>
              </a:rPr>
              <a:t>https://444.hu/2022/03/01/orban-ez-orosz-katonai-agresszio-egyenesen-kell-beszelni-nem-oroszbarat-politika-szolgalja-a-magyar-erdeket</a:t>
            </a:r>
            <a:r>
              <a:rPr lang="hu-HU" sz="1800" dirty="0"/>
              <a:t>) </a:t>
            </a:r>
            <a:endParaRPr lang="hu-HU" sz="1800" dirty="0">
              <a:solidFill>
                <a:srgbClr val="50412C"/>
              </a:solidFill>
            </a:endParaRPr>
          </a:p>
          <a:p>
            <a:pPr>
              <a:spcBef>
                <a:spcPts val="1200"/>
              </a:spcBef>
              <a:buFont typeface="Wingdings" panose="05000000000000000000" pitchFamily="2" charset="2"/>
              <a:buChar char="§"/>
            </a:pPr>
            <a:r>
              <a:rPr lang="hu-HU" sz="2000" b="1" dirty="0">
                <a:solidFill>
                  <a:srgbClr val="FF0000"/>
                </a:solidFill>
              </a:rPr>
              <a:t>2009-ben átállás Putyin oldalára</a:t>
            </a:r>
            <a:r>
              <a:rPr lang="hu-HU" sz="1800" b="1" dirty="0"/>
              <a:t>:</a:t>
            </a:r>
          </a:p>
          <a:p>
            <a:pPr lvl="1">
              <a:spcBef>
                <a:spcPts val="0"/>
              </a:spcBef>
              <a:buFont typeface="Wingdings" panose="05000000000000000000" pitchFamily="2" charset="2"/>
              <a:buChar char="§"/>
            </a:pPr>
            <a:r>
              <a:rPr lang="hu-HU" sz="2000" b="1" dirty="0">
                <a:solidFill>
                  <a:srgbClr val="FF0000"/>
                </a:solidFill>
              </a:rPr>
              <a:t>zsarolás</a:t>
            </a:r>
            <a:r>
              <a:rPr lang="hu-HU" sz="1800" b="1" dirty="0"/>
              <a:t> </a:t>
            </a:r>
            <a:r>
              <a:rPr lang="hu-HU" sz="1800" dirty="0"/>
              <a:t>(</a:t>
            </a:r>
            <a:r>
              <a:rPr lang="hu-HU" sz="1800" b="1" dirty="0" err="1"/>
              <a:t>Dietmar</a:t>
            </a:r>
            <a:r>
              <a:rPr lang="hu-HU" sz="1800" b="1" dirty="0"/>
              <a:t> </a:t>
            </a:r>
            <a:r>
              <a:rPr lang="hu-HU" sz="1800" b="1" dirty="0" err="1"/>
              <a:t>Clodo</a:t>
            </a:r>
            <a:r>
              <a:rPr lang="hu-HU" sz="1800" b="1" dirty="0"/>
              <a:t> vallomása</a:t>
            </a:r>
            <a:r>
              <a:rPr lang="hu-HU" sz="1800" dirty="0"/>
              <a:t>: „Aztán eljött hozzám egy idősebb úrral együtt, és elvitte a bőröndöt a pénzzel. Akkoriban nem érdekelt, hogy ki volt az. Csak a parlamenti választások után jöttem rá, hogy a fiatalember Orbán Viktor volt a FIDESZ pártból. </a:t>
            </a:r>
            <a:r>
              <a:rPr lang="hu-HU" sz="1800" dirty="0" err="1"/>
              <a:t>Szemjon</a:t>
            </a:r>
            <a:r>
              <a:rPr lang="hu-HU" sz="1800" dirty="0"/>
              <a:t> </a:t>
            </a:r>
            <a:r>
              <a:rPr lang="hu-HU" sz="1800" dirty="0" err="1"/>
              <a:t>Mogilevics</a:t>
            </a:r>
            <a:r>
              <a:rPr lang="hu-HU" sz="1800" dirty="0"/>
              <a:t> később ezt "támogatásnak" vagy "kampányadománynak" nevezte.”</a:t>
            </a:r>
            <a:br>
              <a:rPr lang="hu-HU" sz="1800" dirty="0"/>
            </a:br>
            <a:r>
              <a:rPr lang="hu-HU" sz="1800" dirty="0"/>
              <a:t>Egy orosz ellenzéki portál, a The </a:t>
            </a:r>
            <a:r>
              <a:rPr lang="hu-HU" sz="1800" dirty="0" err="1"/>
              <a:t>Insider</a:t>
            </a:r>
            <a:r>
              <a:rPr lang="hu-HU" sz="1800" dirty="0"/>
              <a:t> épp Vlagyimir Putyin budapesti látogatásának idején írt arról, hogy a pénzek átadásáról titkos videofelvételek készülhettek, amelyek </a:t>
            </a:r>
            <a:r>
              <a:rPr lang="hu-HU" sz="1800" dirty="0" err="1"/>
              <a:t>Szeva</a:t>
            </a:r>
            <a:r>
              <a:rPr lang="hu-HU" sz="1800" dirty="0"/>
              <a:t> bácsi 2008-as moszkvai letartóztatásakor egy informális vádalku következtében az orosz titkosszolgálatok, illetve az orosz kormány birtokába kerülhettek, bár „</a:t>
            </a:r>
            <a:r>
              <a:rPr lang="hu-HU" sz="1800" dirty="0" err="1"/>
              <a:t>Szeva</a:t>
            </a:r>
            <a:r>
              <a:rPr lang="hu-HU" sz="1800" dirty="0"/>
              <a:t> bácsi mindent cáfol”.) (</a:t>
            </a:r>
            <a:r>
              <a:rPr lang="hu-HU" sz="1800" dirty="0">
                <a:hlinkClick r:id="rId3"/>
              </a:rPr>
              <a:t>https://mail.google.com/mail/u/0/#search/anastasia%40kirilenko.fr/FMfcgxmScvbpdlPpgdKPcrTnsgTRNGrV?projector=1&amp;messagePartId=0.1</a:t>
            </a:r>
            <a:r>
              <a:rPr lang="hu-HU" sz="1800" dirty="0"/>
              <a:t>) </a:t>
            </a:r>
          </a:p>
          <a:p>
            <a:pPr marL="609585" lvl="1" indent="0">
              <a:spcBef>
                <a:spcPts val="0"/>
              </a:spcBef>
              <a:buNone/>
            </a:pPr>
            <a:r>
              <a:rPr lang="hu-HU" sz="1800" b="1" dirty="0"/>
              <a:t>vagy</a:t>
            </a:r>
          </a:p>
          <a:p>
            <a:pPr lvl="1">
              <a:spcBef>
                <a:spcPts val="0"/>
              </a:spcBef>
              <a:buFont typeface="Wingdings" panose="05000000000000000000" pitchFamily="2" charset="2"/>
              <a:buChar char="§"/>
            </a:pPr>
            <a:r>
              <a:rPr lang="hu-HU" sz="2000" b="1" dirty="0">
                <a:solidFill>
                  <a:srgbClr val="FF0000"/>
                </a:solidFill>
              </a:rPr>
              <a:t>üzleti ajánlat </a:t>
            </a:r>
            <a:r>
              <a:rPr lang="hu-HU" sz="1800" dirty="0"/>
              <a:t>(</a:t>
            </a:r>
            <a:r>
              <a:rPr lang="hu-HU" sz="1800" b="1" dirty="0" err="1"/>
              <a:t>Káncz</a:t>
            </a:r>
            <a:r>
              <a:rPr lang="hu-HU" sz="1800" b="1" dirty="0"/>
              <a:t> Csaba Facebook bejegyzése</a:t>
            </a:r>
            <a:r>
              <a:rPr lang="hu-HU" sz="1800" dirty="0"/>
              <a:t>, 2023.05.13.: „OV behajolása után közvetlenül a Nyugat lehallgatta az orosz fejesek telefonbeszélgetését, akik a Kreml-ben azon röhögtek egymás között, hogy milyen olcsón megkapták Magyarországot.”) (</a:t>
            </a:r>
            <a:r>
              <a:rPr lang="hu-HU" sz="1800" dirty="0">
                <a:hlinkClick r:id="rId4"/>
              </a:rPr>
              <a:t>https://www.facebook.com/kancz.geopolitika/posts/pfbid02EGgAh83n8UuGU4Ejd41eLQKaQKgLXuZVgKmgde4ZdMaiRmuyLsJF4GQoYykF4Mvjl?rdid=e1OwKkXOUAbRM7Lq</a:t>
            </a:r>
            <a:r>
              <a:rPr lang="hu-HU" sz="1800" dirty="0"/>
              <a:t>) </a:t>
            </a:r>
          </a:p>
        </p:txBody>
      </p:sp>
      <p:sp>
        <p:nvSpPr>
          <p:cNvPr id="6" name="Cím 1">
            <a:extLst>
              <a:ext uri="{FF2B5EF4-FFF2-40B4-BE49-F238E27FC236}">
                <a16:creationId xmlns:a16="http://schemas.microsoft.com/office/drawing/2014/main" id="{C65AEB94-8D34-576F-C421-A3B12503648A}"/>
              </a:ext>
            </a:extLst>
          </p:cNvPr>
          <p:cNvSpPr>
            <a:spLocks noGrp="1"/>
          </p:cNvSpPr>
          <p:nvPr>
            <p:ph type="title"/>
          </p:nvPr>
        </p:nvSpPr>
        <p:spPr>
          <a:xfrm>
            <a:off x="143932" y="63605"/>
            <a:ext cx="11904133" cy="444959"/>
          </a:xfrm>
        </p:spPr>
        <p:txBody>
          <a:bodyPr>
            <a:noAutofit/>
          </a:bodyPr>
          <a:lstStyle/>
          <a:p>
            <a:r>
              <a:rPr lang="hu-HU" sz="4200" dirty="0">
                <a:solidFill>
                  <a:srgbClr val="50412C"/>
                </a:solidFill>
                <a:latin typeface="Calibri" panose="020F0502020204030204" pitchFamily="34" charset="0"/>
                <a:ea typeface="Open Sans" panose="020B0606030504020204" pitchFamily="34" charset="0"/>
                <a:cs typeface="Calibri" panose="020F0502020204030204" pitchFamily="34" charset="0"/>
              </a:rPr>
              <a:t>A keleti nyitás motívumai</a:t>
            </a:r>
          </a:p>
        </p:txBody>
      </p:sp>
    </p:spTree>
    <p:extLst>
      <p:ext uri="{BB962C8B-B14F-4D97-AF65-F5344CB8AC3E}">
        <p14:creationId xmlns:p14="http://schemas.microsoft.com/office/powerpoint/2010/main" val="3277336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1599" y="129309"/>
            <a:ext cx="11961091" cy="914400"/>
          </a:xfrm>
        </p:spPr>
        <p:txBody>
          <a:bodyPr>
            <a:normAutofit/>
          </a:bodyPr>
          <a:lstStyle/>
          <a:p>
            <a:r>
              <a:rPr lang="hu-HU" sz="4200" dirty="0"/>
              <a:t>Orosz </a:t>
            </a:r>
            <a:r>
              <a:rPr lang="hu-HU" sz="4200" i="1" dirty="0">
                <a:solidFill>
                  <a:srgbClr val="FF0000"/>
                </a:solidFill>
              </a:rPr>
              <a:t>gazdasági</a:t>
            </a:r>
            <a:r>
              <a:rPr lang="hu-HU" sz="4200" dirty="0"/>
              <a:t> függés: </a:t>
            </a:r>
            <a:r>
              <a:rPr lang="hu-HU" sz="4200" dirty="0">
                <a:solidFill>
                  <a:srgbClr val="FF0000"/>
                </a:solidFill>
              </a:rPr>
              <a:t>korrupt üzleti lehetőségek</a:t>
            </a:r>
          </a:p>
        </p:txBody>
      </p:sp>
      <p:sp>
        <p:nvSpPr>
          <p:cNvPr id="3" name="Tartalom helye 2"/>
          <p:cNvSpPr>
            <a:spLocks noGrp="1"/>
          </p:cNvSpPr>
          <p:nvPr>
            <p:ph idx="1"/>
          </p:nvPr>
        </p:nvSpPr>
        <p:spPr>
          <a:xfrm>
            <a:off x="258618" y="1182251"/>
            <a:ext cx="11804072" cy="5357091"/>
          </a:xfrm>
        </p:spPr>
        <p:txBody>
          <a:bodyPr>
            <a:normAutofit lnSpcReduction="10000"/>
          </a:bodyPr>
          <a:lstStyle/>
          <a:p>
            <a:pPr marL="0" indent="0">
              <a:buNone/>
            </a:pPr>
            <a:r>
              <a:rPr lang="hu-HU" sz="2800" b="1" dirty="0"/>
              <a:t>A befelé úszás az </a:t>
            </a:r>
            <a:r>
              <a:rPr lang="hu-HU" sz="2800" b="1" dirty="0">
                <a:solidFill>
                  <a:srgbClr val="FF0000"/>
                </a:solidFill>
              </a:rPr>
              <a:t>orosz korrupciós varsá</a:t>
            </a:r>
            <a:r>
              <a:rPr lang="hu-HU" sz="2800" b="1" dirty="0"/>
              <a:t>ba kizárja a szakítást.</a:t>
            </a:r>
          </a:p>
          <a:p>
            <a:pPr>
              <a:buFont typeface="Wingdings" panose="05000000000000000000" pitchFamily="2" charset="2"/>
              <a:buChar char="§"/>
            </a:pPr>
            <a:r>
              <a:rPr lang="hu-HU" sz="2200" b="1" dirty="0">
                <a:solidFill>
                  <a:srgbClr val="FF0000"/>
                </a:solidFill>
              </a:rPr>
              <a:t>Gazprom diplomácia</a:t>
            </a:r>
            <a:r>
              <a:rPr lang="hu-HU" sz="2200" b="1" dirty="0"/>
              <a:t>:</a:t>
            </a:r>
          </a:p>
          <a:p>
            <a:pPr lvl="1">
              <a:buFont typeface="Wingdings" panose="05000000000000000000" pitchFamily="2" charset="2"/>
              <a:buChar char="Ø"/>
            </a:pPr>
            <a:r>
              <a:rPr lang="hu-HU" sz="2200" b="1" dirty="0"/>
              <a:t>MET Holding AG </a:t>
            </a:r>
            <a:r>
              <a:rPr lang="hu-HU" sz="2200" dirty="0">
                <a:sym typeface="Wingdings" panose="05000000000000000000" pitchFamily="2" charset="2"/>
              </a:rPr>
              <a:t> sokszáz milliós ajándék az Orbán-klánnak orosz segítséggel a magyar adófizetők pénzéből (50 </a:t>
            </a:r>
            <a:r>
              <a:rPr lang="hu-HU" sz="2200" dirty="0" err="1">
                <a:sym typeface="Wingdings" panose="05000000000000000000" pitchFamily="2" charset="2"/>
              </a:rPr>
              <a:t>mrd</a:t>
            </a:r>
            <a:r>
              <a:rPr lang="hu-HU" sz="2200" dirty="0">
                <a:sym typeface="Wingdings" panose="05000000000000000000" pitchFamily="2" charset="2"/>
              </a:rPr>
              <a:t> HUF osztalék néhány éven át);</a:t>
            </a:r>
          </a:p>
          <a:p>
            <a:pPr lvl="1">
              <a:buFont typeface="Wingdings" panose="05000000000000000000" pitchFamily="2" charset="2"/>
              <a:buChar char="Ø"/>
            </a:pPr>
            <a:r>
              <a:rPr lang="hu-HU" sz="2200" b="1" dirty="0">
                <a:sym typeface="Wingdings" panose="05000000000000000000" pitchFamily="2" charset="2"/>
              </a:rPr>
              <a:t>orosz olaj és földgáz importfüggés </a:t>
            </a:r>
            <a:r>
              <a:rPr lang="hu-HU" sz="2200" dirty="0">
                <a:sym typeface="Wingdings" panose="05000000000000000000" pitchFamily="2" charset="2"/>
              </a:rPr>
              <a:t>fenntartása; </a:t>
            </a:r>
          </a:p>
          <a:p>
            <a:pPr lvl="2">
              <a:buFont typeface="Wingdings" panose="05000000000000000000" pitchFamily="2" charset="2"/>
              <a:buChar char="ü"/>
            </a:pPr>
            <a:r>
              <a:rPr lang="hu-HU" sz="2200" dirty="0">
                <a:sym typeface="Wingdings" panose="05000000000000000000" pitchFamily="2" charset="2"/>
              </a:rPr>
              <a:t>Csehország két év alatt 94 százalékról 7 százalékra csökkentette az orosz gázfüggőségét;</a:t>
            </a:r>
          </a:p>
          <a:p>
            <a:pPr lvl="2">
              <a:buFont typeface="Wingdings" panose="05000000000000000000" pitchFamily="2" charset="2"/>
              <a:buChar char="ü"/>
            </a:pPr>
            <a:r>
              <a:rPr lang="hu-HU" sz="2200" dirty="0">
                <a:sym typeface="Wingdings" panose="05000000000000000000" pitchFamily="2" charset="2"/>
              </a:rPr>
              <a:t>Érdemes összevetni, hogy mennyiért veszi Kína vagy India az orosz </a:t>
            </a:r>
            <a:r>
              <a:rPr lang="hu-HU" sz="2200" dirty="0" err="1">
                <a:sym typeface="Wingdings" panose="05000000000000000000" pitchFamily="2" charset="2"/>
              </a:rPr>
              <a:t>olajat</a:t>
            </a:r>
            <a:r>
              <a:rPr lang="hu-HU" sz="2200" dirty="0">
                <a:sym typeface="Wingdings" panose="05000000000000000000" pitchFamily="2" charset="2"/>
              </a:rPr>
              <a:t>;</a:t>
            </a:r>
          </a:p>
          <a:p>
            <a:pPr>
              <a:buFont typeface="Wingdings" panose="05000000000000000000" pitchFamily="2" charset="2"/>
              <a:buChar char="§"/>
            </a:pPr>
            <a:r>
              <a:rPr lang="hu-HU" sz="2200" b="1" dirty="0">
                <a:solidFill>
                  <a:srgbClr val="FF0000"/>
                </a:solidFill>
                <a:sym typeface="Wingdings" panose="05000000000000000000" pitchFamily="2" charset="2"/>
              </a:rPr>
              <a:t>Paksi atomerőmű </a:t>
            </a:r>
            <a:r>
              <a:rPr lang="hu-HU" sz="2200" dirty="0">
                <a:sym typeface="Wingdings" panose="05000000000000000000" pitchFamily="2" charset="2"/>
              </a:rPr>
              <a:t>fejlesztése (10 </a:t>
            </a:r>
            <a:r>
              <a:rPr lang="hu-HU" sz="2200" dirty="0" err="1">
                <a:sym typeface="Wingdings" panose="05000000000000000000" pitchFamily="2" charset="2"/>
              </a:rPr>
              <a:t>mrd</a:t>
            </a:r>
            <a:r>
              <a:rPr lang="hu-HU" sz="2200" dirty="0">
                <a:sym typeface="Wingdings" panose="05000000000000000000" pitchFamily="2" charset="2"/>
              </a:rPr>
              <a:t> EUR orosz kölcsön 30 évre titkosítva); ígéret a beruházásban történő 40 százalékos magyar részvételre, amit nem tudunk teljesíteni; hosszútávú </a:t>
            </a:r>
            <a:r>
              <a:rPr lang="hu-HU" sz="2200" dirty="0" err="1">
                <a:sym typeface="Wingdings" panose="05000000000000000000" pitchFamily="2" charset="2"/>
              </a:rPr>
              <a:t>elköteleződés</a:t>
            </a:r>
            <a:r>
              <a:rPr lang="hu-HU" sz="2200" dirty="0">
                <a:sym typeface="Wingdings" panose="05000000000000000000" pitchFamily="2" charset="2"/>
              </a:rPr>
              <a:t> az orosz fűtőanyag beszerzésre; nem tisztázott a nukleáris hulladék sorsa; a hasonló orosz technológiájú már elkészült atomerőművet Finnország nem állította üzembe;</a:t>
            </a:r>
          </a:p>
          <a:p>
            <a:pPr>
              <a:buFont typeface="Wingdings" panose="05000000000000000000" pitchFamily="2" charset="2"/>
              <a:buChar char="§"/>
            </a:pPr>
            <a:r>
              <a:rPr lang="hu-HU" sz="2200" b="1" dirty="0">
                <a:solidFill>
                  <a:srgbClr val="FF0000"/>
                </a:solidFill>
                <a:sym typeface="Wingdings" panose="05000000000000000000" pitchFamily="2" charset="2"/>
              </a:rPr>
              <a:t>Egyiptomi vasúti kocsi tender</a:t>
            </a:r>
            <a:r>
              <a:rPr lang="hu-HU" sz="2200" dirty="0">
                <a:solidFill>
                  <a:srgbClr val="FF0000"/>
                </a:solidFill>
                <a:sym typeface="Wingdings" panose="05000000000000000000" pitchFamily="2" charset="2"/>
              </a:rPr>
              <a:t>nél </a:t>
            </a:r>
            <a:r>
              <a:rPr lang="hu-HU" sz="2200" dirty="0">
                <a:sym typeface="Wingdings" panose="05000000000000000000" pitchFamily="2" charset="2"/>
              </a:rPr>
              <a:t>egy orosz-magyar vegyesvállalat támogatása a tisztán hazai vállalattal szemben;</a:t>
            </a:r>
          </a:p>
          <a:p>
            <a:pPr>
              <a:buFont typeface="Wingdings" panose="05000000000000000000" pitchFamily="2" charset="2"/>
              <a:buChar char="§"/>
            </a:pPr>
            <a:r>
              <a:rPr lang="hu-HU" sz="2200" b="1" dirty="0">
                <a:solidFill>
                  <a:srgbClr val="FF0000"/>
                </a:solidFill>
                <a:sym typeface="Wingdings" panose="05000000000000000000" pitchFamily="2" charset="2"/>
              </a:rPr>
              <a:t>Hármasmetró metrókocsi tender</a:t>
            </a:r>
            <a:r>
              <a:rPr lang="hu-HU" sz="2200" b="1" dirty="0">
                <a:sym typeface="Wingdings" panose="05000000000000000000" pitchFamily="2" charset="2"/>
              </a:rPr>
              <a:t>: </a:t>
            </a:r>
            <a:r>
              <a:rPr lang="hu-HU" sz="2200" dirty="0">
                <a:sym typeface="Wingdings" panose="05000000000000000000" pitchFamily="2" charset="2"/>
              </a:rPr>
              <a:t>kormányzati nyomásra az oroszoktól rendelte meg a főváros közbeszerzési csalással, drágán, elavultat;</a:t>
            </a:r>
          </a:p>
          <a:p>
            <a:pPr>
              <a:buFont typeface="Wingdings" panose="05000000000000000000" pitchFamily="2" charset="2"/>
              <a:buChar char="§"/>
            </a:pPr>
            <a:endParaRPr lang="hu-HU" sz="2800" b="1" dirty="0"/>
          </a:p>
        </p:txBody>
      </p:sp>
    </p:spTree>
    <p:extLst>
      <p:ext uri="{BB962C8B-B14F-4D97-AF65-F5344CB8AC3E}">
        <p14:creationId xmlns:p14="http://schemas.microsoft.com/office/powerpoint/2010/main" val="2987625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1599" y="6758"/>
            <a:ext cx="11961091" cy="813794"/>
          </a:xfrm>
        </p:spPr>
        <p:txBody>
          <a:bodyPr>
            <a:noAutofit/>
          </a:bodyPr>
          <a:lstStyle/>
          <a:p>
            <a:r>
              <a:rPr lang="hu-HU" sz="4800" dirty="0"/>
              <a:t>Orosz </a:t>
            </a:r>
            <a:r>
              <a:rPr lang="hu-HU" sz="4800" i="1" dirty="0">
                <a:solidFill>
                  <a:srgbClr val="FF0000"/>
                </a:solidFill>
              </a:rPr>
              <a:t>gazdasági</a:t>
            </a:r>
            <a:r>
              <a:rPr lang="hu-HU" sz="4800" dirty="0"/>
              <a:t> függés: </a:t>
            </a:r>
            <a:r>
              <a:rPr lang="hu-HU" sz="4800" dirty="0">
                <a:solidFill>
                  <a:srgbClr val="FF0000"/>
                </a:solidFill>
              </a:rPr>
              <a:t>olaj</a:t>
            </a:r>
            <a:endParaRPr lang="hu-HU" sz="4800" dirty="0"/>
          </a:p>
        </p:txBody>
      </p:sp>
      <p:pic>
        <p:nvPicPr>
          <p:cNvPr id="11" name="Picture 10">
            <a:extLst>
              <a:ext uri="{FF2B5EF4-FFF2-40B4-BE49-F238E27FC236}">
                <a16:creationId xmlns:a16="http://schemas.microsoft.com/office/drawing/2014/main" id="{5B73705D-74EA-EAE9-DCF1-56ABA769A2FA}"/>
              </a:ext>
            </a:extLst>
          </p:cNvPr>
          <p:cNvPicPr>
            <a:picLocks noChangeAspect="1"/>
          </p:cNvPicPr>
          <p:nvPr/>
        </p:nvPicPr>
        <p:blipFill>
          <a:blip r:embed="rId2"/>
          <a:stretch>
            <a:fillRect/>
          </a:stretch>
        </p:blipFill>
        <p:spPr>
          <a:xfrm>
            <a:off x="452488" y="773417"/>
            <a:ext cx="11170762" cy="5966748"/>
          </a:xfrm>
          <a:prstGeom prst="rect">
            <a:avLst/>
          </a:prstGeom>
        </p:spPr>
      </p:pic>
    </p:spTree>
    <p:extLst>
      <p:ext uri="{BB962C8B-B14F-4D97-AF65-F5344CB8AC3E}">
        <p14:creationId xmlns:p14="http://schemas.microsoft.com/office/powerpoint/2010/main" val="711339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120058"/>
            <a:ext cx="10972800" cy="914400"/>
          </a:xfrm>
        </p:spPr>
        <p:txBody>
          <a:bodyPr>
            <a:noAutofit/>
          </a:bodyPr>
          <a:lstStyle/>
          <a:p>
            <a:r>
              <a:rPr lang="hu-HU" sz="4800" dirty="0"/>
              <a:t>Orosz </a:t>
            </a:r>
            <a:r>
              <a:rPr lang="hu-HU" sz="4800" i="1" dirty="0">
                <a:solidFill>
                  <a:srgbClr val="FF0000"/>
                </a:solidFill>
              </a:rPr>
              <a:t>gazdasági</a:t>
            </a:r>
            <a:r>
              <a:rPr lang="hu-HU" sz="4800" dirty="0"/>
              <a:t> függés: </a:t>
            </a:r>
            <a:r>
              <a:rPr lang="hu-HU" sz="4800" dirty="0">
                <a:solidFill>
                  <a:srgbClr val="FF0000"/>
                </a:solidFill>
              </a:rPr>
              <a:t>gáz</a:t>
            </a:r>
          </a:p>
        </p:txBody>
      </p:sp>
      <p:pic>
        <p:nvPicPr>
          <p:cNvPr id="1026" name="Picture 2" descr="https://gki.hu/wp-content/uploads/2024/12/dec3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3563" y="794342"/>
            <a:ext cx="10584873" cy="5959679"/>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8783782" y="6336145"/>
            <a:ext cx="2707362" cy="369332"/>
          </a:xfrm>
          <a:prstGeom prst="rect">
            <a:avLst/>
          </a:prstGeom>
        </p:spPr>
        <p:txBody>
          <a:bodyPr wrap="square">
            <a:spAutoFit/>
          </a:bodyPr>
          <a:lstStyle/>
          <a:p>
            <a:r>
              <a:rPr lang="hu-HU" dirty="0">
                <a:solidFill>
                  <a:srgbClr val="40454D"/>
                </a:solidFill>
                <a:latin typeface="Poppins"/>
              </a:rPr>
              <a:t>Forrás: </a:t>
            </a:r>
            <a:r>
              <a:rPr lang="hu-HU" dirty="0">
                <a:solidFill>
                  <a:srgbClr val="EF8734"/>
                </a:solidFill>
                <a:latin typeface="Poppins"/>
                <a:hlinkClick r:id="rId3"/>
              </a:rPr>
              <a:t>Eurostat</a:t>
            </a:r>
            <a:r>
              <a:rPr lang="hu-HU" dirty="0">
                <a:solidFill>
                  <a:srgbClr val="40454D"/>
                </a:solidFill>
                <a:latin typeface="Poppins"/>
              </a:rPr>
              <a:t> (2024)</a:t>
            </a:r>
            <a:endParaRPr lang="hu-HU" dirty="0"/>
          </a:p>
        </p:txBody>
      </p:sp>
    </p:spTree>
    <p:extLst>
      <p:ext uri="{BB962C8B-B14F-4D97-AF65-F5344CB8AC3E}">
        <p14:creationId xmlns:p14="http://schemas.microsoft.com/office/powerpoint/2010/main" val="3245835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3891" y="36954"/>
            <a:ext cx="11961091" cy="729664"/>
          </a:xfrm>
        </p:spPr>
        <p:txBody>
          <a:bodyPr>
            <a:noAutofit/>
          </a:bodyPr>
          <a:lstStyle/>
          <a:p>
            <a:r>
              <a:rPr lang="hu-HU" sz="4200" dirty="0"/>
              <a:t>Magyar nemzetközi </a:t>
            </a:r>
            <a:r>
              <a:rPr lang="hu-HU" sz="4200" i="1" dirty="0">
                <a:solidFill>
                  <a:srgbClr val="FF0000"/>
                </a:solidFill>
              </a:rPr>
              <a:t>politikai</a:t>
            </a:r>
            <a:r>
              <a:rPr lang="hu-HU" sz="4200" dirty="0"/>
              <a:t> </a:t>
            </a:r>
            <a:r>
              <a:rPr lang="hu-HU" sz="4200" dirty="0" err="1"/>
              <a:t>szubverzió</a:t>
            </a:r>
            <a:r>
              <a:rPr lang="hu-HU" sz="4200" dirty="0"/>
              <a:t> és </a:t>
            </a:r>
            <a:r>
              <a:rPr lang="hu-HU" sz="4200" dirty="0" err="1"/>
              <a:t>trollkodás</a:t>
            </a:r>
            <a:endParaRPr lang="hu-HU" sz="4200" dirty="0"/>
          </a:p>
        </p:txBody>
      </p:sp>
      <p:sp>
        <p:nvSpPr>
          <p:cNvPr id="3" name="Tartalom helye 2"/>
          <p:cNvSpPr>
            <a:spLocks noGrp="1"/>
          </p:cNvSpPr>
          <p:nvPr>
            <p:ph idx="1"/>
          </p:nvPr>
        </p:nvSpPr>
        <p:spPr>
          <a:xfrm>
            <a:off x="244763" y="766617"/>
            <a:ext cx="11619346" cy="6022109"/>
          </a:xfrm>
        </p:spPr>
        <p:txBody>
          <a:bodyPr>
            <a:normAutofit fontScale="92500"/>
          </a:bodyPr>
          <a:lstStyle/>
          <a:p>
            <a:pPr>
              <a:spcBef>
                <a:spcPts val="0"/>
              </a:spcBef>
              <a:buFont typeface="Wingdings" panose="05000000000000000000" pitchFamily="2" charset="2"/>
              <a:buChar char="§"/>
            </a:pPr>
            <a:r>
              <a:rPr lang="hu-HU" sz="2400" b="1" dirty="0">
                <a:solidFill>
                  <a:srgbClr val="FF0000"/>
                </a:solidFill>
              </a:rPr>
              <a:t>Magyarország, mint EU-n belüli orosz kémközpont</a:t>
            </a:r>
            <a:r>
              <a:rPr lang="hu-HU" sz="2400" dirty="0"/>
              <a:t>:</a:t>
            </a:r>
          </a:p>
          <a:p>
            <a:pPr lvl="1">
              <a:spcBef>
                <a:spcPts val="0"/>
              </a:spcBef>
              <a:buFont typeface="Wingdings" panose="05000000000000000000" pitchFamily="2" charset="2"/>
              <a:buChar char="Ø"/>
            </a:pPr>
            <a:r>
              <a:rPr lang="hu-HU" sz="1600" dirty="0">
                <a:solidFill>
                  <a:srgbClr val="FF0000"/>
                </a:solidFill>
              </a:rPr>
              <a:t>a </a:t>
            </a:r>
            <a:r>
              <a:rPr lang="hu-HU" sz="1600" b="1" dirty="0">
                <a:solidFill>
                  <a:srgbClr val="FF0000"/>
                </a:solidFill>
              </a:rPr>
              <a:t>budapesti orosz követség </a:t>
            </a:r>
            <a:r>
              <a:rPr lang="hu-HU" sz="1600" dirty="0"/>
              <a:t>„diplomata” létszáma meghaladja a környező EU tagállamok összes orosz diplomatájának a létszámát;</a:t>
            </a:r>
          </a:p>
          <a:p>
            <a:pPr lvl="1">
              <a:spcBef>
                <a:spcPts val="0"/>
              </a:spcBef>
              <a:buFont typeface="Wingdings" panose="05000000000000000000" pitchFamily="2" charset="2"/>
              <a:buChar char="Ø"/>
            </a:pPr>
            <a:r>
              <a:rPr lang="hu-HU" sz="1600" dirty="0"/>
              <a:t>az Orbán-klán számára jövedelmező </a:t>
            </a:r>
            <a:r>
              <a:rPr lang="hu-HU" sz="1600" b="1" dirty="0">
                <a:solidFill>
                  <a:srgbClr val="FF0000"/>
                </a:solidFill>
              </a:rPr>
              <a:t>letelepedési kötvény </a:t>
            </a:r>
            <a:r>
              <a:rPr lang="hu-HU" sz="1600" dirty="0"/>
              <a:t>ellehetetlenülése után a </a:t>
            </a:r>
            <a:r>
              <a:rPr lang="hu-HU" sz="1600" b="1" dirty="0">
                <a:solidFill>
                  <a:srgbClr val="FF0000"/>
                </a:solidFill>
              </a:rPr>
              <a:t>Nemzeti Kártya </a:t>
            </a:r>
            <a:r>
              <a:rPr lang="hu-HU" sz="1600" dirty="0"/>
              <a:t>segítségével tennék lehetővé, hogy orosz és belorusz állampolgárok átvilágítás nélkül léphessenek be Magyarországon keresztül az EU-ba;</a:t>
            </a:r>
          </a:p>
          <a:p>
            <a:pPr lvl="1">
              <a:spcBef>
                <a:spcPts val="0"/>
              </a:spcBef>
              <a:buFont typeface="Wingdings" panose="05000000000000000000" pitchFamily="2" charset="2"/>
              <a:buChar char="Ø"/>
            </a:pPr>
            <a:r>
              <a:rPr lang="hu-HU" sz="1600" b="1" dirty="0">
                <a:solidFill>
                  <a:srgbClr val="FF0000"/>
                </a:solidFill>
              </a:rPr>
              <a:t>Nemzetközi Beruházási Bank </a:t>
            </a:r>
            <a:r>
              <a:rPr lang="hu-HU" sz="1600" dirty="0"/>
              <a:t>(a köznyelvben: orosz kémbank), melynek pénzügyi műveletei mentesültek a banki szabályok alól, munkatársai diplomáciai mentességet élveztek; (az Ukrajna elleni orosz agresszió után EU-s nyomásra fel kellett mondani a magyar részvételt és helyszínt, de még 12 </a:t>
            </a:r>
            <a:r>
              <a:rPr lang="hu-HU" sz="1600" dirty="0" err="1"/>
              <a:t>mrd</a:t>
            </a:r>
            <a:r>
              <a:rPr lang="hu-HU" sz="1600" dirty="0"/>
              <a:t> forinttal tartoznak a magyar államnak);</a:t>
            </a:r>
          </a:p>
          <a:p>
            <a:pPr lvl="1">
              <a:spcBef>
                <a:spcPts val="0"/>
              </a:spcBef>
              <a:buFont typeface="Wingdings" panose="05000000000000000000" pitchFamily="2" charset="2"/>
              <a:buChar char="Ø"/>
            </a:pPr>
            <a:r>
              <a:rPr lang="hu-HU" sz="1600" b="1" dirty="0">
                <a:solidFill>
                  <a:srgbClr val="FF0000"/>
                </a:solidFill>
              </a:rPr>
              <a:t>orosz behatolás a Külgazdasági és Külügyminisztérium szervereibe</a:t>
            </a:r>
            <a:r>
              <a:rPr lang="hu-HU" sz="1600" dirty="0"/>
              <a:t>; (a magyar kormány nem tiltakozik, nem tudni komoly elhárító akcióról az ügyben; Szijjártó a legmagasabb orosz kitüntetést veszi át </a:t>
            </a:r>
            <a:r>
              <a:rPr lang="hu-HU" sz="1600" dirty="0" err="1"/>
              <a:t>Lavrovtól</a:t>
            </a:r>
            <a:r>
              <a:rPr lang="hu-HU" sz="1600" dirty="0"/>
              <a:t>);</a:t>
            </a:r>
          </a:p>
          <a:p>
            <a:pPr lvl="1">
              <a:spcBef>
                <a:spcPts val="0"/>
              </a:spcBef>
              <a:buFont typeface="Wingdings" panose="05000000000000000000" pitchFamily="2" charset="2"/>
              <a:buChar char="Ø"/>
            </a:pPr>
            <a:r>
              <a:rPr lang="hu-HU" sz="1600" dirty="0"/>
              <a:t>a magyar diplomácia évek óta </a:t>
            </a:r>
            <a:r>
              <a:rPr lang="hu-HU" sz="1600" dirty="0">
                <a:solidFill>
                  <a:srgbClr val="FF0000"/>
                </a:solidFill>
              </a:rPr>
              <a:t>szivárogtat a szövetségeseinktől kapott bizalmas információkat az oroszoknak</a:t>
            </a:r>
            <a:r>
              <a:rPr lang="hu-HU" sz="1600" dirty="0"/>
              <a:t>;</a:t>
            </a:r>
          </a:p>
          <a:p>
            <a:pPr>
              <a:spcBef>
                <a:spcPts val="0"/>
              </a:spcBef>
              <a:buFont typeface="Wingdings" panose="05000000000000000000" pitchFamily="2" charset="2"/>
              <a:buChar char="§"/>
            </a:pPr>
            <a:r>
              <a:rPr lang="hu-HU" sz="2400" b="1" dirty="0">
                <a:solidFill>
                  <a:srgbClr val="FF0000"/>
                </a:solidFill>
              </a:rPr>
              <a:t>az orosz narratíva népszerűsítése</a:t>
            </a:r>
            <a:r>
              <a:rPr lang="hu-HU" sz="2400" b="1" dirty="0"/>
              <a:t>:</a:t>
            </a:r>
          </a:p>
          <a:p>
            <a:pPr lvl="1">
              <a:spcBef>
                <a:spcPts val="0"/>
              </a:spcBef>
              <a:buFont typeface="Wingdings" panose="05000000000000000000" pitchFamily="2" charset="2"/>
              <a:buChar char="Ø"/>
            </a:pPr>
            <a:r>
              <a:rPr lang="hu-HU" sz="1600" b="1" dirty="0">
                <a:solidFill>
                  <a:srgbClr val="FF0000"/>
                </a:solidFill>
              </a:rPr>
              <a:t>belföldön</a:t>
            </a:r>
            <a:r>
              <a:rPr lang="hu-HU" sz="1600" dirty="0"/>
              <a:t>: az állami média, a KESMA, megannyi közösségi média vállalkozás anyagi támogatása az orosz propaganda terjesztésére;</a:t>
            </a:r>
          </a:p>
          <a:p>
            <a:pPr lvl="1">
              <a:spcBef>
                <a:spcPts val="0"/>
              </a:spcBef>
              <a:buFont typeface="Wingdings" panose="05000000000000000000" pitchFamily="2" charset="2"/>
              <a:buChar char="Ø"/>
            </a:pPr>
            <a:r>
              <a:rPr lang="hu-HU" sz="1600" b="1" dirty="0">
                <a:solidFill>
                  <a:srgbClr val="FF0000"/>
                </a:solidFill>
              </a:rPr>
              <a:t>külföldön</a:t>
            </a:r>
            <a:r>
              <a:rPr lang="hu-HU" sz="1600" dirty="0"/>
              <a:t>: média vásárlás; orosz propaganda terjesztése; beavatkozás a választásokba a populista erők oldalán;</a:t>
            </a:r>
          </a:p>
          <a:p>
            <a:pPr>
              <a:spcBef>
                <a:spcPts val="0"/>
              </a:spcBef>
              <a:buFont typeface="Wingdings" panose="05000000000000000000" pitchFamily="2" charset="2"/>
              <a:buChar char="§"/>
            </a:pPr>
            <a:r>
              <a:rPr lang="hu-HU" sz="2400" b="1" dirty="0" err="1">
                <a:solidFill>
                  <a:srgbClr val="FF0000"/>
                </a:solidFill>
              </a:rPr>
              <a:t>trollkodás</a:t>
            </a:r>
            <a:r>
              <a:rPr lang="hu-HU" sz="2400" b="1" dirty="0">
                <a:solidFill>
                  <a:srgbClr val="FF0000"/>
                </a:solidFill>
              </a:rPr>
              <a:t> a nemzetközi szervezetekben és nemzetközi terepen</a:t>
            </a:r>
            <a:r>
              <a:rPr lang="hu-HU" sz="2400" b="1" dirty="0"/>
              <a:t>:</a:t>
            </a:r>
          </a:p>
          <a:p>
            <a:pPr lvl="1">
              <a:spcBef>
                <a:spcPts val="0"/>
              </a:spcBef>
              <a:buFont typeface="Wingdings" panose="05000000000000000000" pitchFamily="2" charset="2"/>
              <a:buChar char="Ø"/>
            </a:pPr>
            <a:r>
              <a:rPr lang="hu-HU" sz="1600" b="1" dirty="0">
                <a:solidFill>
                  <a:srgbClr val="FF0000"/>
                </a:solidFill>
              </a:rPr>
              <a:t>az EU-ban: </a:t>
            </a:r>
          </a:p>
          <a:p>
            <a:pPr lvl="2">
              <a:spcBef>
                <a:spcPts val="0"/>
              </a:spcBef>
              <a:buFont typeface="Wingdings" panose="05000000000000000000" pitchFamily="2" charset="2"/>
              <a:buChar char="ü"/>
            </a:pPr>
            <a:r>
              <a:rPr lang="hu-HU" sz="1600" b="1" dirty="0"/>
              <a:t>sorozatos vétózás; (</a:t>
            </a:r>
            <a:r>
              <a:rPr lang="hu-HU" sz="1600" dirty="0"/>
              <a:t>orosz érdekek, oligarchák – és további külföldi autokraták - közvetlen védelme érdekében);</a:t>
            </a:r>
          </a:p>
          <a:p>
            <a:pPr lvl="2">
              <a:spcBef>
                <a:spcPts val="0"/>
              </a:spcBef>
              <a:buFont typeface="Wingdings" panose="05000000000000000000" pitchFamily="2" charset="2"/>
              <a:buChar char="ü"/>
            </a:pPr>
            <a:r>
              <a:rPr lang="hu-HU" sz="1600" b="1" dirty="0"/>
              <a:t>az EU-s bővítési biztosi pozíció </a:t>
            </a:r>
            <a:r>
              <a:rPr lang="hu-HU" sz="1600" dirty="0"/>
              <a:t>saját balkáni kliens-hálózat építésére történő felhasználása;</a:t>
            </a:r>
          </a:p>
          <a:p>
            <a:pPr lvl="2">
              <a:spcBef>
                <a:spcPts val="0"/>
              </a:spcBef>
              <a:buFont typeface="Wingdings" panose="05000000000000000000" pitchFamily="2" charset="2"/>
              <a:buChar char="ü"/>
            </a:pPr>
            <a:r>
              <a:rPr lang="hu-HU" sz="1600" b="1" dirty="0"/>
              <a:t>az illegális bevándorlás elleni szervezett közös fellépés akadályozása </a:t>
            </a:r>
            <a:r>
              <a:rPr lang="hu-HU" sz="1600" dirty="0"/>
              <a:t>(2300 embercsempész elengedése);</a:t>
            </a:r>
          </a:p>
          <a:p>
            <a:pPr lvl="2">
              <a:spcBef>
                <a:spcPts val="0"/>
              </a:spcBef>
              <a:buFont typeface="Wingdings" panose="05000000000000000000" pitchFamily="2" charset="2"/>
              <a:buChar char="ü"/>
            </a:pPr>
            <a:r>
              <a:rPr lang="hu-HU" sz="1600" b="1" dirty="0"/>
              <a:t>Patrióták Frakciója </a:t>
            </a:r>
            <a:r>
              <a:rPr lang="hu-HU" sz="1600" dirty="0"/>
              <a:t>révén Orbán finanszírozhatja is már a hozzá kötődő oroszbarát, korrupt szélsőjobboldali pártokat;</a:t>
            </a:r>
          </a:p>
          <a:p>
            <a:pPr lvl="1">
              <a:spcBef>
                <a:spcPts val="0"/>
              </a:spcBef>
              <a:buFont typeface="Wingdings" panose="05000000000000000000" pitchFamily="2" charset="2"/>
              <a:buChar char="Ø"/>
            </a:pPr>
            <a:r>
              <a:rPr lang="hu-HU" sz="1600" b="1" dirty="0">
                <a:solidFill>
                  <a:srgbClr val="FF0000"/>
                </a:solidFill>
              </a:rPr>
              <a:t>a NATO-ban:</a:t>
            </a:r>
          </a:p>
          <a:p>
            <a:pPr lvl="2">
              <a:spcBef>
                <a:spcPts val="0"/>
              </a:spcBef>
              <a:buFont typeface="Wingdings" panose="05000000000000000000" pitchFamily="2" charset="2"/>
              <a:buChar char="ü"/>
            </a:pPr>
            <a:r>
              <a:rPr lang="hu-HU" sz="1600" b="1" dirty="0"/>
              <a:t>Svédország felvételének akadályozása;</a:t>
            </a:r>
          </a:p>
          <a:p>
            <a:pPr lvl="2">
              <a:spcBef>
                <a:spcPts val="0"/>
              </a:spcBef>
              <a:buFont typeface="Wingdings" panose="05000000000000000000" pitchFamily="2" charset="2"/>
              <a:buChar char="ü"/>
            </a:pPr>
            <a:r>
              <a:rPr lang="hu-HU" sz="1600" b="1" dirty="0"/>
              <a:t>az orosz agresszióval szembeni összehangolt fellépés akadályozása;</a:t>
            </a:r>
          </a:p>
          <a:p>
            <a:pPr lvl="1">
              <a:spcBef>
                <a:spcPts val="0"/>
              </a:spcBef>
              <a:buFont typeface="Wingdings" panose="05000000000000000000" pitchFamily="2" charset="2"/>
              <a:buChar char="Ø"/>
            </a:pPr>
            <a:r>
              <a:rPr lang="hu-HU" sz="1600" b="1" dirty="0">
                <a:solidFill>
                  <a:srgbClr val="FF0000"/>
                </a:solidFill>
              </a:rPr>
              <a:t>nemzetközi terepen: </a:t>
            </a:r>
          </a:p>
          <a:p>
            <a:pPr lvl="2">
              <a:spcBef>
                <a:spcPts val="0"/>
              </a:spcBef>
              <a:buFont typeface="Wingdings" panose="05000000000000000000" pitchFamily="2" charset="2"/>
              <a:buChar char="ü"/>
            </a:pPr>
            <a:r>
              <a:rPr lang="hu-HU" sz="1600" b="1" dirty="0"/>
              <a:t>a csádi misszió </a:t>
            </a:r>
            <a:r>
              <a:rPr lang="hu-HU" sz="1600" dirty="0"/>
              <a:t>a nyugatiak kiszorulása után kíván megágyazni az oroszoknak (az Orbán-klánt üzleti szempontok is vezérlik);</a:t>
            </a:r>
            <a:endParaRPr lang="hu-HU" sz="1600" b="1" dirty="0"/>
          </a:p>
          <a:p>
            <a:pPr lvl="2">
              <a:spcBef>
                <a:spcPts val="0"/>
              </a:spcBef>
              <a:buFont typeface="Wingdings" panose="05000000000000000000" pitchFamily="2" charset="2"/>
              <a:buChar char="ü"/>
            </a:pPr>
            <a:endParaRPr lang="hu-HU" sz="1600" b="1" dirty="0"/>
          </a:p>
          <a:p>
            <a:pPr lvl="1">
              <a:spcBef>
                <a:spcPts val="0"/>
              </a:spcBef>
              <a:buFont typeface="Wingdings" panose="05000000000000000000" pitchFamily="2" charset="2"/>
              <a:buChar char="Ø"/>
            </a:pPr>
            <a:endParaRPr lang="hu-HU" sz="1600" b="1" dirty="0"/>
          </a:p>
          <a:p>
            <a:pPr>
              <a:buFont typeface="Wingdings" panose="05000000000000000000" pitchFamily="2" charset="2"/>
              <a:buChar char="§"/>
            </a:pPr>
            <a:endParaRPr lang="hu-HU" sz="2134" dirty="0"/>
          </a:p>
        </p:txBody>
      </p:sp>
    </p:spTree>
    <p:extLst>
      <p:ext uri="{BB962C8B-B14F-4D97-AF65-F5344CB8AC3E}">
        <p14:creationId xmlns:p14="http://schemas.microsoft.com/office/powerpoint/2010/main" val="1947108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7018" y="0"/>
            <a:ext cx="11877964" cy="664464"/>
          </a:xfrm>
        </p:spPr>
        <p:txBody>
          <a:bodyPr>
            <a:noAutofit/>
          </a:bodyPr>
          <a:lstStyle/>
          <a:p>
            <a:r>
              <a:rPr lang="hu-HU" sz="4200" dirty="0"/>
              <a:t>A keleti nyitás valódi politikai-gazdasági tartalma</a:t>
            </a:r>
          </a:p>
        </p:txBody>
      </p:sp>
      <p:sp>
        <p:nvSpPr>
          <p:cNvPr id="3" name="Tartalom helye 2"/>
          <p:cNvSpPr>
            <a:spLocks noGrp="1"/>
          </p:cNvSpPr>
          <p:nvPr>
            <p:ph idx="1"/>
          </p:nvPr>
        </p:nvSpPr>
        <p:spPr>
          <a:xfrm>
            <a:off x="295565" y="599812"/>
            <a:ext cx="11656290" cy="6193536"/>
          </a:xfrm>
        </p:spPr>
        <p:txBody>
          <a:bodyPr>
            <a:noAutofit/>
          </a:bodyPr>
          <a:lstStyle/>
          <a:p>
            <a:pPr>
              <a:buFont typeface="Wingdings" panose="05000000000000000000" pitchFamily="2" charset="2"/>
              <a:buChar char="§"/>
            </a:pPr>
            <a:r>
              <a:rPr lang="hu-HU" sz="1800" b="1" dirty="0">
                <a:solidFill>
                  <a:srgbClr val="FF0000"/>
                </a:solidFill>
              </a:rPr>
              <a:t>Az  orosz </a:t>
            </a:r>
            <a:r>
              <a:rPr lang="hu-HU" sz="1800" b="1" dirty="0" err="1">
                <a:solidFill>
                  <a:srgbClr val="FF0000"/>
                </a:solidFill>
              </a:rPr>
              <a:t>elköteleződés</a:t>
            </a:r>
            <a:r>
              <a:rPr lang="hu-HU" sz="1800" b="1" dirty="0"/>
              <a:t>: </a:t>
            </a:r>
            <a:r>
              <a:rPr lang="hu-HU" sz="1800" b="1" dirty="0">
                <a:solidFill>
                  <a:srgbClr val="FF0000"/>
                </a:solidFill>
              </a:rPr>
              <a:t>csatlós maffiaállam</a:t>
            </a:r>
            <a:endParaRPr lang="hu-HU" sz="1800" b="1" dirty="0"/>
          </a:p>
          <a:p>
            <a:pPr>
              <a:buFont typeface="Wingdings" panose="05000000000000000000" pitchFamily="2" charset="2"/>
              <a:buChar char="§"/>
            </a:pPr>
            <a:r>
              <a:rPr lang="hu-HU" sz="1800" dirty="0"/>
              <a:t>A magyar külpolitika keleti nyitás programjának alap motivációja, hogy egyrészt </a:t>
            </a:r>
            <a:r>
              <a:rPr lang="hu-HU" sz="1800" b="1" i="1" dirty="0"/>
              <a:t>ellenőrizetlen és szabadon felhasználható forrásokat </a:t>
            </a:r>
            <a:r>
              <a:rPr lang="hu-HU" sz="1800" dirty="0"/>
              <a:t>biztosítson a politikai család számára, másrészt </a:t>
            </a:r>
            <a:r>
              <a:rPr lang="hu-HU" sz="1800" b="1" i="1" dirty="0"/>
              <a:t>védelmet biztosítson </a:t>
            </a:r>
            <a:r>
              <a:rPr lang="hu-HU" sz="1800" dirty="0"/>
              <a:t>a demokratikus kihívásokkal szemben a Putyinnal és más autokratákkal fenntartott kapcsolatai révén. </a:t>
            </a:r>
            <a:r>
              <a:rPr lang="hu-HU" sz="1800" b="1" dirty="0">
                <a:solidFill>
                  <a:prstClr val="black"/>
                </a:solidFill>
              </a:rPr>
              <a:t>A keleti nyitás eredményei leginkább az Orbán-rezsim politikai hatalmának támogatására alkalmasak.</a:t>
            </a:r>
            <a:endParaRPr lang="hu-HU" sz="1800" b="1" dirty="0"/>
          </a:p>
          <a:p>
            <a:pPr>
              <a:buFont typeface="Wingdings" panose="05000000000000000000" pitchFamily="2" charset="2"/>
              <a:buChar char="§"/>
            </a:pPr>
            <a:r>
              <a:rPr lang="hu-HU" sz="1800" b="1" dirty="0"/>
              <a:t>Mindebből három dolog következik:</a:t>
            </a:r>
          </a:p>
          <a:p>
            <a:pPr marL="1276336" lvl="1" indent="-742950">
              <a:buFont typeface="+mj-lt"/>
              <a:buAutoNum type="arabicPeriod"/>
            </a:pPr>
            <a:r>
              <a:rPr lang="hu-HU" sz="1800" dirty="0"/>
              <a:t>ez nem klasszikus külkereskedelem, mert az </a:t>
            </a:r>
            <a:r>
              <a:rPr lang="hu-HU" sz="1800" b="1" dirty="0">
                <a:solidFill>
                  <a:srgbClr val="FF0000"/>
                </a:solidFill>
              </a:rPr>
              <a:t>Orbán-klán fő árucikke Magyarország EU iránti </a:t>
            </a:r>
            <a:r>
              <a:rPr lang="hu-HU" sz="1800" b="1" dirty="0" err="1">
                <a:solidFill>
                  <a:srgbClr val="FF0000"/>
                </a:solidFill>
              </a:rPr>
              <a:t>illojalitása</a:t>
            </a:r>
            <a:r>
              <a:rPr lang="hu-HU" sz="1800" b="1" dirty="0">
                <a:solidFill>
                  <a:srgbClr val="FF0000"/>
                </a:solidFill>
              </a:rPr>
              <a:t>, amelyért a politikai család korrupt módon anyagi előnyöket kap</a:t>
            </a:r>
            <a:r>
              <a:rPr lang="hu-HU" sz="1800" b="1" dirty="0"/>
              <a:t>;</a:t>
            </a:r>
          </a:p>
          <a:p>
            <a:pPr marL="1276336" lvl="1" indent="-742950">
              <a:buFont typeface="+mj-lt"/>
              <a:buAutoNum type="arabicPeriod"/>
            </a:pPr>
            <a:r>
              <a:rPr lang="hu-HU" sz="1800" dirty="0"/>
              <a:t>nem az országok vagy nemzetek, hanem az </a:t>
            </a:r>
            <a:r>
              <a:rPr lang="hu-HU" sz="1800" b="1" dirty="0">
                <a:solidFill>
                  <a:srgbClr val="FF0000"/>
                </a:solidFill>
              </a:rPr>
              <a:t>autokraták között teremt a keleti nyitás intim, családi „pénz és dac szövetséget”</a:t>
            </a:r>
            <a:r>
              <a:rPr lang="hu-HU" sz="1800" b="1" dirty="0"/>
              <a:t>;</a:t>
            </a:r>
          </a:p>
          <a:p>
            <a:pPr marL="1276336" lvl="1" indent="-742950">
              <a:buFont typeface="+mj-lt"/>
              <a:buAutoNum type="arabicPeriod"/>
            </a:pPr>
            <a:r>
              <a:rPr lang="hu-HU" sz="1800" dirty="0"/>
              <a:t>az Orbán–Putyin kapcsolat </a:t>
            </a:r>
            <a:r>
              <a:rPr lang="hu-HU" sz="1800" b="1" dirty="0">
                <a:solidFill>
                  <a:srgbClr val="FF0000"/>
                </a:solidFill>
              </a:rPr>
              <a:t>nem „két egyenrangú bűnöző” partnersége, hanem alá-fölérendeltségi viszony</a:t>
            </a:r>
            <a:r>
              <a:rPr lang="hu-HU" sz="1800" b="1" dirty="0"/>
              <a:t>.</a:t>
            </a:r>
          </a:p>
          <a:p>
            <a:pPr>
              <a:buFont typeface="Wingdings" panose="05000000000000000000" pitchFamily="2" charset="2"/>
              <a:buChar char="§"/>
            </a:pPr>
            <a:r>
              <a:rPr lang="hu-HU" sz="1800" dirty="0"/>
              <a:t>Nemzetközi viszonylatban Orbán nem egy szuverén politikus, hanem </a:t>
            </a:r>
            <a:r>
              <a:rPr lang="hu-HU" sz="1800" b="1" dirty="0">
                <a:solidFill>
                  <a:srgbClr val="FF0000"/>
                </a:solidFill>
              </a:rPr>
              <a:t>Putyin ügynöke.</a:t>
            </a:r>
            <a:r>
              <a:rPr lang="hu-HU" sz="1800" dirty="0">
                <a:solidFill>
                  <a:srgbClr val="FF0000"/>
                </a:solidFill>
              </a:rPr>
              <a:t> </a:t>
            </a:r>
            <a:r>
              <a:rPr lang="hu-HU" sz="1800" b="1" dirty="0">
                <a:solidFill>
                  <a:srgbClr val="FF0000"/>
                </a:solidFill>
              </a:rPr>
              <a:t>Nem oroszbarát</a:t>
            </a:r>
            <a:r>
              <a:rPr lang="hu-HU" sz="1800" b="1" dirty="0"/>
              <a:t>, </a:t>
            </a:r>
            <a:r>
              <a:rPr lang="hu-HU" sz="1800" dirty="0"/>
              <a:t>mert az azt feltételezné, hogy Orbán szabad akaratából dönt, hanem </a:t>
            </a:r>
            <a:r>
              <a:rPr lang="hu-HU" sz="1800" b="1" dirty="0"/>
              <a:t>ügynök</a:t>
            </a:r>
            <a:r>
              <a:rPr lang="hu-HU" sz="1800" dirty="0"/>
              <a:t>, akit a </a:t>
            </a:r>
            <a:r>
              <a:rPr lang="hu-HU" sz="1800" b="1" dirty="0"/>
              <a:t>korrupt üzletek révén fognak</a:t>
            </a:r>
            <a:r>
              <a:rPr lang="hu-HU" sz="1800" dirty="0"/>
              <a:t>. A Nemzeti </a:t>
            </a:r>
            <a:r>
              <a:rPr lang="hu-HU" sz="1800" dirty="0" err="1"/>
              <a:t>Együttbűnözés</a:t>
            </a:r>
            <a:r>
              <a:rPr lang="hu-HU" sz="1800" dirty="0"/>
              <a:t> Rendszere pedig egy Oroszországnak alárendelt </a:t>
            </a:r>
            <a:r>
              <a:rPr lang="hu-HU" sz="1800" b="1" dirty="0">
                <a:solidFill>
                  <a:srgbClr val="FF0000"/>
                </a:solidFill>
              </a:rPr>
              <a:t>csatlós maffiaállam</a:t>
            </a:r>
            <a:r>
              <a:rPr lang="hu-HU" sz="1800" dirty="0"/>
              <a:t>.</a:t>
            </a:r>
          </a:p>
          <a:p>
            <a:pPr>
              <a:spcBef>
                <a:spcPts val="600"/>
              </a:spcBef>
              <a:buFont typeface="Wingdings" panose="05000000000000000000" pitchFamily="2" charset="2"/>
              <a:buChar char="§"/>
            </a:pPr>
            <a:r>
              <a:rPr lang="hu-HU" sz="1800" b="1" dirty="0">
                <a:solidFill>
                  <a:srgbClr val="FF0000"/>
                </a:solidFill>
              </a:rPr>
              <a:t>A kínai </a:t>
            </a:r>
            <a:r>
              <a:rPr lang="hu-HU" sz="1800" b="1" dirty="0" err="1">
                <a:solidFill>
                  <a:srgbClr val="FF0000"/>
                </a:solidFill>
              </a:rPr>
              <a:t>elköteleződés</a:t>
            </a:r>
            <a:r>
              <a:rPr lang="hu-HU" sz="1800" b="1" dirty="0"/>
              <a:t>: </a:t>
            </a:r>
          </a:p>
          <a:p>
            <a:pPr lvl="1">
              <a:buFont typeface="Wingdings" panose="05000000000000000000" pitchFamily="2" charset="2"/>
              <a:buChar char="Ø"/>
            </a:pPr>
            <a:r>
              <a:rPr lang="hu-HU" sz="1800" dirty="0"/>
              <a:t>ezt is korrupt üzletek alapozták meg: a </a:t>
            </a:r>
            <a:r>
              <a:rPr lang="hu-HU" sz="1800" b="1" dirty="0" err="1"/>
              <a:t>Sinofarm</a:t>
            </a:r>
            <a:r>
              <a:rPr lang="hu-HU" sz="1800" b="1" dirty="0"/>
              <a:t> vakcina </a:t>
            </a:r>
            <a:r>
              <a:rPr lang="hu-HU" sz="1800" dirty="0"/>
              <a:t>és </a:t>
            </a:r>
            <a:r>
              <a:rPr lang="hu-HU" sz="1800" b="1" dirty="0"/>
              <a:t>lélegeztetőgép biznisz</a:t>
            </a:r>
            <a:r>
              <a:rPr lang="hu-HU" sz="1800" dirty="0"/>
              <a:t>;</a:t>
            </a:r>
          </a:p>
          <a:p>
            <a:pPr lvl="1">
              <a:buFont typeface="Wingdings" panose="05000000000000000000" pitchFamily="2" charset="2"/>
              <a:buChar char="Ø"/>
            </a:pPr>
            <a:r>
              <a:rPr lang="hu-HU" sz="1800" dirty="0"/>
              <a:t>az európai piacra történő akadálytalan belépést segítő, eladósító </a:t>
            </a:r>
            <a:r>
              <a:rPr lang="hu-HU" sz="1800" b="1" dirty="0"/>
              <a:t>Belgrád-Budapest vasúti </a:t>
            </a:r>
            <a:r>
              <a:rPr lang="hu-HU" sz="1800" dirty="0"/>
              <a:t>beruházás;</a:t>
            </a:r>
          </a:p>
          <a:p>
            <a:pPr lvl="1">
              <a:buFont typeface="Wingdings" panose="05000000000000000000" pitchFamily="2" charset="2"/>
              <a:buChar char="Ø"/>
            </a:pPr>
            <a:r>
              <a:rPr lang="hu-HU" sz="1800" dirty="0"/>
              <a:t>környezetromboló, függőséget okozó </a:t>
            </a:r>
            <a:r>
              <a:rPr lang="hu-HU" sz="1800" b="1" dirty="0"/>
              <a:t>akkumulátorgyártási beruházások (1500 </a:t>
            </a:r>
            <a:r>
              <a:rPr lang="hu-HU" sz="1800" b="1" dirty="0" err="1"/>
              <a:t>mrd</a:t>
            </a:r>
            <a:r>
              <a:rPr lang="hu-HU" sz="1800" b="1" dirty="0"/>
              <a:t> HUF állami támogatás);</a:t>
            </a:r>
          </a:p>
          <a:p>
            <a:pPr lvl="1">
              <a:buFont typeface="Wingdings" panose="05000000000000000000" pitchFamily="2" charset="2"/>
              <a:buChar char="Ø"/>
            </a:pPr>
            <a:r>
              <a:rPr lang="hu-HU" sz="1800" b="1" dirty="0"/>
              <a:t>kínai rendőrök </a:t>
            </a:r>
            <a:r>
              <a:rPr lang="hu-HU" sz="1800" dirty="0"/>
              <a:t>és minden valószínűség szerint </a:t>
            </a:r>
            <a:r>
              <a:rPr lang="hu-HU" sz="1800" b="1" dirty="0"/>
              <a:t>megfigyelő rendszerek telepítése;</a:t>
            </a:r>
          </a:p>
          <a:p>
            <a:pPr lvl="1">
              <a:buFont typeface="Wingdings" panose="05000000000000000000" pitchFamily="2" charset="2"/>
              <a:buChar char="Ø"/>
            </a:pPr>
            <a:r>
              <a:rPr lang="hu-HU" sz="1800" dirty="0"/>
              <a:t>a kiszolgáltatottságot növelő </a:t>
            </a:r>
            <a:r>
              <a:rPr lang="hu-HU" sz="1800" b="1" dirty="0"/>
              <a:t>1 </a:t>
            </a:r>
            <a:r>
              <a:rPr lang="hu-HU" sz="1800" b="1" dirty="0" err="1"/>
              <a:t>mrd</a:t>
            </a:r>
            <a:r>
              <a:rPr lang="hu-HU" sz="1800" b="1" dirty="0"/>
              <a:t> USD kínai hitel.</a:t>
            </a:r>
            <a:endParaRPr lang="hu-HU" sz="1800" dirty="0"/>
          </a:p>
        </p:txBody>
      </p:sp>
    </p:spTree>
    <p:extLst>
      <p:ext uri="{BB962C8B-B14F-4D97-AF65-F5344CB8AC3E}">
        <p14:creationId xmlns:p14="http://schemas.microsoft.com/office/powerpoint/2010/main" val="460736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8455-3D8F-B8BD-CE9D-19BE0FD74A09}"/>
              </a:ext>
            </a:extLst>
          </p:cNvPr>
          <p:cNvSpPr>
            <a:spLocks noGrp="1"/>
          </p:cNvSpPr>
          <p:nvPr>
            <p:ph type="title"/>
          </p:nvPr>
        </p:nvSpPr>
        <p:spPr>
          <a:xfrm>
            <a:off x="720436" y="111692"/>
            <a:ext cx="10972800" cy="563422"/>
          </a:xfrm>
        </p:spPr>
        <p:txBody>
          <a:bodyPr>
            <a:noAutofit/>
          </a:bodyPr>
          <a:lstStyle/>
          <a:p>
            <a:r>
              <a:rPr lang="hu-HU" sz="3600" b="1" dirty="0"/>
              <a:t>Orbán „békemisszió”-ja az orosz agresszió szolgálatában</a:t>
            </a:r>
            <a:r>
              <a:rPr lang="hu-HU" sz="1600" b="1" dirty="0"/>
              <a:t/>
            </a:r>
            <a:br>
              <a:rPr lang="hu-HU" sz="1600" b="1" dirty="0"/>
            </a:br>
            <a:endParaRPr lang="en-US" sz="1600" b="1" dirty="0"/>
          </a:p>
        </p:txBody>
      </p:sp>
      <p:sp>
        <p:nvSpPr>
          <p:cNvPr id="3" name="Text Placeholder 2">
            <a:extLst>
              <a:ext uri="{FF2B5EF4-FFF2-40B4-BE49-F238E27FC236}">
                <a16:creationId xmlns:a16="http://schemas.microsoft.com/office/drawing/2014/main" id="{A420BCC0-2680-935F-1580-D8FDC0A18285}"/>
              </a:ext>
            </a:extLst>
          </p:cNvPr>
          <p:cNvSpPr>
            <a:spLocks noGrp="1"/>
          </p:cNvSpPr>
          <p:nvPr>
            <p:ph type="body" idx="4294967295"/>
          </p:nvPr>
        </p:nvSpPr>
        <p:spPr>
          <a:xfrm>
            <a:off x="0" y="554184"/>
            <a:ext cx="4903788" cy="518682"/>
          </a:xfrm>
        </p:spPr>
        <p:txBody>
          <a:bodyPr>
            <a:noAutofit/>
          </a:bodyPr>
          <a:lstStyle/>
          <a:p>
            <a:pPr marL="0" indent="0" algn="ctr">
              <a:spcBef>
                <a:spcPts val="0"/>
              </a:spcBef>
              <a:buNone/>
            </a:pPr>
            <a:r>
              <a:rPr lang="hu-HU" sz="1900" b="1" dirty="0">
                <a:solidFill>
                  <a:srgbClr val="FF0000"/>
                </a:solidFill>
              </a:rPr>
              <a:t>Orbán „békéje” =  kapituláció </a:t>
            </a:r>
          </a:p>
          <a:p>
            <a:pPr marL="0" indent="0" algn="ctr">
              <a:spcBef>
                <a:spcPts val="0"/>
              </a:spcBef>
              <a:buNone/>
            </a:pPr>
            <a:r>
              <a:rPr lang="hu-HU" sz="1900" b="1" dirty="0">
                <a:solidFill>
                  <a:srgbClr val="FF0000"/>
                </a:solidFill>
              </a:rPr>
              <a:t>„egy szláv belháború, amihez nincs közünk”</a:t>
            </a:r>
            <a:endParaRPr lang="en-US" sz="1900" b="1" dirty="0">
              <a:solidFill>
                <a:srgbClr val="FF0000"/>
              </a:solidFill>
            </a:endParaRPr>
          </a:p>
        </p:txBody>
      </p:sp>
      <p:sp>
        <p:nvSpPr>
          <p:cNvPr id="4" name="Content Placeholder 3">
            <a:extLst>
              <a:ext uri="{FF2B5EF4-FFF2-40B4-BE49-F238E27FC236}">
                <a16:creationId xmlns:a16="http://schemas.microsoft.com/office/drawing/2014/main" id="{0120CCE3-2D50-A9CB-09E2-B5A2379C4C12}"/>
              </a:ext>
            </a:extLst>
          </p:cNvPr>
          <p:cNvSpPr>
            <a:spLocks noGrp="1"/>
          </p:cNvSpPr>
          <p:nvPr>
            <p:ph sz="half" idx="4294967295"/>
          </p:nvPr>
        </p:nvSpPr>
        <p:spPr>
          <a:xfrm>
            <a:off x="0" y="1145899"/>
            <a:ext cx="5873750" cy="4793084"/>
          </a:xfrm>
          <a:solidFill>
            <a:schemeClr val="bg1">
              <a:lumMod val="85000"/>
            </a:schemeClr>
          </a:solidFill>
        </p:spPr>
        <p:txBody>
          <a:bodyPr>
            <a:noAutofit/>
          </a:bodyPr>
          <a:lstStyle/>
          <a:p>
            <a:pPr marL="0">
              <a:spcBef>
                <a:spcPts val="0"/>
              </a:spcBef>
              <a:buFont typeface="Wingdings" panose="05000000000000000000" pitchFamily="2" charset="2"/>
              <a:buChar char="§"/>
            </a:pPr>
            <a:r>
              <a:rPr lang="hu-HU" sz="1700" b="1" dirty="0"/>
              <a:t>az elfoglalt területek megtartása; </a:t>
            </a:r>
          </a:p>
          <a:p>
            <a:pPr marL="0">
              <a:spcBef>
                <a:spcPts val="0"/>
              </a:spcBef>
              <a:buFont typeface="Wingdings" panose="05000000000000000000" pitchFamily="2" charset="2"/>
              <a:buChar char="§"/>
            </a:pPr>
            <a:r>
              <a:rPr lang="hu-HU" sz="1700" b="1" dirty="0"/>
              <a:t>a négy régió el nem foglalt területeinek átadása;</a:t>
            </a:r>
          </a:p>
          <a:p>
            <a:pPr marL="0">
              <a:spcBef>
                <a:spcPts val="0"/>
              </a:spcBef>
              <a:buFont typeface="Wingdings" panose="05000000000000000000" pitchFamily="2" charset="2"/>
              <a:buChar char="§"/>
            </a:pPr>
            <a:r>
              <a:rPr lang="hu-HU" sz="1700" b="1" dirty="0" err="1"/>
              <a:t>Kharkiv</a:t>
            </a:r>
            <a:r>
              <a:rPr lang="hu-HU" sz="1700" b="1" dirty="0"/>
              <a:t>, </a:t>
            </a:r>
            <a:r>
              <a:rPr lang="hu-HU" sz="1700" b="1" dirty="0" err="1"/>
              <a:t>Zaporizzsja</a:t>
            </a:r>
            <a:r>
              <a:rPr lang="hu-HU" sz="1700" b="1" dirty="0"/>
              <a:t>, </a:t>
            </a:r>
            <a:r>
              <a:rPr lang="hu-HU" sz="1700" b="1" dirty="0" err="1"/>
              <a:t>Kherson</a:t>
            </a:r>
            <a:r>
              <a:rPr lang="hu-HU" sz="1700" b="1" dirty="0"/>
              <a:t> és Odessza elfoglalásának igénye;</a:t>
            </a:r>
          </a:p>
          <a:p>
            <a:pPr marL="0">
              <a:spcBef>
                <a:spcPts val="0"/>
              </a:spcBef>
              <a:buFont typeface="Wingdings" panose="05000000000000000000" pitchFamily="2" charset="2"/>
              <a:buChar char="§"/>
            </a:pPr>
            <a:r>
              <a:rPr lang="hu-HU" sz="1700" b="1" dirty="0"/>
              <a:t>közvetlen szárazföldi kapcsolat igénye </a:t>
            </a:r>
            <a:r>
              <a:rPr lang="hu-HU" sz="1700" b="1" dirty="0" err="1"/>
              <a:t>Transnistriával</a:t>
            </a:r>
            <a:r>
              <a:rPr lang="hu-HU" sz="1700" b="1" dirty="0"/>
              <a:t>; </a:t>
            </a:r>
          </a:p>
          <a:p>
            <a:pPr marL="0">
              <a:spcBef>
                <a:spcPts val="0"/>
              </a:spcBef>
              <a:buFont typeface="Wingdings" panose="05000000000000000000" pitchFamily="2" charset="2"/>
              <a:buChar char="§"/>
            </a:pPr>
            <a:r>
              <a:rPr lang="hu-HU" sz="1700" b="1" dirty="0">
                <a:highlight>
                  <a:srgbClr val="C0C0C0"/>
                </a:highlight>
              </a:rPr>
              <a:t>az ukrán haderő lefegyverzése: </a:t>
            </a:r>
            <a:r>
              <a:rPr lang="hu-HU" sz="1700" b="1" dirty="0" err="1">
                <a:highlight>
                  <a:srgbClr val="C0C0C0"/>
                </a:highlight>
              </a:rPr>
              <a:t>max</a:t>
            </a:r>
            <a:r>
              <a:rPr lang="hu-HU" sz="1700" b="1" dirty="0">
                <a:highlight>
                  <a:srgbClr val="C0C0C0"/>
                </a:highlight>
              </a:rPr>
              <a:t>. 85.000 fő (a 2021-es létszám: 217.544 fő volt);</a:t>
            </a:r>
          </a:p>
          <a:p>
            <a:pPr marL="0">
              <a:spcBef>
                <a:spcPts val="0"/>
              </a:spcBef>
              <a:buFont typeface="Wingdings" panose="05000000000000000000" pitchFamily="2" charset="2"/>
              <a:buChar char="§"/>
            </a:pPr>
            <a:r>
              <a:rPr lang="hu-HU" sz="1700" b="1" dirty="0">
                <a:highlight>
                  <a:srgbClr val="C0C0C0"/>
                </a:highlight>
              </a:rPr>
              <a:t>demilitarizált övezet az orosz határ mentén; </a:t>
            </a:r>
          </a:p>
          <a:p>
            <a:pPr marL="0">
              <a:spcBef>
                <a:spcPts val="0"/>
              </a:spcBef>
              <a:buFont typeface="Wingdings" panose="05000000000000000000" pitchFamily="2" charset="2"/>
              <a:buChar char="§"/>
            </a:pPr>
            <a:r>
              <a:rPr lang="hu-HU" sz="1700" b="1" dirty="0">
                <a:highlight>
                  <a:srgbClr val="C0C0C0"/>
                </a:highlight>
              </a:rPr>
              <a:t>a NATO csatlakozás tilalma örök időkre;</a:t>
            </a:r>
          </a:p>
          <a:p>
            <a:pPr marL="0">
              <a:spcBef>
                <a:spcPts val="0"/>
              </a:spcBef>
              <a:buFont typeface="Wingdings" panose="05000000000000000000" pitchFamily="2" charset="2"/>
              <a:buChar char="§"/>
            </a:pPr>
            <a:r>
              <a:rPr lang="hu-HU" sz="1700" b="1" dirty="0">
                <a:highlight>
                  <a:srgbClr val="C0C0C0"/>
                </a:highlight>
              </a:rPr>
              <a:t>a nyugati szankciók feloldása;</a:t>
            </a:r>
          </a:p>
          <a:p>
            <a:pPr marL="0">
              <a:spcBef>
                <a:spcPts val="0"/>
              </a:spcBef>
              <a:buFont typeface="Wingdings" panose="05000000000000000000" pitchFamily="2" charset="2"/>
              <a:buChar char="§"/>
            </a:pPr>
            <a:r>
              <a:rPr lang="hu-HU" sz="1700" b="1" dirty="0">
                <a:highlight>
                  <a:srgbClr val="C0C0C0"/>
                </a:highlight>
              </a:rPr>
              <a:t>a kártalanításról történő lemondás;</a:t>
            </a:r>
          </a:p>
          <a:p>
            <a:pPr marL="0">
              <a:spcBef>
                <a:spcPts val="0"/>
              </a:spcBef>
              <a:buFont typeface="Wingdings" panose="05000000000000000000" pitchFamily="2" charset="2"/>
              <a:buChar char="§"/>
            </a:pPr>
            <a:r>
              <a:rPr lang="hu-HU" sz="1700" b="1" dirty="0">
                <a:highlight>
                  <a:srgbClr val="808080"/>
                </a:highlight>
              </a:rPr>
              <a:t>„</a:t>
            </a:r>
            <a:r>
              <a:rPr lang="hu-HU" sz="1700" b="1" dirty="0" err="1">
                <a:highlight>
                  <a:srgbClr val="808080"/>
                </a:highlight>
              </a:rPr>
              <a:t>nácítlanítás</a:t>
            </a:r>
            <a:r>
              <a:rPr lang="hu-HU" sz="1700" b="1" dirty="0">
                <a:highlight>
                  <a:srgbClr val="808080"/>
                </a:highlight>
              </a:rPr>
              <a:t>” – azaz csak oroszbarát csatlós kormányok létezésének – igénye;</a:t>
            </a:r>
          </a:p>
          <a:p>
            <a:pPr marL="0">
              <a:spcBef>
                <a:spcPts val="0"/>
              </a:spcBef>
              <a:buFont typeface="Wingdings" panose="05000000000000000000" pitchFamily="2" charset="2"/>
              <a:buChar char="§"/>
            </a:pPr>
            <a:r>
              <a:rPr lang="hu-HU" sz="1700" b="1" dirty="0">
                <a:highlight>
                  <a:srgbClr val="808080"/>
                </a:highlight>
              </a:rPr>
              <a:t>az ukrán nemzet létének tagadása;</a:t>
            </a:r>
          </a:p>
          <a:p>
            <a:pPr marL="0">
              <a:spcBef>
                <a:spcPts val="0"/>
              </a:spcBef>
              <a:buFont typeface="Wingdings" panose="05000000000000000000" pitchFamily="2" charset="2"/>
              <a:buChar char="§"/>
            </a:pPr>
            <a:r>
              <a:rPr lang="hu-HU" sz="1700" b="1" dirty="0">
                <a:highlight>
                  <a:srgbClr val="808080"/>
                </a:highlight>
              </a:rPr>
              <a:t>2034-re az ukrán államiság felszámolása;</a:t>
            </a:r>
          </a:p>
          <a:p>
            <a:pPr marL="0" indent="0">
              <a:spcBef>
                <a:spcPts val="0"/>
              </a:spcBef>
              <a:buNone/>
            </a:pPr>
            <a:r>
              <a:rPr lang="hu-HU" sz="1700" b="1" dirty="0">
                <a:sym typeface="Wingdings" panose="05000000000000000000" pitchFamily="2" charset="2"/>
              </a:rPr>
              <a:t></a:t>
            </a:r>
            <a:r>
              <a:rPr lang="hu-HU" sz="1700" b="1" dirty="0"/>
              <a:t> </a:t>
            </a:r>
            <a:r>
              <a:rPr lang="hu-HU" sz="1700" b="1" dirty="0">
                <a:solidFill>
                  <a:srgbClr val="FF0000"/>
                </a:solidFill>
              </a:rPr>
              <a:t>az orosz agresszió jutalmazása; a háború kiújulása néhány éven belül; immár az EU határai mentén; Oroszország hadigazdaságának megerősödésével és Ukrajna erőforrásaival.</a:t>
            </a:r>
            <a:endParaRPr lang="en-US" sz="1700" b="1" dirty="0">
              <a:solidFill>
                <a:srgbClr val="FF0000"/>
              </a:solidFill>
            </a:endParaRPr>
          </a:p>
        </p:txBody>
      </p:sp>
      <p:sp>
        <p:nvSpPr>
          <p:cNvPr id="5" name="Text Placeholder 4">
            <a:extLst>
              <a:ext uri="{FF2B5EF4-FFF2-40B4-BE49-F238E27FC236}">
                <a16:creationId xmlns:a16="http://schemas.microsoft.com/office/drawing/2014/main" id="{0AE3C183-1333-7D51-0CE2-2159590C6AA4}"/>
              </a:ext>
            </a:extLst>
          </p:cNvPr>
          <p:cNvSpPr>
            <a:spLocks noGrp="1"/>
          </p:cNvSpPr>
          <p:nvPr>
            <p:ph type="body" sz="quarter" idx="4294967295"/>
          </p:nvPr>
        </p:nvSpPr>
        <p:spPr>
          <a:xfrm>
            <a:off x="5588000" y="554185"/>
            <a:ext cx="6604000" cy="620282"/>
          </a:xfrm>
        </p:spPr>
        <p:txBody>
          <a:bodyPr>
            <a:noAutofit/>
          </a:bodyPr>
          <a:lstStyle/>
          <a:p>
            <a:pPr marL="0" indent="0" algn="ctr">
              <a:spcBef>
                <a:spcPts val="0"/>
              </a:spcBef>
              <a:buNone/>
            </a:pPr>
            <a:r>
              <a:rPr lang="hu-HU" sz="1900" b="1" dirty="0">
                <a:solidFill>
                  <a:srgbClr val="FF0000"/>
                </a:solidFill>
              </a:rPr>
              <a:t>A valódi béke = biztonság</a:t>
            </a:r>
          </a:p>
          <a:p>
            <a:pPr marL="0" indent="0" algn="ctr">
              <a:spcBef>
                <a:spcPts val="0"/>
              </a:spcBef>
              <a:buNone/>
            </a:pPr>
            <a:r>
              <a:rPr lang="hu-HU" sz="1900" b="1" dirty="0">
                <a:solidFill>
                  <a:srgbClr val="FF0000"/>
                </a:solidFill>
              </a:rPr>
              <a:t>civilizációk – a nyugati szabadság és a keleti despotizmus - harca</a:t>
            </a:r>
            <a:endParaRPr lang="en-US" sz="1900" b="1" dirty="0">
              <a:solidFill>
                <a:srgbClr val="FF0000"/>
              </a:solidFill>
            </a:endParaRPr>
          </a:p>
        </p:txBody>
      </p:sp>
      <p:sp>
        <p:nvSpPr>
          <p:cNvPr id="6" name="Content Placeholder 5">
            <a:extLst>
              <a:ext uri="{FF2B5EF4-FFF2-40B4-BE49-F238E27FC236}">
                <a16:creationId xmlns:a16="http://schemas.microsoft.com/office/drawing/2014/main" id="{2356E248-6AEA-E9D5-B27A-615E148426C6}"/>
              </a:ext>
            </a:extLst>
          </p:cNvPr>
          <p:cNvSpPr>
            <a:spLocks noGrp="1"/>
          </p:cNvSpPr>
          <p:nvPr>
            <p:ph sz="quarter" idx="4294967295"/>
          </p:nvPr>
        </p:nvSpPr>
        <p:spPr>
          <a:xfrm>
            <a:off x="5873750" y="1183274"/>
            <a:ext cx="6216650" cy="4755709"/>
          </a:xfrm>
        </p:spPr>
        <p:txBody>
          <a:bodyPr>
            <a:noAutofit/>
          </a:bodyPr>
          <a:lstStyle/>
          <a:p>
            <a:pPr marL="0">
              <a:spcBef>
                <a:spcPts val="0"/>
              </a:spcBef>
              <a:buFont typeface="Wingdings" panose="05000000000000000000" pitchFamily="2" charset="2"/>
              <a:buChar char="§"/>
            </a:pPr>
            <a:r>
              <a:rPr lang="hu-HU" sz="1700" b="1" dirty="0"/>
              <a:t>egyedül az ukrán nép és a legitim vezetésének döntése lehet, hogy a békéért adnak-e egyáltalán területi engedményeket;</a:t>
            </a:r>
          </a:p>
          <a:p>
            <a:pPr marL="0">
              <a:spcBef>
                <a:spcPts val="0"/>
              </a:spcBef>
              <a:buFont typeface="Wingdings" panose="05000000000000000000" pitchFamily="2" charset="2"/>
              <a:buChar char="§"/>
            </a:pPr>
            <a:r>
              <a:rPr lang="hu-HU" sz="1700" b="1" dirty="0"/>
              <a:t>bármilyen tűzszünet vagy béke csak olyan biztosítékokkal képzelhető el, amelyek – szemben az eddigi nemzetközi (és az oroszok által többször is felrúgott) megállapodásokkal - ténylegesen garantálják, hogy nem kerülhet sor újabb orosz agresszióra Ukrajnával szemben; ezért:</a:t>
            </a:r>
          </a:p>
          <a:p>
            <a:pPr marL="0">
              <a:spcBef>
                <a:spcPts val="0"/>
              </a:spcBef>
              <a:buFont typeface="Wingdings" panose="05000000000000000000" pitchFamily="2" charset="2"/>
              <a:buChar char="§"/>
            </a:pPr>
            <a:r>
              <a:rPr lang="hu-HU" sz="1700" b="1" dirty="0"/>
              <a:t>az ukrán fegyveres erőknek alkalmasnak kell lenniük az elrettentésre;</a:t>
            </a:r>
          </a:p>
          <a:p>
            <a:pPr marL="0">
              <a:spcBef>
                <a:spcPts val="0"/>
              </a:spcBef>
              <a:buFont typeface="Wingdings" panose="05000000000000000000" pitchFamily="2" charset="2"/>
              <a:buChar char="§"/>
            </a:pPr>
            <a:r>
              <a:rPr lang="hu-HU" sz="1700" b="1" dirty="0"/>
              <a:t>a NATO-nak garanciákat kell adnia, hogy – Ukrajna NATO tagsága nélkül is – megvédi egy orosz támadás esetén;</a:t>
            </a:r>
          </a:p>
          <a:p>
            <a:pPr marL="0">
              <a:spcBef>
                <a:spcPts val="0"/>
              </a:spcBef>
              <a:buFont typeface="Wingdings" panose="05000000000000000000" pitchFamily="2" charset="2"/>
              <a:buChar char="§"/>
            </a:pPr>
            <a:r>
              <a:rPr lang="hu-HU" sz="1700" b="1" dirty="0"/>
              <a:t>Ukrajnának joga van arra, hogy politikáját ne Moszkva igényei szerint alakítsa;</a:t>
            </a:r>
          </a:p>
          <a:p>
            <a:pPr marL="0">
              <a:spcBef>
                <a:spcPts val="0"/>
              </a:spcBef>
              <a:buFont typeface="Wingdings" panose="05000000000000000000" pitchFamily="2" charset="2"/>
              <a:buChar char="§"/>
            </a:pPr>
            <a:endParaRPr lang="hu-HU" sz="1700" b="1" dirty="0"/>
          </a:p>
          <a:p>
            <a:pPr marL="0" indent="0">
              <a:spcBef>
                <a:spcPts val="0"/>
              </a:spcBef>
              <a:buNone/>
            </a:pPr>
            <a:r>
              <a:rPr lang="hu-HU" sz="1700" b="1" dirty="0">
                <a:sym typeface="Wingdings" panose="05000000000000000000" pitchFamily="2" charset="2"/>
              </a:rPr>
              <a:t></a:t>
            </a:r>
            <a:r>
              <a:rPr lang="hu-HU" sz="1700" b="1" dirty="0">
                <a:solidFill>
                  <a:srgbClr val="FF0000"/>
                </a:solidFill>
                <a:sym typeface="Wingdings" panose="05000000000000000000" pitchFamily="2" charset="2"/>
              </a:rPr>
              <a:t>ezek a feltételek biztosíthatják csak, hogy az orosz agresszió frontvonala 1300 km-re legyen tőlünk, és ne a határainknál, valamint hogy Putyin néhány éven belül ne érezzen késztetést arra, hogy Moldovát, vagy a Balti államokat megpróbálja bekebelezni.</a:t>
            </a:r>
            <a:endParaRPr lang="en-US" sz="1700" b="1" dirty="0">
              <a:solidFill>
                <a:srgbClr val="FF0000"/>
              </a:solidFill>
            </a:endParaRPr>
          </a:p>
        </p:txBody>
      </p:sp>
      <p:sp>
        <p:nvSpPr>
          <p:cNvPr id="8" name="Title 1">
            <a:extLst>
              <a:ext uri="{FF2B5EF4-FFF2-40B4-BE49-F238E27FC236}">
                <a16:creationId xmlns:a16="http://schemas.microsoft.com/office/drawing/2014/main" id="{0F298455-3D8F-B8BD-CE9D-19BE0FD74A09}"/>
              </a:ext>
            </a:extLst>
          </p:cNvPr>
          <p:cNvSpPr txBox="1">
            <a:spLocks/>
          </p:cNvSpPr>
          <p:nvPr/>
        </p:nvSpPr>
        <p:spPr>
          <a:xfrm>
            <a:off x="-1" y="6225308"/>
            <a:ext cx="12192001" cy="526473"/>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gn="l"/>
            <a:r>
              <a:rPr lang="hu-HU" sz="1700" b="1" dirty="0">
                <a:solidFill>
                  <a:srgbClr val="FF0000"/>
                </a:solidFill>
              </a:rPr>
              <a:t>Orbán:</a:t>
            </a:r>
            <a:r>
              <a:rPr lang="hu-HU" sz="1700" b="1" dirty="0"/>
              <a:t> Ma csak az orosz-ukrán háború szemüvegén keresztül foglalkozunk Ukrajnával, pedig </a:t>
            </a:r>
            <a:r>
              <a:rPr lang="hu-HU" sz="1700" b="1" dirty="0">
                <a:solidFill>
                  <a:srgbClr val="FF0000"/>
                </a:solidFill>
              </a:rPr>
              <a:t>Ukrajna önmagában is komoly fenyegetés az európai gazdaságra nézve</a:t>
            </a:r>
            <a:r>
              <a:rPr lang="hu-HU" sz="1700" b="1" dirty="0"/>
              <a:t>. (2025.01.17.); </a:t>
            </a:r>
            <a:r>
              <a:rPr lang="hu-HU" sz="1700" b="1" dirty="0">
                <a:solidFill>
                  <a:srgbClr val="FF0000"/>
                </a:solidFill>
              </a:rPr>
              <a:t>„Ukrajna nevű terület” </a:t>
            </a:r>
            <a:r>
              <a:rPr lang="hu-HU" sz="1700" b="1" dirty="0"/>
              <a:t>(2025.02.22.)</a:t>
            </a:r>
            <a:endParaRPr lang="hu-HU" sz="1800" b="1" dirty="0">
              <a:solidFill>
                <a:srgbClr val="FF0000"/>
              </a:solidFill>
            </a:endParaRPr>
          </a:p>
          <a:p>
            <a:pPr algn="l"/>
            <a:r>
              <a:rPr lang="hu-HU" sz="1850" b="1" dirty="0">
                <a:solidFill>
                  <a:srgbClr val="FF0000"/>
                </a:solidFill>
              </a:rPr>
              <a:t>Orbán a maffiaállam fejeként az EU szétesésében, az orosz befolyás kiterjesztésében és </a:t>
            </a:r>
            <a:r>
              <a:rPr lang="hu-HU" sz="1850" b="1" dirty="0" err="1">
                <a:solidFill>
                  <a:srgbClr val="FF0000"/>
                </a:solidFill>
              </a:rPr>
              <a:t>Mo</a:t>
            </a:r>
            <a:r>
              <a:rPr lang="hu-HU" sz="1850" b="1" dirty="0">
                <a:solidFill>
                  <a:srgbClr val="FF0000"/>
                </a:solidFill>
              </a:rPr>
              <a:t>. </a:t>
            </a:r>
            <a:r>
              <a:rPr lang="hu-HU" sz="1850" b="1" dirty="0" err="1">
                <a:solidFill>
                  <a:srgbClr val="FF0000"/>
                </a:solidFill>
              </a:rPr>
              <a:t>belaruszizálódásában</a:t>
            </a:r>
            <a:r>
              <a:rPr lang="hu-HU" sz="1850" b="1" dirty="0">
                <a:solidFill>
                  <a:srgbClr val="FF0000"/>
                </a:solidFill>
              </a:rPr>
              <a:t> érdekelt.</a:t>
            </a:r>
            <a:r>
              <a:rPr lang="hu-HU" sz="1800" b="1" dirty="0"/>
              <a:t/>
            </a:r>
            <a:br>
              <a:rPr lang="hu-HU" sz="1800" b="1" dirty="0"/>
            </a:br>
            <a:endParaRPr lang="en-US" sz="1800" b="1" dirty="0"/>
          </a:p>
        </p:txBody>
      </p:sp>
    </p:spTree>
    <p:extLst>
      <p:ext uri="{BB962C8B-B14F-4D97-AF65-F5344CB8AC3E}">
        <p14:creationId xmlns:p14="http://schemas.microsoft.com/office/powerpoint/2010/main" val="534680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 y="36567"/>
            <a:ext cx="12118109" cy="443346"/>
          </a:xfrm>
        </p:spPr>
        <p:txBody>
          <a:bodyPr>
            <a:noAutofit/>
          </a:bodyPr>
          <a:lstStyle/>
          <a:p>
            <a:r>
              <a:rPr lang="hu-HU" sz="4400" dirty="0"/>
              <a:t>Az orosz agresszió az ukrán civil lakosság ellen</a:t>
            </a:r>
          </a:p>
        </p:txBody>
      </p:sp>
      <p:sp>
        <p:nvSpPr>
          <p:cNvPr id="3" name="Tartalom helye 2"/>
          <p:cNvSpPr>
            <a:spLocks noGrp="1"/>
          </p:cNvSpPr>
          <p:nvPr>
            <p:ph idx="1"/>
          </p:nvPr>
        </p:nvSpPr>
        <p:spPr>
          <a:xfrm>
            <a:off x="221673" y="580750"/>
            <a:ext cx="11785600" cy="6220687"/>
          </a:xfrm>
        </p:spPr>
        <p:txBody>
          <a:bodyPr>
            <a:normAutofit fontScale="62500" lnSpcReduction="20000"/>
          </a:bodyPr>
          <a:lstStyle/>
          <a:p>
            <a:pPr>
              <a:buFont typeface="Wingdings" panose="05000000000000000000" pitchFamily="2" charset="2"/>
              <a:buChar char="Ø"/>
            </a:pPr>
            <a:r>
              <a:rPr lang="hu-HU" sz="3200" dirty="0"/>
              <a:t>legalább </a:t>
            </a:r>
            <a:r>
              <a:rPr lang="hu-HU" sz="3200" b="1" dirty="0"/>
              <a:t>12 500 civil, köztük 650 gyermek vesztette életét </a:t>
            </a:r>
            <a:r>
              <a:rPr lang="hu-HU" sz="3200" dirty="0"/>
              <a:t>(az ENSZ 2024 decemberi becslése szerint); </a:t>
            </a:r>
          </a:p>
          <a:p>
            <a:pPr lvl="1">
              <a:buFont typeface="Wingdings" panose="05000000000000000000" pitchFamily="2" charset="2"/>
              <a:buChar char="Ø"/>
            </a:pPr>
            <a:r>
              <a:rPr lang="hu-HU" sz="3200" dirty="0"/>
              <a:t>azonban a valós számok ennél magasabbak lehetnek; például </a:t>
            </a:r>
            <a:r>
              <a:rPr lang="hu-HU" sz="3200" b="1" dirty="0" err="1"/>
              <a:t>Mariupol</a:t>
            </a:r>
            <a:r>
              <a:rPr lang="hu-HU" sz="3200" dirty="0"/>
              <a:t> városában egyes becslések szerint </a:t>
            </a:r>
            <a:r>
              <a:rPr lang="hu-HU" sz="3200" b="1" dirty="0"/>
              <a:t>25 000–75 000 </a:t>
            </a:r>
            <a:r>
              <a:rPr lang="hu-HU" sz="3200" dirty="0"/>
              <a:t>civil halt meg; </a:t>
            </a:r>
          </a:p>
          <a:p>
            <a:pPr>
              <a:buFont typeface="Wingdings" panose="05000000000000000000" pitchFamily="2" charset="2"/>
              <a:buChar char="Ø"/>
            </a:pPr>
            <a:r>
              <a:rPr lang="hu-HU" sz="3200" b="1" dirty="0"/>
              <a:t>rakétatámadások során 16 600-an</a:t>
            </a:r>
            <a:r>
              <a:rPr lang="hu-HU" sz="3200" dirty="0"/>
              <a:t>, míg </a:t>
            </a:r>
            <a:r>
              <a:rPr lang="hu-HU" sz="3200" b="1" dirty="0"/>
              <a:t>aknák</a:t>
            </a:r>
            <a:r>
              <a:rPr lang="hu-HU" sz="3200" dirty="0"/>
              <a:t> </a:t>
            </a:r>
            <a:r>
              <a:rPr lang="hu-HU" sz="3200" b="1" dirty="0"/>
              <a:t>miatt több mint 600-an sebesültek meg</a:t>
            </a:r>
            <a:r>
              <a:rPr lang="hu-HU" sz="3200" dirty="0"/>
              <a:t> (2023 októberéig);</a:t>
            </a:r>
          </a:p>
          <a:p>
            <a:pPr>
              <a:buFont typeface="Wingdings" panose="05000000000000000000" pitchFamily="2" charset="2"/>
              <a:buChar char="Ø"/>
            </a:pPr>
            <a:r>
              <a:rPr lang="hu-HU" sz="3200" b="1" dirty="0"/>
              <a:t>tömegmészárlások</a:t>
            </a:r>
            <a:r>
              <a:rPr lang="hu-HU" sz="3200" dirty="0"/>
              <a:t> helyszínei: Bucsa, </a:t>
            </a:r>
            <a:r>
              <a:rPr lang="hu-HU" sz="3200" dirty="0" err="1"/>
              <a:t>Izjum</a:t>
            </a:r>
            <a:r>
              <a:rPr lang="hu-HU" sz="3200" dirty="0"/>
              <a:t>, </a:t>
            </a:r>
            <a:r>
              <a:rPr lang="hu-HU" sz="3200" dirty="0" err="1"/>
              <a:t>Liman</a:t>
            </a:r>
            <a:r>
              <a:rPr lang="hu-HU" sz="3200" dirty="0"/>
              <a:t>, </a:t>
            </a:r>
            <a:r>
              <a:rPr lang="hu-HU" sz="3200" dirty="0" err="1"/>
              <a:t>Mariupol</a:t>
            </a:r>
            <a:r>
              <a:rPr lang="hu-HU" sz="3200" dirty="0"/>
              <a:t>, </a:t>
            </a:r>
            <a:r>
              <a:rPr lang="hu-HU" sz="3200" dirty="0" err="1"/>
              <a:t>Avdijívka</a:t>
            </a:r>
            <a:r>
              <a:rPr lang="hu-HU" sz="3200" dirty="0"/>
              <a:t> …</a:t>
            </a:r>
          </a:p>
          <a:p>
            <a:pPr>
              <a:buFont typeface="Wingdings" panose="05000000000000000000" pitchFamily="2" charset="2"/>
              <a:buChar char="Ø"/>
            </a:pPr>
            <a:r>
              <a:rPr lang="hu-HU" sz="3200" dirty="0"/>
              <a:t>legalább </a:t>
            </a:r>
            <a:r>
              <a:rPr lang="hu-HU" sz="3200" b="1" dirty="0"/>
              <a:t>147 ukrán hadifoglyot végeztek ki </a:t>
            </a:r>
            <a:r>
              <a:rPr lang="hu-HU" sz="3200" dirty="0"/>
              <a:t>(2024 decemberéig, ebből 127-et 2024-ben); </a:t>
            </a:r>
          </a:p>
          <a:p>
            <a:pPr>
              <a:buFont typeface="Wingdings" panose="05000000000000000000" pitchFamily="2" charset="2"/>
              <a:buChar char="Ø"/>
            </a:pPr>
            <a:r>
              <a:rPr lang="hu-HU" sz="3200" b="1" dirty="0"/>
              <a:t>nemi erőszak: 303 regisztrált eset</a:t>
            </a:r>
            <a:r>
              <a:rPr lang="hu-HU" sz="3200" dirty="0"/>
              <a:t>, 191 nő és 112 férfi ellen (2024.júniusáig) ; de ez csak a jéghegy csúcsa;</a:t>
            </a:r>
          </a:p>
          <a:p>
            <a:pPr>
              <a:buFont typeface="Wingdings" panose="05000000000000000000" pitchFamily="2" charset="2"/>
              <a:buChar char="Ø"/>
            </a:pPr>
            <a:r>
              <a:rPr lang="hu-HU" sz="3200" b="1" dirty="0"/>
              <a:t>több százezer gyermeket szállítottak Ukrajnából Oroszországba </a:t>
            </a:r>
            <a:r>
              <a:rPr lang="hu-HU" sz="3200" dirty="0"/>
              <a:t>a háború kezdete óta ukrán és orosz hivatalos források szerint; kb. </a:t>
            </a:r>
            <a:r>
              <a:rPr lang="hu-HU" sz="3200" b="1" dirty="0"/>
              <a:t>35 ezer elrabolt gyermek kilétét/hollétét sikerült azonosítani</a:t>
            </a:r>
            <a:r>
              <a:rPr lang="hu-HU" sz="3200" dirty="0"/>
              <a:t>;</a:t>
            </a:r>
          </a:p>
          <a:p>
            <a:pPr marL="0" indent="0" algn="ctr">
              <a:buNone/>
            </a:pPr>
            <a:r>
              <a:rPr lang="hu-HU" sz="3200" b="1" dirty="0" err="1"/>
              <a:t>xxxxxxxxxxxxx</a:t>
            </a:r>
            <a:endParaRPr lang="hu-HU" sz="3200" b="1" dirty="0"/>
          </a:p>
          <a:p>
            <a:pPr>
              <a:buFont typeface="Wingdings" panose="05000000000000000000" pitchFamily="2" charset="2"/>
              <a:buChar char="Ø"/>
            </a:pPr>
            <a:r>
              <a:rPr lang="hu-HU" sz="3200" b="1" dirty="0"/>
              <a:t>3.800 oktatási-nevelési intézmény szenvedett károkat </a:t>
            </a:r>
            <a:r>
              <a:rPr lang="hu-HU" sz="3200" dirty="0"/>
              <a:t>(2024 januárjáig); </a:t>
            </a:r>
          </a:p>
          <a:p>
            <a:pPr lvl="1">
              <a:buFont typeface="Wingdings" panose="05000000000000000000" pitchFamily="2" charset="2"/>
              <a:buChar char="Ø"/>
            </a:pPr>
            <a:r>
              <a:rPr lang="hu-HU" sz="3200" b="1" dirty="0"/>
              <a:t>180 oktatási intézmény semmisült meg </a:t>
            </a:r>
            <a:r>
              <a:rPr lang="hu-HU" sz="3200" dirty="0"/>
              <a:t>teljesen (2022 júniusáig);</a:t>
            </a:r>
          </a:p>
          <a:p>
            <a:pPr>
              <a:buFont typeface="Wingdings" panose="05000000000000000000" pitchFamily="2" charset="2"/>
              <a:buChar char="Ø"/>
            </a:pPr>
            <a:r>
              <a:rPr lang="hu-HU" sz="3200" b="1" dirty="0"/>
              <a:t>1.300 egészségügyi intézmény sérült meg </a:t>
            </a:r>
            <a:r>
              <a:rPr lang="hu-HU" sz="3200" dirty="0"/>
              <a:t>(2024 januárjáig); </a:t>
            </a:r>
          </a:p>
          <a:p>
            <a:pPr lvl="1">
              <a:buFont typeface="Wingdings" panose="05000000000000000000" pitchFamily="2" charset="2"/>
              <a:buChar char="Ø"/>
            </a:pPr>
            <a:r>
              <a:rPr lang="hu-HU" sz="3200" dirty="0"/>
              <a:t>legalább </a:t>
            </a:r>
            <a:r>
              <a:rPr lang="hu-HU" sz="3200" b="1" dirty="0"/>
              <a:t>106 kórház és klinika semmisült meg </a:t>
            </a:r>
            <a:r>
              <a:rPr lang="hu-HU" sz="3200" dirty="0"/>
              <a:t>teljesen (2024 júniusáig);</a:t>
            </a:r>
          </a:p>
          <a:p>
            <a:pPr>
              <a:buFont typeface="Wingdings" panose="05000000000000000000" pitchFamily="2" charset="2"/>
              <a:buChar char="Ø"/>
            </a:pPr>
            <a:r>
              <a:rPr lang="hu-HU" sz="3200" b="1" dirty="0"/>
              <a:t>348 egyházi épület szenvedett károkat</a:t>
            </a:r>
            <a:r>
              <a:rPr lang="hu-HU" sz="3200" dirty="0"/>
              <a:t>  (2024 januárjáig);</a:t>
            </a:r>
          </a:p>
          <a:p>
            <a:pPr lvl="1">
              <a:buFont typeface="Wingdings" panose="05000000000000000000" pitchFamily="2" charset="2"/>
              <a:buChar char="Ø"/>
            </a:pPr>
            <a:r>
              <a:rPr lang="hu-HU" sz="3200" b="1" dirty="0"/>
              <a:t>109 egyházi objektum semmisült meg </a:t>
            </a:r>
            <a:r>
              <a:rPr lang="hu-HU" sz="3200" dirty="0"/>
              <a:t>teljesen (2024 júniusáig);</a:t>
            </a:r>
          </a:p>
          <a:p>
            <a:pPr>
              <a:buFont typeface="Wingdings" panose="05000000000000000000" pitchFamily="2" charset="2"/>
              <a:buChar char="Ø"/>
            </a:pPr>
            <a:r>
              <a:rPr lang="hu-HU" sz="3200" b="1" dirty="0"/>
              <a:t>kb. 210 000 épület szenvedett károkat </a:t>
            </a:r>
            <a:r>
              <a:rPr lang="hu-HU" sz="3200" dirty="0"/>
              <a:t>(2024 júniusáig); </a:t>
            </a:r>
          </a:p>
          <a:p>
            <a:pPr lvl="1">
              <a:buFont typeface="Wingdings" panose="05000000000000000000" pitchFamily="2" charset="2"/>
              <a:buChar char="Ø"/>
            </a:pPr>
            <a:r>
              <a:rPr lang="hu-HU" sz="3200" b="1" dirty="0"/>
              <a:t>222.000 családi ház, 27.000 társasház és 526 kollégiumi épület </a:t>
            </a:r>
            <a:r>
              <a:rPr lang="hu-HU" sz="3200" dirty="0"/>
              <a:t>semmisült meg vagy rongálódott meg jelentősen (2024 januárjáig);</a:t>
            </a:r>
          </a:p>
          <a:p>
            <a:pPr>
              <a:buFont typeface="Wingdings" panose="05000000000000000000" pitchFamily="2" charset="2"/>
              <a:buChar char="Ø"/>
            </a:pPr>
            <a:r>
              <a:rPr lang="hu-HU" sz="3200" b="1" dirty="0"/>
              <a:t>Összesített károk:</a:t>
            </a:r>
            <a:r>
              <a:rPr lang="hu-HU" sz="3200" dirty="0"/>
              <a:t> 2024 januárjáig az Ukrajnát ért közvetlen károk </a:t>
            </a:r>
            <a:r>
              <a:rPr lang="hu-HU" sz="3200" b="1" dirty="0"/>
              <a:t>meghaladták az 500 milliárd dollárt</a:t>
            </a:r>
            <a:r>
              <a:rPr lang="hu-HU" sz="3200" dirty="0"/>
              <a:t>, beleértve az infrastruktúra, lakóépületek és ipari létesítmények pusztulását </a:t>
            </a:r>
            <a:r>
              <a:rPr lang="hu-HU" sz="3200" b="1" dirty="0"/>
              <a:t>(= az ukrán GDP 2,5-szerese</a:t>
            </a:r>
            <a:r>
              <a:rPr lang="hu-HU" sz="3200" dirty="0"/>
              <a:t>).</a:t>
            </a:r>
          </a:p>
          <a:p>
            <a:pPr>
              <a:buFont typeface="Wingdings" panose="05000000000000000000" pitchFamily="2" charset="2"/>
              <a:buChar char="Ø"/>
            </a:pPr>
            <a:endParaRPr lang="hu-HU" sz="2400" dirty="0"/>
          </a:p>
        </p:txBody>
      </p:sp>
    </p:spTree>
    <p:extLst>
      <p:ext uri="{BB962C8B-B14F-4D97-AF65-F5344CB8AC3E}">
        <p14:creationId xmlns:p14="http://schemas.microsoft.com/office/powerpoint/2010/main" val="3962353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3"/>
            <a:ext cx="12191999" cy="471055"/>
          </a:xfrm>
        </p:spPr>
        <p:txBody>
          <a:bodyPr>
            <a:noAutofit/>
          </a:bodyPr>
          <a:lstStyle/>
          <a:p>
            <a:r>
              <a:rPr lang="hu-HU" sz="2800" dirty="0"/>
              <a:t>Lista az Oroszországgal kötött megállapodásokról, amelyeket soha nem tartott be</a:t>
            </a:r>
          </a:p>
        </p:txBody>
      </p:sp>
      <p:sp>
        <p:nvSpPr>
          <p:cNvPr id="3" name="Tartalom helye 2"/>
          <p:cNvSpPr>
            <a:spLocks noGrp="1"/>
          </p:cNvSpPr>
          <p:nvPr>
            <p:ph idx="1"/>
          </p:nvPr>
        </p:nvSpPr>
        <p:spPr>
          <a:xfrm>
            <a:off x="147781" y="471052"/>
            <a:ext cx="11905673" cy="6336146"/>
          </a:xfrm>
        </p:spPr>
        <p:txBody>
          <a:bodyPr>
            <a:noAutofit/>
          </a:bodyPr>
          <a:lstStyle/>
          <a:p>
            <a:pPr>
              <a:spcBef>
                <a:spcPts val="0"/>
              </a:spcBef>
              <a:buFont typeface="Wingdings" panose="05000000000000000000" pitchFamily="2" charset="2"/>
              <a:buChar char="Ø"/>
            </a:pPr>
            <a:r>
              <a:rPr lang="hu-HU" sz="1400" b="1" dirty="0"/>
              <a:t>1991    </a:t>
            </a:r>
            <a:r>
              <a:rPr lang="hu-HU" sz="1400" b="1" dirty="0" err="1"/>
              <a:t>Belovezsi</a:t>
            </a:r>
            <a:r>
              <a:rPr lang="hu-HU" sz="1400" b="1" dirty="0"/>
              <a:t> megállapodás (</a:t>
            </a:r>
            <a:r>
              <a:rPr lang="hu-HU" sz="1400" dirty="0" err="1"/>
              <a:t>Belovežszkaja</a:t>
            </a:r>
            <a:r>
              <a:rPr lang="hu-HU" sz="1400" dirty="0"/>
              <a:t> </a:t>
            </a:r>
            <a:r>
              <a:rPr lang="hu-HU" sz="1400" dirty="0" err="1"/>
              <a:t>Puscsa</a:t>
            </a:r>
            <a:r>
              <a:rPr lang="hu-HU" sz="1400" dirty="0"/>
              <a:t>, Fehéroroszország)</a:t>
            </a:r>
            <a:endParaRPr lang="hu-HU" sz="1400" b="1" dirty="0"/>
          </a:p>
          <a:p>
            <a:pPr lvl="1">
              <a:spcBef>
                <a:spcPts val="0"/>
              </a:spcBef>
              <a:buFont typeface="Wingdings" panose="05000000000000000000" pitchFamily="2" charset="2"/>
              <a:buChar char="§"/>
            </a:pPr>
            <a:r>
              <a:rPr lang="hu-HU" sz="1400" dirty="0"/>
              <a:t>A </a:t>
            </a:r>
            <a:r>
              <a:rPr lang="hu-HU" sz="1400" b="1" dirty="0"/>
              <a:t>FÁK megalakulása</a:t>
            </a:r>
            <a:r>
              <a:rPr lang="hu-HU" sz="1400" dirty="0"/>
              <a:t>. Oroszország vállalta, hogy tiszteletben tartja Ukrajna függetlenségét és területi határait.</a:t>
            </a:r>
          </a:p>
          <a:p>
            <a:pPr>
              <a:spcBef>
                <a:spcPts val="0"/>
              </a:spcBef>
              <a:buFont typeface="Wingdings" panose="05000000000000000000" pitchFamily="2" charset="2"/>
              <a:buChar char="Ø"/>
            </a:pPr>
            <a:r>
              <a:rPr lang="hu-HU" sz="1400" b="1" dirty="0"/>
              <a:t>1994    Budapesti Memorandum</a:t>
            </a:r>
            <a:endParaRPr lang="hu-HU" sz="1400" dirty="0"/>
          </a:p>
          <a:p>
            <a:pPr lvl="1">
              <a:spcBef>
                <a:spcPts val="0"/>
              </a:spcBef>
              <a:buFont typeface="Wingdings" panose="05000000000000000000" pitchFamily="2" charset="2"/>
              <a:buChar char="§"/>
            </a:pPr>
            <a:r>
              <a:rPr lang="hu-HU" sz="1400" dirty="0"/>
              <a:t>Oroszország vállalta, hogy „tiszteletben tartja Ukrajna függetlenségét, szuverenitását és meglévő határait”, hogy „tartózkodik az erőszak fenyegetésétől vagy alkalmazásától Ukrajna területi integritása vagy politikai függetlensége ellen”, cserébe azért, hogy Ukrajna lemondott a világ harmadik legnagyobb nukleáris arzenáljáról.</a:t>
            </a:r>
          </a:p>
          <a:p>
            <a:pPr lvl="1">
              <a:spcBef>
                <a:spcPts val="0"/>
              </a:spcBef>
              <a:buFont typeface="Wingdings" panose="05000000000000000000" pitchFamily="2" charset="2"/>
              <a:buChar char="§"/>
            </a:pPr>
            <a:r>
              <a:rPr lang="hu-HU" sz="1400" b="1" dirty="0"/>
              <a:t>Ezzel szemben: </a:t>
            </a:r>
            <a:r>
              <a:rPr lang="hu-HU" sz="1400" dirty="0"/>
              <a:t>2014-ben Oroszország megszállta a Krím félszigetet.</a:t>
            </a:r>
          </a:p>
          <a:p>
            <a:pPr>
              <a:spcBef>
                <a:spcPts val="0"/>
              </a:spcBef>
              <a:buFont typeface="Wingdings" panose="05000000000000000000" pitchFamily="2" charset="2"/>
              <a:buChar char="Ø"/>
            </a:pPr>
            <a:r>
              <a:rPr lang="hu-HU" sz="1400" b="1" dirty="0"/>
              <a:t>1997   Orosz-ukrán barátsági szerződés</a:t>
            </a:r>
            <a:endParaRPr lang="hu-HU" sz="1400" dirty="0"/>
          </a:p>
          <a:p>
            <a:pPr lvl="1">
              <a:spcBef>
                <a:spcPts val="0"/>
              </a:spcBef>
              <a:buFont typeface="Wingdings" panose="05000000000000000000" pitchFamily="2" charset="2"/>
              <a:buChar char="§"/>
            </a:pPr>
            <a:r>
              <a:rPr lang="hu-HU" sz="1400" dirty="0"/>
              <a:t>Oroszország megerősítette Ukrajna területi integritását és a határok sérthetetlenségét.</a:t>
            </a:r>
          </a:p>
          <a:p>
            <a:pPr lvl="1">
              <a:spcBef>
                <a:spcPts val="0"/>
              </a:spcBef>
              <a:buFont typeface="Wingdings" panose="05000000000000000000" pitchFamily="2" charset="2"/>
              <a:buChar char="§"/>
            </a:pPr>
            <a:r>
              <a:rPr lang="hu-HU" sz="1400" b="1" dirty="0"/>
              <a:t>Ezzel szemben </a:t>
            </a:r>
            <a:r>
              <a:rPr lang="hu-HU" sz="1400" dirty="0"/>
              <a:t>: 2014-ben Oroszország annektálta a Krímet és katonai műveleteket indított Kelet-Ukrajnában.</a:t>
            </a:r>
          </a:p>
          <a:p>
            <a:pPr>
              <a:spcBef>
                <a:spcPts val="0"/>
              </a:spcBef>
              <a:buFont typeface="Wingdings" panose="05000000000000000000" pitchFamily="2" charset="2"/>
              <a:buChar char="Ø"/>
            </a:pPr>
            <a:r>
              <a:rPr lang="hu-HU" sz="1400" b="1" dirty="0"/>
              <a:t>1999   Az EBESZ isztambuli csúcstalálkozója</a:t>
            </a:r>
            <a:endParaRPr lang="hu-HU" sz="1400" dirty="0"/>
          </a:p>
          <a:p>
            <a:pPr lvl="1">
              <a:spcBef>
                <a:spcPts val="0"/>
              </a:spcBef>
              <a:buFont typeface="Wingdings" panose="05000000000000000000" pitchFamily="2" charset="2"/>
              <a:buChar char="§"/>
            </a:pPr>
            <a:r>
              <a:rPr lang="hu-HU" sz="1400" dirty="0"/>
              <a:t>Oroszország vállalta, hogy 2002 végéig kivonja csapatait Moldovából (Dnyeszter-mellék) és Grúziából.</a:t>
            </a:r>
          </a:p>
          <a:p>
            <a:pPr lvl="1">
              <a:spcBef>
                <a:spcPts val="0"/>
              </a:spcBef>
              <a:buFont typeface="Wingdings" panose="05000000000000000000" pitchFamily="2" charset="2"/>
              <a:buChar char="§"/>
            </a:pPr>
            <a:r>
              <a:rPr lang="hu-HU" sz="1400" b="1" dirty="0"/>
              <a:t>Ezzel szemben </a:t>
            </a:r>
            <a:r>
              <a:rPr lang="hu-HU" sz="1400" dirty="0"/>
              <a:t>: Ez soha nem történt meg, az orosz csapatok továbbra is jelen vannak.</a:t>
            </a:r>
          </a:p>
          <a:p>
            <a:pPr>
              <a:spcBef>
                <a:spcPts val="0"/>
              </a:spcBef>
              <a:buFont typeface="Wingdings" panose="05000000000000000000" pitchFamily="2" charset="2"/>
              <a:buChar char="Ø"/>
            </a:pPr>
            <a:r>
              <a:rPr lang="hu-HU" sz="1400" b="1" dirty="0">
                <a:solidFill>
                  <a:srgbClr val="222222"/>
                </a:solidFill>
              </a:rPr>
              <a:t>2003   </a:t>
            </a:r>
            <a:r>
              <a:rPr lang="hu-HU" sz="1400" b="1" dirty="0" err="1">
                <a:solidFill>
                  <a:srgbClr val="222222"/>
                </a:solidFill>
              </a:rPr>
              <a:t>Delimitációs</a:t>
            </a:r>
            <a:r>
              <a:rPr lang="hu-HU" sz="1400" b="1" dirty="0">
                <a:solidFill>
                  <a:srgbClr val="222222"/>
                </a:solidFill>
              </a:rPr>
              <a:t> szerződés Ukrajna és Oroszország között</a:t>
            </a:r>
            <a:r>
              <a:rPr lang="hu-HU" sz="1400" dirty="0">
                <a:solidFill>
                  <a:srgbClr val="222222"/>
                </a:solidFill>
              </a:rPr>
              <a:t>, amiben rögzítik közös határaikat, majd ratifikálják a szerződést.</a:t>
            </a:r>
          </a:p>
          <a:p>
            <a:pPr>
              <a:spcBef>
                <a:spcPts val="0"/>
              </a:spcBef>
              <a:buFont typeface="Wingdings" panose="05000000000000000000" pitchFamily="2" charset="2"/>
              <a:buChar char="Ø"/>
            </a:pPr>
            <a:r>
              <a:rPr lang="hu-HU" sz="1400" b="1" dirty="0"/>
              <a:t>2008   Az 1997-es barátsági, együttműködési és partnerségi szerződés szövegmódosítás nélküli meghosszabbítása.</a:t>
            </a:r>
            <a:endParaRPr lang="hu-HU" sz="1400" b="1" dirty="0">
              <a:solidFill>
                <a:srgbClr val="222222"/>
              </a:solidFill>
            </a:endParaRPr>
          </a:p>
          <a:p>
            <a:pPr>
              <a:spcBef>
                <a:spcPts val="0"/>
              </a:spcBef>
              <a:buFont typeface="Wingdings" panose="05000000000000000000" pitchFamily="2" charset="2"/>
              <a:buChar char="Ø"/>
            </a:pPr>
            <a:r>
              <a:rPr lang="hu-HU" sz="1400" b="1" dirty="0"/>
              <a:t>2008   Tűzszüneti megállapodás Grúziával</a:t>
            </a:r>
            <a:endParaRPr lang="hu-HU" sz="1400" dirty="0"/>
          </a:p>
          <a:p>
            <a:pPr lvl="1">
              <a:spcBef>
                <a:spcPts val="0"/>
              </a:spcBef>
              <a:buFont typeface="Wingdings" panose="05000000000000000000" pitchFamily="2" charset="2"/>
              <a:buChar char="§"/>
            </a:pPr>
            <a:r>
              <a:rPr lang="hu-HU" sz="1400" dirty="0"/>
              <a:t>Oroszország beleegyezett, hogy csapatait visszavonja az ellenségeskedések előtti vonalakra.</a:t>
            </a:r>
          </a:p>
          <a:p>
            <a:pPr lvl="1">
              <a:spcBef>
                <a:spcPts val="0"/>
              </a:spcBef>
              <a:buFont typeface="Wingdings" panose="05000000000000000000" pitchFamily="2" charset="2"/>
              <a:buChar char="§"/>
            </a:pPr>
            <a:r>
              <a:rPr lang="hu-HU" sz="1400" b="1" dirty="0"/>
              <a:t>Ezzel szemben </a:t>
            </a:r>
            <a:r>
              <a:rPr lang="hu-HU" sz="1400" dirty="0"/>
              <a:t>: Orosz katonák továbbra is megszállva tartanak grúz területeket (</a:t>
            </a:r>
            <a:r>
              <a:rPr lang="hu-HU" sz="1400" dirty="0" err="1"/>
              <a:t>Abházia</a:t>
            </a:r>
            <a:r>
              <a:rPr lang="hu-HU" sz="1400" dirty="0"/>
              <a:t> és Dél-</a:t>
            </a:r>
            <a:r>
              <a:rPr lang="hu-HU" sz="1400" dirty="0" err="1"/>
              <a:t>Oszétia</a:t>
            </a:r>
            <a:r>
              <a:rPr lang="hu-HU" sz="1400" dirty="0"/>
              <a:t>).</a:t>
            </a:r>
          </a:p>
          <a:p>
            <a:pPr>
              <a:spcBef>
                <a:spcPts val="0"/>
              </a:spcBef>
              <a:buFont typeface="Wingdings" panose="05000000000000000000" pitchFamily="2" charset="2"/>
              <a:buChar char="Ø"/>
            </a:pPr>
            <a:r>
              <a:rPr lang="hu-HU" sz="1400" b="1" dirty="0"/>
              <a:t>2014    </a:t>
            </a:r>
            <a:r>
              <a:rPr lang="hu-HU" sz="1400" b="1" dirty="0" err="1"/>
              <a:t>Ilovajszki</a:t>
            </a:r>
            <a:r>
              <a:rPr lang="hu-HU" sz="1400" b="1" dirty="0"/>
              <a:t> „zöld folyosó” és egyéb „humanitárius” folyosók</a:t>
            </a:r>
            <a:endParaRPr lang="hu-HU" sz="1400" dirty="0"/>
          </a:p>
          <a:p>
            <a:pPr lvl="1">
              <a:spcBef>
                <a:spcPts val="0"/>
              </a:spcBef>
              <a:buFont typeface="Wingdings" panose="05000000000000000000" pitchFamily="2" charset="2"/>
              <a:buChar char="§"/>
            </a:pPr>
            <a:r>
              <a:rPr lang="hu-HU" sz="1400" dirty="0"/>
              <a:t>Oroszország megígérte, hogy biztosítja az ukrán erők biztonságos kivonulását </a:t>
            </a:r>
            <a:r>
              <a:rPr lang="hu-HU" sz="1400" dirty="0" err="1"/>
              <a:t>Ilovajszkból</a:t>
            </a:r>
            <a:r>
              <a:rPr lang="hu-HU" sz="1400" dirty="0"/>
              <a:t>.</a:t>
            </a:r>
          </a:p>
          <a:p>
            <a:pPr lvl="1">
              <a:spcBef>
                <a:spcPts val="0"/>
              </a:spcBef>
              <a:buFont typeface="Wingdings" panose="05000000000000000000" pitchFamily="2" charset="2"/>
              <a:buChar char="§"/>
            </a:pPr>
            <a:r>
              <a:rPr lang="hu-HU" sz="1400" b="1" dirty="0"/>
              <a:t>Ezzel szemben </a:t>
            </a:r>
            <a:r>
              <a:rPr lang="hu-HU" sz="1400" dirty="0"/>
              <a:t>: Ehelyett tüzet nyitott, és 366 ukrán katonát megölt.  (Hasonló taktikát alkalmazott Szíriában is.)</a:t>
            </a:r>
          </a:p>
          <a:p>
            <a:pPr>
              <a:spcBef>
                <a:spcPts val="0"/>
              </a:spcBef>
              <a:buFont typeface="Wingdings" panose="05000000000000000000" pitchFamily="2" charset="2"/>
              <a:buChar char="Ø"/>
            </a:pPr>
            <a:r>
              <a:rPr lang="hu-HU" sz="1400" b="1" dirty="0"/>
              <a:t>2014–2015 Minszki megállapodások</a:t>
            </a:r>
            <a:endParaRPr lang="hu-HU" sz="1400" dirty="0"/>
          </a:p>
          <a:p>
            <a:pPr lvl="1">
              <a:spcBef>
                <a:spcPts val="0"/>
              </a:spcBef>
              <a:buFont typeface="Wingdings" panose="05000000000000000000" pitchFamily="2" charset="2"/>
              <a:buChar char="§"/>
            </a:pPr>
            <a:r>
              <a:rPr lang="hu-HU" sz="1400" dirty="0"/>
              <a:t>Oroszország vállalta, hogy tűzszünetet tart Kelet-Ukrajnában.</a:t>
            </a:r>
          </a:p>
          <a:p>
            <a:pPr lvl="1">
              <a:spcBef>
                <a:spcPts val="0"/>
              </a:spcBef>
              <a:buFont typeface="Wingdings" panose="05000000000000000000" pitchFamily="2" charset="2"/>
              <a:buChar char="§"/>
            </a:pPr>
            <a:r>
              <a:rPr lang="hu-HU" sz="1400" b="1" dirty="0"/>
              <a:t>Ezzel szemben </a:t>
            </a:r>
            <a:r>
              <a:rPr lang="hu-HU" sz="1400" dirty="0"/>
              <a:t>: Több mint 200 tárgyalási forduló és 20 sikertelen tűzszüneti kísérlet után </a:t>
            </a:r>
            <a:r>
              <a:rPr lang="hu-HU" sz="1400" b="1" dirty="0"/>
              <a:t>2022. február 24-én Oroszország teljes körű inváziót indított Ukrajna ellen.</a:t>
            </a:r>
          </a:p>
          <a:p>
            <a:pPr>
              <a:spcBef>
                <a:spcPts val="0"/>
              </a:spcBef>
              <a:buFont typeface="Wingdings" panose="05000000000000000000" pitchFamily="2" charset="2"/>
              <a:buChar char="Ø"/>
            </a:pPr>
            <a:r>
              <a:rPr lang="hu-HU" sz="1400" b="1" dirty="0"/>
              <a:t>2022    Fekete-tengeri gabonaszállítási megállapodás</a:t>
            </a:r>
            <a:endParaRPr lang="hu-HU" sz="1400" dirty="0"/>
          </a:p>
          <a:p>
            <a:pPr lvl="1">
              <a:spcBef>
                <a:spcPts val="0"/>
              </a:spcBef>
              <a:buFont typeface="Wingdings" panose="05000000000000000000" pitchFamily="2" charset="2"/>
              <a:buChar char="§"/>
            </a:pPr>
            <a:r>
              <a:rPr lang="hu-HU" sz="1400" dirty="0"/>
              <a:t>Oroszország ígéretet tett arra, hogy biztosítja a kezdeményezésben részt vevő hajók biztonságát.</a:t>
            </a:r>
          </a:p>
          <a:p>
            <a:pPr lvl="1">
              <a:spcBef>
                <a:spcPts val="0"/>
              </a:spcBef>
              <a:buFont typeface="Wingdings" panose="05000000000000000000" pitchFamily="2" charset="2"/>
              <a:buChar char="§"/>
            </a:pPr>
            <a:r>
              <a:rPr lang="hu-HU" sz="1400" b="1" dirty="0"/>
              <a:t>Ezzel szemben </a:t>
            </a:r>
            <a:r>
              <a:rPr lang="hu-HU" sz="1400" dirty="0"/>
              <a:t>: Hónapokig akadályozta a gabonaexportot, majd egy évvel később egyoldalúan kilépett a megállapodásból.</a:t>
            </a:r>
          </a:p>
        </p:txBody>
      </p:sp>
    </p:spTree>
    <p:extLst>
      <p:ext uri="{BB962C8B-B14F-4D97-AF65-F5344CB8AC3E}">
        <p14:creationId xmlns:p14="http://schemas.microsoft.com/office/powerpoint/2010/main" val="2592924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1727201"/>
            <a:ext cx="11904133" cy="951344"/>
          </a:xfrm>
        </p:spPr>
        <p:txBody>
          <a:bodyPr>
            <a:noAutofit/>
          </a:bodyPr>
          <a:lstStyle/>
          <a:p>
            <a:r>
              <a:rPr lang="hu-HU" sz="5400" dirty="0">
                <a:solidFill>
                  <a:srgbClr val="50412C"/>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artalom helye 2"/>
          <p:cNvSpPr>
            <a:spLocks noGrp="1"/>
          </p:cNvSpPr>
          <p:nvPr>
            <p:ph idx="1"/>
          </p:nvPr>
        </p:nvSpPr>
        <p:spPr>
          <a:xfrm>
            <a:off x="624417" y="2678544"/>
            <a:ext cx="10943167" cy="2346038"/>
          </a:xfrm>
        </p:spPr>
        <p:txBody>
          <a:bodyPr>
            <a:noAutofit/>
          </a:bodyPr>
          <a:lstStyle/>
          <a:p>
            <a:pPr marL="0" indent="0" algn="ctr">
              <a:spcBef>
                <a:spcPts val="0"/>
              </a:spcBef>
              <a:spcAft>
                <a:spcPts val="1333"/>
              </a:spcAft>
              <a:buClr>
                <a:srgbClr val="4D7C84"/>
              </a:buClr>
              <a:buNone/>
            </a:pPr>
            <a:r>
              <a:rPr lang="hu-HU" sz="5400" b="1" dirty="0"/>
              <a:t>Szakpolitikai narratívákat</a:t>
            </a:r>
          </a:p>
          <a:p>
            <a:pPr marL="0" indent="0" algn="ctr">
              <a:spcBef>
                <a:spcPts val="0"/>
              </a:spcBef>
              <a:spcAft>
                <a:spcPts val="1333"/>
              </a:spcAft>
              <a:buClr>
                <a:srgbClr val="4D7C84"/>
              </a:buClr>
              <a:buNone/>
            </a:pPr>
            <a:r>
              <a:rPr lang="hu-HU" sz="4000" b="1" dirty="0"/>
              <a:t>megalapozó magyarországi problémák és okainak percepciója</a:t>
            </a:r>
            <a:endParaRPr lang="en-US" sz="4000" b="1" dirty="0"/>
          </a:p>
        </p:txBody>
      </p:sp>
    </p:spTree>
    <p:extLst>
      <p:ext uri="{BB962C8B-B14F-4D97-AF65-F5344CB8AC3E}">
        <p14:creationId xmlns:p14="http://schemas.microsoft.com/office/powerpoint/2010/main" val="3896012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369277" y="5688450"/>
            <a:ext cx="494079" cy="1138773"/>
          </a:xfrm>
          <a:prstGeom prst="rect">
            <a:avLst/>
          </a:prstGeom>
          <a:noFill/>
        </p:spPr>
        <p:txBody>
          <a:bodyPr wrap="square" rtlCol="0">
            <a:spAutoFit/>
          </a:bodyPr>
          <a:lstStyle/>
          <a:p>
            <a:pPr algn="ctr" defTabSz="1219170"/>
            <a:r>
              <a:rPr lang="ru-RU" sz="6800" b="1" dirty="0">
                <a:solidFill>
                  <a:srgbClr val="EFEAE4"/>
                </a:solidFill>
                <a:latin typeface="Open Sans" panose="020B0606030504020204" pitchFamily="34" charset="0"/>
                <a:ea typeface="Open Sans" panose="020B0606030504020204" pitchFamily="34" charset="0"/>
                <a:cs typeface="Open Sans" panose="020B0606030504020204" pitchFamily="34" charset="0"/>
              </a:rPr>
              <a:t>1</a:t>
            </a:r>
            <a:endParaRPr lang="en-GB" sz="6800" b="1" dirty="0">
              <a:solidFill>
                <a:srgbClr val="EFEAE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Kép 3">
            <a:extLst>
              <a:ext uri="{FF2B5EF4-FFF2-40B4-BE49-F238E27FC236}">
                <a16:creationId xmlns:a16="http://schemas.microsoft.com/office/drawing/2014/main" id="{916B47B7-1826-4022-14EB-9FCEC1111A68}"/>
              </a:ext>
            </a:extLst>
          </p:cNvPr>
          <p:cNvPicPr>
            <a:picLocks noChangeAspect="1"/>
          </p:cNvPicPr>
          <p:nvPr/>
        </p:nvPicPr>
        <p:blipFill rotWithShape="1">
          <a:blip r:embed="rId2"/>
          <a:srcRect b="40408"/>
          <a:stretch/>
        </p:blipFill>
        <p:spPr>
          <a:xfrm>
            <a:off x="1055059" y="167104"/>
            <a:ext cx="10363200" cy="3192350"/>
          </a:xfrm>
          <a:prstGeom prst="rect">
            <a:avLst/>
          </a:prstGeom>
        </p:spPr>
      </p:pic>
      <p:sp>
        <p:nvSpPr>
          <p:cNvPr id="5" name="Szövegdoboz 4">
            <a:extLst>
              <a:ext uri="{FF2B5EF4-FFF2-40B4-BE49-F238E27FC236}">
                <a16:creationId xmlns:a16="http://schemas.microsoft.com/office/drawing/2014/main" id="{6E0EF257-87CF-A481-642B-8CFBFF0A1B4E}"/>
              </a:ext>
            </a:extLst>
          </p:cNvPr>
          <p:cNvSpPr txBox="1"/>
          <p:nvPr/>
        </p:nvSpPr>
        <p:spPr>
          <a:xfrm>
            <a:off x="328644" y="3419317"/>
            <a:ext cx="11040633" cy="646331"/>
          </a:xfrm>
          <a:prstGeom prst="rect">
            <a:avLst/>
          </a:prstGeom>
          <a:noFill/>
        </p:spPr>
        <p:txBody>
          <a:bodyPr wrap="square" rtlCol="0">
            <a:spAutoFit/>
          </a:bodyPr>
          <a:lstStyle/>
          <a:p>
            <a:pPr defTabSz="1219170"/>
            <a:r>
              <a:rPr lang="hu-HU" sz="1600" b="1" dirty="0">
                <a:solidFill>
                  <a:srgbClr val="50412C"/>
                </a:solidFill>
                <a:latin typeface="Calibri"/>
              </a:rPr>
              <a:t> </a:t>
            </a:r>
            <a:r>
              <a:rPr lang="hu-HU" sz="2400" b="1" dirty="0">
                <a:solidFill>
                  <a:srgbClr val="50412C"/>
                </a:solidFill>
                <a:latin typeface="Calibri"/>
              </a:rPr>
              <a:t>Magyar polip – a szervezett felvilág (Magyar Hírlap, 2001.február 22.)</a:t>
            </a:r>
          </a:p>
          <a:p>
            <a:pPr defTabSz="1219170"/>
            <a:r>
              <a:rPr lang="hu-HU" sz="1200" b="1" i="1" dirty="0">
                <a:solidFill>
                  <a:srgbClr val="50412C"/>
                </a:solidFill>
                <a:latin typeface="Calibri"/>
                <a:hlinkClick r:id="rId3"/>
              </a:rPr>
              <a:t>https://www.postcommunistregimes.com/wp-content/uploads/2020/05/2001.02.22.-Magyar-B%C3%A1lint-Magyar-Polip-a-szervezett-felvil%C3%A1g.pdf</a:t>
            </a:r>
            <a:endParaRPr lang="hu-HU" sz="1200" b="1" i="1" dirty="0">
              <a:solidFill>
                <a:srgbClr val="50412C"/>
              </a:solidFill>
              <a:latin typeface="Calibri"/>
            </a:endParaRPr>
          </a:p>
        </p:txBody>
      </p:sp>
      <p:sp>
        <p:nvSpPr>
          <p:cNvPr id="2" name="Szövegdoboz 4">
            <a:extLst>
              <a:ext uri="{FF2B5EF4-FFF2-40B4-BE49-F238E27FC236}">
                <a16:creationId xmlns:a16="http://schemas.microsoft.com/office/drawing/2014/main" id="{18CDD0FE-2A7C-455A-D23D-3591A9AA1CBF}"/>
              </a:ext>
            </a:extLst>
          </p:cNvPr>
          <p:cNvSpPr txBox="1"/>
          <p:nvPr/>
        </p:nvSpPr>
        <p:spPr>
          <a:xfrm>
            <a:off x="328644" y="4002400"/>
            <a:ext cx="11816027" cy="2677656"/>
          </a:xfrm>
          <a:prstGeom prst="rect">
            <a:avLst/>
          </a:prstGeom>
          <a:noFill/>
        </p:spPr>
        <p:txBody>
          <a:bodyPr wrap="square" rtlCol="0">
            <a:spAutoFit/>
          </a:bodyPr>
          <a:lstStyle/>
          <a:p>
            <a:pPr algn="just" defTabSz="1219170">
              <a:spcAft>
                <a:spcPts val="1200"/>
              </a:spcAft>
            </a:pPr>
            <a:r>
              <a:rPr lang="hu-HU" sz="1600"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A </a:t>
            </a:r>
            <a:r>
              <a:rPr lang="en-US" sz="1600" dirty="0" err="1">
                <a:latin typeface="Calibri" panose="020F0502020204030204" pitchFamily="34" charset="0"/>
                <a:cs typeface="Calibri" panose="020F0502020204030204" pitchFamily="34" charset="0"/>
              </a:rPr>
              <a:t>szervezett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felvilág</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megjelenése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új</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magyar</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jelenség</a:t>
            </a:r>
            <a:r>
              <a:rPr lang="en-US" sz="1600" dirty="0">
                <a:latin typeface="Calibri" panose="020F0502020204030204" pitchFamily="34" charset="0"/>
                <a:cs typeface="Calibri" panose="020F0502020204030204" pitchFamily="34" charset="0"/>
              </a:rPr>
              <a:t>.</a:t>
            </a:r>
            <a:r>
              <a:rPr lang="hu-HU" sz="1600" dirty="0">
                <a:latin typeface="Calibri" panose="020F0502020204030204" pitchFamily="34" charset="0"/>
                <a:cs typeface="Calibri" panose="020F0502020204030204" pitchFamily="34" charset="0"/>
              </a:rPr>
              <a:t> (…) </a:t>
            </a:r>
            <a:r>
              <a:rPr lang="en-US" sz="1600" dirty="0">
                <a:latin typeface="Calibri" panose="020F0502020204030204" pitchFamily="34" charset="0"/>
                <a:cs typeface="Calibri" panose="020F0502020204030204" pitchFamily="34" charset="0"/>
              </a:rPr>
              <a:t>Ami </a:t>
            </a:r>
            <a:r>
              <a:rPr lang="en-US" sz="1600" dirty="0" err="1">
                <a:latin typeface="Calibri" panose="020F0502020204030204" pitchFamily="34" charset="0"/>
                <a:cs typeface="Calibri" panose="020F0502020204030204" pitchFamily="34" charset="0"/>
              </a:rPr>
              <a:t>azóta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történik</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az</a:t>
            </a:r>
            <a:r>
              <a:rPr lang="en-US" sz="1600" dirty="0">
                <a:latin typeface="Calibri" panose="020F0502020204030204" pitchFamily="34" charset="0"/>
                <a:cs typeface="Calibri" panose="020F0502020204030204" pitchFamily="34" charset="0"/>
              </a:rPr>
              <a:t> a </a:t>
            </a:r>
            <a:r>
              <a:rPr lang="en-US" sz="1600" dirty="0" err="1">
                <a:latin typeface="Calibri" panose="020F0502020204030204" pitchFamily="34" charset="0"/>
                <a:cs typeface="Calibri" panose="020F0502020204030204" pitchFamily="34" charset="0"/>
              </a:rPr>
              <a:t>demokratikus</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intézményrendszer</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keretei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között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maffiamódszereket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alkalmazó</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állam</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azaz</a:t>
            </a:r>
            <a:r>
              <a:rPr lang="en-US" sz="1600" dirty="0">
                <a:latin typeface="Calibri" panose="020F0502020204030204" pitchFamily="34" charset="0"/>
                <a:cs typeface="Calibri" panose="020F0502020204030204" pitchFamily="34" charset="0"/>
              </a:rPr>
              <a:t> a </a:t>
            </a:r>
            <a:r>
              <a:rPr lang="hu-HU"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szervezett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felvilág</a:t>
            </a:r>
            <a:r>
              <a:rPr lang="hu-HU" sz="1600"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szisztematikus</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kiépítése</a:t>
            </a:r>
            <a:r>
              <a:rPr lang="en-US" sz="1600" dirty="0">
                <a:latin typeface="Calibri" panose="020F0502020204030204" pitchFamily="34" charset="0"/>
                <a:cs typeface="Calibri" panose="020F0502020204030204" pitchFamily="34" charset="0"/>
              </a:rPr>
              <a:t>. </a:t>
            </a:r>
            <a:r>
              <a:rPr lang="hu-HU"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a </a:t>
            </a:r>
            <a:r>
              <a:rPr lang="en-US" sz="1600" dirty="0" err="1">
                <a:latin typeface="Calibri" panose="020F0502020204030204" pitchFamily="34" charset="0"/>
                <a:cs typeface="Calibri" panose="020F0502020204030204" pitchFamily="34" charset="0"/>
              </a:rPr>
              <a:t>Fidesz</a:t>
            </a:r>
            <a:r>
              <a:rPr lang="en-US" sz="1600" dirty="0">
                <a:latin typeface="Calibri" panose="020F0502020204030204" pitchFamily="34" charset="0"/>
                <a:cs typeface="Calibri" panose="020F0502020204030204" pitchFamily="34" charset="0"/>
              </a:rPr>
              <a:t> a </a:t>
            </a:r>
            <a:r>
              <a:rPr lang="en-US" sz="1600" dirty="0" err="1">
                <a:latin typeface="Calibri" panose="020F0502020204030204" pitchFamily="34" charset="0"/>
                <a:cs typeface="Calibri" panose="020F0502020204030204" pitchFamily="34" charset="0"/>
              </a:rPr>
              <a:t>közpénzek</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és</a:t>
            </a:r>
            <a:r>
              <a:rPr lang="en-US" sz="1600" dirty="0">
                <a:latin typeface="Calibri" panose="020F0502020204030204" pitchFamily="34" charset="0"/>
                <a:cs typeface="Calibri" panose="020F0502020204030204" pitchFamily="34" charset="0"/>
              </a:rPr>
              <a:t> a </a:t>
            </a:r>
            <a:r>
              <a:rPr lang="en-US" sz="1600" dirty="0" err="1">
                <a:latin typeface="Calibri" panose="020F0502020204030204" pitchFamily="34" charset="0"/>
                <a:cs typeface="Calibri" panose="020F0502020204030204" pitchFamily="34" charset="0"/>
              </a:rPr>
              <a:t>magánvagyonok</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szemérmetlen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lenyúlására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használja</a:t>
            </a:r>
            <a:r>
              <a:rPr lang="en-US" sz="1600" dirty="0">
                <a:latin typeface="Calibri" panose="020F0502020204030204" pitchFamily="34" charset="0"/>
                <a:cs typeface="Calibri" panose="020F0502020204030204" pitchFamily="34" charset="0"/>
              </a:rPr>
              <a:t> a </a:t>
            </a:r>
            <a:r>
              <a:rPr lang="en-US" sz="1600" dirty="0" err="1">
                <a:latin typeface="Calibri" panose="020F0502020204030204" pitchFamily="34" charset="0"/>
                <a:cs typeface="Calibri" panose="020F0502020204030204" pitchFamily="34" charset="0"/>
              </a:rPr>
              <a:t>frissen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szervezett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felvilágot</a:t>
            </a:r>
            <a:r>
              <a:rPr lang="en-US" sz="1600" dirty="0">
                <a:latin typeface="Calibri" panose="020F0502020204030204" pitchFamily="34" charset="0"/>
                <a:cs typeface="Calibri" panose="020F0502020204030204" pitchFamily="34" charset="0"/>
              </a:rPr>
              <a:t>” - a </a:t>
            </a:r>
            <a:r>
              <a:rPr lang="en-US" sz="1600" dirty="0" err="1">
                <a:latin typeface="Calibri" panose="020F0502020204030204" pitchFamily="34" charset="0"/>
                <a:cs typeface="Calibri" panose="020F0502020204030204" pitchFamily="34" charset="0"/>
              </a:rPr>
              <a:t>magyar</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polip</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felülről</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állami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segédlettel</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terjeszkedik</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lefelé</a:t>
            </a:r>
            <a:r>
              <a:rPr lang="en-US" sz="1600" dirty="0">
                <a:latin typeface="Calibri" panose="020F0502020204030204" pitchFamily="34" charset="0"/>
                <a:cs typeface="Calibri" panose="020F0502020204030204" pitchFamily="34" charset="0"/>
              </a:rPr>
              <a:t>.</a:t>
            </a:r>
            <a:r>
              <a:rPr lang="hu-HU" sz="1600" dirty="0">
                <a:latin typeface="Calibri" panose="020F0502020204030204" pitchFamily="34" charset="0"/>
                <a:cs typeface="Calibri" panose="020F0502020204030204" pitchFamily="34" charset="0"/>
              </a:rPr>
              <a:t> A szervezett felvilágban az állam nem a maffia eszköze, hanem ő a maffia maga.”</a:t>
            </a:r>
          </a:p>
          <a:p>
            <a:pPr algn="just" defTabSz="1219170"/>
            <a:r>
              <a:rPr lang="hu-HU" sz="2400" b="1" dirty="0" smtClean="0">
                <a:solidFill>
                  <a:srgbClr val="50412C"/>
                </a:solidFill>
                <a:latin typeface="Calibri" panose="020F0502020204030204" pitchFamily="34" charset="0"/>
                <a:cs typeface="Calibri" panose="020F0502020204030204" pitchFamily="34" charset="0"/>
              </a:rPr>
              <a:t>A </a:t>
            </a:r>
            <a:r>
              <a:rPr lang="hu-HU" sz="2400" b="1" dirty="0">
                <a:solidFill>
                  <a:srgbClr val="50412C"/>
                </a:solidFill>
                <a:latin typeface="Calibri" panose="020F0502020204030204" pitchFamily="34" charset="0"/>
                <a:cs typeface="Calibri" panose="020F0502020204030204" pitchFamily="34" charset="0"/>
              </a:rPr>
              <a:t>visszautasíthatatlan kétharmados ajánlat (Népszabadság, 2011. március 12.)</a:t>
            </a:r>
          </a:p>
          <a:p>
            <a:pPr algn="just" defTabSz="1219170">
              <a:spcAft>
                <a:spcPts val="1200"/>
              </a:spcAft>
            </a:pPr>
            <a:r>
              <a:rPr lang="hu-HU" sz="1200" b="1" i="1" dirty="0">
                <a:solidFill>
                  <a:srgbClr val="50412C"/>
                </a:solidFill>
                <a:latin typeface="Calibri" panose="020F0502020204030204" pitchFamily="34" charset="0"/>
                <a:cs typeface="Calibri" panose="020F0502020204030204" pitchFamily="34" charset="0"/>
                <a:hlinkClick r:id="rId4"/>
              </a:rPr>
              <a:t>https://www.postcommunistregimes.com/wp-content/uploads/2020/04/2011.03.12.-MB-A-visszautas%C3%ADthatatlan-k%C3%A9tharmados-aj%C3%A1nlat-N%C3%A9pszabads%C3%A1g.pdf</a:t>
            </a:r>
            <a:r>
              <a:rPr lang="hu-HU" sz="1200" b="1" i="1" dirty="0">
                <a:solidFill>
                  <a:srgbClr val="50412C"/>
                </a:solidFill>
                <a:latin typeface="Calibri" panose="020F0502020204030204" pitchFamily="34" charset="0"/>
                <a:cs typeface="Calibri" panose="020F0502020204030204" pitchFamily="34" charset="0"/>
              </a:rPr>
              <a:t> </a:t>
            </a:r>
          </a:p>
          <a:p>
            <a:pPr algn="just" defTabSz="1219170"/>
            <a:r>
              <a:rPr lang="hu-HU" sz="2400" b="1" dirty="0" smtClean="0">
                <a:solidFill>
                  <a:srgbClr val="50412C"/>
                </a:solidFill>
                <a:latin typeface="Calibri" panose="020F0502020204030204" pitchFamily="34" charset="0"/>
                <a:cs typeface="Calibri" panose="020F0502020204030204" pitchFamily="34" charset="0"/>
              </a:rPr>
              <a:t>A </a:t>
            </a:r>
            <a:r>
              <a:rPr lang="hu-HU" sz="2400" b="1" dirty="0">
                <a:solidFill>
                  <a:srgbClr val="50412C"/>
                </a:solidFill>
                <a:latin typeface="Calibri" panose="020F0502020204030204" pitchFamily="34" charset="0"/>
                <a:cs typeface="Calibri" panose="020F0502020204030204" pitchFamily="34" charset="0"/>
              </a:rPr>
              <a:t>posztkommunista maffiaállam (interjú, 2013.június 14.); </a:t>
            </a:r>
          </a:p>
          <a:p>
            <a:pPr algn="just" defTabSz="1219170"/>
            <a:r>
              <a:rPr lang="hu-HU" sz="1200" i="1" dirty="0">
                <a:solidFill>
                  <a:srgbClr val="50412C"/>
                </a:solidFill>
                <a:latin typeface="Calibri" panose="020F0502020204030204" pitchFamily="34" charset="0"/>
                <a:cs typeface="Calibri" panose="020F0502020204030204" pitchFamily="34" charset="0"/>
                <a:hlinkClick r:id="rId3"/>
              </a:rPr>
              <a:t>https://www.postcommunistregimes.com/wp-content/uploads/2020/05/2001.02.22.-Magyar-B%C3%A1lint-Magyar-Polip-a-szervezett-felvil%C3%A1g.pdf</a:t>
            </a:r>
            <a:endParaRPr lang="hu-HU" sz="1600" b="1" dirty="0">
              <a:solidFill>
                <a:srgbClr val="50412C"/>
              </a:solidFill>
              <a:latin typeface="Calibri"/>
            </a:endParaRPr>
          </a:p>
        </p:txBody>
      </p:sp>
    </p:spTree>
    <p:extLst>
      <p:ext uri="{BB962C8B-B14F-4D97-AF65-F5344CB8AC3E}">
        <p14:creationId xmlns:p14="http://schemas.microsoft.com/office/powerpoint/2010/main" val="2671545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ím 1">
            <a:extLst>
              <a:ext uri="{FF2B5EF4-FFF2-40B4-BE49-F238E27FC236}">
                <a16:creationId xmlns:a16="http://schemas.microsoft.com/office/drawing/2014/main" id="{9C55480B-F82F-C926-3AC9-B2201DD8445C}"/>
              </a:ext>
            </a:extLst>
          </p:cNvPr>
          <p:cNvSpPr txBox="1">
            <a:spLocks noChangeArrowheads="1"/>
          </p:cNvSpPr>
          <p:nvPr/>
        </p:nvSpPr>
        <p:spPr bwMode="auto">
          <a:xfrm>
            <a:off x="46038" y="0"/>
            <a:ext cx="120999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pPr marL="0" marR="0" lvl="0" indent="0" algn="ctr" defTabSz="914400" rtl="0" eaLnBrk="1" fontAlgn="base" latinLnBrk="0" hangingPunct="0">
              <a:lnSpc>
                <a:spcPct val="99000"/>
              </a:lnSpc>
              <a:spcBef>
                <a:spcPct val="0"/>
              </a:spcBef>
              <a:spcAft>
                <a:spcPct val="0"/>
              </a:spcAft>
              <a:buClrTx/>
              <a:buSzTx/>
              <a:buFontTx/>
              <a:buNone/>
              <a:tabLst/>
              <a:defRPr/>
            </a:pPr>
            <a:r>
              <a:rPr kumimoji="0" lang="en-US" altLang="en-US" sz="27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A </a:t>
            </a:r>
            <a:r>
              <a:rPr kumimoji="0" lang="en-US" altLang="en-US" sz="27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felsoroltak</a:t>
            </a:r>
            <a:r>
              <a:rPr kumimoji="0" lang="en-US" altLang="en-US" sz="27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7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közül</a:t>
            </a:r>
            <a:r>
              <a:rPr kumimoji="0" lang="en-US" altLang="en-US" sz="27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7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melyik</a:t>
            </a:r>
            <a:r>
              <a:rPr kumimoji="0" lang="en-US" altLang="en-US" sz="27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7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Magyarországon</a:t>
            </a:r>
            <a:r>
              <a:rPr kumimoji="0" lang="en-US" altLang="en-US" sz="27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 </a:t>
            </a:r>
            <a:r>
              <a:rPr kumimoji="0" lang="en-US" altLang="en-US" sz="27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Calibri" panose="020F0502020204030204" pitchFamily="34" charset="0"/>
              </a:rPr>
              <a:t>legsúlyosabb</a:t>
            </a:r>
            <a:r>
              <a:rPr kumimoji="0" lang="en-US" altLang="en-US" sz="27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7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Calibri" panose="020F0502020204030204" pitchFamily="34" charset="0"/>
              </a:rPr>
              <a:t>megoldandó</a:t>
            </a:r>
            <a:r>
              <a:rPr kumimoji="0" lang="en-US" altLang="en-US" sz="27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7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Calibri" panose="020F0502020204030204" pitchFamily="34" charset="0"/>
              </a:rPr>
              <a:t>probléma</a:t>
            </a:r>
            <a:r>
              <a:rPr kumimoji="0" lang="en-US" altLang="en-US" sz="27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a:t>
            </a:r>
            <a:br>
              <a:rPr kumimoji="0" lang="en-US" altLang="en-US" sz="27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br>
            <a:r>
              <a:rPr kumimoji="0" lang="en-US" altLang="en-US" sz="20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És</a:t>
            </a: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0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melyik</a:t>
            </a: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 </a:t>
            </a:r>
            <a:r>
              <a:rPr kumimoji="0" lang="en-US" altLang="en-US" sz="20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második</a:t>
            </a: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a:t>
            </a: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az</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első</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és</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második</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hely</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szerint</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súlyozott</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átlagok</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a:t>
            </a:r>
            <a:endParaRPr kumimoji="0" lang="en-US" altLang="en-US" sz="4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endParaRPr>
          </a:p>
          <a:p>
            <a:pPr marL="0" marR="0" lvl="0" indent="0" algn="ctr" defTabSz="914400" rtl="0" eaLnBrk="1" fontAlgn="base" latinLnBrk="0" hangingPunct="0">
              <a:lnSpc>
                <a:spcPct val="99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A </a:t>
            </a:r>
            <a:r>
              <a:rPr kumimoji="0" lang="en-US" altLang="en-US" sz="2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problémák</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súlyosságának</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megítélése</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pártpreferencia</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szerint</a:t>
            </a:r>
            <a:endParaRPr kumimoji="0" lang="en-US" altLang="en-US" sz="4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endParaRPr>
          </a:p>
          <a:p>
            <a:pPr marL="0" marR="0" lvl="0" indent="0" algn="ctr" defTabSz="914400" rtl="0" eaLnBrk="1" fontAlgn="base" latinLnBrk="0" hangingPunct="0">
              <a:lnSpc>
                <a:spcPct val="99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a:t>
            </a:r>
            <a:r>
              <a:rPr kumimoji="0" lang="en-US" altLang="en-US" sz="22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Medián</a:t>
            </a:r>
            <a:r>
              <a:rPr kumimoji="0" lang="en-US" altLang="en-US" sz="2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2023. </a:t>
            </a:r>
            <a:r>
              <a:rPr kumimoji="0" lang="en-US" altLang="en-US" sz="22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november</a:t>
            </a:r>
            <a:r>
              <a:rPr kumimoji="0" lang="en-US" altLang="en-US" sz="2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200" b="1" i="0" u="none" strike="noStrike" kern="1200" cap="none" spc="0" normalizeH="0" baseline="0" noProof="0" dirty="0" err="1">
                <a:ln>
                  <a:noFill/>
                </a:ln>
                <a:solidFill>
                  <a:srgbClr val="E46C0A"/>
                </a:solidFill>
                <a:effectLst/>
                <a:uLnTx/>
                <a:uFillTx/>
                <a:latin typeface="Calibri" panose="020F0502020204030204" pitchFamily="34" charset="0"/>
                <a:cs typeface="Calibri" panose="020F0502020204030204" pitchFamily="34" charset="0"/>
                <a:sym typeface="Calibri" panose="020F0502020204030204" pitchFamily="34" charset="0"/>
              </a:rPr>
              <a:t>kormánypártiak</a:t>
            </a:r>
            <a:r>
              <a:rPr kumimoji="0" lang="en-US" altLang="en-US" sz="2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Calibri" panose="020F0502020204030204" pitchFamily="34" charset="0"/>
              </a:rPr>
              <a:t>ellenzékiek</a:t>
            </a:r>
            <a:r>
              <a:rPr kumimoji="0" lang="en-US" altLang="en-US" sz="2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 </a:t>
            </a:r>
            <a:r>
              <a:rPr kumimoji="0" lang="en-US" altLang="en-US" sz="2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Calibri" panose="020F0502020204030204" pitchFamily="34" charset="0"/>
              </a:rPr>
              <a:t>pártnélküliek</a:t>
            </a:r>
            <a:r>
              <a:rPr kumimoji="0" lang="en-US" altLang="en-US" sz="2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t>)</a:t>
            </a:r>
          </a:p>
        </p:txBody>
      </p:sp>
      <p:graphicFrame>
        <p:nvGraphicFramePr>
          <p:cNvPr id="4" name="Tartalom helye 13">
            <a:extLst>
              <a:ext uri="{FF2B5EF4-FFF2-40B4-BE49-F238E27FC236}">
                <a16:creationId xmlns:a16="http://schemas.microsoft.com/office/drawing/2014/main" id="{5FBAA0B7-59BA-A960-6821-D22A921CADA8}"/>
              </a:ext>
            </a:extLst>
          </p:cNvPr>
          <p:cNvGraphicFramePr>
            <a:graphicFrameLocks/>
          </p:cNvGraphicFramePr>
          <p:nvPr/>
        </p:nvGraphicFramePr>
        <p:xfrm>
          <a:off x="498655" y="1634429"/>
          <a:ext cx="6967015" cy="2554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rtalom helye 13">
            <a:extLst>
              <a:ext uri="{FF2B5EF4-FFF2-40B4-BE49-F238E27FC236}">
                <a16:creationId xmlns:a16="http://schemas.microsoft.com/office/drawing/2014/main" id="{6F301907-9D07-8CE6-229E-13F0D2190620}"/>
              </a:ext>
            </a:extLst>
          </p:cNvPr>
          <p:cNvGraphicFramePr>
            <a:graphicFrameLocks/>
          </p:cNvGraphicFramePr>
          <p:nvPr/>
        </p:nvGraphicFramePr>
        <p:xfrm>
          <a:off x="6242976" y="1610235"/>
          <a:ext cx="6671844" cy="2555875"/>
        </p:xfrm>
        <a:graphic>
          <a:graphicData uri="http://schemas.openxmlformats.org/drawingml/2006/chart">
            <c:chart xmlns:c="http://schemas.openxmlformats.org/drawingml/2006/chart" xmlns:r="http://schemas.openxmlformats.org/officeDocument/2006/relationships" r:id="rId3"/>
          </a:graphicData>
        </a:graphic>
      </p:graphicFrame>
      <p:sp>
        <p:nvSpPr>
          <p:cNvPr id="6149" name="Ellipszis 2">
            <a:extLst>
              <a:ext uri="{FF2B5EF4-FFF2-40B4-BE49-F238E27FC236}">
                <a16:creationId xmlns:a16="http://schemas.microsoft.com/office/drawing/2014/main" id="{5268380C-E334-BF9C-1583-8E3C33C745C7}"/>
              </a:ext>
            </a:extLst>
          </p:cNvPr>
          <p:cNvSpPr>
            <a:spLocks noChangeArrowheads="1"/>
          </p:cNvSpPr>
          <p:nvPr/>
        </p:nvSpPr>
        <p:spPr bwMode="auto">
          <a:xfrm>
            <a:off x="7442498" y="1968500"/>
            <a:ext cx="3021015" cy="550863"/>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45719" rIns="45719"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graphicFrame>
        <p:nvGraphicFramePr>
          <p:cNvPr id="3" name="Tartalom helye 13">
            <a:extLst>
              <a:ext uri="{FF2B5EF4-FFF2-40B4-BE49-F238E27FC236}">
                <a16:creationId xmlns:a16="http://schemas.microsoft.com/office/drawing/2014/main" id="{818831A4-1AF6-E3B3-FE6E-3DF292E54069}"/>
              </a:ext>
            </a:extLst>
          </p:cNvPr>
          <p:cNvGraphicFramePr>
            <a:graphicFrameLocks/>
          </p:cNvGraphicFramePr>
          <p:nvPr/>
        </p:nvGraphicFramePr>
        <p:xfrm>
          <a:off x="2103862" y="4188717"/>
          <a:ext cx="7984275" cy="2627313"/>
        </p:xfrm>
        <a:graphic>
          <a:graphicData uri="http://schemas.openxmlformats.org/drawingml/2006/chart">
            <c:chart xmlns:c="http://schemas.openxmlformats.org/drawingml/2006/chart" xmlns:r="http://schemas.openxmlformats.org/officeDocument/2006/relationships" r:id="rId4"/>
          </a:graphicData>
        </a:graphic>
      </p:graphicFrame>
      <p:sp>
        <p:nvSpPr>
          <p:cNvPr id="6153" name="Ellipszis 1">
            <a:extLst>
              <a:ext uri="{FF2B5EF4-FFF2-40B4-BE49-F238E27FC236}">
                <a16:creationId xmlns:a16="http://schemas.microsoft.com/office/drawing/2014/main" id="{7D3DC803-9CD1-08F0-164D-C30F8A521CDE}"/>
              </a:ext>
            </a:extLst>
          </p:cNvPr>
          <p:cNvSpPr>
            <a:spLocks noChangeArrowheads="1"/>
          </p:cNvSpPr>
          <p:nvPr/>
        </p:nvSpPr>
        <p:spPr bwMode="auto">
          <a:xfrm>
            <a:off x="3848744" y="4577763"/>
            <a:ext cx="3054370" cy="532437"/>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45719" rIns="45719"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
        <p:nvSpPr>
          <p:cNvPr id="2" name="Ellipszis 1">
            <a:extLst>
              <a:ext uri="{FF2B5EF4-FFF2-40B4-BE49-F238E27FC236}">
                <a16:creationId xmlns:a16="http://schemas.microsoft.com/office/drawing/2014/main" id="{941D08C6-082D-74B8-58E4-F0731B7741F9}"/>
              </a:ext>
            </a:extLst>
          </p:cNvPr>
          <p:cNvSpPr>
            <a:spLocks noChangeArrowheads="1"/>
          </p:cNvSpPr>
          <p:nvPr/>
        </p:nvSpPr>
        <p:spPr bwMode="auto">
          <a:xfrm>
            <a:off x="1663443" y="3382700"/>
            <a:ext cx="2185301" cy="417512"/>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45719" rIns="45719"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76695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83127" y="202621"/>
            <a:ext cx="11850255" cy="1200329"/>
          </a:xfrm>
          <a:prstGeom prst="rect">
            <a:avLst/>
          </a:prstGeom>
        </p:spPr>
        <p:txBody>
          <a:bodyPr wrap="square">
            <a:spAutoFit/>
          </a:bodyPr>
          <a:lstStyle/>
          <a:p>
            <a:pPr algn="ctr"/>
            <a:r>
              <a:rPr kumimoji="0" lang="hu-HU" sz="2800" b="1" i="0" u="none" strike="noStrike" kern="0" cap="none" spc="0" normalizeH="0" baseline="0" noProof="0" dirty="0">
                <a:ln>
                  <a:noFill/>
                </a:ln>
                <a:solidFill>
                  <a:prstClr val="black"/>
                </a:solidFill>
                <a:effectLst/>
                <a:uLnTx/>
                <a:uFillTx/>
                <a:ea typeface="+mj-ea"/>
                <a:cs typeface="+mj-cs"/>
              </a:rPr>
              <a:t>Mi lehet az oka annak, hogy a kormány nem oldja meg ezeket a problémákat?</a:t>
            </a:r>
            <a:br>
              <a:rPr kumimoji="0" lang="hu-HU" sz="2800" b="1" i="0" u="none" strike="noStrike" kern="0" cap="none" spc="0" normalizeH="0" baseline="0" noProof="0" dirty="0">
                <a:ln>
                  <a:noFill/>
                </a:ln>
                <a:solidFill>
                  <a:prstClr val="black"/>
                </a:solidFill>
                <a:effectLst/>
                <a:uLnTx/>
                <a:uFillTx/>
                <a:ea typeface="+mj-ea"/>
                <a:cs typeface="+mj-cs"/>
              </a:rPr>
            </a:br>
            <a:r>
              <a:rPr lang="hu-HU" sz="2000" kern="0" dirty="0">
                <a:solidFill>
                  <a:prstClr val="black"/>
                </a:solidFill>
                <a:ea typeface="+mj-ea"/>
                <a:cs typeface="+mj-cs"/>
              </a:rPr>
              <a:t>(pártpreferencia szerint, %)</a:t>
            </a:r>
            <a:endParaRPr lang="hu-HU" sz="2000" kern="0" dirty="0">
              <a:solidFill>
                <a:sysClr val="windowText" lastClr="000000"/>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2400" b="1" i="0" u="none" strike="noStrike" kern="0" cap="none" spc="0" normalizeH="0" baseline="0" noProof="0" dirty="0">
                <a:ln>
                  <a:noFill/>
                </a:ln>
                <a:solidFill>
                  <a:prstClr val="black"/>
                </a:solidFill>
                <a:effectLst/>
                <a:uLnTx/>
                <a:uFillTx/>
                <a:ea typeface="+mj-ea"/>
                <a:cs typeface="+mj-cs"/>
              </a:rPr>
              <a:t>(Medián, 2023. november)</a:t>
            </a:r>
            <a:endParaRPr kumimoji="0" lang="hu-HU" sz="2000" b="1" i="0" u="none" strike="noStrike" kern="0" cap="none" spc="0" normalizeH="0" baseline="0" noProof="0" dirty="0">
              <a:ln>
                <a:noFill/>
              </a:ln>
              <a:solidFill>
                <a:sysClr val="windowText" lastClr="000000"/>
              </a:solidFill>
              <a:effectLst/>
              <a:uLnTx/>
              <a:uFillTx/>
            </a:endParaRPr>
          </a:p>
        </p:txBody>
      </p:sp>
      <p:graphicFrame>
        <p:nvGraphicFramePr>
          <p:cNvPr id="5" name="Tartalom helye 5"/>
          <p:cNvGraphicFramePr>
            <a:graphicFrameLocks/>
          </p:cNvGraphicFramePr>
          <p:nvPr>
            <p:extLst>
              <p:ext uri="{D42A27DB-BD31-4B8C-83A1-F6EECF244321}">
                <p14:modId xmlns:p14="http://schemas.microsoft.com/office/powerpoint/2010/main" val="396719258"/>
              </p:ext>
            </p:extLst>
          </p:nvPr>
        </p:nvGraphicFramePr>
        <p:xfrm>
          <a:off x="339366" y="1402950"/>
          <a:ext cx="9968416" cy="51261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8892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txBox="1">
            <a:spLocks/>
          </p:cNvSpPr>
          <p:nvPr/>
        </p:nvSpPr>
        <p:spPr>
          <a:xfrm>
            <a:off x="110836" y="79902"/>
            <a:ext cx="12081164" cy="120395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kumimoji="0" lang="hu-HU" sz="3100" b="1" i="0" u="none" strike="noStrike" kern="1200" cap="none" spc="0" normalizeH="0" baseline="0" noProof="0" dirty="0">
                <a:ln>
                  <a:noFill/>
                </a:ln>
                <a:solidFill>
                  <a:prstClr val="black"/>
                </a:solidFill>
                <a:effectLst/>
                <a:uLnTx/>
                <a:uFillTx/>
                <a:latin typeface="Calibri" panose="020F0502020204030204"/>
                <a:ea typeface="+mj-ea"/>
                <a:cs typeface="+mj-cs"/>
              </a:rPr>
              <a:t>Mi lehet az oka annak, hogy a kormány nem oldja meg ezeket a problémákat?</a:t>
            </a:r>
            <a:br>
              <a:rPr kumimoji="0" lang="hu-HU" sz="3100" b="1" i="0" u="none" strike="noStrike" kern="1200" cap="none" spc="0" normalizeH="0" baseline="0" noProof="0" dirty="0">
                <a:ln>
                  <a:noFill/>
                </a:ln>
                <a:solidFill>
                  <a:prstClr val="black"/>
                </a:solidFill>
                <a:effectLst/>
                <a:uLnTx/>
                <a:uFillTx/>
                <a:latin typeface="Calibri" panose="020F0502020204030204"/>
                <a:ea typeface="+mj-ea"/>
                <a:cs typeface="+mj-cs"/>
              </a:rPr>
            </a:br>
            <a:r>
              <a:rPr lang="hu-HU" sz="2200" dirty="0">
                <a:solidFill>
                  <a:prstClr val="black"/>
                </a:solidFill>
              </a:rPr>
              <a:t>(T</a:t>
            </a:r>
            <a:r>
              <a:rPr kumimoji="0" lang="hu-HU" sz="2200" b="0" i="0" u="none" strike="noStrike" kern="1200" cap="none" spc="0" normalizeH="0" baseline="0" noProof="0" dirty="0" err="1">
                <a:ln>
                  <a:noFill/>
                </a:ln>
                <a:solidFill>
                  <a:prstClr val="black"/>
                </a:solidFill>
                <a:effectLst/>
                <a:uLnTx/>
                <a:uFillTx/>
              </a:rPr>
              <a:t>elepüléstípus</a:t>
            </a:r>
            <a:r>
              <a:rPr kumimoji="0" lang="hu-HU" sz="2200" b="0" i="0" u="none" strike="noStrike" kern="1200" cap="none" spc="0" normalizeH="0" baseline="0" noProof="0" dirty="0">
                <a:ln>
                  <a:noFill/>
                </a:ln>
                <a:solidFill>
                  <a:prstClr val="black"/>
                </a:solidFill>
                <a:effectLst/>
                <a:uLnTx/>
                <a:uFillTx/>
              </a:rPr>
              <a:t>  és iskolai végzettség szerint, %)</a:t>
            </a:r>
            <a:r>
              <a:rPr lang="hu-HU" sz="2200" b="1" dirty="0">
                <a:solidFill>
                  <a:prstClr val="black"/>
                </a:solidFill>
              </a:rPr>
              <a:t> </a:t>
            </a:r>
          </a:p>
          <a:p>
            <a:pPr lvl="0" algn="ctr"/>
            <a:r>
              <a:rPr lang="hu-HU" sz="2900" b="1" dirty="0">
                <a:solidFill>
                  <a:prstClr val="black"/>
                </a:solidFill>
              </a:rPr>
              <a:t>(Medián, 2023. november) </a:t>
            </a:r>
            <a:endParaRPr kumimoji="0" lang="hu-HU" sz="2900" b="0" i="0" u="none" strike="noStrike" kern="1200" cap="none" spc="0" normalizeH="0" baseline="0" noProof="0" dirty="0">
              <a:ln>
                <a:noFill/>
              </a:ln>
              <a:solidFill>
                <a:sysClr val="windowText" lastClr="000000"/>
              </a:solidFill>
              <a:effectLst/>
              <a:uLnTx/>
              <a:uFillTx/>
              <a:latin typeface="Calibri Light" panose="020F0302020204030204"/>
            </a:endParaRPr>
          </a:p>
        </p:txBody>
      </p:sp>
      <p:graphicFrame>
        <p:nvGraphicFramePr>
          <p:cNvPr id="5" name="Tartalom helye 5"/>
          <p:cNvGraphicFramePr>
            <a:graphicFrameLocks/>
          </p:cNvGraphicFramePr>
          <p:nvPr>
            <p:extLst>
              <p:ext uri="{D42A27DB-BD31-4B8C-83A1-F6EECF244321}">
                <p14:modId xmlns:p14="http://schemas.microsoft.com/office/powerpoint/2010/main" val="3433842796"/>
              </p:ext>
            </p:extLst>
          </p:nvPr>
        </p:nvGraphicFramePr>
        <p:xfrm>
          <a:off x="637309" y="1413164"/>
          <a:ext cx="10741891" cy="51354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843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64657"/>
            <a:ext cx="12192000" cy="822038"/>
          </a:xfrm>
        </p:spPr>
        <p:txBody>
          <a:bodyPr>
            <a:noAutofit/>
          </a:bodyPr>
          <a:lstStyle/>
          <a:p>
            <a:r>
              <a:rPr lang="en-US"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Mi</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lehet</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az</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oka</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annak</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hogy</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 </a:t>
            </a:r>
            <a:r>
              <a:rPr lang="en-US"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kormány</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nem</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oldja</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meg </a:t>
            </a:r>
            <a:r>
              <a:rPr lang="hu-HU"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az Ön által említett</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problémát</a:t>
            </a: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hu-HU"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r>
            <a:br>
              <a:rPr lang="hu-HU"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hu-HU"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hu-HU" sz="2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Závecz</a:t>
            </a:r>
            <a:r>
              <a:rPr lang="hu-HU"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Research, 2021. november)</a:t>
            </a:r>
            <a:endParaRPr lang="hu-HU" sz="2800" dirty="0">
              <a:solidFill>
                <a:srgbClr val="50412C"/>
              </a:solidFill>
              <a:latin typeface="Calibri" panose="020F0502020204030204" pitchFamily="34" charset="0"/>
              <a:ea typeface="Open Sans" panose="020B0606030504020204" pitchFamily="34" charset="0"/>
              <a:cs typeface="Calibri" panose="020F0502020204030204" pitchFamily="34" charset="0"/>
            </a:endParaRPr>
          </a:p>
        </p:txBody>
      </p:sp>
      <p:graphicFrame>
        <p:nvGraphicFramePr>
          <p:cNvPr id="4" name="Tartalom helye 3"/>
          <p:cNvGraphicFramePr>
            <a:graphicFrameLocks noGrp="1"/>
          </p:cNvGraphicFramePr>
          <p:nvPr>
            <p:ph idx="1"/>
            <p:extLst>
              <p:ext uri="{D42A27DB-BD31-4B8C-83A1-F6EECF244321}">
                <p14:modId xmlns:p14="http://schemas.microsoft.com/office/powerpoint/2010/main" val="3950091151"/>
              </p:ext>
            </p:extLst>
          </p:nvPr>
        </p:nvGraphicFramePr>
        <p:xfrm>
          <a:off x="143934" y="975325"/>
          <a:ext cx="11835630" cy="4879261"/>
        </p:xfrm>
        <a:graphic>
          <a:graphicData uri="http://schemas.openxmlformats.org/drawingml/2006/table">
            <a:tbl>
              <a:tblPr firstRow="1" firstCol="1" bandRow="1"/>
              <a:tblGrid>
                <a:gridCol w="3772284">
                  <a:extLst>
                    <a:ext uri="{9D8B030D-6E8A-4147-A177-3AD203B41FA5}">
                      <a16:colId xmlns:a16="http://schemas.microsoft.com/office/drawing/2014/main" val="1491819980"/>
                    </a:ext>
                  </a:extLst>
                </a:gridCol>
                <a:gridCol w="1948873">
                  <a:extLst>
                    <a:ext uri="{9D8B030D-6E8A-4147-A177-3AD203B41FA5}">
                      <a16:colId xmlns:a16="http://schemas.microsoft.com/office/drawing/2014/main" val="1528964206"/>
                    </a:ext>
                  </a:extLst>
                </a:gridCol>
                <a:gridCol w="1939636">
                  <a:extLst>
                    <a:ext uri="{9D8B030D-6E8A-4147-A177-3AD203B41FA5}">
                      <a16:colId xmlns:a16="http://schemas.microsoft.com/office/drawing/2014/main" val="1342458817"/>
                    </a:ext>
                  </a:extLst>
                </a:gridCol>
                <a:gridCol w="2275937">
                  <a:extLst>
                    <a:ext uri="{9D8B030D-6E8A-4147-A177-3AD203B41FA5}">
                      <a16:colId xmlns:a16="http://schemas.microsoft.com/office/drawing/2014/main" val="2150165182"/>
                    </a:ext>
                  </a:extLst>
                </a:gridCol>
                <a:gridCol w="1898900">
                  <a:extLst>
                    <a:ext uri="{9D8B030D-6E8A-4147-A177-3AD203B41FA5}">
                      <a16:colId xmlns:a16="http://schemas.microsoft.com/office/drawing/2014/main" val="3213272645"/>
                    </a:ext>
                  </a:extLst>
                </a:gridCol>
              </a:tblGrid>
              <a:tr h="465553">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hu-HU" sz="2200" b="1" dirty="0">
                          <a:effectLst/>
                          <a:latin typeface="Calibri" panose="020F0502020204030204" pitchFamily="34" charset="0"/>
                          <a:ea typeface="Calibri" panose="020F0502020204030204" pitchFamily="34" charset="0"/>
                          <a:cs typeface="Times New Roman" panose="02020603050405020304" pitchFamily="18" charset="0"/>
                        </a:rPr>
                        <a:t>Teljes népesség</a:t>
                      </a:r>
                      <a:endParaRPr lang="hu-HU"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hu-HU" sz="2200" b="1" dirty="0">
                          <a:effectLst/>
                          <a:latin typeface="Calibri" panose="020F0502020204030204" pitchFamily="34" charset="0"/>
                          <a:ea typeface="Calibri" panose="020F0502020204030204" pitchFamily="34" charset="0"/>
                          <a:cs typeface="Times New Roman" panose="02020603050405020304" pitchFamily="18" charset="0"/>
                        </a:rPr>
                        <a:t>Fidesz szavazók</a:t>
                      </a:r>
                      <a:endParaRPr lang="hu-HU"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hu-HU" sz="2200" b="1" dirty="0">
                          <a:effectLst/>
                          <a:latin typeface="Calibri" panose="020F0502020204030204" pitchFamily="34" charset="0"/>
                          <a:ea typeface="Calibri" panose="020F0502020204030204" pitchFamily="34" charset="0"/>
                          <a:cs typeface="Times New Roman" panose="02020603050405020304" pitchFamily="18" charset="0"/>
                        </a:rPr>
                        <a:t>Ellenzéki</a:t>
                      </a:r>
                      <a:r>
                        <a:rPr lang="hu-HU" sz="2200" b="1" baseline="0" dirty="0">
                          <a:effectLst/>
                          <a:latin typeface="Calibri" panose="020F0502020204030204" pitchFamily="34" charset="0"/>
                          <a:ea typeface="Calibri" panose="020F0502020204030204" pitchFamily="34" charset="0"/>
                          <a:cs typeface="Times New Roman" panose="02020603050405020304" pitchFamily="18" charset="0"/>
                        </a:rPr>
                        <a:t> </a:t>
                      </a:r>
                      <a:r>
                        <a:rPr lang="hu-HU" sz="2200" b="1" dirty="0">
                          <a:effectLst/>
                          <a:latin typeface="Calibri" panose="020F0502020204030204" pitchFamily="34" charset="0"/>
                          <a:ea typeface="Calibri" panose="020F0502020204030204" pitchFamily="34" charset="0"/>
                          <a:cs typeface="Times New Roman" panose="02020603050405020304" pitchFamily="18" charset="0"/>
                        </a:rPr>
                        <a:t>szavazók</a:t>
                      </a:r>
                      <a:endParaRPr lang="hu-HU"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hu-HU" sz="2200" b="1" dirty="0">
                          <a:effectLst/>
                          <a:latin typeface="Calibri" panose="020F0502020204030204" pitchFamily="34" charset="0"/>
                          <a:ea typeface="Calibri" panose="020F0502020204030204" pitchFamily="34" charset="0"/>
                          <a:cs typeface="Times New Roman" panose="02020603050405020304" pitchFamily="18" charset="0"/>
                        </a:rPr>
                        <a:t>Bizonytalanok</a:t>
                      </a:r>
                      <a:endParaRPr lang="hu-HU"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5384701"/>
                  </a:ext>
                </a:extLst>
              </a:tr>
              <a:tr h="672415">
                <a:tc>
                  <a:txBody>
                    <a:bodyPr/>
                    <a:lstStyle/>
                    <a:p>
                      <a:pPr>
                        <a:spcAft>
                          <a:spcPts val="0"/>
                        </a:spcAft>
                      </a:pP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más</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problémákra</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fókuszálnak</a:t>
                      </a:r>
                      <a:endParaRPr lang="hu-HU"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14</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24</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7</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12</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1359969"/>
                  </a:ext>
                </a:extLst>
              </a:tr>
              <a:tr h="541295">
                <a:tc>
                  <a:txBody>
                    <a:bodyPr/>
                    <a:lstStyle/>
                    <a:p>
                      <a:pPr>
                        <a:spcAft>
                          <a:spcPts val="0"/>
                        </a:spcAft>
                      </a:pP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próbálják</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nem</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sikerül</a:t>
                      </a:r>
                      <a:endParaRPr lang="hu-HU"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15</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33</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hu-HU" sz="2800" b="1">
                          <a:effectLst/>
                          <a:latin typeface="Calibri" panose="020F0502020204030204" pitchFamily="34" charset="0"/>
                          <a:ea typeface="Calibri" panose="020F0502020204030204" pitchFamily="34" charset="0"/>
                          <a:cs typeface="Times New Roman" panose="02020603050405020304" pitchFamily="18" charset="0"/>
                        </a:rPr>
                        <a:t>6</a:t>
                      </a:r>
                      <a:endParaRPr lang="hu-H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hu-HU" sz="2800" b="1">
                          <a:effectLst/>
                          <a:latin typeface="Calibri" panose="020F0502020204030204" pitchFamily="34" charset="0"/>
                          <a:ea typeface="Calibri" panose="020F0502020204030204" pitchFamily="34" charset="0"/>
                          <a:cs typeface="Times New Roman" panose="02020603050405020304" pitchFamily="18" charset="0"/>
                        </a:rPr>
                        <a:t>8</a:t>
                      </a:r>
                      <a:endParaRPr lang="hu-H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3859727"/>
                  </a:ext>
                </a:extLst>
              </a:tr>
              <a:tr h="672415">
                <a:tc>
                  <a:txBody>
                    <a:bodyPr/>
                    <a:lstStyle/>
                    <a:p>
                      <a:pPr>
                        <a:spcAft>
                          <a:spcPts val="0"/>
                        </a:spcAft>
                      </a:pPr>
                      <a:r>
                        <a:rPr lang="en-US" sz="2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mások akadályozzák a munkájukat</a:t>
                      </a:r>
                      <a:endParaRPr lang="hu-HU"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13</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24</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hu-HU" sz="2800" b="1">
                          <a:effectLst/>
                          <a:latin typeface="Calibri" panose="020F0502020204030204" pitchFamily="34" charset="0"/>
                          <a:ea typeface="Calibri" panose="020F0502020204030204" pitchFamily="34" charset="0"/>
                          <a:cs typeface="Times New Roman" panose="02020603050405020304" pitchFamily="18" charset="0"/>
                        </a:rPr>
                        <a:t>7</a:t>
                      </a:r>
                      <a:endParaRPr lang="hu-H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hu-HU" sz="2800" b="1">
                          <a:effectLst/>
                          <a:latin typeface="Calibri" panose="020F0502020204030204" pitchFamily="34" charset="0"/>
                          <a:ea typeface="Calibri" panose="020F0502020204030204" pitchFamily="34" charset="0"/>
                          <a:cs typeface="Times New Roman" panose="02020603050405020304" pitchFamily="18" charset="0"/>
                        </a:rPr>
                        <a:t>6</a:t>
                      </a:r>
                      <a:endParaRPr lang="hu-H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50323870"/>
                  </a:ext>
                </a:extLst>
              </a:tr>
              <a:tr h="921729">
                <a:tc>
                  <a:txBody>
                    <a:bodyPr/>
                    <a:lstStyle/>
                    <a:p>
                      <a:pPr>
                        <a:spcAft>
                          <a:spcPts val="0"/>
                        </a:spcAft>
                      </a:pP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azért</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mert</a:t>
                      </a:r>
                      <a:r>
                        <a:rPr lang="en-US" sz="2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korrupt</a:t>
                      </a:r>
                      <a:r>
                        <a:rPr lang="hu-HU" sz="2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a:t>
                      </a:r>
                      <a:r>
                        <a:rPr lang="en-US" sz="2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és</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az</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erre</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szánt</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pénzt</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saját</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maguk</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között</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osztják</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szét</a:t>
                      </a:r>
                      <a:endParaRPr lang="hu-HU"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30</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4</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49</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hu-HU" sz="2800" b="1">
                          <a:effectLst/>
                          <a:latin typeface="Calibri" panose="020F0502020204030204" pitchFamily="34" charset="0"/>
                          <a:ea typeface="Calibri" panose="020F0502020204030204" pitchFamily="34" charset="0"/>
                          <a:cs typeface="Times New Roman" panose="02020603050405020304" pitchFamily="18" charset="0"/>
                        </a:rPr>
                        <a:t>33</a:t>
                      </a:r>
                      <a:endParaRPr lang="hu-H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85133024"/>
                  </a:ext>
                </a:extLst>
              </a:tr>
              <a:tr h="886691">
                <a:tc>
                  <a:txBody>
                    <a:bodyPr/>
                    <a:lstStyle/>
                    <a:p>
                      <a:pPr>
                        <a:spcAft>
                          <a:spcPts val="0"/>
                        </a:spcAft>
                      </a:pP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azért</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mert</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csak</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azzal</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foglalkoznak</a:t>
                      </a:r>
                      <a:r>
                        <a:rPr lang="en-US" sz="2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ami</a:t>
                      </a:r>
                      <a:r>
                        <a:rPr lang="en-US" sz="2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számukra</a:t>
                      </a:r>
                      <a:r>
                        <a:rPr lang="en-US" sz="2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szavazatokat</a:t>
                      </a:r>
                      <a:r>
                        <a:rPr lang="en-US" sz="2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hoz</a:t>
                      </a:r>
                      <a:endParaRPr lang="hu-HU" sz="2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hu-HU" sz="2800" b="1">
                          <a:effectLst/>
                          <a:latin typeface="Calibri" panose="020F0502020204030204" pitchFamily="34" charset="0"/>
                          <a:ea typeface="Calibri" panose="020F0502020204030204" pitchFamily="34" charset="0"/>
                          <a:cs typeface="Times New Roman" panose="02020603050405020304" pitchFamily="18" charset="0"/>
                        </a:rPr>
                        <a:t>21</a:t>
                      </a:r>
                      <a:endParaRPr lang="hu-H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5</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29</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27</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621761913"/>
                  </a:ext>
                </a:extLst>
              </a:tr>
              <a:tr h="439694">
                <a:tc>
                  <a:txBody>
                    <a:bodyPr/>
                    <a:lstStyle/>
                    <a:p>
                      <a:pPr>
                        <a:lnSpc>
                          <a:spcPct val="115000"/>
                        </a:lnSpc>
                        <a:spcAft>
                          <a:spcPts val="0"/>
                        </a:spcAft>
                      </a:pPr>
                      <a:r>
                        <a:rPr lang="hu-HU" sz="2200" b="1" dirty="0">
                          <a:effectLst/>
                          <a:latin typeface="Calibri" panose="020F0502020204030204" pitchFamily="34" charset="0"/>
                          <a:ea typeface="Calibri" panose="020F0502020204030204" pitchFamily="34" charset="0"/>
                          <a:cs typeface="Times New Roman" panose="02020603050405020304" pitchFamily="18" charset="0"/>
                        </a:rPr>
                        <a:t>nem tudja/nem válaszol</a:t>
                      </a:r>
                      <a:endParaRPr lang="hu-HU"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800" b="1">
                          <a:effectLst/>
                          <a:latin typeface="Calibri" panose="020F0502020204030204" pitchFamily="34" charset="0"/>
                          <a:ea typeface="Calibri" panose="020F0502020204030204" pitchFamily="34" charset="0"/>
                          <a:cs typeface="Times New Roman" panose="02020603050405020304" pitchFamily="18" charset="0"/>
                        </a:rPr>
                        <a:t>7</a:t>
                      </a:r>
                      <a:endParaRPr lang="hu-H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800" b="1">
                          <a:effectLst/>
                          <a:latin typeface="Calibri" panose="020F0502020204030204" pitchFamily="34" charset="0"/>
                          <a:ea typeface="Calibri" panose="020F0502020204030204" pitchFamily="34" charset="0"/>
                          <a:cs typeface="Times New Roman" panose="02020603050405020304" pitchFamily="18" charset="0"/>
                        </a:rPr>
                        <a:t>9</a:t>
                      </a:r>
                      <a:endParaRPr lang="hu-H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800" b="1">
                          <a:effectLst/>
                          <a:latin typeface="Calibri" panose="020F0502020204030204" pitchFamily="34" charset="0"/>
                          <a:ea typeface="Calibri" panose="020F0502020204030204" pitchFamily="34" charset="0"/>
                          <a:cs typeface="Times New Roman" panose="02020603050405020304" pitchFamily="18" charset="0"/>
                        </a:rPr>
                        <a:t>2</a:t>
                      </a:r>
                      <a:endParaRPr lang="hu-H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800" b="1" dirty="0">
                          <a:effectLst/>
                          <a:latin typeface="Calibri" panose="020F0502020204030204" pitchFamily="34" charset="0"/>
                          <a:ea typeface="Calibri" panose="020F0502020204030204" pitchFamily="34" charset="0"/>
                          <a:cs typeface="Times New Roman" panose="02020603050405020304" pitchFamily="18" charset="0"/>
                        </a:rPr>
                        <a:t>14</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509335"/>
                  </a:ext>
                </a:extLst>
              </a:tr>
            </a:tbl>
          </a:graphicData>
        </a:graphic>
      </p:graphicFrame>
      <p:sp>
        <p:nvSpPr>
          <p:cNvPr id="6" name="Téglalap 5"/>
          <p:cNvSpPr/>
          <p:nvPr/>
        </p:nvSpPr>
        <p:spPr>
          <a:xfrm>
            <a:off x="143934" y="5810596"/>
            <a:ext cx="12048066" cy="1047979"/>
          </a:xfrm>
          <a:prstGeom prst="rect">
            <a:avLst/>
          </a:prstGeom>
        </p:spPr>
        <p:txBody>
          <a:bodyPr wrap="square">
            <a:spAutoFit/>
          </a:bodyPr>
          <a:lstStyle/>
          <a:p>
            <a:pPr>
              <a:lnSpc>
                <a:spcPct val="115000"/>
              </a:lnSpc>
              <a:spcAft>
                <a:spcPts val="1000"/>
              </a:spcAft>
            </a:pPr>
            <a:r>
              <a:rPr lang="hu-HU" dirty="0">
                <a:latin typeface="Calibri" panose="020F0502020204030204" pitchFamily="34" charset="0"/>
                <a:ea typeface="Calibri" panose="020F0502020204030204" pitchFamily="34" charset="0"/>
                <a:cs typeface="Times New Roman" panose="02020603050405020304" pitchFamily="18" charset="0"/>
              </a:rPr>
              <a:t>Miközben az embereket érthetően elsősorban az infláció, az alacsony bérek és alacsony nyugdíjak nyomasztják, </a:t>
            </a:r>
            <a:r>
              <a:rPr lang="hu-HU" b="1" dirty="0">
                <a:latin typeface="Calibri" panose="020F0502020204030204" pitchFamily="34" charset="0"/>
                <a:ea typeface="Calibri" panose="020F0502020204030204" pitchFamily="34" charset="0"/>
                <a:cs typeface="Times New Roman" panose="02020603050405020304" pitchFamily="18" charset="0"/>
              </a:rPr>
              <a:t>az ellenzéki beállítottságú vagy bizonytalan szavazók világosan látják, hogy problémáik alapvető oka a maffiaállam működésének ikermotivációja:</a:t>
            </a:r>
            <a:r>
              <a:rPr lang="hu-HU" dirty="0">
                <a:latin typeface="Calibri" panose="020F0502020204030204" pitchFamily="34" charset="0"/>
                <a:ea typeface="Calibri" panose="020F0502020204030204" pitchFamily="34" charset="0"/>
                <a:cs typeface="Times New Roman" panose="02020603050405020304" pitchFamily="18" charset="0"/>
              </a:rPr>
              <a:t> a hatalmon lévők személyes gyarapodása és a hatalomkoncentráció.</a:t>
            </a:r>
            <a:endParaRPr lang="hu-H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1978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46185"/>
            <a:ext cx="11904133" cy="480288"/>
          </a:xfrm>
        </p:spPr>
        <p:txBody>
          <a:bodyPr>
            <a:noAutofit/>
          </a:bodyPr>
          <a:lstStyle/>
          <a:p>
            <a:r>
              <a:rPr lang="hu-HU" sz="5400" dirty="0">
                <a:solidFill>
                  <a:srgbClr val="50412C"/>
                </a:solidFill>
                <a:latin typeface="Calibri" panose="020F0502020204030204" pitchFamily="34" charset="0"/>
                <a:ea typeface="Open Sans" panose="020B0606030504020204" pitchFamily="34" charset="0"/>
                <a:cs typeface="Calibri" panose="020F0502020204030204" pitchFamily="34" charset="0"/>
              </a:rPr>
              <a:t>A rendszerváltó narratíva tömören:</a:t>
            </a:r>
          </a:p>
        </p:txBody>
      </p:sp>
      <p:sp>
        <p:nvSpPr>
          <p:cNvPr id="3" name="Tartalom helye 2"/>
          <p:cNvSpPr>
            <a:spLocks noGrp="1"/>
          </p:cNvSpPr>
          <p:nvPr>
            <p:ph idx="1"/>
          </p:nvPr>
        </p:nvSpPr>
        <p:spPr>
          <a:xfrm>
            <a:off x="353290" y="572653"/>
            <a:ext cx="11706322" cy="2692393"/>
          </a:xfrm>
          <a:solidFill>
            <a:schemeClr val="bg1">
              <a:lumMod val="75000"/>
            </a:schemeClr>
          </a:solidFill>
        </p:spPr>
        <p:txBody>
          <a:bodyPr>
            <a:noAutofit/>
          </a:bodyPr>
          <a:lstStyle/>
          <a:p>
            <a:pPr marL="0" indent="0" algn="just">
              <a:spcBef>
                <a:spcPts val="0"/>
              </a:spcBef>
              <a:buNone/>
            </a:pPr>
            <a:r>
              <a:rPr lang="hu-HU" sz="2500" b="1" dirty="0"/>
              <a:t>Magyarországnak nem kormánya van, hanem bűnszervezete. Az Orbán-klán bűnszervezete, mely kifosztja saját nemzetét és szembeállít az európai közösségünkkel. A mi feladatunk, hogy kiszabadítsuk hazánkat e bűnszervezet fogságából, a Nemzeti </a:t>
            </a:r>
            <a:r>
              <a:rPr lang="hu-HU" sz="2500" b="1" dirty="0" err="1"/>
              <a:t>Együttbűnözés</a:t>
            </a:r>
            <a:r>
              <a:rPr lang="hu-HU" sz="2500" b="1" dirty="0"/>
              <a:t> Rendszeréből. Ebben a küzdelemben nem a jobboldal és a baloldal áll egymással szemben, hanem a nyugati demokrácia értékeit valló magyar honfitársaink a maffiaállammal: jobboldaliak és baloldaliak, konzervatívok és liberálisok, hívők és ateisták, vagyis magyar demokraták Orbán bűnszervezetével szemben.</a:t>
            </a:r>
            <a:endParaRPr lang="hu-HU" sz="2500" dirty="0"/>
          </a:p>
        </p:txBody>
      </p:sp>
      <p:sp>
        <p:nvSpPr>
          <p:cNvPr id="4" name="Content Placeholder 4">
            <a:extLst>
              <a:ext uri="{FF2B5EF4-FFF2-40B4-BE49-F238E27FC236}">
                <a16:creationId xmlns:a16="http://schemas.microsoft.com/office/drawing/2014/main" id="{7A5F8793-4687-6D3C-BE91-67E261EA3D05}"/>
              </a:ext>
            </a:extLst>
          </p:cNvPr>
          <p:cNvSpPr txBox="1">
            <a:spLocks/>
          </p:cNvSpPr>
          <p:nvPr/>
        </p:nvSpPr>
        <p:spPr>
          <a:xfrm>
            <a:off x="341745" y="4434932"/>
            <a:ext cx="11717867" cy="2212848"/>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None/>
            </a:pPr>
            <a:r>
              <a:rPr lang="hu-HU" sz="2400" b="1" dirty="0">
                <a:solidFill>
                  <a:srgbClr val="FF0000"/>
                </a:solidFill>
              </a:rPr>
              <a:t>A rendszerkritikai narratíva három eleme:</a:t>
            </a:r>
          </a:p>
          <a:p>
            <a:pPr>
              <a:spcBef>
                <a:spcPts val="0"/>
              </a:spcBef>
              <a:buFont typeface="Courier New" panose="02070309020205020404" pitchFamily="49" charset="0"/>
              <a:buChar char="o"/>
            </a:pPr>
            <a:r>
              <a:rPr lang="hu-HU" sz="2200" b="1" dirty="0">
                <a:solidFill>
                  <a:srgbClr val="FF0000"/>
                </a:solidFill>
              </a:rPr>
              <a:t>elcsalt választások</a:t>
            </a:r>
          </a:p>
          <a:p>
            <a:pPr lvl="1">
              <a:spcBef>
                <a:spcPts val="0"/>
              </a:spcBef>
              <a:buFont typeface="Wingdings" panose="05000000000000000000" pitchFamily="2" charset="2"/>
              <a:buChar char="§"/>
            </a:pPr>
            <a:r>
              <a:rPr lang="hu-HU" sz="2200" b="1" dirty="0"/>
              <a:t>kormánykritikai narratíva: „a Fidesz 2/3-os győzelme”, „szabad de nem tiszta választás”</a:t>
            </a:r>
          </a:p>
          <a:p>
            <a:pPr>
              <a:spcBef>
                <a:spcPts val="0"/>
              </a:spcBef>
              <a:buFont typeface="Courier New" panose="02070309020205020404" pitchFamily="49" charset="0"/>
              <a:buChar char="o"/>
            </a:pPr>
            <a:r>
              <a:rPr lang="hu-HU" sz="2200" b="1" dirty="0">
                <a:solidFill>
                  <a:srgbClr val="FF0000"/>
                </a:solidFill>
              </a:rPr>
              <a:t>állami bűnszervezet</a:t>
            </a:r>
          </a:p>
          <a:p>
            <a:pPr lvl="1">
              <a:spcBef>
                <a:spcPts val="0"/>
              </a:spcBef>
              <a:buFont typeface="Wingdings" panose="05000000000000000000" pitchFamily="2" charset="2"/>
              <a:buChar char="§"/>
            </a:pPr>
            <a:r>
              <a:rPr lang="hu-HU" sz="2200" b="1" dirty="0"/>
              <a:t>kormánykritikai narratíva: „nagy a korrupció”, „mutyi”</a:t>
            </a:r>
          </a:p>
          <a:p>
            <a:pPr>
              <a:spcBef>
                <a:spcPts val="0"/>
              </a:spcBef>
              <a:buFont typeface="Courier New" panose="02070309020205020404" pitchFamily="49" charset="0"/>
              <a:buChar char="o"/>
            </a:pPr>
            <a:r>
              <a:rPr lang="hu-HU" sz="2200" b="1" dirty="0">
                <a:solidFill>
                  <a:srgbClr val="FF0000"/>
                </a:solidFill>
              </a:rPr>
              <a:t>foglyul ejtett gazdasági szereplők</a:t>
            </a:r>
          </a:p>
          <a:p>
            <a:pPr lvl="1">
              <a:spcBef>
                <a:spcPts val="0"/>
              </a:spcBef>
              <a:buFont typeface="Wingdings" panose="05000000000000000000" pitchFamily="2" charset="2"/>
              <a:buChar char="§"/>
            </a:pPr>
            <a:r>
              <a:rPr lang="hu-HU" sz="2200" b="1" dirty="0"/>
              <a:t>kormánykritikai narratíva: „hibás gazdaságpolitika”</a:t>
            </a:r>
          </a:p>
        </p:txBody>
      </p:sp>
      <p:sp>
        <p:nvSpPr>
          <p:cNvPr id="5" name="Content Placeholder 4">
            <a:extLst>
              <a:ext uri="{FF2B5EF4-FFF2-40B4-BE49-F238E27FC236}">
                <a16:creationId xmlns:a16="http://schemas.microsoft.com/office/drawing/2014/main" id="{FE123414-D39A-46D0-7D2D-222F3150D188}"/>
              </a:ext>
            </a:extLst>
          </p:cNvPr>
          <p:cNvSpPr txBox="1">
            <a:spLocks/>
          </p:cNvSpPr>
          <p:nvPr/>
        </p:nvSpPr>
        <p:spPr>
          <a:xfrm>
            <a:off x="330200" y="3315846"/>
            <a:ext cx="11717867" cy="122991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Font typeface="Wingdings" panose="05000000000000000000" pitchFamily="2" charset="2"/>
              <a:buChar char="Ø"/>
            </a:pPr>
            <a:r>
              <a:rPr lang="hu-HU" sz="1800" dirty="0"/>
              <a:t>Mindezek alapján</a:t>
            </a:r>
            <a:r>
              <a:rPr lang="hu-HU" sz="1800" b="1" dirty="0"/>
              <a:t> úgy lehet egy koherens narratívát felmutatni, hogy a „szakpolitikai” kérdésekben felmerülő problémákat a politikai család vagyonosodásának és a hatalomkoncentrációnak az ikermotivációjára fűzzük fel.</a:t>
            </a:r>
            <a:endParaRPr lang="hu-HU" sz="1800" dirty="0"/>
          </a:p>
          <a:p>
            <a:pPr>
              <a:buFont typeface="Wingdings" panose="05000000000000000000" pitchFamily="2" charset="2"/>
              <a:buChar char="Ø"/>
            </a:pPr>
            <a:r>
              <a:rPr lang="hu-HU" sz="1800" b="1" dirty="0"/>
              <a:t>Nem önmagában vett kormány- vagy szakpolitikai kritikát adunk, hanem a szakpolitikai kritikán keresztül rendszerkritikát.</a:t>
            </a:r>
            <a:endParaRPr lang="hu-HU" sz="1800" dirty="0"/>
          </a:p>
          <a:p>
            <a:pPr marL="0" indent="0">
              <a:spcBef>
                <a:spcPts val="0"/>
              </a:spcBef>
              <a:buNone/>
            </a:pPr>
            <a:endParaRPr lang="hu-HU" sz="1800" b="1" dirty="0"/>
          </a:p>
        </p:txBody>
      </p:sp>
    </p:spTree>
    <p:extLst>
      <p:ext uri="{BB962C8B-B14F-4D97-AF65-F5344CB8AC3E}">
        <p14:creationId xmlns:p14="http://schemas.microsoft.com/office/powerpoint/2010/main" val="4086646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2" y="252042"/>
            <a:ext cx="11904133" cy="942976"/>
          </a:xfrm>
        </p:spPr>
        <p:txBody>
          <a:bodyPr>
            <a:noAutofit/>
          </a:bodyPr>
          <a:lstStyle/>
          <a:p>
            <a:r>
              <a:rPr lang="hu-HU" sz="5400" dirty="0">
                <a:latin typeface="Calibri" panose="020F0502020204030204" pitchFamily="34" charset="0"/>
                <a:ea typeface="Open Sans" panose="020B0606030504020204" pitchFamily="34" charset="0"/>
                <a:cs typeface="Calibri" panose="020F0502020204030204" pitchFamily="34" charset="0"/>
              </a:rPr>
              <a:t>Mi várható?</a:t>
            </a:r>
          </a:p>
        </p:txBody>
      </p:sp>
      <p:sp>
        <p:nvSpPr>
          <p:cNvPr id="3" name="Content Placeholder 4">
            <a:extLst>
              <a:ext uri="{FF2B5EF4-FFF2-40B4-BE49-F238E27FC236}">
                <a16:creationId xmlns:a16="http://schemas.microsoft.com/office/drawing/2014/main" id="{1E06272E-F8A5-BDD1-E98A-A04F864F3675}"/>
              </a:ext>
            </a:extLst>
          </p:cNvPr>
          <p:cNvSpPr>
            <a:spLocks noGrp="1"/>
          </p:cNvSpPr>
          <p:nvPr>
            <p:ph idx="1"/>
          </p:nvPr>
        </p:nvSpPr>
        <p:spPr>
          <a:xfrm>
            <a:off x="869797" y="1630837"/>
            <a:ext cx="10452401" cy="4472846"/>
          </a:xfrm>
        </p:spPr>
        <p:txBody>
          <a:bodyPr>
            <a:normAutofit/>
          </a:bodyPr>
          <a:lstStyle/>
          <a:p>
            <a:pPr marL="0" indent="0">
              <a:buNone/>
            </a:pPr>
            <a:r>
              <a:rPr lang="hu-HU" sz="4000" b="1" dirty="0"/>
              <a:t>Az Orbán-rezsim stratégiája:</a:t>
            </a:r>
          </a:p>
          <a:p>
            <a:pPr lvl="1">
              <a:buFont typeface="Wingdings" panose="05000000000000000000" pitchFamily="2" charset="2"/>
              <a:buChar char="Ø"/>
            </a:pPr>
            <a:r>
              <a:rPr lang="hu-HU" sz="4000" b="1" dirty="0">
                <a:solidFill>
                  <a:srgbClr val="FF0000"/>
                </a:solidFill>
              </a:rPr>
              <a:t>EU és NATO „</a:t>
            </a:r>
            <a:r>
              <a:rPr lang="hu-HU" sz="4000" b="1" dirty="0" err="1">
                <a:solidFill>
                  <a:srgbClr val="FF0000"/>
                </a:solidFill>
              </a:rPr>
              <a:t>széttrollkodása</a:t>
            </a:r>
            <a:r>
              <a:rPr lang="hu-HU" sz="4000" b="1" dirty="0">
                <a:solidFill>
                  <a:srgbClr val="FF0000"/>
                </a:solidFill>
              </a:rPr>
              <a:t>”;</a:t>
            </a:r>
          </a:p>
          <a:p>
            <a:pPr lvl="1">
              <a:buFont typeface="Wingdings" panose="05000000000000000000" pitchFamily="2" charset="2"/>
              <a:buChar char="Ø"/>
            </a:pPr>
            <a:r>
              <a:rPr lang="hu-HU" sz="4000" b="1" dirty="0">
                <a:solidFill>
                  <a:srgbClr val="FF0000"/>
                </a:solidFill>
              </a:rPr>
              <a:t>a rezsim Putyin </a:t>
            </a:r>
            <a:r>
              <a:rPr lang="hu-HU" sz="4000" b="1" dirty="0" err="1">
                <a:solidFill>
                  <a:srgbClr val="FF0000"/>
                </a:solidFill>
              </a:rPr>
              <a:t>védernyője</a:t>
            </a:r>
            <a:r>
              <a:rPr lang="hu-HU" sz="4000" b="1" dirty="0">
                <a:solidFill>
                  <a:srgbClr val="FF0000"/>
                </a:solidFill>
              </a:rPr>
              <a:t> (</a:t>
            </a:r>
            <a:r>
              <a:rPr lang="hu-HU" sz="4000" b="1" dirty="0" err="1">
                <a:solidFill>
                  <a:srgbClr val="FF0000"/>
                </a:solidFill>
              </a:rPr>
              <a:t>krisa</a:t>
            </a:r>
            <a:r>
              <a:rPr lang="hu-HU" sz="4000" b="1" dirty="0">
                <a:solidFill>
                  <a:srgbClr val="FF0000"/>
                </a:solidFill>
              </a:rPr>
              <a:t>) alá helyezése;</a:t>
            </a:r>
          </a:p>
          <a:p>
            <a:pPr lvl="1">
              <a:buFont typeface="Wingdings" panose="05000000000000000000" pitchFamily="2" charset="2"/>
              <a:buChar char="Ø"/>
            </a:pPr>
            <a:r>
              <a:rPr lang="hu-HU" sz="4000" b="1" dirty="0">
                <a:solidFill>
                  <a:srgbClr val="FF0000"/>
                </a:solidFill>
              </a:rPr>
              <a:t>Magyarország </a:t>
            </a:r>
            <a:r>
              <a:rPr lang="hu-HU" sz="4000" b="1" dirty="0" err="1">
                <a:solidFill>
                  <a:srgbClr val="FF0000"/>
                </a:solidFill>
              </a:rPr>
              <a:t>belarusszizációja</a:t>
            </a:r>
            <a:r>
              <a:rPr lang="hu-HU" sz="4000" b="1" dirty="0">
                <a:solidFill>
                  <a:srgbClr val="FF0000"/>
                </a:solidFill>
              </a:rPr>
              <a:t>.</a:t>
            </a:r>
          </a:p>
        </p:txBody>
      </p:sp>
    </p:spTree>
    <p:extLst>
      <p:ext uri="{BB962C8B-B14F-4D97-AF65-F5344CB8AC3E}">
        <p14:creationId xmlns:p14="http://schemas.microsoft.com/office/powerpoint/2010/main" val="1797712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0829" y="76673"/>
            <a:ext cx="11924907" cy="413521"/>
          </a:xfrm>
        </p:spPr>
        <p:txBody>
          <a:bodyPr>
            <a:normAutofit fontScale="90000"/>
          </a:bodyPr>
          <a:lstStyle/>
          <a:p>
            <a:r>
              <a:rPr lang="hu-HU" dirty="0"/>
              <a:t>A Fidesz előnye a Tisza párttal szemben</a:t>
            </a:r>
          </a:p>
        </p:txBody>
      </p:sp>
      <p:sp>
        <p:nvSpPr>
          <p:cNvPr id="3" name="Tartalom helye 2"/>
          <p:cNvSpPr>
            <a:spLocks noGrp="1"/>
          </p:cNvSpPr>
          <p:nvPr>
            <p:ph idx="1"/>
          </p:nvPr>
        </p:nvSpPr>
        <p:spPr>
          <a:xfrm>
            <a:off x="259236" y="669303"/>
            <a:ext cx="11717517" cy="6052007"/>
          </a:xfrm>
        </p:spPr>
        <p:txBody>
          <a:bodyPr>
            <a:normAutofit lnSpcReduction="10000"/>
          </a:bodyPr>
          <a:lstStyle/>
          <a:p>
            <a:pPr>
              <a:buFont typeface="Wingdings" panose="05000000000000000000" pitchFamily="2" charset="2"/>
              <a:buChar char="Ø"/>
            </a:pPr>
            <a:r>
              <a:rPr lang="hu-HU" sz="2800" b="1" dirty="0">
                <a:solidFill>
                  <a:srgbClr val="FF0000"/>
                </a:solidFill>
              </a:rPr>
              <a:t>60 év felettiek</a:t>
            </a:r>
            <a:r>
              <a:rPr lang="hu-HU" sz="2800" b="1" dirty="0"/>
              <a:t>: 13% (</a:t>
            </a:r>
            <a:r>
              <a:rPr lang="hu-HU" sz="2800" b="1" dirty="0" err="1"/>
              <a:t>Závecz</a:t>
            </a:r>
            <a:r>
              <a:rPr lang="hu-HU" sz="2800" b="1" dirty="0"/>
              <a:t> Research, 2025. március)</a:t>
            </a:r>
          </a:p>
          <a:p>
            <a:pPr>
              <a:buFont typeface="Wingdings" panose="05000000000000000000" pitchFamily="2" charset="2"/>
              <a:buChar char="Ø"/>
            </a:pPr>
            <a:r>
              <a:rPr lang="hu-HU" sz="2800" b="1" dirty="0">
                <a:solidFill>
                  <a:srgbClr val="FF0000"/>
                </a:solidFill>
              </a:rPr>
              <a:t>legfeljebb alapfokú végzettségűek</a:t>
            </a:r>
            <a:r>
              <a:rPr lang="hu-HU" sz="2800" b="1" dirty="0"/>
              <a:t>: 13% (</a:t>
            </a:r>
            <a:r>
              <a:rPr lang="hu-HU" sz="2800" b="1" dirty="0" err="1"/>
              <a:t>Závecz</a:t>
            </a:r>
            <a:r>
              <a:rPr lang="hu-HU" sz="2800" b="1" dirty="0"/>
              <a:t> Research, 2025. március)</a:t>
            </a:r>
          </a:p>
          <a:p>
            <a:pPr>
              <a:buFont typeface="Wingdings" panose="05000000000000000000" pitchFamily="2" charset="2"/>
              <a:buChar char="Ø"/>
            </a:pPr>
            <a:r>
              <a:rPr lang="hu-HU" sz="2800" b="1" dirty="0">
                <a:solidFill>
                  <a:srgbClr val="FF0000"/>
                </a:solidFill>
              </a:rPr>
              <a:t>alacsony </a:t>
            </a:r>
            <a:r>
              <a:rPr lang="hu-HU" sz="2800" b="1" dirty="0" smtClean="0">
                <a:solidFill>
                  <a:srgbClr val="FF0000"/>
                </a:solidFill>
              </a:rPr>
              <a:t>jövedelműek;</a:t>
            </a:r>
            <a:endParaRPr lang="hu-HU" sz="2800" b="1" dirty="0"/>
          </a:p>
          <a:p>
            <a:pPr>
              <a:buFont typeface="Wingdings" panose="05000000000000000000" pitchFamily="2" charset="2"/>
              <a:buChar char="Ø"/>
            </a:pPr>
            <a:r>
              <a:rPr lang="hu-HU" sz="2800" b="1" dirty="0">
                <a:solidFill>
                  <a:srgbClr val="FF0000"/>
                </a:solidFill>
              </a:rPr>
              <a:t>nők</a:t>
            </a:r>
            <a:r>
              <a:rPr lang="hu-HU" sz="2800" b="1" dirty="0"/>
              <a:t>: 8% (Partizán, 2024. október)</a:t>
            </a:r>
          </a:p>
          <a:p>
            <a:pPr marL="0" indent="0">
              <a:spcBef>
                <a:spcPts val="0"/>
              </a:spcBef>
              <a:buNone/>
            </a:pPr>
            <a:r>
              <a:rPr lang="hu-HU" sz="2800" b="1" dirty="0"/>
              <a:t>Az e kategóriákban megfigyelhető hátrányok a hátrányok a tízezer fő alatti települések esetében pedig halmozottan jelentkeztek.  Ezt jelzik a 2024. júniusi Európai parlamenti választások</a:t>
            </a:r>
          </a:p>
          <a:p>
            <a:pPr marL="0" indent="0">
              <a:spcBef>
                <a:spcPts val="0"/>
              </a:spcBef>
              <a:buNone/>
            </a:pPr>
            <a:r>
              <a:rPr lang="hu-HU" sz="2800" b="1" dirty="0"/>
              <a:t>eredményei:</a:t>
            </a:r>
          </a:p>
          <a:p>
            <a:pPr marL="0" indent="0">
              <a:spcBef>
                <a:spcPts val="0"/>
              </a:spcBef>
              <a:buNone/>
            </a:pPr>
            <a:endParaRPr lang="hu-HU" sz="2800" b="1" dirty="0"/>
          </a:p>
          <a:p>
            <a:pPr marL="0" indent="0">
              <a:spcBef>
                <a:spcPts val="0"/>
              </a:spcBef>
              <a:buNone/>
            </a:pPr>
            <a:r>
              <a:rPr lang="hu-HU" sz="2800" b="1" dirty="0"/>
              <a:t>A helyzetet súlyosbítja, hogy a szemé-</a:t>
            </a:r>
          </a:p>
          <a:p>
            <a:pPr marL="0" indent="0">
              <a:spcBef>
                <a:spcPts val="0"/>
              </a:spcBef>
              <a:buNone/>
            </a:pPr>
            <a:r>
              <a:rPr lang="hu-HU" sz="2800" b="1" dirty="0" err="1"/>
              <a:t>lyes</a:t>
            </a:r>
            <a:r>
              <a:rPr lang="hu-HU" sz="2800" b="1" dirty="0"/>
              <a:t> kiszolgáltatottság és függőség</a:t>
            </a:r>
          </a:p>
          <a:p>
            <a:pPr marL="0" indent="0">
              <a:spcBef>
                <a:spcPts val="0"/>
              </a:spcBef>
              <a:buNone/>
            </a:pPr>
            <a:r>
              <a:rPr lang="hu-HU" sz="2800" b="1" dirty="0"/>
              <a:t>rendszere ezeken a helyeken a leg-</a:t>
            </a:r>
          </a:p>
          <a:p>
            <a:pPr marL="0" indent="0">
              <a:spcBef>
                <a:spcPts val="0"/>
              </a:spcBef>
              <a:buNone/>
            </a:pPr>
            <a:r>
              <a:rPr lang="hu-HU" sz="2800" b="1" dirty="0"/>
              <a:t>erősebb.</a:t>
            </a:r>
          </a:p>
          <a:p>
            <a:pPr marL="0" indent="0">
              <a:spcBef>
                <a:spcPts val="0"/>
              </a:spcBef>
              <a:buNone/>
            </a:pPr>
            <a:r>
              <a:rPr lang="hu-HU" sz="2800" b="1" dirty="0">
                <a:solidFill>
                  <a:srgbClr val="FF0000"/>
                </a:solidFill>
              </a:rPr>
              <a:t>A 2026-os választások eredménye a 10.000 fő alatti településeken fog </a:t>
            </a:r>
            <a:r>
              <a:rPr lang="hu-HU" sz="2800" b="1" dirty="0" err="1">
                <a:solidFill>
                  <a:srgbClr val="FF0000"/>
                </a:solidFill>
              </a:rPr>
              <a:t>eldőlni</a:t>
            </a:r>
            <a:r>
              <a:rPr lang="hu-HU" sz="2800" b="1" dirty="0">
                <a:solidFill>
                  <a:srgbClr val="FF0000"/>
                </a:solidFill>
              </a:rPr>
              <a:t>.</a:t>
            </a:r>
          </a:p>
        </p:txBody>
      </p:sp>
      <p:graphicFrame>
        <p:nvGraphicFramePr>
          <p:cNvPr id="4" name="Táblázat 3"/>
          <p:cNvGraphicFramePr>
            <a:graphicFrameLocks noGrp="1"/>
          </p:cNvGraphicFramePr>
          <p:nvPr>
            <p:extLst>
              <p:ext uri="{D42A27DB-BD31-4B8C-83A1-F6EECF244321}">
                <p14:modId xmlns:p14="http://schemas.microsoft.com/office/powerpoint/2010/main" val="3414769179"/>
              </p:ext>
            </p:extLst>
          </p:nvPr>
        </p:nvGraphicFramePr>
        <p:xfrm>
          <a:off x="6193410" y="3269867"/>
          <a:ext cx="5617111" cy="2736115"/>
        </p:xfrm>
        <a:graphic>
          <a:graphicData uri="http://schemas.openxmlformats.org/drawingml/2006/table">
            <a:tbl>
              <a:tblPr/>
              <a:tblGrid>
                <a:gridCol w="2525379">
                  <a:extLst>
                    <a:ext uri="{9D8B030D-6E8A-4147-A177-3AD203B41FA5}">
                      <a16:colId xmlns:a16="http://schemas.microsoft.com/office/drawing/2014/main" val="2539783418"/>
                    </a:ext>
                  </a:extLst>
                </a:gridCol>
                <a:gridCol w="1108622">
                  <a:extLst>
                    <a:ext uri="{9D8B030D-6E8A-4147-A177-3AD203B41FA5}">
                      <a16:colId xmlns:a16="http://schemas.microsoft.com/office/drawing/2014/main" val="328707584"/>
                    </a:ext>
                  </a:extLst>
                </a:gridCol>
                <a:gridCol w="960889">
                  <a:extLst>
                    <a:ext uri="{9D8B030D-6E8A-4147-A177-3AD203B41FA5}">
                      <a16:colId xmlns:a16="http://schemas.microsoft.com/office/drawing/2014/main" val="4131729669"/>
                    </a:ext>
                  </a:extLst>
                </a:gridCol>
                <a:gridCol w="1022221">
                  <a:extLst>
                    <a:ext uri="{9D8B030D-6E8A-4147-A177-3AD203B41FA5}">
                      <a16:colId xmlns:a16="http://schemas.microsoft.com/office/drawing/2014/main" val="3505262899"/>
                    </a:ext>
                  </a:extLst>
                </a:gridCol>
              </a:tblGrid>
              <a:tr h="351156">
                <a:tc>
                  <a:txBody>
                    <a:bodyPr/>
                    <a:lstStyle/>
                    <a:p>
                      <a:r>
                        <a:rPr lang="hu-HU" sz="2000" b="1" dirty="0"/>
                        <a:t>Településméret</a:t>
                      </a:r>
                    </a:p>
                  </a:txBody>
                  <a:tcPr anchor="ctr">
                    <a:lnL>
                      <a:noFill/>
                    </a:lnL>
                    <a:lnR>
                      <a:noFill/>
                    </a:lnR>
                    <a:lnT>
                      <a:noFill/>
                    </a:lnT>
                    <a:lnB>
                      <a:noFill/>
                    </a:lnB>
                    <a:solidFill>
                      <a:schemeClr val="bg1">
                        <a:lumMod val="75000"/>
                      </a:schemeClr>
                    </a:solidFill>
                  </a:tcPr>
                </a:tc>
                <a:tc>
                  <a:txBody>
                    <a:bodyPr/>
                    <a:lstStyle/>
                    <a:p>
                      <a:r>
                        <a:rPr lang="hu-HU" sz="2000" b="1" dirty="0"/>
                        <a:t>Fidesz–KDNP</a:t>
                      </a:r>
                    </a:p>
                  </a:txBody>
                  <a:tcPr anchor="ctr">
                    <a:lnL>
                      <a:noFill/>
                    </a:lnL>
                    <a:lnR>
                      <a:noFill/>
                    </a:lnR>
                    <a:lnT>
                      <a:noFill/>
                    </a:lnT>
                    <a:lnB>
                      <a:noFill/>
                    </a:lnB>
                    <a:solidFill>
                      <a:schemeClr val="bg1">
                        <a:lumMod val="75000"/>
                      </a:schemeClr>
                    </a:solidFill>
                  </a:tcPr>
                </a:tc>
                <a:tc>
                  <a:txBody>
                    <a:bodyPr/>
                    <a:lstStyle/>
                    <a:p>
                      <a:r>
                        <a:rPr lang="hu-HU" sz="2000" b="1" dirty="0"/>
                        <a:t>Tisza Párt</a:t>
                      </a:r>
                    </a:p>
                  </a:txBody>
                  <a:tcPr anchor="ctr">
                    <a:lnL>
                      <a:noFill/>
                    </a:lnL>
                    <a:lnR>
                      <a:noFill/>
                    </a:lnR>
                    <a:lnT>
                      <a:noFill/>
                    </a:lnT>
                    <a:lnB>
                      <a:noFill/>
                    </a:lnB>
                    <a:solidFill>
                      <a:schemeClr val="bg1">
                        <a:lumMod val="75000"/>
                      </a:schemeClr>
                    </a:solidFill>
                  </a:tcPr>
                </a:tc>
                <a:tc>
                  <a:txBody>
                    <a:bodyPr/>
                    <a:lstStyle/>
                    <a:p>
                      <a:r>
                        <a:rPr lang="hu-HU" sz="2000" b="1" dirty="0"/>
                        <a:t>Különb-</a:t>
                      </a:r>
                      <a:r>
                        <a:rPr lang="hu-HU" sz="2000" b="1" dirty="0" err="1"/>
                        <a:t>ség</a:t>
                      </a:r>
                      <a:endParaRPr lang="hu-HU" sz="2000" b="1" dirty="0"/>
                    </a:p>
                  </a:txBody>
                  <a:tcPr anchor="ctr">
                    <a:lnL>
                      <a:noFill/>
                    </a:lnL>
                    <a:lnR>
                      <a:noFill/>
                    </a:lnR>
                    <a:lnT>
                      <a:noFill/>
                    </a:lnT>
                    <a:lnB>
                      <a:noFill/>
                    </a:lnB>
                    <a:solidFill>
                      <a:schemeClr val="bg1">
                        <a:lumMod val="75000"/>
                      </a:schemeClr>
                    </a:solidFill>
                  </a:tcPr>
                </a:tc>
                <a:extLst>
                  <a:ext uri="{0D108BD9-81ED-4DB2-BD59-A6C34878D82A}">
                    <a16:rowId xmlns:a16="http://schemas.microsoft.com/office/drawing/2014/main" val="1939829974"/>
                  </a:ext>
                </a:extLst>
              </a:tr>
              <a:tr h="443445">
                <a:tc>
                  <a:txBody>
                    <a:bodyPr/>
                    <a:lstStyle/>
                    <a:p>
                      <a:r>
                        <a:rPr lang="hu-HU" sz="1800" b="1" dirty="0"/>
                        <a:t>5 000 – 10 000 fő</a:t>
                      </a:r>
                    </a:p>
                  </a:txBody>
                  <a:tcPr anchor="ctr">
                    <a:lnL>
                      <a:noFill/>
                    </a:lnL>
                    <a:lnR>
                      <a:noFill/>
                    </a:lnR>
                    <a:lnT>
                      <a:noFill/>
                    </a:lnT>
                    <a:lnB>
                      <a:noFill/>
                    </a:lnB>
                    <a:solidFill>
                      <a:schemeClr val="bg1">
                        <a:lumMod val="75000"/>
                      </a:schemeClr>
                    </a:solidFill>
                  </a:tcPr>
                </a:tc>
                <a:tc>
                  <a:txBody>
                    <a:bodyPr/>
                    <a:lstStyle/>
                    <a:p>
                      <a:r>
                        <a:rPr lang="hu-HU" sz="1800" b="1" dirty="0"/>
                        <a:t>47,8%</a:t>
                      </a:r>
                    </a:p>
                  </a:txBody>
                  <a:tcPr anchor="ctr">
                    <a:lnL>
                      <a:noFill/>
                    </a:lnL>
                    <a:lnR>
                      <a:noFill/>
                    </a:lnR>
                    <a:lnT>
                      <a:noFill/>
                    </a:lnT>
                    <a:lnB>
                      <a:noFill/>
                    </a:lnB>
                    <a:solidFill>
                      <a:schemeClr val="bg1">
                        <a:lumMod val="75000"/>
                      </a:schemeClr>
                    </a:solidFill>
                  </a:tcPr>
                </a:tc>
                <a:tc>
                  <a:txBody>
                    <a:bodyPr/>
                    <a:lstStyle/>
                    <a:p>
                      <a:r>
                        <a:rPr lang="hu-HU" sz="1800" b="1" dirty="0"/>
                        <a:t>28,7%</a:t>
                      </a:r>
                    </a:p>
                  </a:txBody>
                  <a:tcPr anchor="ctr">
                    <a:lnL>
                      <a:noFill/>
                    </a:lnL>
                    <a:lnR>
                      <a:noFill/>
                    </a:lnR>
                    <a:lnT>
                      <a:noFill/>
                    </a:lnT>
                    <a:lnB>
                      <a:noFill/>
                    </a:lnB>
                    <a:solidFill>
                      <a:schemeClr val="bg1">
                        <a:lumMod val="75000"/>
                      </a:schemeClr>
                    </a:solidFill>
                  </a:tcPr>
                </a:tc>
                <a:tc>
                  <a:txBody>
                    <a:bodyPr/>
                    <a:lstStyle/>
                    <a:p>
                      <a:r>
                        <a:rPr lang="hu-HU" sz="1800" b="1"/>
                        <a:t>+19,1%</a:t>
                      </a:r>
                    </a:p>
                  </a:txBody>
                  <a:tcPr anchor="ctr">
                    <a:lnL>
                      <a:noFill/>
                    </a:lnL>
                    <a:lnR>
                      <a:noFill/>
                    </a:lnR>
                    <a:lnT>
                      <a:noFill/>
                    </a:lnT>
                    <a:lnB>
                      <a:noFill/>
                    </a:lnB>
                    <a:solidFill>
                      <a:schemeClr val="bg1">
                        <a:lumMod val="75000"/>
                      </a:schemeClr>
                    </a:solidFill>
                  </a:tcPr>
                </a:tc>
                <a:extLst>
                  <a:ext uri="{0D108BD9-81ED-4DB2-BD59-A6C34878D82A}">
                    <a16:rowId xmlns:a16="http://schemas.microsoft.com/office/drawing/2014/main" val="2738461519"/>
                  </a:ext>
                </a:extLst>
              </a:tr>
              <a:tr h="358213">
                <a:tc>
                  <a:txBody>
                    <a:bodyPr/>
                    <a:lstStyle/>
                    <a:p>
                      <a:r>
                        <a:rPr lang="hu-HU" sz="1800" b="1" dirty="0"/>
                        <a:t>3 000 – 5 000 fő</a:t>
                      </a:r>
                    </a:p>
                  </a:txBody>
                  <a:tcPr anchor="ctr">
                    <a:lnL>
                      <a:noFill/>
                    </a:lnL>
                    <a:lnR>
                      <a:noFill/>
                    </a:lnR>
                    <a:lnT>
                      <a:noFill/>
                    </a:lnT>
                    <a:lnB>
                      <a:noFill/>
                    </a:lnB>
                    <a:solidFill>
                      <a:schemeClr val="bg1">
                        <a:lumMod val="75000"/>
                      </a:schemeClr>
                    </a:solidFill>
                  </a:tcPr>
                </a:tc>
                <a:tc>
                  <a:txBody>
                    <a:bodyPr/>
                    <a:lstStyle/>
                    <a:p>
                      <a:r>
                        <a:rPr lang="hu-HU" sz="1800" b="1" dirty="0"/>
                        <a:t>49,4%</a:t>
                      </a:r>
                    </a:p>
                  </a:txBody>
                  <a:tcPr anchor="ctr">
                    <a:lnL>
                      <a:noFill/>
                    </a:lnL>
                    <a:lnR>
                      <a:noFill/>
                    </a:lnR>
                    <a:lnT>
                      <a:noFill/>
                    </a:lnT>
                    <a:lnB>
                      <a:noFill/>
                    </a:lnB>
                    <a:solidFill>
                      <a:schemeClr val="bg1">
                        <a:lumMod val="75000"/>
                      </a:schemeClr>
                    </a:solidFill>
                  </a:tcPr>
                </a:tc>
                <a:tc>
                  <a:txBody>
                    <a:bodyPr/>
                    <a:lstStyle/>
                    <a:p>
                      <a:r>
                        <a:rPr lang="hu-HU" sz="1800" b="1" dirty="0"/>
                        <a:t>27,3%</a:t>
                      </a:r>
                    </a:p>
                  </a:txBody>
                  <a:tcPr anchor="ctr">
                    <a:lnL>
                      <a:noFill/>
                    </a:lnL>
                    <a:lnR>
                      <a:noFill/>
                    </a:lnR>
                    <a:lnT>
                      <a:noFill/>
                    </a:lnT>
                    <a:lnB>
                      <a:noFill/>
                    </a:lnB>
                    <a:solidFill>
                      <a:schemeClr val="bg1">
                        <a:lumMod val="75000"/>
                      </a:schemeClr>
                    </a:solidFill>
                  </a:tcPr>
                </a:tc>
                <a:tc>
                  <a:txBody>
                    <a:bodyPr/>
                    <a:lstStyle/>
                    <a:p>
                      <a:r>
                        <a:rPr lang="hu-HU" sz="1800" b="1"/>
                        <a:t>+22,1%</a:t>
                      </a:r>
                    </a:p>
                  </a:txBody>
                  <a:tcPr anchor="ctr">
                    <a:lnL>
                      <a:noFill/>
                    </a:lnL>
                    <a:lnR>
                      <a:noFill/>
                    </a:lnR>
                    <a:lnT>
                      <a:noFill/>
                    </a:lnT>
                    <a:lnB>
                      <a:noFill/>
                    </a:lnB>
                    <a:solidFill>
                      <a:schemeClr val="bg1">
                        <a:lumMod val="75000"/>
                      </a:schemeClr>
                    </a:solidFill>
                  </a:tcPr>
                </a:tc>
                <a:extLst>
                  <a:ext uri="{0D108BD9-81ED-4DB2-BD59-A6C34878D82A}">
                    <a16:rowId xmlns:a16="http://schemas.microsoft.com/office/drawing/2014/main" val="2575018289"/>
                  </a:ext>
                </a:extLst>
              </a:tr>
              <a:tr h="351156">
                <a:tc>
                  <a:txBody>
                    <a:bodyPr/>
                    <a:lstStyle/>
                    <a:p>
                      <a:r>
                        <a:rPr lang="hu-HU" sz="1800" b="1" dirty="0"/>
                        <a:t>1 000 – 3 000 fő</a:t>
                      </a:r>
                    </a:p>
                  </a:txBody>
                  <a:tcPr anchor="ctr">
                    <a:lnL>
                      <a:noFill/>
                    </a:lnL>
                    <a:lnR>
                      <a:noFill/>
                    </a:lnR>
                    <a:lnT>
                      <a:noFill/>
                    </a:lnT>
                    <a:lnB>
                      <a:noFill/>
                    </a:lnB>
                    <a:solidFill>
                      <a:schemeClr val="bg1">
                        <a:lumMod val="75000"/>
                      </a:schemeClr>
                    </a:solidFill>
                  </a:tcPr>
                </a:tc>
                <a:tc>
                  <a:txBody>
                    <a:bodyPr/>
                    <a:lstStyle/>
                    <a:p>
                      <a:r>
                        <a:rPr lang="hu-HU" sz="1800" b="1" dirty="0"/>
                        <a:t>53,6%</a:t>
                      </a:r>
                    </a:p>
                  </a:txBody>
                  <a:tcPr anchor="ctr">
                    <a:lnL>
                      <a:noFill/>
                    </a:lnL>
                    <a:lnR>
                      <a:noFill/>
                    </a:lnR>
                    <a:lnT>
                      <a:noFill/>
                    </a:lnT>
                    <a:lnB>
                      <a:noFill/>
                    </a:lnB>
                    <a:solidFill>
                      <a:schemeClr val="bg1">
                        <a:lumMod val="75000"/>
                      </a:schemeClr>
                    </a:solidFill>
                  </a:tcPr>
                </a:tc>
                <a:tc>
                  <a:txBody>
                    <a:bodyPr/>
                    <a:lstStyle/>
                    <a:p>
                      <a:r>
                        <a:rPr lang="hu-HU" sz="1800" b="1" dirty="0"/>
                        <a:t>24,3%</a:t>
                      </a:r>
                    </a:p>
                  </a:txBody>
                  <a:tcPr anchor="ctr">
                    <a:lnL>
                      <a:noFill/>
                    </a:lnL>
                    <a:lnR>
                      <a:noFill/>
                    </a:lnR>
                    <a:lnT>
                      <a:noFill/>
                    </a:lnT>
                    <a:lnB>
                      <a:noFill/>
                    </a:lnB>
                    <a:solidFill>
                      <a:schemeClr val="bg1">
                        <a:lumMod val="75000"/>
                      </a:schemeClr>
                    </a:solidFill>
                  </a:tcPr>
                </a:tc>
                <a:tc>
                  <a:txBody>
                    <a:bodyPr/>
                    <a:lstStyle/>
                    <a:p>
                      <a:r>
                        <a:rPr lang="hu-HU" sz="1800" b="1"/>
                        <a:t>+29,3%</a:t>
                      </a:r>
                    </a:p>
                  </a:txBody>
                  <a:tcPr anchor="ctr">
                    <a:lnL>
                      <a:noFill/>
                    </a:lnL>
                    <a:lnR>
                      <a:noFill/>
                    </a:lnR>
                    <a:lnT>
                      <a:noFill/>
                    </a:lnT>
                    <a:lnB>
                      <a:noFill/>
                    </a:lnB>
                    <a:solidFill>
                      <a:schemeClr val="bg1">
                        <a:lumMod val="75000"/>
                      </a:schemeClr>
                    </a:solidFill>
                  </a:tcPr>
                </a:tc>
                <a:extLst>
                  <a:ext uri="{0D108BD9-81ED-4DB2-BD59-A6C34878D82A}">
                    <a16:rowId xmlns:a16="http://schemas.microsoft.com/office/drawing/2014/main" val="1838204835"/>
                  </a:ext>
                </a:extLst>
              </a:tr>
              <a:tr h="475110">
                <a:tc>
                  <a:txBody>
                    <a:bodyPr/>
                    <a:lstStyle/>
                    <a:p>
                      <a:r>
                        <a:rPr lang="hu-HU" sz="1800" b="1" dirty="0"/>
                        <a:t>500 – 1 000 fő</a:t>
                      </a:r>
                    </a:p>
                  </a:txBody>
                  <a:tcPr anchor="ctr">
                    <a:lnL>
                      <a:noFill/>
                    </a:lnL>
                    <a:lnR>
                      <a:noFill/>
                    </a:lnR>
                    <a:lnT>
                      <a:noFill/>
                    </a:lnT>
                    <a:lnB>
                      <a:noFill/>
                    </a:lnB>
                    <a:solidFill>
                      <a:schemeClr val="bg1">
                        <a:lumMod val="75000"/>
                      </a:schemeClr>
                    </a:solidFill>
                  </a:tcPr>
                </a:tc>
                <a:tc>
                  <a:txBody>
                    <a:bodyPr/>
                    <a:lstStyle/>
                    <a:p>
                      <a:r>
                        <a:rPr lang="hu-HU" sz="1800" b="1" dirty="0"/>
                        <a:t>56,0%</a:t>
                      </a:r>
                    </a:p>
                  </a:txBody>
                  <a:tcPr anchor="ctr">
                    <a:lnL>
                      <a:noFill/>
                    </a:lnL>
                    <a:lnR>
                      <a:noFill/>
                    </a:lnR>
                    <a:lnT>
                      <a:noFill/>
                    </a:lnT>
                    <a:lnB>
                      <a:noFill/>
                    </a:lnB>
                    <a:solidFill>
                      <a:schemeClr val="bg1">
                        <a:lumMod val="75000"/>
                      </a:schemeClr>
                    </a:solidFill>
                  </a:tcPr>
                </a:tc>
                <a:tc>
                  <a:txBody>
                    <a:bodyPr/>
                    <a:lstStyle/>
                    <a:p>
                      <a:r>
                        <a:rPr lang="hu-HU" sz="1800" b="1" dirty="0"/>
                        <a:t>22,0%</a:t>
                      </a:r>
                    </a:p>
                  </a:txBody>
                  <a:tcPr anchor="ctr">
                    <a:lnL>
                      <a:noFill/>
                    </a:lnL>
                    <a:lnR>
                      <a:noFill/>
                    </a:lnR>
                    <a:lnT>
                      <a:noFill/>
                    </a:lnT>
                    <a:lnB>
                      <a:noFill/>
                    </a:lnB>
                    <a:solidFill>
                      <a:schemeClr val="bg1">
                        <a:lumMod val="75000"/>
                      </a:schemeClr>
                    </a:solidFill>
                  </a:tcPr>
                </a:tc>
                <a:tc>
                  <a:txBody>
                    <a:bodyPr/>
                    <a:lstStyle/>
                    <a:p>
                      <a:r>
                        <a:rPr lang="hu-HU" sz="1800" b="1" dirty="0"/>
                        <a:t>+34,0%</a:t>
                      </a:r>
                    </a:p>
                  </a:txBody>
                  <a:tcPr anchor="ctr">
                    <a:lnL>
                      <a:noFill/>
                    </a:lnL>
                    <a:lnR>
                      <a:noFill/>
                    </a:lnR>
                    <a:lnT>
                      <a:noFill/>
                    </a:lnT>
                    <a:lnB>
                      <a:noFill/>
                    </a:lnB>
                    <a:solidFill>
                      <a:schemeClr val="bg1">
                        <a:lumMod val="75000"/>
                      </a:schemeClr>
                    </a:solidFill>
                  </a:tcPr>
                </a:tc>
                <a:extLst>
                  <a:ext uri="{0D108BD9-81ED-4DB2-BD59-A6C34878D82A}">
                    <a16:rowId xmlns:a16="http://schemas.microsoft.com/office/drawing/2014/main" val="4047446537"/>
                  </a:ext>
                </a:extLst>
              </a:tr>
              <a:tr h="385000">
                <a:tc>
                  <a:txBody>
                    <a:bodyPr/>
                    <a:lstStyle/>
                    <a:p>
                      <a:r>
                        <a:rPr lang="hu-HU" sz="1800" b="1"/>
                        <a:t>500 fő alatti település</a:t>
                      </a:r>
                    </a:p>
                  </a:txBody>
                  <a:tcPr anchor="ctr">
                    <a:lnL>
                      <a:noFill/>
                    </a:lnL>
                    <a:lnR>
                      <a:noFill/>
                    </a:lnR>
                    <a:lnT>
                      <a:noFill/>
                    </a:lnT>
                    <a:lnB>
                      <a:noFill/>
                    </a:lnB>
                    <a:solidFill>
                      <a:schemeClr val="bg1">
                        <a:lumMod val="75000"/>
                      </a:schemeClr>
                    </a:solidFill>
                  </a:tcPr>
                </a:tc>
                <a:tc>
                  <a:txBody>
                    <a:bodyPr/>
                    <a:lstStyle/>
                    <a:p>
                      <a:r>
                        <a:rPr lang="hu-HU" sz="1800" b="1" dirty="0"/>
                        <a:t>58,3%</a:t>
                      </a:r>
                    </a:p>
                  </a:txBody>
                  <a:tcPr anchor="ctr">
                    <a:lnL>
                      <a:noFill/>
                    </a:lnL>
                    <a:lnR>
                      <a:noFill/>
                    </a:lnR>
                    <a:lnT>
                      <a:noFill/>
                    </a:lnT>
                    <a:lnB>
                      <a:noFill/>
                    </a:lnB>
                    <a:solidFill>
                      <a:schemeClr val="bg1">
                        <a:lumMod val="75000"/>
                      </a:schemeClr>
                    </a:solidFill>
                  </a:tcPr>
                </a:tc>
                <a:tc>
                  <a:txBody>
                    <a:bodyPr/>
                    <a:lstStyle/>
                    <a:p>
                      <a:r>
                        <a:rPr lang="hu-HU" sz="1800" b="1" dirty="0"/>
                        <a:t>20,4%</a:t>
                      </a:r>
                    </a:p>
                  </a:txBody>
                  <a:tcPr anchor="ctr">
                    <a:lnL>
                      <a:noFill/>
                    </a:lnL>
                    <a:lnR>
                      <a:noFill/>
                    </a:lnR>
                    <a:lnT>
                      <a:noFill/>
                    </a:lnT>
                    <a:lnB>
                      <a:noFill/>
                    </a:lnB>
                    <a:solidFill>
                      <a:schemeClr val="bg1">
                        <a:lumMod val="75000"/>
                      </a:schemeClr>
                    </a:solidFill>
                  </a:tcPr>
                </a:tc>
                <a:tc>
                  <a:txBody>
                    <a:bodyPr/>
                    <a:lstStyle/>
                    <a:p>
                      <a:r>
                        <a:rPr lang="hu-HU" sz="1800" b="1" dirty="0"/>
                        <a:t>+37,9%</a:t>
                      </a:r>
                    </a:p>
                  </a:txBody>
                  <a:tcPr anchor="ctr">
                    <a:lnL>
                      <a:noFill/>
                    </a:lnL>
                    <a:lnR>
                      <a:noFill/>
                    </a:lnR>
                    <a:lnT>
                      <a:noFill/>
                    </a:lnT>
                    <a:lnB>
                      <a:noFill/>
                    </a:lnB>
                    <a:solidFill>
                      <a:schemeClr val="bg1">
                        <a:lumMod val="75000"/>
                      </a:schemeClr>
                    </a:solidFill>
                  </a:tcPr>
                </a:tc>
                <a:extLst>
                  <a:ext uri="{0D108BD9-81ED-4DB2-BD59-A6C34878D82A}">
                    <a16:rowId xmlns:a16="http://schemas.microsoft.com/office/drawing/2014/main" val="1414361395"/>
                  </a:ext>
                </a:extLst>
              </a:tr>
            </a:tbl>
          </a:graphicData>
        </a:graphic>
      </p:graphicFrame>
    </p:spTree>
    <p:extLst>
      <p:ext uri="{BB962C8B-B14F-4D97-AF65-F5344CB8AC3E}">
        <p14:creationId xmlns:p14="http://schemas.microsoft.com/office/powerpoint/2010/main" val="1553797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274639"/>
            <a:ext cx="12192000" cy="1143000"/>
          </a:xfrm>
        </p:spPr>
        <p:txBody>
          <a:bodyPr>
            <a:noAutofit/>
          </a:bodyPr>
          <a:lstStyle/>
          <a:p>
            <a:r>
              <a:rPr lang="hu-HU" sz="5400" b="1" dirty="0"/>
              <a:t>A választásra jogosultak megoszlása települési kategóriák szerint</a:t>
            </a:r>
          </a:p>
        </p:txBody>
      </p:sp>
      <p:graphicFrame>
        <p:nvGraphicFramePr>
          <p:cNvPr id="3" name="Táblázat 2"/>
          <p:cNvGraphicFramePr>
            <a:graphicFrameLocks noGrp="1"/>
          </p:cNvGraphicFramePr>
          <p:nvPr>
            <p:extLst/>
          </p:nvPr>
        </p:nvGraphicFramePr>
        <p:xfrm>
          <a:off x="282804" y="1847652"/>
          <a:ext cx="11755224" cy="4460109"/>
        </p:xfrm>
        <a:graphic>
          <a:graphicData uri="http://schemas.openxmlformats.org/drawingml/2006/table">
            <a:tbl>
              <a:tblPr/>
              <a:tblGrid>
                <a:gridCol w="2450969">
                  <a:extLst>
                    <a:ext uri="{9D8B030D-6E8A-4147-A177-3AD203B41FA5}">
                      <a16:colId xmlns:a16="http://schemas.microsoft.com/office/drawing/2014/main" val="177369697"/>
                    </a:ext>
                  </a:extLst>
                </a:gridCol>
                <a:gridCol w="1677971">
                  <a:extLst>
                    <a:ext uri="{9D8B030D-6E8A-4147-A177-3AD203B41FA5}">
                      <a16:colId xmlns:a16="http://schemas.microsoft.com/office/drawing/2014/main" val="174239435"/>
                    </a:ext>
                  </a:extLst>
                </a:gridCol>
                <a:gridCol w="1781666">
                  <a:extLst>
                    <a:ext uri="{9D8B030D-6E8A-4147-A177-3AD203B41FA5}">
                      <a16:colId xmlns:a16="http://schemas.microsoft.com/office/drawing/2014/main" val="2974984590"/>
                    </a:ext>
                  </a:extLst>
                </a:gridCol>
                <a:gridCol w="1904215">
                  <a:extLst>
                    <a:ext uri="{9D8B030D-6E8A-4147-A177-3AD203B41FA5}">
                      <a16:colId xmlns:a16="http://schemas.microsoft.com/office/drawing/2014/main" val="2292173046"/>
                    </a:ext>
                  </a:extLst>
                </a:gridCol>
                <a:gridCol w="1781666">
                  <a:extLst>
                    <a:ext uri="{9D8B030D-6E8A-4147-A177-3AD203B41FA5}">
                      <a16:colId xmlns:a16="http://schemas.microsoft.com/office/drawing/2014/main" val="3762755434"/>
                    </a:ext>
                  </a:extLst>
                </a:gridCol>
                <a:gridCol w="2158737">
                  <a:extLst>
                    <a:ext uri="{9D8B030D-6E8A-4147-A177-3AD203B41FA5}">
                      <a16:colId xmlns:a16="http://schemas.microsoft.com/office/drawing/2014/main" val="2524700733"/>
                    </a:ext>
                  </a:extLst>
                </a:gridCol>
              </a:tblGrid>
              <a:tr h="1884420">
                <a:tc>
                  <a:txBody>
                    <a:bodyPr/>
                    <a:lstStyle/>
                    <a:p>
                      <a:pPr algn="ctr" fontAlgn="b"/>
                      <a:r>
                        <a:rPr lang="hu-HU" sz="3000" b="1" i="0" u="none" strike="noStrike" dirty="0">
                          <a:solidFill>
                            <a:srgbClr val="000000"/>
                          </a:solidFill>
                          <a:effectLst/>
                          <a:latin typeface="Calibri" panose="020F0502020204030204" pitchFamily="34" charset="0"/>
                        </a:rPr>
                        <a:t>Település kategória</a:t>
                      </a:r>
                    </a:p>
                    <a:p>
                      <a:pPr algn="ctr" fontAlgn="b"/>
                      <a:endParaRPr lang="hu-HU" sz="3000" b="1" i="0" u="none" strike="noStrike" dirty="0">
                        <a:solidFill>
                          <a:srgbClr val="000000"/>
                        </a:solidFill>
                        <a:effectLst/>
                        <a:latin typeface="Calibri" panose="020F0502020204030204" pitchFamily="34" charset="0"/>
                      </a:endParaRPr>
                    </a:p>
                  </a:txBody>
                  <a:tcPr marL="6350" marR="6350" marT="6350" marB="0" anchor="b">
                    <a:lnL>
                      <a:noFill/>
                    </a:lnL>
                    <a:lnR w="12700" cap="flat" cmpd="sng" algn="ctr">
                      <a:solidFill>
                        <a:srgbClr val="000000"/>
                      </a:solidFill>
                      <a:prstDash val="dashDot"/>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hu-HU" sz="3200" b="1" i="0" u="none" strike="noStrike" dirty="0">
                          <a:solidFill>
                            <a:srgbClr val="000000"/>
                          </a:solidFill>
                          <a:effectLst/>
                          <a:latin typeface="Calibri" panose="020F0502020204030204" pitchFamily="34" charset="0"/>
                        </a:rPr>
                        <a:t>1-999</a:t>
                      </a:r>
                    </a:p>
                    <a:p>
                      <a:pPr algn="ctr" fontAlgn="b"/>
                      <a:r>
                        <a:rPr lang="hu-HU" sz="3200" b="1" i="0" u="none" strike="noStrike" dirty="0">
                          <a:solidFill>
                            <a:srgbClr val="000000"/>
                          </a:solidFill>
                          <a:effectLst/>
                          <a:latin typeface="Calibri" panose="020F0502020204030204" pitchFamily="34" charset="0"/>
                        </a:rPr>
                        <a:t>fő</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000000"/>
                      </a:solidFill>
                      <a:prstDash val="dash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hu-HU" sz="3200" b="1" i="0" u="none" strike="noStrike" dirty="0">
                          <a:solidFill>
                            <a:srgbClr val="000000"/>
                          </a:solidFill>
                          <a:effectLst/>
                          <a:latin typeface="Calibri" panose="020F0502020204030204" pitchFamily="34" charset="0"/>
                        </a:rPr>
                        <a:t>1000-4999</a:t>
                      </a:r>
                    </a:p>
                    <a:p>
                      <a:pPr algn="ctr" fontAlgn="b"/>
                      <a:r>
                        <a:rPr lang="hu-HU" sz="3200" b="1" i="0" u="none" strike="noStrike" dirty="0">
                          <a:solidFill>
                            <a:srgbClr val="000000"/>
                          </a:solidFill>
                          <a:effectLst/>
                          <a:latin typeface="Calibri" panose="020F0502020204030204" pitchFamily="34" charset="0"/>
                        </a:rPr>
                        <a:t>fő</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solidFill>
                      <a:srgbClr val="FABF8F"/>
                    </a:solidFill>
                  </a:tcPr>
                </a:tc>
                <a:tc>
                  <a:txBody>
                    <a:bodyPr/>
                    <a:lstStyle/>
                    <a:p>
                      <a:pPr algn="ctr" fontAlgn="b"/>
                      <a:r>
                        <a:rPr lang="hu-HU" sz="3200" b="1" i="0" u="none" strike="noStrike" dirty="0">
                          <a:solidFill>
                            <a:srgbClr val="000000"/>
                          </a:solidFill>
                          <a:effectLst/>
                          <a:latin typeface="Calibri" panose="020F0502020204030204" pitchFamily="34" charset="0"/>
                        </a:rPr>
                        <a:t>5000-</a:t>
                      </a:r>
                    </a:p>
                    <a:p>
                      <a:pPr algn="ctr" fontAlgn="b"/>
                      <a:r>
                        <a:rPr lang="hu-HU" sz="3200" b="1" i="0" u="none" strike="noStrike" dirty="0">
                          <a:solidFill>
                            <a:srgbClr val="000000"/>
                          </a:solidFill>
                          <a:effectLst/>
                          <a:latin typeface="Calibri" panose="020F0502020204030204" pitchFamily="34" charset="0"/>
                        </a:rPr>
                        <a:t>9999</a:t>
                      </a:r>
                    </a:p>
                    <a:p>
                      <a:pPr algn="ctr" fontAlgn="b"/>
                      <a:r>
                        <a:rPr lang="hu-HU" sz="3200" b="1" i="0" u="none" strike="noStrike" dirty="0">
                          <a:solidFill>
                            <a:srgbClr val="000000"/>
                          </a:solidFill>
                          <a:effectLst/>
                          <a:latin typeface="Calibri" panose="020F0502020204030204" pitchFamily="34" charset="0"/>
                        </a:rPr>
                        <a:t>fő</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solidFill>
                      <a:srgbClr val="F98C90"/>
                    </a:solidFill>
                  </a:tcPr>
                </a:tc>
                <a:tc>
                  <a:txBody>
                    <a:bodyPr/>
                    <a:lstStyle/>
                    <a:p>
                      <a:pPr algn="ctr" fontAlgn="b"/>
                      <a:r>
                        <a:rPr lang="hu-HU" sz="3200" b="1" i="0" u="none" strike="noStrike" dirty="0">
                          <a:solidFill>
                            <a:srgbClr val="000000"/>
                          </a:solidFill>
                          <a:effectLst/>
                          <a:latin typeface="Calibri" panose="020F0502020204030204" pitchFamily="34" charset="0"/>
                        </a:rPr>
                        <a:t>10000-</a:t>
                      </a:r>
                    </a:p>
                    <a:p>
                      <a:pPr algn="ctr" fontAlgn="b"/>
                      <a:r>
                        <a:rPr lang="hu-HU" sz="3200" b="1" i="0" u="none" strike="noStrike" dirty="0">
                          <a:solidFill>
                            <a:srgbClr val="000000"/>
                          </a:solidFill>
                          <a:effectLst/>
                          <a:latin typeface="Calibri" panose="020F0502020204030204" pitchFamily="34" charset="0"/>
                        </a:rPr>
                        <a:t>fő</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a:noFill/>
                    </a:lnL>
                    <a:lnR w="12700" cap="flat" cmpd="sng" algn="ctr">
                      <a:solidFill>
                        <a:srgbClr val="000000"/>
                      </a:solidFill>
                      <a:prstDash val="dashDot"/>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C6399"/>
                    </a:solidFill>
                  </a:tcPr>
                </a:tc>
                <a:tc>
                  <a:txBody>
                    <a:bodyPr/>
                    <a:lstStyle/>
                    <a:p>
                      <a:pPr algn="ctr" fontAlgn="b"/>
                      <a:r>
                        <a:rPr lang="hu-HU" sz="2800" b="1" i="0" u="none" strike="noStrike" dirty="0">
                          <a:solidFill>
                            <a:srgbClr val="000000"/>
                          </a:solidFill>
                          <a:effectLst/>
                          <a:latin typeface="Calibri" panose="020F0502020204030204" pitchFamily="34" charset="0"/>
                        </a:rPr>
                        <a:t>Választásra jogosultak száma 2024.01.01.</a:t>
                      </a:r>
                    </a:p>
                  </a:txBody>
                  <a:tcPr marL="6350" marR="6350" marT="6350" marB="0" anchor="b">
                    <a:lnL w="12700" cap="flat" cmpd="sng" algn="ctr">
                      <a:solidFill>
                        <a:srgbClr val="000000"/>
                      </a:solidFill>
                      <a:prstDash val="dashDot"/>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8745171"/>
                  </a:ext>
                </a:extLst>
              </a:tr>
              <a:tr h="1216529">
                <a:tc>
                  <a:txBody>
                    <a:bodyPr/>
                    <a:lstStyle/>
                    <a:p>
                      <a:pPr algn="ctr" fontAlgn="b"/>
                      <a:r>
                        <a:rPr lang="hu-HU" sz="2800" b="1" i="0" u="none" strike="noStrike" dirty="0">
                          <a:solidFill>
                            <a:srgbClr val="000000"/>
                          </a:solidFill>
                          <a:effectLst/>
                          <a:latin typeface="Calibri" panose="020F0502020204030204" pitchFamily="34" charset="0"/>
                        </a:rPr>
                        <a:t>Ország egészében összesen</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hu-HU" sz="3200" b="1" i="0" u="none" strike="noStrike" dirty="0">
                          <a:solidFill>
                            <a:srgbClr val="000000"/>
                          </a:solidFill>
                          <a:effectLst/>
                          <a:latin typeface="Calibri" panose="020F0502020204030204" pitchFamily="34" charset="0"/>
                        </a:rPr>
                        <a:t>10,4%</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hu-HU" sz="3200" b="1" i="0" u="none" strike="noStrike" dirty="0">
                          <a:solidFill>
                            <a:srgbClr val="000000"/>
                          </a:solidFill>
                          <a:effectLst/>
                          <a:latin typeface="Calibri" panose="020F0502020204030204" pitchFamily="34" charset="0"/>
                        </a:rPr>
                        <a:t>25,1%</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solidFill>
                      <a:srgbClr val="FABF8F"/>
                    </a:solidFill>
                  </a:tcPr>
                </a:tc>
                <a:tc>
                  <a:txBody>
                    <a:bodyPr/>
                    <a:lstStyle/>
                    <a:p>
                      <a:pPr algn="ctr" fontAlgn="b"/>
                      <a:r>
                        <a:rPr lang="hu-HU" sz="3200" b="1" i="0" u="none" strike="noStrike" dirty="0">
                          <a:solidFill>
                            <a:srgbClr val="000000"/>
                          </a:solidFill>
                          <a:effectLst/>
                          <a:latin typeface="Calibri" panose="020F0502020204030204" pitchFamily="34" charset="0"/>
                        </a:rPr>
                        <a:t>10,5%</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solidFill>
                      <a:srgbClr val="F98C90"/>
                    </a:solidFill>
                  </a:tcPr>
                </a:tc>
                <a:tc>
                  <a:txBody>
                    <a:bodyPr/>
                    <a:lstStyle/>
                    <a:p>
                      <a:pPr algn="ctr" fontAlgn="b"/>
                      <a:r>
                        <a:rPr lang="hu-HU" sz="3200" b="1" i="0" u="none" strike="noStrike" dirty="0">
                          <a:solidFill>
                            <a:srgbClr val="000000"/>
                          </a:solidFill>
                          <a:effectLst/>
                          <a:latin typeface="Calibri" panose="020F0502020204030204" pitchFamily="34" charset="0"/>
                        </a:rPr>
                        <a:t>54,1%</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C6399"/>
                    </a:solidFill>
                  </a:tcPr>
                </a:tc>
                <a:tc>
                  <a:txBody>
                    <a:bodyPr/>
                    <a:lstStyle/>
                    <a:p>
                      <a:pPr algn="ctr" fontAlgn="b"/>
                      <a:r>
                        <a:rPr lang="hu-HU" sz="3200" b="1" i="0" u="none" strike="noStrike" dirty="0">
                          <a:solidFill>
                            <a:srgbClr val="000000"/>
                          </a:solidFill>
                          <a:effectLst/>
                          <a:latin typeface="Calibri" panose="020F0502020204030204" pitchFamily="34" charset="0"/>
                        </a:rPr>
                        <a:t>7 655 344</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84129309"/>
                  </a:ext>
                </a:extLst>
              </a:tr>
              <a:tr h="1216529">
                <a:tc>
                  <a:txBody>
                    <a:bodyPr/>
                    <a:lstStyle/>
                    <a:p>
                      <a:pPr algn="ctr" fontAlgn="b"/>
                      <a:r>
                        <a:rPr lang="hu-HU" sz="2800" b="1" i="0" u="none" strike="noStrike" dirty="0">
                          <a:solidFill>
                            <a:srgbClr val="000000"/>
                          </a:solidFill>
                          <a:effectLst/>
                          <a:latin typeface="Calibri" panose="020F0502020204030204" pitchFamily="34" charset="0"/>
                        </a:rPr>
                        <a:t>Budapesten kívül összesen</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hu-HU" sz="3200" b="1" i="0" u="none" strike="noStrike" dirty="0">
                          <a:solidFill>
                            <a:srgbClr val="000000"/>
                          </a:solidFill>
                          <a:effectLst/>
                          <a:latin typeface="Calibri" panose="020F0502020204030204" pitchFamily="34" charset="0"/>
                        </a:rPr>
                        <a:t>12,4%</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fontAlgn="b"/>
                      <a:r>
                        <a:rPr lang="hu-HU" sz="3200" b="1" i="0" u="none" strike="noStrike" dirty="0">
                          <a:solidFill>
                            <a:srgbClr val="000000"/>
                          </a:solidFill>
                          <a:effectLst/>
                          <a:latin typeface="Calibri" panose="020F0502020204030204" pitchFamily="34" charset="0"/>
                        </a:rPr>
                        <a:t>30,0%</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rgbClr val="FABF8F"/>
                    </a:solidFill>
                  </a:tcPr>
                </a:tc>
                <a:tc>
                  <a:txBody>
                    <a:bodyPr/>
                    <a:lstStyle/>
                    <a:p>
                      <a:pPr algn="ctr" fontAlgn="b"/>
                      <a:r>
                        <a:rPr lang="hu-HU" sz="3200" b="1" i="0" u="none" strike="noStrike" dirty="0">
                          <a:solidFill>
                            <a:srgbClr val="000000"/>
                          </a:solidFill>
                          <a:effectLst/>
                          <a:latin typeface="Calibri" panose="020F0502020204030204" pitchFamily="34" charset="0"/>
                        </a:rPr>
                        <a:t>12,6%</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solidFill>
                      <a:srgbClr val="F98C90"/>
                    </a:solidFill>
                  </a:tcPr>
                </a:tc>
                <a:tc>
                  <a:txBody>
                    <a:bodyPr/>
                    <a:lstStyle/>
                    <a:p>
                      <a:pPr algn="ctr" fontAlgn="b"/>
                      <a:r>
                        <a:rPr lang="hu-HU" sz="3200" b="1" i="0" u="none" strike="noStrike" dirty="0">
                          <a:solidFill>
                            <a:srgbClr val="000000"/>
                          </a:solidFill>
                          <a:effectLst/>
                          <a:latin typeface="Calibri" panose="020F0502020204030204" pitchFamily="34" charset="0"/>
                        </a:rPr>
                        <a:t>45,0%</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BC6399"/>
                    </a:solidFill>
                  </a:tcPr>
                </a:tc>
                <a:tc>
                  <a:txBody>
                    <a:bodyPr/>
                    <a:lstStyle/>
                    <a:p>
                      <a:pPr algn="ctr" fontAlgn="b"/>
                      <a:r>
                        <a:rPr lang="hu-HU" sz="3200" b="1" i="0" u="none" strike="noStrike" dirty="0">
                          <a:solidFill>
                            <a:srgbClr val="000000"/>
                          </a:solidFill>
                          <a:effectLst/>
                          <a:latin typeface="Calibri" panose="020F0502020204030204" pitchFamily="34" charset="0"/>
                        </a:rPr>
                        <a:t>6 389 333</a:t>
                      </a:r>
                    </a:p>
                    <a:p>
                      <a:pPr algn="ctr" fontAlgn="b"/>
                      <a:endParaRPr lang="hu-HU" sz="32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96494882"/>
                  </a:ext>
                </a:extLst>
              </a:tr>
            </a:tbl>
          </a:graphicData>
        </a:graphic>
      </p:graphicFrame>
    </p:spTree>
    <p:extLst>
      <p:ext uri="{BB962C8B-B14F-4D97-AF65-F5344CB8AC3E}">
        <p14:creationId xmlns:p14="http://schemas.microsoft.com/office/powerpoint/2010/main" val="1110241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2" y="299177"/>
            <a:ext cx="11904133" cy="622016"/>
          </a:xfrm>
        </p:spPr>
        <p:txBody>
          <a:bodyPr>
            <a:noAutofit/>
          </a:bodyPr>
          <a:lstStyle/>
          <a:p>
            <a:r>
              <a:rPr lang="hu-HU" sz="4400" dirty="0">
                <a:solidFill>
                  <a:srgbClr val="50412C"/>
                </a:solidFill>
                <a:latin typeface="Calibri" panose="020F0502020204030204" pitchFamily="34" charset="0"/>
                <a:ea typeface="Open Sans" panose="020B0606030504020204" pitchFamily="34" charset="0"/>
                <a:cs typeface="Calibri" panose="020F0502020204030204" pitchFamily="34" charset="0"/>
              </a:rPr>
              <a:t>Választások előtt (1): választási manipuláció</a:t>
            </a:r>
          </a:p>
        </p:txBody>
      </p:sp>
      <p:sp>
        <p:nvSpPr>
          <p:cNvPr id="5" name="Content Placeholder 4">
            <a:extLst>
              <a:ext uri="{FF2B5EF4-FFF2-40B4-BE49-F238E27FC236}">
                <a16:creationId xmlns:a16="http://schemas.microsoft.com/office/drawing/2014/main" id="{1A3CBE28-85C4-817F-E84B-72F4F329AF58}"/>
              </a:ext>
            </a:extLst>
          </p:cNvPr>
          <p:cNvSpPr>
            <a:spLocks noGrp="1"/>
          </p:cNvSpPr>
          <p:nvPr>
            <p:ph idx="1"/>
          </p:nvPr>
        </p:nvSpPr>
        <p:spPr>
          <a:xfrm>
            <a:off x="237066" y="1046375"/>
            <a:ext cx="11717867" cy="5599522"/>
          </a:xfrm>
        </p:spPr>
        <p:txBody>
          <a:bodyPr>
            <a:normAutofit lnSpcReduction="10000"/>
          </a:bodyPr>
          <a:lstStyle/>
          <a:p>
            <a:pPr marL="0" indent="0">
              <a:buNone/>
            </a:pPr>
            <a:r>
              <a:rPr lang="hu-HU" sz="3200" b="1" dirty="0"/>
              <a:t>Választási törvény önkényes módosítása:</a:t>
            </a:r>
          </a:p>
          <a:p>
            <a:pPr lvl="1">
              <a:buFont typeface="Wingdings" panose="05000000000000000000" pitchFamily="2" charset="2"/>
              <a:buChar char="Ø"/>
            </a:pPr>
            <a:r>
              <a:rPr lang="hu-HU" sz="2800" b="1" dirty="0">
                <a:solidFill>
                  <a:srgbClr val="FF0000"/>
                </a:solidFill>
              </a:rPr>
              <a:t>választókerületi határok </a:t>
            </a:r>
            <a:r>
              <a:rPr lang="hu-HU" sz="2800" b="1" dirty="0"/>
              <a:t>manipulálása (</a:t>
            </a:r>
            <a:r>
              <a:rPr lang="hu-HU" sz="2800" b="1" dirty="0" err="1"/>
              <a:t>gerrymandering</a:t>
            </a:r>
            <a:r>
              <a:rPr lang="hu-HU" sz="2800" b="1" dirty="0"/>
              <a:t>): Budapest 18-ról 16 választókerület stb.</a:t>
            </a:r>
          </a:p>
          <a:p>
            <a:pPr lvl="1">
              <a:buFont typeface="Wingdings" panose="05000000000000000000" pitchFamily="2" charset="2"/>
              <a:buChar char="Ø"/>
            </a:pPr>
            <a:r>
              <a:rPr lang="hu-HU" sz="2800" b="1" dirty="0">
                <a:solidFill>
                  <a:srgbClr val="FF0000"/>
                </a:solidFill>
              </a:rPr>
              <a:t>bejutási küszöb </a:t>
            </a:r>
            <a:r>
              <a:rPr lang="hu-HU" sz="2800" b="1" dirty="0"/>
              <a:t>csökkentése 5%-</a:t>
            </a:r>
            <a:r>
              <a:rPr lang="hu-HU" sz="2800" b="1" dirty="0" err="1"/>
              <a:t>ról</a:t>
            </a:r>
            <a:r>
              <a:rPr lang="hu-HU" sz="2800" b="1" dirty="0"/>
              <a:t> 3%-</a:t>
            </a:r>
            <a:r>
              <a:rPr lang="hu-HU" sz="2800" b="1" dirty="0" err="1"/>
              <a:t>ra</a:t>
            </a:r>
            <a:r>
              <a:rPr lang="hu-HU" sz="2800" b="1" dirty="0"/>
              <a:t>: az „</a:t>
            </a:r>
            <a:r>
              <a:rPr lang="hu-HU" sz="2800" b="1" dirty="0" err="1"/>
              <a:t>óellenzék</a:t>
            </a:r>
            <a:r>
              <a:rPr lang="hu-HU" sz="2800" b="1" dirty="0"/>
              <a:t>” mesterséges </a:t>
            </a:r>
            <a:r>
              <a:rPr lang="hu-HU" sz="2800" b="1" dirty="0" err="1"/>
              <a:t>felturbózása</a:t>
            </a:r>
            <a:r>
              <a:rPr lang="hu-HU" sz="2800" b="1" dirty="0"/>
              <a:t> (+6 milliárd forint)</a:t>
            </a:r>
          </a:p>
          <a:p>
            <a:pPr lvl="1">
              <a:buFont typeface="Wingdings" panose="05000000000000000000" pitchFamily="2" charset="2"/>
              <a:buChar char="Ø"/>
            </a:pPr>
            <a:r>
              <a:rPr lang="hu-HU" sz="2800" b="1" dirty="0">
                <a:solidFill>
                  <a:srgbClr val="FF0000"/>
                </a:solidFill>
              </a:rPr>
              <a:t>határon túli egyéni választókörzetek </a:t>
            </a:r>
            <a:r>
              <a:rPr lang="hu-HU" sz="2800" b="1" dirty="0"/>
              <a:t>kialakítása: 4-7 új körzet</a:t>
            </a:r>
          </a:p>
          <a:p>
            <a:pPr lvl="2">
              <a:buFont typeface="Wingdings" panose="05000000000000000000" pitchFamily="2" charset="2"/>
              <a:buChar char="§"/>
            </a:pPr>
            <a:r>
              <a:rPr lang="hu-HU" sz="2800" b="1" dirty="0"/>
              <a:t>Anglia: 172 ezer magyar; Németország: 211 ezer magyar; Ausztria: 100 ezer magyar (2023)</a:t>
            </a:r>
          </a:p>
          <a:p>
            <a:pPr lvl="1">
              <a:buFont typeface="Wingdings" panose="05000000000000000000" pitchFamily="2" charset="2"/>
              <a:buChar char="Ø"/>
            </a:pPr>
            <a:r>
              <a:rPr lang="hu-HU" sz="2800" b="1" dirty="0">
                <a:solidFill>
                  <a:srgbClr val="FF0000"/>
                </a:solidFill>
              </a:rPr>
              <a:t>eddigi törvénytelen gyakorlatok legalizálása: </a:t>
            </a:r>
          </a:p>
          <a:p>
            <a:pPr lvl="2">
              <a:buFont typeface="Wingdings" panose="05000000000000000000" pitchFamily="2" charset="2"/>
              <a:buChar char="§"/>
            </a:pPr>
            <a:r>
              <a:rPr lang="hu-HU" sz="2800" b="1" dirty="0"/>
              <a:t>egy ingatlanba bejelentkezettek felső határának eltörlése; </a:t>
            </a:r>
          </a:p>
          <a:p>
            <a:pPr lvl="2">
              <a:buFont typeface="Wingdings" panose="05000000000000000000" pitchFamily="2" charset="2"/>
              <a:buChar char="§"/>
            </a:pPr>
            <a:r>
              <a:rPr lang="hu-HU" sz="2800" b="1" dirty="0"/>
              <a:t>a szavazólap lefényképezésének legalizálása; </a:t>
            </a:r>
          </a:p>
          <a:p>
            <a:pPr lvl="2">
              <a:buFont typeface="Wingdings" panose="05000000000000000000" pitchFamily="2" charset="2"/>
              <a:buChar char="§"/>
            </a:pPr>
            <a:r>
              <a:rPr lang="hu-HU" sz="2800" b="1" dirty="0"/>
              <a:t>boríték mellőzése.</a:t>
            </a:r>
          </a:p>
        </p:txBody>
      </p:sp>
    </p:spTree>
    <p:extLst>
      <p:ext uri="{BB962C8B-B14F-4D97-AF65-F5344CB8AC3E}">
        <p14:creationId xmlns:p14="http://schemas.microsoft.com/office/powerpoint/2010/main" val="4288882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92363" y="504463"/>
            <a:ext cx="12034981" cy="6353537"/>
          </a:xfrm>
        </p:spPr>
        <p:txBody>
          <a:bodyPr>
            <a:noAutofit/>
          </a:bodyPr>
          <a:lstStyle/>
          <a:p>
            <a:pPr marL="990586" lvl="1" indent="-457200">
              <a:spcBef>
                <a:spcPts val="0"/>
              </a:spcBef>
              <a:buFont typeface="+mj-lt"/>
              <a:buAutoNum type="arabicPeriod"/>
            </a:pPr>
            <a:r>
              <a:rPr lang="hu-HU" sz="2400" b="1" dirty="0">
                <a:solidFill>
                  <a:srgbClr val="FF0000"/>
                </a:solidFill>
              </a:rPr>
              <a:t>v</a:t>
            </a:r>
            <a:r>
              <a:rPr lang="hu-HU" sz="2400" b="1" smtClean="0">
                <a:solidFill>
                  <a:srgbClr val="FF0000"/>
                </a:solidFill>
              </a:rPr>
              <a:t>eszélyhelyzetek</a:t>
            </a:r>
            <a:r>
              <a:rPr lang="hu-HU" sz="2400" b="1" dirty="0"/>
              <a:t>, </a:t>
            </a:r>
            <a:r>
              <a:rPr lang="hu-HU" sz="2400" b="1" dirty="0">
                <a:solidFill>
                  <a:srgbClr val="FF0000"/>
                </a:solidFill>
                <a:sym typeface="Wingdings" panose="05000000000000000000" pitchFamily="2" charset="2"/>
              </a:rPr>
              <a:t>rendeleti kormányzás </a:t>
            </a:r>
            <a:r>
              <a:rPr lang="hu-HU" sz="2400" dirty="0">
                <a:sym typeface="Wingdings" panose="05000000000000000000" pitchFamily="2" charset="2"/>
              </a:rPr>
              <a:t>(</a:t>
            </a:r>
            <a:r>
              <a:rPr lang="hu-HU" sz="2400" b="1" dirty="0">
                <a:sym typeface="Wingdings" panose="05000000000000000000" pitchFamily="2" charset="2"/>
              </a:rPr>
              <a:t>kb.700 rendelet </a:t>
            </a:r>
            <a:r>
              <a:rPr lang="hu-HU" sz="2400" dirty="0">
                <a:sym typeface="Wingdings" panose="05000000000000000000" pitchFamily="2" charset="2"/>
              </a:rPr>
              <a:t>a háborús veszélyhelyzet miatt)</a:t>
            </a:r>
            <a:r>
              <a:rPr lang="hu-HU" sz="2400" b="1" dirty="0">
                <a:sym typeface="Wingdings" panose="05000000000000000000" pitchFamily="2" charset="2"/>
              </a:rPr>
              <a:t>;  alkotmánymódosítással a kormány hatáskörébe utalják;</a:t>
            </a:r>
            <a:endParaRPr lang="hu-HU" sz="2400" b="1" dirty="0"/>
          </a:p>
          <a:p>
            <a:pPr marL="990586" lvl="1" indent="-457200">
              <a:spcBef>
                <a:spcPts val="0"/>
              </a:spcBef>
              <a:buFont typeface="+mj-lt"/>
              <a:buAutoNum type="arabicPeriod"/>
            </a:pPr>
            <a:r>
              <a:rPr lang="hu-HU" sz="2400" b="1" dirty="0">
                <a:solidFill>
                  <a:srgbClr val="FF0000"/>
                </a:solidFill>
              </a:rPr>
              <a:t>kormányzati propaganda + polgári titkosszolgálatok;</a:t>
            </a:r>
          </a:p>
          <a:p>
            <a:pPr marL="990586" lvl="1" indent="-457200">
              <a:spcBef>
                <a:spcPts val="0"/>
              </a:spcBef>
              <a:buFont typeface="+mj-lt"/>
              <a:buAutoNum type="arabicPeriod"/>
            </a:pPr>
            <a:r>
              <a:rPr lang="hu-HU" sz="2400" b="1" dirty="0">
                <a:solidFill>
                  <a:srgbClr val="FF0000"/>
                </a:solidFill>
              </a:rPr>
              <a:t>Szuverenitásvédelmi Hivatal </a:t>
            </a:r>
            <a:r>
              <a:rPr lang="hu-HU" sz="2400" b="1" dirty="0"/>
              <a:t>(„gondolatrendőrség”, esetleg később hatósági jogkör?);</a:t>
            </a:r>
            <a:r>
              <a:rPr lang="hu-HU" sz="2400" b="1" dirty="0">
                <a:solidFill>
                  <a:srgbClr val="FF0000"/>
                </a:solidFill>
              </a:rPr>
              <a:t> </a:t>
            </a:r>
          </a:p>
          <a:p>
            <a:pPr marL="990586" lvl="1" indent="-457200">
              <a:spcBef>
                <a:spcPts val="0"/>
              </a:spcBef>
              <a:buFont typeface="+mj-lt"/>
              <a:buAutoNum type="arabicPeriod"/>
            </a:pPr>
            <a:r>
              <a:rPr lang="hu-HU" sz="2400" b="1" dirty="0" smtClean="0">
                <a:solidFill>
                  <a:srgbClr val="FF0000"/>
                </a:solidFill>
              </a:rPr>
              <a:t>„</a:t>
            </a:r>
            <a:r>
              <a:rPr lang="hu-HU" sz="2400" b="1" dirty="0">
                <a:solidFill>
                  <a:srgbClr val="FF0000"/>
                </a:solidFill>
              </a:rPr>
              <a:t>Soros-hálózat” kiszorítása;</a:t>
            </a:r>
            <a:r>
              <a:rPr lang="hu-HU" sz="2400" b="1" dirty="0"/>
              <a:t> pénzügyi forrásaik elvétele; </a:t>
            </a:r>
            <a:r>
              <a:rPr lang="hu-HU" sz="2400" b="1" dirty="0">
                <a:sym typeface="Wingdings" panose="05000000000000000000" pitchFamily="2" charset="2"/>
              </a:rPr>
              <a:t> </a:t>
            </a:r>
            <a:r>
              <a:rPr lang="hu-HU" sz="2400" b="1" dirty="0">
                <a:solidFill>
                  <a:srgbClr val="FF0000"/>
                </a:solidFill>
                <a:sym typeface="Wingdings" panose="05000000000000000000" pitchFamily="2" charset="2"/>
              </a:rPr>
              <a:t>+ kitiltás?;</a:t>
            </a:r>
          </a:p>
          <a:p>
            <a:pPr marL="990586" lvl="1" indent="-457200">
              <a:spcBef>
                <a:spcPts val="0"/>
              </a:spcBef>
              <a:buFont typeface="+mj-lt"/>
              <a:buAutoNum type="arabicPeriod"/>
            </a:pPr>
            <a:r>
              <a:rPr lang="hu-HU" sz="2400" b="1" dirty="0">
                <a:solidFill>
                  <a:srgbClr val="FF0000"/>
                </a:solidFill>
                <a:sym typeface="Wingdings" panose="05000000000000000000" pitchFamily="2" charset="2"/>
              </a:rPr>
              <a:t>rendszerkritikus kettős állampolgárok kitoloncolásának lehetősége;</a:t>
            </a:r>
            <a:endParaRPr lang="hu-HU" sz="2400" b="1" dirty="0">
              <a:solidFill>
                <a:srgbClr val="FF0000"/>
              </a:solidFill>
            </a:endParaRPr>
          </a:p>
          <a:p>
            <a:pPr marL="990586" lvl="1" indent="-457200">
              <a:spcBef>
                <a:spcPts val="0"/>
              </a:spcBef>
              <a:buFont typeface="+mj-lt"/>
              <a:buAutoNum type="arabicPeriod"/>
            </a:pPr>
            <a:r>
              <a:rPr lang="hu-HU" sz="2400" b="1" dirty="0">
                <a:solidFill>
                  <a:srgbClr val="FF0000"/>
                </a:solidFill>
              </a:rPr>
              <a:t>gyülekezési jog korlátozása  (pl. </a:t>
            </a:r>
            <a:r>
              <a:rPr lang="hu-HU" sz="2400" b="1" dirty="0" err="1">
                <a:solidFill>
                  <a:srgbClr val="FF0000"/>
                </a:solidFill>
              </a:rPr>
              <a:t>Pride</a:t>
            </a:r>
            <a:r>
              <a:rPr lang="hu-HU" sz="2400" b="1" dirty="0">
                <a:solidFill>
                  <a:srgbClr val="FF0000"/>
                </a:solidFill>
              </a:rPr>
              <a:t>); </a:t>
            </a:r>
            <a:endParaRPr lang="hu-HU" sz="2400" b="1" dirty="0" smtClean="0">
              <a:solidFill>
                <a:srgbClr val="FF0000"/>
              </a:solidFill>
            </a:endParaRPr>
          </a:p>
          <a:p>
            <a:pPr marL="990586" lvl="1" indent="-457200">
              <a:spcBef>
                <a:spcPts val="0"/>
              </a:spcBef>
              <a:buFont typeface="+mj-lt"/>
              <a:buAutoNum type="arabicPeriod"/>
            </a:pPr>
            <a:r>
              <a:rPr lang="hu-HU" sz="2400" b="1" dirty="0" smtClean="0">
                <a:solidFill>
                  <a:srgbClr val="FF0000"/>
                </a:solidFill>
              </a:rPr>
              <a:t>köztörvényes </a:t>
            </a:r>
            <a:r>
              <a:rPr lang="hu-HU" sz="2400" b="1" dirty="0">
                <a:solidFill>
                  <a:srgbClr val="FF0000"/>
                </a:solidFill>
              </a:rPr>
              <a:t>eljárások kiprovokálása</a:t>
            </a:r>
            <a:r>
              <a:rPr lang="hu-HU" sz="2400" b="1" dirty="0"/>
              <a:t> (MP adminisztratív kiiktatási kísérlete</a:t>
            </a:r>
            <a:r>
              <a:rPr lang="hu-HU" sz="2400" b="1" dirty="0" smtClean="0"/>
              <a:t>);</a:t>
            </a:r>
          </a:p>
          <a:p>
            <a:pPr marL="990586" lvl="1" indent="-457200">
              <a:spcBef>
                <a:spcPts val="0"/>
              </a:spcBef>
              <a:buFont typeface="+mj-lt"/>
              <a:buAutoNum type="arabicPeriod"/>
            </a:pPr>
            <a:r>
              <a:rPr lang="hu-HU" sz="2400" b="1" dirty="0" smtClean="0">
                <a:solidFill>
                  <a:srgbClr val="FF0000"/>
                </a:solidFill>
              </a:rPr>
              <a:t>ellenzéki </a:t>
            </a:r>
            <a:r>
              <a:rPr lang="hu-HU" sz="2400" b="1" dirty="0">
                <a:solidFill>
                  <a:srgbClr val="FF0000"/>
                </a:solidFill>
              </a:rPr>
              <a:t>párt/szervezet betiltása</a:t>
            </a:r>
            <a:r>
              <a:rPr lang="hu-HU" sz="2400" b="1" dirty="0" smtClean="0">
                <a:solidFill>
                  <a:srgbClr val="FF0000"/>
                </a:solidFill>
              </a:rPr>
              <a:t>;</a:t>
            </a:r>
            <a:endParaRPr lang="hu-HU" sz="2400" b="1" dirty="0" smtClean="0"/>
          </a:p>
          <a:p>
            <a:pPr marL="990586" lvl="1" indent="-457200">
              <a:spcBef>
                <a:spcPts val="0"/>
              </a:spcBef>
              <a:buFont typeface="+mj-lt"/>
              <a:buAutoNum type="arabicPeriod"/>
            </a:pPr>
            <a:r>
              <a:rPr lang="hu-HU" sz="2400" b="1" dirty="0">
                <a:solidFill>
                  <a:srgbClr val="FF0000"/>
                </a:solidFill>
              </a:rPr>
              <a:t>v</a:t>
            </a:r>
            <a:r>
              <a:rPr lang="hu-HU" sz="2400" b="1" dirty="0" smtClean="0">
                <a:solidFill>
                  <a:srgbClr val="FF0000"/>
                </a:solidFill>
              </a:rPr>
              <a:t>álasztások elhalasztása </a:t>
            </a:r>
            <a:r>
              <a:rPr lang="hu-HU" sz="2400" b="1" dirty="0" smtClean="0"/>
              <a:t>(„külső támadás”-</a:t>
            </a:r>
            <a:r>
              <a:rPr lang="hu-HU" sz="2400" b="1" dirty="0" err="1" smtClean="0"/>
              <a:t>ra</a:t>
            </a:r>
            <a:r>
              <a:rPr lang="hu-HU" sz="2400" b="1" dirty="0" smtClean="0"/>
              <a:t> hivatkozva);</a:t>
            </a:r>
            <a:endParaRPr lang="hu-HU" sz="2400" b="1" dirty="0">
              <a:solidFill>
                <a:srgbClr val="FF0000"/>
              </a:solidFill>
            </a:endParaRPr>
          </a:p>
          <a:p>
            <a:pPr marL="76199" indent="0">
              <a:spcBef>
                <a:spcPts val="0"/>
              </a:spcBef>
              <a:buNone/>
            </a:pPr>
            <a:r>
              <a:rPr lang="hu-HU" sz="2400" b="1" dirty="0">
                <a:solidFill>
                  <a:srgbClr val="FF0000"/>
                </a:solidFill>
              </a:rPr>
              <a:t>„Virtuális fekete autó”, </a:t>
            </a:r>
            <a:r>
              <a:rPr lang="hu-HU" sz="2400" b="1" dirty="0"/>
              <a:t>nem fizikai likvidálás, hanem „</a:t>
            </a:r>
            <a:r>
              <a:rPr lang="hu-HU" sz="2400" b="1" dirty="0">
                <a:solidFill>
                  <a:srgbClr val="FF0000"/>
                </a:solidFill>
              </a:rPr>
              <a:t>a célszemély boldogtalanná tétele</a:t>
            </a:r>
            <a:r>
              <a:rPr lang="hu-HU" sz="2400" b="1" dirty="0"/>
              <a:t>”:</a:t>
            </a:r>
            <a:r>
              <a:rPr lang="hu-HU" sz="2400" dirty="0"/>
              <a:t> </a:t>
            </a:r>
          </a:p>
          <a:p>
            <a:pPr lvl="1">
              <a:spcBef>
                <a:spcPts val="0"/>
              </a:spcBef>
              <a:buFont typeface="Wingdings" panose="05000000000000000000" pitchFamily="2" charset="2"/>
              <a:buChar char="§"/>
            </a:pPr>
            <a:r>
              <a:rPr lang="hu-HU" sz="2400" b="1" dirty="0">
                <a:solidFill>
                  <a:srgbClr val="FF0000"/>
                </a:solidFill>
              </a:rPr>
              <a:t>morális likvidálás</a:t>
            </a:r>
            <a:r>
              <a:rPr lang="hu-HU" sz="2400" b="1" dirty="0"/>
              <a:t>: lejárató propaganda, karaktergyilkosság;</a:t>
            </a:r>
          </a:p>
          <a:p>
            <a:pPr lvl="1">
              <a:spcBef>
                <a:spcPts val="0"/>
              </a:spcBef>
              <a:buFont typeface="Wingdings" panose="05000000000000000000" pitchFamily="2" charset="2"/>
              <a:buChar char="§"/>
            </a:pPr>
            <a:r>
              <a:rPr lang="hu-HU" sz="2400" b="1" dirty="0">
                <a:solidFill>
                  <a:srgbClr val="FF0000"/>
                </a:solidFill>
              </a:rPr>
              <a:t>egzisztenciális likvidálás</a:t>
            </a:r>
            <a:r>
              <a:rPr lang="hu-HU" sz="2400" b="1" dirty="0"/>
              <a:t>: elbocsátás/kirúgás; </a:t>
            </a:r>
          </a:p>
          <a:p>
            <a:pPr lvl="1">
              <a:spcBef>
                <a:spcPts val="0"/>
              </a:spcBef>
              <a:buFont typeface="Wingdings" panose="05000000000000000000" pitchFamily="2" charset="2"/>
              <a:buChar char="§"/>
            </a:pPr>
            <a:r>
              <a:rPr lang="hu-HU" sz="2400" b="1" dirty="0">
                <a:solidFill>
                  <a:srgbClr val="FF0000"/>
                </a:solidFill>
              </a:rPr>
              <a:t>gazdasági likvidálás</a:t>
            </a:r>
            <a:r>
              <a:rPr lang="hu-HU" sz="2400" b="1" dirty="0"/>
              <a:t>: ellenállhatatlan üzleti ajánlat / állami eszközökkel történő tönkretétel;</a:t>
            </a:r>
          </a:p>
          <a:p>
            <a:pPr lvl="1">
              <a:spcBef>
                <a:spcPts val="0"/>
              </a:spcBef>
              <a:buFont typeface="Wingdings" panose="05000000000000000000" pitchFamily="2" charset="2"/>
              <a:buChar char="§"/>
            </a:pPr>
            <a:r>
              <a:rPr lang="hu-HU" sz="2400" b="1" dirty="0">
                <a:solidFill>
                  <a:srgbClr val="FF0000"/>
                </a:solidFill>
              </a:rPr>
              <a:t>politikai likvidálás</a:t>
            </a:r>
            <a:r>
              <a:rPr lang="hu-HU" sz="2400" b="1" dirty="0"/>
              <a:t>: szervezetek ellehetetlenítése; </a:t>
            </a:r>
            <a:r>
              <a:rPr lang="en-US" sz="2400" b="1" dirty="0" err="1"/>
              <a:t>admini</a:t>
            </a:r>
            <a:r>
              <a:rPr lang="hu-HU" sz="2400" b="1" dirty="0" err="1"/>
              <a:t>sztratív</a:t>
            </a:r>
            <a:r>
              <a:rPr lang="hu-HU" sz="2400" b="1" dirty="0"/>
              <a:t>/büntetőjogi eszközökkel történő kizárási kísérlete a politikai versenyből;</a:t>
            </a:r>
            <a:endParaRPr lang="hu-HU" sz="2400" dirty="0"/>
          </a:p>
        </p:txBody>
      </p:sp>
      <p:sp>
        <p:nvSpPr>
          <p:cNvPr id="8" name="Cím 1">
            <a:extLst>
              <a:ext uri="{FF2B5EF4-FFF2-40B4-BE49-F238E27FC236}">
                <a16:creationId xmlns:a16="http://schemas.microsoft.com/office/drawing/2014/main" id="{A8F77F1E-7A3E-CCBE-E6A4-317D71562B63}"/>
              </a:ext>
            </a:extLst>
          </p:cNvPr>
          <p:cNvSpPr txBox="1">
            <a:spLocks/>
          </p:cNvSpPr>
          <p:nvPr/>
        </p:nvSpPr>
        <p:spPr>
          <a:xfrm>
            <a:off x="143932" y="-2487"/>
            <a:ext cx="11904133" cy="622016"/>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b="1" kern="1200">
                <a:solidFill>
                  <a:schemeClr val="tx1"/>
                </a:solidFill>
                <a:latin typeface="+mj-lt"/>
                <a:ea typeface="+mj-ea"/>
                <a:cs typeface="+mj-cs"/>
              </a:defRPr>
            </a:lvl1pPr>
          </a:lstStyle>
          <a:p>
            <a:r>
              <a:rPr lang="hu-HU" sz="4400" dirty="0">
                <a:solidFill>
                  <a:srgbClr val="50412C"/>
                </a:solidFill>
                <a:latin typeface="Calibri" panose="020F0502020204030204" pitchFamily="34" charset="0"/>
                <a:ea typeface="Open Sans" panose="020B0606030504020204" pitchFamily="34" charset="0"/>
                <a:cs typeface="Calibri" panose="020F0502020204030204" pitchFamily="34" charset="0"/>
              </a:rPr>
              <a:t>Választások előtt (2)</a:t>
            </a:r>
          </a:p>
        </p:txBody>
      </p:sp>
    </p:spTree>
    <p:extLst>
      <p:ext uri="{BB962C8B-B14F-4D97-AF65-F5344CB8AC3E}">
        <p14:creationId xmlns:p14="http://schemas.microsoft.com/office/powerpoint/2010/main" val="1233372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0073" y="274639"/>
            <a:ext cx="11896436" cy="1143000"/>
          </a:xfrm>
        </p:spPr>
        <p:txBody>
          <a:bodyPr>
            <a:normAutofit/>
          </a:bodyPr>
          <a:lstStyle/>
          <a:p>
            <a:r>
              <a:rPr lang="hu-HU" sz="5400" b="1" dirty="0"/>
              <a:t>A stratégia- és programalkotás folyamata</a:t>
            </a:r>
          </a:p>
        </p:txBody>
      </p:sp>
      <p:sp>
        <p:nvSpPr>
          <p:cNvPr id="3" name="Tartalom helye 2"/>
          <p:cNvSpPr>
            <a:spLocks noGrp="1"/>
          </p:cNvSpPr>
          <p:nvPr>
            <p:ph sz="half" idx="1"/>
          </p:nvPr>
        </p:nvSpPr>
        <p:spPr>
          <a:xfrm>
            <a:off x="120073" y="1600201"/>
            <a:ext cx="3389745" cy="5133108"/>
          </a:xfrm>
        </p:spPr>
        <p:txBody>
          <a:bodyPr>
            <a:noAutofit/>
          </a:bodyPr>
          <a:lstStyle/>
          <a:p>
            <a:pPr marL="756000" indent="-742950">
              <a:spcBef>
                <a:spcPts val="0"/>
              </a:spcBef>
              <a:buFont typeface="+mj-lt"/>
              <a:buAutoNum type="arabicPeriod"/>
            </a:pPr>
            <a:r>
              <a:rPr lang="hu-HU" sz="3200" b="1" dirty="0">
                <a:solidFill>
                  <a:srgbClr val="FF0000"/>
                </a:solidFill>
              </a:rPr>
              <a:t>A rendszer megnevezése</a:t>
            </a:r>
          </a:p>
          <a:p>
            <a:pPr marL="756000" indent="-742950">
              <a:spcBef>
                <a:spcPts val="0"/>
              </a:spcBef>
              <a:buFont typeface="+mj-lt"/>
              <a:buAutoNum type="arabicPeriod"/>
            </a:pPr>
            <a:r>
              <a:rPr lang="hu-HU" sz="3200" b="1" dirty="0">
                <a:solidFill>
                  <a:srgbClr val="FF0000"/>
                </a:solidFill>
              </a:rPr>
              <a:t>A leíró nyelv kialakítása</a:t>
            </a:r>
          </a:p>
          <a:p>
            <a:pPr marL="756000" indent="-742950">
              <a:spcBef>
                <a:spcPts val="0"/>
              </a:spcBef>
              <a:buFont typeface="+mj-lt"/>
              <a:buAutoNum type="arabicPeriod"/>
            </a:pPr>
            <a:r>
              <a:rPr lang="hu-HU" sz="3200" b="1" dirty="0">
                <a:solidFill>
                  <a:srgbClr val="FF0000"/>
                </a:solidFill>
              </a:rPr>
              <a:t>A stratégia megformálása</a:t>
            </a:r>
          </a:p>
          <a:p>
            <a:pPr marL="756000" indent="-742950">
              <a:spcBef>
                <a:spcPts val="0"/>
              </a:spcBef>
              <a:buFont typeface="+mj-lt"/>
              <a:buAutoNum type="arabicPeriod"/>
            </a:pPr>
            <a:r>
              <a:rPr lang="hu-HU" sz="3200" b="1" dirty="0">
                <a:solidFill>
                  <a:srgbClr val="FF0000"/>
                </a:solidFill>
              </a:rPr>
              <a:t>A program megalkotása</a:t>
            </a:r>
          </a:p>
          <a:p>
            <a:pPr marL="756000" indent="-742950">
              <a:spcBef>
                <a:spcPts val="0"/>
              </a:spcBef>
              <a:buFont typeface="+mj-lt"/>
              <a:buAutoNum type="arabicPeriod"/>
            </a:pPr>
            <a:r>
              <a:rPr lang="hu-HU" sz="3200" b="1" dirty="0">
                <a:solidFill>
                  <a:srgbClr val="FF0000"/>
                </a:solidFill>
              </a:rPr>
              <a:t>Akciók</a:t>
            </a:r>
            <a:r>
              <a:rPr lang="hu-HU" sz="3200" dirty="0">
                <a:solidFill>
                  <a:srgbClr val="FF0000"/>
                </a:solidFill>
              </a:rPr>
              <a:t> </a:t>
            </a:r>
          </a:p>
        </p:txBody>
      </p:sp>
      <p:sp>
        <p:nvSpPr>
          <p:cNvPr id="4" name="Tartalom helye 3"/>
          <p:cNvSpPr>
            <a:spLocks noGrp="1"/>
          </p:cNvSpPr>
          <p:nvPr>
            <p:ph sz="half" idx="2"/>
          </p:nvPr>
        </p:nvSpPr>
        <p:spPr>
          <a:xfrm>
            <a:off x="2687783" y="1600201"/>
            <a:ext cx="9504218" cy="5133108"/>
          </a:xfrm>
        </p:spPr>
        <p:txBody>
          <a:bodyPr>
            <a:noAutofit/>
          </a:bodyPr>
          <a:lstStyle/>
          <a:p>
            <a:pPr marL="1177200" indent="-457200">
              <a:spcBef>
                <a:spcPts val="0"/>
              </a:spcBef>
              <a:buFont typeface="Wingdings" panose="05000000000000000000" pitchFamily="2" charset="2"/>
              <a:buChar char="Ø"/>
            </a:pPr>
            <a:r>
              <a:rPr lang="hu-HU" sz="3200" dirty="0"/>
              <a:t>NER – </a:t>
            </a:r>
            <a:r>
              <a:rPr lang="hu-HU" sz="3200" b="1" dirty="0"/>
              <a:t>Nemzeti </a:t>
            </a:r>
            <a:r>
              <a:rPr lang="hu-HU" sz="3200" b="1" dirty="0" err="1"/>
              <a:t>Együttbűnözés</a:t>
            </a:r>
            <a:r>
              <a:rPr lang="hu-HU" sz="3200" b="1" dirty="0"/>
              <a:t> Rendszere:     önkényuralom és maffiaállam </a:t>
            </a:r>
          </a:p>
          <a:p>
            <a:pPr marL="1177200" indent="-457200">
              <a:spcBef>
                <a:spcPts val="0"/>
              </a:spcBef>
              <a:buFont typeface="Wingdings" panose="05000000000000000000" pitchFamily="2" charset="2"/>
              <a:buChar char="Ø"/>
            </a:pPr>
            <a:r>
              <a:rPr lang="hu-HU" sz="3200" dirty="0"/>
              <a:t>A NER intézkedéseinek ikermotivációja: </a:t>
            </a:r>
            <a:r>
              <a:rPr lang="hu-HU" sz="3200" b="1" dirty="0"/>
              <a:t>hatalomkoncentráció és családi vagyonosodás</a:t>
            </a:r>
          </a:p>
          <a:p>
            <a:pPr marL="1177200" indent="-457200">
              <a:spcBef>
                <a:spcPts val="0"/>
              </a:spcBef>
              <a:buFont typeface="Wingdings" panose="05000000000000000000" pitchFamily="2" charset="2"/>
              <a:buChar char="Ø"/>
            </a:pPr>
            <a:r>
              <a:rPr lang="hu-HU" sz="3200" b="1" dirty="0"/>
              <a:t>Rendszerváltás</a:t>
            </a:r>
            <a:r>
              <a:rPr lang="hu-HU" sz="3200" dirty="0"/>
              <a:t> - liberális demokrácia, nyugat;</a:t>
            </a:r>
          </a:p>
          <a:p>
            <a:pPr marL="720000" indent="0">
              <a:spcBef>
                <a:spcPts val="0"/>
              </a:spcBef>
              <a:buNone/>
            </a:pPr>
            <a:r>
              <a:rPr lang="hu-HU" sz="3200" dirty="0"/>
              <a:t>     </a:t>
            </a:r>
            <a:r>
              <a:rPr lang="hu-HU" sz="3200" b="1" dirty="0"/>
              <a:t>Korszakváltás</a:t>
            </a:r>
            <a:r>
              <a:rPr lang="hu-HU" sz="3200" dirty="0"/>
              <a:t> – klímaváltozás, AI, stb.</a:t>
            </a:r>
          </a:p>
          <a:p>
            <a:pPr marL="1177200" indent="-457200">
              <a:spcBef>
                <a:spcPts val="0"/>
              </a:spcBef>
              <a:buFont typeface="Wingdings" panose="05000000000000000000" pitchFamily="2" charset="2"/>
              <a:buChar char="Ø"/>
            </a:pPr>
            <a:r>
              <a:rPr lang="hu-HU" sz="3200" b="1" dirty="0"/>
              <a:t>Szakpolitikák</a:t>
            </a:r>
            <a:r>
              <a:rPr lang="hu-HU" sz="3200" dirty="0"/>
              <a:t> (NER: semminek nincs szakpolitikai indítéka, csak szakpolitikai következménye)</a:t>
            </a:r>
          </a:p>
          <a:p>
            <a:pPr marL="1177200" indent="-457200">
              <a:spcBef>
                <a:spcPts val="0"/>
              </a:spcBef>
              <a:buFont typeface="Wingdings" panose="05000000000000000000" pitchFamily="2" charset="2"/>
              <a:buChar char="Ø"/>
            </a:pPr>
            <a:r>
              <a:rPr lang="hu-HU" sz="3200" b="1" dirty="0"/>
              <a:t>A rendszer- és korszakváltást szolgáló politikai akciók</a:t>
            </a:r>
          </a:p>
        </p:txBody>
      </p:sp>
    </p:spTree>
    <p:extLst>
      <p:ext uri="{BB962C8B-B14F-4D97-AF65-F5344CB8AC3E}">
        <p14:creationId xmlns:p14="http://schemas.microsoft.com/office/powerpoint/2010/main" val="3836017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2" y="63908"/>
            <a:ext cx="11904133" cy="656530"/>
          </a:xfrm>
        </p:spPr>
        <p:txBody>
          <a:bodyPr>
            <a:noAutofit/>
          </a:bodyPr>
          <a:lstStyle/>
          <a:p>
            <a:r>
              <a:rPr lang="hu-HU" sz="4000" dirty="0">
                <a:solidFill>
                  <a:srgbClr val="50412C"/>
                </a:solidFill>
                <a:latin typeface="Calibri" panose="020F0502020204030204" pitchFamily="34" charset="0"/>
                <a:ea typeface="Open Sans" panose="020B0606030504020204" pitchFamily="34" charset="0"/>
                <a:cs typeface="Calibri" panose="020F0502020204030204" pitchFamily="34" charset="0"/>
              </a:rPr>
              <a:t>A választási kampányban (1): kampányköltés és média</a:t>
            </a:r>
          </a:p>
        </p:txBody>
      </p:sp>
      <p:sp>
        <p:nvSpPr>
          <p:cNvPr id="5" name="Content Placeholder 4">
            <a:extLst>
              <a:ext uri="{FF2B5EF4-FFF2-40B4-BE49-F238E27FC236}">
                <a16:creationId xmlns:a16="http://schemas.microsoft.com/office/drawing/2014/main" id="{1A3CBE28-85C4-817F-E84B-72F4F329AF58}"/>
              </a:ext>
            </a:extLst>
          </p:cNvPr>
          <p:cNvSpPr>
            <a:spLocks noGrp="1"/>
          </p:cNvSpPr>
          <p:nvPr>
            <p:ph idx="1"/>
          </p:nvPr>
        </p:nvSpPr>
        <p:spPr>
          <a:xfrm>
            <a:off x="237066" y="801278"/>
            <a:ext cx="11717867" cy="2368641"/>
          </a:xfrm>
        </p:spPr>
        <p:txBody>
          <a:bodyPr>
            <a:normAutofit fontScale="85000" lnSpcReduction="20000"/>
          </a:bodyPr>
          <a:lstStyle/>
          <a:p>
            <a:pPr>
              <a:buFont typeface="Wingdings" panose="05000000000000000000" pitchFamily="2" charset="2"/>
              <a:buChar char="Ø"/>
            </a:pPr>
            <a:r>
              <a:rPr lang="hu-HU" sz="3200" b="1" dirty="0"/>
              <a:t>Kampánycélú pénzszórások:</a:t>
            </a:r>
          </a:p>
          <a:p>
            <a:pPr lvl="1">
              <a:buFont typeface="Wingdings" panose="05000000000000000000" pitchFamily="2" charset="2"/>
              <a:buChar char="§"/>
            </a:pPr>
            <a:r>
              <a:rPr lang="hu-HU" sz="2800" b="1" dirty="0"/>
              <a:t>2022-ben a GDP 2-3%-a (13. havi nyugdíj, SZJA visszatérítés, hathavi „fegyverpénz” stb.)</a:t>
            </a:r>
          </a:p>
          <a:p>
            <a:pPr>
              <a:buFont typeface="Wingdings" panose="05000000000000000000" pitchFamily="2" charset="2"/>
              <a:buChar char="Ø"/>
            </a:pPr>
            <a:r>
              <a:rPr lang="hu-HU" sz="3200" b="1" dirty="0"/>
              <a:t>Permanens kormányzati kampány:</a:t>
            </a:r>
          </a:p>
          <a:p>
            <a:pPr lvl="1">
              <a:buFont typeface="Wingdings" panose="05000000000000000000" pitchFamily="2" charset="2"/>
              <a:buChar char="§"/>
            </a:pPr>
            <a:r>
              <a:rPr lang="hu-HU" sz="2800" b="1" dirty="0"/>
              <a:t>2022-ben a Fidesz ötször annyit költött, mint az ellenzék együttvéve;</a:t>
            </a:r>
          </a:p>
          <a:p>
            <a:pPr lvl="1">
              <a:buFont typeface="Wingdings" panose="05000000000000000000" pitchFamily="2" charset="2"/>
              <a:buChar char="§"/>
            </a:pPr>
            <a:r>
              <a:rPr lang="hu-HU" sz="2800" b="1" dirty="0"/>
              <a:t>2025-ben 165 milliárd forint az MTVA-</a:t>
            </a:r>
            <a:r>
              <a:rPr lang="hu-HU" sz="2800" b="1" dirty="0" err="1"/>
              <a:t>nak</a:t>
            </a:r>
            <a:r>
              <a:rPr lang="hu-HU" sz="2800" b="1" dirty="0"/>
              <a:t>;</a:t>
            </a:r>
          </a:p>
        </p:txBody>
      </p:sp>
      <p:pic>
        <p:nvPicPr>
          <p:cNvPr id="7" name="Picture 6">
            <a:extLst>
              <a:ext uri="{FF2B5EF4-FFF2-40B4-BE49-F238E27FC236}">
                <a16:creationId xmlns:a16="http://schemas.microsoft.com/office/drawing/2014/main" id="{D5E7A7FA-BC2B-455B-A8E0-38C2E63C8C6D}"/>
              </a:ext>
            </a:extLst>
          </p:cNvPr>
          <p:cNvPicPr>
            <a:picLocks noChangeAspect="1"/>
          </p:cNvPicPr>
          <p:nvPr/>
        </p:nvPicPr>
        <p:blipFill>
          <a:blip r:embed="rId3"/>
          <a:stretch>
            <a:fillRect/>
          </a:stretch>
        </p:blipFill>
        <p:spPr>
          <a:xfrm>
            <a:off x="143932" y="3169919"/>
            <a:ext cx="6003208" cy="3587228"/>
          </a:xfrm>
          <a:prstGeom prst="rect">
            <a:avLst/>
          </a:prstGeom>
        </p:spPr>
      </p:pic>
      <p:graphicFrame>
        <p:nvGraphicFramePr>
          <p:cNvPr id="3" name="Diagram 5">
            <a:extLst>
              <a:ext uri="{FF2B5EF4-FFF2-40B4-BE49-F238E27FC236}">
                <a16:creationId xmlns:a16="http://schemas.microsoft.com/office/drawing/2014/main" id="{16B224A7-889A-E0A5-15FA-459DB2CA69BA}"/>
              </a:ext>
            </a:extLst>
          </p:cNvPr>
          <p:cNvGraphicFramePr>
            <a:graphicFrameLocks/>
          </p:cNvGraphicFramePr>
          <p:nvPr>
            <p:extLst>
              <p:ext uri="{D42A27DB-BD31-4B8C-83A1-F6EECF244321}">
                <p14:modId xmlns:p14="http://schemas.microsoft.com/office/powerpoint/2010/main" val="915318036"/>
              </p:ext>
            </p:extLst>
          </p:nvPr>
        </p:nvGraphicFramePr>
        <p:xfrm>
          <a:off x="6261356" y="3169919"/>
          <a:ext cx="5786709" cy="3529810"/>
        </p:xfrm>
        <a:graphic>
          <a:graphicData uri="http://schemas.openxmlformats.org/drawingml/2006/chart">
            <c:chart xmlns:c="http://schemas.openxmlformats.org/drawingml/2006/chart" xmlns:r="http://schemas.openxmlformats.org/officeDocument/2006/relationships" r:id="rId4"/>
          </a:graphicData>
        </a:graphic>
      </p:graphicFrame>
      <p:sp>
        <p:nvSpPr>
          <p:cNvPr id="4" name="Szövegdoboz 9">
            <a:extLst>
              <a:ext uri="{FF2B5EF4-FFF2-40B4-BE49-F238E27FC236}">
                <a16:creationId xmlns:a16="http://schemas.microsoft.com/office/drawing/2014/main" id="{4AFA2AB9-527E-6DFD-F226-5C3384AAA8B0}"/>
              </a:ext>
            </a:extLst>
          </p:cNvPr>
          <p:cNvSpPr txBox="1"/>
          <p:nvPr/>
        </p:nvSpPr>
        <p:spPr>
          <a:xfrm>
            <a:off x="9910619" y="6422731"/>
            <a:ext cx="2214326" cy="276999"/>
          </a:xfrm>
          <a:prstGeom prst="rect">
            <a:avLst/>
          </a:prstGeom>
        </p:spPr>
        <p:txBody>
          <a:bodyPr wrap="square" lIns="0" tIns="0" rIns="0" bIns="0" rtlCol="0" anchor="b" anchorCtr="0">
            <a:spAutoFit/>
          </a:bodyPr>
          <a:lstStyle/>
          <a:p>
            <a:pPr algn="l"/>
            <a:r>
              <a:rPr lang="hu-HU" sz="1600" dirty="0"/>
              <a:t>(</a:t>
            </a:r>
            <a:r>
              <a:rPr lang="hu-HU" b="1" dirty="0"/>
              <a:t>nettó árbevétel, 2022</a:t>
            </a:r>
            <a:r>
              <a:rPr lang="hu-HU" sz="1600" dirty="0"/>
              <a:t>)</a:t>
            </a:r>
            <a:endParaRPr lang="en-US" sz="1600" dirty="0"/>
          </a:p>
        </p:txBody>
      </p:sp>
    </p:spTree>
    <p:extLst>
      <p:ext uri="{BB962C8B-B14F-4D97-AF65-F5344CB8AC3E}">
        <p14:creationId xmlns:p14="http://schemas.microsoft.com/office/powerpoint/2010/main" val="2892905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05684" y="933718"/>
            <a:ext cx="11642381" cy="5789054"/>
          </a:xfrm>
        </p:spPr>
        <p:txBody>
          <a:bodyPr>
            <a:normAutofit/>
          </a:bodyPr>
          <a:lstStyle/>
          <a:p>
            <a:pPr marL="342900" indent="-342900">
              <a:spcBef>
                <a:spcPts val="0"/>
              </a:spcBef>
              <a:buFont typeface="Wingdings" panose="05000000000000000000" pitchFamily="2" charset="2"/>
              <a:buChar char="Ø"/>
            </a:pPr>
            <a:r>
              <a:rPr lang="hu-HU" sz="3200" b="1" dirty="0">
                <a:solidFill>
                  <a:srgbClr val="FF0000"/>
                </a:solidFill>
              </a:rPr>
              <a:t>informális erőszakszervezetek </a:t>
            </a:r>
            <a:endParaRPr lang="hu-HU" sz="3200" b="1" dirty="0"/>
          </a:p>
          <a:p>
            <a:pPr marL="990586" lvl="1" indent="-457200">
              <a:spcBef>
                <a:spcPts val="0"/>
              </a:spcBef>
              <a:buFont typeface="Wingdings" panose="05000000000000000000" pitchFamily="2" charset="2"/>
              <a:buChar char="§"/>
            </a:pPr>
            <a:r>
              <a:rPr lang="hu-HU" sz="3200" b="1" dirty="0" err="1"/>
              <a:t>Kubatov</a:t>
            </a:r>
            <a:r>
              <a:rPr lang="hu-HU" sz="3200" b="1" dirty="0"/>
              <a:t>: fociultrák</a:t>
            </a:r>
          </a:p>
          <a:p>
            <a:pPr marL="990586" lvl="1" indent="-457200">
              <a:spcBef>
                <a:spcPts val="0"/>
              </a:spcBef>
              <a:buFont typeface="Wingdings" panose="05000000000000000000" pitchFamily="2" charset="2"/>
              <a:buChar char="§"/>
            </a:pPr>
            <a:r>
              <a:rPr lang="hu-HU" sz="3200" b="1" dirty="0"/>
              <a:t>Orbán, </a:t>
            </a:r>
            <a:r>
              <a:rPr lang="hu-HU" sz="3200" b="1" dirty="0" err="1"/>
              <a:t>Menczer</a:t>
            </a:r>
            <a:r>
              <a:rPr lang="hu-HU" sz="3200" b="1" dirty="0"/>
              <a:t>: „Harcosok klubja”</a:t>
            </a:r>
          </a:p>
          <a:p>
            <a:pPr>
              <a:spcBef>
                <a:spcPts val="0"/>
              </a:spcBef>
              <a:buFont typeface="Wingdings" panose="05000000000000000000" pitchFamily="2" charset="2"/>
              <a:buChar char="Ø"/>
            </a:pPr>
            <a:r>
              <a:rPr lang="hu-HU" sz="3200" b="1" dirty="0">
                <a:solidFill>
                  <a:srgbClr val="FF0000"/>
                </a:solidFill>
              </a:rPr>
              <a:t>irányított migránsinvázió</a:t>
            </a:r>
            <a:r>
              <a:rPr lang="hu-HU" sz="3200" b="1" dirty="0"/>
              <a:t> (Orbán „segített” Ausztriának, Szlovákiának; a szerbek segíthetnek Orbánnak);</a:t>
            </a:r>
          </a:p>
          <a:p>
            <a:pPr>
              <a:spcBef>
                <a:spcPts val="0"/>
              </a:spcBef>
              <a:buFont typeface="Wingdings" panose="05000000000000000000" pitchFamily="2" charset="2"/>
              <a:buChar char="Ø"/>
            </a:pPr>
            <a:r>
              <a:rPr lang="hu-HU" sz="3200" b="1" dirty="0">
                <a:solidFill>
                  <a:srgbClr val="FF0000"/>
                </a:solidFill>
              </a:rPr>
              <a:t>bombafenyegetések</a:t>
            </a:r>
            <a:r>
              <a:rPr lang="hu-HU" sz="3200" dirty="0"/>
              <a:t> (legutóbb Ausztria, Bulgária, Szlovákia; feltehetően harmadik fél, külföldi, állami elkövető);</a:t>
            </a:r>
          </a:p>
          <a:p>
            <a:pPr>
              <a:spcBef>
                <a:spcPts val="0"/>
              </a:spcBef>
              <a:buFont typeface="Wingdings" panose="05000000000000000000" pitchFamily="2" charset="2"/>
              <a:buChar char="Ø"/>
            </a:pPr>
            <a:r>
              <a:rPr lang="hu-HU" sz="3200" b="1" dirty="0"/>
              <a:t>az orosz hírszerzés szerint </a:t>
            </a:r>
            <a:r>
              <a:rPr lang="hu-HU" sz="3200" b="1" dirty="0">
                <a:solidFill>
                  <a:srgbClr val="FF0000"/>
                </a:solidFill>
              </a:rPr>
              <a:t>Ukrajna terrortámadásokat tervezhet </a:t>
            </a:r>
            <a:r>
              <a:rPr lang="hu-HU" sz="3200" b="1" dirty="0">
                <a:solidFill>
                  <a:srgbClr val="020617"/>
                </a:solidFill>
              </a:rPr>
              <a:t>Magyarországon, Szlovákiában</a:t>
            </a:r>
            <a:r>
              <a:rPr lang="hu-HU" sz="3200" dirty="0">
                <a:solidFill>
                  <a:srgbClr val="020617"/>
                </a:solidFill>
              </a:rPr>
              <a:t>; </a:t>
            </a:r>
          </a:p>
          <a:p>
            <a:pPr lvl="1">
              <a:spcBef>
                <a:spcPts val="0"/>
              </a:spcBef>
              <a:buFont typeface="Wingdings" panose="05000000000000000000" pitchFamily="2" charset="2"/>
              <a:buChar char="§"/>
            </a:pPr>
            <a:r>
              <a:rPr lang="hu-HU" sz="3200" b="1" dirty="0"/>
              <a:t>1998-as választások előtti </a:t>
            </a:r>
            <a:r>
              <a:rPr lang="hu-HU" sz="3200" b="1" dirty="0">
                <a:solidFill>
                  <a:srgbClr val="FF0000"/>
                </a:solidFill>
              </a:rPr>
              <a:t>robbantások</a:t>
            </a:r>
            <a:r>
              <a:rPr lang="hu-HU" sz="3200" b="1" dirty="0"/>
              <a:t>: </a:t>
            </a:r>
            <a:r>
              <a:rPr lang="hu-HU" sz="3200" dirty="0"/>
              <a:t>Szájer, Torgyán, Fidesz és FKGP.</a:t>
            </a:r>
          </a:p>
        </p:txBody>
      </p:sp>
      <p:sp>
        <p:nvSpPr>
          <p:cNvPr id="2" name="Cím 1">
            <a:extLst>
              <a:ext uri="{FF2B5EF4-FFF2-40B4-BE49-F238E27FC236}">
                <a16:creationId xmlns:a16="http://schemas.microsoft.com/office/drawing/2014/main" id="{91443E72-60BE-9B6F-6486-45A5FD308D06}"/>
              </a:ext>
            </a:extLst>
          </p:cNvPr>
          <p:cNvSpPr>
            <a:spLocks noGrp="1"/>
          </p:cNvSpPr>
          <p:nvPr>
            <p:ph type="title"/>
          </p:nvPr>
        </p:nvSpPr>
        <p:spPr>
          <a:xfrm>
            <a:off x="143933" y="135228"/>
            <a:ext cx="11904133" cy="656530"/>
          </a:xfrm>
        </p:spPr>
        <p:txBody>
          <a:bodyPr>
            <a:noAutofit/>
          </a:bodyPr>
          <a:lstStyle/>
          <a:p>
            <a:r>
              <a:rPr lang="hu-HU" sz="4000" dirty="0">
                <a:solidFill>
                  <a:srgbClr val="50412C"/>
                </a:solidFill>
                <a:latin typeface="Calibri" panose="020F0502020204030204" pitchFamily="34" charset="0"/>
                <a:ea typeface="Open Sans" panose="020B0606030504020204" pitchFamily="34" charset="0"/>
                <a:cs typeface="Calibri" panose="020F0502020204030204" pitchFamily="34" charset="0"/>
              </a:rPr>
              <a:t>A választási kampányban (2)</a:t>
            </a:r>
          </a:p>
        </p:txBody>
      </p:sp>
    </p:spTree>
    <p:extLst>
      <p:ext uri="{BB962C8B-B14F-4D97-AF65-F5344CB8AC3E}">
        <p14:creationId xmlns:p14="http://schemas.microsoft.com/office/powerpoint/2010/main" val="1269134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358219" y="791759"/>
            <a:ext cx="11689847" cy="5948406"/>
          </a:xfrm>
        </p:spPr>
        <p:txBody>
          <a:bodyPr>
            <a:normAutofit lnSpcReduction="10000"/>
          </a:bodyPr>
          <a:lstStyle/>
          <a:p>
            <a:pPr>
              <a:spcBef>
                <a:spcPts val="0"/>
              </a:spcBef>
              <a:buFont typeface="Wingdings" panose="05000000000000000000" pitchFamily="2" charset="2"/>
              <a:buChar char="Ø"/>
            </a:pPr>
            <a:r>
              <a:rPr lang="hu-HU" sz="3200" b="1" dirty="0">
                <a:solidFill>
                  <a:srgbClr val="FF0000"/>
                </a:solidFill>
              </a:rPr>
              <a:t>elcsalt választások elismerése </a:t>
            </a:r>
            <a:r>
              <a:rPr lang="hu-HU" sz="3200" b="1" dirty="0"/>
              <a:t>(Oroszország, Venezuela, Grúzia, Belorusszia stb.), a tiltakozások elleni rendőri erőszak EU-s elítélésének megvétózása;</a:t>
            </a:r>
          </a:p>
          <a:p>
            <a:pPr>
              <a:spcBef>
                <a:spcPts val="0"/>
              </a:spcBef>
              <a:buFont typeface="Wingdings" panose="05000000000000000000" pitchFamily="2" charset="2"/>
              <a:buChar char="Ø"/>
            </a:pPr>
            <a:r>
              <a:rPr lang="hu-HU" sz="3200" b="1" dirty="0">
                <a:solidFill>
                  <a:srgbClr val="FF0000"/>
                </a:solidFill>
              </a:rPr>
              <a:t>nincs ellenzéki képviselet </a:t>
            </a:r>
            <a:r>
              <a:rPr lang="hu-HU" sz="3200" b="1" dirty="0"/>
              <a:t>a szavazatszámlálás </a:t>
            </a:r>
            <a:r>
              <a:rPr lang="hu-HU" sz="3200" b="1" dirty="0">
                <a:solidFill>
                  <a:srgbClr val="FF0000"/>
                </a:solidFill>
              </a:rPr>
              <a:t>informatikai rendszer</a:t>
            </a:r>
            <a:r>
              <a:rPr lang="hu-HU" sz="3200" b="1" dirty="0"/>
              <a:t>ének felügyeletében;</a:t>
            </a:r>
          </a:p>
          <a:p>
            <a:pPr>
              <a:spcBef>
                <a:spcPts val="0"/>
              </a:spcBef>
              <a:buFont typeface="Wingdings" panose="05000000000000000000" pitchFamily="2" charset="2"/>
              <a:buChar char="Ø"/>
            </a:pPr>
            <a:r>
              <a:rPr lang="hu-HU" sz="3200" b="1" dirty="0">
                <a:solidFill>
                  <a:srgbClr val="FF0000"/>
                </a:solidFill>
              </a:rPr>
              <a:t>kormányzati/kormánypárti többség </a:t>
            </a:r>
            <a:r>
              <a:rPr lang="hu-HU" sz="3200" b="1" dirty="0"/>
              <a:t>a szavazókörökben, Nemzeti Választási Bizottságban, Kúriában, Alkotmánybíróságban;</a:t>
            </a:r>
          </a:p>
          <a:p>
            <a:pPr>
              <a:spcBef>
                <a:spcPts val="0"/>
              </a:spcBef>
              <a:buFont typeface="Wingdings" panose="05000000000000000000" pitchFamily="2" charset="2"/>
              <a:buChar char="Ø"/>
            </a:pPr>
            <a:r>
              <a:rPr lang="hu-HU" sz="3200" b="1" dirty="0">
                <a:solidFill>
                  <a:srgbClr val="FF0000"/>
                </a:solidFill>
              </a:rPr>
              <a:t>Alkotmánybíróság </a:t>
            </a:r>
            <a:r>
              <a:rPr lang="hu-HU" sz="3200" b="1" dirty="0"/>
              <a:t>(választás eredményének el nem ismerése, román példa);</a:t>
            </a:r>
          </a:p>
          <a:p>
            <a:pPr>
              <a:spcBef>
                <a:spcPts val="0"/>
              </a:spcBef>
              <a:buFont typeface="Wingdings" panose="05000000000000000000" pitchFamily="2" charset="2"/>
              <a:buChar char="Ø"/>
            </a:pPr>
            <a:r>
              <a:rPr lang="hu-HU" sz="3200" b="1" dirty="0">
                <a:solidFill>
                  <a:srgbClr val="FF0000"/>
                </a:solidFill>
              </a:rPr>
              <a:t>a hadsereg belföldi bevetésé</a:t>
            </a:r>
            <a:r>
              <a:rPr lang="hu-HU" sz="3200" b="1" dirty="0"/>
              <a:t>nek jogi lehetősége kormánydöntéssel lehetőségét az </a:t>
            </a:r>
            <a:r>
              <a:rPr lang="hu-HU" sz="3200" b="1" dirty="0">
                <a:solidFill>
                  <a:srgbClr val="FF0000"/>
                </a:solidFill>
              </a:rPr>
              <a:t>„alkotmányos rend felforgatására”</a:t>
            </a:r>
            <a:r>
              <a:rPr lang="hu-HU" sz="3200" b="1" dirty="0"/>
              <a:t> és „a hatalom kizárólagos megszerzésére irányuló cselekmény” esetén (2023)</a:t>
            </a:r>
          </a:p>
        </p:txBody>
      </p:sp>
      <p:sp>
        <p:nvSpPr>
          <p:cNvPr id="2" name="Cím 1">
            <a:extLst>
              <a:ext uri="{FF2B5EF4-FFF2-40B4-BE49-F238E27FC236}">
                <a16:creationId xmlns:a16="http://schemas.microsoft.com/office/drawing/2014/main" id="{E61BB14F-E710-7D81-A461-94BCDCDB9F70}"/>
              </a:ext>
            </a:extLst>
          </p:cNvPr>
          <p:cNvSpPr>
            <a:spLocks noGrp="1"/>
          </p:cNvSpPr>
          <p:nvPr>
            <p:ph type="title"/>
          </p:nvPr>
        </p:nvSpPr>
        <p:spPr>
          <a:xfrm>
            <a:off x="143933" y="135228"/>
            <a:ext cx="11904133" cy="656530"/>
          </a:xfrm>
        </p:spPr>
        <p:txBody>
          <a:bodyPr>
            <a:noAutofit/>
          </a:bodyPr>
          <a:lstStyle/>
          <a:p>
            <a:r>
              <a:rPr lang="hu-HU" sz="4000" dirty="0">
                <a:solidFill>
                  <a:srgbClr val="50412C"/>
                </a:solidFill>
                <a:latin typeface="Calibri" panose="020F0502020204030204" pitchFamily="34" charset="0"/>
                <a:ea typeface="Open Sans" panose="020B0606030504020204" pitchFamily="34" charset="0"/>
                <a:cs typeface="Calibri" panose="020F0502020204030204" pitchFamily="34" charset="0"/>
              </a:rPr>
              <a:t>A választások után</a:t>
            </a:r>
          </a:p>
        </p:txBody>
      </p:sp>
    </p:spTree>
    <p:extLst>
      <p:ext uri="{BB962C8B-B14F-4D97-AF65-F5344CB8AC3E}">
        <p14:creationId xmlns:p14="http://schemas.microsoft.com/office/powerpoint/2010/main" val="682970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4157220"/>
            <a:ext cx="10972800" cy="2146021"/>
          </a:xfrm>
        </p:spPr>
        <p:txBody>
          <a:bodyPr>
            <a:normAutofit/>
          </a:bodyPr>
          <a:lstStyle/>
          <a:p>
            <a:pPr algn="l"/>
            <a:r>
              <a:rPr lang="hu-HU" dirty="0"/>
              <a:t/>
            </a:r>
            <a:br>
              <a:rPr lang="hu-HU" dirty="0"/>
            </a:br>
            <a:r>
              <a:rPr lang="hu-HU" sz="2800" dirty="0" smtClean="0"/>
              <a:t>Összeállította: Magyar Bálint</a:t>
            </a:r>
            <a:r>
              <a:rPr lang="hu-HU" dirty="0"/>
              <a:t/>
            </a:r>
            <a:br>
              <a:rPr lang="hu-HU" dirty="0"/>
            </a:br>
            <a:r>
              <a:rPr lang="hu-HU" sz="2800" dirty="0">
                <a:hlinkClick r:id="rId2"/>
              </a:rPr>
              <a:t>https://www.postcommunistregimes.com/arendszervaltasstrategiaja/</a:t>
            </a:r>
            <a:endParaRPr lang="hu-HU" sz="2800" dirty="0"/>
          </a:p>
        </p:txBody>
      </p:sp>
    </p:spTree>
    <p:extLst>
      <p:ext uri="{BB962C8B-B14F-4D97-AF65-F5344CB8AC3E}">
        <p14:creationId xmlns:p14="http://schemas.microsoft.com/office/powerpoint/2010/main" val="218977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738915"/>
            <a:ext cx="11904133" cy="5467927"/>
          </a:xfrm>
        </p:spPr>
        <p:txBody>
          <a:bodyPr>
            <a:noAutofit/>
          </a:bodyPr>
          <a:lstStyle/>
          <a:p>
            <a:r>
              <a:rPr lang="hu-HU" sz="5400" dirty="0">
                <a:solidFill>
                  <a:schemeClr val="bg2">
                    <a:lumMod val="25000"/>
                  </a:schemeClr>
                </a:solidFill>
                <a:latin typeface="+mn-lt"/>
              </a:rPr>
              <a:t>A rendszer megnevezése</a:t>
            </a:r>
            <a:r>
              <a:rPr lang="hu-HU" sz="5400" dirty="0">
                <a:latin typeface="+mn-lt"/>
              </a:rPr>
              <a:t/>
            </a:r>
            <a:br>
              <a:rPr lang="hu-HU" sz="5400" dirty="0">
                <a:latin typeface="+mn-lt"/>
              </a:rPr>
            </a:br>
            <a:r>
              <a:rPr lang="hu-HU" sz="5400" dirty="0">
                <a:latin typeface="+mn-lt"/>
              </a:rPr>
              <a:t/>
            </a:r>
            <a:br>
              <a:rPr lang="hu-HU" sz="5400" dirty="0">
                <a:latin typeface="+mn-lt"/>
              </a:rPr>
            </a:br>
            <a:r>
              <a:rPr lang="hu-HU" sz="5400" dirty="0">
                <a:solidFill>
                  <a:srgbClr val="50412C"/>
                </a:solidFill>
                <a:latin typeface="+mn-lt"/>
                <a:ea typeface="Open Sans" panose="020B0606030504020204" pitchFamily="34" charset="0"/>
                <a:cs typeface="Calibri" panose="020F0502020204030204" pitchFamily="34" charset="0"/>
              </a:rPr>
              <a:t>A Nemzeti </a:t>
            </a:r>
            <a:r>
              <a:rPr lang="hu-HU" sz="5400" dirty="0" err="1">
                <a:solidFill>
                  <a:srgbClr val="50412C"/>
                </a:solidFill>
                <a:latin typeface="+mn-lt"/>
                <a:ea typeface="Open Sans" panose="020B0606030504020204" pitchFamily="34" charset="0"/>
                <a:cs typeface="Calibri" panose="020F0502020204030204" pitchFamily="34" charset="0"/>
              </a:rPr>
              <a:t>Együttbűnözés</a:t>
            </a:r>
            <a:r>
              <a:rPr lang="hu-HU" sz="5400" dirty="0">
                <a:solidFill>
                  <a:srgbClr val="50412C"/>
                </a:solidFill>
                <a:latin typeface="+mn-lt"/>
                <a:ea typeface="Open Sans" panose="020B0606030504020204" pitchFamily="34" charset="0"/>
                <a:cs typeface="Calibri" panose="020F0502020204030204" pitchFamily="34" charset="0"/>
              </a:rPr>
              <a:t> Rendszerének</a:t>
            </a:r>
            <a:br>
              <a:rPr lang="hu-HU" sz="5400" dirty="0">
                <a:solidFill>
                  <a:srgbClr val="50412C"/>
                </a:solidFill>
                <a:latin typeface="+mn-lt"/>
                <a:ea typeface="Open Sans" panose="020B0606030504020204" pitchFamily="34" charset="0"/>
                <a:cs typeface="Calibri" panose="020F0502020204030204" pitchFamily="34" charset="0"/>
              </a:rPr>
            </a:br>
            <a:r>
              <a:rPr lang="hu-HU" sz="5400" dirty="0">
                <a:solidFill>
                  <a:srgbClr val="50412C"/>
                </a:solidFill>
                <a:latin typeface="+mn-lt"/>
                <a:ea typeface="Open Sans" panose="020B0606030504020204" pitchFamily="34" charset="0"/>
                <a:cs typeface="Calibri" panose="020F0502020204030204" pitchFamily="34" charset="0"/>
              </a:rPr>
              <a:t>(önkényuralom, maffiaállam)</a:t>
            </a:r>
            <a:br>
              <a:rPr lang="hu-HU" sz="5400" dirty="0">
                <a:solidFill>
                  <a:srgbClr val="50412C"/>
                </a:solidFill>
                <a:latin typeface="+mn-lt"/>
                <a:ea typeface="Open Sans" panose="020B0606030504020204" pitchFamily="34" charset="0"/>
                <a:cs typeface="Calibri" panose="020F0502020204030204" pitchFamily="34" charset="0"/>
              </a:rPr>
            </a:br>
            <a:r>
              <a:rPr lang="hu-HU" sz="5400" dirty="0">
                <a:solidFill>
                  <a:srgbClr val="50412C"/>
                </a:solidFill>
                <a:latin typeface="+mn-lt"/>
                <a:ea typeface="Open Sans" panose="020B0606030504020204" pitchFamily="34" charset="0"/>
                <a:cs typeface="Calibri" panose="020F0502020204030204" pitchFamily="34" charset="0"/>
              </a:rPr>
              <a:t>percepciója</a:t>
            </a:r>
          </a:p>
        </p:txBody>
      </p:sp>
    </p:spTree>
    <p:extLst>
      <p:ext uri="{BB962C8B-B14F-4D97-AF65-F5344CB8AC3E}">
        <p14:creationId xmlns:p14="http://schemas.microsoft.com/office/powerpoint/2010/main" val="44228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3934" y="1"/>
            <a:ext cx="11904133" cy="1330036"/>
          </a:xfrm>
        </p:spPr>
        <p:txBody>
          <a:bodyPr>
            <a:noAutofit/>
          </a:bodyPr>
          <a:lstStyle/>
          <a:p>
            <a:r>
              <a:rPr lang="hu-HU" sz="3200" dirty="0">
                <a:solidFill>
                  <a:prstClr val="black"/>
                </a:solidFill>
              </a:rPr>
              <a:t>A legjobbnak tartott rendszerdefiníciók pártpreferencia szerint (%)</a:t>
            </a:r>
            <a:r>
              <a:rPr lang="hu-HU" sz="2300" dirty="0">
                <a:solidFill>
                  <a:prstClr val="black"/>
                </a:solidFill>
              </a:rPr>
              <a:t/>
            </a:r>
            <a:br>
              <a:rPr lang="hu-HU" sz="2300" dirty="0">
                <a:solidFill>
                  <a:prstClr val="black"/>
                </a:solidFill>
              </a:rPr>
            </a:br>
            <a:r>
              <a:rPr lang="hu-HU" sz="2300" dirty="0">
                <a:solidFill>
                  <a:prstClr val="black"/>
                </a:solidFill>
              </a:rPr>
              <a:t>(Medián, 2023. november)</a:t>
            </a:r>
            <a:br>
              <a:rPr lang="hu-HU" sz="2300" dirty="0">
                <a:solidFill>
                  <a:prstClr val="black"/>
                </a:solidFill>
              </a:rPr>
            </a:br>
            <a:r>
              <a:rPr lang="hu-HU" sz="2300" dirty="0">
                <a:solidFill>
                  <a:prstClr val="black"/>
                </a:solidFill>
              </a:rPr>
              <a:t>(</a:t>
            </a:r>
            <a:r>
              <a:rPr lang="hu-HU" sz="2300" dirty="0">
                <a:solidFill>
                  <a:schemeClr val="accent6">
                    <a:lumMod val="75000"/>
                  </a:schemeClr>
                </a:solidFill>
              </a:rPr>
              <a:t>kormánypártiak</a:t>
            </a:r>
            <a:r>
              <a:rPr lang="hu-HU" sz="2300" dirty="0">
                <a:solidFill>
                  <a:prstClr val="black"/>
                </a:solidFill>
              </a:rPr>
              <a:t>, </a:t>
            </a:r>
            <a:r>
              <a:rPr lang="hu-HU" sz="2300" dirty="0">
                <a:solidFill>
                  <a:srgbClr val="FF0000"/>
                </a:solidFill>
              </a:rPr>
              <a:t>ellenzékiek</a:t>
            </a:r>
            <a:r>
              <a:rPr lang="hu-HU" sz="2300" dirty="0">
                <a:solidFill>
                  <a:prstClr val="black"/>
                </a:solidFill>
              </a:rPr>
              <a:t>, </a:t>
            </a:r>
            <a:r>
              <a:rPr lang="hu-HU" sz="2300" dirty="0">
                <a:solidFill>
                  <a:srgbClr val="002060"/>
                </a:solidFill>
              </a:rPr>
              <a:t>pártnélküliek</a:t>
            </a:r>
            <a:r>
              <a:rPr lang="hu-HU" sz="2300" dirty="0">
                <a:solidFill>
                  <a:prstClr val="black"/>
                </a:solidFill>
              </a:rPr>
              <a:t>)</a:t>
            </a:r>
            <a:endParaRPr lang="hu-HU" sz="5400" dirty="0">
              <a:solidFill>
                <a:srgbClr val="50412C"/>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Tartalom helye 13"/>
          <p:cNvGraphicFramePr>
            <a:graphicFrameLocks/>
          </p:cNvGraphicFramePr>
          <p:nvPr>
            <p:extLst>
              <p:ext uri="{D42A27DB-BD31-4B8C-83A1-F6EECF244321}">
                <p14:modId xmlns:p14="http://schemas.microsoft.com/office/powerpoint/2010/main" val="859068329"/>
              </p:ext>
            </p:extLst>
          </p:nvPr>
        </p:nvGraphicFramePr>
        <p:xfrm>
          <a:off x="819807" y="1460938"/>
          <a:ext cx="5284320" cy="25540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rtalom helye 13"/>
          <p:cNvGraphicFramePr>
            <a:graphicFrameLocks/>
          </p:cNvGraphicFramePr>
          <p:nvPr>
            <p:extLst>
              <p:ext uri="{D42A27DB-BD31-4B8C-83A1-F6EECF244321}">
                <p14:modId xmlns:p14="http://schemas.microsoft.com/office/powerpoint/2010/main" val="2697712352"/>
              </p:ext>
            </p:extLst>
          </p:nvPr>
        </p:nvGraphicFramePr>
        <p:xfrm>
          <a:off x="6283440" y="1460938"/>
          <a:ext cx="5130793" cy="25540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rtalom helye 13"/>
          <p:cNvGraphicFramePr>
            <a:graphicFrameLocks/>
          </p:cNvGraphicFramePr>
          <p:nvPr>
            <p:extLst>
              <p:ext uri="{D42A27DB-BD31-4B8C-83A1-F6EECF244321}">
                <p14:modId xmlns:p14="http://schemas.microsoft.com/office/powerpoint/2010/main" val="527177511"/>
              </p:ext>
            </p:extLst>
          </p:nvPr>
        </p:nvGraphicFramePr>
        <p:xfrm>
          <a:off x="3670747" y="4145853"/>
          <a:ext cx="5225385" cy="252248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08398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6631" y="0"/>
            <a:ext cx="11904133" cy="1424629"/>
          </a:xfrm>
        </p:spPr>
        <p:txBody>
          <a:bodyPr>
            <a:noAutofit/>
          </a:bodyPr>
          <a:lstStyle/>
          <a:p>
            <a:r>
              <a:rPr lang="hu-HU" sz="3200" dirty="0">
                <a:solidFill>
                  <a:prstClr val="black"/>
                </a:solidFill>
              </a:rPr>
              <a:t>A legjobbnak tartott rendszerdefiníciók településtípus szerint (%)</a:t>
            </a:r>
            <a:r>
              <a:rPr lang="hu-HU" sz="2300" dirty="0">
                <a:solidFill>
                  <a:prstClr val="black"/>
                </a:solidFill>
              </a:rPr>
              <a:t/>
            </a:r>
            <a:br>
              <a:rPr lang="hu-HU" sz="2300" dirty="0">
                <a:solidFill>
                  <a:prstClr val="black"/>
                </a:solidFill>
              </a:rPr>
            </a:br>
            <a:r>
              <a:rPr lang="hu-HU" sz="2300" dirty="0">
                <a:solidFill>
                  <a:prstClr val="black"/>
                </a:solidFill>
              </a:rPr>
              <a:t>(Medián, 2023.november)</a:t>
            </a:r>
            <a:br>
              <a:rPr lang="hu-HU" sz="2300" dirty="0">
                <a:solidFill>
                  <a:prstClr val="black"/>
                </a:solidFill>
              </a:rPr>
            </a:br>
            <a:r>
              <a:rPr lang="hu-HU" sz="2300" dirty="0">
                <a:solidFill>
                  <a:prstClr val="black"/>
                </a:solidFill>
              </a:rPr>
              <a:t>(</a:t>
            </a:r>
            <a:r>
              <a:rPr lang="hu-HU" sz="2300" dirty="0">
                <a:solidFill>
                  <a:schemeClr val="bg2">
                    <a:lumMod val="50000"/>
                  </a:schemeClr>
                </a:solidFill>
              </a:rPr>
              <a:t>Budapest</a:t>
            </a:r>
            <a:r>
              <a:rPr lang="hu-HU" sz="2300" dirty="0">
                <a:solidFill>
                  <a:prstClr val="black"/>
                </a:solidFill>
              </a:rPr>
              <a:t>, </a:t>
            </a:r>
            <a:r>
              <a:rPr lang="hu-HU" sz="2300" dirty="0">
                <a:solidFill>
                  <a:srgbClr val="FF0000"/>
                </a:solidFill>
              </a:rPr>
              <a:t>megyei jogú város</a:t>
            </a:r>
            <a:r>
              <a:rPr lang="hu-HU" sz="2300" dirty="0">
                <a:solidFill>
                  <a:prstClr val="black"/>
                </a:solidFill>
              </a:rPr>
              <a:t>, </a:t>
            </a:r>
            <a:r>
              <a:rPr lang="hu-HU" sz="2300" dirty="0">
                <a:solidFill>
                  <a:srgbClr val="FF0000"/>
                </a:solidFill>
              </a:rPr>
              <a:t>megyeszékhely</a:t>
            </a:r>
            <a:r>
              <a:rPr lang="hu-HU" sz="2300" dirty="0">
                <a:solidFill>
                  <a:prstClr val="black"/>
                </a:solidFill>
              </a:rPr>
              <a:t>, </a:t>
            </a:r>
            <a:r>
              <a:rPr lang="hu-HU" sz="2300" dirty="0">
                <a:solidFill>
                  <a:schemeClr val="accent6">
                    <a:lumMod val="50000"/>
                  </a:schemeClr>
                </a:solidFill>
              </a:rPr>
              <a:t>egyéb város</a:t>
            </a:r>
            <a:r>
              <a:rPr lang="hu-HU" sz="2300" dirty="0">
                <a:solidFill>
                  <a:prstClr val="black"/>
                </a:solidFill>
              </a:rPr>
              <a:t>, </a:t>
            </a:r>
            <a:r>
              <a:rPr lang="hu-HU" sz="2300" dirty="0">
                <a:solidFill>
                  <a:schemeClr val="tx2">
                    <a:lumMod val="75000"/>
                  </a:schemeClr>
                </a:solidFill>
              </a:rPr>
              <a:t>község</a:t>
            </a:r>
            <a:r>
              <a:rPr lang="hu-HU" sz="2300" dirty="0">
                <a:solidFill>
                  <a:prstClr val="black"/>
                </a:solidFill>
              </a:rPr>
              <a:t>)</a:t>
            </a:r>
            <a:endParaRPr lang="hu-HU" sz="5400" dirty="0">
              <a:solidFill>
                <a:srgbClr val="50412C"/>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Tartalom helye 13"/>
          <p:cNvGraphicFramePr>
            <a:graphicFrameLocks/>
          </p:cNvGraphicFramePr>
          <p:nvPr>
            <p:extLst>
              <p:ext uri="{D42A27DB-BD31-4B8C-83A1-F6EECF244321}">
                <p14:modId xmlns:p14="http://schemas.microsoft.com/office/powerpoint/2010/main" val="2706459015"/>
              </p:ext>
            </p:extLst>
          </p:nvPr>
        </p:nvGraphicFramePr>
        <p:xfrm>
          <a:off x="945931" y="1424629"/>
          <a:ext cx="5107338" cy="26428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rtalom helye 13"/>
          <p:cNvGraphicFramePr>
            <a:graphicFrameLocks/>
          </p:cNvGraphicFramePr>
          <p:nvPr>
            <p:extLst>
              <p:ext uri="{D42A27DB-BD31-4B8C-83A1-F6EECF244321}">
                <p14:modId xmlns:p14="http://schemas.microsoft.com/office/powerpoint/2010/main" val="3820433845"/>
              </p:ext>
            </p:extLst>
          </p:nvPr>
        </p:nvGraphicFramePr>
        <p:xfrm>
          <a:off x="6188847" y="1424629"/>
          <a:ext cx="5172835" cy="26428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rtalom helye 13"/>
          <p:cNvGraphicFramePr>
            <a:graphicFrameLocks/>
          </p:cNvGraphicFramePr>
          <p:nvPr>
            <p:extLst>
              <p:ext uri="{D42A27DB-BD31-4B8C-83A1-F6EECF244321}">
                <p14:modId xmlns:p14="http://schemas.microsoft.com/office/powerpoint/2010/main" val="3857203929"/>
              </p:ext>
            </p:extLst>
          </p:nvPr>
        </p:nvGraphicFramePr>
        <p:xfrm>
          <a:off x="945931" y="4225159"/>
          <a:ext cx="5132767" cy="26328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Tartalom helye 13"/>
          <p:cNvGraphicFramePr>
            <a:graphicFrameLocks/>
          </p:cNvGraphicFramePr>
          <p:nvPr>
            <p:extLst>
              <p:ext uri="{D42A27DB-BD31-4B8C-83A1-F6EECF244321}">
                <p14:modId xmlns:p14="http://schemas.microsoft.com/office/powerpoint/2010/main" val="3935176737"/>
              </p:ext>
            </p:extLst>
          </p:nvPr>
        </p:nvGraphicFramePr>
        <p:xfrm>
          <a:off x="6188848" y="4225158"/>
          <a:ext cx="5172834" cy="263284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0528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rtalom helye 13"/>
          <p:cNvGraphicFramePr>
            <a:graphicFrameLocks noGrp="1"/>
          </p:cNvGraphicFramePr>
          <p:nvPr>
            <p:ph idx="1"/>
            <p:extLst>
              <p:ext uri="{D42A27DB-BD31-4B8C-83A1-F6EECF244321}">
                <p14:modId xmlns:p14="http://schemas.microsoft.com/office/powerpoint/2010/main" val="1831312239"/>
              </p:ext>
            </p:extLst>
          </p:nvPr>
        </p:nvGraphicFramePr>
        <p:xfrm>
          <a:off x="871074" y="1305937"/>
          <a:ext cx="5247786" cy="2595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rtalom helye 13"/>
          <p:cNvGraphicFramePr>
            <a:graphicFrameLocks/>
          </p:cNvGraphicFramePr>
          <p:nvPr>
            <p:extLst>
              <p:ext uri="{D42A27DB-BD31-4B8C-83A1-F6EECF244321}">
                <p14:modId xmlns:p14="http://schemas.microsoft.com/office/powerpoint/2010/main" val="2457253075"/>
              </p:ext>
            </p:extLst>
          </p:nvPr>
        </p:nvGraphicFramePr>
        <p:xfrm>
          <a:off x="6291718" y="1292967"/>
          <a:ext cx="5412602" cy="2595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rtalom helye 13"/>
          <p:cNvGraphicFramePr>
            <a:graphicFrameLocks/>
          </p:cNvGraphicFramePr>
          <p:nvPr>
            <p:extLst>
              <p:ext uri="{D42A27DB-BD31-4B8C-83A1-F6EECF244321}">
                <p14:modId xmlns:p14="http://schemas.microsoft.com/office/powerpoint/2010/main" val="233660414"/>
              </p:ext>
            </p:extLst>
          </p:nvPr>
        </p:nvGraphicFramePr>
        <p:xfrm>
          <a:off x="871074" y="4144532"/>
          <a:ext cx="5247786" cy="2595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rtalom helye 13"/>
          <p:cNvGraphicFramePr>
            <a:graphicFrameLocks/>
          </p:cNvGraphicFramePr>
          <p:nvPr>
            <p:extLst>
              <p:ext uri="{D42A27DB-BD31-4B8C-83A1-F6EECF244321}">
                <p14:modId xmlns:p14="http://schemas.microsoft.com/office/powerpoint/2010/main" val="1260358770"/>
              </p:ext>
            </p:extLst>
          </p:nvPr>
        </p:nvGraphicFramePr>
        <p:xfrm>
          <a:off x="6291718" y="4109510"/>
          <a:ext cx="5412602" cy="2630398"/>
        </p:xfrm>
        <a:graphic>
          <a:graphicData uri="http://schemas.openxmlformats.org/drawingml/2006/chart">
            <c:chart xmlns:c="http://schemas.openxmlformats.org/drawingml/2006/chart" xmlns:r="http://schemas.openxmlformats.org/officeDocument/2006/relationships" r:id="rId5"/>
          </a:graphicData>
        </a:graphic>
      </p:graphicFrame>
      <p:sp>
        <p:nvSpPr>
          <p:cNvPr id="12" name="Tartalom helye 2">
            <a:extLst>
              <a:ext uri="{FF2B5EF4-FFF2-40B4-BE49-F238E27FC236}">
                <a16:creationId xmlns:a16="http://schemas.microsoft.com/office/drawing/2014/main" id="{F3452CA6-2BF0-9904-0B16-9E3A7AFF52E8}"/>
              </a:ext>
            </a:extLst>
          </p:cNvPr>
          <p:cNvSpPr txBox="1">
            <a:spLocks/>
          </p:cNvSpPr>
          <p:nvPr/>
        </p:nvSpPr>
        <p:spPr>
          <a:xfrm>
            <a:off x="-1" y="1391286"/>
            <a:ext cx="2512583" cy="2535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7975" indent="0" algn="r">
              <a:lnSpc>
                <a:spcPct val="130000"/>
              </a:lnSpc>
              <a:buNone/>
            </a:pPr>
            <a:r>
              <a:rPr lang="hu-HU" sz="1200" b="1" dirty="0" err="1"/>
              <a:t>illiberális</a:t>
            </a:r>
            <a:r>
              <a:rPr lang="hu-HU" sz="1200" b="1" dirty="0"/>
              <a:t> demokrácia</a:t>
            </a:r>
          </a:p>
          <a:p>
            <a:pPr marL="307975" indent="0" algn="r">
              <a:lnSpc>
                <a:spcPct val="130000"/>
              </a:lnSpc>
              <a:buNone/>
            </a:pPr>
            <a:r>
              <a:rPr lang="hu-HU" sz="1200" b="1" dirty="0">
                <a:solidFill>
                  <a:srgbClr val="FF0000"/>
                </a:solidFill>
              </a:rPr>
              <a:t>maffiaállam</a:t>
            </a:r>
          </a:p>
          <a:p>
            <a:pPr marL="307975" indent="0" algn="r">
              <a:lnSpc>
                <a:spcPct val="130000"/>
              </a:lnSpc>
              <a:buNone/>
            </a:pPr>
            <a:r>
              <a:rPr lang="hu-HU" sz="1200" b="1" dirty="0">
                <a:solidFill>
                  <a:srgbClr val="FF0000"/>
                </a:solidFill>
              </a:rPr>
              <a:t>diktatúra</a:t>
            </a:r>
          </a:p>
          <a:p>
            <a:pPr marL="307975" indent="0" algn="r">
              <a:lnSpc>
                <a:spcPct val="130000"/>
              </a:lnSpc>
              <a:buNone/>
            </a:pPr>
            <a:r>
              <a:rPr lang="hu-HU" sz="1200" b="1" dirty="0"/>
              <a:t>NER</a:t>
            </a:r>
          </a:p>
          <a:p>
            <a:pPr marL="307975" indent="0" algn="r">
              <a:lnSpc>
                <a:spcPct val="130000"/>
              </a:lnSpc>
              <a:buNone/>
            </a:pPr>
            <a:r>
              <a:rPr lang="hu-HU" sz="1200" b="1" dirty="0"/>
              <a:t>polgári demokrácia</a:t>
            </a:r>
          </a:p>
          <a:p>
            <a:pPr marL="307975" indent="0" algn="r">
              <a:lnSpc>
                <a:spcPct val="130000"/>
              </a:lnSpc>
              <a:buNone/>
            </a:pPr>
            <a:r>
              <a:rPr lang="hu-HU" sz="1200" b="1" dirty="0">
                <a:solidFill>
                  <a:srgbClr val="FF0000"/>
                </a:solidFill>
              </a:rPr>
              <a:t>önkényuralom</a:t>
            </a:r>
          </a:p>
          <a:p>
            <a:pPr marL="307975" indent="0" algn="r">
              <a:lnSpc>
                <a:spcPct val="130000"/>
              </a:lnSpc>
              <a:buNone/>
            </a:pPr>
            <a:r>
              <a:rPr lang="hu-HU" sz="1200" b="1" dirty="0"/>
              <a:t>f</a:t>
            </a:r>
            <a:r>
              <a:rPr lang="hu-HU" sz="1200" b="1" dirty="0" smtClean="0"/>
              <a:t>asisztoid </a:t>
            </a:r>
            <a:r>
              <a:rPr lang="hu-HU" sz="1200" b="1" dirty="0"/>
              <a:t>rendszer</a:t>
            </a:r>
          </a:p>
        </p:txBody>
      </p:sp>
      <p:sp>
        <p:nvSpPr>
          <p:cNvPr id="13" name="Tartalom helye 2">
            <a:extLst>
              <a:ext uri="{FF2B5EF4-FFF2-40B4-BE49-F238E27FC236}">
                <a16:creationId xmlns:a16="http://schemas.microsoft.com/office/drawing/2014/main" id="{562E8F7D-BEBE-2ABF-0357-38A5E0D26052}"/>
              </a:ext>
            </a:extLst>
          </p:cNvPr>
          <p:cNvSpPr txBox="1">
            <a:spLocks/>
          </p:cNvSpPr>
          <p:nvPr/>
        </p:nvSpPr>
        <p:spPr>
          <a:xfrm>
            <a:off x="5174555" y="1305936"/>
            <a:ext cx="2877753" cy="2535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7975" indent="0" algn="r">
              <a:lnSpc>
                <a:spcPct val="130000"/>
              </a:lnSpc>
              <a:buNone/>
            </a:pPr>
            <a:r>
              <a:rPr lang="hu-HU" sz="1200" b="1" dirty="0">
                <a:solidFill>
                  <a:srgbClr val="FF0000"/>
                </a:solidFill>
              </a:rPr>
              <a:t>önkényuralom</a:t>
            </a:r>
          </a:p>
          <a:p>
            <a:pPr marL="307975" indent="0" algn="r">
              <a:lnSpc>
                <a:spcPct val="130000"/>
              </a:lnSpc>
              <a:buNone/>
            </a:pPr>
            <a:r>
              <a:rPr lang="hu-HU" sz="1200" b="1" dirty="0">
                <a:solidFill>
                  <a:srgbClr val="FF0000"/>
                </a:solidFill>
              </a:rPr>
              <a:t>maffiaállam</a:t>
            </a:r>
          </a:p>
          <a:p>
            <a:pPr marL="307975" indent="0" algn="r">
              <a:lnSpc>
                <a:spcPct val="130000"/>
              </a:lnSpc>
              <a:buNone/>
            </a:pPr>
            <a:r>
              <a:rPr lang="hu-HU" sz="1200" b="1" dirty="0">
                <a:solidFill>
                  <a:srgbClr val="FF0000"/>
                </a:solidFill>
              </a:rPr>
              <a:t>diktatúra</a:t>
            </a:r>
          </a:p>
          <a:p>
            <a:pPr marL="307975" indent="0" algn="r">
              <a:lnSpc>
                <a:spcPct val="130000"/>
              </a:lnSpc>
              <a:buNone/>
            </a:pPr>
            <a:r>
              <a:rPr lang="hu-HU" sz="1200" b="1" dirty="0"/>
              <a:t>polgári demokrácia</a:t>
            </a:r>
          </a:p>
          <a:p>
            <a:pPr marL="307975" indent="0" algn="r">
              <a:lnSpc>
                <a:spcPct val="130000"/>
              </a:lnSpc>
              <a:buNone/>
            </a:pPr>
            <a:r>
              <a:rPr lang="hu-HU" sz="1200" b="1" dirty="0"/>
              <a:t>NER</a:t>
            </a:r>
          </a:p>
          <a:p>
            <a:pPr marL="307975" indent="0" algn="r">
              <a:lnSpc>
                <a:spcPct val="130000"/>
              </a:lnSpc>
              <a:buNone/>
            </a:pPr>
            <a:r>
              <a:rPr lang="hu-HU" sz="1200" b="1" dirty="0" err="1"/>
              <a:t>Illiberális</a:t>
            </a:r>
            <a:r>
              <a:rPr lang="hu-HU" sz="1200" b="1" dirty="0"/>
              <a:t> demokrácia</a:t>
            </a:r>
          </a:p>
          <a:p>
            <a:pPr marL="307975" indent="0" algn="r">
              <a:lnSpc>
                <a:spcPct val="130000"/>
              </a:lnSpc>
              <a:buNone/>
            </a:pPr>
            <a:r>
              <a:rPr lang="hu-HU" sz="1200" b="1" dirty="0"/>
              <a:t>f</a:t>
            </a:r>
            <a:r>
              <a:rPr lang="hu-HU" sz="1200" b="1" dirty="0" smtClean="0"/>
              <a:t>asisztoid </a:t>
            </a:r>
            <a:r>
              <a:rPr lang="hu-HU" sz="1200" b="1" dirty="0"/>
              <a:t>rendszer</a:t>
            </a:r>
          </a:p>
        </p:txBody>
      </p:sp>
      <p:sp>
        <p:nvSpPr>
          <p:cNvPr id="15" name="Tartalom helye 2">
            <a:extLst>
              <a:ext uri="{FF2B5EF4-FFF2-40B4-BE49-F238E27FC236}">
                <a16:creationId xmlns:a16="http://schemas.microsoft.com/office/drawing/2014/main" id="{12F6C97C-6385-BBF9-4EDA-942D1902DFB1}"/>
              </a:ext>
            </a:extLst>
          </p:cNvPr>
          <p:cNvSpPr txBox="1">
            <a:spLocks/>
          </p:cNvSpPr>
          <p:nvPr/>
        </p:nvSpPr>
        <p:spPr>
          <a:xfrm>
            <a:off x="-356253" y="4167386"/>
            <a:ext cx="2877753" cy="2535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7975" indent="0" algn="r">
              <a:lnSpc>
                <a:spcPct val="130000"/>
              </a:lnSpc>
              <a:buNone/>
            </a:pPr>
            <a:r>
              <a:rPr lang="hu-HU" sz="1200" b="1" dirty="0">
                <a:solidFill>
                  <a:srgbClr val="FF0000"/>
                </a:solidFill>
              </a:rPr>
              <a:t>maffiaállam</a:t>
            </a:r>
          </a:p>
          <a:p>
            <a:pPr marL="307975" indent="0" algn="r">
              <a:lnSpc>
                <a:spcPct val="130000"/>
              </a:lnSpc>
              <a:buNone/>
            </a:pPr>
            <a:r>
              <a:rPr lang="hu-HU" sz="1200" b="1" dirty="0">
                <a:solidFill>
                  <a:srgbClr val="FF0000"/>
                </a:solidFill>
              </a:rPr>
              <a:t>önkényuralom</a:t>
            </a:r>
          </a:p>
          <a:p>
            <a:pPr marL="307975" indent="0" algn="r">
              <a:lnSpc>
                <a:spcPct val="130000"/>
              </a:lnSpc>
              <a:buNone/>
            </a:pPr>
            <a:r>
              <a:rPr lang="hu-HU" sz="1200" b="1" dirty="0">
                <a:solidFill>
                  <a:srgbClr val="FF0000"/>
                </a:solidFill>
              </a:rPr>
              <a:t>diktatúra</a:t>
            </a:r>
          </a:p>
          <a:p>
            <a:pPr marL="307975" indent="0" algn="r">
              <a:lnSpc>
                <a:spcPct val="130000"/>
              </a:lnSpc>
              <a:buNone/>
            </a:pPr>
            <a:r>
              <a:rPr lang="hu-HU" sz="1200" b="1" dirty="0"/>
              <a:t>polgári demokrácia</a:t>
            </a:r>
          </a:p>
          <a:p>
            <a:pPr marL="307975" indent="0" algn="r">
              <a:lnSpc>
                <a:spcPct val="130000"/>
              </a:lnSpc>
              <a:buNone/>
            </a:pPr>
            <a:r>
              <a:rPr lang="hu-HU" sz="1200" b="1" dirty="0"/>
              <a:t>NER</a:t>
            </a:r>
          </a:p>
          <a:p>
            <a:pPr marL="307975" indent="0" algn="r">
              <a:lnSpc>
                <a:spcPct val="130000"/>
              </a:lnSpc>
              <a:buNone/>
            </a:pPr>
            <a:r>
              <a:rPr lang="hu-HU" sz="1200" b="1" dirty="0" err="1"/>
              <a:t>Illiberális</a:t>
            </a:r>
            <a:r>
              <a:rPr lang="hu-HU" sz="1200" b="1" dirty="0"/>
              <a:t> demokrácia</a:t>
            </a:r>
          </a:p>
          <a:p>
            <a:pPr marL="307975" indent="0" algn="r">
              <a:lnSpc>
                <a:spcPct val="130000"/>
              </a:lnSpc>
              <a:buNone/>
            </a:pPr>
            <a:r>
              <a:rPr lang="hu-HU" sz="1200" b="1" dirty="0"/>
              <a:t>f</a:t>
            </a:r>
            <a:r>
              <a:rPr lang="hu-HU" sz="1200" b="1" dirty="0" smtClean="0"/>
              <a:t>asisztoid </a:t>
            </a:r>
            <a:r>
              <a:rPr lang="hu-HU" sz="1200" b="1" dirty="0"/>
              <a:t>rendszer</a:t>
            </a:r>
          </a:p>
        </p:txBody>
      </p:sp>
      <p:sp>
        <p:nvSpPr>
          <p:cNvPr id="16" name="Tartalom helye 2">
            <a:extLst>
              <a:ext uri="{FF2B5EF4-FFF2-40B4-BE49-F238E27FC236}">
                <a16:creationId xmlns:a16="http://schemas.microsoft.com/office/drawing/2014/main" id="{8E2D50B2-4FA2-247C-4C50-9994C42C83E6}"/>
              </a:ext>
            </a:extLst>
          </p:cNvPr>
          <p:cNvSpPr txBox="1">
            <a:spLocks/>
          </p:cNvSpPr>
          <p:nvPr/>
        </p:nvSpPr>
        <p:spPr>
          <a:xfrm>
            <a:off x="5181415" y="4204480"/>
            <a:ext cx="2877753" cy="2535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7975" indent="0" algn="r">
              <a:lnSpc>
                <a:spcPct val="130000"/>
              </a:lnSpc>
              <a:buNone/>
            </a:pPr>
            <a:r>
              <a:rPr lang="hu-HU" sz="1200" b="1" dirty="0"/>
              <a:t>polgári demokrácia</a:t>
            </a:r>
          </a:p>
          <a:p>
            <a:pPr marL="307975" indent="0" algn="r">
              <a:lnSpc>
                <a:spcPct val="130000"/>
              </a:lnSpc>
              <a:buNone/>
            </a:pPr>
            <a:r>
              <a:rPr lang="hu-HU" sz="1200" b="1" dirty="0">
                <a:solidFill>
                  <a:srgbClr val="FF0000"/>
                </a:solidFill>
              </a:rPr>
              <a:t>önkényuralom</a:t>
            </a:r>
          </a:p>
          <a:p>
            <a:pPr marL="307975" indent="0" algn="r">
              <a:lnSpc>
                <a:spcPct val="130000"/>
              </a:lnSpc>
              <a:buNone/>
            </a:pPr>
            <a:r>
              <a:rPr lang="hu-HU" sz="1200" b="1" dirty="0">
                <a:solidFill>
                  <a:srgbClr val="FF0000"/>
                </a:solidFill>
              </a:rPr>
              <a:t>maffiaállam</a:t>
            </a:r>
          </a:p>
          <a:p>
            <a:pPr marL="307975" indent="0" algn="r">
              <a:lnSpc>
                <a:spcPct val="130000"/>
              </a:lnSpc>
              <a:buNone/>
            </a:pPr>
            <a:r>
              <a:rPr lang="hu-HU" sz="1200" b="1" dirty="0"/>
              <a:t>NER</a:t>
            </a:r>
          </a:p>
          <a:p>
            <a:pPr marL="307975" indent="0" algn="r">
              <a:lnSpc>
                <a:spcPct val="130000"/>
              </a:lnSpc>
              <a:buNone/>
            </a:pPr>
            <a:r>
              <a:rPr lang="hu-HU" sz="1200" b="1" dirty="0">
                <a:solidFill>
                  <a:srgbClr val="FF0000"/>
                </a:solidFill>
              </a:rPr>
              <a:t>diktatúra</a:t>
            </a:r>
          </a:p>
          <a:p>
            <a:pPr marL="307975" indent="0" algn="r">
              <a:lnSpc>
                <a:spcPct val="130000"/>
              </a:lnSpc>
              <a:buNone/>
            </a:pPr>
            <a:r>
              <a:rPr lang="hu-HU" sz="1200" b="1" dirty="0" err="1"/>
              <a:t>Illiberális</a:t>
            </a:r>
            <a:r>
              <a:rPr lang="hu-HU" sz="1200" b="1" dirty="0"/>
              <a:t> demokrácia</a:t>
            </a:r>
          </a:p>
          <a:p>
            <a:pPr marL="307975" indent="0" algn="r">
              <a:lnSpc>
                <a:spcPct val="130000"/>
              </a:lnSpc>
              <a:buNone/>
            </a:pPr>
            <a:r>
              <a:rPr lang="hu-HU" sz="1200" b="1" dirty="0"/>
              <a:t>fasisztoid rendszer</a:t>
            </a:r>
          </a:p>
        </p:txBody>
      </p:sp>
      <p:sp>
        <p:nvSpPr>
          <p:cNvPr id="17" name="Téglalap 16"/>
          <p:cNvSpPr/>
          <p:nvPr/>
        </p:nvSpPr>
        <p:spPr>
          <a:xfrm>
            <a:off x="157018" y="46190"/>
            <a:ext cx="11896437" cy="1292662"/>
          </a:xfrm>
          <a:prstGeom prst="rect">
            <a:avLst/>
          </a:prstGeom>
        </p:spPr>
        <p:txBody>
          <a:bodyPr wrap="square">
            <a:spAutoFit/>
          </a:bodyPr>
          <a:lstStyle/>
          <a:p>
            <a:pPr algn="ctr"/>
            <a:r>
              <a:rPr lang="hu-HU" sz="3200" b="1" dirty="0">
                <a:solidFill>
                  <a:prstClr val="black"/>
                </a:solidFill>
              </a:rPr>
              <a:t>A legjobbnak tartott rendszerdefiníciók iskolai végzettség szerint (%) </a:t>
            </a:r>
            <a:r>
              <a:rPr lang="hu-HU" sz="2300" b="1" dirty="0">
                <a:solidFill>
                  <a:prstClr val="black"/>
                </a:solidFill>
              </a:rPr>
              <a:t>(Medián, 2023.november)</a:t>
            </a:r>
            <a:r>
              <a:rPr lang="hu-HU" sz="2300" dirty="0">
                <a:solidFill>
                  <a:prstClr val="black"/>
                </a:solidFill>
              </a:rPr>
              <a:t/>
            </a:r>
            <a:br>
              <a:rPr lang="hu-HU" sz="2300" dirty="0">
                <a:solidFill>
                  <a:prstClr val="black"/>
                </a:solidFill>
              </a:rPr>
            </a:br>
            <a:r>
              <a:rPr lang="hu-HU" sz="2300" dirty="0">
                <a:solidFill>
                  <a:prstClr val="black"/>
                </a:solidFill>
              </a:rPr>
              <a:t>(</a:t>
            </a:r>
            <a:r>
              <a:rPr lang="hu-HU" sz="2300" b="1" dirty="0">
                <a:solidFill>
                  <a:schemeClr val="accent2"/>
                </a:solidFill>
              </a:rPr>
              <a:t>diploma</a:t>
            </a:r>
            <a:r>
              <a:rPr lang="hu-HU" sz="2300" b="1" dirty="0">
                <a:solidFill>
                  <a:prstClr val="black"/>
                </a:solidFill>
              </a:rPr>
              <a:t>, </a:t>
            </a:r>
            <a:r>
              <a:rPr lang="hu-HU" sz="2300" b="1" dirty="0">
                <a:solidFill>
                  <a:srgbClr val="FF0000"/>
                </a:solidFill>
              </a:rPr>
              <a:t>érettségi</a:t>
            </a:r>
            <a:r>
              <a:rPr lang="hu-HU" sz="2300" b="1" dirty="0">
                <a:solidFill>
                  <a:prstClr val="black"/>
                </a:solidFill>
              </a:rPr>
              <a:t>, </a:t>
            </a:r>
            <a:r>
              <a:rPr lang="hu-HU" sz="2300" b="1" dirty="0">
                <a:solidFill>
                  <a:schemeClr val="accent2">
                    <a:lumMod val="50000"/>
                  </a:schemeClr>
                </a:solidFill>
              </a:rPr>
              <a:t>szakközépiskola</a:t>
            </a:r>
            <a:r>
              <a:rPr lang="hu-HU" sz="2300" b="1" dirty="0">
                <a:solidFill>
                  <a:prstClr val="black"/>
                </a:solidFill>
              </a:rPr>
              <a:t>, </a:t>
            </a:r>
            <a:r>
              <a:rPr lang="hu-HU" sz="2300" b="1" dirty="0">
                <a:solidFill>
                  <a:schemeClr val="tx2">
                    <a:lumMod val="75000"/>
                  </a:schemeClr>
                </a:solidFill>
              </a:rPr>
              <a:t>általános iskola</a:t>
            </a:r>
            <a:r>
              <a:rPr lang="hu-HU" sz="2300" dirty="0">
                <a:solidFill>
                  <a:prstClr val="black"/>
                </a:solidFill>
              </a:rPr>
              <a:t>)</a:t>
            </a:r>
            <a:endParaRPr lang="hu-HU" sz="2300" dirty="0"/>
          </a:p>
        </p:txBody>
      </p:sp>
    </p:spTree>
    <p:extLst>
      <p:ext uri="{BB962C8B-B14F-4D97-AF65-F5344CB8AC3E}">
        <p14:creationId xmlns:p14="http://schemas.microsoft.com/office/powerpoint/2010/main" val="3597666569"/>
      </p:ext>
    </p:extLst>
  </p:cSld>
  <p:clrMapOvr>
    <a:masterClrMapping/>
  </p:clrMapOvr>
  <p:transition spd="slow">
    <p:wipe/>
  </p:transition>
</p:sld>
</file>

<file path=ppt/theme/theme1.xml><?xml version="1.0" encoding="utf-8"?>
<a:theme xmlns:a="http://schemas.openxmlformats.org/drawingml/2006/main" name="2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Другая 1">
      <a:majorFont>
        <a:latin typeface="Open San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Другая 1">
      <a:majorFont>
        <a:latin typeface="Open San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3303</TotalTime>
  <Words>5015</Words>
  <Application>Microsoft Office PowerPoint</Application>
  <PresentationFormat>Szélesvásznú</PresentationFormat>
  <Paragraphs>563</Paragraphs>
  <Slides>53</Slides>
  <Notes>27</Notes>
  <HiddenSlides>0</HiddenSlides>
  <MMClips>0</MMClips>
  <ScaleCrop>false</ScaleCrop>
  <HeadingPairs>
    <vt:vector size="6" baseType="variant">
      <vt:variant>
        <vt:lpstr>Használt betűtípusok</vt:lpstr>
      </vt:variant>
      <vt:variant>
        <vt:i4>8</vt:i4>
      </vt:variant>
      <vt:variant>
        <vt:lpstr>Téma</vt:lpstr>
      </vt:variant>
      <vt:variant>
        <vt:i4>4</vt:i4>
      </vt:variant>
      <vt:variant>
        <vt:lpstr>Diacímek</vt:lpstr>
      </vt:variant>
      <vt:variant>
        <vt:i4>53</vt:i4>
      </vt:variant>
    </vt:vector>
  </HeadingPairs>
  <TitlesOfParts>
    <vt:vector size="65" baseType="lpstr">
      <vt:lpstr>Arial</vt:lpstr>
      <vt:lpstr>Calibri</vt:lpstr>
      <vt:lpstr>Calibri Light</vt:lpstr>
      <vt:lpstr>Courier New</vt:lpstr>
      <vt:lpstr>Open Sans</vt:lpstr>
      <vt:lpstr>Poppins</vt:lpstr>
      <vt:lpstr>Times New Roman</vt:lpstr>
      <vt:lpstr>Wingdings</vt:lpstr>
      <vt:lpstr>2_Office-téma</vt:lpstr>
      <vt:lpstr>Office-téma</vt:lpstr>
      <vt:lpstr>1_Office-téma</vt:lpstr>
      <vt:lpstr>3_Office-téma</vt:lpstr>
      <vt:lpstr>A rendszerváltás stratégiája </vt:lpstr>
      <vt:lpstr>Három rendszerváltás</vt:lpstr>
      <vt:lpstr>Az autokratikus változás különböző szintjei és az onnan való visszatérés lehetőségei</vt:lpstr>
      <vt:lpstr>PowerPoint-bemutató</vt:lpstr>
      <vt:lpstr>A stratégia- és programalkotás folyamata</vt:lpstr>
      <vt:lpstr>A rendszer megnevezése  A Nemzeti Együttbűnözés Rendszerének (önkényuralom, maffiaállam) percepciója</vt:lpstr>
      <vt:lpstr>A legjobbnak tartott rendszerdefiníciók pártpreferencia szerint (%) (Medián, 2023. november) (kormánypártiak, ellenzékiek, pártnélküliek)</vt:lpstr>
      <vt:lpstr>A legjobbnak tartott rendszerdefiníciók településtípus szerint (%) (Medián, 2023.november) (Budapest, megyei jogú város, megyeszékhely, egyéb város, község)</vt:lpstr>
      <vt:lpstr>PowerPoint-bemutató</vt:lpstr>
      <vt:lpstr>PowerPoint-bemutató</vt:lpstr>
      <vt:lpstr>Share of total wealth owned by the top 1%</vt:lpstr>
      <vt:lpstr>KSH – avagy a szegénységi adatok hamisítása</vt:lpstr>
      <vt:lpstr>A leíró nyelv kialakítása</vt:lpstr>
      <vt:lpstr>PowerPoint-bemutató</vt:lpstr>
      <vt:lpstr>A NER értékeinek hamissága/hazugsága</vt:lpstr>
      <vt:lpstr>A NER fogalmainak „lefordítása” a valóság nyelvére</vt:lpstr>
      <vt:lpstr>A Nemzeti Együttbűnözés Rendszerének jellemzőit leíró nyelv</vt:lpstr>
      <vt:lpstr>A stratégia megformálása</vt:lpstr>
      <vt:lpstr>Rendszerkritikai          Kormánykritikai alapállás</vt:lpstr>
      <vt:lpstr>A stratégia alapja</vt:lpstr>
      <vt:lpstr>A rendszerváltás programja:  három pillér + szakpolitikai programok</vt:lpstr>
      <vt:lpstr>I.</vt:lpstr>
      <vt:lpstr>    A jogállam lebontása,  a maffiaállam kiépülése</vt:lpstr>
      <vt:lpstr>A jogállam helyreállításának nehézségei</vt:lpstr>
      <vt:lpstr>II.</vt:lpstr>
      <vt:lpstr>PowerPoint-bemutató</vt:lpstr>
      <vt:lpstr>PowerPoint-bemutató</vt:lpstr>
      <vt:lpstr>A bűnöző állam felszámolása</vt:lpstr>
      <vt:lpstr>III.</vt:lpstr>
      <vt:lpstr>A keleti nyitás motívumai</vt:lpstr>
      <vt:lpstr>Orosz gazdasági függés: korrupt üzleti lehetőségek</vt:lpstr>
      <vt:lpstr>Orosz gazdasági függés: olaj</vt:lpstr>
      <vt:lpstr>Orosz gazdasági függés: gáz</vt:lpstr>
      <vt:lpstr>Magyar nemzetközi politikai szubverzió és trollkodás</vt:lpstr>
      <vt:lpstr>A keleti nyitás valódi politikai-gazdasági tartalma</vt:lpstr>
      <vt:lpstr>Orbán „békemisszió”-ja az orosz agresszió szolgálatában </vt:lpstr>
      <vt:lpstr>Az orosz agresszió az ukrán civil lakosság ellen</vt:lpstr>
      <vt:lpstr>Lista az Oroszországgal kötött megállapodásokról, amelyeket soha nem tartott be</vt:lpstr>
      <vt:lpstr>+</vt:lpstr>
      <vt:lpstr>PowerPoint-bemutató</vt:lpstr>
      <vt:lpstr>PowerPoint-bemutató</vt:lpstr>
      <vt:lpstr>PowerPoint-bemutató</vt:lpstr>
      <vt:lpstr>Mi lehet az oka annak, hogy a kormány nem oldja meg az Ön által említett problémát? (Závecz Research, 2021. november)</vt:lpstr>
      <vt:lpstr>A rendszerváltó narratíva tömören:</vt:lpstr>
      <vt:lpstr>Mi várható?</vt:lpstr>
      <vt:lpstr>A Fidesz előnye a Tisza párttal szemben</vt:lpstr>
      <vt:lpstr>A választásra jogosultak megoszlása települési kategóriák szerint</vt:lpstr>
      <vt:lpstr>Választások előtt (1): választási manipuláció</vt:lpstr>
      <vt:lpstr>PowerPoint-bemutató</vt:lpstr>
      <vt:lpstr>A választási kampányban (1): kampányköltés és média</vt:lpstr>
      <vt:lpstr>A választási kampányban (2)</vt:lpstr>
      <vt:lpstr>A választások után</vt:lpstr>
      <vt:lpstr> Összeállította: Magyar Bálint https://www.postcommunistregimes.com/arendszervaltasstrategiaja/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BÁLINT</dc:creator>
  <cp:lastModifiedBy>BÁLINT</cp:lastModifiedBy>
  <cp:revision>374</cp:revision>
  <dcterms:created xsi:type="dcterms:W3CDTF">2024-07-19T17:20:24Z</dcterms:created>
  <dcterms:modified xsi:type="dcterms:W3CDTF">2025-09-05T09:03:07Z</dcterms:modified>
</cp:coreProperties>
</file>