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59_1F008B5D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41" r:id="rId3"/>
    <p:sldId id="325" r:id="rId4"/>
    <p:sldId id="338" r:id="rId5"/>
    <p:sldId id="342" r:id="rId6"/>
    <p:sldId id="326" r:id="rId7"/>
    <p:sldId id="260" r:id="rId8"/>
    <p:sldId id="339" r:id="rId9"/>
    <p:sldId id="340" r:id="rId10"/>
    <p:sldId id="343" r:id="rId11"/>
    <p:sldId id="345" r:id="rId12"/>
    <p:sldId id="334" r:id="rId13"/>
    <p:sldId id="346" r:id="rId14"/>
    <p:sldId id="335" r:id="rId15"/>
    <p:sldId id="344" r:id="rId16"/>
    <p:sldId id="347" r:id="rId17"/>
    <p:sldId id="348" r:id="rId18"/>
    <p:sldId id="331" r:id="rId19"/>
    <p:sldId id="330" r:id="rId20"/>
    <p:sldId id="351" r:id="rId21"/>
    <p:sldId id="352" r:id="rId22"/>
    <p:sldId id="268" r:id="rId23"/>
    <p:sldId id="354" r:id="rId24"/>
    <p:sldId id="349" r:id="rId2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2C279E-352F-F584-21D1-FB90AEBC00AC}" name="T A" initials="TA" userId="e3df03271652d2c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4" autoAdjust="0"/>
    <p:restoredTop sz="96713" autoAdjust="0"/>
  </p:normalViewPr>
  <p:slideViewPr>
    <p:cSldViewPr snapToGrid="0">
      <p:cViewPr varScale="1">
        <p:scale>
          <a:sx n="59" d="100"/>
          <a:sy n="59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76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modernComment_159_1F008B5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29C9018-4355-47D8-A390-7B82D53A44F1}" authorId="{722C279E-352F-F584-21D1-FB90AEBC00AC}" created="2025-01-16T08:25:58.33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520129373" sldId="345"/>
      <ac:spMk id="3" creationId="{9F5C6299-FA68-DAF3-57E1-97C39B6DD14A}"/>
    </ac:deMkLst>
    <p188:txBody>
      <a:bodyPr/>
      <a:lstStyle/>
      <a:p>
        <a:r>
          <a:rPr lang="en-US"/>
          <a:t>Az STT feladatai:
stratégiai szempontból áttekinti a kormányzás egyes területeit;
megvizsgálja az állami és különösen a kormányzati működés szuverenitási, társadalmi, gazdasági, biztonsági, kulturális és egyéb kockázatokkal szembeni ellenálló képességét, és e tárgykörben javaslatokat fogalmaz meg;
ezen tevékenysége során meghallgathatja a tárgykörben felelős minisztereket, valamint a miniszterek irányítása vagy felügyelete alá tartozó szervek vezetőit, illetve háttéranyagokat kérhet kormányzati szervektől.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BE7E6-582C-4884-B9CC-B03C9EF4BDD4}" type="datetimeFigureOut">
              <a:rPr lang="hu-HU" smtClean="0"/>
              <a:t>2025. 09. 05.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39FB2-903F-431E-84F7-B16195333C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413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irányítást leíró jogszabály: </a:t>
            </a:r>
            <a:r>
              <a:rPr lang="sv-SE" dirty="0"/>
              <a:t>4/2022. (VI. 11.) MK utasítás</a:t>
            </a:r>
            <a:endParaRPr lang="hu-HU" dirty="0"/>
          </a:p>
          <a:p>
            <a:endParaRPr lang="hu-HU" dirty="0"/>
          </a:p>
          <a:p>
            <a:r>
              <a:rPr lang="hu-HU" dirty="0"/>
              <a:t>Az STT feladatai: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F1F1F1"/>
                </a:solidFill>
                <a:effectLst/>
                <a:latin typeface="Inter"/>
              </a:rPr>
              <a:t>stratégiai szempontból áttekinti a kormányzás egyes területeit;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F1F1F1"/>
                </a:solidFill>
                <a:effectLst/>
                <a:latin typeface="Inter"/>
              </a:rPr>
              <a:t>megvizsgálja az állami és különösen a kormányzati működés szuverenitási, társadalmi, gazdasági, biztonsági, kulturális és egyéb kockázatokkal szembeni ellenálló képességét, és e tárgykörben javaslatokat fogalmaz meg;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F1F1F1"/>
                </a:solidFill>
                <a:effectLst/>
                <a:latin typeface="Inter"/>
              </a:rPr>
              <a:t>ezen tevékenysége során meghallgathatja a tárgykörben felelős minisztereket, valamint a miniszterek irányítása vagy felügyelete alá tartozó szervek vezetőit, illetve háttéranyagokat kérhet kormányzati szervektől.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hu-HU" b="0" i="0" dirty="0">
              <a:solidFill>
                <a:srgbClr val="F1F1F1"/>
              </a:solidFill>
              <a:effectLst/>
              <a:latin typeface="Inter"/>
            </a:endParaRPr>
          </a:p>
          <a:p>
            <a:pPr algn="l" fontAlgn="base">
              <a:buFont typeface="Arial" panose="020B0604020202020204" pitchFamily="34" charset="0"/>
              <a:buNone/>
            </a:pPr>
            <a:r>
              <a:rPr lang="hu-HU" b="0" i="0" dirty="0">
                <a:solidFill>
                  <a:srgbClr val="F1F1F1"/>
                </a:solidFill>
                <a:effectLst/>
                <a:latin typeface="Inter"/>
              </a:rPr>
              <a:t>A Védelmi Tanács feladatai 1352/2022. (VII. 21.) Korm. Határozat szerint:</a:t>
            </a:r>
          </a:p>
          <a:p>
            <a:pPr algn="l" fontAlgn="base">
              <a:buFont typeface="Arial" panose="020B0604020202020204" pitchFamily="34" charset="0"/>
              <a:buNone/>
            </a:pPr>
            <a:r>
              <a:rPr lang="hu-HU" b="0" i="0" dirty="0">
                <a:solidFill>
                  <a:srgbClr val="F1F1F1"/>
                </a:solidFill>
                <a:effectLst/>
                <a:latin typeface="Inter"/>
              </a:rPr>
              <a:t>1. a polgári nemzetbiztonsági szolgálatok irányításáért</a:t>
            </a:r>
          </a:p>
          <a:p>
            <a:pPr algn="l" fontAlgn="base">
              <a:buFont typeface="Arial" panose="020B0604020202020204" pitchFamily="34" charset="0"/>
              <a:buNone/>
            </a:pPr>
            <a:r>
              <a:rPr lang="hu-HU" b="0" i="0" dirty="0">
                <a:solidFill>
                  <a:srgbClr val="F1F1F1"/>
                </a:solidFill>
                <a:effectLst/>
                <a:latin typeface="Inter"/>
              </a:rPr>
              <a:t>2. a polgári hírszerzési tevékenység irányításáért</a:t>
            </a:r>
          </a:p>
          <a:p>
            <a:pPr algn="l" fontAlgn="base">
              <a:buFont typeface="Arial" panose="020B0604020202020204" pitchFamily="34" charset="0"/>
              <a:buNone/>
            </a:pPr>
            <a:endParaRPr lang="hu-HU" b="0" i="0" dirty="0">
              <a:solidFill>
                <a:srgbClr val="F1F1F1"/>
              </a:solidFill>
              <a:effectLst/>
              <a:latin typeface="Inter"/>
            </a:endParaRPr>
          </a:p>
          <a:p>
            <a:pPr algn="l" fontAlgn="base">
              <a:buFont typeface="Arial" panose="020B0604020202020204" pitchFamily="34" charset="0"/>
              <a:buNone/>
            </a:pPr>
            <a:endParaRPr lang="hu-HU" b="0" i="0" dirty="0">
              <a:solidFill>
                <a:srgbClr val="F1F1F1"/>
              </a:solidFill>
              <a:effectLst/>
              <a:latin typeface="Inter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39FB2-903F-431E-84F7-B16195333C9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7143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Pegasus: https://www.direkt36.hu/en/feltarulnak-a-pegasus-kemszoftver-beszerzesenek-rejtelyei/ </a:t>
            </a:r>
          </a:p>
          <a:p>
            <a:r>
              <a:rPr lang="hu-HU" dirty="0"/>
              <a:t>OLAF: https://www.direkt36.hu/english-eu-investigators-probing-orbans-son-in-law-surveilled-sparking-intelligence-agency-infighting/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39FB2-903F-431E-84F7-B16195333C9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130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NVSZ feladatok: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Bűnmegelőzés 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bűnfelderítés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A kifogástalan életvitel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ellenőrzése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Megbízhatósági vizsgálat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A korrupcióellenes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tevékenységgel összefüggő  kormányzati feladatokban  való közreműködés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/>
              <a:t>NVSZ védte szervezetek: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trike="sngStrike" dirty="0"/>
              <a:t>AH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trike="sngStrike" dirty="0"/>
              <a:t>NBSZ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trike="sngStrike" dirty="0"/>
              <a:t>NAV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TEK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trike="sngStrike" dirty="0"/>
              <a:t>TIBEK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Országgyűlési őrség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Belügyminisztérium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Rendőrség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Nemzeti Közszolgálati Egyetem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err="1"/>
              <a:t>karasztrófavédelem</a:t>
            </a:r>
            <a:endParaRPr lang="hu-H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büntetés-végrehajtás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idegenrendészeti főigazgatóság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trike="sngStrike" dirty="0"/>
              <a:t>„a Kormány vagy a Kormány tagjának irányítása vagy felügyelete alá  tartozó költségvetési szervek”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trike="noStrike" dirty="0"/>
              <a:t>Nemzeti Szakértői és Kutató Központ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trike="noStrike" dirty="0"/>
              <a:t>Nemzeti Egészségbiztosítási Alapkezelő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trike="noStrike" dirty="0"/>
              <a:t>Nemzeti Népegészségügyi és Gyógyszerészeti Központ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b="0" i="0" cap="all" dirty="0" err="1">
                <a:solidFill>
                  <a:srgbClr val="F0F8FF"/>
                </a:solidFill>
                <a:effectLst/>
                <a:latin typeface="Curial"/>
              </a:rPr>
              <a:t>klebelsberg</a:t>
            </a:r>
            <a:r>
              <a:rPr lang="hu-HU" b="0" i="0" cap="all" dirty="0">
                <a:solidFill>
                  <a:srgbClr val="F0F8FF"/>
                </a:solidFill>
                <a:effectLst/>
                <a:latin typeface="Curial"/>
              </a:rPr>
              <a:t> központ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b="0" i="0" cap="all" dirty="0">
                <a:solidFill>
                  <a:srgbClr val="F0F8FF"/>
                </a:solidFill>
                <a:effectLst/>
                <a:latin typeface="Curial"/>
              </a:rPr>
              <a:t>Kormányhivatalok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b="0" i="0" cap="all" dirty="0">
                <a:solidFill>
                  <a:srgbClr val="F0F8FF"/>
                </a:solidFill>
                <a:effectLst/>
                <a:latin typeface="Curial"/>
              </a:rPr>
              <a:t>Társadalmi Esélyteremtési Főigazgatóság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b="0" i="0" cap="all" dirty="0">
                <a:solidFill>
                  <a:srgbClr val="F0F8FF"/>
                </a:solidFill>
                <a:effectLst/>
                <a:latin typeface="Curial"/>
              </a:rPr>
              <a:t>Szociális és Gyermekvédelmi Főigazgatóság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trike="noStrike" dirty="0"/>
          </a:p>
          <a:p>
            <a:pPr marL="0" indent="0">
              <a:buFont typeface="Arial" panose="020B0604020202020204" pitchFamily="34" charset="0"/>
              <a:buNone/>
            </a:pPr>
            <a:endParaRPr lang="hu-HU" strike="sngStrike" dirty="0"/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39FB2-903F-431E-84F7-B16195333C9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3432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https://hvg.hu/360/20230328_Orban_kormany_titkosszolgalat_Brusszel_Europai_Unio_lobbi_halozatepites_Intelligence_Online</a:t>
            </a:r>
            <a:endParaRPr lang="hu-H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39FB2-903F-431E-84F7-B16195333C9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841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908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108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7555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04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169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088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30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879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30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039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2397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98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602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9_1F008B5D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298" y="434788"/>
            <a:ext cx="11724167" cy="565283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5875" marR="5080" indent="-3175">
              <a:spcBef>
                <a:spcPts val="880"/>
              </a:spcBef>
            </a:pPr>
            <a:r>
              <a:rPr lang="hu-HU" sz="8000" dirty="0">
                <a:solidFill>
                  <a:schemeClr val="accent6">
                    <a:lumMod val="50000"/>
                  </a:schemeClr>
                </a:solidFill>
              </a:rPr>
              <a:t>Nemzetbiztonság </a:t>
            </a:r>
            <a:br>
              <a:rPr lang="hu-HU" sz="8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sz="8000" dirty="0">
                <a:solidFill>
                  <a:schemeClr val="accent6">
                    <a:lumMod val="50000"/>
                  </a:schemeClr>
                </a:solidFill>
              </a:rPr>
              <a:t>helyett </a:t>
            </a:r>
            <a:br>
              <a:rPr lang="hu-HU" sz="8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8000" dirty="0" err="1" smtClean="0">
                <a:solidFill>
                  <a:schemeClr val="accent6">
                    <a:lumMod val="50000"/>
                  </a:schemeClr>
                </a:solidFill>
              </a:rPr>
              <a:t>NERbiztonság</a:t>
            </a:r>
            <a:r>
              <a:rPr lang="hu-HU" sz="8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hu-HU" sz="8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sz="8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hu-HU" sz="8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sz="4000" dirty="0" smtClean="0">
                <a:solidFill>
                  <a:schemeClr val="accent6">
                    <a:lumMod val="50000"/>
                  </a:schemeClr>
                </a:solidFill>
              </a:rPr>
              <a:t>(vitaanyag)</a:t>
            </a:r>
            <a:endParaRPr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151EF-0646-E9C0-82F3-4CB1A8DC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639"/>
            <a:ext cx="12192000" cy="693549"/>
          </a:xfrm>
        </p:spPr>
        <p:txBody>
          <a:bodyPr>
            <a:noAutofit/>
          </a:bodyPr>
          <a:lstStyle/>
          <a:p>
            <a:r>
              <a:rPr lang="hu-HU" sz="3800" dirty="0"/>
              <a:t>A polgári nemzetbiztonsági szolgálatok irányítása 2010 után</a:t>
            </a:r>
            <a:endParaRPr lang="en-US" sz="3800" dirty="0"/>
          </a:p>
        </p:txBody>
      </p:sp>
      <p:sp>
        <p:nvSpPr>
          <p:cNvPr id="5" name="object 20">
            <a:extLst>
              <a:ext uri="{FF2B5EF4-FFF2-40B4-BE49-F238E27FC236}">
                <a16:creationId xmlns:a16="http://schemas.microsoft.com/office/drawing/2014/main" id="{3488E904-BB49-9C22-E1E7-6973C9B42174}"/>
              </a:ext>
            </a:extLst>
          </p:cNvPr>
          <p:cNvSpPr txBox="1"/>
          <p:nvPr/>
        </p:nvSpPr>
        <p:spPr>
          <a:xfrm>
            <a:off x="5158866" y="1409623"/>
            <a:ext cx="2133378" cy="7315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en-US" sz="1800" b="1" kern="0" dirty="0" err="1">
                <a:cs typeface="Arial"/>
              </a:rPr>
              <a:t>Nemzetbiztonsági</a:t>
            </a:r>
            <a:r>
              <a:rPr lang="en-US" sz="1800" b="1" kern="0" dirty="0">
                <a:cs typeface="Arial"/>
              </a:rPr>
              <a:t>  </a:t>
            </a:r>
            <a:r>
              <a:rPr lang="hu-HU" sz="1800" b="1" kern="0" dirty="0">
                <a:cs typeface="Arial"/>
              </a:rPr>
              <a:t>Szakszolgálat</a:t>
            </a:r>
            <a:endParaRPr lang="en-US" sz="1800" b="1" kern="0" dirty="0">
              <a:cs typeface="Arial"/>
            </a:endParaRPr>
          </a:p>
          <a:p>
            <a:pPr marL="109220" algn="ctr">
              <a:spcBef>
                <a:spcPts val="100"/>
              </a:spcBef>
            </a:pPr>
            <a:endParaRPr lang="en-US" sz="1800" b="1" kern="0" dirty="0">
              <a:cs typeface="Arial"/>
            </a:endParaRPr>
          </a:p>
        </p:txBody>
      </p:sp>
      <p:sp>
        <p:nvSpPr>
          <p:cNvPr id="6" name="object 20">
            <a:extLst>
              <a:ext uri="{FF2B5EF4-FFF2-40B4-BE49-F238E27FC236}">
                <a16:creationId xmlns:a16="http://schemas.microsoft.com/office/drawing/2014/main" id="{1380CFD9-7AC6-11CF-5906-37E0C0AAFE30}"/>
              </a:ext>
            </a:extLst>
          </p:cNvPr>
          <p:cNvSpPr txBox="1"/>
          <p:nvPr/>
        </p:nvSpPr>
        <p:spPr>
          <a:xfrm>
            <a:off x="7415599" y="1394733"/>
            <a:ext cx="2210095" cy="7315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hu-HU" sz="1800" b="1" kern="0" dirty="0">
                <a:cs typeface="Arial"/>
              </a:rPr>
              <a:t>Alkotmányvédelmi </a:t>
            </a:r>
            <a:r>
              <a:rPr lang="en-US" sz="1800" b="1" kern="0" dirty="0" err="1">
                <a:cs typeface="Arial"/>
              </a:rPr>
              <a:t>Hivatal</a:t>
            </a:r>
            <a:endParaRPr lang="en-US" sz="1800" b="1" kern="0" dirty="0">
              <a:cs typeface="Arial"/>
            </a:endParaRPr>
          </a:p>
        </p:txBody>
      </p:sp>
      <p:sp>
        <p:nvSpPr>
          <p:cNvPr id="7" name="object 20">
            <a:extLst>
              <a:ext uri="{FF2B5EF4-FFF2-40B4-BE49-F238E27FC236}">
                <a16:creationId xmlns:a16="http://schemas.microsoft.com/office/drawing/2014/main" id="{917A69D6-CEF2-86DE-1C1F-3FDA09B1B1BF}"/>
              </a:ext>
            </a:extLst>
          </p:cNvPr>
          <p:cNvSpPr txBox="1"/>
          <p:nvPr/>
        </p:nvSpPr>
        <p:spPr>
          <a:xfrm>
            <a:off x="1572458" y="1409623"/>
            <a:ext cx="1847088" cy="73152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en-US" sz="1800" b="1" kern="0" dirty="0" err="1">
                <a:cs typeface="Arial"/>
              </a:rPr>
              <a:t>Információs</a:t>
            </a:r>
            <a:r>
              <a:rPr lang="en-US" sz="1800" b="1" kern="0" dirty="0">
                <a:cs typeface="Arial"/>
              </a:rPr>
              <a:t>  </a:t>
            </a:r>
            <a:r>
              <a:rPr lang="en-US" sz="1800" b="1" kern="0" dirty="0" err="1">
                <a:cs typeface="Arial"/>
              </a:rPr>
              <a:t>Hivatal</a:t>
            </a:r>
            <a:endParaRPr lang="en-US" sz="1800" b="1" kern="0" dirty="0">
              <a:cs typeface="Arial"/>
            </a:endParaRPr>
          </a:p>
        </p:txBody>
      </p:sp>
      <p:sp>
        <p:nvSpPr>
          <p:cNvPr id="17" name="object 20">
            <a:extLst>
              <a:ext uri="{FF2B5EF4-FFF2-40B4-BE49-F238E27FC236}">
                <a16:creationId xmlns:a16="http://schemas.microsoft.com/office/drawing/2014/main" id="{F816F79E-9856-3A77-1F4C-47E19F9E2171}"/>
              </a:ext>
            </a:extLst>
          </p:cNvPr>
          <p:cNvSpPr txBox="1"/>
          <p:nvPr/>
        </p:nvSpPr>
        <p:spPr>
          <a:xfrm>
            <a:off x="6225555" y="2820776"/>
            <a:ext cx="2210095" cy="73152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hu-HU" b="1" kern="0" dirty="0">
                <a:cs typeface="Arial"/>
              </a:rPr>
              <a:t>Belügyminiszter</a:t>
            </a:r>
          </a:p>
          <a:p>
            <a:pPr marL="109220" algn="ctr">
              <a:spcBef>
                <a:spcPts val="100"/>
              </a:spcBef>
            </a:pPr>
            <a:r>
              <a:rPr lang="hu-HU" sz="1800" b="1" kern="0" dirty="0">
                <a:cs typeface="Arial"/>
              </a:rPr>
              <a:t>2010-2022</a:t>
            </a:r>
            <a:endParaRPr lang="en-US" sz="1800" b="1" kern="0" dirty="0">
              <a:cs typeface="Arial"/>
            </a:endParaRPr>
          </a:p>
        </p:txBody>
      </p:sp>
      <p:sp>
        <p:nvSpPr>
          <p:cNvPr id="18" name="object 20">
            <a:extLst>
              <a:ext uri="{FF2B5EF4-FFF2-40B4-BE49-F238E27FC236}">
                <a16:creationId xmlns:a16="http://schemas.microsoft.com/office/drawing/2014/main" id="{D4A7973C-1E33-6AD2-0A93-4CFBF2C2DCEA}"/>
              </a:ext>
            </a:extLst>
          </p:cNvPr>
          <p:cNvSpPr txBox="1"/>
          <p:nvPr/>
        </p:nvSpPr>
        <p:spPr>
          <a:xfrm>
            <a:off x="251446" y="3299840"/>
            <a:ext cx="4560696" cy="693549"/>
          </a:xfrm>
          <a:prstGeom prst="rect">
            <a:avLst/>
          </a:prstGeom>
          <a:solidFill>
            <a:schemeClr val="accent3"/>
          </a:solidFill>
          <a:ln w="38100">
            <a:solidFill>
              <a:srgbClr val="00B05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hu-HU" b="1" kern="0" dirty="0">
                <a:cs typeface="Arial"/>
              </a:rPr>
              <a:t>Miniszterelnöki Hivatalt vezető miniszter</a:t>
            </a:r>
          </a:p>
          <a:p>
            <a:pPr marL="109220" algn="ctr">
              <a:spcBef>
                <a:spcPts val="100"/>
              </a:spcBef>
            </a:pPr>
            <a:r>
              <a:rPr lang="hu-HU" sz="1800" b="1" kern="0" dirty="0">
                <a:cs typeface="Arial"/>
              </a:rPr>
              <a:t>2012-2018</a:t>
            </a:r>
            <a:endParaRPr lang="en-US" sz="1800" b="1" kern="0" dirty="0">
              <a:cs typeface="Arial"/>
            </a:endParaRPr>
          </a:p>
        </p:txBody>
      </p:sp>
      <p:sp>
        <p:nvSpPr>
          <p:cNvPr id="19" name="object 20">
            <a:extLst>
              <a:ext uri="{FF2B5EF4-FFF2-40B4-BE49-F238E27FC236}">
                <a16:creationId xmlns:a16="http://schemas.microsoft.com/office/drawing/2014/main" id="{32B0BE1B-1451-0B70-2CA0-0D2C1C5F287E}"/>
              </a:ext>
            </a:extLst>
          </p:cNvPr>
          <p:cNvSpPr txBox="1"/>
          <p:nvPr/>
        </p:nvSpPr>
        <p:spPr>
          <a:xfrm>
            <a:off x="373254" y="4305300"/>
            <a:ext cx="4317080" cy="73152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hu-HU" sz="1800" b="1" kern="0" dirty="0">
                <a:cs typeface="Arial"/>
              </a:rPr>
              <a:t>Külgazdasági és Külügyminisztérium</a:t>
            </a:r>
          </a:p>
          <a:p>
            <a:pPr marL="109220" algn="ctr">
              <a:spcBef>
                <a:spcPts val="100"/>
              </a:spcBef>
            </a:pPr>
            <a:r>
              <a:rPr lang="hu-HU" b="1" kern="0" dirty="0">
                <a:cs typeface="Arial"/>
              </a:rPr>
              <a:t>2018-2022</a:t>
            </a:r>
            <a:endParaRPr lang="en-US" sz="1800" b="1" kern="0" dirty="0">
              <a:cs typeface="Arial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37CD314-7E61-88B1-61C6-E9FF16DD1AF2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2531794" y="3993389"/>
            <a:ext cx="0" cy="3119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ject 20">
            <a:extLst>
              <a:ext uri="{FF2B5EF4-FFF2-40B4-BE49-F238E27FC236}">
                <a16:creationId xmlns:a16="http://schemas.microsoft.com/office/drawing/2014/main" id="{29959CC2-FD6E-8C9F-38FB-F80FE6544E3D}"/>
              </a:ext>
            </a:extLst>
          </p:cNvPr>
          <p:cNvSpPr txBox="1"/>
          <p:nvPr/>
        </p:nvSpPr>
        <p:spPr>
          <a:xfrm>
            <a:off x="742950" y="2382338"/>
            <a:ext cx="3506105" cy="579937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hu-HU" b="1" kern="0" dirty="0">
                <a:cs typeface="Arial"/>
              </a:rPr>
              <a:t>Külügyminiszter</a:t>
            </a:r>
          </a:p>
          <a:p>
            <a:pPr marL="109220" algn="ctr">
              <a:spcBef>
                <a:spcPts val="100"/>
              </a:spcBef>
            </a:pPr>
            <a:r>
              <a:rPr lang="hu-HU" b="1" kern="0" dirty="0">
                <a:cs typeface="Arial"/>
              </a:rPr>
              <a:t>2010-2012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1ECC638-BCE4-6CB2-006B-AF41380A5045}"/>
              </a:ext>
            </a:extLst>
          </p:cNvPr>
          <p:cNvCxnSpPr>
            <a:cxnSpLocks/>
          </p:cNvCxnSpPr>
          <p:nvPr/>
        </p:nvCxnSpPr>
        <p:spPr>
          <a:xfrm>
            <a:off x="2531794" y="2962275"/>
            <a:ext cx="0" cy="3298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bject 20">
            <a:extLst>
              <a:ext uri="{FF2B5EF4-FFF2-40B4-BE49-F238E27FC236}">
                <a16:creationId xmlns:a16="http://schemas.microsoft.com/office/drawing/2014/main" id="{A59F979A-8399-0570-65E7-2AD1920C2C0D}"/>
              </a:ext>
            </a:extLst>
          </p:cNvPr>
          <p:cNvSpPr txBox="1"/>
          <p:nvPr/>
        </p:nvSpPr>
        <p:spPr>
          <a:xfrm>
            <a:off x="5988149" y="4866998"/>
            <a:ext cx="2619939" cy="125802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hu-HU" sz="1800" b="1" kern="0" dirty="0">
                <a:cs typeface="Arial"/>
              </a:rPr>
              <a:t>Miniszterelnöki Kabinetiroda</a:t>
            </a:r>
          </a:p>
          <a:p>
            <a:pPr marL="109220" algn="ctr">
              <a:spcBef>
                <a:spcPts val="100"/>
              </a:spcBef>
            </a:pPr>
            <a:r>
              <a:rPr lang="hu-HU" b="1" kern="0" dirty="0">
                <a:cs typeface="Arial"/>
              </a:rPr>
              <a:t>Nemzetbiztonsági Iroda</a:t>
            </a:r>
          </a:p>
          <a:p>
            <a:pPr marL="109220" algn="ctr">
              <a:spcBef>
                <a:spcPts val="100"/>
              </a:spcBef>
            </a:pPr>
            <a:r>
              <a:rPr lang="hu-HU" sz="1800" b="1" kern="0" dirty="0">
                <a:cs typeface="Arial"/>
              </a:rPr>
              <a:t>2022-</a:t>
            </a:r>
            <a:endParaRPr lang="en-US" sz="1800" b="1" kern="0" dirty="0">
              <a:cs typeface="Arial"/>
            </a:endParaRPr>
          </a:p>
        </p:txBody>
      </p: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4107958F-2201-8B29-5078-C2AA431AB92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2379890" y="5058774"/>
            <a:ext cx="3608259" cy="437238"/>
          </a:xfrm>
          <a:prstGeom prst="curvedConnector3">
            <a:avLst>
              <a:gd name="adj1" fmla="val -80"/>
            </a:avLst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BBC4D11-017E-0CCF-B4A9-580FEAB2C9A7}"/>
              </a:ext>
            </a:extLst>
          </p:cNvPr>
          <p:cNvCxnSpPr>
            <a:cxnSpLocks/>
            <a:stCxn id="17" idx="2"/>
            <a:endCxn id="38" idx="0"/>
          </p:cNvCxnSpPr>
          <p:nvPr/>
        </p:nvCxnSpPr>
        <p:spPr>
          <a:xfrm flipH="1">
            <a:off x="7298119" y="3552296"/>
            <a:ext cx="32484" cy="1314702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BD893C1-3432-B612-079C-353BCC71167C}"/>
              </a:ext>
            </a:extLst>
          </p:cNvPr>
          <p:cNvCxnSpPr>
            <a:stCxn id="17" idx="0"/>
            <a:endCxn id="6" idx="2"/>
          </p:cNvCxnSpPr>
          <p:nvPr/>
        </p:nvCxnSpPr>
        <p:spPr>
          <a:xfrm flipV="1">
            <a:off x="7330603" y="2126253"/>
            <a:ext cx="1190044" cy="6945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160CA8F-97A7-4D81-7305-19F550F64C50}"/>
              </a:ext>
            </a:extLst>
          </p:cNvPr>
          <p:cNvCxnSpPr>
            <a:cxnSpLocks/>
            <a:stCxn id="17" idx="0"/>
            <a:endCxn id="5" idx="2"/>
          </p:cNvCxnSpPr>
          <p:nvPr/>
        </p:nvCxnSpPr>
        <p:spPr>
          <a:xfrm flipH="1" flipV="1">
            <a:off x="6225555" y="2141143"/>
            <a:ext cx="1105048" cy="6796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F233B4F-CAA4-E874-A83A-793746515D8D}"/>
              </a:ext>
            </a:extLst>
          </p:cNvPr>
          <p:cNvCxnSpPr>
            <a:stCxn id="21" idx="0"/>
            <a:endCxn id="7" idx="2"/>
          </p:cNvCxnSpPr>
          <p:nvPr/>
        </p:nvCxnSpPr>
        <p:spPr>
          <a:xfrm flipH="1" flipV="1">
            <a:off x="2496002" y="2141143"/>
            <a:ext cx="1" cy="2411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ject 20">
            <a:extLst>
              <a:ext uri="{FF2B5EF4-FFF2-40B4-BE49-F238E27FC236}">
                <a16:creationId xmlns:a16="http://schemas.microsoft.com/office/drawing/2014/main" id="{A1053E2D-FB61-005F-99D1-421E4628F8DA}"/>
              </a:ext>
            </a:extLst>
          </p:cNvPr>
          <p:cNvSpPr txBox="1"/>
          <p:nvPr/>
        </p:nvSpPr>
        <p:spPr>
          <a:xfrm>
            <a:off x="325006" y="5687787"/>
            <a:ext cx="4341992" cy="895573"/>
          </a:xfrm>
          <a:prstGeom prst="rect">
            <a:avLst/>
          </a:prstGeom>
          <a:noFill/>
          <a:ln w="38100">
            <a:noFill/>
          </a:ln>
        </p:spPr>
        <p:txBody>
          <a:bodyPr vert="horz" wrap="square" lIns="0" tIns="0" rIns="0" bIns="0" rtlCol="0">
            <a:noAutofit/>
          </a:bodyPr>
          <a:lstStyle/>
          <a:p>
            <a:pPr marL="109220">
              <a:spcBef>
                <a:spcPts val="100"/>
              </a:spcBef>
            </a:pPr>
            <a:r>
              <a:rPr lang="hu-HU" sz="1800" b="1" kern="0" dirty="0">
                <a:cs typeface="Arial"/>
              </a:rPr>
              <a:t>                   </a:t>
            </a:r>
            <a:r>
              <a:rPr lang="hu-HU" b="1" kern="0" dirty="0">
                <a:cs typeface="Arial"/>
              </a:rPr>
              <a:t>alárendeltség</a:t>
            </a:r>
            <a:r>
              <a:rPr lang="en-US" sz="1800" b="1" kern="0" dirty="0">
                <a:cs typeface="Arial"/>
              </a:rPr>
              <a:t> </a:t>
            </a:r>
            <a:endParaRPr lang="hu-HU" sz="1800" b="1" kern="0" dirty="0">
              <a:cs typeface="Arial"/>
            </a:endParaRPr>
          </a:p>
          <a:p>
            <a:pPr marL="109220">
              <a:spcBef>
                <a:spcPts val="100"/>
              </a:spcBef>
            </a:pPr>
            <a:r>
              <a:rPr lang="hu-HU" sz="1800" b="1" kern="0" dirty="0">
                <a:cs typeface="Arial"/>
              </a:rPr>
              <a:t>                   hírigény/feladat adás</a:t>
            </a:r>
          </a:p>
          <a:p>
            <a:pPr marL="109220">
              <a:spcBef>
                <a:spcPts val="100"/>
              </a:spcBef>
            </a:pPr>
            <a:r>
              <a:rPr lang="en-US" sz="1800" b="1" kern="0" dirty="0">
                <a:cs typeface="Arial"/>
              </a:rPr>
              <a:t> </a:t>
            </a:r>
            <a:r>
              <a:rPr lang="hu-HU" sz="1800" b="1" kern="0" dirty="0">
                <a:cs typeface="Arial"/>
              </a:rPr>
              <a:t>                  </a:t>
            </a:r>
            <a:r>
              <a:rPr lang="hu-HU" b="1" kern="0" dirty="0">
                <a:cs typeface="Arial"/>
              </a:rPr>
              <a:t>felügyelet/irányítás átvétele</a:t>
            </a:r>
            <a:endParaRPr lang="en-US" sz="1800" b="1" kern="0" dirty="0">
              <a:cs typeface="Arial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EBE1D7-200F-8237-D0BB-4E8054B8CAA0}"/>
              </a:ext>
            </a:extLst>
          </p:cNvPr>
          <p:cNvCxnSpPr>
            <a:cxnSpLocks/>
          </p:cNvCxnSpPr>
          <p:nvPr/>
        </p:nvCxnSpPr>
        <p:spPr>
          <a:xfrm>
            <a:off x="674914" y="5851388"/>
            <a:ext cx="63862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884E298-7844-1922-D766-5B66775ABC9B}"/>
              </a:ext>
            </a:extLst>
          </p:cNvPr>
          <p:cNvCxnSpPr>
            <a:cxnSpLocks/>
          </p:cNvCxnSpPr>
          <p:nvPr/>
        </p:nvCxnSpPr>
        <p:spPr>
          <a:xfrm flipV="1">
            <a:off x="667656" y="6406184"/>
            <a:ext cx="638629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ject 20">
            <a:extLst>
              <a:ext uri="{FF2B5EF4-FFF2-40B4-BE49-F238E27FC236}">
                <a16:creationId xmlns:a16="http://schemas.microsoft.com/office/drawing/2014/main" id="{54158C4E-455F-2A0B-09B5-CDAADFFB50F3}"/>
              </a:ext>
            </a:extLst>
          </p:cNvPr>
          <p:cNvSpPr txBox="1"/>
          <p:nvPr/>
        </p:nvSpPr>
        <p:spPr>
          <a:xfrm>
            <a:off x="9520154" y="4906275"/>
            <a:ext cx="2243667" cy="1196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hu-HU" sz="1800" b="1" kern="0" dirty="0">
                <a:cs typeface="Arial"/>
              </a:rPr>
              <a:t>Nemzeti</a:t>
            </a:r>
          </a:p>
          <a:p>
            <a:pPr algn="ctr"/>
            <a:r>
              <a:rPr lang="hu-HU" b="1" kern="0" dirty="0">
                <a:cs typeface="Arial"/>
              </a:rPr>
              <a:t>Információs </a:t>
            </a:r>
          </a:p>
          <a:p>
            <a:pPr algn="ctr"/>
            <a:r>
              <a:rPr lang="hu-HU" sz="1800" b="1" kern="0" dirty="0">
                <a:cs typeface="Arial"/>
              </a:rPr>
              <a:t>Központ</a:t>
            </a:r>
          </a:p>
          <a:p>
            <a:pPr algn="ctr"/>
            <a:r>
              <a:rPr lang="hu-HU" b="1" kern="0" dirty="0">
                <a:cs typeface="Arial"/>
              </a:rPr>
              <a:t>2022-</a:t>
            </a:r>
            <a:endParaRPr lang="hu-HU" sz="1800" b="1" kern="0" dirty="0">
              <a:cs typeface="Arial"/>
            </a:endParaRPr>
          </a:p>
          <a:p>
            <a:pPr algn="ctr">
              <a:spcBef>
                <a:spcPts val="1200"/>
              </a:spcBef>
            </a:pPr>
            <a:endParaRPr lang="en-US" sz="1800" b="1" kern="0" dirty="0">
              <a:cs typeface="Arial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169480D-673D-B3CA-34B5-E93BBDA2B961}"/>
              </a:ext>
            </a:extLst>
          </p:cNvPr>
          <p:cNvCxnSpPr>
            <a:cxnSpLocks/>
            <a:stCxn id="38" idx="3"/>
            <a:endCxn id="30" idx="1"/>
          </p:cNvCxnSpPr>
          <p:nvPr/>
        </p:nvCxnSpPr>
        <p:spPr>
          <a:xfrm>
            <a:off x="8608088" y="5496012"/>
            <a:ext cx="912066" cy="87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5A2B844-6234-7F68-BA42-1B1091034EAB}"/>
              </a:ext>
            </a:extLst>
          </p:cNvPr>
          <p:cNvCxnSpPr/>
          <p:nvPr/>
        </p:nvCxnSpPr>
        <p:spPr>
          <a:xfrm>
            <a:off x="10755086" y="420188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D99EBCC-2D7E-FAD5-85E5-1273A32AF495}"/>
              </a:ext>
            </a:extLst>
          </p:cNvPr>
          <p:cNvCxnSpPr>
            <a:cxnSpLocks/>
          </p:cNvCxnSpPr>
          <p:nvPr/>
        </p:nvCxnSpPr>
        <p:spPr>
          <a:xfrm>
            <a:off x="10816225" y="968188"/>
            <a:ext cx="0" cy="3938087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2627F34-7EE2-7BCA-0BE2-227558424451}"/>
              </a:ext>
            </a:extLst>
          </p:cNvPr>
          <p:cNvCxnSpPr>
            <a:cxnSpLocks/>
          </p:cNvCxnSpPr>
          <p:nvPr/>
        </p:nvCxnSpPr>
        <p:spPr>
          <a:xfrm flipV="1">
            <a:off x="2583543" y="950171"/>
            <a:ext cx="8232682" cy="18017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7ABAE4D-AD5E-87A6-4075-4D9EBF21D54D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2496002" y="968188"/>
            <a:ext cx="0" cy="441435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DCFC402-F9B1-66AC-3092-A0D1BE4FC825}"/>
              </a:ext>
            </a:extLst>
          </p:cNvPr>
          <p:cNvCxnSpPr>
            <a:cxnSpLocks/>
          </p:cNvCxnSpPr>
          <p:nvPr/>
        </p:nvCxnSpPr>
        <p:spPr>
          <a:xfrm>
            <a:off x="6291488" y="968188"/>
            <a:ext cx="0" cy="441435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0D3ECE0-DA73-2C6F-A3DE-ECA984497D3A}"/>
              </a:ext>
            </a:extLst>
          </p:cNvPr>
          <p:cNvCxnSpPr>
            <a:cxnSpLocks/>
          </p:cNvCxnSpPr>
          <p:nvPr/>
        </p:nvCxnSpPr>
        <p:spPr>
          <a:xfrm>
            <a:off x="8622147" y="968188"/>
            <a:ext cx="0" cy="441435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9C39EEC-F23B-5B42-5E50-CBDBA0EF90D3}"/>
              </a:ext>
            </a:extLst>
          </p:cNvPr>
          <p:cNvCxnSpPr>
            <a:cxnSpLocks/>
          </p:cNvCxnSpPr>
          <p:nvPr/>
        </p:nvCxnSpPr>
        <p:spPr>
          <a:xfrm>
            <a:off x="667657" y="6125025"/>
            <a:ext cx="638629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412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BBC0D-6CC5-4128-DC43-154B8DB6D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51517"/>
          </a:xfrm>
        </p:spPr>
        <p:txBody>
          <a:bodyPr>
            <a:noAutofit/>
          </a:bodyPr>
          <a:lstStyle/>
          <a:p>
            <a:r>
              <a:rPr lang="hu-HU" sz="4400" dirty="0"/>
              <a:t>A polgári szolgálatok mai irányítása (2022-)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C6299-FA68-DAF3-57E1-97C39B6DD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771" y="1280160"/>
            <a:ext cx="7369628" cy="53032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200" b="1" dirty="0">
                <a:latin typeface="+mj-lt"/>
                <a:cs typeface="Arial" panose="020B0604020202020204" pitchFamily="34" charset="0"/>
              </a:rPr>
              <a:t>Stratégiai Tanácsadó Testület</a:t>
            </a:r>
            <a:r>
              <a:rPr lang="hu-HU" sz="2200" dirty="0">
                <a:latin typeface="+mj-lt"/>
                <a:cs typeface="Arial" panose="020B0604020202020204" pitchFamily="34" charset="0"/>
              </a:rPr>
              <a:t>: Orbán Viktor, Papp Károly (korábban ORFK, a Miniszterelnöki Kabinetiroda polgári nemzetbiztonsági szolgálatokat felügyelő államtitkára), Kovács József (korábban KNBSZ főigazgató, nemzeti információs államtitkár), </a:t>
            </a:r>
            <a:r>
              <a:rPr lang="hu-HU" sz="2200" dirty="0" err="1">
                <a:latin typeface="+mj-lt"/>
                <a:cs typeface="Arial" panose="020B0604020202020204" pitchFamily="34" charset="0"/>
              </a:rPr>
              <a:t>Bakondi</a:t>
            </a:r>
            <a:r>
              <a:rPr lang="hu-HU" sz="2200" dirty="0">
                <a:latin typeface="+mj-lt"/>
                <a:cs typeface="Arial" panose="020B0604020202020204" pitchFamily="34" charset="0"/>
              </a:rPr>
              <a:t> György, Kovács Árpád, </a:t>
            </a:r>
            <a:r>
              <a:rPr lang="hu-HU" sz="2200" dirty="0" err="1">
                <a:latin typeface="+mj-lt"/>
                <a:cs typeface="Arial" panose="020B0604020202020204" pitchFamily="34" charset="0"/>
              </a:rPr>
              <a:t>Maróth</a:t>
            </a:r>
            <a:r>
              <a:rPr lang="hu-HU" sz="2200" dirty="0">
                <a:latin typeface="+mj-lt"/>
                <a:cs typeface="Arial" panose="020B0604020202020204" pitchFamily="34" charset="0"/>
              </a:rPr>
              <a:t> Miklós, Stumpf István;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1" dirty="0">
                <a:latin typeface="+mj-lt"/>
                <a:cs typeface="Arial" panose="020B0604020202020204" pitchFamily="34" charset="0"/>
              </a:rPr>
              <a:t>Védelmi Tanács</a:t>
            </a:r>
            <a:r>
              <a:rPr lang="hu-HU" sz="2200" dirty="0">
                <a:latin typeface="+mj-lt"/>
                <a:cs typeface="Arial" panose="020B0604020202020204" pitchFamily="34" charset="0"/>
              </a:rPr>
              <a:t> tagjai: Miniszterelnöki Kabinetirodát vezető miniszter,  BM, HM, KKM, nemzetbiztonsági főtanácsadó (titkár); korábban: </a:t>
            </a:r>
            <a:r>
              <a:rPr lang="hu-HU" sz="2200" b="0" i="0" dirty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Nemzetbiztonsági Kabinet, csak javaslattevő;</a:t>
            </a:r>
            <a:endParaRPr lang="hu-HU" sz="2200" dirty="0">
              <a:latin typeface="+mj-l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1" dirty="0">
                <a:latin typeface="+mj-lt"/>
                <a:cs typeface="Arial" panose="020B0604020202020204" pitchFamily="34" charset="0"/>
              </a:rPr>
              <a:t>Nemzetbiztonsági Főtanácsadó</a:t>
            </a:r>
            <a:r>
              <a:rPr lang="hu-HU" sz="2200" dirty="0">
                <a:latin typeface="+mj-lt"/>
                <a:cs typeface="Arial" panose="020B0604020202020204" pitchFamily="34" charset="0"/>
              </a:rPr>
              <a:t>: Bíró Marcell;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2200" dirty="0">
              <a:latin typeface="+mj-l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1" dirty="0">
                <a:latin typeface="+mj-lt"/>
                <a:cs typeface="Arial" panose="020B0604020202020204" pitchFamily="34" charset="0"/>
              </a:rPr>
              <a:t>Nemzetbiztonsági Iroda</a:t>
            </a:r>
            <a:r>
              <a:rPr lang="hu-HU" sz="2200" dirty="0">
                <a:latin typeface="+mj-lt"/>
                <a:cs typeface="Arial" panose="020B0604020202020204" pitchFamily="34" charset="0"/>
              </a:rPr>
              <a:t>: Farkas Örs (nevében „felügyeli” a szolgálatokat, feladatleírása szerint irányítja őket).</a:t>
            </a:r>
            <a:endParaRPr lang="en-US" sz="2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8A29DF-5CF2-A792-498C-1AE4AC2283CA}"/>
              </a:ext>
            </a:extLst>
          </p:cNvPr>
          <p:cNvSpPr txBox="1">
            <a:spLocks/>
          </p:cNvSpPr>
          <p:nvPr/>
        </p:nvSpPr>
        <p:spPr>
          <a:xfrm>
            <a:off x="150224" y="1280161"/>
            <a:ext cx="3585753" cy="512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25BFD4-80F7-5D07-79B4-252CC665D4FA}"/>
              </a:ext>
            </a:extLst>
          </p:cNvPr>
          <p:cNvSpPr txBox="1">
            <a:spLocks/>
          </p:cNvSpPr>
          <p:nvPr/>
        </p:nvSpPr>
        <p:spPr>
          <a:xfrm>
            <a:off x="150224" y="1371599"/>
            <a:ext cx="3964575" cy="52074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hu-HU" sz="2800" b="1" dirty="0">
                <a:latin typeface="+mj-lt"/>
                <a:cs typeface="Arial" panose="020B0604020202020204" pitchFamily="34" charset="0"/>
              </a:rPr>
              <a:t>Elvi/stratégiai feladatok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hu-HU" sz="2800" b="1" dirty="0">
              <a:latin typeface="+mj-lt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hu-HU" sz="2800" b="1" dirty="0">
              <a:latin typeface="+mj-lt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hu-HU" sz="2800" b="1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hu-HU" sz="2800" b="1" dirty="0">
                <a:latin typeface="+mj-lt"/>
                <a:cs typeface="Arial" panose="020B0604020202020204" pitchFamily="34" charset="0"/>
              </a:rPr>
              <a:t>A szolgálatok elvi irányítása</a:t>
            </a:r>
          </a:p>
          <a:p>
            <a:pPr marL="0" indent="0">
              <a:lnSpc>
                <a:spcPct val="110000"/>
              </a:lnSpc>
              <a:buNone/>
            </a:pPr>
            <a:endParaRPr lang="hu-HU" sz="2800" b="1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hu-HU" sz="2800" b="1" dirty="0">
                <a:latin typeface="+mj-lt"/>
                <a:cs typeface="Arial" panose="020B0604020202020204" pitchFamily="34" charset="0"/>
              </a:rPr>
              <a:t>A Nemzeti Információs Központ irányítása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hu-HU" sz="2800" b="1" dirty="0">
                <a:latin typeface="+mj-lt"/>
                <a:cs typeface="Arial" panose="020B0604020202020204" pitchFamily="34" charset="0"/>
              </a:rPr>
              <a:t>A szolgálatok napi irányítása</a:t>
            </a:r>
          </a:p>
          <a:p>
            <a:endParaRPr lang="hu-HU" sz="2800" dirty="0">
              <a:latin typeface="+mj-lt"/>
              <a:cs typeface="Arial" panose="020B0604020202020204" pitchFamily="34" charset="0"/>
            </a:endParaRPr>
          </a:p>
          <a:p>
            <a:endParaRPr lang="en-US" sz="3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129373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0177" y="2122232"/>
            <a:ext cx="6811646" cy="2613536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5875" marR="5080" indent="-3175">
              <a:lnSpc>
                <a:spcPts val="6530"/>
              </a:lnSpc>
              <a:spcBef>
                <a:spcPts val="880"/>
              </a:spcBef>
            </a:pPr>
            <a:r>
              <a:rPr lang="hu-HU" sz="6000" dirty="0"/>
              <a:t> A </a:t>
            </a:r>
            <a:r>
              <a:rPr lang="en-US" sz="6000" dirty="0" err="1"/>
              <a:t>NERbiztonság</a:t>
            </a:r>
            <a:r>
              <a:rPr lang="hu-HU" sz="6000" dirty="0"/>
              <a:t> jellemzői</a:t>
            </a:r>
            <a:br>
              <a:rPr lang="hu-HU" sz="6000" dirty="0"/>
            </a:br>
            <a:r>
              <a:rPr lang="hu-HU" sz="6000" dirty="0"/>
              <a:t>(2010-)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1724250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314376-7BDA-A806-BBE6-E1EA96A11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389664"/>
              </p:ext>
            </p:extLst>
          </p:nvPr>
        </p:nvGraphicFramePr>
        <p:xfrm>
          <a:off x="186813" y="646058"/>
          <a:ext cx="11838039" cy="41338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467413">
                  <a:extLst>
                    <a:ext uri="{9D8B030D-6E8A-4147-A177-3AD203B41FA5}">
                      <a16:colId xmlns:a16="http://schemas.microsoft.com/office/drawing/2014/main" val="3426871887"/>
                    </a:ext>
                  </a:extLst>
                </a:gridCol>
                <a:gridCol w="4912939">
                  <a:extLst>
                    <a:ext uri="{9D8B030D-6E8A-4147-A177-3AD203B41FA5}">
                      <a16:colId xmlns:a16="http://schemas.microsoft.com/office/drawing/2014/main" val="3900089167"/>
                    </a:ext>
                  </a:extLst>
                </a:gridCol>
                <a:gridCol w="5457687">
                  <a:extLst>
                    <a:ext uri="{9D8B030D-6E8A-4147-A177-3AD203B41FA5}">
                      <a16:colId xmlns:a16="http://schemas.microsoft.com/office/drawing/2014/main" val="3080391840"/>
                    </a:ext>
                  </a:extLst>
                </a:gridCol>
              </a:tblGrid>
              <a:tr h="707216">
                <a:tc>
                  <a:txBody>
                    <a:bodyPr/>
                    <a:lstStyle/>
                    <a:p>
                      <a:pPr marL="67945" marR="217805">
                        <a:lnSpc>
                          <a:spcPct val="10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hu-HU" sz="2400" b="1" noProof="0" dirty="0">
                          <a:effectLst/>
                        </a:rPr>
                        <a:t>ideáltipikus jogállami jellemzők: </a:t>
                      </a:r>
                      <a:r>
                        <a:rPr lang="hu-HU" sz="2400" b="1" noProof="0" dirty="0">
                          <a:solidFill>
                            <a:srgbClr val="FF0000"/>
                          </a:solidFill>
                          <a:effectLst/>
                        </a:rPr>
                        <a:t>nemzetbiztonság</a:t>
                      </a:r>
                      <a:endParaRPr lang="hu-HU" sz="2400" b="1" noProof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hu-HU" sz="2400" b="1" noProof="0" dirty="0">
                          <a:effectLst/>
                        </a:rPr>
                        <a:t>tényleges maffiaállami jellemzők:</a:t>
                      </a:r>
                      <a:br>
                        <a:rPr lang="hu-HU" sz="2400" b="1" noProof="0" dirty="0">
                          <a:effectLst/>
                        </a:rPr>
                      </a:br>
                      <a:r>
                        <a:rPr lang="hu-HU" sz="2400" b="1" noProof="0" dirty="0" err="1">
                          <a:solidFill>
                            <a:srgbClr val="FF0000"/>
                          </a:solidFill>
                          <a:effectLst/>
                        </a:rPr>
                        <a:t>NERbiztonság</a:t>
                      </a:r>
                      <a:endParaRPr lang="hu-HU" sz="2400" b="1" noProof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659440"/>
                  </a:ext>
                </a:extLst>
              </a:tr>
              <a:tr h="1178693">
                <a:tc rowSpan="4">
                  <a:txBody>
                    <a:bodyPr/>
                    <a:lstStyle/>
                    <a:p>
                      <a:pPr marL="67945" marR="217805" lvl="0" indent="0" algn="l" defTabSz="1219170" rtl="0" eaLnBrk="1" fontAlgn="auto" latinLnBrk="0" hangingPunct="1">
                        <a:lnSpc>
                          <a:spcPct val="10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b="1" i="1" kern="0" baseline="0" noProof="0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 működés jogállami, jogszabályi keretei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238760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hu-HU" sz="1600" b="1" kern="0" spc="0" baseline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1600" b="1" kern="0" spc="0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nemzetbiztonsági</a:t>
                      </a:r>
                      <a:r>
                        <a:rPr lang="en-US" sz="1600" b="1" kern="0" spc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0" spc="0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törvény</a:t>
                      </a:r>
                      <a:r>
                        <a:rPr lang="en-US" sz="1600" b="1" kern="0" spc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600" b="1" kern="0" spc="0" baseline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tételesen szabályozza a szolgálatok feladatait, szolgáltatásait, együttműködését más állami szervekkel;</a:t>
                      </a:r>
                    </a:p>
                    <a:p>
                      <a:pPr marL="67945" marR="238760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hu-HU" sz="1600" b="1" kern="0" spc="0" baseline="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7945" marR="238760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hu-HU" sz="1600" b="1" kern="0" spc="0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stabil</a:t>
                      </a:r>
                      <a:r>
                        <a:rPr lang="hu-HU" sz="1600" b="1" kern="0" spc="0" baseline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ritkán változó </a:t>
                      </a:r>
                      <a:r>
                        <a:rPr lang="hu-HU" sz="1600" b="1" kern="0" spc="0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törvényi keretek</a:t>
                      </a:r>
                      <a:r>
                        <a:rPr lang="hu-HU" sz="1600" b="1" kern="0" spc="0" baseline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kern="0" spc="0" baseline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b="1" kern="0" spc="0" baseline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0" spc="0" baseline="0" dirty="0" err="1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nemzetbiztonsági</a:t>
                      </a:r>
                      <a:r>
                        <a:rPr lang="en-US" sz="1600" b="1" kern="0" spc="0" baseline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0" spc="0" baseline="0" dirty="0" err="1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törvény</a:t>
                      </a:r>
                      <a:r>
                        <a:rPr lang="en-US" sz="1600" b="1" kern="0" spc="0" baseline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0" spc="0" baseline="0" dirty="0" err="1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és</a:t>
                      </a:r>
                      <a:r>
                        <a:rPr lang="en-US" sz="1600" b="1" kern="0" spc="0" baseline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US" sz="1600" b="1" kern="0" spc="0" baseline="0" dirty="0" err="1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gyakorlat</a:t>
                      </a:r>
                      <a:r>
                        <a:rPr lang="en-US" sz="1600" b="1" kern="0" spc="0" baseline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0" spc="0" baseline="0" dirty="0" err="1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kettéválása</a:t>
                      </a:r>
                      <a:r>
                        <a:rPr lang="hu-HU" sz="1600" b="1" kern="0" spc="0" baseline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67945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szürke zónás kapcsolatok: más állami szervek, propaganda, államközeli cégek, „visszautasíthatatlan üzleti ajánlatok”, NAV ráuszítás;</a:t>
                      </a:r>
                    </a:p>
                    <a:p>
                      <a:pPr marL="67945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</a:t>
                      </a:r>
                      <a:r>
                        <a:rPr lang="hu-HU" sz="1600" b="1" dirty="0">
                          <a:solidFill>
                            <a:srgbClr val="FF0000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törvényi keretek hozzáigazítása a hatalom napi igényeihez</a:t>
                      </a:r>
                      <a:r>
                        <a:rPr lang="hu-HU" sz="1600" b="1" dirty="0"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;</a:t>
                      </a:r>
                      <a:endParaRPr lang="en-US" sz="1600" b="1" dirty="0"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2464880"/>
                  </a:ext>
                </a:extLst>
              </a:tr>
              <a:tr h="707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238760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hu-HU" sz="1600" b="1" kern="0" spc="0" baseline="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 parlamenti bizottság ellenőrző szerepe érdemi</a:t>
                      </a:r>
                    </a:p>
                    <a:p>
                      <a:pPr marL="67945" marR="238760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hu-HU" sz="1600" b="1" kern="0" spc="0" baseline="0" noProof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(paritásos elv, az obstrukció tilalma);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kern="0" spc="0" baseline="0" noProof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 parlamenti bizottság ellenőrző szerepe formális; dokumentumait politikai eszközként használják</a:t>
                      </a:r>
                      <a:br>
                        <a:rPr lang="hu-HU" sz="1600" b="1" kern="0" spc="0" baseline="0" noProof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hu-HU" sz="1600" b="1" kern="0" spc="0" baseline="0" noProof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(az ellenzéki képviselőknek nincs érdemi rálátása)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75972759"/>
                  </a:ext>
                </a:extLst>
              </a:tr>
              <a:tr h="7956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b="1" kern="0" spc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 külső engedélyhez kötött titkosszolgálati eszközök bírói engedéllyel történő alkalmazása jogszabály sértés szankcionálása (BTK 307.§)</a:t>
                      </a:r>
                      <a:endParaRPr lang="en-US" sz="1600" b="1" dirty="0"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b="1" dirty="0"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kétségek a legérzékenyebb eszközök alkalmazásának jogszerűségével kapcsolatban (Pegasus, OLAF megfigyelés)</a:t>
                      </a:r>
                      <a:endParaRPr lang="en-US" sz="1600" b="1" dirty="0"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341750"/>
                  </a:ext>
                </a:extLst>
              </a:tr>
              <a:tr h="628636">
                <a:tc vMerge="1">
                  <a:txBody>
                    <a:bodyPr/>
                    <a:lstStyle/>
                    <a:p>
                      <a:pPr marL="67945" marR="217805">
                        <a:lnSpc>
                          <a:spcPct val="10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600" b="1" dirty="0"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Jogszabályoknak megfelelő iratkezelés; nincs politikai motiváltságú változtatás az iratkezelésben</a:t>
                      </a:r>
                      <a:endParaRPr lang="en-US" sz="1600" b="1" dirty="0"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b="1" dirty="0"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lehetőség az önkényes iratkezelésre és dokumentáltságra („fehérpapíros – iktatás nélküli – munkavégzés”)</a:t>
                      </a:r>
                      <a:endParaRPr lang="en-US" sz="1600" b="1" dirty="0"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652991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8D8E66F7-0ABA-945F-35B2-D424FAED4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165"/>
            <a:ext cx="10972800" cy="479350"/>
          </a:xfrm>
        </p:spPr>
        <p:txBody>
          <a:bodyPr>
            <a:noAutofit/>
          </a:bodyPr>
          <a:lstStyle/>
          <a:p>
            <a:r>
              <a:rPr lang="hu-HU" sz="3600" dirty="0"/>
              <a:t>Nemzetbiztonság </a:t>
            </a:r>
            <a:r>
              <a:rPr lang="hu-HU" sz="3600" dirty="0" err="1"/>
              <a:t>vs</a:t>
            </a:r>
            <a:r>
              <a:rPr lang="hu-HU" sz="3600" dirty="0"/>
              <a:t>. </a:t>
            </a:r>
            <a:r>
              <a:rPr lang="hu-HU" sz="3600" dirty="0" err="1"/>
              <a:t>NERbiztonság</a:t>
            </a:r>
            <a:endParaRPr lang="en-US" sz="36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F6DD1E-0276-7694-A6E2-20A150A7B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745549"/>
              </p:ext>
            </p:extLst>
          </p:nvPr>
        </p:nvGraphicFramePr>
        <p:xfrm>
          <a:off x="186813" y="4789764"/>
          <a:ext cx="11838039" cy="14127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468434">
                  <a:extLst>
                    <a:ext uri="{9D8B030D-6E8A-4147-A177-3AD203B41FA5}">
                      <a16:colId xmlns:a16="http://schemas.microsoft.com/office/drawing/2014/main" val="2552157230"/>
                    </a:ext>
                  </a:extLst>
                </a:gridCol>
                <a:gridCol w="4909876">
                  <a:extLst>
                    <a:ext uri="{9D8B030D-6E8A-4147-A177-3AD203B41FA5}">
                      <a16:colId xmlns:a16="http://schemas.microsoft.com/office/drawing/2014/main" val="3593915984"/>
                    </a:ext>
                  </a:extLst>
                </a:gridCol>
                <a:gridCol w="5459729">
                  <a:extLst>
                    <a:ext uri="{9D8B030D-6E8A-4147-A177-3AD203B41FA5}">
                      <a16:colId xmlns:a16="http://schemas.microsoft.com/office/drawing/2014/main" val="2018637154"/>
                    </a:ext>
                  </a:extLst>
                </a:gridCol>
              </a:tblGrid>
              <a:tr h="411216">
                <a:tc rowSpan="2"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hu-HU" sz="1800" b="1" i="1" kern="0" baseline="0" noProof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Funkció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0"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759460" algn="l"/>
                          <a:tab pos="1002030" algn="l"/>
                          <a:tab pos="2172970" algn="l"/>
                        </a:tabLst>
                      </a:pPr>
                      <a:r>
                        <a:rPr lang="hu-HU" sz="1800" b="1" noProof="0" dirty="0">
                          <a:solidFill>
                            <a:srgbClr val="FF0000"/>
                          </a:solidFill>
                          <a:effectLst/>
                        </a:rPr>
                        <a:t>nemzeti érdek: </a:t>
                      </a:r>
                      <a:r>
                        <a:rPr lang="hu-HU" sz="1800" b="1" noProof="0" dirty="0">
                          <a:effectLst/>
                        </a:rPr>
                        <a:t>a nemzetbiztonsági kockázatok feltárása, csökkentése</a:t>
                      </a:r>
                      <a:endParaRPr lang="hu-HU" sz="1800" b="1" noProof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8000" marR="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hu-HU" sz="1800" b="1" noProof="0" dirty="0">
                          <a:solidFill>
                            <a:srgbClr val="FF0000"/>
                          </a:solidFill>
                          <a:effectLst/>
                        </a:rPr>
                        <a:t>rezsimérdek: </a:t>
                      </a:r>
                      <a:r>
                        <a:rPr lang="hu-HU" sz="1800" b="1" noProof="0" dirty="0">
                          <a:effectLst/>
                        </a:rPr>
                        <a:t>az</a:t>
                      </a:r>
                      <a:r>
                        <a:rPr lang="hu-HU" sz="1800" b="1" spc="-95" noProof="0" dirty="0">
                          <a:effectLst/>
                        </a:rPr>
                        <a:t> </a:t>
                      </a:r>
                      <a:r>
                        <a:rPr lang="hu-HU" sz="1800" b="1" noProof="0" dirty="0">
                          <a:effectLst/>
                        </a:rPr>
                        <a:t>adott</a:t>
                      </a:r>
                      <a:r>
                        <a:rPr lang="hu-HU" sz="1800" b="1" spc="-40" noProof="0" dirty="0">
                          <a:effectLst/>
                        </a:rPr>
                        <a:t> </a:t>
                      </a:r>
                      <a:r>
                        <a:rPr lang="hu-HU" sz="1800" b="1" noProof="0" dirty="0">
                          <a:effectLst/>
                        </a:rPr>
                        <a:t>hatalmi</a:t>
                      </a:r>
                      <a:r>
                        <a:rPr lang="hu-HU" sz="1800" b="1" spc="-65" noProof="0" dirty="0">
                          <a:effectLst/>
                        </a:rPr>
                        <a:t> </a:t>
                      </a:r>
                      <a:r>
                        <a:rPr lang="hu-HU" sz="1800" b="1" noProof="0" dirty="0">
                          <a:effectLst/>
                        </a:rPr>
                        <a:t>rendszer</a:t>
                      </a:r>
                      <a:r>
                        <a:rPr lang="hu-HU" sz="1800" b="1" spc="-115" noProof="0" dirty="0">
                          <a:effectLst/>
                        </a:rPr>
                        <a:t> </a:t>
                      </a:r>
                      <a:r>
                        <a:rPr lang="hu-HU" sz="1800" b="1" noProof="0" dirty="0">
                          <a:effectLst/>
                        </a:rPr>
                        <a:t>fenntartása, erősítése</a:t>
                      </a:r>
                      <a:endParaRPr lang="hu-HU" sz="1800" b="1" noProof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56457861"/>
                  </a:ext>
                </a:extLst>
              </a:tr>
              <a:tr h="637575">
                <a:tc vMerge="1">
                  <a:txBody>
                    <a:bodyPr/>
                    <a:lstStyle/>
                    <a:p>
                      <a:pPr marL="67945" marR="217805">
                        <a:lnSpc>
                          <a:spcPct val="10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hu-HU" sz="1400" b="1" i="1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ct val="10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hu-HU" sz="1800" b="1" noProof="0" dirty="0">
                          <a:effectLst/>
                        </a:rPr>
                        <a:t>alapvető a közszolgálati jelleg</a:t>
                      </a:r>
                      <a:br>
                        <a:rPr lang="hu-HU" sz="1800" b="1" noProof="0" dirty="0">
                          <a:effectLst/>
                        </a:rPr>
                      </a:br>
                      <a:r>
                        <a:rPr lang="hu-HU" sz="1800" b="1" noProof="0" dirty="0">
                          <a:effectLst/>
                        </a:rPr>
                        <a:t>szoros együttműködésben a jogszabályi keretek között feladatokat adó állami szervezetekkel</a:t>
                      </a:r>
                      <a:endParaRPr lang="hu-HU" sz="1800" b="1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217805">
                        <a:lnSpc>
                          <a:spcPct val="10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hu-HU" sz="1800" b="1" noProof="0" dirty="0">
                          <a:effectLst/>
                        </a:rPr>
                        <a:t>nincs</a:t>
                      </a:r>
                      <a:r>
                        <a:rPr lang="hu-HU" sz="1800" b="1" spc="-190" noProof="0" dirty="0">
                          <a:effectLst/>
                        </a:rPr>
                        <a:t> </a:t>
                      </a:r>
                      <a:r>
                        <a:rPr lang="hu-HU" sz="1800" b="1" noProof="0" dirty="0">
                          <a:effectLst/>
                        </a:rPr>
                        <a:t>közszolgálati</a:t>
                      </a:r>
                      <a:r>
                        <a:rPr lang="hu-HU" sz="1800" b="1" spc="-190" noProof="0" dirty="0">
                          <a:effectLst/>
                        </a:rPr>
                        <a:t> </a:t>
                      </a:r>
                      <a:r>
                        <a:rPr lang="hu-HU" sz="1800" b="1" noProof="0" dirty="0">
                          <a:effectLst/>
                        </a:rPr>
                        <a:t>jelleg</a:t>
                      </a:r>
                      <a:br>
                        <a:rPr lang="hu-HU" sz="1800" b="1" noProof="0" dirty="0">
                          <a:effectLst/>
                        </a:rPr>
                      </a:br>
                      <a:r>
                        <a:rPr lang="hu-HU" sz="1800" b="1" noProof="0" dirty="0">
                          <a:effectLst/>
                        </a:rPr>
                        <a:t>a</a:t>
                      </a:r>
                      <a:r>
                        <a:rPr lang="hu-HU" sz="1800" b="1" spc="-190" noProof="0" dirty="0">
                          <a:effectLst/>
                        </a:rPr>
                        <a:t> </a:t>
                      </a:r>
                      <a:r>
                        <a:rPr lang="hu-HU" sz="1800" b="1" noProof="0" dirty="0">
                          <a:effectLst/>
                        </a:rPr>
                        <a:t>szolgálatok</a:t>
                      </a:r>
                      <a:r>
                        <a:rPr lang="hu-HU" sz="1800" b="1" spc="-185" noProof="0" dirty="0">
                          <a:effectLst/>
                        </a:rPr>
                        <a:t> </a:t>
                      </a:r>
                      <a:r>
                        <a:rPr lang="hu-HU" sz="1800" b="1" noProof="0" dirty="0">
                          <a:effectLst/>
                        </a:rPr>
                        <a:t>a végrehajtó</a:t>
                      </a:r>
                      <a:r>
                        <a:rPr lang="hu-HU" sz="1800" b="1" spc="-125" noProof="0" dirty="0">
                          <a:effectLst/>
                        </a:rPr>
                        <a:t> </a:t>
                      </a:r>
                      <a:r>
                        <a:rPr lang="hu-HU" sz="1800" b="1" noProof="0" dirty="0">
                          <a:effectLst/>
                        </a:rPr>
                        <a:t>hatalom</a:t>
                      </a:r>
                      <a:r>
                        <a:rPr lang="hu-HU" sz="1800" b="1" spc="-120" noProof="0" dirty="0">
                          <a:effectLst/>
                        </a:rPr>
                        <a:t> </a:t>
                      </a:r>
                      <a:r>
                        <a:rPr lang="hu-HU" sz="1800" b="1" noProof="0" dirty="0">
                          <a:effectLst/>
                        </a:rPr>
                        <a:t>napi</a:t>
                      </a:r>
                      <a:r>
                        <a:rPr lang="hu-HU" sz="1800" b="1" spc="-120" noProof="0" dirty="0">
                          <a:effectLst/>
                        </a:rPr>
                        <a:t> </a:t>
                      </a:r>
                      <a:r>
                        <a:rPr lang="hu-HU" sz="1800" b="1" noProof="0" dirty="0">
                          <a:effectLst/>
                        </a:rPr>
                        <a:t>politikai</a:t>
                      </a:r>
                      <a:r>
                        <a:rPr lang="hu-HU" sz="1800" b="1" spc="-120" noProof="0" dirty="0">
                          <a:effectLst/>
                        </a:rPr>
                        <a:t> </a:t>
                      </a:r>
                      <a:r>
                        <a:rPr lang="hu-HU" sz="1800" b="1" noProof="0" dirty="0">
                          <a:effectLst/>
                        </a:rPr>
                        <a:t>igényeit elégítik</a:t>
                      </a:r>
                      <a:r>
                        <a:rPr lang="hu-HU" sz="1800" b="1" spc="-70" noProof="0" dirty="0">
                          <a:effectLst/>
                        </a:rPr>
                        <a:t> </a:t>
                      </a:r>
                      <a:r>
                        <a:rPr lang="hu-HU" sz="1800" b="1" noProof="0" dirty="0">
                          <a:effectLst/>
                        </a:rPr>
                        <a:t>ki</a:t>
                      </a:r>
                      <a:endParaRPr lang="hu-HU" sz="1800" b="1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67998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934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C349397-FB50-D0D1-86BA-CC41A454E1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783552"/>
              </p:ext>
            </p:extLst>
          </p:nvPr>
        </p:nvGraphicFramePr>
        <p:xfrm>
          <a:off x="117987" y="190727"/>
          <a:ext cx="11956025" cy="35321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557314">
                  <a:extLst>
                    <a:ext uri="{9D8B030D-6E8A-4147-A177-3AD203B41FA5}">
                      <a16:colId xmlns:a16="http://schemas.microsoft.com/office/drawing/2014/main" val="2052105876"/>
                    </a:ext>
                  </a:extLst>
                </a:gridCol>
                <a:gridCol w="4734155">
                  <a:extLst>
                    <a:ext uri="{9D8B030D-6E8A-4147-A177-3AD203B41FA5}">
                      <a16:colId xmlns:a16="http://schemas.microsoft.com/office/drawing/2014/main" val="231581867"/>
                    </a:ext>
                  </a:extLst>
                </a:gridCol>
                <a:gridCol w="5664556">
                  <a:extLst>
                    <a:ext uri="{9D8B030D-6E8A-4147-A177-3AD203B41FA5}">
                      <a16:colId xmlns:a16="http://schemas.microsoft.com/office/drawing/2014/main" val="3817424786"/>
                    </a:ext>
                  </a:extLst>
                </a:gridCol>
              </a:tblGrid>
              <a:tr h="779508">
                <a:tc>
                  <a:txBody>
                    <a:bodyPr/>
                    <a:lstStyle/>
                    <a:p>
                      <a:pPr marL="67945" marR="0">
                        <a:lnSpc>
                          <a:spcPts val="1225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endParaRPr lang="hu-HU" sz="1400" b="1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hu-HU" sz="2400" b="1" noProof="0" dirty="0">
                          <a:effectLst/>
                        </a:rPr>
                        <a:t>ideáltipikus jogállami jellemzők: </a:t>
                      </a:r>
                      <a:r>
                        <a:rPr lang="hu-HU" sz="2400" b="1" noProof="0" dirty="0">
                          <a:solidFill>
                            <a:srgbClr val="FF0000"/>
                          </a:solidFill>
                          <a:effectLst/>
                        </a:rPr>
                        <a:t>nemzetbiztonság</a:t>
                      </a:r>
                      <a:endParaRPr lang="hu-HU" sz="2400" b="1" noProof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hu-HU" sz="2400" b="1" noProof="0" dirty="0">
                          <a:effectLst/>
                        </a:rPr>
                        <a:t>tényleges maffiaállami jellemzők:</a:t>
                      </a:r>
                      <a:br>
                        <a:rPr lang="hu-HU" sz="2400" b="1" noProof="0" dirty="0">
                          <a:effectLst/>
                        </a:rPr>
                      </a:br>
                      <a:r>
                        <a:rPr lang="hu-HU" sz="2400" b="1" noProof="0" dirty="0" err="1">
                          <a:solidFill>
                            <a:srgbClr val="FF0000"/>
                          </a:solidFill>
                          <a:effectLst/>
                        </a:rPr>
                        <a:t>NERbiztonság</a:t>
                      </a:r>
                      <a:endParaRPr lang="hu-HU" sz="2400" b="1" noProof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869388"/>
                  </a:ext>
                </a:extLst>
              </a:tr>
              <a:tr h="852587">
                <a:tc rowSpan="4">
                  <a:txBody>
                    <a:bodyPr/>
                    <a:lstStyle/>
                    <a:p>
                      <a:pPr marL="67945" marR="217805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hu-HU" sz="1750" b="1" i="1" kern="0" baseline="0" noProof="0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Politikai felügyelet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50" b="1" kern="0" baseline="0" dirty="0">
                          <a:effectLst/>
                        </a:rPr>
                        <a:t>a </a:t>
                      </a:r>
                      <a:r>
                        <a:rPr lang="en-US" sz="1750" b="1" kern="0" baseline="0" dirty="0" err="1">
                          <a:effectLst/>
                        </a:rPr>
                        <a:t>végrehajtó</a:t>
                      </a:r>
                      <a:r>
                        <a:rPr lang="en-US" sz="1750" b="1" kern="0" baseline="0" dirty="0">
                          <a:effectLst/>
                        </a:rPr>
                        <a:t> </a:t>
                      </a:r>
                      <a:r>
                        <a:rPr lang="en-US" sz="1750" b="1" kern="0" baseline="0" dirty="0" err="1">
                          <a:effectLst/>
                        </a:rPr>
                        <a:t>hatalom</a:t>
                      </a:r>
                      <a:r>
                        <a:rPr lang="en-US" sz="1750" b="1" kern="0" baseline="0" dirty="0">
                          <a:effectLst/>
                        </a:rPr>
                        <a:t> </a:t>
                      </a:r>
                      <a:r>
                        <a:rPr lang="en-US" sz="1750" b="1" kern="0" baseline="0" dirty="0" err="1">
                          <a:effectLst/>
                        </a:rPr>
                        <a:t>elsősorban</a:t>
                      </a:r>
                      <a:r>
                        <a:rPr lang="en-US" sz="1750" b="1" kern="0" baseline="0" dirty="0">
                          <a:effectLst/>
                        </a:rPr>
                        <a:t> </a:t>
                      </a:r>
                      <a:r>
                        <a:rPr lang="hu-HU" sz="1750" b="1" kern="0" baseline="0" dirty="0">
                          <a:effectLst/>
                        </a:rPr>
                        <a:t>a </a:t>
                      </a:r>
                      <a:r>
                        <a:rPr lang="en-US" sz="1750" b="1" kern="0" baseline="0" dirty="0" err="1">
                          <a:effectLst/>
                        </a:rPr>
                        <a:t>jogszabályi</a:t>
                      </a:r>
                      <a:r>
                        <a:rPr lang="en-US" sz="1750" b="1" kern="0" baseline="0" dirty="0">
                          <a:effectLst/>
                        </a:rPr>
                        <a:t> </a:t>
                      </a:r>
                      <a:r>
                        <a:rPr lang="en-US" sz="1750" b="1" kern="0" baseline="0" dirty="0" err="1">
                          <a:effectLst/>
                        </a:rPr>
                        <a:t>keretek</a:t>
                      </a:r>
                      <a:r>
                        <a:rPr lang="en-US" sz="1750" b="1" kern="0" baseline="0" dirty="0">
                          <a:effectLst/>
                        </a:rPr>
                        <a:t> </a:t>
                      </a:r>
                      <a:r>
                        <a:rPr lang="en-US" sz="1750" b="1" kern="0" baseline="0" dirty="0" err="1">
                          <a:effectLst/>
                        </a:rPr>
                        <a:t>betartás</a:t>
                      </a:r>
                      <a:r>
                        <a:rPr lang="hu-HU" sz="1750" b="1" kern="0" baseline="0" dirty="0">
                          <a:effectLst/>
                        </a:rPr>
                        <a:t>át </a:t>
                      </a:r>
                      <a:r>
                        <a:rPr lang="en-US" sz="1750" b="1" kern="0" baseline="0" dirty="0" err="1">
                          <a:effectLst/>
                        </a:rPr>
                        <a:t>felügyel</a:t>
                      </a:r>
                      <a:r>
                        <a:rPr lang="hu-HU" sz="1750" b="1" kern="0" baseline="0" dirty="0">
                          <a:effectLst/>
                        </a:rPr>
                        <a:t>i </a:t>
                      </a:r>
                      <a:r>
                        <a:rPr lang="en-US" sz="1750" b="1" kern="0" baseline="0" dirty="0" err="1">
                          <a:effectLst/>
                        </a:rPr>
                        <a:t>és</a:t>
                      </a:r>
                      <a:r>
                        <a:rPr lang="en-US" sz="1750" b="1" kern="0" baseline="0" dirty="0">
                          <a:effectLst/>
                        </a:rPr>
                        <a:t> </a:t>
                      </a:r>
                      <a:r>
                        <a:rPr lang="en-US" sz="1750" b="1" kern="0" baseline="0" dirty="0" err="1">
                          <a:effectLst/>
                        </a:rPr>
                        <a:t>koordinál</a:t>
                      </a:r>
                      <a:endParaRPr lang="en-US" sz="1750" b="1" kern="0" baseline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750" b="1" kern="0" baseline="0" dirty="0">
                          <a:effectLst/>
                        </a:rPr>
                        <a:t>a </a:t>
                      </a:r>
                      <a:r>
                        <a:rPr lang="en-US" sz="1750" b="1" kern="0" baseline="0" dirty="0" err="1">
                          <a:effectLst/>
                        </a:rPr>
                        <a:t>legfelső</a:t>
                      </a:r>
                      <a:r>
                        <a:rPr lang="en-US" sz="1750" b="1" kern="0" baseline="0" dirty="0">
                          <a:effectLst/>
                        </a:rPr>
                        <a:t> </a:t>
                      </a:r>
                      <a:r>
                        <a:rPr lang="en-US" sz="1750" b="1" kern="0" baseline="0" dirty="0" err="1">
                          <a:effectLst/>
                        </a:rPr>
                        <a:t>politikai</a:t>
                      </a:r>
                      <a:r>
                        <a:rPr lang="en-US" sz="1750" b="1" kern="0" baseline="0" dirty="0">
                          <a:effectLst/>
                        </a:rPr>
                        <a:t> </a:t>
                      </a:r>
                      <a:r>
                        <a:rPr lang="en-US" sz="1750" b="1" kern="0" baseline="0" dirty="0" err="1">
                          <a:effectLst/>
                        </a:rPr>
                        <a:t>vezetés</a:t>
                      </a:r>
                      <a:r>
                        <a:rPr lang="en-US" sz="1750" b="1" kern="0" baseline="0" dirty="0">
                          <a:effectLst/>
                        </a:rPr>
                        <a:t> </a:t>
                      </a:r>
                      <a:r>
                        <a:rPr lang="hu-HU" sz="1750" b="1" kern="0" baseline="0" dirty="0">
                          <a:effectLst/>
                        </a:rPr>
                        <a:t>általi </a:t>
                      </a:r>
                      <a:r>
                        <a:rPr lang="en-US" sz="1750" b="1" kern="0" baseline="0" dirty="0" err="1">
                          <a:effectLst/>
                        </a:rPr>
                        <a:t>közvetlen</a:t>
                      </a:r>
                      <a:r>
                        <a:rPr lang="en-US" sz="1750" b="1" kern="0" baseline="0" dirty="0">
                          <a:effectLst/>
                        </a:rPr>
                        <a:t>,</a:t>
                      </a:r>
                      <a:r>
                        <a:rPr lang="hu-HU" sz="1750" b="1" kern="0" baseline="0" dirty="0">
                          <a:effectLst/>
                        </a:rPr>
                        <a:t> </a:t>
                      </a:r>
                      <a:r>
                        <a:rPr lang="en-US" sz="1750" b="1" kern="0" baseline="0" dirty="0" err="1">
                          <a:effectLst/>
                        </a:rPr>
                        <a:t>hierarchikus</a:t>
                      </a:r>
                      <a:r>
                        <a:rPr lang="en-US" sz="1750" b="1" kern="0" baseline="0" dirty="0">
                          <a:effectLst/>
                        </a:rPr>
                        <a:t> </a:t>
                      </a:r>
                      <a:r>
                        <a:rPr lang="en-US" sz="1750" b="1" kern="0" baseline="0" dirty="0" err="1">
                          <a:effectLst/>
                        </a:rPr>
                        <a:t>irányítás</a:t>
                      </a:r>
                      <a:r>
                        <a:rPr lang="hu-HU" sz="1750" b="1" kern="0" baseline="0" dirty="0">
                          <a:effectLst/>
                        </a:rPr>
                        <a:t> (</a:t>
                      </a:r>
                      <a:r>
                        <a:rPr lang="hu-HU" sz="1750" b="1" kern="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Védelmi Tanács</a:t>
                      </a:r>
                      <a:r>
                        <a:rPr lang="hu-HU" sz="175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Nemzetbiztonsági Tanács, Nemzetbiztonsági Iroda)</a:t>
                      </a:r>
                      <a:endParaRPr lang="en-US" sz="1750" b="1" kern="0" baseline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72671329"/>
                  </a:ext>
                </a:extLst>
              </a:tr>
              <a:tr h="95002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75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felügyelő funkcióban önálló, csak ezzel a területtel foglalkozó miniszter; </a:t>
                      </a:r>
                    </a:p>
                    <a:p>
                      <a:r>
                        <a:rPr lang="hu-HU" sz="175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szakmai vezetők szakmai alapon kinevezettek</a:t>
                      </a:r>
                      <a:endParaRPr lang="en-US" sz="175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75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miniszterelnökhöz lojális politikai kinevezettek akár szakmai ismeret nélkül; a szakmai vezetők a személyes lojalitás alapján kinevezettek</a:t>
                      </a:r>
                      <a:endParaRPr lang="en-US" sz="175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4000574"/>
                  </a:ext>
                </a:extLst>
              </a:tr>
              <a:tr h="381634">
                <a:tc vMerge="1"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endParaRPr lang="hu-HU" sz="1400" b="1" i="1" kern="0" baseline="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75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politikai felelősség a felügyelő miniszteré</a:t>
                      </a:r>
                      <a:endParaRPr lang="en-US" sz="175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75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nincs politikai felelősség és kultúra</a:t>
                      </a:r>
                      <a:endParaRPr lang="en-US" sz="175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4362174"/>
                  </a:ext>
                </a:extLst>
              </a:tr>
              <a:tr h="5683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750" b="1" kern="0" baseline="0" dirty="0" err="1">
                          <a:effectLst/>
                        </a:rPr>
                        <a:t>önálló</a:t>
                      </a:r>
                      <a:r>
                        <a:rPr lang="en-US" sz="1750" b="1" kern="0" baseline="0" dirty="0">
                          <a:effectLst/>
                        </a:rPr>
                        <a:t>, </a:t>
                      </a:r>
                      <a:r>
                        <a:rPr lang="en-US" sz="1750" b="1" kern="0" baseline="0" dirty="0" err="1">
                          <a:effectLst/>
                        </a:rPr>
                        <a:t>jogszabályi</a:t>
                      </a:r>
                      <a:r>
                        <a:rPr lang="en-US" sz="1750" b="1" kern="0" baseline="0" dirty="0">
                          <a:effectLst/>
                        </a:rPr>
                        <a:t> </a:t>
                      </a:r>
                      <a:r>
                        <a:rPr lang="en-US" sz="1750" b="1" kern="0" baseline="0" dirty="0" err="1">
                          <a:effectLst/>
                        </a:rPr>
                        <a:t>keretek</a:t>
                      </a:r>
                      <a:r>
                        <a:rPr lang="en-US" sz="1750" b="1" kern="0" baseline="0" dirty="0">
                          <a:effectLst/>
                        </a:rPr>
                        <a:t> </a:t>
                      </a:r>
                      <a:r>
                        <a:rPr lang="en-US" sz="1750" b="1" kern="0" baseline="0" dirty="0" err="1">
                          <a:effectLst/>
                        </a:rPr>
                        <a:t>meghatározta</a:t>
                      </a:r>
                      <a:r>
                        <a:rPr lang="hu-HU" sz="1750" b="1" kern="0" baseline="0" dirty="0">
                          <a:effectLst/>
                        </a:rPr>
                        <a:t> </a:t>
                      </a:r>
                      <a:r>
                        <a:rPr lang="en-US" sz="1750" b="1" kern="0" baseline="0" dirty="0" err="1">
                          <a:effectLst/>
                        </a:rPr>
                        <a:t>működés</a:t>
                      </a:r>
                      <a:endParaRPr lang="en-US" sz="1750" b="1" kern="0" baseline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750" b="1" kern="0" baseline="0" dirty="0" err="1">
                          <a:effectLst/>
                        </a:rPr>
                        <a:t>erős</a:t>
                      </a:r>
                      <a:r>
                        <a:rPr lang="en-US" sz="1750" b="1" kern="0" baseline="0" dirty="0">
                          <a:effectLst/>
                        </a:rPr>
                        <a:t> </a:t>
                      </a:r>
                      <a:r>
                        <a:rPr lang="en-US" sz="1750" b="1" kern="0" baseline="0" dirty="0" err="1">
                          <a:effectLst/>
                        </a:rPr>
                        <a:t>centralizálás</a:t>
                      </a:r>
                      <a:r>
                        <a:rPr lang="en-US" sz="1750" b="1" kern="0" baseline="0" dirty="0">
                          <a:effectLst/>
                        </a:rPr>
                        <a:t>, </a:t>
                      </a:r>
                      <a:r>
                        <a:rPr lang="en-US" sz="1750" b="1" kern="0" baseline="0" dirty="0" err="1">
                          <a:effectLst/>
                        </a:rPr>
                        <a:t>kevés</a:t>
                      </a:r>
                      <a:r>
                        <a:rPr lang="en-US" sz="1750" b="1" kern="0" baseline="0" dirty="0">
                          <a:effectLst/>
                        </a:rPr>
                        <a:t> </a:t>
                      </a:r>
                      <a:r>
                        <a:rPr lang="en-US" sz="1750" b="1" kern="0" baseline="0" dirty="0" err="1">
                          <a:effectLst/>
                        </a:rPr>
                        <a:t>önállóság</a:t>
                      </a:r>
                      <a:endParaRPr lang="en-US" sz="1750" b="1" kern="0" baseline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7850376"/>
                  </a:ext>
                </a:extLst>
              </a:tr>
            </a:tbl>
          </a:graphicData>
        </a:graphic>
      </p:graphicFrame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4AE000B1-52DB-4D29-21C7-28DB426309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081809"/>
              </p:ext>
            </p:extLst>
          </p:nvPr>
        </p:nvGraphicFramePr>
        <p:xfrm>
          <a:off x="117987" y="3722875"/>
          <a:ext cx="11956025" cy="31152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557314">
                  <a:extLst>
                    <a:ext uri="{9D8B030D-6E8A-4147-A177-3AD203B41FA5}">
                      <a16:colId xmlns:a16="http://schemas.microsoft.com/office/drawing/2014/main" val="2054782430"/>
                    </a:ext>
                  </a:extLst>
                </a:gridCol>
                <a:gridCol w="4735751">
                  <a:extLst>
                    <a:ext uri="{9D8B030D-6E8A-4147-A177-3AD203B41FA5}">
                      <a16:colId xmlns:a16="http://schemas.microsoft.com/office/drawing/2014/main" val="231581867"/>
                    </a:ext>
                  </a:extLst>
                </a:gridCol>
                <a:gridCol w="5662960">
                  <a:extLst>
                    <a:ext uri="{9D8B030D-6E8A-4147-A177-3AD203B41FA5}">
                      <a16:colId xmlns:a16="http://schemas.microsoft.com/office/drawing/2014/main" val="3817424786"/>
                    </a:ext>
                  </a:extLst>
                </a:gridCol>
              </a:tblGrid>
              <a:tr h="550764">
                <a:tc rowSpan="2">
                  <a:txBody>
                    <a:bodyPr/>
                    <a:lstStyle/>
                    <a:p>
                      <a:pPr marL="67945" marR="217805" lvl="0" indent="0" algn="l" defTabSz="1219170" rtl="0" eaLnBrk="1" fontAlgn="auto" latinLnBrk="0" hangingPunct="1">
                        <a:lnSpc>
                          <a:spcPct val="10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b="1" i="1" kern="0" baseline="0" noProof="0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 napi működés jellege</a:t>
                      </a:r>
                    </a:p>
                    <a:p>
                      <a:pPr marL="67945" marR="217805">
                        <a:lnSpc>
                          <a:spcPct val="10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US" sz="17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238760">
                        <a:lnSpc>
                          <a:spcPct val="10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750" b="1" kern="0" spc="0" baseline="0" dirty="0">
                          <a:effectLst/>
                          <a:latin typeface="+mj-lt"/>
                        </a:rPr>
                        <a:t>a </a:t>
                      </a:r>
                      <a:r>
                        <a:rPr lang="en-US" sz="1750" b="1" kern="0" spc="0" baseline="0" dirty="0" err="1">
                          <a:effectLst/>
                          <a:latin typeface="+mj-lt"/>
                        </a:rPr>
                        <a:t>jogilag</a:t>
                      </a:r>
                      <a:r>
                        <a:rPr lang="en-US" sz="1750" b="1" kern="0" spc="0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750" b="1" kern="0" spc="0" baseline="0" dirty="0" err="1">
                          <a:effectLst/>
                          <a:latin typeface="+mj-lt"/>
                        </a:rPr>
                        <a:t>rögzített</a:t>
                      </a:r>
                      <a:r>
                        <a:rPr lang="en-US" sz="1750" b="1" kern="0" spc="0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750" b="1" kern="0" spc="0" baseline="0" dirty="0" err="1">
                          <a:effectLst/>
                          <a:latin typeface="+mj-lt"/>
                        </a:rPr>
                        <a:t>feladatok</a:t>
                      </a:r>
                      <a:r>
                        <a:rPr lang="en-US" sz="1750" b="1" kern="0" spc="0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hu-HU" sz="1750" b="1" kern="0" spc="0" baseline="0" dirty="0">
                          <a:effectLst/>
                          <a:latin typeface="+mj-lt"/>
                        </a:rPr>
                        <a:t>el</a:t>
                      </a:r>
                      <a:r>
                        <a:rPr lang="en-US" sz="1750" b="1" kern="0" spc="0" baseline="0" dirty="0" err="1">
                          <a:effectLst/>
                          <a:latin typeface="+mj-lt"/>
                        </a:rPr>
                        <a:t>végzése</a:t>
                      </a:r>
                      <a:r>
                        <a:rPr lang="en-US" sz="1750" b="1" kern="0" spc="0" baseline="0" dirty="0">
                          <a:effectLst/>
                          <a:latin typeface="+mj-lt"/>
                        </a:rPr>
                        <a:t>, a </a:t>
                      </a:r>
                      <a:r>
                        <a:rPr lang="en-US" sz="1750" b="1" kern="0" spc="0" baseline="0" dirty="0" err="1">
                          <a:effectLst/>
                          <a:latin typeface="+mj-lt"/>
                        </a:rPr>
                        <a:t>jogilag</a:t>
                      </a:r>
                      <a:r>
                        <a:rPr lang="en-US" sz="1750" b="1" kern="0" spc="0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750" b="1" kern="0" spc="0" baseline="0" dirty="0" err="1">
                          <a:effectLst/>
                          <a:latin typeface="+mj-lt"/>
                        </a:rPr>
                        <a:t>rögzített</a:t>
                      </a:r>
                      <a:r>
                        <a:rPr lang="en-US" sz="1750" b="1" kern="0" spc="0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750" b="1" kern="0" spc="0" baseline="0" dirty="0" err="1">
                          <a:effectLst/>
                          <a:latin typeface="+mj-lt"/>
                        </a:rPr>
                        <a:t>feladatszabás</a:t>
                      </a:r>
                      <a:r>
                        <a:rPr lang="hu-HU" sz="1750" b="1" kern="0" spc="0" baseline="0" dirty="0">
                          <a:effectLst/>
                          <a:latin typeface="+mj-lt"/>
                        </a:rPr>
                        <a:t> és </a:t>
                      </a:r>
                      <a:r>
                        <a:rPr lang="en-US" sz="1750" b="1" kern="0" spc="0" baseline="0" dirty="0" err="1">
                          <a:effectLst/>
                          <a:latin typeface="+mj-lt"/>
                        </a:rPr>
                        <a:t>hírigények</a:t>
                      </a:r>
                      <a:r>
                        <a:rPr lang="en-US" sz="1750" b="1" kern="0" spc="0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750" b="1" kern="0" spc="0" baseline="0" dirty="0" err="1">
                          <a:effectLst/>
                          <a:latin typeface="+mj-lt"/>
                        </a:rPr>
                        <a:t>alapján</a:t>
                      </a:r>
                      <a:endParaRPr lang="en-US" sz="1750" b="1" kern="0" spc="0" baseline="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750" b="1" kern="0" spc="0" baseline="0" dirty="0" err="1">
                          <a:effectLst/>
                          <a:latin typeface="+mj-lt"/>
                        </a:rPr>
                        <a:t>napi</a:t>
                      </a:r>
                      <a:r>
                        <a:rPr lang="en-US" sz="1750" b="1" kern="0" spc="0" baseline="0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1750" b="1" kern="0" spc="0" baseline="0" dirty="0" err="1">
                          <a:effectLst/>
                          <a:latin typeface="+mj-lt"/>
                        </a:rPr>
                        <a:t>kézi</a:t>
                      </a:r>
                      <a:r>
                        <a:rPr lang="en-US" sz="1750" b="1" kern="0" spc="0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750" b="1" kern="0" spc="0" baseline="0" dirty="0" err="1">
                          <a:effectLst/>
                          <a:latin typeface="+mj-lt"/>
                        </a:rPr>
                        <a:t>irányítás</a:t>
                      </a:r>
                      <a:r>
                        <a:rPr lang="en-US" sz="1750" b="1" kern="0" spc="0" baseline="0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1750" b="1" kern="0" spc="0" baseline="0" dirty="0" err="1">
                          <a:effectLst/>
                          <a:latin typeface="+mj-lt"/>
                        </a:rPr>
                        <a:t>egyre</a:t>
                      </a:r>
                      <a:r>
                        <a:rPr lang="en-US" sz="1750" b="1" kern="0" spc="0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750" b="1" kern="0" spc="0" baseline="0" dirty="0" err="1">
                          <a:effectLst/>
                          <a:latin typeface="+mj-lt"/>
                        </a:rPr>
                        <a:t>többször</a:t>
                      </a:r>
                      <a:r>
                        <a:rPr lang="en-US" sz="1750" b="1" kern="0" spc="0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750" b="1" kern="0" spc="0" baseline="0" dirty="0" err="1">
                          <a:effectLst/>
                          <a:latin typeface="+mj-lt"/>
                        </a:rPr>
                        <a:t>elvárt</a:t>
                      </a:r>
                      <a:endParaRPr lang="en-US" sz="1750" b="1" kern="0" spc="0" baseline="0" dirty="0">
                        <a:effectLst/>
                        <a:latin typeface="+mj-lt"/>
                      </a:endParaRPr>
                    </a:p>
                    <a:p>
                      <a:pPr marL="67945" marR="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b="1" kern="0" spc="0" baseline="0" dirty="0" err="1">
                          <a:effectLst/>
                          <a:latin typeface="+mj-lt"/>
                        </a:rPr>
                        <a:t>eredménnyel</a:t>
                      </a:r>
                      <a:r>
                        <a:rPr lang="en-US" sz="1750" b="1" kern="0" spc="0" baseline="0" dirty="0">
                          <a:effectLst/>
                          <a:latin typeface="+mj-lt"/>
                        </a:rPr>
                        <a:t>; a „</a:t>
                      </a:r>
                      <a:r>
                        <a:rPr lang="en-US" sz="1750" b="1" kern="0" spc="0" baseline="0" dirty="0" err="1">
                          <a:effectLst/>
                          <a:latin typeface="+mj-lt"/>
                        </a:rPr>
                        <a:t>koncepciós</a:t>
                      </a:r>
                      <a:r>
                        <a:rPr lang="en-US" sz="1750" b="1" kern="0" spc="0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750" b="1" kern="0" spc="0" baseline="0" dirty="0" err="1">
                          <a:effectLst/>
                          <a:latin typeface="+mj-lt"/>
                        </a:rPr>
                        <a:t>hírigények</a:t>
                      </a:r>
                      <a:r>
                        <a:rPr lang="en-US" sz="1750" b="1" kern="0" spc="0" baseline="0" dirty="0">
                          <a:effectLst/>
                          <a:latin typeface="+mj-lt"/>
                        </a:rPr>
                        <a:t>” </a:t>
                      </a:r>
                      <a:r>
                        <a:rPr lang="en-US" sz="1750" b="1" kern="0" spc="0" baseline="0" dirty="0" err="1">
                          <a:effectLst/>
                          <a:latin typeface="+mj-lt"/>
                        </a:rPr>
                        <a:t>megszaporodása</a:t>
                      </a:r>
                      <a:endParaRPr lang="en-US" sz="1750" b="1" kern="0" spc="0" baseline="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2790906"/>
                  </a:ext>
                </a:extLst>
              </a:tr>
              <a:tr h="1338352">
                <a:tc vMerge="1">
                  <a:txBody>
                    <a:bodyPr/>
                    <a:lstStyle/>
                    <a:p>
                      <a:pPr marL="67945" marR="217805">
                        <a:lnSpc>
                          <a:spcPct val="10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194945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hu-HU" sz="1750" b="1" kern="0" spc="0" baseline="0" dirty="0"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nincs politikai megrendelés, csak felügyelet;</a:t>
                      </a:r>
                      <a:br>
                        <a:rPr lang="hu-HU" sz="1750" b="1" kern="0" spc="0" baseline="0" dirty="0"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750" b="1" kern="0" spc="0" dirty="0" err="1">
                          <a:effectLst/>
                          <a:latin typeface="+mj-lt"/>
                        </a:rPr>
                        <a:t>az</a:t>
                      </a:r>
                      <a:r>
                        <a:rPr lang="en-US" sz="1750" b="1" kern="0" spc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750" b="1" kern="0" spc="0" dirty="0" err="1">
                          <a:effectLst/>
                          <a:latin typeface="+mj-lt"/>
                        </a:rPr>
                        <a:t>utasítások</a:t>
                      </a:r>
                      <a:r>
                        <a:rPr lang="en-US" sz="1750" b="1" kern="0" spc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750" b="1" kern="0" spc="0" dirty="0" err="1">
                          <a:effectLst/>
                          <a:latin typeface="+mj-lt"/>
                        </a:rPr>
                        <a:t>megtagadandók</a:t>
                      </a:r>
                      <a:r>
                        <a:rPr lang="en-US" sz="1750" b="1" kern="0" spc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750" b="1" kern="0" spc="0" dirty="0" err="1">
                          <a:effectLst/>
                          <a:latin typeface="+mj-lt"/>
                        </a:rPr>
                        <a:t>törvénysértés</a:t>
                      </a:r>
                      <a:r>
                        <a:rPr lang="en-US" sz="1750" b="1" kern="0" spc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750" b="1" kern="0" spc="0" dirty="0" err="1">
                          <a:effectLst/>
                          <a:latin typeface="+mj-lt"/>
                        </a:rPr>
                        <a:t>esetén</a:t>
                      </a:r>
                      <a:r>
                        <a:rPr lang="hu-HU" sz="1750" b="1" kern="0" spc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750" b="1" kern="0" spc="0" dirty="0">
                          <a:effectLst/>
                          <a:latin typeface="+mj-lt"/>
                        </a:rPr>
                        <a:t>(pl. </a:t>
                      </a:r>
                      <a:r>
                        <a:rPr lang="hu-HU" sz="1750" b="1" kern="0" spc="0" dirty="0">
                          <a:effectLst/>
                          <a:latin typeface="+mj-lt"/>
                        </a:rPr>
                        <a:t>az </a:t>
                      </a:r>
                      <a:r>
                        <a:rPr lang="en-US" sz="1750" b="1" kern="0" spc="0" dirty="0" err="1">
                          <a:effectLst/>
                          <a:latin typeface="+mj-lt"/>
                        </a:rPr>
                        <a:t>ellenzék</a:t>
                      </a:r>
                      <a:r>
                        <a:rPr lang="hu-HU" sz="1750" b="1" kern="0" spc="0" dirty="0">
                          <a:effectLst/>
                          <a:latin typeface="+mj-lt"/>
                        </a:rPr>
                        <a:t> vagy</a:t>
                      </a:r>
                      <a:r>
                        <a:rPr lang="en-US" sz="1750" b="1" kern="0" spc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750" b="1" kern="0" spc="0" dirty="0" err="1">
                          <a:effectLst/>
                          <a:latin typeface="+mj-lt"/>
                        </a:rPr>
                        <a:t>független</a:t>
                      </a:r>
                      <a:r>
                        <a:rPr lang="hu-HU" sz="1750" b="1" kern="0" spc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750" b="1" kern="0" spc="0" dirty="0" err="1">
                          <a:effectLst/>
                          <a:latin typeface="+mj-lt"/>
                        </a:rPr>
                        <a:t>újságírók</a:t>
                      </a:r>
                      <a:r>
                        <a:rPr lang="en-US" sz="1750" b="1" kern="0" spc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750" b="1" kern="0" spc="0" dirty="0" err="1">
                          <a:effectLst/>
                          <a:latin typeface="+mj-lt"/>
                        </a:rPr>
                        <a:t>megfigyelése</a:t>
                      </a:r>
                      <a:r>
                        <a:rPr lang="en-US" sz="1750" b="1" kern="0" spc="0" dirty="0">
                          <a:effectLst/>
                          <a:latin typeface="+mj-lt"/>
                        </a:rPr>
                        <a:t>)</a:t>
                      </a:r>
                      <a:endParaRPr lang="en-US" sz="1750" b="1" kern="0" spc="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50" b="1" kern="0" spc="0" baseline="0" dirty="0"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politikai megrendelés a rezsim érdekei szerint,</a:t>
                      </a:r>
                    </a:p>
                    <a:p>
                      <a:pPr marL="67945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50" b="1" kern="0" spc="0" baseline="0" dirty="0"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bármilyen feladat végrehajtása: </a:t>
                      </a:r>
                      <a:r>
                        <a:rPr lang="en-US" sz="1750" b="1" kern="0" spc="0" dirty="0" err="1">
                          <a:effectLst/>
                          <a:latin typeface="+mj-lt"/>
                        </a:rPr>
                        <a:t>az</a:t>
                      </a:r>
                      <a:r>
                        <a:rPr lang="en-US" sz="1750" b="1" kern="0" spc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750" b="1" kern="0" spc="0" dirty="0" err="1">
                          <a:effectLst/>
                          <a:latin typeface="+mj-lt"/>
                        </a:rPr>
                        <a:t>utasítások</a:t>
                      </a:r>
                      <a:r>
                        <a:rPr lang="en-US" sz="1750" b="1" kern="0" spc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750" b="1" kern="0" spc="0" dirty="0" err="1">
                          <a:effectLst/>
                          <a:latin typeface="+mj-lt"/>
                        </a:rPr>
                        <a:t>teljesítése</a:t>
                      </a:r>
                      <a:r>
                        <a:rPr lang="en-US" sz="1750" b="1" kern="0" spc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750" b="1" kern="0" spc="0" dirty="0" err="1">
                          <a:effectLst/>
                          <a:latin typeface="+mj-lt"/>
                        </a:rPr>
                        <a:t>nem</a:t>
                      </a:r>
                      <a:r>
                        <a:rPr lang="en-US" sz="1750" b="1" kern="0" spc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750" b="1" kern="0" spc="0" dirty="0" err="1">
                          <a:effectLst/>
                          <a:latin typeface="+mj-lt"/>
                        </a:rPr>
                        <a:t>tagadható</a:t>
                      </a:r>
                      <a:r>
                        <a:rPr lang="en-US" sz="1750" b="1" kern="0" spc="0" dirty="0">
                          <a:effectLst/>
                          <a:latin typeface="+mj-lt"/>
                        </a:rPr>
                        <a:t> meg, </a:t>
                      </a:r>
                      <a:r>
                        <a:rPr lang="en-US" sz="1750" b="1" kern="0" spc="0" dirty="0" err="1">
                          <a:effectLst/>
                          <a:latin typeface="+mj-lt"/>
                        </a:rPr>
                        <a:t>akkor</a:t>
                      </a:r>
                      <a:r>
                        <a:rPr lang="en-US" sz="1750" b="1" kern="0" spc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750" b="1" kern="0" spc="0" dirty="0" err="1">
                          <a:effectLst/>
                          <a:latin typeface="+mj-lt"/>
                        </a:rPr>
                        <a:t>sem</a:t>
                      </a:r>
                      <a:r>
                        <a:rPr lang="en-US" sz="1750" b="1" kern="0" spc="0" dirty="0">
                          <a:effectLst/>
                          <a:latin typeface="+mj-lt"/>
                        </a:rPr>
                        <a:t>, ha </a:t>
                      </a:r>
                      <a:r>
                        <a:rPr lang="en-US" sz="1750" b="1" kern="0" spc="0" dirty="0" err="1">
                          <a:effectLst/>
                          <a:latin typeface="+mj-lt"/>
                        </a:rPr>
                        <a:t>az</a:t>
                      </a:r>
                      <a:r>
                        <a:rPr lang="en-US" sz="1750" b="1" kern="0" spc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750" b="1" kern="0" spc="0" dirty="0" err="1">
                          <a:effectLst/>
                          <a:latin typeface="+mj-lt"/>
                        </a:rPr>
                        <a:t>utasítás</a:t>
                      </a:r>
                      <a:r>
                        <a:rPr lang="en-US" sz="1750" b="1" kern="0" spc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750" b="1" kern="0" spc="0" dirty="0" err="1">
                          <a:effectLst/>
                          <a:latin typeface="+mj-lt"/>
                        </a:rPr>
                        <a:t>törvénysértő</a:t>
                      </a:r>
                      <a:r>
                        <a:rPr lang="hu-HU" sz="1750" b="1" kern="0" spc="0" dirty="0">
                          <a:effectLst/>
                          <a:latin typeface="+mj-lt"/>
                        </a:rPr>
                        <a:t> (a személyes lojalitásból fakadóan)</a:t>
                      </a:r>
                      <a:endParaRPr lang="en-US" sz="1750" b="1" kern="0" spc="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6408828"/>
                  </a:ext>
                </a:extLst>
              </a:tr>
              <a:tr h="608416">
                <a:tc rowSpan="2">
                  <a:txBody>
                    <a:bodyPr/>
                    <a:lstStyle/>
                    <a:p>
                      <a:pPr marL="67945" marR="217805">
                        <a:lnSpc>
                          <a:spcPct val="10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hu-HU" sz="1700" b="1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Nemzetközi kapcsolatok és együtt-működés</a:t>
                      </a:r>
                      <a:endParaRPr lang="en-US" sz="1700" b="1" i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7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nemzeti érdekre</a:t>
                      </a:r>
                      <a:r>
                        <a:rPr lang="hu-HU" sz="175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alapozott szövetségesi együttműködések</a:t>
                      </a:r>
                    </a:p>
                  </a:txBody>
                  <a:tcPr marL="72811" marR="72811" marT="36405" marB="36405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7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rezsimérdekre</a:t>
                      </a:r>
                      <a:r>
                        <a:rPr lang="hu-HU" sz="175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alapozott instabil partnerségek</a:t>
                      </a:r>
                    </a:p>
                  </a:txBody>
                  <a:tcPr marL="72811" marR="72811" marT="36405" marB="36405"/>
                </a:tc>
                <a:extLst>
                  <a:ext uri="{0D108BD9-81ED-4DB2-BD59-A6C34878D82A}">
                    <a16:rowId xmlns:a16="http://schemas.microsoft.com/office/drawing/2014/main" val="870809240"/>
                  </a:ext>
                </a:extLst>
              </a:tr>
              <a:tr h="608416">
                <a:tc vMerge="1">
                  <a:txBody>
                    <a:bodyPr/>
                    <a:lstStyle/>
                    <a:p>
                      <a:pPr marL="67945" marR="217805">
                        <a:lnSpc>
                          <a:spcPct val="10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75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szövetségesi bizalom, tartalmi információcsere;</a:t>
                      </a:r>
                      <a:br>
                        <a:rPr lang="hu-HU" sz="175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hu-HU" sz="175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bizalmi </a:t>
                      </a:r>
                      <a:r>
                        <a:rPr lang="hu-HU" sz="1750" b="1" u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műveleti </a:t>
                      </a:r>
                      <a:r>
                        <a:rPr lang="hu-HU" sz="175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együttműködés</a:t>
                      </a:r>
                      <a:endParaRPr lang="hu-HU" sz="175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811" marR="72811" marT="36405" marB="36405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75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kettős bizalomhiány, csökkenő információmegosztás; </a:t>
                      </a:r>
                      <a:r>
                        <a:rPr lang="hu-HU" sz="175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műveleti együttműködés visszatartása</a:t>
                      </a:r>
                      <a:endParaRPr lang="hu-HU" sz="175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811" marR="72811" marT="36405" marB="36405"/>
                </a:tc>
                <a:extLst>
                  <a:ext uri="{0D108BD9-81ED-4DB2-BD59-A6C34878D82A}">
                    <a16:rowId xmlns:a16="http://schemas.microsoft.com/office/drawing/2014/main" val="3070373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641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DD82D-9B08-DDE6-8AC0-60670FD29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585"/>
            <a:ext cx="10972800" cy="763586"/>
          </a:xfrm>
        </p:spPr>
        <p:txBody>
          <a:bodyPr>
            <a:noAutofit/>
          </a:bodyPr>
          <a:lstStyle/>
          <a:p>
            <a:r>
              <a:rPr lang="hu-HU" sz="4000" dirty="0"/>
              <a:t>Pintér Sándor hatalomkoncentrációs törekvései</a:t>
            </a:r>
            <a:endParaRPr lang="en-US" sz="40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395B2-CFB5-5273-8D7D-4FF2AD527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96170"/>
            <a:ext cx="10972800" cy="58442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3200" b="1" dirty="0"/>
              <a:t>Információfúziós központok/szervezetek létrehozása: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800" b="1" dirty="0"/>
              <a:t>SZEBEKK</a:t>
            </a:r>
            <a:r>
              <a:rPr lang="hu-HU" sz="2800" dirty="0"/>
              <a:t> </a:t>
            </a:r>
            <a:r>
              <a:rPr lang="hu-HU" sz="2400" dirty="0"/>
              <a:t>(Szervezett Bűnözés Elleni Koordinációs Központ 2000.12.12.)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800" b="1" i="1" dirty="0"/>
              <a:t>NIBEK</a:t>
            </a:r>
            <a:r>
              <a:rPr lang="hu-HU" sz="2800" i="1" dirty="0"/>
              <a:t> </a:t>
            </a:r>
            <a:r>
              <a:rPr lang="hu-HU" sz="2400" i="1" dirty="0"/>
              <a:t>(Nemzeti Információs és Bűnügyi Elemző Központ; 2011.11.20. </a:t>
            </a:r>
            <a:r>
              <a:rPr lang="hu-HU" sz="2400" b="1" i="1" dirty="0"/>
              <a:t>elutasított törvénytervezet</a:t>
            </a:r>
            <a:r>
              <a:rPr lang="hu-HU" sz="2400" i="1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800" b="1" dirty="0"/>
              <a:t>TIBEK </a:t>
            </a:r>
            <a:r>
              <a:rPr lang="hu-HU" sz="2400" dirty="0"/>
              <a:t>(Terrorelhárítási Információs és Bűnügyi Elemző Központ, 2016. évi LXIX. Törvény)</a:t>
            </a:r>
          </a:p>
          <a:p>
            <a:pPr marL="1219170" lvl="2" indent="0">
              <a:buNone/>
            </a:pPr>
            <a:r>
              <a:rPr lang="hu-HU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 jogutód: </a:t>
            </a:r>
            <a:r>
              <a:rPr lang="hu-HU" sz="2400" b="1" dirty="0">
                <a:solidFill>
                  <a:srgbClr val="FF0000"/>
                </a:solidFill>
              </a:rPr>
              <a:t>Nemzeti Információs Központ a Miniszterelnöki Kabinetiroda alatt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200" b="1" dirty="0"/>
              <a:t>„Önálló” szervezetek felfejlesztése: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800" b="1" dirty="0"/>
              <a:t>NVSZ </a:t>
            </a:r>
            <a:r>
              <a:rPr lang="hu-HU" sz="2400" dirty="0"/>
              <a:t>(Nemzeti Védelmi Szolgálat; 1994 óta; 2010-2022-ig egyre szélesebb hatáskörök);</a:t>
            </a:r>
            <a:endParaRPr lang="hu-HU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800" b="1" dirty="0"/>
              <a:t>TEK </a:t>
            </a:r>
            <a:r>
              <a:rPr lang="hu-HU" sz="2400" dirty="0"/>
              <a:t>(Terrorelhárító Központ; Orbán Viktor volt személyi testőrének külön szervezete; 232/2010. (VIII. 19.) kormányrendelettel);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200" b="1" dirty="0"/>
              <a:t>„Integrációs” törekvés</a:t>
            </a:r>
            <a:r>
              <a:rPr lang="hu-HU" sz="2400" dirty="0"/>
              <a:t>: 2011 év végén kísérlet az IH megszerzésére; </a:t>
            </a:r>
            <a:r>
              <a:rPr lang="hu-HU" sz="2400" b="1" dirty="0">
                <a:solidFill>
                  <a:srgbClr val="FF0000"/>
                </a:solidFill>
              </a:rPr>
              <a:t>(2022-től Rogán Antal irányítása alatt);</a:t>
            </a:r>
            <a:endParaRPr lang="hu-HU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3200" b="1" dirty="0"/>
              <a:t>Terjeszkedés a vállalatbiztonságban </a:t>
            </a:r>
            <a:r>
              <a:rPr lang="hu-HU" sz="2400" dirty="0"/>
              <a:t>(</a:t>
            </a:r>
            <a:r>
              <a:rPr lang="hu-HU" sz="2400" dirty="0" err="1"/>
              <a:t>corporate</a:t>
            </a:r>
            <a:r>
              <a:rPr lang="hu-HU" sz="2400" dirty="0"/>
              <a:t> </a:t>
            </a:r>
            <a:r>
              <a:rPr lang="hu-HU" sz="2400" dirty="0" err="1"/>
              <a:t>security</a:t>
            </a:r>
            <a:r>
              <a:rPr lang="hu-HU" sz="2400" dirty="0"/>
              <a:t>): korábbi rendőrségi és titkosszolgálati munkatársak elhelyezése vezető pozíciókba állami tulajdonú cégeknél;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300" b="1" dirty="0"/>
              <a:t>Szürke zónás cégek a biztonsági piacon.</a:t>
            </a:r>
            <a:endParaRPr lang="hu-HU" sz="3300" dirty="0"/>
          </a:p>
        </p:txBody>
      </p:sp>
    </p:spTree>
    <p:extLst>
      <p:ext uri="{BB962C8B-B14F-4D97-AF65-F5344CB8AC3E}">
        <p14:creationId xmlns:p14="http://schemas.microsoft.com/office/powerpoint/2010/main" val="1824108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AF1ED-30BC-C6FB-21AB-1ECE1EEE1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" y="228922"/>
            <a:ext cx="11919857" cy="600569"/>
          </a:xfrm>
        </p:spPr>
        <p:txBody>
          <a:bodyPr>
            <a:noAutofit/>
          </a:bodyPr>
          <a:lstStyle/>
          <a:p>
            <a:r>
              <a:rPr lang="hu-HU" sz="4400" dirty="0"/>
              <a:t>Precedens nélküli  hatalomkoncentráció 2022-től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6E7E-7991-10AB-A75C-7FDFEB6C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973393"/>
            <a:ext cx="11521440" cy="5761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600" b="1" dirty="0"/>
              <a:t>A Miniszterelnöki Kabinetiroda irányítása alatt </a:t>
            </a:r>
            <a:r>
              <a:rPr lang="hu-HU" sz="2600" dirty="0"/>
              <a:t>(Rogán Antal)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400" b="1" dirty="0"/>
              <a:t>kormányzati propaganda (felmérések + tartalom + lejáratás)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400" b="1" dirty="0"/>
              <a:t>polgári titkosszolgálatok</a:t>
            </a:r>
          </a:p>
          <a:p>
            <a:pPr marL="0" indent="0">
              <a:buNone/>
            </a:pPr>
            <a:r>
              <a:rPr lang="hu-HU" sz="2000" dirty="0"/>
              <a:t>Ilyen nem volt még a II. VH előtti Németországban, és a sztálini Szovjetunióban sem. Ez a rendszer teszi lehetővé, hogy ne kelljen (még) „fekete autó” a rezsim fenntartásához.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hu-HU" sz="2600" b="1" dirty="0"/>
              <a:t>„Virtuális fekete autó”, nem fizikai likvidálás, hanem:</a:t>
            </a:r>
            <a:r>
              <a:rPr lang="hu-HU" sz="2600" dirty="0"/>
              <a:t> </a:t>
            </a:r>
          </a:p>
          <a:p>
            <a:pPr lvl="1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hu-HU" sz="2200" b="1" dirty="0">
                <a:solidFill>
                  <a:srgbClr val="FF0000"/>
                </a:solidFill>
              </a:rPr>
              <a:t>morális likvidálás</a:t>
            </a:r>
            <a:r>
              <a:rPr lang="hu-HU" sz="2200" b="1" dirty="0"/>
              <a:t>: lejárató propaganda, karaktergyilkosság;</a:t>
            </a:r>
          </a:p>
          <a:p>
            <a:pPr lvl="1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hu-HU" sz="2200" b="1" dirty="0">
                <a:solidFill>
                  <a:srgbClr val="FF0000"/>
                </a:solidFill>
              </a:rPr>
              <a:t>egzisztenciális likvidálás</a:t>
            </a:r>
            <a:r>
              <a:rPr lang="hu-HU" sz="2200" b="1" dirty="0"/>
              <a:t>: elbocsátás/kirúgás; </a:t>
            </a:r>
          </a:p>
          <a:p>
            <a:pPr lvl="1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hu-HU" sz="2200" b="1" dirty="0">
                <a:solidFill>
                  <a:srgbClr val="FF0000"/>
                </a:solidFill>
              </a:rPr>
              <a:t>gazdasági likvidálás</a:t>
            </a:r>
            <a:r>
              <a:rPr lang="hu-HU" sz="2200" b="1" dirty="0"/>
              <a:t>: ellenállhatatlan üzleti ajánlat / állami eszközökkel történő tönkretétel;</a:t>
            </a:r>
          </a:p>
          <a:p>
            <a:pPr lvl="1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hu-HU" sz="2200" b="1" dirty="0">
                <a:solidFill>
                  <a:srgbClr val="FF0000"/>
                </a:solidFill>
              </a:rPr>
              <a:t>politikai likvidálás</a:t>
            </a:r>
            <a:r>
              <a:rPr lang="hu-HU" sz="2200" b="1" dirty="0"/>
              <a:t>: szervezetek ellehetetlenítése; </a:t>
            </a:r>
            <a:r>
              <a:rPr lang="en-US" sz="2200" b="1" dirty="0" err="1"/>
              <a:t>admini</a:t>
            </a:r>
            <a:r>
              <a:rPr lang="hu-HU" sz="2200" b="1" dirty="0" err="1"/>
              <a:t>sztratív</a:t>
            </a:r>
            <a:r>
              <a:rPr lang="hu-HU" sz="2200" b="1" dirty="0"/>
              <a:t>/büntetőjogi eszközökkel történő kizárási kísérlete a politikai versenyből;</a:t>
            </a:r>
          </a:p>
          <a:p>
            <a:pPr lvl="1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hu-HU" sz="2200" b="1" dirty="0"/>
              <a:t>hatósági vegzálás;</a:t>
            </a:r>
          </a:p>
          <a:p>
            <a:pPr lvl="1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hu-HU" sz="2200" b="1" dirty="0"/>
              <a:t>Szuverenitásvédelmi Hivatal („gondolatrendőrség”, esetleg később hatósági jogkör?)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60111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7ECB5-8D25-9A05-C019-4B5081BE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05075"/>
          </a:xfrm>
        </p:spPr>
        <p:txBody>
          <a:bodyPr>
            <a:noAutofit/>
          </a:bodyPr>
          <a:lstStyle/>
          <a:p>
            <a:r>
              <a:rPr lang="hu-HU" sz="4400" dirty="0"/>
              <a:t>Nemzetközi kockázatok, függőségi viszonyok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E069E-C227-027A-1906-7E4C07EB7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1164776"/>
            <a:ext cx="11525794" cy="56932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2800" b="1" dirty="0"/>
              <a:t>Orosz/kínai jelenlét, behatolás: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2010 előtt: orosz hátterű poligráfos vizsgálatok az NBH-ban; Dzerzsinszkij Akadémiát végzett NBH főigazgató;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kínai rendőrök Magyarországon;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akadálytalan </a:t>
            </a:r>
            <a:r>
              <a:rPr lang="hu-HU" sz="2400" b="1" dirty="0"/>
              <a:t>orosz titkosszolgálati mozgás Magyarországon</a:t>
            </a:r>
            <a:r>
              <a:rPr lang="hu-HU" sz="2400" dirty="0"/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200" dirty="0"/>
              <a:t>diplomaták,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200" dirty="0"/>
              <a:t>nemzeti kártya,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200" dirty="0"/>
              <a:t>letelepedési kötvények,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200" dirty="0"/>
              <a:t>Nemzetközi Beruházási Bank (IIB), „kémbank”,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200" dirty="0"/>
              <a:t>KKM IT feltörés,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200" dirty="0"/>
              <a:t>orosz érdekeket nyíltan képviselő állami vezetők, </a:t>
            </a:r>
            <a:r>
              <a:rPr lang="hu-HU" sz="2200" dirty="0" err="1"/>
              <a:t>fake</a:t>
            </a:r>
            <a:r>
              <a:rPr lang="hu-HU" sz="2200" dirty="0"/>
              <a:t> </a:t>
            </a:r>
            <a:r>
              <a:rPr lang="hu-HU" sz="2200" dirty="0" err="1"/>
              <a:t>news</a:t>
            </a:r>
            <a:r>
              <a:rPr lang="hu-HU" sz="2200" dirty="0"/>
              <a:t>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200" dirty="0"/>
              <a:t>Van/lehet-e </a:t>
            </a:r>
            <a:r>
              <a:rPr lang="hu-HU" sz="2200"/>
              <a:t>titkosszolgálati együttműködés?</a:t>
            </a:r>
            <a:endParaRPr lang="hu-HU" sz="2800" dirty="0"/>
          </a:p>
          <a:p>
            <a:pPr marL="0" indent="0">
              <a:buNone/>
            </a:pPr>
            <a:r>
              <a:rPr lang="hu-HU" sz="2800" b="1" dirty="0"/>
              <a:t>Szövetséges szolgálatok bizalomvesztése,</a:t>
            </a:r>
            <a:r>
              <a:rPr lang="hu-HU" sz="2800" dirty="0"/>
              <a:t> visszaeső érdemi információ átadás: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Orosz/</a:t>
            </a:r>
            <a:r>
              <a:rPr lang="hu-HU" sz="2400" dirty="0" err="1"/>
              <a:t>kínabarát</a:t>
            </a:r>
            <a:r>
              <a:rPr lang="hu-HU" sz="2400" dirty="0"/>
              <a:t> </a:t>
            </a:r>
            <a:r>
              <a:rPr lang="hu-HU" sz="2400" dirty="0" err="1"/>
              <a:t>kül</a:t>
            </a:r>
            <a:r>
              <a:rPr lang="hu-HU" sz="2400" dirty="0"/>
              <a:t>- és külgazdasági politika miatt;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Bevallott (NB Bizottság) vagy lebukott  felderítés (Brüsszel, HVG 2023.03.28.).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sz="2800" b="1" dirty="0"/>
              <a:t>Nemzeti </a:t>
            </a:r>
            <a:r>
              <a:rPr lang="hu-HU" sz="2800" b="1" dirty="0" err="1"/>
              <a:t>kül</a:t>
            </a:r>
            <a:r>
              <a:rPr lang="hu-HU" sz="2800" b="1" dirty="0"/>
              <a:t>(gazdasági)politika helyett rezsim és családi </a:t>
            </a:r>
            <a:r>
              <a:rPr lang="hu-HU" sz="2800" b="1" dirty="0" err="1"/>
              <a:t>kül</a:t>
            </a:r>
            <a:r>
              <a:rPr lang="hu-HU" sz="2800" b="1" dirty="0"/>
              <a:t>(gazdaság)politika.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67808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035" y="47442"/>
            <a:ext cx="11877929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800" kern="0" dirty="0"/>
              <a:t>Hacker </a:t>
            </a:r>
            <a:r>
              <a:rPr sz="4800" kern="0" dirty="0" err="1"/>
              <a:t>kitekintő</a:t>
            </a:r>
            <a:r>
              <a:rPr sz="4800" kern="0" dirty="0"/>
              <a:t> –</a:t>
            </a:r>
            <a:r>
              <a:rPr lang="hu-HU" sz="4800" kern="0" dirty="0"/>
              <a:t> </a:t>
            </a:r>
            <a:r>
              <a:rPr sz="4800" kern="0" dirty="0"/>
              <a:t>KKM</a:t>
            </a:r>
            <a:r>
              <a:rPr lang="hu-HU" sz="4800" kern="0" dirty="0"/>
              <a:t>, VBÜ</a:t>
            </a:r>
            <a:endParaRPr sz="4800" kern="0" dirty="0"/>
          </a:p>
        </p:txBody>
      </p:sp>
      <p:sp>
        <p:nvSpPr>
          <p:cNvPr id="3" name="object 3"/>
          <p:cNvSpPr txBox="1"/>
          <p:nvPr/>
        </p:nvSpPr>
        <p:spPr>
          <a:xfrm>
            <a:off x="343989" y="576076"/>
            <a:ext cx="11504022" cy="6305701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2243138" marR="110489" indent="-2243138">
              <a:lnSpc>
                <a:spcPct val="70400"/>
              </a:lnSpc>
              <a:spcBef>
                <a:spcPts val="955"/>
              </a:spcBef>
              <a:tabLst>
                <a:tab pos="527050" algn="l"/>
                <a:tab pos="527685" algn="l"/>
              </a:tabLst>
            </a:pPr>
            <a:r>
              <a:rPr lang="hu-HU" sz="2400" b="1" kern="0" dirty="0">
                <a:latin typeface="+mj-lt"/>
                <a:cs typeface="Arial"/>
              </a:rPr>
              <a:t>Ami megtörtént: 	</a:t>
            </a:r>
          </a:p>
          <a:p>
            <a:pPr marL="515938" marR="110489" indent="-515938">
              <a:spcBef>
                <a:spcPts val="955"/>
              </a:spcBef>
              <a:buFont typeface="Wingdings" panose="05000000000000000000" pitchFamily="2" charset="2"/>
              <a:buChar char="Ø"/>
              <a:tabLst>
                <a:tab pos="527050" algn="l"/>
                <a:tab pos="527685" algn="l"/>
              </a:tabLst>
            </a:pPr>
            <a:r>
              <a:rPr lang="hu-HU" sz="2100" b="1" kern="0" dirty="0">
                <a:latin typeface="+mj-lt"/>
                <a:cs typeface="Arial"/>
              </a:rPr>
              <a:t>		a </a:t>
            </a:r>
            <a:r>
              <a:rPr lang="hu-HU" sz="2100" b="1" kern="0" dirty="0">
                <a:solidFill>
                  <a:srgbClr val="FF0000"/>
                </a:solidFill>
                <a:latin typeface="+mj-lt"/>
                <a:cs typeface="Arial"/>
              </a:rPr>
              <a:t>Külgazdasági és Külügyminisztérium </a:t>
            </a:r>
            <a:r>
              <a:rPr lang="hu-HU" sz="2100" b="1" kern="0" dirty="0">
                <a:latin typeface="+mj-lt"/>
                <a:cs typeface="Arial"/>
              </a:rPr>
              <a:t>informatikai rendszereihez teljes körű orosz hozzáférés; a „hackertámadás” előtt és után is (?);</a:t>
            </a:r>
          </a:p>
          <a:p>
            <a:pPr marL="342900" marR="110489" indent="-342900">
              <a:spcBef>
                <a:spcPts val="955"/>
              </a:spcBef>
              <a:buFont typeface="Wingdings" panose="05000000000000000000" pitchFamily="2" charset="2"/>
              <a:buChar char="Ø"/>
              <a:tabLst>
                <a:tab pos="527050" algn="l"/>
                <a:tab pos="527685" algn="l"/>
              </a:tabLst>
            </a:pPr>
            <a:r>
              <a:rPr lang="hu-HU" sz="2100" b="1" kern="0" dirty="0">
                <a:latin typeface="+mj-lt"/>
                <a:cs typeface="Arial"/>
              </a:rPr>
              <a:t>	a </a:t>
            </a:r>
            <a:r>
              <a:rPr lang="hu-HU" sz="2100" b="1" kern="0" dirty="0">
                <a:solidFill>
                  <a:srgbClr val="FF0000"/>
                </a:solidFill>
                <a:latin typeface="+mj-lt"/>
                <a:cs typeface="Arial"/>
              </a:rPr>
              <a:t>Védelmi Beszerzési Ügynökség </a:t>
            </a:r>
            <a:r>
              <a:rPr lang="hu-HU" sz="2100" b="1" kern="0" dirty="0">
                <a:latin typeface="+mj-lt"/>
                <a:cs typeface="Arial"/>
              </a:rPr>
              <a:t>szervereinek feltörése „üzleti célból” (2024);</a:t>
            </a:r>
          </a:p>
          <a:p>
            <a:pPr marL="12701" marR="110489" algn="ctr">
              <a:spcBef>
                <a:spcPts val="955"/>
              </a:spcBef>
              <a:tabLst>
                <a:tab pos="527050" algn="l"/>
                <a:tab pos="527685" algn="l"/>
              </a:tabLst>
            </a:pPr>
            <a:r>
              <a:rPr lang="hu-HU" sz="2100" b="1" kern="0" dirty="0">
                <a:latin typeface="+mj-lt"/>
                <a:cs typeface="Arial"/>
              </a:rPr>
              <a:t>***********</a:t>
            </a:r>
          </a:p>
          <a:p>
            <a:pPr marL="812801" marR="110489" lvl="1" indent="-3429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527050" algn="l"/>
                <a:tab pos="527685" algn="l"/>
              </a:tabLst>
            </a:pPr>
            <a:r>
              <a:rPr lang="hu-HU" sz="2100" b="1" kern="0" dirty="0">
                <a:latin typeface="+mj-lt"/>
                <a:cs typeface="Arial"/>
              </a:rPr>
              <a:t>N</a:t>
            </a:r>
            <a:r>
              <a:rPr sz="2100" b="1" kern="0" dirty="0" err="1">
                <a:latin typeface="+mj-lt"/>
                <a:cs typeface="Arial"/>
              </a:rPr>
              <a:t>incs</a:t>
            </a:r>
            <a:r>
              <a:rPr sz="2100" b="1" kern="0" dirty="0">
                <a:latin typeface="+mj-lt"/>
                <a:cs typeface="Arial"/>
              </a:rPr>
              <a:t> IT security awareness </a:t>
            </a:r>
            <a:r>
              <a:rPr sz="2100" kern="0" dirty="0">
                <a:latin typeface="+mj-lt"/>
                <a:cs typeface="Arial"/>
              </a:rPr>
              <a:t>a </a:t>
            </a:r>
            <a:r>
              <a:rPr sz="2100" kern="0" dirty="0" err="1">
                <a:latin typeface="+mj-lt"/>
                <a:cs typeface="Arial"/>
              </a:rPr>
              <a:t>rendszerváltás</a:t>
            </a:r>
            <a:r>
              <a:rPr sz="2100" kern="0" dirty="0">
                <a:latin typeface="+mj-lt"/>
                <a:cs typeface="Arial"/>
              </a:rPr>
              <a:t> </a:t>
            </a:r>
            <a:r>
              <a:rPr sz="2100" kern="0" dirty="0" err="1">
                <a:latin typeface="+mj-lt"/>
                <a:cs typeface="Arial"/>
              </a:rPr>
              <a:t>óta</a:t>
            </a:r>
            <a:r>
              <a:rPr lang="hu-HU" sz="2100" kern="0" dirty="0">
                <a:latin typeface="+mj-lt"/>
                <a:cs typeface="Arial"/>
              </a:rPr>
              <a:t> az </a:t>
            </a:r>
            <a:r>
              <a:rPr sz="2100" kern="0" dirty="0" err="1">
                <a:latin typeface="+mj-lt"/>
                <a:cs typeface="Arial"/>
              </a:rPr>
              <a:t>egész</a:t>
            </a:r>
            <a:r>
              <a:rPr sz="2100" kern="0" dirty="0">
                <a:latin typeface="+mj-lt"/>
                <a:cs typeface="Arial"/>
              </a:rPr>
              <a:t> </a:t>
            </a:r>
            <a:r>
              <a:rPr sz="2100" kern="0" dirty="0" err="1">
                <a:latin typeface="+mj-lt"/>
                <a:cs typeface="Arial"/>
              </a:rPr>
              <a:t>államigazgatásban</a:t>
            </a:r>
            <a:r>
              <a:rPr lang="hu-HU" sz="2100" kern="0" dirty="0">
                <a:latin typeface="+mj-lt"/>
                <a:cs typeface="Arial"/>
              </a:rPr>
              <a:t>;</a:t>
            </a:r>
            <a:r>
              <a:rPr sz="2100" kern="0" dirty="0">
                <a:latin typeface="+mj-lt"/>
                <a:cs typeface="Arial"/>
              </a:rPr>
              <a:t> </a:t>
            </a:r>
            <a:r>
              <a:rPr lang="hu-HU" sz="2100" kern="0" dirty="0">
                <a:latin typeface="+mj-lt"/>
                <a:cs typeface="Arial"/>
              </a:rPr>
              <a:t>s</a:t>
            </a:r>
            <a:r>
              <a:rPr sz="2100" kern="0" dirty="0">
                <a:latin typeface="+mj-lt"/>
                <a:cs typeface="Arial"/>
              </a:rPr>
              <a:t>e minimális szakismeret, se tudatosság, se rendes képzés, se </a:t>
            </a:r>
            <a:r>
              <a:rPr sz="2100" kern="0" dirty="0" err="1">
                <a:latin typeface="+mj-lt"/>
                <a:cs typeface="Arial"/>
              </a:rPr>
              <a:t>számonkérés</a:t>
            </a:r>
            <a:r>
              <a:rPr lang="hu-HU" sz="2100" kern="0" dirty="0">
                <a:latin typeface="+mj-lt"/>
                <a:cs typeface="Arial"/>
              </a:rPr>
              <a:t>;</a:t>
            </a:r>
            <a:endParaRPr sz="2100" kern="0" dirty="0">
              <a:latin typeface="+mj-lt"/>
              <a:cs typeface="Arial"/>
            </a:endParaRPr>
          </a:p>
          <a:p>
            <a:pPr marL="812801" lvl="1" indent="-3429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527050" algn="l"/>
                <a:tab pos="527685" algn="l"/>
              </a:tabLst>
            </a:pPr>
            <a:r>
              <a:rPr sz="2100" kern="0" dirty="0">
                <a:latin typeface="+mj-lt"/>
                <a:cs typeface="Arial"/>
              </a:rPr>
              <a:t>A meglévő </a:t>
            </a:r>
            <a:r>
              <a:rPr sz="2100" b="1" kern="0" dirty="0">
                <a:latin typeface="+mj-lt"/>
                <a:cs typeface="Arial"/>
              </a:rPr>
              <a:t>(jog)</a:t>
            </a:r>
            <a:r>
              <a:rPr sz="2100" b="1" kern="0" dirty="0" err="1">
                <a:latin typeface="+mj-lt"/>
                <a:cs typeface="Arial"/>
              </a:rPr>
              <a:t>szabályozás</a:t>
            </a:r>
            <a:r>
              <a:rPr sz="2100" b="1" kern="0" dirty="0">
                <a:latin typeface="+mj-lt"/>
                <a:cs typeface="Arial"/>
              </a:rPr>
              <a:t> </a:t>
            </a:r>
            <a:r>
              <a:rPr sz="2100" b="1" kern="0" dirty="0" err="1">
                <a:latin typeface="+mj-lt"/>
                <a:cs typeface="Arial"/>
              </a:rPr>
              <a:t>negligálása</a:t>
            </a:r>
            <a:r>
              <a:rPr lang="hu-HU" sz="2100" b="1" kern="0" dirty="0">
                <a:latin typeface="+mj-lt"/>
                <a:cs typeface="Arial"/>
              </a:rPr>
              <a:t>;</a:t>
            </a:r>
            <a:endParaRPr sz="2100" kern="0" dirty="0">
              <a:latin typeface="+mj-lt"/>
              <a:cs typeface="Arial"/>
            </a:endParaRPr>
          </a:p>
          <a:p>
            <a:pPr marL="812801" marR="5080" lvl="1" indent="-3429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527050" algn="l"/>
                <a:tab pos="527685" algn="l"/>
              </a:tabLst>
            </a:pPr>
            <a:r>
              <a:rPr sz="2100" b="1" kern="0" dirty="0">
                <a:latin typeface="+mj-lt"/>
                <a:cs typeface="Arial"/>
              </a:rPr>
              <a:t>Magasabb minősítésű anyagok alacsonyabbra minősítése</a:t>
            </a:r>
            <a:r>
              <a:rPr sz="2100" kern="0" dirty="0">
                <a:latin typeface="+mj-lt"/>
                <a:cs typeface="Arial"/>
              </a:rPr>
              <a:t>, hogy „beleférjenek  a </a:t>
            </a:r>
            <a:r>
              <a:rPr sz="2100" kern="0" dirty="0" err="1">
                <a:latin typeface="+mj-lt"/>
                <a:cs typeface="Arial"/>
              </a:rPr>
              <a:t>rendszerbe</a:t>
            </a:r>
            <a:r>
              <a:rPr sz="2100" kern="0" dirty="0">
                <a:latin typeface="+mj-lt"/>
                <a:cs typeface="Arial"/>
              </a:rPr>
              <a:t>”</a:t>
            </a:r>
            <a:r>
              <a:rPr lang="hu-HU" sz="2100" kern="0" dirty="0">
                <a:latin typeface="+mj-lt"/>
                <a:cs typeface="Arial"/>
              </a:rPr>
              <a:t>;</a:t>
            </a:r>
            <a:r>
              <a:rPr sz="2100" kern="0" dirty="0">
                <a:latin typeface="+mj-lt"/>
                <a:cs typeface="Arial"/>
              </a:rPr>
              <a:t> nem a tartalom dönti el, hanem a </a:t>
            </a:r>
            <a:r>
              <a:rPr sz="2100" kern="0" dirty="0" err="1">
                <a:latin typeface="+mj-lt"/>
                <a:cs typeface="Arial"/>
              </a:rPr>
              <a:t>titokgazda</a:t>
            </a:r>
            <a:r>
              <a:rPr lang="hu-HU" sz="2100" kern="0" dirty="0">
                <a:latin typeface="+mj-lt"/>
                <a:cs typeface="Arial"/>
              </a:rPr>
              <a:t>;</a:t>
            </a:r>
            <a:endParaRPr sz="2100" kern="0" dirty="0">
              <a:latin typeface="+mj-lt"/>
              <a:cs typeface="Arial"/>
            </a:endParaRPr>
          </a:p>
          <a:p>
            <a:pPr marL="812801" marR="796925" lvl="1" indent="-3429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527050" algn="l"/>
                <a:tab pos="527685" algn="l"/>
              </a:tabLst>
            </a:pPr>
            <a:r>
              <a:rPr sz="2100" b="1" kern="0" dirty="0">
                <a:latin typeface="+mj-lt"/>
                <a:cs typeface="Arial"/>
              </a:rPr>
              <a:t>Rendszerszerűen nyílt csatornába </a:t>
            </a:r>
            <a:r>
              <a:rPr sz="2100" b="1" kern="0" dirty="0" err="1">
                <a:latin typeface="+mj-lt"/>
                <a:cs typeface="Arial"/>
              </a:rPr>
              <a:t>kerülnek</a:t>
            </a:r>
            <a:r>
              <a:rPr sz="2100" b="1" kern="0" dirty="0">
                <a:latin typeface="+mj-lt"/>
                <a:cs typeface="Arial"/>
              </a:rPr>
              <a:t> </a:t>
            </a:r>
            <a:r>
              <a:rPr lang="hu-HU" sz="2100" b="1" kern="0" dirty="0">
                <a:latin typeface="+mj-lt"/>
                <a:cs typeface="Arial"/>
              </a:rPr>
              <a:t>érzékeny</a:t>
            </a:r>
            <a:r>
              <a:rPr sz="2100" b="1" kern="0" dirty="0">
                <a:latin typeface="+mj-lt"/>
                <a:cs typeface="Arial"/>
              </a:rPr>
              <a:t> anyagok</a:t>
            </a:r>
            <a:r>
              <a:rPr sz="2100" kern="0" dirty="0">
                <a:latin typeface="+mj-lt"/>
                <a:cs typeface="Arial"/>
              </a:rPr>
              <a:t>: </a:t>
            </a:r>
            <a:r>
              <a:rPr sz="2100" kern="0" dirty="0" err="1">
                <a:latin typeface="+mj-lt"/>
                <a:cs typeface="Arial"/>
              </a:rPr>
              <a:t>külügyi</a:t>
            </a:r>
            <a:r>
              <a:rPr sz="2100" kern="0" dirty="0">
                <a:latin typeface="+mj-lt"/>
                <a:cs typeface="Arial"/>
              </a:rPr>
              <a:t> </a:t>
            </a:r>
            <a:r>
              <a:rPr sz="2100" kern="0" dirty="0" err="1">
                <a:latin typeface="+mj-lt"/>
                <a:cs typeface="Arial"/>
              </a:rPr>
              <a:t>levelezés</a:t>
            </a:r>
            <a:r>
              <a:rPr sz="2100" kern="0" dirty="0">
                <a:latin typeface="+mj-lt"/>
                <a:cs typeface="Arial"/>
              </a:rPr>
              <a:t>, </a:t>
            </a:r>
            <a:r>
              <a:rPr sz="2100" kern="0" dirty="0" err="1">
                <a:latin typeface="+mj-lt"/>
                <a:cs typeface="Arial"/>
              </a:rPr>
              <a:t>mobilhasználat</a:t>
            </a:r>
            <a:r>
              <a:rPr sz="2100" kern="0" dirty="0">
                <a:latin typeface="+mj-lt"/>
                <a:cs typeface="Arial"/>
              </a:rPr>
              <a:t>,</a:t>
            </a:r>
            <a:r>
              <a:rPr lang="hu-HU" sz="2100" kern="0" dirty="0">
                <a:latin typeface="+mj-lt"/>
                <a:cs typeface="Arial"/>
              </a:rPr>
              <a:t> stb.;</a:t>
            </a:r>
            <a:endParaRPr sz="2100" kern="0" dirty="0">
              <a:latin typeface="+mj-lt"/>
              <a:cs typeface="Arial"/>
            </a:endParaRPr>
          </a:p>
          <a:p>
            <a:pPr marL="812801" lvl="1" indent="-3429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527050" algn="l"/>
                <a:tab pos="527685" algn="l"/>
              </a:tabLst>
            </a:pPr>
            <a:r>
              <a:rPr sz="2100" b="1" kern="0" dirty="0">
                <a:latin typeface="+mj-lt"/>
                <a:cs typeface="Arial"/>
              </a:rPr>
              <a:t>N</a:t>
            </a:r>
            <a:r>
              <a:rPr lang="hu-HU" sz="2100" b="1" kern="0" dirty="0" err="1">
                <a:latin typeface="+mj-lt"/>
                <a:cs typeface="Arial"/>
              </a:rPr>
              <a:t>emzeti</a:t>
            </a:r>
            <a:r>
              <a:rPr lang="hu-HU" sz="2100" b="1" kern="0" dirty="0">
                <a:latin typeface="+mj-lt"/>
                <a:cs typeface="Arial"/>
              </a:rPr>
              <a:t> </a:t>
            </a:r>
            <a:r>
              <a:rPr sz="2100" b="1" kern="0" dirty="0">
                <a:latin typeface="+mj-lt"/>
                <a:cs typeface="Arial"/>
              </a:rPr>
              <a:t>B</a:t>
            </a:r>
            <a:r>
              <a:rPr lang="hu-HU" sz="2100" b="1" kern="0" dirty="0" err="1">
                <a:latin typeface="+mj-lt"/>
                <a:cs typeface="Arial"/>
              </a:rPr>
              <a:t>iztonsági</a:t>
            </a:r>
            <a:r>
              <a:rPr lang="hu-HU" sz="2100" b="1" kern="0" dirty="0">
                <a:latin typeface="+mj-lt"/>
                <a:cs typeface="Arial"/>
              </a:rPr>
              <a:t> </a:t>
            </a:r>
            <a:r>
              <a:rPr sz="2100" b="1" kern="0" dirty="0">
                <a:latin typeface="+mj-lt"/>
                <a:cs typeface="Arial"/>
              </a:rPr>
              <a:t>F</a:t>
            </a:r>
            <a:r>
              <a:rPr lang="hu-HU" sz="2100" b="1" kern="0" dirty="0">
                <a:latin typeface="+mj-lt"/>
                <a:cs typeface="Arial"/>
              </a:rPr>
              <a:t>elügyelet</a:t>
            </a:r>
            <a:r>
              <a:rPr sz="2100" b="1" kern="0" dirty="0">
                <a:latin typeface="+mj-lt"/>
                <a:cs typeface="Arial"/>
              </a:rPr>
              <a:t> </a:t>
            </a:r>
            <a:r>
              <a:rPr lang="hu-HU" sz="2100" b="1" kern="0" dirty="0">
                <a:latin typeface="+mj-lt"/>
                <a:cs typeface="Arial"/>
              </a:rPr>
              <a:t>beolvasztása a Nemzetbiztonsági Szakszolgálatba</a:t>
            </a:r>
            <a:r>
              <a:rPr sz="2100" b="1" kern="0" dirty="0">
                <a:latin typeface="+mj-lt"/>
                <a:cs typeface="Arial"/>
              </a:rPr>
              <a:t> </a:t>
            </a:r>
            <a:r>
              <a:rPr sz="2100" kern="0" dirty="0">
                <a:latin typeface="+mj-lt"/>
                <a:cs typeface="Arial"/>
              </a:rPr>
              <a:t>(2014)</a:t>
            </a:r>
            <a:r>
              <a:rPr lang="hu-HU" sz="2100" kern="0" dirty="0">
                <a:latin typeface="+mj-lt"/>
                <a:cs typeface="Arial"/>
              </a:rPr>
              <a:t>: </a:t>
            </a:r>
            <a:r>
              <a:rPr sz="2100" kern="0" dirty="0" err="1">
                <a:latin typeface="+mj-lt"/>
                <a:cs typeface="Arial"/>
              </a:rPr>
              <a:t>túl</a:t>
            </a:r>
            <a:r>
              <a:rPr sz="2100" kern="0" dirty="0">
                <a:latin typeface="+mj-lt"/>
                <a:cs typeface="Arial"/>
              </a:rPr>
              <a:t> nagy kockázatokra </a:t>
            </a:r>
            <a:r>
              <a:rPr sz="2100" kern="0" dirty="0" err="1">
                <a:latin typeface="+mj-lt"/>
                <a:cs typeface="Arial"/>
              </a:rPr>
              <a:t>mutatott</a:t>
            </a:r>
            <a:r>
              <a:rPr sz="2100" kern="0" dirty="0">
                <a:latin typeface="+mj-lt"/>
                <a:cs typeface="Arial"/>
              </a:rPr>
              <a:t> </a:t>
            </a:r>
            <a:r>
              <a:rPr sz="2100" kern="0" dirty="0" err="1">
                <a:latin typeface="+mj-lt"/>
                <a:cs typeface="Arial"/>
              </a:rPr>
              <a:t>rá</a:t>
            </a:r>
            <a:r>
              <a:rPr lang="hu-HU" sz="2100" kern="0" dirty="0">
                <a:latin typeface="+mj-lt"/>
                <a:cs typeface="Arial"/>
              </a:rPr>
              <a:t>;</a:t>
            </a:r>
            <a:endParaRPr sz="2100" kern="0" dirty="0">
              <a:latin typeface="+mj-lt"/>
              <a:cs typeface="Arial"/>
            </a:endParaRPr>
          </a:p>
          <a:p>
            <a:pPr marL="812801" marR="41275" lvl="1" indent="-3429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527050" algn="l"/>
                <a:tab pos="527685" algn="l"/>
              </a:tabLst>
            </a:pPr>
            <a:r>
              <a:rPr sz="2100" kern="0" dirty="0">
                <a:latin typeface="+mj-lt"/>
                <a:cs typeface="Arial"/>
              </a:rPr>
              <a:t>Nem IT biztonsági, hanem </a:t>
            </a:r>
            <a:r>
              <a:rPr sz="2100" b="1" kern="0" dirty="0" err="1">
                <a:latin typeface="+mj-lt"/>
                <a:cs typeface="Arial"/>
              </a:rPr>
              <a:t>rendőri</a:t>
            </a:r>
            <a:r>
              <a:rPr sz="2100" b="1" kern="0" dirty="0">
                <a:latin typeface="+mj-lt"/>
                <a:cs typeface="Arial"/>
              </a:rPr>
              <a:t> </a:t>
            </a:r>
            <a:r>
              <a:rPr sz="2100" b="1" kern="0" dirty="0" err="1">
                <a:latin typeface="+mj-lt"/>
                <a:cs typeface="Arial"/>
              </a:rPr>
              <a:t>hozzáállás</a:t>
            </a:r>
            <a:r>
              <a:rPr lang="hu-HU" sz="2100" b="1" kern="0" dirty="0">
                <a:latin typeface="+mj-lt"/>
                <a:cs typeface="Arial"/>
              </a:rPr>
              <a:t>:</a:t>
            </a:r>
            <a:r>
              <a:rPr sz="2100" kern="0" dirty="0">
                <a:latin typeface="+mj-lt"/>
                <a:cs typeface="Arial"/>
              </a:rPr>
              <a:t> </a:t>
            </a:r>
            <a:r>
              <a:rPr sz="2100" kern="0" dirty="0" err="1">
                <a:latin typeface="+mj-lt"/>
                <a:cs typeface="Arial"/>
              </a:rPr>
              <a:t>szakmaiatlan</a:t>
            </a:r>
            <a:r>
              <a:rPr sz="2100" kern="0" dirty="0">
                <a:latin typeface="+mj-lt"/>
                <a:cs typeface="Arial"/>
              </a:rPr>
              <a:t> </a:t>
            </a:r>
            <a:r>
              <a:rPr sz="2100" kern="0" dirty="0" err="1">
                <a:latin typeface="+mj-lt"/>
                <a:cs typeface="Arial"/>
              </a:rPr>
              <a:t>központosítás</a:t>
            </a:r>
            <a:r>
              <a:rPr sz="2100" kern="0" dirty="0">
                <a:latin typeface="+mj-lt"/>
                <a:cs typeface="Arial"/>
              </a:rPr>
              <a:t>. </a:t>
            </a:r>
            <a:r>
              <a:rPr lang="hu-HU" sz="2100" kern="0" dirty="0">
                <a:latin typeface="+mj-lt"/>
                <a:cs typeface="Arial"/>
              </a:rPr>
              <a:t>(</a:t>
            </a:r>
            <a:r>
              <a:rPr sz="2100" b="1" kern="0" dirty="0" err="1">
                <a:latin typeface="+mj-lt"/>
                <a:cs typeface="Arial"/>
              </a:rPr>
              <a:t>Központi</a:t>
            </a:r>
            <a:r>
              <a:rPr sz="2100" b="1" kern="0" dirty="0">
                <a:latin typeface="+mj-lt"/>
                <a:cs typeface="Arial"/>
              </a:rPr>
              <a:t>, de önálló szakmai </a:t>
            </a:r>
            <a:r>
              <a:rPr sz="2100" b="1" kern="0" dirty="0" err="1">
                <a:latin typeface="+mj-lt"/>
                <a:cs typeface="Arial"/>
              </a:rPr>
              <a:t>szervezet</a:t>
            </a:r>
            <a:r>
              <a:rPr sz="2100" b="1" kern="0" dirty="0">
                <a:latin typeface="+mj-lt"/>
                <a:cs typeface="Arial"/>
              </a:rPr>
              <a:t> </a:t>
            </a:r>
            <a:r>
              <a:rPr sz="2100" kern="0" dirty="0" err="1">
                <a:latin typeface="+mj-lt"/>
                <a:cs typeface="Arial"/>
              </a:rPr>
              <a:t>kellene</a:t>
            </a:r>
            <a:r>
              <a:rPr lang="hu-HU" sz="2100" kern="0" dirty="0">
                <a:latin typeface="+mj-lt"/>
                <a:cs typeface="Arial"/>
              </a:rPr>
              <a:t>:</a:t>
            </a:r>
            <a:r>
              <a:rPr sz="2100" kern="0" dirty="0">
                <a:latin typeface="+mj-lt"/>
                <a:cs typeface="Arial"/>
              </a:rPr>
              <a:t> „IT </a:t>
            </a:r>
            <a:r>
              <a:rPr sz="2100" kern="0" dirty="0" err="1">
                <a:latin typeface="+mj-lt"/>
                <a:cs typeface="Arial"/>
              </a:rPr>
              <a:t>bíróság</a:t>
            </a:r>
            <a:r>
              <a:rPr sz="2100" kern="0" dirty="0">
                <a:latin typeface="+mj-lt"/>
                <a:cs typeface="Arial"/>
              </a:rPr>
              <a:t>”</a:t>
            </a:r>
            <a:r>
              <a:rPr lang="hu-HU" sz="2100" kern="0" dirty="0">
                <a:latin typeface="+mj-lt"/>
                <a:cs typeface="Arial"/>
              </a:rPr>
              <a:t>.</a:t>
            </a:r>
            <a:endParaRPr sz="2100" kern="0" dirty="0">
              <a:latin typeface="+mj-lt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571" y="261946"/>
            <a:ext cx="11538857" cy="669479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sz="3600" dirty="0"/>
              <a:t>PEGASUS</a:t>
            </a:r>
            <a:r>
              <a:rPr lang="hu-HU" sz="3600" dirty="0"/>
              <a:t>, QuaDream</a:t>
            </a:r>
            <a:r>
              <a:rPr sz="3600" dirty="0"/>
              <a:t> </a:t>
            </a:r>
            <a:r>
              <a:rPr sz="3600" spc="-245" dirty="0"/>
              <a:t>– </a:t>
            </a:r>
            <a:r>
              <a:rPr sz="3600" spc="-155" dirty="0"/>
              <a:t>illusztráció </a:t>
            </a:r>
            <a:r>
              <a:rPr sz="3600" spc="-365" dirty="0"/>
              <a:t>a </a:t>
            </a:r>
            <a:r>
              <a:rPr lang="hu-HU" sz="3600" spc="-365" dirty="0"/>
              <a:t> </a:t>
            </a:r>
            <a:r>
              <a:rPr sz="3600" dirty="0" err="1"/>
              <a:t>jogállamtalanításhoz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357051" y="1164771"/>
            <a:ext cx="11508377" cy="53609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130"/>
              </a:spcBef>
              <a:buFont typeface="Wingdings" panose="05000000000000000000" pitchFamily="2" charset="2"/>
              <a:buChar char="Ø"/>
              <a:tabLst>
                <a:tab pos="527050" algn="l"/>
                <a:tab pos="527685" algn="l"/>
              </a:tabLst>
            </a:pPr>
            <a:r>
              <a:rPr sz="2600" kern="0" dirty="0">
                <a:latin typeface="+mj-lt"/>
                <a:cs typeface="Arial"/>
              </a:rPr>
              <a:t>Sok ilyen software van</a:t>
            </a:r>
            <a:r>
              <a:rPr lang="hu-HU" sz="2600" kern="0" dirty="0">
                <a:latin typeface="+mj-lt"/>
                <a:cs typeface="Arial"/>
              </a:rPr>
              <a:t>,</a:t>
            </a:r>
            <a:r>
              <a:rPr lang="hu-HU" sz="2600" b="1" kern="0" dirty="0">
                <a:latin typeface="+mj-lt"/>
                <a:cs typeface="Arial"/>
              </a:rPr>
              <a:t> </a:t>
            </a:r>
            <a:r>
              <a:rPr sz="2600" b="1" kern="0" dirty="0" err="1">
                <a:latin typeface="+mj-lt"/>
                <a:cs typeface="Arial"/>
              </a:rPr>
              <a:t>ez</a:t>
            </a:r>
            <a:r>
              <a:rPr lang="hu-HU" sz="2600" b="1" kern="0" dirty="0">
                <a:latin typeface="+mj-lt"/>
                <a:cs typeface="Arial"/>
              </a:rPr>
              <a:t> a kettő</a:t>
            </a:r>
            <a:r>
              <a:rPr sz="2600" b="1" kern="0" dirty="0">
                <a:latin typeface="+mj-lt"/>
                <a:cs typeface="Arial"/>
              </a:rPr>
              <a:t> </a:t>
            </a:r>
            <a:r>
              <a:rPr sz="2600" b="1" kern="0" dirty="0" err="1">
                <a:latin typeface="+mj-lt"/>
                <a:cs typeface="Arial"/>
              </a:rPr>
              <a:t>buk</a:t>
            </a:r>
            <a:r>
              <a:rPr lang="hu-HU" sz="2600" b="1" kern="0" dirty="0">
                <a:latin typeface="+mj-lt"/>
                <a:cs typeface="Arial"/>
              </a:rPr>
              <a:t>ott le a nyilvánosság előtt</a:t>
            </a:r>
            <a:r>
              <a:rPr lang="hu-HU" sz="2600" kern="0" dirty="0">
                <a:latin typeface="+mj-lt"/>
                <a:cs typeface="Arial"/>
              </a:rPr>
              <a:t>: lehallgatott személyek (Pegasus), magyarországi szerverek (QuaDream);</a:t>
            </a:r>
            <a:endParaRPr sz="2600" kern="0" dirty="0">
              <a:latin typeface="+mj-lt"/>
              <a:cs typeface="Arial"/>
            </a:endParaRPr>
          </a:p>
          <a:p>
            <a:pPr marL="527685" indent="-514984">
              <a:lnSpc>
                <a:spcPts val="3025"/>
              </a:lnSpc>
              <a:spcBef>
                <a:spcPts val="35"/>
              </a:spcBef>
              <a:buFont typeface="Wingdings" panose="05000000000000000000" pitchFamily="2" charset="2"/>
              <a:buChar char="Ø"/>
              <a:tabLst>
                <a:tab pos="527050" algn="l"/>
                <a:tab pos="527685" algn="l"/>
              </a:tabLst>
            </a:pPr>
            <a:r>
              <a:rPr sz="2600" b="1" kern="0" dirty="0">
                <a:latin typeface="+mj-lt"/>
                <a:cs typeface="Arial"/>
              </a:rPr>
              <a:t>SAAS = software as a service</a:t>
            </a:r>
          </a:p>
          <a:p>
            <a:pPr marL="927735" lvl="1" indent="-457834">
              <a:lnSpc>
                <a:spcPts val="2360"/>
              </a:lnSpc>
              <a:buFont typeface="Wingdings" panose="05000000000000000000" pitchFamily="2" charset="2"/>
              <a:buChar char="§"/>
              <a:tabLst>
                <a:tab pos="927100" algn="l"/>
                <a:tab pos="927735" algn="l"/>
              </a:tabLst>
            </a:pPr>
            <a:r>
              <a:rPr lang="hu-HU" sz="2150" kern="0" dirty="0">
                <a:latin typeface="+mj-lt"/>
                <a:cs typeface="Arial"/>
              </a:rPr>
              <a:t>n</a:t>
            </a:r>
            <a:r>
              <a:rPr sz="2150" kern="0" dirty="0" err="1">
                <a:latin typeface="+mj-lt"/>
                <a:cs typeface="Arial"/>
              </a:rPr>
              <a:t>em</a:t>
            </a:r>
            <a:r>
              <a:rPr sz="2150" kern="0" dirty="0">
                <a:latin typeface="+mj-lt"/>
                <a:cs typeface="Arial"/>
              </a:rPr>
              <a:t> kell </a:t>
            </a:r>
            <a:r>
              <a:rPr sz="2150" kern="0" dirty="0" err="1">
                <a:latin typeface="+mj-lt"/>
                <a:cs typeface="Arial"/>
              </a:rPr>
              <a:t>nagy</a:t>
            </a:r>
            <a:r>
              <a:rPr sz="2150" kern="0" dirty="0">
                <a:latin typeface="+mj-lt"/>
                <a:cs typeface="Arial"/>
              </a:rPr>
              <a:t> </a:t>
            </a:r>
            <a:r>
              <a:rPr sz="2150" kern="0" dirty="0" err="1">
                <a:latin typeface="+mj-lt"/>
                <a:cs typeface="Arial"/>
              </a:rPr>
              <a:t>szervezet</a:t>
            </a:r>
            <a:r>
              <a:rPr lang="hu-HU" sz="2150" kern="0" dirty="0">
                <a:latin typeface="+mj-lt"/>
                <a:cs typeface="Arial"/>
              </a:rPr>
              <a:t> a működtetéséhez;</a:t>
            </a:r>
            <a:endParaRPr sz="2150" kern="0" dirty="0">
              <a:latin typeface="+mj-lt"/>
              <a:cs typeface="Arial"/>
            </a:endParaRPr>
          </a:p>
          <a:p>
            <a:pPr marL="927735" lvl="1" indent="-457834">
              <a:lnSpc>
                <a:spcPts val="2405"/>
              </a:lnSpc>
              <a:buFont typeface="Wingdings" panose="05000000000000000000" pitchFamily="2" charset="2"/>
              <a:buChar char="§"/>
              <a:tabLst>
                <a:tab pos="927100" algn="l"/>
                <a:tab pos="927735" algn="l"/>
              </a:tabLst>
            </a:pPr>
            <a:r>
              <a:rPr lang="hu-HU" sz="2150" kern="0" dirty="0">
                <a:latin typeface="+mj-lt"/>
                <a:cs typeface="Arial"/>
              </a:rPr>
              <a:t>e</a:t>
            </a:r>
            <a:r>
              <a:rPr sz="2150" kern="0" dirty="0" err="1">
                <a:latin typeface="+mj-lt"/>
                <a:cs typeface="Arial"/>
              </a:rPr>
              <a:t>gyes</a:t>
            </a:r>
            <a:r>
              <a:rPr lang="hu-HU" sz="2150" kern="0" dirty="0">
                <a:latin typeface="+mj-lt"/>
                <a:cs typeface="Arial"/>
              </a:rPr>
              <a:t> </a:t>
            </a:r>
            <a:r>
              <a:rPr sz="2150" kern="0" dirty="0">
                <a:latin typeface="+mj-lt"/>
                <a:cs typeface="Arial"/>
              </a:rPr>
              <a:t> </a:t>
            </a:r>
            <a:r>
              <a:rPr sz="2150" kern="0" dirty="0" err="1">
                <a:latin typeface="+mj-lt"/>
                <a:cs typeface="Arial"/>
              </a:rPr>
              <a:t>gépekre</a:t>
            </a:r>
            <a:r>
              <a:rPr lang="hu-HU" sz="2150" kern="0" dirty="0">
                <a:latin typeface="+mj-lt"/>
                <a:cs typeface="Arial"/>
              </a:rPr>
              <a:t>/telefonokra</a:t>
            </a:r>
            <a:r>
              <a:rPr sz="2150" kern="0" dirty="0">
                <a:latin typeface="+mj-lt"/>
                <a:cs typeface="Arial"/>
              </a:rPr>
              <a:t> </a:t>
            </a:r>
            <a:r>
              <a:rPr lang="hu-HU" sz="2150" kern="0" dirty="0">
                <a:latin typeface="+mj-lt"/>
                <a:cs typeface="Arial"/>
              </a:rPr>
              <a:t>gyorsan és egyszerűen </a:t>
            </a:r>
            <a:r>
              <a:rPr sz="2150" kern="0" dirty="0" err="1">
                <a:latin typeface="+mj-lt"/>
                <a:cs typeface="Arial"/>
              </a:rPr>
              <a:t>telepíthető</a:t>
            </a:r>
            <a:r>
              <a:rPr lang="hu-HU" sz="2150" kern="0" dirty="0">
                <a:latin typeface="+mj-lt"/>
                <a:cs typeface="Arial"/>
              </a:rPr>
              <a:t>:</a:t>
            </a:r>
            <a:endParaRPr sz="2150" kern="0" dirty="0">
              <a:latin typeface="+mj-lt"/>
              <a:cs typeface="Arial"/>
            </a:endParaRPr>
          </a:p>
          <a:p>
            <a:pPr marL="1385570" lvl="2" indent="-457834">
              <a:lnSpc>
                <a:spcPts val="2110"/>
              </a:lnSpc>
              <a:buFont typeface="Courier New" panose="02070309020205020404" pitchFamily="49" charset="0"/>
              <a:buChar char="o"/>
              <a:tabLst>
                <a:tab pos="1384935" algn="l"/>
                <a:tab pos="1385570" algn="l"/>
              </a:tabLst>
            </a:pPr>
            <a:r>
              <a:rPr sz="2150" kern="0" dirty="0">
                <a:latin typeface="+mj-lt"/>
                <a:cs typeface="Arial"/>
              </a:rPr>
              <a:t>nagy kísértés </a:t>
            </a:r>
            <a:r>
              <a:rPr sz="2150" kern="0" dirty="0" err="1">
                <a:latin typeface="+mj-lt"/>
                <a:cs typeface="Arial"/>
              </a:rPr>
              <a:t>az</a:t>
            </a:r>
            <a:r>
              <a:rPr sz="2150" kern="0" dirty="0">
                <a:latin typeface="+mj-lt"/>
                <a:cs typeface="Arial"/>
              </a:rPr>
              <a:t> </a:t>
            </a:r>
            <a:r>
              <a:rPr sz="2150" kern="0" dirty="0" err="1">
                <a:latin typeface="+mj-lt"/>
                <a:cs typeface="Arial"/>
              </a:rPr>
              <a:t>alkalmazás</a:t>
            </a:r>
            <a:r>
              <a:rPr lang="hu-HU" sz="2150" kern="0" dirty="0">
                <a:latin typeface="+mj-lt"/>
                <a:cs typeface="Arial"/>
              </a:rPr>
              <a:t>á</a:t>
            </a:r>
            <a:r>
              <a:rPr sz="2150" kern="0" dirty="0" err="1">
                <a:latin typeface="+mj-lt"/>
                <a:cs typeface="Arial"/>
              </a:rPr>
              <a:t>ra</a:t>
            </a:r>
            <a:r>
              <a:rPr lang="hu-HU" sz="2150" kern="0" dirty="0">
                <a:latin typeface="+mj-lt"/>
                <a:cs typeface="Arial"/>
              </a:rPr>
              <a:t>;</a:t>
            </a:r>
            <a:endParaRPr sz="2150" kern="0" dirty="0">
              <a:latin typeface="+mj-lt"/>
              <a:cs typeface="Arial"/>
            </a:endParaRPr>
          </a:p>
          <a:p>
            <a:pPr marL="1385570" lvl="2" indent="-457834">
              <a:lnSpc>
                <a:spcPts val="2025"/>
              </a:lnSpc>
              <a:buFont typeface="Courier New" panose="02070309020205020404" pitchFamily="49" charset="0"/>
              <a:buChar char="o"/>
              <a:tabLst>
                <a:tab pos="1384935" algn="l"/>
                <a:tab pos="1385570" algn="l"/>
              </a:tabLst>
            </a:pPr>
            <a:r>
              <a:rPr sz="2150" kern="0" dirty="0">
                <a:latin typeface="+mj-lt"/>
                <a:cs typeface="Arial"/>
              </a:rPr>
              <a:t>nehezebben ellenőrizhető, nagyságrenddel kevesebben </a:t>
            </a:r>
            <a:r>
              <a:rPr sz="2150" kern="0" dirty="0" err="1">
                <a:latin typeface="+mj-lt"/>
                <a:cs typeface="Arial"/>
              </a:rPr>
              <a:t>tudnak</a:t>
            </a:r>
            <a:r>
              <a:rPr sz="2150" kern="0" dirty="0">
                <a:latin typeface="+mj-lt"/>
                <a:cs typeface="Arial"/>
              </a:rPr>
              <a:t> </a:t>
            </a:r>
            <a:r>
              <a:rPr sz="2150" kern="0" dirty="0" err="1">
                <a:latin typeface="+mj-lt"/>
                <a:cs typeface="Arial"/>
              </a:rPr>
              <a:t>róla</a:t>
            </a:r>
            <a:r>
              <a:rPr lang="hu-HU" sz="2150" kern="0" dirty="0">
                <a:latin typeface="+mj-lt"/>
                <a:cs typeface="Arial"/>
              </a:rPr>
              <a:t>, mint a hagyományos lehallgatási módszerekről;</a:t>
            </a:r>
            <a:endParaRPr sz="2150" kern="0" dirty="0">
              <a:latin typeface="+mj-lt"/>
              <a:cs typeface="Arial"/>
            </a:endParaRPr>
          </a:p>
          <a:p>
            <a:pPr marL="927735" lvl="2" indent="-457834">
              <a:lnSpc>
                <a:spcPts val="2445"/>
              </a:lnSpc>
              <a:buFont typeface="Wingdings" panose="05000000000000000000" pitchFamily="2" charset="2"/>
              <a:buChar char="§"/>
              <a:tabLst>
                <a:tab pos="927100" algn="l"/>
                <a:tab pos="927735" algn="l"/>
              </a:tabLst>
            </a:pPr>
            <a:r>
              <a:rPr lang="hu-HU" sz="2150" kern="0" dirty="0">
                <a:latin typeface="+mj-lt"/>
                <a:cs typeface="Arial"/>
              </a:rPr>
              <a:t>a</a:t>
            </a:r>
            <a:r>
              <a:rPr sz="2150" kern="0" dirty="0">
                <a:latin typeface="+mj-lt"/>
                <a:cs typeface="Arial"/>
              </a:rPr>
              <a:t> szolgáltató </a:t>
            </a:r>
            <a:r>
              <a:rPr sz="2150" kern="0" dirty="0" err="1">
                <a:latin typeface="+mj-lt"/>
                <a:cs typeface="Arial"/>
              </a:rPr>
              <a:t>mindent</a:t>
            </a:r>
            <a:r>
              <a:rPr sz="2150" kern="0" dirty="0">
                <a:latin typeface="+mj-lt"/>
                <a:cs typeface="Arial"/>
              </a:rPr>
              <a:t> </a:t>
            </a:r>
            <a:r>
              <a:rPr sz="2150" kern="0" dirty="0" err="1">
                <a:latin typeface="+mj-lt"/>
                <a:cs typeface="Arial"/>
              </a:rPr>
              <a:t>lát</a:t>
            </a:r>
            <a:r>
              <a:rPr lang="hu-HU" sz="2150" kern="0" dirty="0">
                <a:latin typeface="+mj-lt"/>
                <a:cs typeface="Arial"/>
              </a:rPr>
              <a:t> (</a:t>
            </a:r>
            <a:r>
              <a:rPr lang="hu-HU" sz="2150" kern="0" dirty="0" err="1">
                <a:latin typeface="+mj-lt"/>
                <a:cs typeface="Arial"/>
              </a:rPr>
              <a:t>backdoor</a:t>
            </a:r>
            <a:r>
              <a:rPr lang="hu-HU" sz="2150" kern="0" dirty="0">
                <a:latin typeface="+mj-lt"/>
                <a:cs typeface="Arial"/>
              </a:rPr>
              <a:t>)</a:t>
            </a:r>
            <a:r>
              <a:rPr sz="2150" kern="0" dirty="0">
                <a:latin typeface="+mj-lt"/>
                <a:cs typeface="Arial"/>
              </a:rPr>
              <a:t>: kiszolgáltatottság, </a:t>
            </a:r>
            <a:r>
              <a:rPr sz="2150" kern="0" dirty="0" err="1">
                <a:latin typeface="+mj-lt"/>
                <a:cs typeface="Arial"/>
              </a:rPr>
              <a:t>adatvédelem</a:t>
            </a:r>
            <a:r>
              <a:rPr lang="hu-HU" sz="2150" kern="0" dirty="0">
                <a:latin typeface="+mj-lt"/>
                <a:cs typeface="Arial"/>
              </a:rPr>
              <a:t>;</a:t>
            </a:r>
            <a:endParaRPr sz="2150" kern="0" dirty="0">
              <a:latin typeface="+mj-lt"/>
              <a:cs typeface="Arial"/>
            </a:endParaRPr>
          </a:p>
          <a:p>
            <a:pPr marL="527685" lvl="1" indent="-514984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  <a:tabLst>
                <a:tab pos="527050" algn="l"/>
                <a:tab pos="527685" algn="l"/>
              </a:tabLst>
            </a:pPr>
            <a:r>
              <a:rPr sz="2600" b="1" kern="0" dirty="0">
                <a:latin typeface="+mj-lt"/>
                <a:cs typeface="Arial"/>
              </a:rPr>
              <a:t>NB bizottsági jóváhagyás kell </a:t>
            </a:r>
            <a:r>
              <a:rPr sz="2600" kern="0" dirty="0">
                <a:latin typeface="+mj-lt"/>
                <a:cs typeface="Arial"/>
              </a:rPr>
              <a:t>a közbeszerzés </a:t>
            </a:r>
            <a:r>
              <a:rPr sz="2600" kern="0" dirty="0" err="1">
                <a:latin typeface="+mj-lt"/>
                <a:cs typeface="Arial"/>
              </a:rPr>
              <a:t>alóli</a:t>
            </a:r>
            <a:r>
              <a:rPr sz="2600" kern="0" dirty="0">
                <a:latin typeface="+mj-lt"/>
                <a:cs typeface="Arial"/>
              </a:rPr>
              <a:t> </a:t>
            </a:r>
            <a:r>
              <a:rPr sz="2600" kern="0" dirty="0" err="1">
                <a:latin typeface="+mj-lt"/>
                <a:cs typeface="Arial"/>
              </a:rPr>
              <a:t>mentesítéshez</a:t>
            </a:r>
            <a:r>
              <a:rPr lang="hu-HU" sz="2600" kern="0" dirty="0">
                <a:latin typeface="+mj-lt"/>
                <a:cs typeface="Arial"/>
              </a:rPr>
              <a:t>;</a:t>
            </a:r>
            <a:endParaRPr sz="2600" kern="0" dirty="0">
              <a:latin typeface="+mj-lt"/>
              <a:cs typeface="Arial"/>
            </a:endParaRPr>
          </a:p>
          <a:p>
            <a:pPr marL="527685" lvl="1" indent="-514984">
              <a:lnSpc>
                <a:spcPts val="2650"/>
              </a:lnSpc>
              <a:spcBef>
                <a:spcPts val="30"/>
              </a:spcBef>
              <a:buFont typeface="Wingdings" panose="05000000000000000000" pitchFamily="2" charset="2"/>
              <a:buChar char="Ø"/>
              <a:tabLst>
                <a:tab pos="527050" algn="l"/>
                <a:tab pos="527685" algn="l"/>
              </a:tabLst>
            </a:pPr>
            <a:r>
              <a:rPr sz="2600" kern="0" dirty="0">
                <a:latin typeface="+mj-lt"/>
                <a:cs typeface="Arial"/>
              </a:rPr>
              <a:t>Az </a:t>
            </a:r>
            <a:r>
              <a:rPr sz="2600" kern="0" dirty="0" err="1">
                <a:latin typeface="+mj-lt"/>
                <a:cs typeface="Arial"/>
              </a:rPr>
              <a:t>előterjesztéseknek</a:t>
            </a:r>
            <a:r>
              <a:rPr lang="hu-HU" sz="2600" kern="0" dirty="0">
                <a:latin typeface="+mj-lt"/>
                <a:cs typeface="Arial"/>
              </a:rPr>
              <a:t> az alkalmazásról</a:t>
            </a:r>
            <a:r>
              <a:rPr sz="2600" kern="0" dirty="0">
                <a:latin typeface="+mj-lt"/>
                <a:cs typeface="Arial"/>
              </a:rPr>
              <a:t> </a:t>
            </a:r>
            <a:r>
              <a:rPr sz="2600" b="1" kern="0" dirty="0">
                <a:latin typeface="+mj-lt"/>
                <a:cs typeface="Arial"/>
              </a:rPr>
              <a:t>nyoma kell legyen </a:t>
            </a:r>
            <a:r>
              <a:rPr sz="2600" kern="0" dirty="0">
                <a:latin typeface="+mj-lt"/>
                <a:cs typeface="Arial"/>
              </a:rPr>
              <a:t>az IM-ben, a </a:t>
            </a:r>
            <a:r>
              <a:rPr sz="2600" kern="0" dirty="0" err="1">
                <a:latin typeface="+mj-lt"/>
                <a:cs typeface="Arial"/>
              </a:rPr>
              <a:t>megrendelőnél</a:t>
            </a:r>
            <a:r>
              <a:rPr sz="2600" kern="0" dirty="0">
                <a:latin typeface="+mj-lt"/>
                <a:cs typeface="Arial"/>
              </a:rPr>
              <a:t> és</a:t>
            </a:r>
            <a:r>
              <a:rPr lang="hu-HU" sz="2600" kern="0" dirty="0">
                <a:latin typeface="+mj-lt"/>
                <a:cs typeface="Arial"/>
              </a:rPr>
              <a:t> </a:t>
            </a:r>
            <a:r>
              <a:rPr sz="2600" kern="0" dirty="0" err="1">
                <a:latin typeface="+mj-lt"/>
                <a:cs typeface="Arial"/>
              </a:rPr>
              <a:t>az</a:t>
            </a:r>
            <a:r>
              <a:rPr sz="2600" kern="0" dirty="0">
                <a:latin typeface="+mj-lt"/>
                <a:cs typeface="Arial"/>
              </a:rPr>
              <a:t> NBSZ-nél (ha az NBSZ végzi a működtetést)</a:t>
            </a:r>
          </a:p>
          <a:p>
            <a:pPr marL="527685" lvl="1" indent="-514984">
              <a:lnSpc>
                <a:spcPts val="2985"/>
              </a:lnSpc>
              <a:spcBef>
                <a:spcPts val="110"/>
              </a:spcBef>
              <a:buFont typeface="Wingdings" panose="05000000000000000000" pitchFamily="2" charset="2"/>
              <a:buChar char="Ø"/>
              <a:tabLst>
                <a:tab pos="527050" algn="l"/>
                <a:tab pos="527685" algn="l"/>
              </a:tabLst>
            </a:pPr>
            <a:r>
              <a:rPr sz="2600" kern="0" dirty="0">
                <a:latin typeface="+mj-lt"/>
                <a:cs typeface="Arial"/>
              </a:rPr>
              <a:t>Komoly </a:t>
            </a:r>
            <a:r>
              <a:rPr sz="2600" b="1" kern="0" dirty="0">
                <a:latin typeface="+mj-lt"/>
                <a:cs typeface="Arial"/>
              </a:rPr>
              <a:t>kétségek a nemzetbiztonsági megalapozottsággal kapcsolatban</a:t>
            </a:r>
            <a:r>
              <a:rPr sz="2600" kern="0" dirty="0">
                <a:latin typeface="+mj-lt"/>
                <a:cs typeface="Arial"/>
              </a:rPr>
              <a:t>:</a:t>
            </a:r>
          </a:p>
          <a:p>
            <a:pPr marL="927735" lvl="2" indent="-457834">
              <a:lnSpc>
                <a:spcPts val="2320"/>
              </a:lnSpc>
              <a:buFont typeface="Wingdings" panose="05000000000000000000" pitchFamily="2" charset="2"/>
              <a:buChar char="§"/>
              <a:tabLst>
                <a:tab pos="927100" algn="l"/>
                <a:tab pos="927735" algn="l"/>
              </a:tabLst>
            </a:pPr>
            <a:r>
              <a:rPr sz="2150" kern="0" dirty="0">
                <a:latin typeface="+mj-lt"/>
                <a:cs typeface="Arial"/>
              </a:rPr>
              <a:t>vagy megalapozatlanság (akkor </a:t>
            </a:r>
            <a:r>
              <a:rPr sz="2150" kern="0" dirty="0" err="1">
                <a:latin typeface="+mj-lt"/>
                <a:cs typeface="Arial"/>
              </a:rPr>
              <a:t>nyoma</a:t>
            </a:r>
            <a:r>
              <a:rPr sz="2150" kern="0" dirty="0">
                <a:latin typeface="+mj-lt"/>
                <a:cs typeface="Arial"/>
              </a:rPr>
              <a:t> </a:t>
            </a:r>
            <a:r>
              <a:rPr lang="hu-HU" sz="2150" kern="0" dirty="0">
                <a:latin typeface="+mj-lt"/>
                <a:cs typeface="Arial"/>
              </a:rPr>
              <a:t>kellene legyen</a:t>
            </a:r>
            <a:r>
              <a:rPr sz="2150" kern="0" dirty="0">
                <a:latin typeface="+mj-lt"/>
                <a:cs typeface="Arial"/>
              </a:rPr>
              <a:t>)</a:t>
            </a:r>
            <a:r>
              <a:rPr lang="hu-HU" sz="2150" kern="0" dirty="0">
                <a:latin typeface="+mj-lt"/>
                <a:cs typeface="Arial"/>
              </a:rPr>
              <a:t>;</a:t>
            </a:r>
            <a:endParaRPr sz="2150" kern="0" dirty="0">
              <a:latin typeface="+mj-lt"/>
              <a:cs typeface="Arial"/>
            </a:endParaRPr>
          </a:p>
          <a:p>
            <a:pPr marL="927735" lvl="2" indent="-457834">
              <a:lnSpc>
                <a:spcPts val="2455"/>
              </a:lnSpc>
              <a:buFont typeface="Wingdings" panose="05000000000000000000" pitchFamily="2" charset="2"/>
              <a:buChar char="§"/>
              <a:tabLst>
                <a:tab pos="927100" algn="l"/>
                <a:tab pos="927735" algn="l"/>
              </a:tabLst>
            </a:pPr>
            <a:r>
              <a:rPr sz="2150" kern="0" dirty="0">
                <a:latin typeface="+mj-lt"/>
                <a:cs typeface="Arial"/>
              </a:rPr>
              <a:t>vagy maszekolás (nincs </a:t>
            </a:r>
            <a:r>
              <a:rPr sz="2150" kern="0" dirty="0" err="1">
                <a:latin typeface="+mj-lt"/>
                <a:cs typeface="Arial"/>
              </a:rPr>
              <a:t>nyoma</a:t>
            </a:r>
            <a:r>
              <a:rPr sz="2150" kern="0" dirty="0">
                <a:latin typeface="+mj-lt"/>
                <a:cs typeface="Arial"/>
              </a:rPr>
              <a:t>)</a:t>
            </a:r>
            <a:r>
              <a:rPr lang="hu-HU" sz="2150" kern="0" dirty="0">
                <a:latin typeface="+mj-lt"/>
                <a:cs typeface="Arial"/>
              </a:rPr>
              <a:t>;</a:t>
            </a:r>
          </a:p>
          <a:p>
            <a:pPr marL="470535" lvl="1" indent="-457834">
              <a:lnSpc>
                <a:spcPts val="2455"/>
              </a:lnSpc>
              <a:buFont typeface="Wingdings" panose="05000000000000000000" pitchFamily="2" charset="2"/>
              <a:buChar char="Ø"/>
              <a:tabLst>
                <a:tab pos="927100" algn="l"/>
                <a:tab pos="927735" algn="l"/>
              </a:tabLst>
            </a:pPr>
            <a:r>
              <a:rPr lang="hu-HU" sz="2800" b="1" kern="0" dirty="0">
                <a:latin typeface="+mj-lt"/>
                <a:cs typeface="Arial"/>
              </a:rPr>
              <a:t>Egyre </a:t>
            </a:r>
            <a:r>
              <a:rPr lang="hu-HU" sz="2800" b="1" kern="0" dirty="0" err="1">
                <a:latin typeface="+mj-lt"/>
                <a:cs typeface="Arial"/>
              </a:rPr>
              <a:t>ellenőrízhetetlenebb</a:t>
            </a:r>
            <a:r>
              <a:rPr lang="hu-HU" sz="2800" b="1" kern="0" dirty="0">
                <a:latin typeface="+mj-lt"/>
                <a:cs typeface="Arial"/>
              </a:rPr>
              <a:t> beszerzés</a:t>
            </a:r>
            <a:r>
              <a:rPr lang="hu-HU" sz="2150" kern="0" dirty="0">
                <a:latin typeface="+mj-lt"/>
                <a:cs typeface="Arial"/>
              </a:rPr>
              <a:t>: a fejlesztők átáramlása az öböl országokba</a:t>
            </a:r>
            <a:endParaRPr sz="2150" kern="0" dirty="0">
              <a:latin typeface="+mj-lt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FBCE4-4904-2753-9248-84943B4C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85975"/>
            <a:ext cx="10972800" cy="2419349"/>
          </a:xfrm>
        </p:spPr>
        <p:txBody>
          <a:bodyPr>
            <a:normAutofit fontScale="90000"/>
          </a:bodyPr>
          <a:lstStyle/>
          <a:p>
            <a:r>
              <a:rPr lang="hu-HU" dirty="0"/>
              <a:t>Szolgálattörténet:</a:t>
            </a:r>
            <a:br>
              <a:rPr lang="hu-HU" dirty="0"/>
            </a:br>
            <a:r>
              <a:rPr lang="hu-HU" dirty="0"/>
              <a:t>struktúra és irányítás</a:t>
            </a:r>
            <a:br>
              <a:rPr lang="hu-HU" dirty="0"/>
            </a:br>
            <a:r>
              <a:rPr lang="hu-HU" dirty="0"/>
              <a:t>1995-2010; 2010-2025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611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71423-2673-7C2C-C52B-194C6FD0B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5704"/>
          </a:xfrm>
        </p:spPr>
        <p:txBody>
          <a:bodyPr>
            <a:normAutofit fontScale="90000"/>
          </a:bodyPr>
          <a:lstStyle/>
          <a:p>
            <a:r>
              <a:rPr lang="hu-HU" dirty="0"/>
              <a:t>Egy évvel a választás előtt…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E2CB2-2ED0-5601-2879-84DE38BF2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963"/>
            <a:ext cx="10972800" cy="53143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3200" b="1" dirty="0"/>
              <a:t>Rogán</a:t>
            </a:r>
            <a:r>
              <a:rPr lang="hu-HU" sz="32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b="1" dirty="0"/>
              <a:t>Amit elvettek</a:t>
            </a:r>
            <a:r>
              <a:rPr lang="hu-HU" sz="2800" dirty="0"/>
              <a:t>: informatika, e-közigazgatás, audiovizuális politika, elektronikus hírközlés, állampolgári adatbázisok, koncessziók </a:t>
            </a:r>
            <a:r>
              <a:rPr lang="hu-HU" sz="2200" dirty="0"/>
              <a:t>(21/2025 (II.24.) Kormányrendelet)</a:t>
            </a:r>
            <a:endParaRPr lang="hu-HU" sz="28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800" b="1" dirty="0"/>
              <a:t>Marad</a:t>
            </a:r>
            <a:r>
              <a:rPr lang="hu-HU" sz="2800" dirty="0"/>
              <a:t>: a propaganda + a szolgálatok felügyelete + minősített adatok védelmének szakmai felügyelete – </a:t>
            </a:r>
            <a:r>
              <a:rPr lang="hu-HU" sz="2800" b="1" dirty="0"/>
              <a:t>nem gyengül, sőt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800" b="1" dirty="0"/>
              <a:t>Szankciók</a:t>
            </a:r>
            <a:r>
              <a:rPr lang="hu-HU" sz="2800" dirty="0"/>
              <a:t> = „belbiztonsági” miniszter, nincs nemzetközi mozgástér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800" b="1" dirty="0"/>
              <a:t>Törvényellenes levétel az amerikai szankciós listáról</a:t>
            </a:r>
          </a:p>
          <a:p>
            <a:pPr marL="0" indent="0">
              <a:buNone/>
            </a:pPr>
            <a:r>
              <a:rPr lang="hu-HU" sz="3000" b="1" dirty="0"/>
              <a:t>Nincs valódi bizalom a szolgálatok iránt</a:t>
            </a:r>
            <a:r>
              <a:rPr lang="hu-HU" sz="3000" dirty="0"/>
              <a:t> </a:t>
            </a:r>
            <a:r>
              <a:rPr lang="hu-HU" sz="2800" dirty="0"/>
              <a:t>-&gt; </a:t>
            </a:r>
            <a:r>
              <a:rPr lang="hu-HU" sz="2200" dirty="0"/>
              <a:t>2024. évi LXX. Törvény a polgári nemzetbiztonsági szolgálatok személyi állományának jogállásról – érvényes 2025.03.01-től</a:t>
            </a:r>
            <a:endParaRPr lang="hu-HU" sz="2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2800" b="1" dirty="0"/>
              <a:t>Megszűnik a szakmai érdekvédelem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b="1" dirty="0"/>
              <a:t>Főigazgatóktól függ a szakmai előmenetel + fizetés </a:t>
            </a:r>
            <a:r>
              <a:rPr lang="hu-HU" sz="2800" dirty="0"/>
              <a:t>(nincs életpálya modell, illetménytábla)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81085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4DD0C-E1F9-8198-0AB9-EB9BA4E3D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23737"/>
          </a:xfrm>
        </p:spPr>
        <p:txBody>
          <a:bodyPr>
            <a:normAutofit fontScale="90000"/>
          </a:bodyPr>
          <a:lstStyle/>
          <a:p>
            <a:r>
              <a:rPr lang="hu-HU" dirty="0"/>
              <a:t>Egy évvel a választás előtt…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4CDF5-CA17-8083-F033-8009D6283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40971"/>
            <a:ext cx="10972800" cy="534239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3600" b="1" dirty="0"/>
              <a:t>Információ kell „Brüsszelről és csatlósairól”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600" b="1" dirty="0"/>
              <a:t>Az első számú csatlós </a:t>
            </a:r>
            <a:r>
              <a:rPr lang="hu-HU" sz="3600" dirty="0"/>
              <a:t>- MP és a Tisza - a célkeresztben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600" b="1" dirty="0"/>
              <a:t>Szabadságjogok szűkítése</a:t>
            </a:r>
            <a:r>
              <a:rPr lang="hu-HU" sz="3600" dirty="0"/>
              <a:t>, első lépések a szankcionálás felé (állampolgárság felfüggesztés) – további szigorítás?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600" b="1" dirty="0"/>
              <a:t>Hatósági jogosítványok </a:t>
            </a:r>
            <a:r>
              <a:rPr lang="hu-HU" sz="3600" dirty="0"/>
              <a:t>a titkosszolgálatoknak + </a:t>
            </a:r>
            <a:r>
              <a:rPr lang="hu-HU" sz="3600" dirty="0" err="1"/>
              <a:t>SzuHi-nak</a:t>
            </a:r>
            <a:r>
              <a:rPr lang="hu-HU" sz="3600" dirty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600" b="1" dirty="0"/>
              <a:t>Ellenzéki politizálás kriminalizálása</a:t>
            </a:r>
            <a:r>
              <a:rPr lang="hu-HU" sz="3600" dirty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600" b="1" dirty="0"/>
              <a:t>Külső (orosz) „segítség</a:t>
            </a:r>
            <a:r>
              <a:rPr lang="hu-HU" sz="3600" dirty="0"/>
              <a:t>” igénybe vétele (</a:t>
            </a:r>
            <a:r>
              <a:rPr lang="hu-HU" sz="3600" dirty="0" err="1"/>
              <a:t>know</a:t>
            </a:r>
            <a:r>
              <a:rPr lang="hu-HU" sz="3600" dirty="0"/>
              <a:t> </a:t>
            </a:r>
            <a:r>
              <a:rPr lang="hu-HU" sz="3600" dirty="0" err="1"/>
              <a:t>how</a:t>
            </a:r>
            <a:r>
              <a:rPr lang="hu-HU" sz="3600" dirty="0"/>
              <a:t>, provokáció) – pedig inkább elhárítani kellene (államigazgatásban, Tisza párt körül)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600" b="1" dirty="0"/>
              <a:t>Nem bízhat a </a:t>
            </a:r>
            <a:r>
              <a:rPr lang="hu-HU" sz="3600" b="1" dirty="0" err="1"/>
              <a:t>hadseregben+rendőrségben</a:t>
            </a:r>
            <a:r>
              <a:rPr lang="hu-HU" sz="3600" dirty="0"/>
              <a:t>, hogy „megmenti a rendszert” – marad a kis létszámú TEK (Rendőrség bevethetőségének kóstolgatása a hídfoglalások kapcsán)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600" b="1" dirty="0"/>
              <a:t>Választások elhalasztása</a:t>
            </a:r>
            <a:r>
              <a:rPr lang="hu-HU" sz="3600" dirty="0"/>
              <a:t>?</a:t>
            </a:r>
          </a:p>
          <a:p>
            <a:endParaRPr lang="hu-HU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81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824" y="115728"/>
            <a:ext cx="11639006" cy="53989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hu-HU" sz="3400" kern="0" dirty="0">
                <a:solidFill>
                  <a:srgbClr val="FF0000"/>
                </a:solidFill>
              </a:rPr>
              <a:t>Teendők a</a:t>
            </a:r>
            <a:r>
              <a:rPr sz="3400" kern="0" dirty="0">
                <a:solidFill>
                  <a:srgbClr val="FF0000"/>
                </a:solidFill>
              </a:rPr>
              <a:t> </a:t>
            </a:r>
            <a:r>
              <a:rPr sz="3400" kern="0" dirty="0" err="1">
                <a:solidFill>
                  <a:srgbClr val="FF0000"/>
                </a:solidFill>
              </a:rPr>
              <a:t>jogállami</a:t>
            </a:r>
            <a:r>
              <a:rPr lang="hu-HU" sz="3400" kern="0" dirty="0">
                <a:solidFill>
                  <a:srgbClr val="FF0000"/>
                </a:solidFill>
              </a:rPr>
              <a:t>/nemzetbiztonsági</a:t>
            </a:r>
            <a:r>
              <a:rPr sz="3400" kern="0" dirty="0">
                <a:solidFill>
                  <a:srgbClr val="FF0000"/>
                </a:solidFill>
              </a:rPr>
              <a:t> működés </a:t>
            </a:r>
            <a:r>
              <a:rPr sz="3400" kern="0" dirty="0" err="1">
                <a:solidFill>
                  <a:srgbClr val="FF0000"/>
                </a:solidFill>
              </a:rPr>
              <a:t>érdekében</a:t>
            </a:r>
            <a:r>
              <a:rPr sz="3400" kern="0" dirty="0">
                <a:solidFill>
                  <a:srgbClr val="FF0000"/>
                </a:solidFill>
              </a:rPr>
              <a:t>…</a:t>
            </a:r>
            <a:r>
              <a:rPr lang="hu-HU" sz="3400" kern="0" dirty="0">
                <a:solidFill>
                  <a:srgbClr val="FF0000"/>
                </a:solidFill>
              </a:rPr>
              <a:t> 1</a:t>
            </a:r>
            <a:endParaRPr sz="3400" kern="0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8824" y="803466"/>
            <a:ext cx="11517086" cy="56688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42900" indent="-342900">
              <a:spcBef>
                <a:spcPts val="125"/>
              </a:spcBef>
              <a:buFont typeface="+mj-lt"/>
              <a:buAutoNum type="arabicPeriod"/>
              <a:tabLst>
                <a:tab pos="355600" algn="l"/>
                <a:tab pos="356235" algn="l"/>
              </a:tabLst>
            </a:pPr>
            <a:r>
              <a:rPr lang="hu-HU" sz="2800" kern="0" dirty="0">
                <a:latin typeface="+mj-lt"/>
                <a:cs typeface="Arial"/>
              </a:rPr>
              <a:t>A </a:t>
            </a:r>
            <a:r>
              <a:rPr lang="hu-HU" sz="2800" b="1" kern="0" dirty="0">
                <a:latin typeface="+mj-lt"/>
                <a:cs typeface="Arial"/>
              </a:rPr>
              <a:t>törvényhozás érdemi ellenőrző szerepének visszaállítása </a:t>
            </a:r>
            <a:r>
              <a:rPr lang="hu-HU" sz="2800" kern="0" dirty="0">
                <a:latin typeface="+mj-lt"/>
                <a:cs typeface="Arial"/>
              </a:rPr>
              <a:t>(paritásos elv, obstrukció tilalma);</a:t>
            </a:r>
          </a:p>
          <a:p>
            <a:pPr marL="342900" indent="-342900">
              <a:spcBef>
                <a:spcPts val="125"/>
              </a:spcBef>
              <a:buFont typeface="+mj-lt"/>
              <a:buAutoNum type="arabicPeriod"/>
              <a:tabLst>
                <a:tab pos="355600" algn="l"/>
                <a:tab pos="356235" algn="l"/>
              </a:tabLst>
            </a:pPr>
            <a:r>
              <a:rPr lang="hu-HU" sz="2800" kern="0" dirty="0">
                <a:latin typeface="+mj-lt"/>
                <a:cs typeface="Arial"/>
              </a:rPr>
              <a:t>A </a:t>
            </a:r>
            <a:r>
              <a:rPr lang="hu-HU" sz="2800" b="1" kern="0" dirty="0">
                <a:latin typeface="+mj-lt"/>
                <a:cs typeface="Arial"/>
              </a:rPr>
              <a:t>külső engedélyhez kötött információgyűjtés </a:t>
            </a:r>
            <a:r>
              <a:rPr lang="hu-HU" sz="2800" kern="0" dirty="0">
                <a:latin typeface="+mj-lt"/>
                <a:cs typeface="Arial"/>
              </a:rPr>
              <a:t>(személyes kommunikáció lehallgatása) engedélyezésének átalakítása. Bírói engedélyezés. A megalapozatlanság szankcionálása (</a:t>
            </a:r>
            <a:r>
              <a:rPr lang="hu-HU" sz="2800" kern="0" dirty="0" err="1">
                <a:latin typeface="+mj-lt"/>
                <a:cs typeface="Arial"/>
              </a:rPr>
              <a:t>Btk</a:t>
            </a:r>
            <a:r>
              <a:rPr lang="hu-HU" sz="2800" kern="0" dirty="0">
                <a:latin typeface="+mj-lt"/>
                <a:cs typeface="Arial"/>
              </a:rPr>
              <a:t> 307.§);</a:t>
            </a:r>
          </a:p>
          <a:p>
            <a:pPr marL="342900" indent="-342900">
              <a:spcBef>
                <a:spcPts val="125"/>
              </a:spcBef>
              <a:buFont typeface="+mj-lt"/>
              <a:buAutoNum type="arabicPeriod"/>
              <a:tabLst>
                <a:tab pos="355600" algn="l"/>
                <a:tab pos="356235" algn="l"/>
              </a:tabLst>
            </a:pPr>
            <a:r>
              <a:rPr lang="hu-HU" sz="2800" kern="0" dirty="0">
                <a:latin typeface="+mj-lt"/>
                <a:cs typeface="Arial"/>
              </a:rPr>
              <a:t>A 2010 óta keletkezett titkosszolgálati </a:t>
            </a:r>
            <a:r>
              <a:rPr lang="hu-HU" sz="2800" b="1" kern="0" dirty="0">
                <a:latin typeface="+mj-lt"/>
                <a:cs typeface="Arial"/>
              </a:rPr>
              <a:t>iratvagyon megóvása</a:t>
            </a:r>
            <a:r>
              <a:rPr lang="hu-HU" sz="2800" kern="0" dirty="0">
                <a:latin typeface="+mj-lt"/>
                <a:cs typeface="Arial"/>
              </a:rPr>
              <a:t>, feldolgozása a jogállamiság megsértése szempontjából. Különös tekintettel az utóbbi öt évre;</a:t>
            </a:r>
          </a:p>
          <a:p>
            <a:pPr marL="342900" indent="-342900">
              <a:spcBef>
                <a:spcPts val="125"/>
              </a:spcBef>
              <a:buFont typeface="+mj-lt"/>
              <a:buAutoNum type="arabicPeriod"/>
              <a:tabLst>
                <a:tab pos="355600" algn="l"/>
                <a:tab pos="356235" algn="l"/>
              </a:tabLst>
            </a:pPr>
            <a:r>
              <a:rPr lang="hu-HU" sz="2800" kern="0" dirty="0">
                <a:latin typeface="+mj-lt"/>
                <a:cs typeface="Arial"/>
              </a:rPr>
              <a:t>A nemzetbiztonsági és </a:t>
            </a:r>
            <a:r>
              <a:rPr lang="hu-HU" sz="2800" b="1" kern="0" dirty="0">
                <a:latin typeface="+mj-lt"/>
                <a:cs typeface="Arial"/>
              </a:rPr>
              <a:t>„szürkezónás” magáncégek </a:t>
            </a:r>
            <a:r>
              <a:rPr lang="hu-HU" sz="2800" kern="0" dirty="0">
                <a:latin typeface="+mj-lt"/>
                <a:cs typeface="Arial"/>
              </a:rPr>
              <a:t>kapcsolatainak átláthatóvá tétele;</a:t>
            </a:r>
          </a:p>
          <a:p>
            <a:pPr marL="342900" indent="-342900">
              <a:spcBef>
                <a:spcPts val="125"/>
              </a:spcBef>
              <a:buFont typeface="+mj-lt"/>
              <a:buAutoNum type="arabicPeriod"/>
              <a:tabLst>
                <a:tab pos="355600" algn="l"/>
                <a:tab pos="356235" algn="l"/>
              </a:tabLst>
            </a:pPr>
            <a:r>
              <a:rPr lang="hu-HU" sz="2800" kern="0" dirty="0">
                <a:latin typeface="+mj-lt"/>
                <a:cs typeface="Arial"/>
              </a:rPr>
              <a:t>A </a:t>
            </a:r>
            <a:r>
              <a:rPr lang="hu-HU" sz="2800" b="1" kern="0" dirty="0">
                <a:latin typeface="+mj-lt"/>
                <a:cs typeface="Arial"/>
              </a:rPr>
              <a:t>közszolgálatiság visszaállítása</a:t>
            </a:r>
            <a:r>
              <a:rPr lang="hu-HU" sz="2800" kern="0" dirty="0">
                <a:latin typeface="+mj-lt"/>
                <a:cs typeface="Arial"/>
              </a:rPr>
              <a:t>: a szolgálatok az államigazgatás arra jogosult ágainak szolgáltatnak érdemi nemzetbiztonsági információkat, nem a vezérnek;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2BF6C-0C9B-B752-1D73-856CAA943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A9DC9E5-267A-F3D4-7E14-EB2EBCDE48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8824" y="169470"/>
            <a:ext cx="11639006" cy="53989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hu-HU" sz="3400" kern="0" dirty="0">
                <a:solidFill>
                  <a:srgbClr val="FF0000"/>
                </a:solidFill>
              </a:rPr>
              <a:t>Teendők a</a:t>
            </a:r>
            <a:r>
              <a:rPr sz="3400" kern="0" dirty="0">
                <a:solidFill>
                  <a:srgbClr val="FF0000"/>
                </a:solidFill>
              </a:rPr>
              <a:t> </a:t>
            </a:r>
            <a:r>
              <a:rPr sz="3400" kern="0" dirty="0" err="1">
                <a:solidFill>
                  <a:srgbClr val="FF0000"/>
                </a:solidFill>
              </a:rPr>
              <a:t>jogállami</a:t>
            </a:r>
            <a:r>
              <a:rPr lang="hu-HU" sz="3400" kern="0" dirty="0">
                <a:solidFill>
                  <a:srgbClr val="FF0000"/>
                </a:solidFill>
              </a:rPr>
              <a:t>/nemzetbiztonsági</a:t>
            </a:r>
            <a:r>
              <a:rPr sz="3400" kern="0" dirty="0">
                <a:solidFill>
                  <a:srgbClr val="FF0000"/>
                </a:solidFill>
              </a:rPr>
              <a:t> működés </a:t>
            </a:r>
            <a:r>
              <a:rPr sz="3400" kern="0" dirty="0" err="1">
                <a:solidFill>
                  <a:srgbClr val="FF0000"/>
                </a:solidFill>
              </a:rPr>
              <a:t>érdekében</a:t>
            </a:r>
            <a:r>
              <a:rPr sz="3400" kern="0" dirty="0">
                <a:solidFill>
                  <a:srgbClr val="FF0000"/>
                </a:solidFill>
              </a:rPr>
              <a:t>…</a:t>
            </a:r>
            <a:r>
              <a:rPr lang="hu-HU" sz="3400" kern="0" dirty="0">
                <a:solidFill>
                  <a:srgbClr val="FF0000"/>
                </a:solidFill>
              </a:rPr>
              <a:t> 2</a:t>
            </a:r>
            <a:endParaRPr sz="3400" kern="0" dirty="0">
              <a:solidFill>
                <a:srgbClr val="FF0000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3E6BAF3-637B-9948-38F8-EE437193AB25}"/>
              </a:ext>
            </a:extLst>
          </p:cNvPr>
          <p:cNvSpPr txBox="1"/>
          <p:nvPr/>
        </p:nvSpPr>
        <p:spPr>
          <a:xfrm>
            <a:off x="378824" y="887442"/>
            <a:ext cx="11517086" cy="602793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41338" indent="-541338">
              <a:spcBef>
                <a:spcPts val="125"/>
              </a:spcBef>
              <a:buFont typeface="+mj-lt"/>
              <a:buAutoNum type="arabicPeriod" startAt="6"/>
              <a:tabLst>
                <a:tab pos="355600" algn="l"/>
                <a:tab pos="356235" algn="l"/>
              </a:tabLst>
            </a:pPr>
            <a:r>
              <a:rPr lang="hu-HU" sz="2400" kern="0" dirty="0">
                <a:latin typeface="+mj-lt"/>
                <a:cs typeface="Arial"/>
              </a:rPr>
              <a:t>A </a:t>
            </a:r>
            <a:r>
              <a:rPr lang="hu-HU" sz="2400" b="1" kern="0" dirty="0">
                <a:latin typeface="+mj-lt"/>
                <a:cs typeface="Arial"/>
              </a:rPr>
              <a:t>túlcentralizált irányítás rendszer lebontása</a:t>
            </a:r>
            <a:r>
              <a:rPr lang="hu-HU" sz="2400" kern="0" dirty="0">
                <a:latin typeface="+mj-lt"/>
                <a:cs typeface="Arial"/>
              </a:rPr>
              <a:t>. A szolgálatokért politikai felelősséget viselő, törvényes működésüket </a:t>
            </a:r>
            <a:r>
              <a:rPr lang="hu-HU" sz="2400" b="1" kern="0" dirty="0">
                <a:latin typeface="+mj-lt"/>
                <a:cs typeface="Arial"/>
              </a:rPr>
              <a:t>felügyelő, tárca nélküli miniszteri poszt </a:t>
            </a:r>
            <a:r>
              <a:rPr lang="hu-HU" sz="2400" kern="0" dirty="0">
                <a:latin typeface="+mj-lt"/>
                <a:cs typeface="Arial"/>
              </a:rPr>
              <a:t>létrehozása. Meg kell szüntetni az informális irányítást; az abban bármilyen formában részt vett vezetőket el kell távolítani. A szolgálatok </a:t>
            </a:r>
            <a:r>
              <a:rPr lang="hu-HU" sz="2400" kern="0" dirty="0" err="1">
                <a:latin typeface="+mj-lt"/>
                <a:cs typeface="Arial"/>
              </a:rPr>
              <a:t>depolitizálásának</a:t>
            </a:r>
            <a:r>
              <a:rPr lang="hu-HU" sz="2400" kern="0" dirty="0">
                <a:latin typeface="+mj-lt"/>
                <a:cs typeface="Arial"/>
              </a:rPr>
              <a:t> egyik kulcseleme a vezetői kinevezések </a:t>
            </a:r>
            <a:r>
              <a:rPr lang="hu-HU" sz="2400" kern="0" dirty="0" err="1">
                <a:latin typeface="+mj-lt"/>
                <a:cs typeface="Arial"/>
              </a:rPr>
              <a:t>depolitizálása</a:t>
            </a:r>
            <a:r>
              <a:rPr lang="hu-HU" sz="2400" kern="0" dirty="0">
                <a:latin typeface="+mj-lt"/>
                <a:cs typeface="Arial"/>
              </a:rPr>
              <a:t>;</a:t>
            </a:r>
          </a:p>
          <a:p>
            <a:pPr marL="541338" indent="-541338">
              <a:spcBef>
                <a:spcPts val="125"/>
              </a:spcBef>
              <a:buFont typeface="+mj-lt"/>
              <a:buAutoNum type="arabicPeriod" startAt="6"/>
              <a:tabLst>
                <a:tab pos="355600" algn="l"/>
                <a:tab pos="356235" algn="l"/>
              </a:tabLst>
            </a:pPr>
            <a:r>
              <a:rPr lang="hu-HU" sz="2400" kern="0" dirty="0">
                <a:latin typeface="+mj-lt"/>
                <a:cs typeface="Arial"/>
              </a:rPr>
              <a:t> </a:t>
            </a:r>
            <a:r>
              <a:rPr lang="hu-HU" sz="2400" b="1" kern="0" dirty="0">
                <a:latin typeface="+mj-lt"/>
                <a:cs typeface="Arial"/>
              </a:rPr>
              <a:t>Szükséges szolgálatok</a:t>
            </a:r>
            <a:r>
              <a:rPr lang="hu-HU" sz="2400" kern="0" dirty="0">
                <a:latin typeface="+mj-lt"/>
                <a:cs typeface="Arial"/>
              </a:rPr>
              <a:t>: Információs Hivatal, Nemzetbiztonsági Hivatal, Nemzetbiztonsági Szakszolgálat. Átgondolandó a Katonai Nemzetbiztonsági Szolgálat helye, szerepe;</a:t>
            </a:r>
          </a:p>
          <a:p>
            <a:pPr marL="541338" indent="-541338">
              <a:spcBef>
                <a:spcPts val="125"/>
              </a:spcBef>
              <a:buFont typeface="+mj-lt"/>
              <a:buAutoNum type="arabicPeriod" startAt="6"/>
              <a:tabLst>
                <a:tab pos="355600" algn="l"/>
                <a:tab pos="356235" algn="l"/>
              </a:tabLst>
            </a:pPr>
            <a:r>
              <a:rPr lang="hu-HU" sz="2400" kern="0" dirty="0">
                <a:latin typeface="+mj-lt"/>
                <a:cs typeface="Arial"/>
              </a:rPr>
              <a:t>A </a:t>
            </a:r>
            <a:r>
              <a:rPr lang="hu-HU" sz="2400" b="1" kern="0" dirty="0">
                <a:latin typeface="+mj-lt"/>
                <a:cs typeface="Arial"/>
              </a:rPr>
              <a:t>TEK, a NIK, a Szuverenitásvédelmi Hivatal megszüntetése;</a:t>
            </a:r>
            <a:r>
              <a:rPr lang="hu-HU" sz="2400" kern="0" dirty="0">
                <a:latin typeface="+mj-lt"/>
                <a:cs typeface="Arial"/>
              </a:rPr>
              <a:t> az információfúzió újragondolása.</a:t>
            </a:r>
          </a:p>
          <a:p>
            <a:pPr marL="541338" indent="-541338">
              <a:spcBef>
                <a:spcPts val="125"/>
              </a:spcBef>
              <a:buFont typeface="+mj-lt"/>
              <a:buAutoNum type="arabicPeriod" startAt="6"/>
              <a:tabLst>
                <a:tab pos="355600" algn="l"/>
                <a:tab pos="356235" algn="l"/>
              </a:tabLst>
            </a:pPr>
            <a:r>
              <a:rPr lang="hu-HU" sz="2400" kern="0" dirty="0">
                <a:latin typeface="+mj-lt"/>
                <a:cs typeface="Arial"/>
              </a:rPr>
              <a:t>A jogszabályi háttér – elsősorban </a:t>
            </a:r>
            <a:r>
              <a:rPr lang="hu-HU" sz="2400" b="1" kern="0" dirty="0">
                <a:latin typeface="+mj-lt"/>
                <a:cs typeface="Arial"/>
              </a:rPr>
              <a:t>az NBTV - módosítása </a:t>
            </a:r>
            <a:r>
              <a:rPr lang="hu-HU" sz="2400" kern="0" dirty="0">
                <a:latin typeface="+mj-lt"/>
                <a:cs typeface="Arial"/>
              </a:rPr>
              <a:t>a fentiek megvalósításáért;</a:t>
            </a:r>
          </a:p>
          <a:p>
            <a:pPr marL="541338" indent="-541338">
              <a:spcBef>
                <a:spcPts val="125"/>
              </a:spcBef>
              <a:buFont typeface="+mj-lt"/>
              <a:buAutoNum type="arabicPeriod" startAt="6"/>
              <a:tabLst>
                <a:tab pos="355600" algn="l"/>
                <a:tab pos="356235" algn="l"/>
              </a:tabLst>
            </a:pPr>
            <a:r>
              <a:rPr lang="hu-HU" sz="2400" kern="0" dirty="0">
                <a:latin typeface="+mj-lt"/>
                <a:cs typeface="Arial"/>
              </a:rPr>
              <a:t> A szolgálatok iránti </a:t>
            </a:r>
            <a:r>
              <a:rPr lang="hu-HU" sz="2400" b="1" kern="0" dirty="0">
                <a:latin typeface="+mj-lt"/>
                <a:cs typeface="Arial"/>
              </a:rPr>
              <a:t>közbizalom helyreállítása</a:t>
            </a:r>
            <a:r>
              <a:rPr lang="hu-HU" sz="2400" kern="0" dirty="0">
                <a:latin typeface="+mj-lt"/>
                <a:cs typeface="Arial"/>
              </a:rPr>
              <a:t>;</a:t>
            </a:r>
          </a:p>
          <a:p>
            <a:pPr marL="541338" marR="5715" indent="-541338" algn="just">
              <a:spcBef>
                <a:spcPts val="225"/>
              </a:spcBef>
              <a:buFont typeface="+mj-lt"/>
              <a:buAutoNum type="arabicPeriod" startAt="6"/>
              <a:tabLst>
                <a:tab pos="356235" algn="l"/>
              </a:tabLst>
            </a:pPr>
            <a:r>
              <a:rPr lang="hu-HU" sz="2400" kern="0" dirty="0">
                <a:latin typeface="+mj-lt"/>
                <a:cs typeface="Arial"/>
              </a:rPr>
              <a:t> </a:t>
            </a:r>
            <a:r>
              <a:rPr lang="hu-HU" sz="2400" b="1" kern="0" dirty="0">
                <a:latin typeface="+mj-lt"/>
                <a:cs typeface="Arial"/>
              </a:rPr>
              <a:t>Helyre kell állítani a szövetséges partnerszolgálatokkal a bizalmi kapcsolatot</a:t>
            </a:r>
            <a:r>
              <a:rPr lang="hu-HU" sz="2400" kern="0" dirty="0">
                <a:latin typeface="+mj-lt"/>
                <a:cs typeface="Arial"/>
              </a:rPr>
              <a:t>, amely az utóbbi években alapjaiban  rendült meg – részben a nem jogállami működés miatt;</a:t>
            </a:r>
          </a:p>
          <a:p>
            <a:pPr marL="541338" marR="5715" indent="-541338" algn="just">
              <a:spcBef>
                <a:spcPts val="225"/>
              </a:spcBef>
              <a:buFont typeface="+mj-lt"/>
              <a:buAutoNum type="arabicPeriod" startAt="6"/>
              <a:tabLst>
                <a:tab pos="356235" algn="l"/>
              </a:tabLst>
            </a:pPr>
            <a:r>
              <a:rPr lang="hu-HU" sz="2400" kern="0" dirty="0">
                <a:latin typeface="+mj-lt"/>
                <a:cs typeface="Arial"/>
              </a:rPr>
              <a:t> </a:t>
            </a:r>
            <a:r>
              <a:rPr lang="hu-HU" sz="2400" b="1" kern="0" dirty="0">
                <a:latin typeface="+mj-lt"/>
                <a:cs typeface="Arial"/>
              </a:rPr>
              <a:t>Megerősítendő az elhárítás</a:t>
            </a:r>
            <a:r>
              <a:rPr lang="hu-HU" sz="2400" kern="0" dirty="0">
                <a:latin typeface="+mj-lt"/>
                <a:cs typeface="Arial"/>
              </a:rPr>
              <a:t>. Vissza kell szorítani az orosz/kínai titkosszolgálati jelenlétet, ki kell szűrni az állami szférából a kollaboránsokat.</a:t>
            </a:r>
          </a:p>
        </p:txBody>
      </p:sp>
    </p:spTree>
    <p:extLst>
      <p:ext uri="{BB962C8B-B14F-4D97-AF65-F5344CB8AC3E}">
        <p14:creationId xmlns:p14="http://schemas.microsoft.com/office/powerpoint/2010/main" val="2083262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69EDF-DE18-C857-6A1E-19DC81069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6979"/>
            <a:ext cx="10972800" cy="1143000"/>
          </a:xfrm>
        </p:spPr>
        <p:txBody>
          <a:bodyPr/>
          <a:lstStyle/>
          <a:p>
            <a:r>
              <a:rPr lang="hu-HU" dirty="0"/>
              <a:t>Köszönöm a figyelmet.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0CD124D-DFA9-01C4-C09E-4C2942B4516A}"/>
              </a:ext>
            </a:extLst>
          </p:cNvPr>
          <p:cNvSpPr txBox="1">
            <a:spLocks/>
          </p:cNvSpPr>
          <p:nvPr/>
        </p:nvSpPr>
        <p:spPr>
          <a:xfrm>
            <a:off x="762000" y="511005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dirty="0"/>
              <a:t>Összeállította: Telkes András</a:t>
            </a:r>
          </a:p>
          <a:p>
            <a:pPr algn="l"/>
            <a:r>
              <a:rPr lang="hu-HU" sz="2400" dirty="0"/>
              <a:t>Konzulens: </a:t>
            </a:r>
            <a:r>
              <a:rPr lang="hu-HU" sz="2400" dirty="0" err="1"/>
              <a:t>Katrein</a:t>
            </a:r>
            <a:r>
              <a:rPr lang="hu-HU" sz="2400" dirty="0"/>
              <a:t> Ferenc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522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4" y="270729"/>
            <a:ext cx="10561194" cy="137088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hu-HU" sz="4400" kern="0" dirty="0"/>
              <a:t>A nemzetbiztonsági struktúra átalakítása (1990)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6034151" y="3043301"/>
            <a:ext cx="4147820" cy="351790"/>
          </a:xfrm>
          <a:custGeom>
            <a:avLst/>
            <a:gdLst/>
            <a:ahLst/>
            <a:cxnLst/>
            <a:rect l="l" t="t" r="r" b="b"/>
            <a:pathLst>
              <a:path w="4147820" h="351789">
                <a:moveTo>
                  <a:pt x="0" y="0"/>
                </a:moveTo>
                <a:lnTo>
                  <a:pt x="0" y="188975"/>
                </a:lnTo>
                <a:lnTo>
                  <a:pt x="4147439" y="188975"/>
                </a:lnTo>
                <a:lnTo>
                  <a:pt x="4147439" y="351282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34151" y="3043301"/>
            <a:ext cx="2076450" cy="349885"/>
          </a:xfrm>
          <a:custGeom>
            <a:avLst/>
            <a:gdLst/>
            <a:ahLst/>
            <a:cxnLst/>
            <a:rect l="l" t="t" r="r" b="b"/>
            <a:pathLst>
              <a:path w="2076450" h="349885">
                <a:moveTo>
                  <a:pt x="0" y="0"/>
                </a:moveTo>
                <a:lnTo>
                  <a:pt x="0" y="187198"/>
                </a:lnTo>
                <a:lnTo>
                  <a:pt x="2076196" y="187198"/>
                </a:lnTo>
                <a:lnTo>
                  <a:pt x="2076196" y="349376"/>
                </a:lnTo>
              </a:path>
            </a:pathLst>
          </a:custGeom>
          <a:noFill/>
          <a:ln w="12699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22721" y="3043301"/>
            <a:ext cx="8255" cy="339725"/>
          </a:xfrm>
          <a:custGeom>
            <a:avLst/>
            <a:gdLst/>
            <a:ahLst/>
            <a:cxnLst/>
            <a:rect l="l" t="t" r="r" b="b"/>
            <a:pathLst>
              <a:path w="8254" h="339725">
                <a:moveTo>
                  <a:pt x="7874" y="0"/>
                </a:moveTo>
                <a:lnTo>
                  <a:pt x="7874" y="177291"/>
                </a:lnTo>
                <a:lnTo>
                  <a:pt x="0" y="177291"/>
                </a:lnTo>
                <a:lnTo>
                  <a:pt x="0" y="339471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29126" y="3043301"/>
            <a:ext cx="2104390" cy="349885"/>
          </a:xfrm>
          <a:custGeom>
            <a:avLst/>
            <a:gdLst/>
            <a:ahLst/>
            <a:cxnLst/>
            <a:rect l="l" t="t" r="r" b="b"/>
            <a:pathLst>
              <a:path w="2104390" h="349885">
                <a:moveTo>
                  <a:pt x="2104390" y="0"/>
                </a:moveTo>
                <a:lnTo>
                  <a:pt x="2104390" y="187198"/>
                </a:lnTo>
                <a:lnTo>
                  <a:pt x="0" y="187198"/>
                </a:lnTo>
                <a:lnTo>
                  <a:pt x="0" y="349376"/>
                </a:lnTo>
              </a:path>
            </a:pathLst>
          </a:custGeom>
          <a:noFill/>
          <a:ln w="12699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05051" y="3043301"/>
            <a:ext cx="4225290" cy="354965"/>
          </a:xfrm>
          <a:custGeom>
            <a:avLst/>
            <a:gdLst/>
            <a:ahLst/>
            <a:cxnLst/>
            <a:rect l="l" t="t" r="r" b="b"/>
            <a:pathLst>
              <a:path w="4225290" h="354964">
                <a:moveTo>
                  <a:pt x="4225036" y="0"/>
                </a:moveTo>
                <a:lnTo>
                  <a:pt x="4225036" y="192150"/>
                </a:lnTo>
                <a:lnTo>
                  <a:pt x="0" y="192150"/>
                </a:lnTo>
                <a:lnTo>
                  <a:pt x="0" y="354457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919476" y="2070163"/>
            <a:ext cx="2048764" cy="9053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55"/>
              </a:lnSpc>
              <a:spcBef>
                <a:spcPts val="100"/>
              </a:spcBef>
            </a:pPr>
            <a:r>
              <a:rPr sz="1800" kern="0" dirty="0">
                <a:cs typeface="Arial"/>
              </a:rPr>
              <a:t>BM II.</a:t>
            </a:r>
          </a:p>
          <a:p>
            <a:pPr marR="1270" algn="ctr">
              <a:lnSpc>
                <a:spcPts val="2055"/>
              </a:lnSpc>
            </a:pPr>
            <a:r>
              <a:rPr sz="1800" kern="0" dirty="0">
                <a:cs typeface="Arial"/>
              </a:rPr>
              <a:t>főcsoportfőnökség</a:t>
            </a:r>
          </a:p>
          <a:p>
            <a:pPr marR="635" algn="ctr">
              <a:lnSpc>
                <a:spcPct val="100000"/>
              </a:lnSpc>
              <a:spcBef>
                <a:spcPts val="620"/>
              </a:spcBef>
            </a:pPr>
            <a:r>
              <a:rPr sz="1800" kern="0" dirty="0">
                <a:cs typeface="Arial"/>
              </a:rPr>
              <a:t>rendőrség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119372" y="2064758"/>
            <a:ext cx="2118299" cy="9053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8890" algn="ctr">
              <a:lnSpc>
                <a:spcPts val="2055"/>
              </a:lnSpc>
              <a:spcBef>
                <a:spcPts val="100"/>
              </a:spcBef>
            </a:pPr>
            <a:r>
              <a:rPr sz="1800" kern="0" dirty="0">
                <a:cs typeface="Arial"/>
              </a:rPr>
              <a:t>BM III.</a:t>
            </a:r>
          </a:p>
          <a:p>
            <a:pPr marL="6985" algn="ctr">
              <a:lnSpc>
                <a:spcPts val="2055"/>
              </a:lnSpc>
            </a:pPr>
            <a:r>
              <a:rPr sz="1800" kern="0" dirty="0">
                <a:cs typeface="Arial"/>
              </a:rPr>
              <a:t>főcsoportfőnökség</a:t>
            </a:r>
          </a:p>
          <a:p>
            <a:pPr marL="11430" algn="ctr">
              <a:lnSpc>
                <a:spcPct val="100000"/>
              </a:lnSpc>
              <a:spcBef>
                <a:spcPts val="620"/>
              </a:spcBef>
            </a:pPr>
            <a:r>
              <a:rPr sz="1800" kern="0" dirty="0">
                <a:cs typeface="Arial"/>
              </a:rPr>
              <a:t>állambiztonság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44879" y="3398266"/>
            <a:ext cx="1847088" cy="7315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247015" algn="ctr">
              <a:lnSpc>
                <a:spcPct val="100000"/>
              </a:lnSpc>
              <a:spcBef>
                <a:spcPts val="100"/>
              </a:spcBef>
            </a:pPr>
            <a:r>
              <a:rPr sz="1800" kern="0" dirty="0">
                <a:cs typeface="Arial"/>
              </a:rPr>
              <a:t>III/1</a:t>
            </a:r>
            <a:r>
              <a:rPr lang="hu-HU" sz="1800" kern="0" dirty="0">
                <a:cs typeface="Arial"/>
              </a:rPr>
              <a:t/>
            </a:r>
            <a:br>
              <a:rPr lang="hu-HU" sz="1800" kern="0" dirty="0">
                <a:cs typeface="Arial"/>
              </a:rPr>
            </a:br>
            <a:r>
              <a:rPr sz="1800" kern="0" dirty="0" err="1">
                <a:cs typeface="Arial"/>
              </a:rPr>
              <a:t>hírszerzés</a:t>
            </a:r>
            <a:endParaRPr sz="1800" kern="0" dirty="0"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24249" y="3398266"/>
            <a:ext cx="1847088" cy="7315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lnSpc>
                <a:spcPct val="100000"/>
              </a:lnSpc>
              <a:spcBef>
                <a:spcPts val="100"/>
              </a:spcBef>
            </a:pPr>
            <a:endParaRPr lang="hu-HU" sz="1800" kern="0" dirty="0">
              <a:cs typeface="Arial"/>
            </a:endParaRPr>
          </a:p>
          <a:p>
            <a:pPr marL="109220" algn="ctr">
              <a:lnSpc>
                <a:spcPct val="100000"/>
              </a:lnSpc>
            </a:pPr>
            <a:r>
              <a:rPr sz="1800" kern="0" dirty="0">
                <a:cs typeface="Arial"/>
              </a:rPr>
              <a:t>III/2 kémelhárítás</a:t>
            </a:r>
          </a:p>
        </p:txBody>
      </p:sp>
      <p:sp>
        <p:nvSpPr>
          <p:cNvPr id="33" name="object 33"/>
          <p:cNvSpPr/>
          <p:nvPr/>
        </p:nvSpPr>
        <p:spPr>
          <a:xfrm>
            <a:off x="1733550" y="4141088"/>
            <a:ext cx="232282" cy="848995"/>
          </a:xfrm>
          <a:custGeom>
            <a:avLst/>
            <a:gdLst/>
            <a:ahLst/>
            <a:cxnLst/>
            <a:rect l="l" t="t" r="r" b="b"/>
            <a:pathLst>
              <a:path w="142875" h="603885">
                <a:moveTo>
                  <a:pt x="47625" y="460882"/>
                </a:moveTo>
                <a:lnTo>
                  <a:pt x="0" y="460882"/>
                </a:lnTo>
                <a:lnTo>
                  <a:pt x="71500" y="603757"/>
                </a:lnTo>
                <a:lnTo>
                  <a:pt x="130947" y="484758"/>
                </a:lnTo>
                <a:lnTo>
                  <a:pt x="47625" y="484758"/>
                </a:lnTo>
                <a:lnTo>
                  <a:pt x="47625" y="460882"/>
                </a:lnTo>
                <a:close/>
              </a:path>
              <a:path w="142875" h="603885">
                <a:moveTo>
                  <a:pt x="95250" y="0"/>
                </a:moveTo>
                <a:lnTo>
                  <a:pt x="47625" y="0"/>
                </a:lnTo>
                <a:lnTo>
                  <a:pt x="47625" y="484758"/>
                </a:lnTo>
                <a:lnTo>
                  <a:pt x="95250" y="484758"/>
                </a:lnTo>
                <a:lnTo>
                  <a:pt x="95250" y="0"/>
                </a:lnTo>
                <a:close/>
              </a:path>
              <a:path w="142875" h="603885">
                <a:moveTo>
                  <a:pt x="142875" y="460882"/>
                </a:moveTo>
                <a:lnTo>
                  <a:pt x="95250" y="460882"/>
                </a:lnTo>
                <a:lnTo>
                  <a:pt x="95250" y="484758"/>
                </a:lnTo>
                <a:lnTo>
                  <a:pt x="130947" y="484758"/>
                </a:lnTo>
                <a:lnTo>
                  <a:pt x="142875" y="460882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76675" y="4129786"/>
            <a:ext cx="285751" cy="860297"/>
          </a:xfrm>
          <a:custGeom>
            <a:avLst/>
            <a:gdLst/>
            <a:ahLst/>
            <a:cxnLst/>
            <a:rect l="l" t="t" r="r" b="b"/>
            <a:pathLst>
              <a:path w="142875" h="603885">
                <a:moveTo>
                  <a:pt x="47625" y="460882"/>
                </a:moveTo>
                <a:lnTo>
                  <a:pt x="0" y="460882"/>
                </a:lnTo>
                <a:lnTo>
                  <a:pt x="71500" y="603757"/>
                </a:lnTo>
                <a:lnTo>
                  <a:pt x="130947" y="484758"/>
                </a:lnTo>
                <a:lnTo>
                  <a:pt x="47625" y="484758"/>
                </a:lnTo>
                <a:lnTo>
                  <a:pt x="47625" y="460882"/>
                </a:lnTo>
                <a:close/>
              </a:path>
              <a:path w="142875" h="603885">
                <a:moveTo>
                  <a:pt x="95250" y="0"/>
                </a:moveTo>
                <a:lnTo>
                  <a:pt x="47625" y="0"/>
                </a:lnTo>
                <a:lnTo>
                  <a:pt x="47625" y="484758"/>
                </a:lnTo>
                <a:lnTo>
                  <a:pt x="95250" y="484758"/>
                </a:lnTo>
                <a:lnTo>
                  <a:pt x="95250" y="0"/>
                </a:lnTo>
                <a:close/>
              </a:path>
              <a:path w="142875" h="603885">
                <a:moveTo>
                  <a:pt x="142875" y="460882"/>
                </a:moveTo>
                <a:lnTo>
                  <a:pt x="95250" y="460882"/>
                </a:lnTo>
                <a:lnTo>
                  <a:pt x="95250" y="484758"/>
                </a:lnTo>
                <a:lnTo>
                  <a:pt x="130947" y="484758"/>
                </a:lnTo>
                <a:lnTo>
                  <a:pt x="142875" y="460882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29575" y="4148074"/>
            <a:ext cx="175641" cy="842009"/>
          </a:xfrm>
          <a:custGeom>
            <a:avLst/>
            <a:gdLst/>
            <a:ahLst/>
            <a:cxnLst/>
            <a:rect l="l" t="t" r="r" b="b"/>
            <a:pathLst>
              <a:path w="142875" h="603885">
                <a:moveTo>
                  <a:pt x="47625" y="460882"/>
                </a:moveTo>
                <a:lnTo>
                  <a:pt x="0" y="460882"/>
                </a:lnTo>
                <a:lnTo>
                  <a:pt x="71374" y="603757"/>
                </a:lnTo>
                <a:lnTo>
                  <a:pt x="130926" y="484758"/>
                </a:lnTo>
                <a:lnTo>
                  <a:pt x="47625" y="484758"/>
                </a:lnTo>
                <a:lnTo>
                  <a:pt x="47625" y="460882"/>
                </a:lnTo>
                <a:close/>
              </a:path>
              <a:path w="142875" h="603885">
                <a:moveTo>
                  <a:pt x="95250" y="0"/>
                </a:moveTo>
                <a:lnTo>
                  <a:pt x="47625" y="0"/>
                </a:lnTo>
                <a:lnTo>
                  <a:pt x="47625" y="484758"/>
                </a:lnTo>
                <a:lnTo>
                  <a:pt x="95250" y="484758"/>
                </a:lnTo>
                <a:lnTo>
                  <a:pt x="95250" y="0"/>
                </a:lnTo>
                <a:close/>
              </a:path>
              <a:path w="142875" h="603885">
                <a:moveTo>
                  <a:pt x="142875" y="460882"/>
                </a:moveTo>
                <a:lnTo>
                  <a:pt x="95250" y="460882"/>
                </a:lnTo>
                <a:lnTo>
                  <a:pt x="95250" y="484758"/>
                </a:lnTo>
                <a:lnTo>
                  <a:pt x="130926" y="484758"/>
                </a:lnTo>
                <a:lnTo>
                  <a:pt x="142875" y="460882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25345" y="4175760"/>
            <a:ext cx="5256626" cy="1194816"/>
          </a:xfrm>
          <a:custGeom>
            <a:avLst/>
            <a:gdLst/>
            <a:ahLst/>
            <a:cxnLst/>
            <a:rect l="l" t="t" r="r" b="b"/>
            <a:pathLst>
              <a:path w="4406265" h="820420">
                <a:moveTo>
                  <a:pt x="128777" y="679323"/>
                </a:moveTo>
                <a:lnTo>
                  <a:pt x="0" y="773684"/>
                </a:lnTo>
                <a:lnTo>
                  <a:pt x="152781" y="820166"/>
                </a:lnTo>
                <a:lnTo>
                  <a:pt x="145465" y="777240"/>
                </a:lnTo>
                <a:lnTo>
                  <a:pt x="121285" y="777240"/>
                </a:lnTo>
                <a:lnTo>
                  <a:pt x="113284" y="730250"/>
                </a:lnTo>
                <a:lnTo>
                  <a:pt x="136774" y="726246"/>
                </a:lnTo>
                <a:lnTo>
                  <a:pt x="128777" y="679323"/>
                </a:lnTo>
                <a:close/>
              </a:path>
              <a:path w="4406265" h="820420">
                <a:moveTo>
                  <a:pt x="136774" y="726246"/>
                </a:moveTo>
                <a:lnTo>
                  <a:pt x="113284" y="730250"/>
                </a:lnTo>
                <a:lnTo>
                  <a:pt x="121285" y="777240"/>
                </a:lnTo>
                <a:lnTo>
                  <a:pt x="144782" y="773234"/>
                </a:lnTo>
                <a:lnTo>
                  <a:pt x="136774" y="726246"/>
                </a:lnTo>
                <a:close/>
              </a:path>
              <a:path w="4406265" h="820420">
                <a:moveTo>
                  <a:pt x="144782" y="773234"/>
                </a:moveTo>
                <a:lnTo>
                  <a:pt x="121285" y="777240"/>
                </a:lnTo>
                <a:lnTo>
                  <a:pt x="145465" y="777240"/>
                </a:lnTo>
                <a:lnTo>
                  <a:pt x="144782" y="773234"/>
                </a:lnTo>
                <a:close/>
              </a:path>
              <a:path w="4406265" h="820420">
                <a:moveTo>
                  <a:pt x="4398009" y="0"/>
                </a:moveTo>
                <a:lnTo>
                  <a:pt x="136774" y="726246"/>
                </a:lnTo>
                <a:lnTo>
                  <a:pt x="144782" y="773234"/>
                </a:lnTo>
                <a:lnTo>
                  <a:pt x="4406010" y="46863"/>
                </a:lnTo>
                <a:lnTo>
                  <a:pt x="4398009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0">
            <a:extLst>
              <a:ext uri="{FF2B5EF4-FFF2-40B4-BE49-F238E27FC236}">
                <a16:creationId xmlns:a16="http://schemas.microsoft.com/office/drawing/2014/main" id="{F849C499-7BE2-214F-CA21-C5F655741D06}"/>
              </a:ext>
            </a:extLst>
          </p:cNvPr>
          <p:cNvSpPr txBox="1"/>
          <p:nvPr/>
        </p:nvSpPr>
        <p:spPr>
          <a:xfrm>
            <a:off x="5119372" y="3409568"/>
            <a:ext cx="1847088" cy="7315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en-US" sz="1800" strike="sngStrike" kern="0" dirty="0">
                <a:cs typeface="Times New Roman"/>
              </a:rPr>
              <a:t> </a:t>
            </a:r>
            <a:r>
              <a:rPr lang="en-US" sz="1800" strike="sngStrike" kern="0" dirty="0">
                <a:cs typeface="Arial"/>
              </a:rPr>
              <a:t>III/3</a:t>
            </a:r>
            <a:br>
              <a:rPr lang="en-US" sz="1800" strike="sngStrike" kern="0" dirty="0">
                <a:cs typeface="Arial"/>
              </a:rPr>
            </a:br>
            <a:r>
              <a:rPr lang="en-US" sz="1800" strike="sngStrike" kern="0" dirty="0" err="1">
                <a:cs typeface="Arial"/>
              </a:rPr>
              <a:t>belső</a:t>
            </a:r>
            <a:r>
              <a:rPr lang="en-US" kern="0" dirty="0">
                <a:cs typeface="Arial"/>
              </a:rPr>
              <a:t> </a:t>
            </a:r>
            <a:r>
              <a:rPr lang="en-US" sz="1800" strike="sngStrike" kern="0" dirty="0" err="1">
                <a:cs typeface="Arial"/>
              </a:rPr>
              <a:t>elhárítás</a:t>
            </a:r>
            <a:endParaRPr lang="en-US" sz="1800" kern="0" dirty="0">
              <a:cs typeface="Arial"/>
            </a:endParaRPr>
          </a:p>
        </p:txBody>
      </p:sp>
      <p:sp>
        <p:nvSpPr>
          <p:cNvPr id="38" name="object 20">
            <a:extLst>
              <a:ext uri="{FF2B5EF4-FFF2-40B4-BE49-F238E27FC236}">
                <a16:creationId xmlns:a16="http://schemas.microsoft.com/office/drawing/2014/main" id="{33A53F5E-F845-AE90-066B-4E4E6B901F58}"/>
              </a:ext>
            </a:extLst>
          </p:cNvPr>
          <p:cNvSpPr txBox="1"/>
          <p:nvPr/>
        </p:nvSpPr>
        <p:spPr>
          <a:xfrm>
            <a:off x="7248906" y="3416554"/>
            <a:ext cx="1847088" cy="7315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en-US" sz="1800" kern="0" dirty="0">
                <a:cs typeface="Arial"/>
              </a:rPr>
              <a:t>III/4</a:t>
            </a:r>
            <a:br>
              <a:rPr lang="en-US" sz="1800" kern="0" dirty="0">
                <a:cs typeface="Arial"/>
              </a:rPr>
            </a:br>
            <a:r>
              <a:rPr lang="en-US" sz="1800" kern="0" dirty="0" err="1">
                <a:cs typeface="Arial"/>
              </a:rPr>
              <a:t>katonai</a:t>
            </a:r>
            <a:r>
              <a:rPr lang="en-US" sz="1800" kern="0" dirty="0">
                <a:cs typeface="Arial"/>
              </a:rPr>
              <a:t> </a:t>
            </a:r>
            <a:r>
              <a:rPr lang="en-US" sz="1800" kern="0" dirty="0" err="1">
                <a:cs typeface="Arial"/>
              </a:rPr>
              <a:t>elhárítás</a:t>
            </a:r>
            <a:endParaRPr lang="en-US" sz="1800" kern="0" dirty="0">
              <a:cs typeface="Arial"/>
            </a:endParaRPr>
          </a:p>
        </p:txBody>
      </p:sp>
      <p:sp>
        <p:nvSpPr>
          <p:cNvPr id="39" name="object 20">
            <a:extLst>
              <a:ext uri="{FF2B5EF4-FFF2-40B4-BE49-F238E27FC236}">
                <a16:creationId xmlns:a16="http://schemas.microsoft.com/office/drawing/2014/main" id="{9B5DC2E0-BCCE-1FBF-1721-FA9E1B57500E}"/>
              </a:ext>
            </a:extLst>
          </p:cNvPr>
          <p:cNvSpPr txBox="1"/>
          <p:nvPr/>
        </p:nvSpPr>
        <p:spPr>
          <a:xfrm>
            <a:off x="9320785" y="3429000"/>
            <a:ext cx="1926336" cy="7315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en-US" sz="1800" kern="0" dirty="0">
                <a:cs typeface="Arial"/>
              </a:rPr>
              <a:t>III/5</a:t>
            </a:r>
            <a:r>
              <a:rPr lang="hu-HU" sz="1800" kern="0" dirty="0">
                <a:cs typeface="Arial"/>
              </a:rPr>
              <a:t/>
            </a:r>
            <a:br>
              <a:rPr lang="hu-HU" sz="1800" kern="0" dirty="0">
                <a:cs typeface="Arial"/>
              </a:rPr>
            </a:br>
            <a:r>
              <a:rPr lang="en-US" sz="1800" kern="0" dirty="0" err="1">
                <a:cs typeface="Arial"/>
              </a:rPr>
              <a:t>operatív</a:t>
            </a:r>
            <a:r>
              <a:rPr lang="hu-HU" kern="0" dirty="0">
                <a:cs typeface="Arial"/>
              </a:rPr>
              <a:t> </a:t>
            </a:r>
            <a:r>
              <a:rPr lang="en-US" sz="1800" kern="0" dirty="0" err="1">
                <a:cs typeface="Arial"/>
              </a:rPr>
              <a:t>technika</a:t>
            </a:r>
            <a:endParaRPr lang="en-US" sz="1800" kern="0" dirty="0">
              <a:cs typeface="Arial"/>
            </a:endParaRPr>
          </a:p>
        </p:txBody>
      </p:sp>
      <p:sp>
        <p:nvSpPr>
          <p:cNvPr id="40" name="object 20">
            <a:extLst>
              <a:ext uri="{FF2B5EF4-FFF2-40B4-BE49-F238E27FC236}">
                <a16:creationId xmlns:a16="http://schemas.microsoft.com/office/drawing/2014/main" id="{1C1C3B10-A2CA-9CF4-BF79-D062880816F1}"/>
              </a:ext>
            </a:extLst>
          </p:cNvPr>
          <p:cNvSpPr txBox="1"/>
          <p:nvPr/>
        </p:nvSpPr>
        <p:spPr>
          <a:xfrm>
            <a:off x="6863651" y="5039231"/>
            <a:ext cx="2331847" cy="6484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en-US" sz="1800" b="1" kern="0" dirty="0" err="1">
                <a:cs typeface="Arial"/>
              </a:rPr>
              <a:t>Katonai</a:t>
            </a:r>
            <a:r>
              <a:rPr lang="en-US" sz="1800" b="1" kern="0" dirty="0">
                <a:cs typeface="Arial"/>
              </a:rPr>
              <a:t> </a:t>
            </a:r>
            <a:r>
              <a:rPr lang="en-US" sz="1800" b="1" kern="0" dirty="0" err="1">
                <a:cs typeface="Arial"/>
              </a:rPr>
              <a:t>Biztonsági</a:t>
            </a:r>
            <a:r>
              <a:rPr lang="en-US" sz="1800" b="1" kern="0" dirty="0">
                <a:cs typeface="Arial"/>
              </a:rPr>
              <a:t> </a:t>
            </a:r>
            <a:r>
              <a:rPr lang="hu-HU" sz="1800" b="1" kern="0" dirty="0">
                <a:cs typeface="Arial"/>
              </a:rPr>
              <a:t>Hivatal</a:t>
            </a:r>
            <a:endParaRPr lang="en-US" sz="1800" b="1" kern="0" dirty="0">
              <a:cs typeface="Arial"/>
            </a:endParaRPr>
          </a:p>
        </p:txBody>
      </p:sp>
      <p:sp>
        <p:nvSpPr>
          <p:cNvPr id="42" name="object 20">
            <a:extLst>
              <a:ext uri="{FF2B5EF4-FFF2-40B4-BE49-F238E27FC236}">
                <a16:creationId xmlns:a16="http://schemas.microsoft.com/office/drawing/2014/main" id="{5BACAAB9-9CB1-CD9B-CB5D-1E5B8A9B9D0D}"/>
              </a:ext>
            </a:extLst>
          </p:cNvPr>
          <p:cNvSpPr txBox="1"/>
          <p:nvPr/>
        </p:nvSpPr>
        <p:spPr>
          <a:xfrm>
            <a:off x="881507" y="5039231"/>
            <a:ext cx="1847088" cy="731520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en-US" sz="1800" b="1" kern="0" dirty="0" err="1">
                <a:cs typeface="Arial"/>
              </a:rPr>
              <a:t>Információs</a:t>
            </a:r>
            <a:r>
              <a:rPr lang="en-US" sz="1800" b="1" kern="0" dirty="0">
                <a:cs typeface="Arial"/>
              </a:rPr>
              <a:t>  </a:t>
            </a:r>
            <a:r>
              <a:rPr lang="en-US" sz="1800" b="1" kern="0" dirty="0" err="1">
                <a:cs typeface="Arial"/>
              </a:rPr>
              <a:t>Hivatal</a:t>
            </a:r>
            <a:endParaRPr lang="en-US" sz="1800" b="1" kern="0" dirty="0">
              <a:cs typeface="Arial"/>
            </a:endParaRPr>
          </a:p>
        </p:txBody>
      </p:sp>
      <p:sp>
        <p:nvSpPr>
          <p:cNvPr id="43" name="object 20">
            <a:extLst>
              <a:ext uri="{FF2B5EF4-FFF2-40B4-BE49-F238E27FC236}">
                <a16:creationId xmlns:a16="http://schemas.microsoft.com/office/drawing/2014/main" id="{5900F7A6-6FB4-7CAF-1429-39E375FA88CD}"/>
              </a:ext>
            </a:extLst>
          </p:cNvPr>
          <p:cNvSpPr txBox="1"/>
          <p:nvPr/>
        </p:nvSpPr>
        <p:spPr>
          <a:xfrm>
            <a:off x="2791967" y="5039231"/>
            <a:ext cx="2133378" cy="731520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en-US" sz="1800" b="1" kern="0" dirty="0" err="1">
                <a:cs typeface="Arial"/>
              </a:rPr>
              <a:t>Nemzetbiztonsági</a:t>
            </a:r>
            <a:r>
              <a:rPr lang="en-US" sz="1800" b="1" kern="0" dirty="0">
                <a:cs typeface="Arial"/>
              </a:rPr>
              <a:t>  </a:t>
            </a:r>
            <a:r>
              <a:rPr lang="en-US" sz="1800" b="1" kern="0" dirty="0" err="1">
                <a:cs typeface="Arial"/>
              </a:rPr>
              <a:t>Hivatal</a:t>
            </a:r>
            <a:endParaRPr lang="en-US" sz="1800" b="1" kern="0" dirty="0">
              <a:cs typeface="Arial"/>
            </a:endParaRPr>
          </a:p>
          <a:p>
            <a:pPr marL="109220" algn="ctr">
              <a:spcBef>
                <a:spcPts val="100"/>
              </a:spcBef>
            </a:pPr>
            <a:endParaRPr lang="en-US" sz="1800" b="1" kern="0" dirty="0">
              <a:cs typeface="Arial"/>
            </a:endParaRPr>
          </a:p>
        </p:txBody>
      </p:sp>
      <p:sp>
        <p:nvSpPr>
          <p:cNvPr id="8" name="object 20">
            <a:extLst>
              <a:ext uri="{FF2B5EF4-FFF2-40B4-BE49-F238E27FC236}">
                <a16:creationId xmlns:a16="http://schemas.microsoft.com/office/drawing/2014/main" id="{0EAAF699-1F4F-9BEA-A982-C45D71643F6B}"/>
              </a:ext>
            </a:extLst>
          </p:cNvPr>
          <p:cNvSpPr txBox="1"/>
          <p:nvPr/>
        </p:nvSpPr>
        <p:spPr>
          <a:xfrm>
            <a:off x="9400033" y="5089524"/>
            <a:ext cx="2129534" cy="5621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en-US" sz="1800" b="1" kern="0" dirty="0">
                <a:cs typeface="Arial"/>
              </a:rPr>
              <a:t>K</a:t>
            </a:r>
            <a:r>
              <a:rPr lang="hu-HU" sz="1800" b="1" kern="0" dirty="0" err="1">
                <a:cs typeface="Arial"/>
              </a:rPr>
              <a:t>atonai</a:t>
            </a:r>
            <a:r>
              <a:rPr lang="hu-HU" sz="1800" b="1" kern="0" dirty="0">
                <a:cs typeface="Arial"/>
              </a:rPr>
              <a:t> </a:t>
            </a:r>
            <a:r>
              <a:rPr lang="en-US" sz="1800" b="1" kern="0" dirty="0">
                <a:cs typeface="Arial"/>
              </a:rPr>
              <a:t>F</a:t>
            </a:r>
            <a:r>
              <a:rPr lang="hu-HU" sz="1800" b="1" kern="0" dirty="0">
                <a:cs typeface="Arial"/>
              </a:rPr>
              <a:t>elderítő </a:t>
            </a:r>
            <a:r>
              <a:rPr lang="en-US" sz="1800" b="1" kern="0" dirty="0">
                <a:cs typeface="Arial"/>
              </a:rPr>
              <a:t>H</a:t>
            </a:r>
            <a:r>
              <a:rPr lang="hu-HU" sz="1800" b="1" kern="0" dirty="0" err="1">
                <a:cs typeface="Arial"/>
              </a:rPr>
              <a:t>ivatal</a:t>
            </a:r>
            <a:endParaRPr lang="en-US" sz="1800" b="1" kern="0" dirty="0"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9044AA-16F9-341C-F0B6-753F1086E9C1}"/>
              </a:ext>
            </a:extLst>
          </p:cNvPr>
          <p:cNvSpPr txBox="1"/>
          <p:nvPr/>
        </p:nvSpPr>
        <p:spPr>
          <a:xfrm>
            <a:off x="8813710" y="2026568"/>
            <a:ext cx="2699892" cy="923330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dirty="0">
                <a:cs typeface="Arial" panose="020B0604020202020204" pitchFamily="34" charset="0"/>
              </a:rPr>
              <a:t>Magyar Néphadsereg</a:t>
            </a:r>
          </a:p>
          <a:p>
            <a:pPr algn="ctr"/>
            <a:r>
              <a:rPr lang="hu-HU" b="1" dirty="0">
                <a:cs typeface="Arial" panose="020B0604020202020204" pitchFamily="34" charset="0"/>
              </a:rPr>
              <a:t>Vezérkar 2. Felderítő</a:t>
            </a:r>
          </a:p>
          <a:p>
            <a:pPr algn="ctr"/>
            <a:r>
              <a:rPr lang="hu-HU" b="1" dirty="0">
                <a:cs typeface="Arial" panose="020B0604020202020204" pitchFamily="34" charset="0"/>
              </a:rPr>
              <a:t>Csoportfőnökség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CEA5B0-4164-F482-B9D2-250BF474D9E8}"/>
              </a:ext>
            </a:extLst>
          </p:cNvPr>
          <p:cNvCxnSpPr>
            <a:cxnSpLocks/>
          </p:cNvCxnSpPr>
          <p:nvPr/>
        </p:nvCxnSpPr>
        <p:spPr>
          <a:xfrm>
            <a:off x="11391900" y="2949898"/>
            <a:ext cx="0" cy="20893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4" y="172909"/>
            <a:ext cx="10561194" cy="137088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hu-HU" sz="4400" kern="0" dirty="0"/>
              <a:t>A nemzetbiztonsági struktúra átalakítása (1995-2010)</a:t>
            </a:r>
            <a:endParaRPr sz="4400" dirty="0"/>
          </a:p>
        </p:txBody>
      </p:sp>
      <p:sp>
        <p:nvSpPr>
          <p:cNvPr id="40" name="object 20">
            <a:extLst>
              <a:ext uri="{FF2B5EF4-FFF2-40B4-BE49-F238E27FC236}">
                <a16:creationId xmlns:a16="http://schemas.microsoft.com/office/drawing/2014/main" id="{1C1C3B10-A2CA-9CF4-BF79-D062880816F1}"/>
              </a:ext>
            </a:extLst>
          </p:cNvPr>
          <p:cNvSpPr txBox="1"/>
          <p:nvPr/>
        </p:nvSpPr>
        <p:spPr>
          <a:xfrm>
            <a:off x="7814345" y="2479544"/>
            <a:ext cx="2170385" cy="7315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en-US" sz="1800" b="1" kern="0" dirty="0" err="1">
                <a:cs typeface="Arial"/>
              </a:rPr>
              <a:t>Katonai</a:t>
            </a:r>
            <a:r>
              <a:rPr lang="en-US" sz="1800" b="1" kern="0" dirty="0">
                <a:cs typeface="Arial"/>
              </a:rPr>
              <a:t> </a:t>
            </a:r>
            <a:r>
              <a:rPr lang="en-US" sz="1800" b="1" kern="0" dirty="0" err="1">
                <a:cs typeface="Arial"/>
              </a:rPr>
              <a:t>Biztonsági</a:t>
            </a:r>
            <a:r>
              <a:rPr lang="en-US" sz="1800" b="1" kern="0" dirty="0">
                <a:cs typeface="Arial"/>
              </a:rPr>
              <a:t> </a:t>
            </a:r>
            <a:r>
              <a:rPr lang="hu-HU" sz="1800" b="1" kern="0" dirty="0">
                <a:cs typeface="Arial"/>
              </a:rPr>
              <a:t>Hivatal </a:t>
            </a:r>
            <a:r>
              <a:rPr lang="hu-HU" b="1" kern="0" dirty="0">
                <a:cs typeface="Arial"/>
              </a:rPr>
              <a:t>(KBH)</a:t>
            </a:r>
            <a:endParaRPr lang="en-US" sz="1800" b="1" kern="0" dirty="0">
              <a:cs typeface="Arial"/>
            </a:endParaRPr>
          </a:p>
        </p:txBody>
      </p:sp>
      <p:sp>
        <p:nvSpPr>
          <p:cNvPr id="42" name="object 20">
            <a:extLst>
              <a:ext uri="{FF2B5EF4-FFF2-40B4-BE49-F238E27FC236}">
                <a16:creationId xmlns:a16="http://schemas.microsoft.com/office/drawing/2014/main" id="{5BACAAB9-9CB1-CD9B-CB5D-1E5B8A9B9D0D}"/>
              </a:ext>
            </a:extLst>
          </p:cNvPr>
          <p:cNvSpPr txBox="1"/>
          <p:nvPr/>
        </p:nvSpPr>
        <p:spPr>
          <a:xfrm>
            <a:off x="1314958" y="2510596"/>
            <a:ext cx="1847088" cy="731520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en-US" sz="1800" b="1" kern="0" dirty="0" err="1">
                <a:cs typeface="Arial"/>
              </a:rPr>
              <a:t>Információs</a:t>
            </a:r>
            <a:r>
              <a:rPr lang="en-US" sz="1800" b="1" kern="0" dirty="0">
                <a:cs typeface="Arial"/>
              </a:rPr>
              <a:t>  </a:t>
            </a:r>
            <a:r>
              <a:rPr lang="en-US" sz="1800" b="1" kern="0" dirty="0" err="1">
                <a:cs typeface="Arial"/>
              </a:rPr>
              <a:t>Hivatal</a:t>
            </a:r>
            <a:endParaRPr lang="en-US" sz="1800" b="1" kern="0" dirty="0">
              <a:cs typeface="Arial"/>
            </a:endParaRPr>
          </a:p>
        </p:txBody>
      </p:sp>
      <p:sp>
        <p:nvSpPr>
          <p:cNvPr id="43" name="object 20">
            <a:extLst>
              <a:ext uri="{FF2B5EF4-FFF2-40B4-BE49-F238E27FC236}">
                <a16:creationId xmlns:a16="http://schemas.microsoft.com/office/drawing/2014/main" id="{5900F7A6-6FB4-7CAF-1429-39E375FA88CD}"/>
              </a:ext>
            </a:extLst>
          </p:cNvPr>
          <p:cNvSpPr txBox="1"/>
          <p:nvPr/>
        </p:nvSpPr>
        <p:spPr>
          <a:xfrm>
            <a:off x="4385841" y="2479544"/>
            <a:ext cx="2133378" cy="731520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en-US" sz="1800" b="1" kern="0" dirty="0" err="1">
                <a:cs typeface="Arial"/>
              </a:rPr>
              <a:t>Nemzetbiztonsági</a:t>
            </a:r>
            <a:r>
              <a:rPr lang="en-US" sz="1800" b="1" kern="0" dirty="0">
                <a:cs typeface="Arial"/>
              </a:rPr>
              <a:t>  </a:t>
            </a:r>
            <a:r>
              <a:rPr lang="en-US" sz="1800" b="1" kern="0" dirty="0" err="1">
                <a:cs typeface="Arial"/>
              </a:rPr>
              <a:t>Hivatal</a:t>
            </a:r>
            <a:endParaRPr lang="en-US" sz="1800" b="1" kern="0" dirty="0">
              <a:cs typeface="Arial"/>
            </a:endParaRPr>
          </a:p>
          <a:p>
            <a:pPr marL="109220" algn="ctr">
              <a:spcBef>
                <a:spcPts val="100"/>
              </a:spcBef>
            </a:pPr>
            <a:endParaRPr lang="en-US" sz="1800" b="1" kern="0" dirty="0"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DB5F6F-3021-0E1C-D53B-B94EA1E03FDD}"/>
              </a:ext>
            </a:extLst>
          </p:cNvPr>
          <p:cNvSpPr txBox="1"/>
          <p:nvPr/>
        </p:nvSpPr>
        <p:spPr>
          <a:xfrm>
            <a:off x="236761" y="2510596"/>
            <a:ext cx="970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1990-</a:t>
            </a:r>
          </a:p>
          <a:p>
            <a:r>
              <a:rPr lang="hu-HU" sz="2400" b="1" dirty="0"/>
              <a:t>1995</a:t>
            </a:r>
            <a:endParaRPr lang="en-US" sz="2400" b="1" dirty="0"/>
          </a:p>
        </p:txBody>
      </p:sp>
      <p:sp>
        <p:nvSpPr>
          <p:cNvPr id="4" name="object 20">
            <a:extLst>
              <a:ext uri="{FF2B5EF4-FFF2-40B4-BE49-F238E27FC236}">
                <a16:creationId xmlns:a16="http://schemas.microsoft.com/office/drawing/2014/main" id="{53FDF600-51C5-4917-EA6E-8E6EE440ED77}"/>
              </a:ext>
            </a:extLst>
          </p:cNvPr>
          <p:cNvSpPr txBox="1"/>
          <p:nvPr/>
        </p:nvSpPr>
        <p:spPr>
          <a:xfrm>
            <a:off x="1314958" y="4858461"/>
            <a:ext cx="1847088" cy="731520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en-US" sz="1800" b="1" kern="0" dirty="0" err="1">
                <a:cs typeface="Arial"/>
              </a:rPr>
              <a:t>Információs</a:t>
            </a:r>
            <a:r>
              <a:rPr lang="en-US" sz="1800" b="1" kern="0" dirty="0">
                <a:cs typeface="Arial"/>
              </a:rPr>
              <a:t>  </a:t>
            </a:r>
            <a:r>
              <a:rPr lang="en-US" sz="1800" b="1" kern="0" dirty="0" err="1">
                <a:cs typeface="Arial"/>
              </a:rPr>
              <a:t>Hivatal</a:t>
            </a:r>
            <a:endParaRPr lang="en-US" sz="1800" b="1" kern="0" dirty="0">
              <a:cs typeface="Arial"/>
            </a:endParaRPr>
          </a:p>
        </p:txBody>
      </p:sp>
      <p:sp>
        <p:nvSpPr>
          <p:cNvPr id="5" name="object 20">
            <a:extLst>
              <a:ext uri="{FF2B5EF4-FFF2-40B4-BE49-F238E27FC236}">
                <a16:creationId xmlns:a16="http://schemas.microsoft.com/office/drawing/2014/main" id="{6DB2B457-593F-9CC1-66F2-B5F9E27FB793}"/>
              </a:ext>
            </a:extLst>
          </p:cNvPr>
          <p:cNvSpPr txBox="1"/>
          <p:nvPr/>
        </p:nvSpPr>
        <p:spPr>
          <a:xfrm>
            <a:off x="3328511" y="4858461"/>
            <a:ext cx="2133378" cy="731520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en-US" sz="1800" b="1" kern="0" dirty="0" err="1">
                <a:cs typeface="Arial"/>
              </a:rPr>
              <a:t>Nemzetbiztonsági</a:t>
            </a:r>
            <a:r>
              <a:rPr lang="en-US" sz="1800" b="1" kern="0" dirty="0">
                <a:cs typeface="Arial"/>
              </a:rPr>
              <a:t>  </a:t>
            </a:r>
            <a:r>
              <a:rPr lang="en-US" sz="1800" b="1" kern="0" dirty="0" err="1">
                <a:cs typeface="Arial"/>
              </a:rPr>
              <a:t>Hivatal</a:t>
            </a:r>
            <a:endParaRPr lang="en-US" sz="1800" b="1" kern="0" dirty="0">
              <a:cs typeface="Arial"/>
            </a:endParaRPr>
          </a:p>
          <a:p>
            <a:pPr marL="109220" algn="ctr">
              <a:spcBef>
                <a:spcPts val="100"/>
              </a:spcBef>
            </a:pPr>
            <a:endParaRPr lang="en-US" sz="1800" b="1" kern="0" dirty="0">
              <a:cs typeface="Arial"/>
            </a:endParaRPr>
          </a:p>
        </p:txBody>
      </p:sp>
      <p:sp>
        <p:nvSpPr>
          <p:cNvPr id="6" name="object 20">
            <a:extLst>
              <a:ext uri="{FF2B5EF4-FFF2-40B4-BE49-F238E27FC236}">
                <a16:creationId xmlns:a16="http://schemas.microsoft.com/office/drawing/2014/main" id="{D81FA3E2-6585-75C7-B6EF-D11A01348170}"/>
              </a:ext>
            </a:extLst>
          </p:cNvPr>
          <p:cNvSpPr txBox="1"/>
          <p:nvPr/>
        </p:nvSpPr>
        <p:spPr>
          <a:xfrm>
            <a:off x="5559855" y="4866221"/>
            <a:ext cx="2133378" cy="731520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en-US" sz="1800" b="1" kern="0" dirty="0" err="1">
                <a:cs typeface="Arial"/>
              </a:rPr>
              <a:t>Nemzetbiztonsági</a:t>
            </a:r>
            <a:r>
              <a:rPr lang="en-US" sz="1800" b="1" kern="0" dirty="0">
                <a:cs typeface="Arial"/>
              </a:rPr>
              <a:t>  </a:t>
            </a:r>
            <a:r>
              <a:rPr lang="hu-HU" sz="1800" b="1" kern="0" dirty="0">
                <a:cs typeface="Arial"/>
              </a:rPr>
              <a:t>Szakszolgálat</a:t>
            </a:r>
            <a:endParaRPr lang="en-US" sz="1800" b="1" kern="0" dirty="0">
              <a:cs typeface="Arial"/>
            </a:endParaRPr>
          </a:p>
          <a:p>
            <a:pPr marL="109220" algn="ctr">
              <a:spcBef>
                <a:spcPts val="100"/>
              </a:spcBef>
            </a:pPr>
            <a:endParaRPr lang="en-US" sz="1800" b="1" kern="0" dirty="0">
              <a:cs typeface="Arial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4F9805-8967-C591-0B94-EE0581FD6365}"/>
              </a:ext>
            </a:extLst>
          </p:cNvPr>
          <p:cNvCxnSpPr>
            <a:stCxn id="43" idx="2"/>
            <a:endCxn id="5" idx="0"/>
          </p:cNvCxnSpPr>
          <p:nvPr/>
        </p:nvCxnSpPr>
        <p:spPr>
          <a:xfrm flipH="1">
            <a:off x="4395200" y="3211064"/>
            <a:ext cx="1057330" cy="164739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52191E5-2F6C-2C6F-014E-07C4AB617FC2}"/>
              </a:ext>
            </a:extLst>
          </p:cNvPr>
          <p:cNvCxnSpPr>
            <a:cxnSpLocks/>
            <a:stCxn id="43" idx="2"/>
            <a:endCxn id="6" idx="0"/>
          </p:cNvCxnSpPr>
          <p:nvPr/>
        </p:nvCxnSpPr>
        <p:spPr>
          <a:xfrm>
            <a:off x="5452530" y="3211064"/>
            <a:ext cx="1174014" cy="165515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20">
            <a:extLst>
              <a:ext uri="{FF2B5EF4-FFF2-40B4-BE49-F238E27FC236}">
                <a16:creationId xmlns:a16="http://schemas.microsoft.com/office/drawing/2014/main" id="{7A7557FC-70FE-388D-D9E2-F9E80BF438C0}"/>
              </a:ext>
            </a:extLst>
          </p:cNvPr>
          <p:cNvSpPr txBox="1"/>
          <p:nvPr/>
        </p:nvSpPr>
        <p:spPr>
          <a:xfrm>
            <a:off x="10079865" y="2479544"/>
            <a:ext cx="2045918" cy="7315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en-US" sz="1800" b="1" kern="0" dirty="0">
                <a:cs typeface="Arial"/>
              </a:rPr>
              <a:t>K</a:t>
            </a:r>
            <a:r>
              <a:rPr lang="hu-HU" sz="1800" b="1" kern="0" dirty="0" err="1">
                <a:cs typeface="Arial"/>
              </a:rPr>
              <a:t>atonai</a:t>
            </a:r>
            <a:r>
              <a:rPr lang="hu-HU" sz="1800" b="1" kern="0" dirty="0">
                <a:cs typeface="Arial"/>
              </a:rPr>
              <a:t> </a:t>
            </a:r>
            <a:r>
              <a:rPr lang="en-US" sz="1800" b="1" kern="0" dirty="0">
                <a:cs typeface="Arial"/>
              </a:rPr>
              <a:t>F</a:t>
            </a:r>
            <a:r>
              <a:rPr lang="hu-HU" sz="1800" b="1" kern="0" dirty="0">
                <a:cs typeface="Arial"/>
              </a:rPr>
              <a:t>elderítő </a:t>
            </a:r>
            <a:r>
              <a:rPr lang="en-US" sz="1800" b="1" kern="0" dirty="0">
                <a:cs typeface="Arial"/>
              </a:rPr>
              <a:t>H</a:t>
            </a:r>
            <a:r>
              <a:rPr lang="hu-HU" sz="1800" b="1" kern="0" dirty="0" err="1">
                <a:cs typeface="Arial"/>
              </a:rPr>
              <a:t>ivatal</a:t>
            </a:r>
            <a:r>
              <a:rPr lang="hu-HU" sz="1800" b="1" kern="0" dirty="0">
                <a:cs typeface="Arial"/>
              </a:rPr>
              <a:t> (KFH)</a:t>
            </a:r>
            <a:endParaRPr lang="en-US" sz="1800" b="1" kern="0" dirty="0">
              <a:cs typeface="Arial"/>
            </a:endParaRPr>
          </a:p>
        </p:txBody>
      </p:sp>
      <p:sp>
        <p:nvSpPr>
          <p:cNvPr id="16" name="object 20">
            <a:extLst>
              <a:ext uri="{FF2B5EF4-FFF2-40B4-BE49-F238E27FC236}">
                <a16:creationId xmlns:a16="http://schemas.microsoft.com/office/drawing/2014/main" id="{DCB50CD0-3B8A-C735-FE4A-EB690DE0B150}"/>
              </a:ext>
            </a:extLst>
          </p:cNvPr>
          <p:cNvSpPr txBox="1"/>
          <p:nvPr/>
        </p:nvSpPr>
        <p:spPr>
          <a:xfrm>
            <a:off x="7814345" y="4866221"/>
            <a:ext cx="2170385" cy="7315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en-US" sz="1800" b="1" kern="0" dirty="0" err="1">
                <a:cs typeface="Arial"/>
              </a:rPr>
              <a:t>Katonai</a:t>
            </a:r>
            <a:r>
              <a:rPr lang="en-US" sz="1800" b="1" kern="0" dirty="0">
                <a:cs typeface="Arial"/>
              </a:rPr>
              <a:t> </a:t>
            </a:r>
            <a:r>
              <a:rPr lang="en-US" sz="1800" b="1" kern="0" dirty="0" err="1">
                <a:cs typeface="Arial"/>
              </a:rPr>
              <a:t>Biztonsági</a:t>
            </a:r>
            <a:r>
              <a:rPr lang="en-US" sz="1800" b="1" kern="0" dirty="0">
                <a:cs typeface="Arial"/>
              </a:rPr>
              <a:t> </a:t>
            </a:r>
            <a:r>
              <a:rPr lang="hu-HU" sz="1800" b="1" kern="0" dirty="0">
                <a:cs typeface="Arial"/>
              </a:rPr>
              <a:t>Hivatal </a:t>
            </a:r>
            <a:r>
              <a:rPr lang="hu-HU" b="1" kern="0" dirty="0">
                <a:cs typeface="Arial"/>
              </a:rPr>
              <a:t>(KBH)</a:t>
            </a:r>
            <a:endParaRPr lang="en-US" sz="1800" b="1" kern="0" dirty="0">
              <a:cs typeface="Arial"/>
            </a:endParaRPr>
          </a:p>
        </p:txBody>
      </p:sp>
      <p:sp>
        <p:nvSpPr>
          <p:cNvPr id="17" name="object 20">
            <a:extLst>
              <a:ext uri="{FF2B5EF4-FFF2-40B4-BE49-F238E27FC236}">
                <a16:creationId xmlns:a16="http://schemas.microsoft.com/office/drawing/2014/main" id="{0D141710-C0ED-C158-6301-0476F0116ECC}"/>
              </a:ext>
            </a:extLst>
          </p:cNvPr>
          <p:cNvSpPr txBox="1"/>
          <p:nvPr/>
        </p:nvSpPr>
        <p:spPr>
          <a:xfrm>
            <a:off x="10079865" y="4866221"/>
            <a:ext cx="2045918" cy="7315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en-US" sz="1800" b="1" kern="0" dirty="0">
                <a:cs typeface="Arial"/>
              </a:rPr>
              <a:t>K</a:t>
            </a:r>
            <a:r>
              <a:rPr lang="hu-HU" sz="1800" b="1" kern="0" dirty="0" err="1">
                <a:cs typeface="Arial"/>
              </a:rPr>
              <a:t>atonai</a:t>
            </a:r>
            <a:r>
              <a:rPr lang="hu-HU" sz="1800" b="1" kern="0" dirty="0">
                <a:cs typeface="Arial"/>
              </a:rPr>
              <a:t> </a:t>
            </a:r>
            <a:r>
              <a:rPr lang="en-US" sz="1800" b="1" kern="0" dirty="0">
                <a:cs typeface="Arial"/>
              </a:rPr>
              <a:t>F</a:t>
            </a:r>
            <a:r>
              <a:rPr lang="hu-HU" sz="1800" b="1" kern="0" dirty="0">
                <a:cs typeface="Arial"/>
              </a:rPr>
              <a:t>elderítő </a:t>
            </a:r>
            <a:r>
              <a:rPr lang="en-US" sz="1800" b="1" kern="0" dirty="0">
                <a:cs typeface="Arial"/>
              </a:rPr>
              <a:t>H</a:t>
            </a:r>
            <a:r>
              <a:rPr lang="hu-HU" sz="1800" b="1" kern="0" dirty="0" err="1">
                <a:cs typeface="Arial"/>
              </a:rPr>
              <a:t>ivatal</a:t>
            </a:r>
            <a:r>
              <a:rPr lang="hu-HU" sz="1800" b="1" kern="0" dirty="0">
                <a:cs typeface="Arial"/>
              </a:rPr>
              <a:t> (KFH)</a:t>
            </a:r>
            <a:endParaRPr lang="en-US" sz="1800" b="1" kern="0" dirty="0">
              <a:cs typeface="Arial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B61C3F8-5C29-3960-9257-3BBB380AEED2}"/>
              </a:ext>
            </a:extLst>
          </p:cNvPr>
          <p:cNvCxnSpPr>
            <a:cxnSpLocks/>
            <a:stCxn id="40" idx="2"/>
            <a:endCxn id="16" idx="0"/>
          </p:cNvCxnSpPr>
          <p:nvPr/>
        </p:nvCxnSpPr>
        <p:spPr>
          <a:xfrm>
            <a:off x="8899538" y="3211064"/>
            <a:ext cx="0" cy="165515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83D6B33-0F4D-92FE-B8EF-D878AB18DF83}"/>
              </a:ext>
            </a:extLst>
          </p:cNvPr>
          <p:cNvCxnSpPr>
            <a:cxnSpLocks/>
            <a:stCxn id="12" idx="2"/>
            <a:endCxn id="17" idx="0"/>
          </p:cNvCxnSpPr>
          <p:nvPr/>
        </p:nvCxnSpPr>
        <p:spPr>
          <a:xfrm>
            <a:off x="11102824" y="3211064"/>
            <a:ext cx="0" cy="165515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88ABB5E-FCE9-0FB2-2644-4FECF5FCC79D}"/>
              </a:ext>
            </a:extLst>
          </p:cNvPr>
          <p:cNvSpPr txBox="1"/>
          <p:nvPr/>
        </p:nvSpPr>
        <p:spPr>
          <a:xfrm>
            <a:off x="236761" y="4796804"/>
            <a:ext cx="1078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1995-2010</a:t>
            </a:r>
            <a:endParaRPr lang="en-US" sz="24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8C0942-137D-48F2-D699-DF5CCF75A5B8}"/>
              </a:ext>
            </a:extLst>
          </p:cNvPr>
          <p:cNvSpPr txBox="1"/>
          <p:nvPr/>
        </p:nvSpPr>
        <p:spPr>
          <a:xfrm>
            <a:off x="7496828" y="6080865"/>
            <a:ext cx="4763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Tárca nélküli miniszter által felügyelt</a:t>
            </a:r>
          </a:p>
          <a:p>
            <a:r>
              <a:rPr lang="hu-HU" sz="2000" b="1" dirty="0"/>
              <a:t>Honvédelmi miniszter által felügyelt</a:t>
            </a:r>
            <a:endParaRPr lang="en-US" sz="2000" b="1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0EFBBCB-38CC-E5CE-8244-7045B1F2C20F}"/>
              </a:ext>
            </a:extLst>
          </p:cNvPr>
          <p:cNvCxnSpPr>
            <a:cxnSpLocks/>
            <a:stCxn id="42" idx="2"/>
            <a:endCxn id="4" idx="0"/>
          </p:cNvCxnSpPr>
          <p:nvPr/>
        </p:nvCxnSpPr>
        <p:spPr>
          <a:xfrm>
            <a:off x="2238502" y="3242116"/>
            <a:ext cx="0" cy="16163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20">
            <a:extLst>
              <a:ext uri="{FF2B5EF4-FFF2-40B4-BE49-F238E27FC236}">
                <a16:creationId xmlns:a16="http://schemas.microsoft.com/office/drawing/2014/main" id="{AD151140-D0DE-64B5-EE03-FB0AD86D43D9}"/>
              </a:ext>
            </a:extLst>
          </p:cNvPr>
          <p:cNvSpPr txBox="1"/>
          <p:nvPr/>
        </p:nvSpPr>
        <p:spPr>
          <a:xfrm>
            <a:off x="7192419" y="6155324"/>
            <a:ext cx="230400" cy="2304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endParaRPr lang="en-US" sz="1800" b="1" kern="0" dirty="0">
              <a:cs typeface="Arial"/>
            </a:endParaRPr>
          </a:p>
        </p:txBody>
      </p:sp>
      <p:sp>
        <p:nvSpPr>
          <p:cNvPr id="14" name="object 20">
            <a:extLst>
              <a:ext uri="{FF2B5EF4-FFF2-40B4-BE49-F238E27FC236}">
                <a16:creationId xmlns:a16="http://schemas.microsoft.com/office/drawing/2014/main" id="{DF6B6A31-4D15-3520-E4C6-1EBA2C254989}"/>
              </a:ext>
            </a:extLst>
          </p:cNvPr>
          <p:cNvSpPr txBox="1"/>
          <p:nvPr/>
        </p:nvSpPr>
        <p:spPr>
          <a:xfrm>
            <a:off x="7178778" y="6497109"/>
            <a:ext cx="230400" cy="230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endParaRPr lang="en-US" sz="1800" b="1" kern="0" dirty="0"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20D393-F44A-B519-1A21-3C4835C0EC48}"/>
              </a:ext>
            </a:extLst>
          </p:cNvPr>
          <p:cNvSpPr txBox="1"/>
          <p:nvPr/>
        </p:nvSpPr>
        <p:spPr>
          <a:xfrm>
            <a:off x="1314958" y="1898323"/>
            <a:ext cx="10810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cs typeface="Arial" panose="020B0604020202020204" pitchFamily="34" charset="0"/>
              </a:rPr>
              <a:t>           polgári nemzetbiztonsági szolgálatok                                     katonai nemzetbiztonsági szolgálatok</a:t>
            </a:r>
            <a:endParaRPr lang="en-US" sz="2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96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6B11C-6D94-5022-D54A-E9E1596C4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887536"/>
          </a:xfrm>
        </p:spPr>
        <p:txBody>
          <a:bodyPr>
            <a:noAutofit/>
          </a:bodyPr>
          <a:lstStyle/>
          <a:p>
            <a:r>
              <a:rPr lang="hu-HU" sz="4800" dirty="0"/>
              <a:t>A polgári nemzetbiztonsági szolgálatok felügyelete/irányítása 2010-ig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B5DCC-CD3B-4241-C40D-15914168E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38400"/>
            <a:ext cx="10972800" cy="3687764"/>
          </a:xfrm>
        </p:spPr>
        <p:txBody>
          <a:bodyPr/>
          <a:lstStyle/>
          <a:p>
            <a:r>
              <a:rPr lang="hu-HU" dirty="0"/>
              <a:t>1990-1997: felügyelő miniszter</a:t>
            </a:r>
          </a:p>
          <a:p>
            <a:r>
              <a:rPr lang="hu-HU" dirty="0"/>
              <a:t>1997-2002: irányító miniszter</a:t>
            </a:r>
          </a:p>
          <a:p>
            <a:r>
              <a:rPr lang="hu-HU" dirty="0"/>
              <a:t>2002-2006: irányító államtitkár (MEH)</a:t>
            </a:r>
          </a:p>
          <a:p>
            <a:r>
              <a:rPr lang="hu-HU" dirty="0"/>
              <a:t>2006-2010: irányító miniszter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228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808" y="86127"/>
            <a:ext cx="10405744" cy="16786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hu-HU" sz="3600" kern="0" dirty="0"/>
              <a:t>Pozitívumok:</a:t>
            </a:r>
            <a:br>
              <a:rPr lang="hu-HU" sz="3600" kern="0" dirty="0"/>
            </a:br>
            <a:r>
              <a:rPr lang="hu-HU" sz="3600" kern="0" dirty="0"/>
              <a:t>A </a:t>
            </a:r>
            <a:r>
              <a:rPr lang="hu-HU" sz="3600" kern="0" dirty="0" err="1"/>
              <a:t>nemzetbizonsági</a:t>
            </a:r>
            <a:r>
              <a:rPr lang="hu-HU" sz="3600" kern="0" dirty="0"/>
              <a:t> intézmények jogállami </a:t>
            </a:r>
            <a:r>
              <a:rPr lang="hu-HU" sz="3600" kern="0" dirty="0" err="1"/>
              <a:t>korlátai</a:t>
            </a:r>
            <a:r>
              <a:rPr lang="hu-HU" sz="3600" kern="0" dirty="0"/>
              <a:t> (1990-2010)</a:t>
            </a:r>
            <a:endParaRPr sz="3600" kern="0" dirty="0"/>
          </a:p>
        </p:txBody>
      </p:sp>
      <p:sp>
        <p:nvSpPr>
          <p:cNvPr id="3" name="object 3"/>
          <p:cNvSpPr txBox="1"/>
          <p:nvPr/>
        </p:nvSpPr>
        <p:spPr>
          <a:xfrm>
            <a:off x="685800" y="1752600"/>
            <a:ext cx="11122025" cy="4095352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527685" marR="524510" indent="-514984">
              <a:buAutoNum type="arabicPeriod"/>
              <a:tabLst>
                <a:tab pos="527050" algn="l"/>
                <a:tab pos="527685" algn="l"/>
              </a:tabLst>
            </a:pPr>
            <a:r>
              <a:rPr lang="hu-HU" sz="2600" b="1" kern="0" dirty="0">
                <a:latin typeface="+mj-lt"/>
                <a:cs typeface="Arial"/>
              </a:rPr>
              <a:t>Intézményi pluralizmus:</a:t>
            </a:r>
            <a:r>
              <a:rPr lang="hu-HU" sz="2600" kern="0" dirty="0">
                <a:latin typeface="+mj-lt"/>
                <a:cs typeface="Arial"/>
              </a:rPr>
              <a:t> széttagolt tevékenység, szigorúan ellenőrzött intézmények;</a:t>
            </a:r>
          </a:p>
          <a:p>
            <a:pPr marL="527685" marR="651510" indent="-514984">
              <a:buFontTx/>
              <a:buAutoNum type="arabicPeriod"/>
              <a:tabLst>
                <a:tab pos="527050" algn="l"/>
                <a:tab pos="527685" algn="l"/>
              </a:tabLst>
            </a:pPr>
            <a:r>
              <a:rPr lang="hu-HU" sz="2600" b="1" kern="0" dirty="0" err="1">
                <a:latin typeface="+mj-lt"/>
                <a:cs typeface="Arial"/>
              </a:rPr>
              <a:t>Nemzetbizonsági</a:t>
            </a:r>
            <a:r>
              <a:rPr lang="hu-HU" sz="2600" b="1" kern="0" dirty="0">
                <a:latin typeface="+mj-lt"/>
                <a:cs typeface="Arial"/>
              </a:rPr>
              <a:t> Szakszolgálat leválasztása </a:t>
            </a:r>
            <a:r>
              <a:rPr lang="hu-HU" sz="2600" kern="0" dirty="0">
                <a:latin typeface="+mj-lt"/>
                <a:cs typeface="Arial"/>
              </a:rPr>
              <a:t>(1995-től; a rendészeti szervek számára is);</a:t>
            </a:r>
          </a:p>
          <a:p>
            <a:pPr marL="527685" marR="651510" indent="-514984">
              <a:buFontTx/>
              <a:buAutoNum type="arabicPeriod"/>
              <a:tabLst>
                <a:tab pos="527050" algn="l"/>
                <a:tab pos="527685" algn="l"/>
              </a:tabLst>
            </a:pPr>
            <a:r>
              <a:rPr lang="hu-HU" sz="2600" b="1" kern="0" dirty="0">
                <a:latin typeface="+mj-lt"/>
                <a:cs typeface="Arial"/>
              </a:rPr>
              <a:t>A polgári szolgálatoknál tárca nélküli felügyelő (-1997)/irányító (1997-) miniszter</a:t>
            </a:r>
            <a:r>
              <a:rPr lang="hu-HU" sz="2400" kern="0" dirty="0">
                <a:latin typeface="+mj-lt"/>
                <a:cs typeface="Arial"/>
              </a:rPr>
              <a:t>;</a:t>
            </a:r>
          </a:p>
          <a:p>
            <a:pPr marL="527685" marR="651510" indent="-514984">
              <a:buAutoNum type="arabicPeriod"/>
              <a:tabLst>
                <a:tab pos="527050" algn="l"/>
                <a:tab pos="527685" algn="l"/>
              </a:tabLst>
            </a:pPr>
            <a:r>
              <a:rPr lang="hu-HU" sz="2600" b="1" kern="0" dirty="0">
                <a:latin typeface="+mj-lt"/>
                <a:cs typeface="Arial"/>
              </a:rPr>
              <a:t>Célhoz kötött feladatok:</a:t>
            </a:r>
            <a:r>
              <a:rPr lang="hu-HU" sz="2600" kern="0" dirty="0">
                <a:latin typeface="+mj-lt"/>
                <a:cs typeface="Arial"/>
              </a:rPr>
              <a:t> nincs totális hírszerzés/elhárítás;</a:t>
            </a:r>
          </a:p>
          <a:p>
            <a:pPr marL="527685" marR="651510" indent="-514984">
              <a:buAutoNum type="arabicPeriod"/>
              <a:tabLst>
                <a:tab pos="527050" algn="l"/>
                <a:tab pos="527685" algn="l"/>
              </a:tabLst>
            </a:pPr>
            <a:r>
              <a:rPr lang="hu-HU" sz="2600" b="1" kern="0" dirty="0">
                <a:latin typeface="+mj-lt"/>
                <a:cs typeface="Arial"/>
              </a:rPr>
              <a:t>Külső engedély szükségessége </a:t>
            </a:r>
            <a:r>
              <a:rPr lang="hu-HU" sz="2600" kern="0" dirty="0">
                <a:latin typeface="+mj-lt"/>
                <a:cs typeface="Arial"/>
              </a:rPr>
              <a:t>a miniszter részéről különösen érzékeny szakmai munka (pl. lehallgatás) esetén;</a:t>
            </a:r>
          </a:p>
          <a:p>
            <a:pPr marL="527685" marR="651510" indent="-514984">
              <a:buAutoNum type="arabicPeriod"/>
              <a:tabLst>
                <a:tab pos="527050" algn="l"/>
                <a:tab pos="527685" algn="l"/>
              </a:tabLst>
            </a:pPr>
            <a:r>
              <a:rPr lang="hu-HU" sz="2600" b="1" kern="0" dirty="0">
                <a:latin typeface="+mj-lt"/>
                <a:cs typeface="Arial"/>
              </a:rPr>
              <a:t>A politikai megrendelések minimális mértéke.</a:t>
            </a:r>
            <a:endParaRPr lang="hu-HU" sz="2600" kern="0" dirty="0">
              <a:latin typeface="+mj-lt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120469"/>
            <a:ext cx="10087610" cy="16786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hu-HU" sz="3600" kern="0" dirty="0"/>
              <a:t>Negatívumok:</a:t>
            </a:r>
            <a:br>
              <a:rPr lang="hu-HU" sz="3600" kern="0" dirty="0"/>
            </a:br>
            <a:r>
              <a:rPr lang="hu-HU" sz="3600" kern="0" dirty="0"/>
              <a:t>A nemzetbiztonsági intézmények működésének hiányosságai (1990-2010)</a:t>
            </a:r>
            <a:endParaRPr sz="3600" kern="0" dirty="0"/>
          </a:p>
        </p:txBody>
      </p:sp>
      <p:sp>
        <p:nvSpPr>
          <p:cNvPr id="3" name="object 3"/>
          <p:cNvSpPr txBox="1"/>
          <p:nvPr/>
        </p:nvSpPr>
        <p:spPr>
          <a:xfrm>
            <a:off x="432619" y="1799134"/>
            <a:ext cx="11543071" cy="500521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27685" indent="-514984">
              <a:lnSpc>
                <a:spcPts val="3000"/>
              </a:lnSpc>
              <a:spcBef>
                <a:spcPts val="130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hu-HU" sz="2750" b="1" kern="0" dirty="0">
                <a:latin typeface="+mj-lt"/>
                <a:cs typeface="Arial"/>
              </a:rPr>
              <a:t>A s</a:t>
            </a:r>
            <a:r>
              <a:rPr sz="2750" b="1" kern="0" dirty="0" err="1">
                <a:latin typeface="+mj-lt"/>
                <a:cs typeface="Arial"/>
              </a:rPr>
              <a:t>zéttagoltság</a:t>
            </a:r>
            <a:r>
              <a:rPr sz="2750" b="1" kern="0" dirty="0">
                <a:latin typeface="+mj-lt"/>
                <a:cs typeface="Arial"/>
              </a:rPr>
              <a:t> </a:t>
            </a:r>
            <a:r>
              <a:rPr sz="2750" kern="0" dirty="0" err="1">
                <a:latin typeface="+mj-lt"/>
                <a:cs typeface="Arial"/>
              </a:rPr>
              <a:t>miatt</a:t>
            </a:r>
            <a:r>
              <a:rPr lang="hu-HU" sz="2750" kern="0" dirty="0">
                <a:latin typeface="+mj-lt"/>
                <a:cs typeface="Arial"/>
              </a:rPr>
              <a:t> nehézkes </a:t>
            </a:r>
            <a:r>
              <a:rPr sz="2750" kern="0" dirty="0" err="1">
                <a:latin typeface="+mj-lt"/>
                <a:cs typeface="Arial"/>
              </a:rPr>
              <a:t>koordináció</a:t>
            </a:r>
            <a:r>
              <a:rPr sz="2750" kern="0" dirty="0">
                <a:latin typeface="+mj-lt"/>
                <a:cs typeface="Arial"/>
              </a:rPr>
              <a:t> </a:t>
            </a:r>
            <a:r>
              <a:rPr lang="hu-HU" sz="2750" kern="0" dirty="0">
                <a:latin typeface="+mj-lt"/>
                <a:cs typeface="Arial"/>
              </a:rPr>
              <a:t>+ intézményi</a:t>
            </a:r>
            <a:r>
              <a:rPr sz="2750" kern="0" dirty="0">
                <a:latin typeface="+mj-lt"/>
                <a:cs typeface="Arial"/>
              </a:rPr>
              <a:t> </a:t>
            </a:r>
            <a:r>
              <a:rPr sz="2750" kern="0" dirty="0" err="1">
                <a:latin typeface="+mj-lt"/>
                <a:cs typeface="Arial"/>
              </a:rPr>
              <a:t>vetélkedés</a:t>
            </a:r>
            <a:r>
              <a:rPr sz="2750" kern="0" dirty="0">
                <a:latin typeface="+mj-lt"/>
                <a:cs typeface="Arial"/>
              </a:rPr>
              <a:t> </a:t>
            </a:r>
            <a:r>
              <a:rPr lang="hu-HU" sz="2750" kern="0" dirty="0">
                <a:latin typeface="+mj-lt"/>
                <a:cs typeface="Arial"/>
              </a:rPr>
              <a:t>(</a:t>
            </a:r>
            <a:r>
              <a:rPr sz="2750" kern="0" dirty="0">
                <a:latin typeface="+mj-lt"/>
                <a:cs typeface="Arial"/>
              </a:rPr>
              <a:t>a</a:t>
            </a:r>
            <a:r>
              <a:rPr lang="hu-HU" sz="2750" kern="0" dirty="0">
                <a:latin typeface="+mj-lt"/>
                <a:cs typeface="Arial"/>
              </a:rPr>
              <a:t> </a:t>
            </a:r>
            <a:r>
              <a:rPr sz="2750" kern="0" dirty="0" err="1">
                <a:latin typeface="+mj-lt"/>
                <a:cs typeface="Arial"/>
              </a:rPr>
              <a:t>rendőrséggel</a:t>
            </a:r>
            <a:r>
              <a:rPr sz="2750" kern="0" dirty="0">
                <a:latin typeface="+mj-lt"/>
                <a:cs typeface="Arial"/>
              </a:rPr>
              <a:t> is</a:t>
            </a:r>
            <a:r>
              <a:rPr lang="hu-HU" sz="2750" kern="0" dirty="0">
                <a:latin typeface="+mj-lt"/>
                <a:cs typeface="Arial"/>
              </a:rPr>
              <a:t>);</a:t>
            </a:r>
            <a:endParaRPr sz="2750" kern="0" dirty="0">
              <a:latin typeface="+mj-lt"/>
              <a:cs typeface="Arial"/>
            </a:endParaRPr>
          </a:p>
          <a:p>
            <a:pPr marL="527685" indent="-514984">
              <a:lnSpc>
                <a:spcPts val="3000"/>
              </a:lnSpc>
              <a:spcBef>
                <a:spcPts val="380"/>
              </a:spcBef>
              <a:buAutoNum type="arabicPeriod" startAt="2"/>
              <a:tabLst>
                <a:tab pos="527050" algn="l"/>
                <a:tab pos="527685" algn="l"/>
              </a:tabLst>
            </a:pPr>
            <a:r>
              <a:rPr lang="hu-HU" sz="2750" b="1" kern="0" dirty="0">
                <a:latin typeface="+mj-lt"/>
                <a:cs typeface="Arial"/>
              </a:rPr>
              <a:t>A tárca nélküli miniszteri</a:t>
            </a:r>
            <a:r>
              <a:rPr sz="2750" b="1" kern="0" dirty="0">
                <a:latin typeface="+mj-lt"/>
                <a:cs typeface="Arial"/>
              </a:rPr>
              <a:t> </a:t>
            </a:r>
            <a:r>
              <a:rPr sz="2750" kern="0" dirty="0">
                <a:latin typeface="+mj-lt"/>
                <a:cs typeface="Arial"/>
              </a:rPr>
              <a:t>funkcióval 1997-től </a:t>
            </a:r>
            <a:r>
              <a:rPr sz="2750" kern="0" dirty="0" err="1">
                <a:latin typeface="+mj-lt"/>
                <a:cs typeface="Arial"/>
              </a:rPr>
              <a:t>nagyobb</a:t>
            </a:r>
            <a:r>
              <a:rPr lang="hu-HU" sz="2750" kern="0" dirty="0">
                <a:latin typeface="+mj-lt"/>
                <a:cs typeface="Arial"/>
              </a:rPr>
              <a:t> a</a:t>
            </a:r>
            <a:r>
              <a:rPr sz="2750" kern="0" dirty="0">
                <a:latin typeface="+mj-lt"/>
                <a:cs typeface="Arial"/>
              </a:rPr>
              <a:t> késztetés a </a:t>
            </a:r>
            <a:r>
              <a:rPr sz="2750" kern="0" dirty="0" err="1">
                <a:latin typeface="+mj-lt"/>
                <a:cs typeface="Arial"/>
              </a:rPr>
              <a:t>kézi</a:t>
            </a:r>
            <a:r>
              <a:rPr lang="hu-HU" sz="2750" kern="0" dirty="0">
                <a:latin typeface="+mj-lt"/>
                <a:cs typeface="Arial"/>
              </a:rPr>
              <a:t> </a:t>
            </a:r>
            <a:r>
              <a:rPr sz="2750" kern="0" dirty="0" err="1">
                <a:latin typeface="+mj-lt"/>
                <a:cs typeface="Arial"/>
              </a:rPr>
              <a:t>vezérlésre</a:t>
            </a:r>
            <a:r>
              <a:rPr sz="2750" kern="0" dirty="0">
                <a:latin typeface="+mj-lt"/>
                <a:cs typeface="Arial"/>
              </a:rPr>
              <a:t>, </a:t>
            </a:r>
            <a:r>
              <a:rPr sz="2750" kern="0" dirty="0" err="1">
                <a:latin typeface="+mj-lt"/>
                <a:cs typeface="Arial"/>
              </a:rPr>
              <a:t>szakmai</a:t>
            </a:r>
            <a:r>
              <a:rPr sz="2750" kern="0" dirty="0">
                <a:latin typeface="+mj-lt"/>
                <a:cs typeface="Arial"/>
              </a:rPr>
              <a:t> </a:t>
            </a:r>
            <a:r>
              <a:rPr sz="2750" kern="0" dirty="0" err="1">
                <a:latin typeface="+mj-lt"/>
                <a:cs typeface="Arial"/>
              </a:rPr>
              <a:t>beleszólásra</a:t>
            </a:r>
            <a:r>
              <a:rPr lang="hu-HU" sz="2750" kern="0" dirty="0">
                <a:latin typeface="+mj-lt"/>
                <a:cs typeface="Arial"/>
              </a:rPr>
              <a:t> </a:t>
            </a:r>
            <a:r>
              <a:rPr lang="hu-HU" sz="2750" kern="0" dirty="0">
                <a:latin typeface="+mj-lt"/>
                <a:cs typeface="Arial"/>
                <a:sym typeface="Wingdings" panose="05000000000000000000" pitchFamily="2" charset="2"/>
              </a:rPr>
              <a:t> felügyelő helyett fokozatosan </a:t>
            </a:r>
            <a:r>
              <a:rPr sz="2750" b="1" kern="0" dirty="0" err="1">
                <a:latin typeface="+mj-lt"/>
                <a:cs typeface="Arial"/>
              </a:rPr>
              <a:t>irányító</a:t>
            </a:r>
            <a:r>
              <a:rPr sz="2750" b="1" kern="0" dirty="0">
                <a:latin typeface="+mj-lt"/>
                <a:cs typeface="Arial"/>
              </a:rPr>
              <a:t> </a:t>
            </a:r>
            <a:r>
              <a:rPr lang="hu-HU" sz="2750" b="1" kern="0" dirty="0">
                <a:latin typeface="+mj-lt"/>
                <a:cs typeface="Arial"/>
              </a:rPr>
              <a:t>szerep</a:t>
            </a:r>
            <a:r>
              <a:rPr lang="hu-HU" sz="2750" kern="0" dirty="0">
                <a:latin typeface="+mj-lt"/>
                <a:cs typeface="Arial"/>
              </a:rPr>
              <a:t>;</a:t>
            </a:r>
            <a:endParaRPr sz="2750" kern="0" dirty="0">
              <a:latin typeface="+mj-lt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380"/>
              </a:spcBef>
              <a:buAutoNum type="arabicPeriod" startAt="3"/>
              <a:tabLst>
                <a:tab pos="527050" algn="l"/>
                <a:tab pos="527685" algn="l"/>
              </a:tabLst>
            </a:pPr>
            <a:r>
              <a:rPr lang="hu-HU" sz="2750" b="1" kern="0" dirty="0">
                <a:latin typeface="+mj-lt"/>
                <a:cs typeface="Arial"/>
              </a:rPr>
              <a:t>A k</a:t>
            </a:r>
            <a:r>
              <a:rPr sz="2750" b="1" kern="0" dirty="0" err="1">
                <a:latin typeface="+mj-lt"/>
                <a:cs typeface="Arial"/>
              </a:rPr>
              <a:t>ülső</a:t>
            </a:r>
            <a:r>
              <a:rPr sz="2750" b="1" kern="0" dirty="0">
                <a:latin typeface="+mj-lt"/>
                <a:cs typeface="Arial"/>
              </a:rPr>
              <a:t> engedélyezés </a:t>
            </a:r>
            <a:r>
              <a:rPr sz="2750" b="1" kern="0" dirty="0" err="1">
                <a:latin typeface="+mj-lt"/>
                <a:cs typeface="Arial"/>
              </a:rPr>
              <a:t>nem</a:t>
            </a:r>
            <a:r>
              <a:rPr sz="2750" b="1" kern="0" dirty="0">
                <a:latin typeface="+mj-lt"/>
                <a:cs typeface="Arial"/>
              </a:rPr>
              <a:t> </a:t>
            </a:r>
            <a:r>
              <a:rPr lang="hu-HU" sz="2750" b="1" kern="0" dirty="0">
                <a:latin typeface="+mj-lt"/>
                <a:cs typeface="Arial"/>
              </a:rPr>
              <a:t>jogállami jellegű </a:t>
            </a:r>
            <a:r>
              <a:rPr lang="hu-HU" sz="2750" kern="0" dirty="0">
                <a:latin typeface="+mj-lt"/>
                <a:cs typeface="Arial"/>
              </a:rPr>
              <a:t>(a végrehajtó hatalom egyik ága engedélyezi egy másik ágának a speciális titkosszolgálati tevékenységet);</a:t>
            </a:r>
            <a:endParaRPr sz="2750" kern="0" dirty="0">
              <a:latin typeface="+mj-lt"/>
              <a:cs typeface="Arial"/>
            </a:endParaRPr>
          </a:p>
          <a:p>
            <a:pPr marL="527685" marR="1205230" indent="-514984">
              <a:lnSpc>
                <a:spcPts val="2710"/>
              </a:lnSpc>
              <a:spcBef>
                <a:spcPts val="960"/>
              </a:spcBef>
              <a:buAutoNum type="arabicPeriod" startAt="3"/>
              <a:tabLst>
                <a:tab pos="527050" algn="l"/>
                <a:tab pos="527685" algn="l"/>
              </a:tabLst>
            </a:pPr>
            <a:r>
              <a:rPr lang="hu-HU" sz="2750" b="1" kern="0" dirty="0">
                <a:latin typeface="+mj-lt"/>
                <a:cs typeface="Arial"/>
              </a:rPr>
              <a:t>A k</a:t>
            </a:r>
            <a:r>
              <a:rPr sz="2750" b="1" kern="0" dirty="0" err="1">
                <a:latin typeface="+mj-lt"/>
                <a:cs typeface="Arial"/>
              </a:rPr>
              <a:t>émelhárítás</a:t>
            </a:r>
            <a:r>
              <a:rPr sz="2750" b="1" kern="0" dirty="0">
                <a:latin typeface="+mj-lt"/>
                <a:cs typeface="Arial"/>
              </a:rPr>
              <a:t> </a:t>
            </a:r>
            <a:r>
              <a:rPr lang="hu-HU" sz="2750" b="1" kern="0" dirty="0">
                <a:latin typeface="+mj-lt"/>
                <a:cs typeface="Arial"/>
              </a:rPr>
              <a:t>gyengülése</a:t>
            </a:r>
            <a:r>
              <a:rPr sz="2750" b="1" kern="0" dirty="0">
                <a:latin typeface="+mj-lt"/>
                <a:cs typeface="Arial"/>
              </a:rPr>
              <a:t> </a:t>
            </a:r>
            <a:r>
              <a:rPr sz="2750" kern="0" dirty="0">
                <a:latin typeface="+mj-lt"/>
                <a:cs typeface="Arial"/>
              </a:rPr>
              <a:t>2002-től </a:t>
            </a:r>
            <a:r>
              <a:rPr sz="2750" kern="0" dirty="0" err="1">
                <a:latin typeface="+mj-lt"/>
                <a:cs typeface="Arial"/>
              </a:rPr>
              <a:t>mindmáig</a:t>
            </a:r>
            <a:r>
              <a:rPr lang="hu-HU" sz="2750" kern="0" dirty="0">
                <a:latin typeface="+mj-lt"/>
                <a:cs typeface="Arial"/>
              </a:rPr>
              <a:t> (</a:t>
            </a:r>
            <a:r>
              <a:rPr sz="2750" kern="0" dirty="0">
                <a:latin typeface="+mj-lt"/>
                <a:cs typeface="Arial"/>
              </a:rPr>
              <a:t>Budapest  </a:t>
            </a:r>
            <a:r>
              <a:rPr lang="hu-HU" sz="2750" kern="0" dirty="0">
                <a:latin typeface="+mj-lt"/>
                <a:cs typeface="Arial"/>
              </a:rPr>
              <a:t>„kémközpont”);</a:t>
            </a:r>
            <a:endParaRPr sz="2750" kern="0" dirty="0">
              <a:latin typeface="+mj-lt"/>
              <a:cs typeface="Arial"/>
            </a:endParaRPr>
          </a:p>
          <a:p>
            <a:pPr marL="527685" marR="5080" indent="-514984">
              <a:lnSpc>
                <a:spcPts val="2700"/>
              </a:lnSpc>
              <a:spcBef>
                <a:spcPts val="975"/>
              </a:spcBef>
              <a:buAutoNum type="arabicPeriod" startAt="3"/>
              <a:tabLst>
                <a:tab pos="527050" algn="l"/>
                <a:tab pos="527685" algn="l"/>
              </a:tabLst>
            </a:pPr>
            <a:r>
              <a:rPr sz="2750" b="1" kern="0" dirty="0">
                <a:latin typeface="+mj-lt"/>
                <a:cs typeface="Arial"/>
              </a:rPr>
              <a:t>A szakmai </a:t>
            </a:r>
            <a:r>
              <a:rPr sz="2750" b="1" kern="0" dirty="0" err="1">
                <a:latin typeface="+mj-lt"/>
                <a:cs typeface="Arial"/>
              </a:rPr>
              <a:t>folyamatosság</a:t>
            </a:r>
            <a:r>
              <a:rPr sz="2750" b="1" kern="0" dirty="0">
                <a:latin typeface="+mj-lt"/>
                <a:cs typeface="Arial"/>
              </a:rPr>
              <a:t> </a:t>
            </a:r>
            <a:r>
              <a:rPr sz="2750" b="1" kern="0" dirty="0" err="1">
                <a:latin typeface="+mj-lt"/>
                <a:cs typeface="Arial"/>
              </a:rPr>
              <a:t>hiánya</a:t>
            </a:r>
            <a:r>
              <a:rPr lang="hu-HU" sz="2750" b="1" kern="0" dirty="0">
                <a:latin typeface="+mj-lt"/>
                <a:cs typeface="Arial"/>
              </a:rPr>
              <a:t> </a:t>
            </a:r>
            <a:r>
              <a:rPr lang="hu-HU" sz="2750" kern="0" dirty="0">
                <a:latin typeface="+mj-lt"/>
                <a:cs typeface="Arial"/>
                <a:sym typeface="Wingdings" panose="05000000000000000000" pitchFamily="2" charset="2"/>
              </a:rPr>
              <a:t></a:t>
            </a:r>
            <a:r>
              <a:rPr lang="hu-HU" sz="2750" kern="0" dirty="0">
                <a:latin typeface="+mj-lt"/>
                <a:cs typeface="Arial"/>
              </a:rPr>
              <a:t> a </a:t>
            </a:r>
            <a:r>
              <a:rPr sz="2750" kern="0" dirty="0" err="1">
                <a:latin typeface="+mj-lt"/>
                <a:cs typeface="Arial"/>
              </a:rPr>
              <a:t>jogszerű</a:t>
            </a:r>
            <a:r>
              <a:rPr sz="2750" kern="0" dirty="0">
                <a:latin typeface="+mj-lt"/>
                <a:cs typeface="Arial"/>
              </a:rPr>
              <a:t> </a:t>
            </a:r>
            <a:r>
              <a:rPr sz="2750" kern="0" dirty="0" err="1">
                <a:latin typeface="+mj-lt"/>
                <a:cs typeface="Arial"/>
              </a:rPr>
              <a:t>szakmai</a:t>
            </a:r>
            <a:r>
              <a:rPr sz="2750" kern="0" dirty="0">
                <a:latin typeface="+mj-lt"/>
                <a:cs typeface="Arial"/>
              </a:rPr>
              <a:t> munkára koncentrálás helyett </a:t>
            </a:r>
            <a:r>
              <a:rPr sz="2750" b="1" kern="0" dirty="0">
                <a:latin typeface="+mj-lt"/>
                <a:cs typeface="Arial"/>
              </a:rPr>
              <a:t>vezetői </a:t>
            </a:r>
            <a:r>
              <a:rPr sz="2750" b="1" kern="0" dirty="0" err="1">
                <a:latin typeface="+mj-lt"/>
                <a:cs typeface="Arial"/>
              </a:rPr>
              <a:t>garnitúra</a:t>
            </a:r>
            <a:r>
              <a:rPr sz="2750" b="1" kern="0" dirty="0">
                <a:latin typeface="+mj-lt"/>
                <a:cs typeface="Arial"/>
              </a:rPr>
              <a:t> </a:t>
            </a:r>
            <a:r>
              <a:rPr sz="2750" b="1" kern="0" dirty="0" err="1">
                <a:latin typeface="+mj-lt"/>
                <a:cs typeface="Arial"/>
              </a:rPr>
              <a:t>cserék</a:t>
            </a:r>
            <a:r>
              <a:rPr lang="hu-HU" sz="2750" b="1" kern="0" dirty="0">
                <a:latin typeface="+mj-lt"/>
                <a:cs typeface="Arial"/>
              </a:rPr>
              <a:t> </a:t>
            </a:r>
            <a:r>
              <a:rPr lang="hu-HU" sz="2750" kern="0" dirty="0">
                <a:latin typeface="+mj-lt"/>
                <a:cs typeface="Arial"/>
              </a:rPr>
              <a:t>(11 miniszter);</a:t>
            </a:r>
            <a:endParaRPr sz="2750" kern="0" dirty="0">
              <a:latin typeface="+mj-lt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390"/>
              </a:spcBef>
              <a:buAutoNum type="arabicPeriod" startAt="3"/>
              <a:tabLst>
                <a:tab pos="527050" algn="l"/>
                <a:tab pos="527685" algn="l"/>
              </a:tabLst>
            </a:pPr>
            <a:r>
              <a:rPr sz="2750" b="1" kern="0" dirty="0">
                <a:latin typeface="+mj-lt"/>
                <a:cs typeface="Arial"/>
              </a:rPr>
              <a:t>A katonai </a:t>
            </a:r>
            <a:r>
              <a:rPr sz="2750" b="1" kern="0" dirty="0" err="1">
                <a:latin typeface="+mj-lt"/>
                <a:cs typeface="Arial"/>
              </a:rPr>
              <a:t>vonal</a:t>
            </a:r>
            <a:r>
              <a:rPr sz="2750" b="1" kern="0" dirty="0">
                <a:latin typeface="+mj-lt"/>
                <a:cs typeface="Arial"/>
              </a:rPr>
              <a:t> </a:t>
            </a:r>
            <a:r>
              <a:rPr lang="hu-HU" sz="2750" b="1" kern="0" dirty="0">
                <a:latin typeface="+mj-lt"/>
                <a:cs typeface="Arial"/>
              </a:rPr>
              <a:t>elkülönültsége.</a:t>
            </a:r>
            <a:endParaRPr sz="2750" b="1" kern="0" dirty="0">
              <a:latin typeface="+mj-lt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984" y="91878"/>
            <a:ext cx="11554842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hu-HU" sz="4400" kern="0" dirty="0">
                <a:solidFill>
                  <a:srgbClr val="FF0000"/>
                </a:solidFill>
              </a:rPr>
              <a:t>A nemzetbiztonsági struktúra átalakítása (2010-)</a:t>
            </a:r>
            <a:endParaRPr sz="4400" dirty="0">
              <a:solidFill>
                <a:srgbClr val="FF0000"/>
              </a:solidFill>
            </a:endParaRPr>
          </a:p>
        </p:txBody>
      </p:sp>
      <p:sp>
        <p:nvSpPr>
          <p:cNvPr id="4" name="object 20">
            <a:extLst>
              <a:ext uri="{FF2B5EF4-FFF2-40B4-BE49-F238E27FC236}">
                <a16:creationId xmlns:a16="http://schemas.microsoft.com/office/drawing/2014/main" id="{53FDF600-51C5-4917-EA6E-8E6EE440ED77}"/>
              </a:ext>
            </a:extLst>
          </p:cNvPr>
          <p:cNvSpPr txBox="1"/>
          <p:nvPr/>
        </p:nvSpPr>
        <p:spPr>
          <a:xfrm>
            <a:off x="1043870" y="1067114"/>
            <a:ext cx="1847088" cy="731520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en-US" sz="1800" b="1" kern="0" dirty="0" err="1">
                <a:cs typeface="Arial"/>
              </a:rPr>
              <a:t>Információs</a:t>
            </a:r>
            <a:r>
              <a:rPr lang="en-US" sz="1800" b="1" kern="0" dirty="0">
                <a:cs typeface="Arial"/>
              </a:rPr>
              <a:t>  </a:t>
            </a:r>
            <a:r>
              <a:rPr lang="en-US" sz="1800" b="1" kern="0" dirty="0" err="1">
                <a:cs typeface="Arial"/>
              </a:rPr>
              <a:t>Hivatal</a:t>
            </a:r>
            <a:endParaRPr lang="en-US" sz="1800" b="1" kern="0" dirty="0">
              <a:cs typeface="Arial"/>
            </a:endParaRPr>
          </a:p>
        </p:txBody>
      </p:sp>
      <p:sp>
        <p:nvSpPr>
          <p:cNvPr id="6" name="object 20">
            <a:extLst>
              <a:ext uri="{FF2B5EF4-FFF2-40B4-BE49-F238E27FC236}">
                <a16:creationId xmlns:a16="http://schemas.microsoft.com/office/drawing/2014/main" id="{D81FA3E2-6585-75C7-B6EF-D11A01348170}"/>
              </a:ext>
            </a:extLst>
          </p:cNvPr>
          <p:cNvSpPr txBox="1"/>
          <p:nvPr/>
        </p:nvSpPr>
        <p:spPr>
          <a:xfrm>
            <a:off x="3072462" y="1067114"/>
            <a:ext cx="2136467" cy="731520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en-US" sz="1800" b="1" kern="0" dirty="0" err="1">
                <a:cs typeface="Arial"/>
              </a:rPr>
              <a:t>Nemzetbiztonsági</a:t>
            </a:r>
            <a:r>
              <a:rPr lang="en-US" sz="1800" b="1" kern="0" dirty="0">
                <a:cs typeface="Arial"/>
              </a:rPr>
              <a:t>  </a:t>
            </a:r>
            <a:r>
              <a:rPr lang="hu-HU" sz="1800" b="1" kern="0" dirty="0">
                <a:cs typeface="Arial"/>
              </a:rPr>
              <a:t>Szakszolgálat</a:t>
            </a:r>
            <a:endParaRPr lang="en-US" sz="1800" b="1" kern="0" dirty="0">
              <a:cs typeface="Arial"/>
            </a:endParaRPr>
          </a:p>
          <a:p>
            <a:pPr marL="109220" algn="ctr">
              <a:spcBef>
                <a:spcPts val="100"/>
              </a:spcBef>
            </a:pPr>
            <a:endParaRPr lang="en-US" sz="1800" b="1" kern="0" dirty="0">
              <a:cs typeface="Arial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52191E5-2F6C-2C6F-014E-07C4AB617FC2}"/>
              </a:ext>
            </a:extLst>
          </p:cNvPr>
          <p:cNvCxnSpPr>
            <a:cxnSpLocks/>
            <a:stCxn id="6" idx="2"/>
            <a:endCxn id="13" idx="0"/>
          </p:cNvCxnSpPr>
          <p:nvPr/>
        </p:nvCxnSpPr>
        <p:spPr>
          <a:xfrm>
            <a:off x="4140696" y="1798634"/>
            <a:ext cx="17026" cy="6651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20">
            <a:extLst>
              <a:ext uri="{FF2B5EF4-FFF2-40B4-BE49-F238E27FC236}">
                <a16:creationId xmlns:a16="http://schemas.microsoft.com/office/drawing/2014/main" id="{DCB50CD0-3B8A-C735-FE4A-EB690DE0B150}"/>
              </a:ext>
            </a:extLst>
          </p:cNvPr>
          <p:cNvSpPr txBox="1"/>
          <p:nvPr/>
        </p:nvSpPr>
        <p:spPr>
          <a:xfrm>
            <a:off x="7769845" y="1074874"/>
            <a:ext cx="2170385" cy="7315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en-US" sz="1800" b="1" kern="0" dirty="0" err="1">
                <a:cs typeface="Arial"/>
              </a:rPr>
              <a:t>Katonai</a:t>
            </a:r>
            <a:r>
              <a:rPr lang="en-US" sz="1800" b="1" kern="0" dirty="0">
                <a:cs typeface="Arial"/>
              </a:rPr>
              <a:t> </a:t>
            </a:r>
            <a:r>
              <a:rPr lang="en-US" sz="1800" b="1" kern="0" dirty="0" err="1">
                <a:cs typeface="Arial"/>
              </a:rPr>
              <a:t>Biztonsági</a:t>
            </a:r>
            <a:r>
              <a:rPr lang="en-US" sz="1800" b="1" kern="0" dirty="0">
                <a:cs typeface="Arial"/>
              </a:rPr>
              <a:t> </a:t>
            </a:r>
            <a:r>
              <a:rPr lang="hu-HU" sz="1800" b="1" kern="0" dirty="0">
                <a:cs typeface="Arial"/>
              </a:rPr>
              <a:t>Hivatal </a:t>
            </a:r>
            <a:r>
              <a:rPr lang="hu-HU" b="1" kern="0" dirty="0">
                <a:cs typeface="Arial"/>
              </a:rPr>
              <a:t>(KBH)</a:t>
            </a:r>
            <a:endParaRPr lang="en-US" sz="1800" b="1" kern="0" dirty="0">
              <a:cs typeface="Arial"/>
            </a:endParaRPr>
          </a:p>
        </p:txBody>
      </p:sp>
      <p:sp>
        <p:nvSpPr>
          <p:cNvPr id="17" name="object 20">
            <a:extLst>
              <a:ext uri="{FF2B5EF4-FFF2-40B4-BE49-F238E27FC236}">
                <a16:creationId xmlns:a16="http://schemas.microsoft.com/office/drawing/2014/main" id="{0D141710-C0ED-C158-6301-0476F0116ECC}"/>
              </a:ext>
            </a:extLst>
          </p:cNvPr>
          <p:cNvSpPr txBox="1"/>
          <p:nvPr/>
        </p:nvSpPr>
        <p:spPr>
          <a:xfrm>
            <a:off x="10035365" y="1074874"/>
            <a:ext cx="2045918" cy="7315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en-US" sz="1800" b="1" kern="0" dirty="0">
                <a:cs typeface="Arial"/>
              </a:rPr>
              <a:t>K</a:t>
            </a:r>
            <a:r>
              <a:rPr lang="hu-HU" sz="1800" b="1" kern="0" dirty="0" err="1">
                <a:cs typeface="Arial"/>
              </a:rPr>
              <a:t>atonai</a:t>
            </a:r>
            <a:r>
              <a:rPr lang="hu-HU" sz="1800" b="1" kern="0" dirty="0">
                <a:cs typeface="Arial"/>
              </a:rPr>
              <a:t> </a:t>
            </a:r>
            <a:r>
              <a:rPr lang="en-US" sz="1800" b="1" kern="0" dirty="0">
                <a:cs typeface="Arial"/>
              </a:rPr>
              <a:t>F</a:t>
            </a:r>
            <a:r>
              <a:rPr lang="hu-HU" sz="1800" b="1" kern="0" dirty="0">
                <a:cs typeface="Arial"/>
              </a:rPr>
              <a:t>elderítő </a:t>
            </a:r>
            <a:r>
              <a:rPr lang="en-US" sz="1800" b="1" kern="0" dirty="0">
                <a:cs typeface="Arial"/>
              </a:rPr>
              <a:t>H</a:t>
            </a:r>
            <a:r>
              <a:rPr lang="hu-HU" sz="1800" b="1" kern="0" dirty="0" err="1">
                <a:cs typeface="Arial"/>
              </a:rPr>
              <a:t>ivatal</a:t>
            </a:r>
            <a:r>
              <a:rPr lang="hu-HU" sz="1800" b="1" kern="0" dirty="0">
                <a:cs typeface="Arial"/>
              </a:rPr>
              <a:t> (KFH)</a:t>
            </a:r>
            <a:endParaRPr lang="en-US" sz="1800" b="1" kern="0" dirty="0">
              <a:cs typeface="Arial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B61C3F8-5C29-3960-9257-3BBB380AEED2}"/>
              </a:ext>
            </a:extLst>
          </p:cNvPr>
          <p:cNvCxnSpPr>
            <a:cxnSpLocks/>
            <a:stCxn id="16" idx="2"/>
            <a:endCxn id="5" idx="0"/>
          </p:cNvCxnSpPr>
          <p:nvPr/>
        </p:nvCxnSpPr>
        <p:spPr>
          <a:xfrm>
            <a:off x="8855038" y="1806394"/>
            <a:ext cx="711205" cy="6751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83D6B33-0F4D-92FE-B8EF-D878AB18DF83}"/>
              </a:ext>
            </a:extLst>
          </p:cNvPr>
          <p:cNvCxnSpPr>
            <a:cxnSpLocks/>
            <a:stCxn id="17" idx="2"/>
            <a:endCxn id="20" idx="0"/>
          </p:cNvCxnSpPr>
          <p:nvPr/>
        </p:nvCxnSpPr>
        <p:spPr>
          <a:xfrm>
            <a:off x="11058324" y="1806394"/>
            <a:ext cx="23918" cy="6762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88ABB5E-FCE9-0FB2-2644-4FECF5FCC79D}"/>
              </a:ext>
            </a:extLst>
          </p:cNvPr>
          <p:cNvSpPr txBox="1"/>
          <p:nvPr/>
        </p:nvSpPr>
        <p:spPr>
          <a:xfrm>
            <a:off x="59132" y="1001908"/>
            <a:ext cx="967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1995-2010</a:t>
            </a:r>
            <a:endParaRPr lang="en-US" sz="2400" b="1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0EFBBCB-38CC-E5CE-8244-7045B1F2C20F}"/>
              </a:ext>
            </a:extLst>
          </p:cNvPr>
          <p:cNvCxnSpPr>
            <a:cxnSpLocks/>
            <a:stCxn id="4" idx="2"/>
            <a:endCxn id="12" idx="0"/>
          </p:cNvCxnSpPr>
          <p:nvPr/>
        </p:nvCxnSpPr>
        <p:spPr>
          <a:xfrm flipH="1">
            <a:off x="1967413" y="1798634"/>
            <a:ext cx="1" cy="6554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ject 20">
            <a:extLst>
              <a:ext uri="{FF2B5EF4-FFF2-40B4-BE49-F238E27FC236}">
                <a16:creationId xmlns:a16="http://schemas.microsoft.com/office/drawing/2014/main" id="{2D35B51D-9B31-1364-2AF6-F1854BCAC181}"/>
              </a:ext>
            </a:extLst>
          </p:cNvPr>
          <p:cNvSpPr txBox="1"/>
          <p:nvPr/>
        </p:nvSpPr>
        <p:spPr>
          <a:xfrm>
            <a:off x="1016920" y="3682616"/>
            <a:ext cx="1847088" cy="731520"/>
          </a:xfrm>
          <a:prstGeom prst="rect">
            <a:avLst/>
          </a:prstGeom>
          <a:solidFill>
            <a:schemeClr val="accent3"/>
          </a:solidFill>
          <a:ln w="38100">
            <a:solidFill>
              <a:srgbClr val="00B05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en-US" sz="1800" b="1" kern="0" dirty="0" err="1">
                <a:cs typeface="Arial"/>
              </a:rPr>
              <a:t>Információs</a:t>
            </a:r>
            <a:r>
              <a:rPr lang="en-US" sz="1800" b="1" kern="0" dirty="0">
                <a:cs typeface="Arial"/>
              </a:rPr>
              <a:t>  </a:t>
            </a:r>
            <a:r>
              <a:rPr lang="en-US" sz="1800" b="1" kern="0" dirty="0" err="1">
                <a:cs typeface="Arial"/>
              </a:rPr>
              <a:t>Hivatal</a:t>
            </a:r>
            <a:endParaRPr lang="en-US" sz="1800" b="1" kern="0" dirty="0">
              <a:cs typeface="Arial"/>
            </a:endParaRPr>
          </a:p>
        </p:txBody>
      </p:sp>
      <p:sp>
        <p:nvSpPr>
          <p:cNvPr id="28" name="object 20">
            <a:extLst>
              <a:ext uri="{FF2B5EF4-FFF2-40B4-BE49-F238E27FC236}">
                <a16:creationId xmlns:a16="http://schemas.microsoft.com/office/drawing/2014/main" id="{19D82560-5F5D-98A1-AB6F-EA3DE6FE20D0}"/>
              </a:ext>
            </a:extLst>
          </p:cNvPr>
          <p:cNvSpPr txBox="1"/>
          <p:nvPr/>
        </p:nvSpPr>
        <p:spPr>
          <a:xfrm>
            <a:off x="3075551" y="3690244"/>
            <a:ext cx="2133378" cy="73152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en-US" sz="1800" b="1" kern="0" dirty="0" err="1">
                <a:cs typeface="Arial"/>
              </a:rPr>
              <a:t>Nemzetbiztonsági</a:t>
            </a:r>
            <a:r>
              <a:rPr lang="en-US" sz="1800" b="1" kern="0" dirty="0">
                <a:cs typeface="Arial"/>
              </a:rPr>
              <a:t>  </a:t>
            </a:r>
            <a:r>
              <a:rPr lang="hu-HU" sz="1800" b="1" kern="0" dirty="0">
                <a:cs typeface="Arial"/>
              </a:rPr>
              <a:t>Szakszolgálat</a:t>
            </a:r>
            <a:endParaRPr lang="en-US" sz="1800" b="1" kern="0" dirty="0">
              <a:cs typeface="Arial"/>
            </a:endParaRPr>
          </a:p>
          <a:p>
            <a:pPr marL="109220" algn="ctr">
              <a:spcBef>
                <a:spcPts val="100"/>
              </a:spcBef>
            </a:pPr>
            <a:endParaRPr lang="en-US" sz="1800" b="1" kern="0" dirty="0">
              <a:cs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D2E0E8-58B4-9707-393A-8D212D5B6720}"/>
              </a:ext>
            </a:extLst>
          </p:cNvPr>
          <p:cNvSpPr txBox="1"/>
          <p:nvPr/>
        </p:nvSpPr>
        <p:spPr>
          <a:xfrm>
            <a:off x="74955" y="3590767"/>
            <a:ext cx="941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2012-2018</a:t>
            </a:r>
            <a:endParaRPr lang="en-US" sz="2400" b="1" dirty="0"/>
          </a:p>
        </p:txBody>
      </p:sp>
      <p:sp>
        <p:nvSpPr>
          <p:cNvPr id="46" name="object 20">
            <a:extLst>
              <a:ext uri="{FF2B5EF4-FFF2-40B4-BE49-F238E27FC236}">
                <a16:creationId xmlns:a16="http://schemas.microsoft.com/office/drawing/2014/main" id="{AD5561E0-4572-1BC6-9E6E-0D112CDDAFB9}"/>
              </a:ext>
            </a:extLst>
          </p:cNvPr>
          <p:cNvSpPr txBox="1"/>
          <p:nvPr/>
        </p:nvSpPr>
        <p:spPr>
          <a:xfrm>
            <a:off x="8951842" y="3690244"/>
            <a:ext cx="3129441" cy="7315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en-US" sz="1800" b="1" kern="0" dirty="0" err="1">
                <a:cs typeface="Arial"/>
              </a:rPr>
              <a:t>Katonai</a:t>
            </a:r>
            <a:r>
              <a:rPr lang="en-US" sz="1800" b="1" kern="0" dirty="0">
                <a:cs typeface="Arial"/>
              </a:rPr>
              <a:t> </a:t>
            </a:r>
            <a:r>
              <a:rPr lang="hu-HU" sz="1800" b="1" kern="0" dirty="0">
                <a:cs typeface="Arial"/>
              </a:rPr>
              <a:t>Nemzetbiztonsági Szolgálat (KNBSZ)</a:t>
            </a:r>
            <a:endParaRPr lang="en-US" sz="1800" b="1" kern="0" dirty="0">
              <a:cs typeface="Arial"/>
            </a:endParaRPr>
          </a:p>
        </p:txBody>
      </p:sp>
      <p:sp>
        <p:nvSpPr>
          <p:cNvPr id="63" name="object 20">
            <a:extLst>
              <a:ext uri="{FF2B5EF4-FFF2-40B4-BE49-F238E27FC236}">
                <a16:creationId xmlns:a16="http://schemas.microsoft.com/office/drawing/2014/main" id="{4507869C-5A7C-10AC-AAFC-F9A4329A3BBD}"/>
              </a:ext>
            </a:extLst>
          </p:cNvPr>
          <p:cNvSpPr txBox="1"/>
          <p:nvPr/>
        </p:nvSpPr>
        <p:spPr>
          <a:xfrm>
            <a:off x="1016920" y="4936938"/>
            <a:ext cx="1847088" cy="73152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en-US" sz="1800" b="1" kern="0" dirty="0" err="1">
                <a:cs typeface="Arial"/>
              </a:rPr>
              <a:t>Információs</a:t>
            </a:r>
            <a:r>
              <a:rPr lang="en-US" sz="1800" b="1" kern="0" dirty="0">
                <a:cs typeface="Arial"/>
              </a:rPr>
              <a:t>  </a:t>
            </a:r>
            <a:r>
              <a:rPr lang="en-US" sz="1800" b="1" kern="0" dirty="0" err="1">
                <a:cs typeface="Arial"/>
              </a:rPr>
              <a:t>Hivatal</a:t>
            </a:r>
            <a:endParaRPr lang="en-US" sz="1800" b="1" kern="0" dirty="0">
              <a:cs typeface="Arial"/>
            </a:endParaRPr>
          </a:p>
        </p:txBody>
      </p:sp>
      <p:sp>
        <p:nvSpPr>
          <p:cNvPr id="65" name="object 20">
            <a:extLst>
              <a:ext uri="{FF2B5EF4-FFF2-40B4-BE49-F238E27FC236}">
                <a16:creationId xmlns:a16="http://schemas.microsoft.com/office/drawing/2014/main" id="{6D0A05B2-0BA9-11A2-3755-58DA1B966323}"/>
              </a:ext>
            </a:extLst>
          </p:cNvPr>
          <p:cNvSpPr txBox="1"/>
          <p:nvPr/>
        </p:nvSpPr>
        <p:spPr>
          <a:xfrm>
            <a:off x="3075551" y="4936938"/>
            <a:ext cx="2133378" cy="73152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en-US" sz="1800" b="1" kern="0" dirty="0" err="1">
                <a:cs typeface="Arial"/>
              </a:rPr>
              <a:t>Nemzetbiztonsági</a:t>
            </a:r>
            <a:r>
              <a:rPr lang="en-US" sz="1800" b="1" kern="0" dirty="0">
                <a:cs typeface="Arial"/>
              </a:rPr>
              <a:t>  </a:t>
            </a:r>
            <a:r>
              <a:rPr lang="hu-HU" sz="1800" b="1" kern="0" dirty="0">
                <a:cs typeface="Arial"/>
              </a:rPr>
              <a:t>Szakszolgálat</a:t>
            </a:r>
            <a:endParaRPr lang="en-US" sz="1800" b="1" kern="0" dirty="0">
              <a:cs typeface="Arial"/>
            </a:endParaRPr>
          </a:p>
          <a:p>
            <a:pPr marL="109220" algn="ctr">
              <a:spcBef>
                <a:spcPts val="100"/>
              </a:spcBef>
            </a:pPr>
            <a:endParaRPr lang="en-US" sz="1800" b="1" kern="0" dirty="0">
              <a:cs typeface="Arial"/>
            </a:endParaRPr>
          </a:p>
        </p:txBody>
      </p:sp>
      <p:sp>
        <p:nvSpPr>
          <p:cNvPr id="66" name="object 20">
            <a:extLst>
              <a:ext uri="{FF2B5EF4-FFF2-40B4-BE49-F238E27FC236}">
                <a16:creationId xmlns:a16="http://schemas.microsoft.com/office/drawing/2014/main" id="{D54C0E29-C3F3-D20C-C1E6-832E596B7341}"/>
              </a:ext>
            </a:extLst>
          </p:cNvPr>
          <p:cNvSpPr txBox="1"/>
          <p:nvPr/>
        </p:nvSpPr>
        <p:spPr>
          <a:xfrm>
            <a:off x="8962801" y="4922048"/>
            <a:ext cx="3129441" cy="7315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hu-HU" sz="1800" b="1" kern="0" dirty="0">
                <a:cs typeface="Arial"/>
              </a:rPr>
              <a:t>Katonai Nemzetbiztonsági Szolgálat (KNBSZ)</a:t>
            </a:r>
            <a:endParaRPr lang="en-US" sz="1800" b="1" kern="0" dirty="0">
              <a:cs typeface="Arial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21356A6-91F0-73C4-2A14-57B38BDD031C}"/>
              </a:ext>
            </a:extLst>
          </p:cNvPr>
          <p:cNvSpPr txBox="1"/>
          <p:nvPr/>
        </p:nvSpPr>
        <p:spPr>
          <a:xfrm>
            <a:off x="99758" y="4822571"/>
            <a:ext cx="1014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2018-2022</a:t>
            </a:r>
            <a:endParaRPr lang="en-US" sz="2400" b="1" dirty="0"/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4261484-9644-6664-1DCD-F45AE891F2AF}"/>
              </a:ext>
            </a:extLst>
          </p:cNvPr>
          <p:cNvCxnSpPr>
            <a:cxnSpLocks/>
            <a:stCxn id="21" idx="2"/>
            <a:endCxn id="63" idx="0"/>
          </p:cNvCxnSpPr>
          <p:nvPr/>
        </p:nvCxnSpPr>
        <p:spPr>
          <a:xfrm>
            <a:off x="1940464" y="4414136"/>
            <a:ext cx="0" cy="52280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43233C7-6BE1-6E5D-5CA6-0C97AF8CC4B0}"/>
              </a:ext>
            </a:extLst>
          </p:cNvPr>
          <p:cNvCxnSpPr>
            <a:cxnSpLocks/>
            <a:stCxn id="28" idx="2"/>
            <a:endCxn id="65" idx="0"/>
          </p:cNvCxnSpPr>
          <p:nvPr/>
        </p:nvCxnSpPr>
        <p:spPr>
          <a:xfrm>
            <a:off x="4142240" y="4421764"/>
            <a:ext cx="0" cy="5151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54799ABF-5AF0-E963-6194-500B6FE1D111}"/>
              </a:ext>
            </a:extLst>
          </p:cNvPr>
          <p:cNvCxnSpPr>
            <a:cxnSpLocks/>
            <a:stCxn id="46" idx="2"/>
            <a:endCxn id="66" idx="0"/>
          </p:cNvCxnSpPr>
          <p:nvPr/>
        </p:nvCxnSpPr>
        <p:spPr>
          <a:xfrm>
            <a:off x="10516563" y="4421764"/>
            <a:ext cx="10959" cy="5002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bject 20">
            <a:extLst>
              <a:ext uri="{FF2B5EF4-FFF2-40B4-BE49-F238E27FC236}">
                <a16:creationId xmlns:a16="http://schemas.microsoft.com/office/drawing/2014/main" id="{6DB2B457-593F-9CC1-66F2-B5F9E27FB793}"/>
              </a:ext>
            </a:extLst>
          </p:cNvPr>
          <p:cNvSpPr txBox="1"/>
          <p:nvPr/>
        </p:nvSpPr>
        <p:spPr>
          <a:xfrm>
            <a:off x="5332284" y="1067347"/>
            <a:ext cx="2228795" cy="731520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en-US" sz="1800" b="1" kern="0" dirty="0" err="1">
                <a:cs typeface="Arial"/>
              </a:rPr>
              <a:t>Nemzetbiztonsági</a:t>
            </a:r>
            <a:r>
              <a:rPr lang="en-US" sz="1800" b="1" kern="0" dirty="0">
                <a:cs typeface="Arial"/>
              </a:rPr>
              <a:t>  </a:t>
            </a:r>
            <a:r>
              <a:rPr lang="en-US" sz="1800" b="1" kern="0" dirty="0" err="1">
                <a:cs typeface="Arial"/>
              </a:rPr>
              <a:t>Hivatal</a:t>
            </a:r>
            <a:endParaRPr lang="en-US" sz="1800" b="1" kern="0" dirty="0">
              <a:cs typeface="Arial"/>
            </a:endParaRPr>
          </a:p>
          <a:p>
            <a:pPr marL="109220" algn="ctr">
              <a:spcBef>
                <a:spcPts val="100"/>
              </a:spcBef>
            </a:pPr>
            <a:endParaRPr lang="en-US" sz="1800" b="1" kern="0" dirty="0">
              <a:cs typeface="Arial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C44F9805-8967-C591-0B94-EE0581FD6365}"/>
              </a:ext>
            </a:extLst>
          </p:cNvPr>
          <p:cNvCxnSpPr>
            <a:cxnSpLocks/>
            <a:stCxn id="108" idx="2"/>
            <a:endCxn id="15" idx="0"/>
          </p:cNvCxnSpPr>
          <p:nvPr/>
        </p:nvCxnSpPr>
        <p:spPr>
          <a:xfrm>
            <a:off x="6446682" y="1798867"/>
            <a:ext cx="9350" cy="6685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bject 20">
            <a:extLst>
              <a:ext uri="{FF2B5EF4-FFF2-40B4-BE49-F238E27FC236}">
                <a16:creationId xmlns:a16="http://schemas.microsoft.com/office/drawing/2014/main" id="{B3E22546-FB62-5365-3CD3-AC06609C5C74}"/>
              </a:ext>
            </a:extLst>
          </p:cNvPr>
          <p:cNvSpPr txBox="1"/>
          <p:nvPr/>
        </p:nvSpPr>
        <p:spPr>
          <a:xfrm>
            <a:off x="5332284" y="3675354"/>
            <a:ext cx="2210095" cy="73152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hu-HU" sz="1800" b="1" kern="0" dirty="0">
                <a:cs typeface="Arial"/>
              </a:rPr>
              <a:t>Alkotmányvédelmi </a:t>
            </a:r>
            <a:r>
              <a:rPr lang="en-US" sz="1800" b="1" kern="0" dirty="0" err="1">
                <a:cs typeface="Arial"/>
              </a:rPr>
              <a:t>Hivatal</a:t>
            </a:r>
            <a:endParaRPr lang="en-US" sz="1800" b="1" kern="0" dirty="0">
              <a:cs typeface="Arial"/>
            </a:endParaRPr>
          </a:p>
        </p:txBody>
      </p:sp>
      <p:sp>
        <p:nvSpPr>
          <p:cNvPr id="111" name="object 20">
            <a:extLst>
              <a:ext uri="{FF2B5EF4-FFF2-40B4-BE49-F238E27FC236}">
                <a16:creationId xmlns:a16="http://schemas.microsoft.com/office/drawing/2014/main" id="{8B10622D-A0C5-8835-5829-C0529A9F49FB}"/>
              </a:ext>
            </a:extLst>
          </p:cNvPr>
          <p:cNvSpPr txBox="1"/>
          <p:nvPr/>
        </p:nvSpPr>
        <p:spPr>
          <a:xfrm>
            <a:off x="7705201" y="3675354"/>
            <a:ext cx="1030251" cy="731520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1"/>
            </a:solidFill>
            <a:prstDash val="sysDot"/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hu-HU" sz="1800" b="1" kern="0" dirty="0">
                <a:cs typeface="Arial"/>
              </a:rPr>
              <a:t>TEK</a:t>
            </a:r>
            <a:endParaRPr lang="en-US" sz="1800" b="1" kern="0" dirty="0">
              <a:cs typeface="Arial"/>
            </a:endParaRP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7D0F898C-CE7B-FBE5-39EE-841C42FE24A7}"/>
              </a:ext>
            </a:extLst>
          </p:cNvPr>
          <p:cNvCxnSpPr>
            <a:cxnSpLocks/>
            <a:stCxn id="108" idx="2"/>
            <a:endCxn id="18" idx="0"/>
          </p:cNvCxnSpPr>
          <p:nvPr/>
        </p:nvCxnSpPr>
        <p:spPr>
          <a:xfrm>
            <a:off x="6446682" y="1798867"/>
            <a:ext cx="1787391" cy="6552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bject 20">
            <a:extLst>
              <a:ext uri="{FF2B5EF4-FFF2-40B4-BE49-F238E27FC236}">
                <a16:creationId xmlns:a16="http://schemas.microsoft.com/office/drawing/2014/main" id="{2E790867-84C3-CF8F-0557-0B607E9D9391}"/>
              </a:ext>
            </a:extLst>
          </p:cNvPr>
          <p:cNvSpPr txBox="1"/>
          <p:nvPr/>
        </p:nvSpPr>
        <p:spPr>
          <a:xfrm>
            <a:off x="5333532" y="4922048"/>
            <a:ext cx="2210095" cy="73152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hu-HU" sz="1800" b="1" kern="0" dirty="0">
                <a:cs typeface="Arial"/>
              </a:rPr>
              <a:t>Alkotmányvédelmi </a:t>
            </a:r>
            <a:r>
              <a:rPr lang="en-US" sz="1800" b="1" kern="0" dirty="0" err="1">
                <a:cs typeface="Arial"/>
              </a:rPr>
              <a:t>Hivatal</a:t>
            </a:r>
            <a:endParaRPr lang="en-US" sz="1800" b="1" kern="0" dirty="0">
              <a:cs typeface="Arial"/>
            </a:endParaRPr>
          </a:p>
        </p:txBody>
      </p:sp>
      <p:sp>
        <p:nvSpPr>
          <p:cNvPr id="114" name="object 20">
            <a:extLst>
              <a:ext uri="{FF2B5EF4-FFF2-40B4-BE49-F238E27FC236}">
                <a16:creationId xmlns:a16="http://schemas.microsoft.com/office/drawing/2014/main" id="{50529C84-1F0B-21F6-138B-A035CEADCEB5}"/>
              </a:ext>
            </a:extLst>
          </p:cNvPr>
          <p:cNvSpPr txBox="1"/>
          <p:nvPr/>
        </p:nvSpPr>
        <p:spPr>
          <a:xfrm>
            <a:off x="7718947" y="4922048"/>
            <a:ext cx="1030251" cy="731520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1"/>
            </a:solidFill>
            <a:prstDash val="sysDot"/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hu-HU" sz="1800" b="1" kern="0" dirty="0">
                <a:cs typeface="Arial"/>
              </a:rPr>
              <a:t>TEK</a:t>
            </a:r>
            <a:endParaRPr lang="en-US" sz="1800" b="1" kern="0" dirty="0">
              <a:cs typeface="Arial"/>
            </a:endParaRP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2A7184AB-902F-4937-038B-555C173E50CA}"/>
              </a:ext>
            </a:extLst>
          </p:cNvPr>
          <p:cNvCxnSpPr>
            <a:cxnSpLocks/>
            <a:stCxn id="110" idx="2"/>
            <a:endCxn id="113" idx="0"/>
          </p:cNvCxnSpPr>
          <p:nvPr/>
        </p:nvCxnSpPr>
        <p:spPr>
          <a:xfrm>
            <a:off x="6437332" y="4406874"/>
            <a:ext cx="1248" cy="5151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1C20B335-A9CA-B893-6F01-588320214781}"/>
              </a:ext>
            </a:extLst>
          </p:cNvPr>
          <p:cNvCxnSpPr>
            <a:cxnSpLocks/>
            <a:stCxn id="111" idx="2"/>
            <a:endCxn id="114" idx="0"/>
          </p:cNvCxnSpPr>
          <p:nvPr/>
        </p:nvCxnSpPr>
        <p:spPr>
          <a:xfrm>
            <a:off x="8220327" y="4406874"/>
            <a:ext cx="13746" cy="5151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object 20">
            <a:extLst>
              <a:ext uri="{FF2B5EF4-FFF2-40B4-BE49-F238E27FC236}">
                <a16:creationId xmlns:a16="http://schemas.microsoft.com/office/drawing/2014/main" id="{F9550976-DDF7-F3F3-591E-2F949A70E2CB}"/>
              </a:ext>
            </a:extLst>
          </p:cNvPr>
          <p:cNvSpPr txBox="1"/>
          <p:nvPr/>
        </p:nvSpPr>
        <p:spPr>
          <a:xfrm>
            <a:off x="244410" y="5928456"/>
            <a:ext cx="228600" cy="2286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endParaRPr lang="en-US" sz="1800" b="1" kern="0" dirty="0">
              <a:cs typeface="Arial"/>
            </a:endParaRPr>
          </a:p>
        </p:txBody>
      </p:sp>
      <p:sp>
        <p:nvSpPr>
          <p:cNvPr id="170" name="object 20">
            <a:extLst>
              <a:ext uri="{FF2B5EF4-FFF2-40B4-BE49-F238E27FC236}">
                <a16:creationId xmlns:a16="http://schemas.microsoft.com/office/drawing/2014/main" id="{1915131E-BF1F-22BF-BB0D-B40DC25F0AF1}"/>
              </a:ext>
            </a:extLst>
          </p:cNvPr>
          <p:cNvSpPr txBox="1"/>
          <p:nvPr/>
        </p:nvSpPr>
        <p:spPr>
          <a:xfrm>
            <a:off x="244410" y="6255122"/>
            <a:ext cx="228600" cy="228600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1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endParaRPr lang="en-US" sz="1800" b="1" kern="0" dirty="0">
              <a:cs typeface="Arial"/>
            </a:endParaRPr>
          </a:p>
        </p:txBody>
      </p:sp>
      <p:sp>
        <p:nvSpPr>
          <p:cNvPr id="171" name="object 20">
            <a:extLst>
              <a:ext uri="{FF2B5EF4-FFF2-40B4-BE49-F238E27FC236}">
                <a16:creationId xmlns:a16="http://schemas.microsoft.com/office/drawing/2014/main" id="{4F256BAC-6A4A-CD23-3398-BF64723927C8}"/>
              </a:ext>
            </a:extLst>
          </p:cNvPr>
          <p:cNvSpPr txBox="1"/>
          <p:nvPr/>
        </p:nvSpPr>
        <p:spPr>
          <a:xfrm>
            <a:off x="238314" y="6576166"/>
            <a:ext cx="2286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endParaRPr lang="en-US" sz="1800" b="1" kern="0" dirty="0">
              <a:cs typeface="Arial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0F07909-1CE4-C66C-0BDE-15C93D9C4FFA}"/>
              </a:ext>
            </a:extLst>
          </p:cNvPr>
          <p:cNvSpPr txBox="1"/>
          <p:nvPr/>
        </p:nvSpPr>
        <p:spPr>
          <a:xfrm>
            <a:off x="68259" y="5861590"/>
            <a:ext cx="12022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         : Tárca nélküli miniszter által irányított                                  : Honvédelmi miniszter által irányított</a:t>
            </a:r>
            <a:br>
              <a:rPr lang="hu-HU" sz="2000" b="1" dirty="0"/>
            </a:br>
            <a:r>
              <a:rPr lang="hu-HU" sz="2000" b="1" dirty="0"/>
              <a:t>         : Belügyminiszter által felügyelt (Pintér)                                : Miniszterelnöki Hivatal által irányított (Lázár)</a:t>
            </a:r>
            <a:br>
              <a:rPr lang="hu-HU" sz="2000" b="1" dirty="0"/>
            </a:br>
            <a:r>
              <a:rPr lang="hu-HU" sz="2000" b="1" dirty="0"/>
              <a:t>         : Külügyminiszter által felügyelt (</a:t>
            </a:r>
            <a:r>
              <a:rPr lang="hu-HU" sz="2000" b="1" dirty="0" err="1"/>
              <a:t>Martonyi,Szijjártó</a:t>
            </a:r>
            <a:r>
              <a:rPr lang="hu-HU" sz="2000" b="1" dirty="0"/>
              <a:t>)   Megjegyzés: a TEK          nem titkosszolgálat </a:t>
            </a:r>
            <a:endParaRPr lang="en-US" sz="2000" b="1" dirty="0"/>
          </a:p>
        </p:txBody>
      </p:sp>
      <p:sp>
        <p:nvSpPr>
          <p:cNvPr id="12" name="object 20">
            <a:extLst>
              <a:ext uri="{FF2B5EF4-FFF2-40B4-BE49-F238E27FC236}">
                <a16:creationId xmlns:a16="http://schemas.microsoft.com/office/drawing/2014/main" id="{8937425D-EB1D-BDED-1BF9-EC427BA6F9DD}"/>
              </a:ext>
            </a:extLst>
          </p:cNvPr>
          <p:cNvSpPr txBox="1"/>
          <p:nvPr/>
        </p:nvSpPr>
        <p:spPr>
          <a:xfrm>
            <a:off x="1043869" y="2454120"/>
            <a:ext cx="1847088" cy="73152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en-US" sz="1800" b="1" kern="0" dirty="0" err="1">
                <a:cs typeface="Arial"/>
              </a:rPr>
              <a:t>Információs</a:t>
            </a:r>
            <a:r>
              <a:rPr lang="en-US" sz="1800" b="1" kern="0" dirty="0">
                <a:cs typeface="Arial"/>
              </a:rPr>
              <a:t>  </a:t>
            </a:r>
            <a:r>
              <a:rPr lang="en-US" sz="1800" b="1" kern="0" dirty="0" err="1">
                <a:cs typeface="Arial"/>
              </a:rPr>
              <a:t>Hivatal</a:t>
            </a:r>
            <a:endParaRPr lang="en-US" sz="1800" b="1" kern="0" dirty="0">
              <a:cs typeface="Arial"/>
            </a:endParaRPr>
          </a:p>
        </p:txBody>
      </p:sp>
      <p:sp>
        <p:nvSpPr>
          <p:cNvPr id="13" name="object 20">
            <a:extLst>
              <a:ext uri="{FF2B5EF4-FFF2-40B4-BE49-F238E27FC236}">
                <a16:creationId xmlns:a16="http://schemas.microsoft.com/office/drawing/2014/main" id="{53217964-9A3F-EACF-8F29-F758438076DB}"/>
              </a:ext>
            </a:extLst>
          </p:cNvPr>
          <p:cNvSpPr txBox="1"/>
          <p:nvPr/>
        </p:nvSpPr>
        <p:spPr>
          <a:xfrm>
            <a:off x="3091033" y="2463754"/>
            <a:ext cx="2133378" cy="73152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en-US" sz="1800" b="1" kern="0" dirty="0" err="1">
                <a:cs typeface="Arial"/>
              </a:rPr>
              <a:t>Nemzetbiztonsági</a:t>
            </a:r>
            <a:r>
              <a:rPr lang="en-US" sz="1800" b="1" kern="0" dirty="0">
                <a:cs typeface="Arial"/>
              </a:rPr>
              <a:t>  </a:t>
            </a:r>
            <a:r>
              <a:rPr lang="hu-HU" sz="1800" b="1" kern="0" dirty="0">
                <a:cs typeface="Arial"/>
              </a:rPr>
              <a:t>Szakszolgálat</a:t>
            </a:r>
            <a:endParaRPr lang="en-US" sz="1800" b="1" kern="0" dirty="0">
              <a:cs typeface="Arial"/>
            </a:endParaRPr>
          </a:p>
          <a:p>
            <a:pPr marL="109220" algn="ctr">
              <a:spcBef>
                <a:spcPts val="100"/>
              </a:spcBef>
            </a:pPr>
            <a:endParaRPr lang="en-US" sz="1800" b="1" kern="0" dirty="0">
              <a:cs typeface="Arial"/>
            </a:endParaRPr>
          </a:p>
        </p:txBody>
      </p:sp>
      <p:sp>
        <p:nvSpPr>
          <p:cNvPr id="15" name="object 20">
            <a:extLst>
              <a:ext uri="{FF2B5EF4-FFF2-40B4-BE49-F238E27FC236}">
                <a16:creationId xmlns:a16="http://schemas.microsoft.com/office/drawing/2014/main" id="{FA5F87A7-EFB2-B16F-E5B9-01D070B5A778}"/>
              </a:ext>
            </a:extLst>
          </p:cNvPr>
          <p:cNvSpPr txBox="1"/>
          <p:nvPr/>
        </p:nvSpPr>
        <p:spPr>
          <a:xfrm>
            <a:off x="5350984" y="2467378"/>
            <a:ext cx="2210095" cy="73152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hu-HU" sz="1800" b="1" kern="0" dirty="0">
                <a:cs typeface="Arial"/>
              </a:rPr>
              <a:t>Alkotmányvédelmi </a:t>
            </a:r>
            <a:r>
              <a:rPr lang="en-US" sz="1800" b="1" kern="0" dirty="0" err="1">
                <a:cs typeface="Arial"/>
              </a:rPr>
              <a:t>Hivatal</a:t>
            </a:r>
            <a:endParaRPr lang="en-US" sz="1800" b="1" kern="0" dirty="0">
              <a:cs typeface="Arial"/>
            </a:endParaRPr>
          </a:p>
        </p:txBody>
      </p:sp>
      <p:sp>
        <p:nvSpPr>
          <p:cNvPr id="18" name="object 20">
            <a:extLst>
              <a:ext uri="{FF2B5EF4-FFF2-40B4-BE49-F238E27FC236}">
                <a16:creationId xmlns:a16="http://schemas.microsoft.com/office/drawing/2014/main" id="{AA89BB0E-A324-DE23-C535-671573E7D78E}"/>
              </a:ext>
            </a:extLst>
          </p:cNvPr>
          <p:cNvSpPr txBox="1"/>
          <p:nvPr/>
        </p:nvSpPr>
        <p:spPr>
          <a:xfrm>
            <a:off x="7718947" y="2454120"/>
            <a:ext cx="1030251" cy="731520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1"/>
            </a:solidFill>
            <a:prstDash val="sysDot"/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hu-HU" sz="1800" b="1" kern="0" dirty="0">
                <a:cs typeface="Arial"/>
              </a:rPr>
              <a:t>TEK</a:t>
            </a:r>
            <a:endParaRPr lang="en-US" sz="1800" b="1" kern="0" dirty="0">
              <a:cs typeface="Arial"/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D3834F8-D6B3-208D-334C-571FFC5BBD50}"/>
              </a:ext>
            </a:extLst>
          </p:cNvPr>
          <p:cNvCxnSpPr>
            <a:cxnSpLocks/>
          </p:cNvCxnSpPr>
          <p:nvPr/>
        </p:nvCxnSpPr>
        <p:spPr>
          <a:xfrm>
            <a:off x="1940464" y="3185640"/>
            <a:ext cx="0" cy="52280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DEED73C-3E55-1DE4-29B0-19578E856B57}"/>
              </a:ext>
            </a:extLst>
          </p:cNvPr>
          <p:cNvCxnSpPr>
            <a:cxnSpLocks/>
          </p:cNvCxnSpPr>
          <p:nvPr/>
        </p:nvCxnSpPr>
        <p:spPr>
          <a:xfrm>
            <a:off x="4142240" y="3198898"/>
            <a:ext cx="0" cy="52280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C46F2AF1-2997-0C6A-7E4E-6737D45DF15F}"/>
              </a:ext>
            </a:extLst>
          </p:cNvPr>
          <p:cNvCxnSpPr>
            <a:cxnSpLocks/>
          </p:cNvCxnSpPr>
          <p:nvPr/>
        </p:nvCxnSpPr>
        <p:spPr>
          <a:xfrm>
            <a:off x="6437331" y="3185640"/>
            <a:ext cx="0" cy="52280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4AC4D97-DF65-97CD-3937-C7A17FB0FC93}"/>
              </a:ext>
            </a:extLst>
          </p:cNvPr>
          <p:cNvCxnSpPr>
            <a:cxnSpLocks/>
          </p:cNvCxnSpPr>
          <p:nvPr/>
        </p:nvCxnSpPr>
        <p:spPr>
          <a:xfrm>
            <a:off x="8227200" y="3198898"/>
            <a:ext cx="0" cy="52280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CBDFF94F-DD52-2016-DCF1-666A6BACCE7A}"/>
              </a:ext>
            </a:extLst>
          </p:cNvPr>
          <p:cNvSpPr txBox="1"/>
          <p:nvPr/>
        </p:nvSpPr>
        <p:spPr>
          <a:xfrm>
            <a:off x="84234" y="2362263"/>
            <a:ext cx="941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2010-2012</a:t>
            </a:r>
            <a:endParaRPr lang="en-US" sz="2400" b="1" dirty="0"/>
          </a:p>
        </p:txBody>
      </p:sp>
      <p:sp>
        <p:nvSpPr>
          <p:cNvPr id="5" name="object 20">
            <a:extLst>
              <a:ext uri="{FF2B5EF4-FFF2-40B4-BE49-F238E27FC236}">
                <a16:creationId xmlns:a16="http://schemas.microsoft.com/office/drawing/2014/main" id="{EDF48694-1FFA-0889-0D2E-4A9046D3A6D1}"/>
              </a:ext>
            </a:extLst>
          </p:cNvPr>
          <p:cNvSpPr txBox="1"/>
          <p:nvPr/>
        </p:nvSpPr>
        <p:spPr>
          <a:xfrm>
            <a:off x="8987854" y="2481516"/>
            <a:ext cx="1156777" cy="7315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hu-HU" b="1" kern="0" dirty="0">
                <a:cs typeface="Arial"/>
              </a:rPr>
              <a:t>KBH</a:t>
            </a:r>
            <a:endParaRPr lang="en-US" sz="1800" b="1" kern="0" dirty="0">
              <a:cs typeface="Arial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C3C5421B-F1D3-D230-5729-E05BF67F0D39}"/>
              </a:ext>
            </a:extLst>
          </p:cNvPr>
          <p:cNvSpPr txBox="1"/>
          <p:nvPr/>
        </p:nvSpPr>
        <p:spPr>
          <a:xfrm>
            <a:off x="10548897" y="2482625"/>
            <a:ext cx="1066689" cy="7315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hu-HU" sz="1800" b="1" kern="0" dirty="0">
                <a:cs typeface="Arial"/>
              </a:rPr>
              <a:t>KFH</a:t>
            </a:r>
            <a:endParaRPr lang="en-US" sz="1800" b="1" kern="0" dirty="0">
              <a:cs typeface="Arial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62C8180-7CC0-C3CA-1637-E4050AF2FE4F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9566242" y="3213036"/>
            <a:ext cx="950321" cy="4772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27EE369-438A-1535-0ECD-37C5C0E7D18A}"/>
              </a:ext>
            </a:extLst>
          </p:cNvPr>
          <p:cNvCxnSpPr>
            <a:cxnSpLocks/>
            <a:endCxn id="46" idx="0"/>
          </p:cNvCxnSpPr>
          <p:nvPr/>
        </p:nvCxnSpPr>
        <p:spPr>
          <a:xfrm flipH="1">
            <a:off x="10516563" y="3185640"/>
            <a:ext cx="568470" cy="50460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ject 20">
            <a:extLst>
              <a:ext uri="{FF2B5EF4-FFF2-40B4-BE49-F238E27FC236}">
                <a16:creationId xmlns:a16="http://schemas.microsoft.com/office/drawing/2014/main" id="{74D94379-A314-6280-0D16-2A0D21C12194}"/>
              </a:ext>
            </a:extLst>
          </p:cNvPr>
          <p:cNvSpPr txBox="1"/>
          <p:nvPr/>
        </p:nvSpPr>
        <p:spPr>
          <a:xfrm>
            <a:off x="6270173" y="5954772"/>
            <a:ext cx="2286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endParaRPr lang="en-US" sz="1800" b="1" kern="0" dirty="0">
              <a:cs typeface="Arial"/>
            </a:endParaRPr>
          </a:p>
        </p:txBody>
      </p:sp>
      <p:sp>
        <p:nvSpPr>
          <p:cNvPr id="8" name="object 20">
            <a:extLst>
              <a:ext uri="{FF2B5EF4-FFF2-40B4-BE49-F238E27FC236}">
                <a16:creationId xmlns:a16="http://schemas.microsoft.com/office/drawing/2014/main" id="{DF11789F-7585-C242-1D11-144057F36702}"/>
              </a:ext>
            </a:extLst>
          </p:cNvPr>
          <p:cNvSpPr txBox="1"/>
          <p:nvPr/>
        </p:nvSpPr>
        <p:spPr>
          <a:xfrm>
            <a:off x="6255659" y="6300274"/>
            <a:ext cx="228600" cy="228600"/>
          </a:xfrm>
          <a:prstGeom prst="rect">
            <a:avLst/>
          </a:prstGeom>
          <a:solidFill>
            <a:schemeClr val="accent3"/>
          </a:solidFill>
          <a:ln w="38100">
            <a:solidFill>
              <a:srgbClr val="00B05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endParaRPr lang="en-US" sz="1800" b="1" kern="0" dirty="0">
              <a:cs typeface="Arial"/>
            </a:endParaRPr>
          </a:p>
        </p:txBody>
      </p:sp>
      <p:sp>
        <p:nvSpPr>
          <p:cNvPr id="55" name="object 20">
            <a:extLst>
              <a:ext uri="{FF2B5EF4-FFF2-40B4-BE49-F238E27FC236}">
                <a16:creationId xmlns:a16="http://schemas.microsoft.com/office/drawing/2014/main" id="{50529C84-1F0B-21F6-138B-A035CEADCEB5}"/>
              </a:ext>
            </a:extLst>
          </p:cNvPr>
          <p:cNvSpPr txBox="1"/>
          <p:nvPr/>
        </p:nvSpPr>
        <p:spPr>
          <a:xfrm>
            <a:off x="7712074" y="4936938"/>
            <a:ext cx="1030251" cy="731520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1"/>
            </a:solidFill>
            <a:prstDash val="sysDot"/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hu-HU" sz="1800" b="1" kern="0" dirty="0">
                <a:cs typeface="Arial"/>
              </a:rPr>
              <a:t>TEK</a:t>
            </a:r>
            <a:endParaRPr lang="en-US" sz="1800" b="1" kern="0" dirty="0">
              <a:cs typeface="Arial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8251392" y="6532291"/>
            <a:ext cx="409990" cy="237898"/>
          </a:xfrm>
          <a:prstGeom prst="rect">
            <a:avLst/>
          </a:prstGeom>
          <a:solidFill>
            <a:srgbClr val="00B0F0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3919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579" y="33039"/>
            <a:ext cx="11554842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hu-HU" sz="4400" kern="0" dirty="0"/>
              <a:t>A nemzetbiztonsági struktúra (2018-2025)</a:t>
            </a:r>
            <a:endParaRPr sz="4400" dirty="0"/>
          </a:p>
        </p:txBody>
      </p:sp>
      <p:sp>
        <p:nvSpPr>
          <p:cNvPr id="21" name="object 20">
            <a:extLst>
              <a:ext uri="{FF2B5EF4-FFF2-40B4-BE49-F238E27FC236}">
                <a16:creationId xmlns:a16="http://schemas.microsoft.com/office/drawing/2014/main" id="{2D35B51D-9B31-1364-2AF6-F1854BCAC181}"/>
              </a:ext>
            </a:extLst>
          </p:cNvPr>
          <p:cNvSpPr txBox="1"/>
          <p:nvPr/>
        </p:nvSpPr>
        <p:spPr>
          <a:xfrm>
            <a:off x="3386251" y="905267"/>
            <a:ext cx="1413944" cy="73152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en-US" sz="1800" b="1" kern="0" dirty="0" err="1">
                <a:cs typeface="Arial"/>
              </a:rPr>
              <a:t>Információs</a:t>
            </a:r>
            <a:r>
              <a:rPr lang="en-US" sz="1800" b="1" kern="0" dirty="0">
                <a:cs typeface="Arial"/>
              </a:rPr>
              <a:t>  </a:t>
            </a:r>
            <a:r>
              <a:rPr lang="en-US" sz="1800" b="1" kern="0" dirty="0" err="1">
                <a:cs typeface="Arial"/>
              </a:rPr>
              <a:t>Hivatal</a:t>
            </a:r>
            <a:endParaRPr lang="en-US" sz="1800" b="1" kern="0" dirty="0">
              <a:cs typeface="Arial"/>
            </a:endParaRPr>
          </a:p>
        </p:txBody>
      </p:sp>
      <p:sp>
        <p:nvSpPr>
          <p:cNvPr id="28" name="object 20">
            <a:extLst>
              <a:ext uri="{FF2B5EF4-FFF2-40B4-BE49-F238E27FC236}">
                <a16:creationId xmlns:a16="http://schemas.microsoft.com/office/drawing/2014/main" id="{19D82560-5F5D-98A1-AB6F-EA3DE6FE20D0}"/>
              </a:ext>
            </a:extLst>
          </p:cNvPr>
          <p:cNvSpPr txBox="1"/>
          <p:nvPr/>
        </p:nvSpPr>
        <p:spPr>
          <a:xfrm>
            <a:off x="5103248" y="923292"/>
            <a:ext cx="1873561" cy="73152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en-US" sz="1800" b="1" kern="0" dirty="0" err="1">
                <a:cs typeface="Arial"/>
              </a:rPr>
              <a:t>Nemzetbiztonsági</a:t>
            </a:r>
            <a:r>
              <a:rPr lang="en-US" sz="1800" b="1" kern="0" dirty="0">
                <a:cs typeface="Arial"/>
              </a:rPr>
              <a:t>  </a:t>
            </a:r>
            <a:r>
              <a:rPr lang="hu-HU" sz="1800" b="1" kern="0" dirty="0">
                <a:cs typeface="Arial"/>
              </a:rPr>
              <a:t>Szakszolgálat</a:t>
            </a:r>
            <a:endParaRPr lang="en-US" sz="1800" b="1" kern="0" dirty="0">
              <a:cs typeface="Arial"/>
            </a:endParaRPr>
          </a:p>
          <a:p>
            <a:pPr marL="109220" algn="ctr">
              <a:spcBef>
                <a:spcPts val="100"/>
              </a:spcBef>
            </a:pPr>
            <a:endParaRPr lang="en-US" sz="1800" b="1" kern="0" dirty="0">
              <a:cs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D2E0E8-58B4-9707-393A-8D212D5B6720}"/>
              </a:ext>
            </a:extLst>
          </p:cNvPr>
          <p:cNvSpPr txBox="1"/>
          <p:nvPr/>
        </p:nvSpPr>
        <p:spPr>
          <a:xfrm>
            <a:off x="215288" y="1001369"/>
            <a:ext cx="1041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+mj-lt"/>
              </a:rPr>
              <a:t>2018 </a:t>
            </a:r>
            <a:endParaRPr lang="en-US" sz="2400" b="1" dirty="0">
              <a:latin typeface="+mj-lt"/>
            </a:endParaRPr>
          </a:p>
        </p:txBody>
      </p:sp>
      <p:sp>
        <p:nvSpPr>
          <p:cNvPr id="46" name="object 20">
            <a:extLst>
              <a:ext uri="{FF2B5EF4-FFF2-40B4-BE49-F238E27FC236}">
                <a16:creationId xmlns:a16="http://schemas.microsoft.com/office/drawing/2014/main" id="{AD5561E0-4572-1BC6-9E6E-0D112CDDAFB9}"/>
              </a:ext>
            </a:extLst>
          </p:cNvPr>
          <p:cNvSpPr txBox="1"/>
          <p:nvPr/>
        </p:nvSpPr>
        <p:spPr>
          <a:xfrm>
            <a:off x="10791440" y="928324"/>
            <a:ext cx="1286851" cy="7315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hu-HU" b="1" kern="0" dirty="0">
                <a:cs typeface="Arial"/>
              </a:rPr>
              <a:t>KNBSZ</a:t>
            </a:r>
            <a:endParaRPr lang="en-US" sz="1800" b="1" kern="0" dirty="0">
              <a:cs typeface="Arial"/>
            </a:endParaRPr>
          </a:p>
        </p:txBody>
      </p:sp>
      <p:sp>
        <p:nvSpPr>
          <p:cNvPr id="63" name="object 20">
            <a:extLst>
              <a:ext uri="{FF2B5EF4-FFF2-40B4-BE49-F238E27FC236}">
                <a16:creationId xmlns:a16="http://schemas.microsoft.com/office/drawing/2014/main" id="{4507869C-5A7C-10AC-AAFC-F9A4329A3BBD}"/>
              </a:ext>
            </a:extLst>
          </p:cNvPr>
          <p:cNvSpPr txBox="1"/>
          <p:nvPr/>
        </p:nvSpPr>
        <p:spPr>
          <a:xfrm>
            <a:off x="2532246" y="3956459"/>
            <a:ext cx="1847088" cy="6172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en-US" sz="1800" b="1" kern="0" dirty="0" err="1">
                <a:cs typeface="Arial"/>
              </a:rPr>
              <a:t>Információs</a:t>
            </a:r>
            <a:r>
              <a:rPr lang="en-US" sz="1800" b="1" kern="0" dirty="0">
                <a:cs typeface="Arial"/>
              </a:rPr>
              <a:t>  </a:t>
            </a:r>
            <a:r>
              <a:rPr lang="en-US" sz="1800" b="1" kern="0" dirty="0" err="1">
                <a:cs typeface="Arial"/>
              </a:rPr>
              <a:t>Hivatal</a:t>
            </a:r>
            <a:endParaRPr lang="en-US" sz="1800" b="1" kern="0" dirty="0">
              <a:cs typeface="Arial"/>
            </a:endParaRPr>
          </a:p>
        </p:txBody>
      </p:sp>
      <p:sp>
        <p:nvSpPr>
          <p:cNvPr id="65" name="object 20">
            <a:extLst>
              <a:ext uri="{FF2B5EF4-FFF2-40B4-BE49-F238E27FC236}">
                <a16:creationId xmlns:a16="http://schemas.microsoft.com/office/drawing/2014/main" id="{6D0A05B2-0BA9-11A2-3755-58DA1B966323}"/>
              </a:ext>
            </a:extLst>
          </p:cNvPr>
          <p:cNvSpPr txBox="1"/>
          <p:nvPr/>
        </p:nvSpPr>
        <p:spPr>
          <a:xfrm>
            <a:off x="4663463" y="3983600"/>
            <a:ext cx="2133378" cy="6172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en-US" sz="1800" b="1" kern="0" dirty="0" err="1">
                <a:cs typeface="Arial"/>
              </a:rPr>
              <a:t>Nemzetbiztonsági</a:t>
            </a:r>
            <a:r>
              <a:rPr lang="en-US" sz="1800" b="1" kern="0" dirty="0">
                <a:cs typeface="Arial"/>
              </a:rPr>
              <a:t>  </a:t>
            </a:r>
            <a:r>
              <a:rPr lang="hu-HU" sz="1800" b="1" kern="0" dirty="0">
                <a:cs typeface="Arial"/>
              </a:rPr>
              <a:t>Szakszolgálat</a:t>
            </a:r>
            <a:endParaRPr lang="en-US" sz="1800" b="1" kern="0" dirty="0">
              <a:cs typeface="Arial"/>
            </a:endParaRPr>
          </a:p>
          <a:p>
            <a:pPr marL="109220" algn="ctr">
              <a:spcBef>
                <a:spcPts val="100"/>
              </a:spcBef>
            </a:pPr>
            <a:endParaRPr lang="en-US" sz="1800" b="1" kern="0" dirty="0">
              <a:cs typeface="Arial"/>
            </a:endParaRPr>
          </a:p>
        </p:txBody>
      </p:sp>
      <p:sp>
        <p:nvSpPr>
          <p:cNvPr id="66" name="object 20">
            <a:extLst>
              <a:ext uri="{FF2B5EF4-FFF2-40B4-BE49-F238E27FC236}">
                <a16:creationId xmlns:a16="http://schemas.microsoft.com/office/drawing/2014/main" id="{D54C0E29-C3F3-D20C-C1E6-832E596B7341}"/>
              </a:ext>
            </a:extLst>
          </p:cNvPr>
          <p:cNvSpPr txBox="1"/>
          <p:nvPr/>
        </p:nvSpPr>
        <p:spPr>
          <a:xfrm>
            <a:off x="10791440" y="2453571"/>
            <a:ext cx="1286851" cy="7315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hu-HU" sz="1800" b="1" kern="0" dirty="0">
                <a:cs typeface="Arial"/>
              </a:rPr>
              <a:t>KNBSZ</a:t>
            </a:r>
            <a:endParaRPr lang="en-US" sz="1800" b="1" kern="0" dirty="0">
              <a:cs typeface="Arial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4261484-9644-6664-1DCD-F45AE891F2AF}"/>
              </a:ext>
            </a:extLst>
          </p:cNvPr>
          <p:cNvCxnSpPr>
            <a:cxnSpLocks/>
            <a:stCxn id="21" idx="2"/>
            <a:endCxn id="71" idx="0"/>
          </p:cNvCxnSpPr>
          <p:nvPr/>
        </p:nvCxnSpPr>
        <p:spPr>
          <a:xfrm>
            <a:off x="4093223" y="1636787"/>
            <a:ext cx="19817" cy="8217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43233C7-6BE1-6E5D-5CA6-0C97AF8CC4B0}"/>
              </a:ext>
            </a:extLst>
          </p:cNvPr>
          <p:cNvCxnSpPr>
            <a:cxnSpLocks/>
            <a:stCxn id="28" idx="2"/>
            <a:endCxn id="72" idx="0"/>
          </p:cNvCxnSpPr>
          <p:nvPr/>
        </p:nvCxnSpPr>
        <p:spPr>
          <a:xfrm>
            <a:off x="6040029" y="1654812"/>
            <a:ext cx="20338" cy="8037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54799ABF-5AF0-E963-6194-500B6FE1D111}"/>
              </a:ext>
            </a:extLst>
          </p:cNvPr>
          <p:cNvCxnSpPr>
            <a:cxnSpLocks/>
            <a:stCxn id="46" idx="2"/>
            <a:endCxn id="66" idx="0"/>
          </p:cNvCxnSpPr>
          <p:nvPr/>
        </p:nvCxnSpPr>
        <p:spPr>
          <a:xfrm>
            <a:off x="11434866" y="1659844"/>
            <a:ext cx="0" cy="79372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bject 20">
            <a:extLst>
              <a:ext uri="{FF2B5EF4-FFF2-40B4-BE49-F238E27FC236}">
                <a16:creationId xmlns:a16="http://schemas.microsoft.com/office/drawing/2014/main" id="{B3E22546-FB62-5365-3CD3-AC06609C5C74}"/>
              </a:ext>
            </a:extLst>
          </p:cNvPr>
          <p:cNvSpPr txBox="1"/>
          <p:nvPr/>
        </p:nvSpPr>
        <p:spPr>
          <a:xfrm>
            <a:off x="7279862" y="905267"/>
            <a:ext cx="1980416" cy="73152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hu-HU" sz="1800" b="1" kern="0" dirty="0">
                <a:cs typeface="Arial"/>
              </a:rPr>
              <a:t>Alkotmányvédelmi </a:t>
            </a:r>
            <a:r>
              <a:rPr lang="en-US" sz="1800" b="1" kern="0" dirty="0" err="1">
                <a:cs typeface="Arial"/>
              </a:rPr>
              <a:t>Hivatal</a:t>
            </a:r>
            <a:endParaRPr lang="en-US" sz="1800" b="1" kern="0" dirty="0">
              <a:cs typeface="Arial"/>
            </a:endParaRPr>
          </a:p>
        </p:txBody>
      </p:sp>
      <p:sp>
        <p:nvSpPr>
          <p:cNvPr id="111" name="object 20">
            <a:extLst>
              <a:ext uri="{FF2B5EF4-FFF2-40B4-BE49-F238E27FC236}">
                <a16:creationId xmlns:a16="http://schemas.microsoft.com/office/drawing/2014/main" id="{8B10622D-A0C5-8835-5829-C0529A9F49FB}"/>
              </a:ext>
            </a:extLst>
          </p:cNvPr>
          <p:cNvSpPr txBox="1"/>
          <p:nvPr/>
        </p:nvSpPr>
        <p:spPr>
          <a:xfrm>
            <a:off x="9563016" y="928324"/>
            <a:ext cx="1030251" cy="731520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1"/>
            </a:solidFill>
            <a:prstDash val="sysDot"/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hu-HU" sz="1800" b="1" kern="0" dirty="0">
                <a:cs typeface="Arial"/>
              </a:rPr>
              <a:t>TEK</a:t>
            </a:r>
            <a:endParaRPr lang="en-US" sz="1800" b="1" kern="0" dirty="0">
              <a:cs typeface="Arial"/>
            </a:endParaRPr>
          </a:p>
        </p:txBody>
      </p:sp>
      <p:sp>
        <p:nvSpPr>
          <p:cNvPr id="113" name="object 20">
            <a:extLst>
              <a:ext uri="{FF2B5EF4-FFF2-40B4-BE49-F238E27FC236}">
                <a16:creationId xmlns:a16="http://schemas.microsoft.com/office/drawing/2014/main" id="{2E790867-84C3-CF8F-0557-0B607E9D9391}"/>
              </a:ext>
            </a:extLst>
          </p:cNvPr>
          <p:cNvSpPr txBox="1"/>
          <p:nvPr/>
        </p:nvSpPr>
        <p:spPr>
          <a:xfrm>
            <a:off x="7050183" y="3998961"/>
            <a:ext cx="2210095" cy="6172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hu-HU" sz="1800" b="1" kern="0" dirty="0">
                <a:cs typeface="Arial"/>
              </a:rPr>
              <a:t>Alkotmányvédelmi </a:t>
            </a:r>
            <a:r>
              <a:rPr lang="en-US" sz="1800" b="1" kern="0" dirty="0" err="1">
                <a:cs typeface="Arial"/>
              </a:rPr>
              <a:t>Hivatal</a:t>
            </a:r>
            <a:endParaRPr lang="en-US" sz="1800" b="1" kern="0" dirty="0">
              <a:cs typeface="Arial"/>
            </a:endParaRPr>
          </a:p>
        </p:txBody>
      </p:sp>
      <p:sp>
        <p:nvSpPr>
          <p:cNvPr id="114" name="object 20">
            <a:extLst>
              <a:ext uri="{FF2B5EF4-FFF2-40B4-BE49-F238E27FC236}">
                <a16:creationId xmlns:a16="http://schemas.microsoft.com/office/drawing/2014/main" id="{50529C84-1F0B-21F6-138B-A035CEADCEB5}"/>
              </a:ext>
            </a:extLst>
          </p:cNvPr>
          <p:cNvSpPr txBox="1"/>
          <p:nvPr/>
        </p:nvSpPr>
        <p:spPr>
          <a:xfrm>
            <a:off x="9583576" y="2408784"/>
            <a:ext cx="1030251" cy="731520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1"/>
            </a:solidFill>
            <a:prstDash val="sysDot"/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hu-HU" sz="1800" b="1" kern="0" dirty="0">
                <a:cs typeface="Arial"/>
              </a:rPr>
              <a:t>TEK</a:t>
            </a:r>
            <a:endParaRPr lang="en-US" sz="1800" b="1" kern="0" dirty="0">
              <a:cs typeface="Arial"/>
            </a:endParaRP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2A7184AB-902F-4937-038B-555C173E50CA}"/>
              </a:ext>
            </a:extLst>
          </p:cNvPr>
          <p:cNvCxnSpPr>
            <a:cxnSpLocks/>
            <a:stCxn id="110" idx="2"/>
            <a:endCxn id="75" idx="0"/>
          </p:cNvCxnSpPr>
          <p:nvPr/>
        </p:nvCxnSpPr>
        <p:spPr>
          <a:xfrm>
            <a:off x="8270070" y="1636787"/>
            <a:ext cx="0" cy="8343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1C20B335-A9CA-B893-6F01-588320214781}"/>
              </a:ext>
            </a:extLst>
          </p:cNvPr>
          <p:cNvCxnSpPr>
            <a:cxnSpLocks/>
            <a:stCxn id="111" idx="2"/>
            <a:endCxn id="114" idx="0"/>
          </p:cNvCxnSpPr>
          <p:nvPr/>
        </p:nvCxnSpPr>
        <p:spPr>
          <a:xfrm>
            <a:off x="10078142" y="1659844"/>
            <a:ext cx="20560" cy="7489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ject 20">
            <a:extLst>
              <a:ext uri="{FF2B5EF4-FFF2-40B4-BE49-F238E27FC236}">
                <a16:creationId xmlns:a16="http://schemas.microsoft.com/office/drawing/2014/main" id="{D2986069-C6C9-6A80-50DB-DC0016EE4F49}"/>
              </a:ext>
            </a:extLst>
          </p:cNvPr>
          <p:cNvSpPr txBox="1"/>
          <p:nvPr/>
        </p:nvSpPr>
        <p:spPr>
          <a:xfrm>
            <a:off x="1961149" y="5045070"/>
            <a:ext cx="2670380" cy="617265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hu-HU" sz="1800" b="1" kern="0" dirty="0">
                <a:cs typeface="Arial"/>
              </a:rPr>
              <a:t>Nemzeti Információs Központ</a:t>
            </a:r>
            <a:endParaRPr lang="en-US" sz="1800" b="1" kern="0" dirty="0">
              <a:cs typeface="Arial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A8C443-6C99-FE4A-F393-D7FB1DD55CE3}"/>
              </a:ext>
            </a:extLst>
          </p:cNvPr>
          <p:cNvCxnSpPr>
            <a:cxnSpLocks/>
            <a:stCxn id="7" idx="0"/>
            <a:endCxn id="63" idx="2"/>
          </p:cNvCxnSpPr>
          <p:nvPr/>
        </p:nvCxnSpPr>
        <p:spPr>
          <a:xfrm flipV="1">
            <a:off x="3296339" y="4573724"/>
            <a:ext cx="159451" cy="471346"/>
          </a:xfrm>
          <a:prstGeom prst="straightConnector1">
            <a:avLst/>
          </a:prstGeom>
          <a:ln w="57150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B90BFE-69AD-EB36-D254-5AA3C1BE7CBC}"/>
              </a:ext>
            </a:extLst>
          </p:cNvPr>
          <p:cNvCxnSpPr>
            <a:cxnSpLocks/>
            <a:stCxn id="7" idx="0"/>
            <a:endCxn id="65" idx="2"/>
          </p:cNvCxnSpPr>
          <p:nvPr/>
        </p:nvCxnSpPr>
        <p:spPr>
          <a:xfrm flipV="1">
            <a:off x="3296339" y="4600865"/>
            <a:ext cx="2433813" cy="444205"/>
          </a:xfrm>
          <a:prstGeom prst="straightConnector1">
            <a:avLst/>
          </a:prstGeom>
          <a:ln w="57150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324C3B8-291A-06D3-EAE6-B4F0722C2824}"/>
              </a:ext>
            </a:extLst>
          </p:cNvPr>
          <p:cNvCxnSpPr>
            <a:cxnSpLocks/>
            <a:stCxn id="7" idx="0"/>
            <a:endCxn id="113" idx="2"/>
          </p:cNvCxnSpPr>
          <p:nvPr/>
        </p:nvCxnSpPr>
        <p:spPr>
          <a:xfrm flipV="1">
            <a:off x="3296339" y="4616226"/>
            <a:ext cx="4858892" cy="428844"/>
          </a:xfrm>
          <a:prstGeom prst="straightConnector1">
            <a:avLst/>
          </a:prstGeom>
          <a:ln w="57150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bject 20">
            <a:extLst>
              <a:ext uri="{FF2B5EF4-FFF2-40B4-BE49-F238E27FC236}">
                <a16:creationId xmlns:a16="http://schemas.microsoft.com/office/drawing/2014/main" id="{213F3C78-4961-6A72-4E28-2A4AEA7C777F}"/>
              </a:ext>
            </a:extLst>
          </p:cNvPr>
          <p:cNvSpPr txBox="1"/>
          <p:nvPr/>
        </p:nvSpPr>
        <p:spPr>
          <a:xfrm>
            <a:off x="10788265" y="3971521"/>
            <a:ext cx="1286851" cy="6625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hu-HU" sz="1800" b="1" kern="0" dirty="0">
                <a:cs typeface="Arial"/>
              </a:rPr>
              <a:t>KNBSZ</a:t>
            </a:r>
            <a:endParaRPr lang="en-US" sz="1800" b="1" kern="0" dirty="0">
              <a:cs typeface="Arial"/>
            </a:endParaRPr>
          </a:p>
        </p:txBody>
      </p:sp>
      <p:sp>
        <p:nvSpPr>
          <p:cNvPr id="38" name="object 20">
            <a:extLst>
              <a:ext uri="{FF2B5EF4-FFF2-40B4-BE49-F238E27FC236}">
                <a16:creationId xmlns:a16="http://schemas.microsoft.com/office/drawing/2014/main" id="{DBE2281F-213F-3AEA-9C17-F60F4063E41B}"/>
              </a:ext>
            </a:extLst>
          </p:cNvPr>
          <p:cNvSpPr txBox="1"/>
          <p:nvPr/>
        </p:nvSpPr>
        <p:spPr>
          <a:xfrm>
            <a:off x="9563016" y="3973317"/>
            <a:ext cx="1030251" cy="662587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1"/>
            </a:solidFill>
            <a:prstDash val="sysDot"/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hu-HU" sz="1800" b="1" kern="0" dirty="0">
                <a:cs typeface="Arial"/>
              </a:rPr>
              <a:t>TEK</a:t>
            </a:r>
            <a:endParaRPr lang="en-US" sz="1800" b="1" kern="0" dirty="0">
              <a:cs typeface="Arial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4E6952F-529C-5CB0-845B-4771F282C5DA}"/>
              </a:ext>
            </a:extLst>
          </p:cNvPr>
          <p:cNvSpPr/>
          <p:nvPr/>
        </p:nvSpPr>
        <p:spPr>
          <a:xfrm>
            <a:off x="9160243" y="4804036"/>
            <a:ext cx="2977971" cy="1015663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bg1"/>
                </a:solidFill>
                <a:cs typeface="Arial" panose="020B0604020202020204" pitchFamily="34" charset="0"/>
              </a:rPr>
              <a:t>Szuverenitás-védelmi Hivatal</a:t>
            </a:r>
          </a:p>
          <a:p>
            <a:pPr algn="ctr"/>
            <a:r>
              <a:rPr lang="hu-HU" sz="2000" b="1" dirty="0">
                <a:solidFill>
                  <a:schemeClr val="bg1"/>
                </a:solidFill>
                <a:cs typeface="Arial" panose="020B0604020202020204" pitchFamily="34" charset="0"/>
              </a:rPr>
              <a:t>2024-</a:t>
            </a:r>
            <a:endParaRPr 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object 20">
            <a:extLst>
              <a:ext uri="{FF2B5EF4-FFF2-40B4-BE49-F238E27FC236}">
                <a16:creationId xmlns:a16="http://schemas.microsoft.com/office/drawing/2014/main" id="{C3A7F7A8-F770-1276-D597-80BEAD5D2ABD}"/>
              </a:ext>
            </a:extLst>
          </p:cNvPr>
          <p:cNvSpPr txBox="1"/>
          <p:nvPr/>
        </p:nvSpPr>
        <p:spPr>
          <a:xfrm>
            <a:off x="244410" y="5928456"/>
            <a:ext cx="228600" cy="2286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endParaRPr lang="en-US" sz="1800" b="1" kern="0" dirty="0">
              <a:cs typeface="Arial"/>
            </a:endParaRPr>
          </a:p>
        </p:txBody>
      </p:sp>
      <p:sp>
        <p:nvSpPr>
          <p:cNvPr id="43" name="object 20">
            <a:extLst>
              <a:ext uri="{FF2B5EF4-FFF2-40B4-BE49-F238E27FC236}">
                <a16:creationId xmlns:a16="http://schemas.microsoft.com/office/drawing/2014/main" id="{0F148DCA-4A4B-C629-317C-539E78B449F0}"/>
              </a:ext>
            </a:extLst>
          </p:cNvPr>
          <p:cNvSpPr txBox="1"/>
          <p:nvPr/>
        </p:nvSpPr>
        <p:spPr>
          <a:xfrm>
            <a:off x="244410" y="6255122"/>
            <a:ext cx="228600" cy="228600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1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endParaRPr lang="en-US" sz="1800" b="1" kern="0" dirty="0">
              <a:cs typeface="Arial"/>
            </a:endParaRPr>
          </a:p>
        </p:txBody>
      </p:sp>
      <p:sp>
        <p:nvSpPr>
          <p:cNvPr id="45" name="object 20">
            <a:extLst>
              <a:ext uri="{FF2B5EF4-FFF2-40B4-BE49-F238E27FC236}">
                <a16:creationId xmlns:a16="http://schemas.microsoft.com/office/drawing/2014/main" id="{E7BA4664-EC37-4320-3147-761854EE87B5}"/>
              </a:ext>
            </a:extLst>
          </p:cNvPr>
          <p:cNvSpPr txBox="1"/>
          <p:nvPr/>
        </p:nvSpPr>
        <p:spPr>
          <a:xfrm>
            <a:off x="238314" y="6576166"/>
            <a:ext cx="2286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endParaRPr lang="en-US" sz="1800" b="1" kern="0" dirty="0">
              <a:cs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8EF9FD2-6711-7C2B-24D7-7146194244BC}"/>
              </a:ext>
            </a:extLst>
          </p:cNvPr>
          <p:cNvSpPr txBox="1"/>
          <p:nvPr/>
        </p:nvSpPr>
        <p:spPr>
          <a:xfrm>
            <a:off x="0" y="5886346"/>
            <a:ext cx="12472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         : Tárca nélküli miniszter által felügyelt;                         : Honvédelmi miniszter által felügyelt;</a:t>
            </a:r>
            <a:br>
              <a:rPr lang="hu-HU" sz="2000" b="1" dirty="0"/>
            </a:br>
            <a:r>
              <a:rPr lang="hu-HU" sz="2000" b="1" dirty="0"/>
              <a:t>         : Belügyminiszter által felügyelt (Pintér);                      : Miniszterelnöki Kabinetiroda által felügyelt (Rogán)</a:t>
            </a:r>
            <a:br>
              <a:rPr lang="hu-HU" sz="2000" b="1" dirty="0"/>
            </a:br>
            <a:r>
              <a:rPr lang="hu-HU" sz="2000" b="1" dirty="0"/>
              <a:t>         : Külügyminiszter által felügyelt (Szijjártó);            Megjegyzés: a TEK          nem titkosszolgálat </a:t>
            </a:r>
            <a:endParaRPr lang="en-US" sz="2000" b="1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F7FD7A4-40F6-AB99-759C-050D70CEEDF8}"/>
              </a:ext>
            </a:extLst>
          </p:cNvPr>
          <p:cNvCxnSpPr>
            <a:cxnSpLocks/>
            <a:stCxn id="7" idx="3"/>
            <a:endCxn id="40" idx="2"/>
          </p:cNvCxnSpPr>
          <p:nvPr/>
        </p:nvCxnSpPr>
        <p:spPr>
          <a:xfrm flipV="1">
            <a:off x="4631529" y="5311868"/>
            <a:ext cx="4528714" cy="41835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589FCF7B-C1AA-47F6-F885-5FD8A433C3E8}"/>
              </a:ext>
            </a:extLst>
          </p:cNvPr>
          <p:cNvSpPr txBox="1"/>
          <p:nvPr/>
        </p:nvSpPr>
        <p:spPr>
          <a:xfrm>
            <a:off x="318579" y="4576912"/>
            <a:ext cx="93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2022-</a:t>
            </a:r>
            <a:endParaRPr lang="en-US" sz="2400" b="1" dirty="0"/>
          </a:p>
        </p:txBody>
      </p:sp>
      <p:sp>
        <p:nvSpPr>
          <p:cNvPr id="55" name="object 20">
            <a:extLst>
              <a:ext uri="{FF2B5EF4-FFF2-40B4-BE49-F238E27FC236}">
                <a16:creationId xmlns:a16="http://schemas.microsoft.com/office/drawing/2014/main" id="{531822DE-4FED-A44D-7C9B-B88B1613164A}"/>
              </a:ext>
            </a:extLst>
          </p:cNvPr>
          <p:cNvSpPr txBox="1"/>
          <p:nvPr/>
        </p:nvSpPr>
        <p:spPr>
          <a:xfrm>
            <a:off x="5730153" y="5925068"/>
            <a:ext cx="2286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endParaRPr lang="en-US" sz="1800" b="1" kern="0" dirty="0">
              <a:cs typeface="Arial"/>
            </a:endParaRPr>
          </a:p>
        </p:txBody>
      </p:sp>
      <p:sp>
        <p:nvSpPr>
          <p:cNvPr id="57" name="object 20">
            <a:extLst>
              <a:ext uri="{FF2B5EF4-FFF2-40B4-BE49-F238E27FC236}">
                <a16:creationId xmlns:a16="http://schemas.microsoft.com/office/drawing/2014/main" id="{3DA64B68-D8CA-9717-4E84-0EE65BFBE567}"/>
              </a:ext>
            </a:extLst>
          </p:cNvPr>
          <p:cNvSpPr txBox="1"/>
          <p:nvPr/>
        </p:nvSpPr>
        <p:spPr>
          <a:xfrm>
            <a:off x="5730153" y="6312388"/>
            <a:ext cx="228600" cy="2286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endParaRPr lang="en-US" sz="1800" b="1" kern="0" dirty="0">
              <a:cs typeface="Arial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4114F97-EA91-2B0D-2259-7A58BF61146A}"/>
              </a:ext>
            </a:extLst>
          </p:cNvPr>
          <p:cNvCxnSpPr>
            <a:cxnSpLocks/>
            <a:stCxn id="114" idx="2"/>
            <a:endCxn id="38" idx="0"/>
          </p:cNvCxnSpPr>
          <p:nvPr/>
        </p:nvCxnSpPr>
        <p:spPr>
          <a:xfrm flipH="1">
            <a:off x="10078142" y="3140304"/>
            <a:ext cx="20560" cy="8330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C2F7FA-09C5-B74C-F40B-2CB18B553EC2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11431691" y="3165828"/>
            <a:ext cx="3174" cy="80569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e 13">
            <a:extLst>
              <a:ext uri="{FF2B5EF4-FFF2-40B4-BE49-F238E27FC236}">
                <a16:creationId xmlns:a16="http://schemas.microsoft.com/office/drawing/2014/main" id="{9AFE5D94-1CE4-5060-7192-785CDE17FF9D}"/>
              </a:ext>
            </a:extLst>
          </p:cNvPr>
          <p:cNvSpPr/>
          <p:nvPr/>
        </p:nvSpPr>
        <p:spPr>
          <a:xfrm>
            <a:off x="1256522" y="4270927"/>
            <a:ext cx="203254" cy="1090082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bject 20">
            <a:extLst>
              <a:ext uri="{FF2B5EF4-FFF2-40B4-BE49-F238E27FC236}">
                <a16:creationId xmlns:a16="http://schemas.microsoft.com/office/drawing/2014/main" id="{2C2006B2-CCF4-346C-0115-4598CFC047DD}"/>
              </a:ext>
            </a:extLst>
          </p:cNvPr>
          <p:cNvSpPr txBox="1"/>
          <p:nvPr/>
        </p:nvSpPr>
        <p:spPr>
          <a:xfrm>
            <a:off x="3386251" y="2458523"/>
            <a:ext cx="1453577" cy="73152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en-US" sz="1800" b="1" kern="0" dirty="0" err="1">
                <a:cs typeface="Arial"/>
              </a:rPr>
              <a:t>Információs</a:t>
            </a:r>
            <a:r>
              <a:rPr lang="en-US" sz="1800" b="1" kern="0" dirty="0">
                <a:cs typeface="Arial"/>
              </a:rPr>
              <a:t>  </a:t>
            </a:r>
            <a:r>
              <a:rPr lang="en-US" sz="1800" b="1" kern="0" dirty="0" err="1">
                <a:cs typeface="Arial"/>
              </a:rPr>
              <a:t>Hivatal</a:t>
            </a:r>
            <a:endParaRPr lang="en-US" sz="1800" b="1" kern="0" dirty="0">
              <a:cs typeface="Arial"/>
            </a:endParaRPr>
          </a:p>
        </p:txBody>
      </p:sp>
      <p:sp>
        <p:nvSpPr>
          <p:cNvPr id="72" name="object 20">
            <a:extLst>
              <a:ext uri="{FF2B5EF4-FFF2-40B4-BE49-F238E27FC236}">
                <a16:creationId xmlns:a16="http://schemas.microsoft.com/office/drawing/2014/main" id="{70AE8A50-5AD4-00EF-0A2B-F31473FE2A31}"/>
              </a:ext>
            </a:extLst>
          </p:cNvPr>
          <p:cNvSpPr txBox="1"/>
          <p:nvPr/>
        </p:nvSpPr>
        <p:spPr>
          <a:xfrm>
            <a:off x="5109018" y="2458523"/>
            <a:ext cx="1902697" cy="73152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en-US" sz="1800" b="1" kern="0" dirty="0" err="1">
                <a:cs typeface="Arial"/>
              </a:rPr>
              <a:t>Nemzetbiztonsági</a:t>
            </a:r>
            <a:r>
              <a:rPr lang="en-US" sz="1800" b="1" kern="0" dirty="0">
                <a:cs typeface="Arial"/>
              </a:rPr>
              <a:t>  </a:t>
            </a:r>
            <a:r>
              <a:rPr lang="hu-HU" sz="1800" b="1" kern="0" dirty="0">
                <a:cs typeface="Arial"/>
              </a:rPr>
              <a:t>Szakszolgálat</a:t>
            </a:r>
            <a:endParaRPr lang="en-US" sz="1800" b="1" kern="0" dirty="0">
              <a:cs typeface="Arial"/>
            </a:endParaRPr>
          </a:p>
          <a:p>
            <a:pPr marL="109220" algn="ctr">
              <a:spcBef>
                <a:spcPts val="100"/>
              </a:spcBef>
            </a:pPr>
            <a:endParaRPr lang="en-US" sz="1800" b="1" kern="0" dirty="0">
              <a:cs typeface="Arial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CDD39F3-E71D-651F-29FF-E08695ECB6D6}"/>
              </a:ext>
            </a:extLst>
          </p:cNvPr>
          <p:cNvCxnSpPr>
            <a:cxnSpLocks/>
            <a:stCxn id="71" idx="2"/>
            <a:endCxn id="63" idx="0"/>
          </p:cNvCxnSpPr>
          <p:nvPr/>
        </p:nvCxnSpPr>
        <p:spPr>
          <a:xfrm flipH="1">
            <a:off x="3455790" y="3190043"/>
            <a:ext cx="657250" cy="7664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570DEDC-37B3-86D4-EF89-5B0E4C32515B}"/>
              </a:ext>
            </a:extLst>
          </p:cNvPr>
          <p:cNvCxnSpPr>
            <a:cxnSpLocks/>
            <a:stCxn id="72" idx="2"/>
            <a:endCxn id="65" idx="0"/>
          </p:cNvCxnSpPr>
          <p:nvPr/>
        </p:nvCxnSpPr>
        <p:spPr>
          <a:xfrm flipH="1">
            <a:off x="5730152" y="3190043"/>
            <a:ext cx="330215" cy="79355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bject 20">
            <a:extLst>
              <a:ext uri="{FF2B5EF4-FFF2-40B4-BE49-F238E27FC236}">
                <a16:creationId xmlns:a16="http://schemas.microsoft.com/office/drawing/2014/main" id="{F4166074-59BD-E168-B4B8-A50A33CA56F6}"/>
              </a:ext>
            </a:extLst>
          </p:cNvPr>
          <p:cNvSpPr txBox="1"/>
          <p:nvPr/>
        </p:nvSpPr>
        <p:spPr>
          <a:xfrm>
            <a:off x="7279862" y="2471146"/>
            <a:ext cx="1980416" cy="73152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09220" algn="ctr">
              <a:spcBef>
                <a:spcPts val="100"/>
              </a:spcBef>
            </a:pPr>
            <a:r>
              <a:rPr lang="hu-HU" sz="1800" b="1" kern="0" dirty="0">
                <a:cs typeface="Arial"/>
              </a:rPr>
              <a:t>Alkotmányvédelmi </a:t>
            </a:r>
            <a:r>
              <a:rPr lang="en-US" sz="1800" b="1" kern="0" dirty="0" err="1">
                <a:cs typeface="Arial"/>
              </a:rPr>
              <a:t>Hivatal</a:t>
            </a:r>
            <a:endParaRPr lang="en-US" sz="1800" b="1" kern="0" dirty="0">
              <a:cs typeface="Arial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F33CC99-875E-BD09-EE7D-E81AE07673E3}"/>
              </a:ext>
            </a:extLst>
          </p:cNvPr>
          <p:cNvCxnSpPr>
            <a:cxnSpLocks/>
            <a:stCxn id="75" idx="2"/>
            <a:endCxn id="113" idx="0"/>
          </p:cNvCxnSpPr>
          <p:nvPr/>
        </p:nvCxnSpPr>
        <p:spPr>
          <a:xfrm flipH="1">
            <a:off x="8155231" y="3202666"/>
            <a:ext cx="114839" cy="7962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AD029C03-3319-07AE-B352-ED2ED925CDE0}"/>
              </a:ext>
            </a:extLst>
          </p:cNvPr>
          <p:cNvSpPr txBox="1"/>
          <p:nvPr/>
        </p:nvSpPr>
        <p:spPr>
          <a:xfrm>
            <a:off x="1473461" y="2334377"/>
            <a:ext cx="1643600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Nemzeti Információs Államtitkárság</a:t>
            </a:r>
            <a:endParaRPr lang="en-US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44DB7F2-E19B-F98B-351B-07C62AFA3BC4}"/>
              </a:ext>
            </a:extLst>
          </p:cNvPr>
          <p:cNvSpPr txBox="1"/>
          <p:nvPr/>
        </p:nvSpPr>
        <p:spPr>
          <a:xfrm>
            <a:off x="215288" y="2359046"/>
            <a:ext cx="1033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2018- 2022</a:t>
            </a:r>
            <a:endParaRPr lang="en-US" b="1" dirty="0"/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66ADD275-D6AC-B0D4-F15E-C7D1016FF4DC}"/>
              </a:ext>
            </a:extLst>
          </p:cNvPr>
          <p:cNvCxnSpPr>
            <a:cxnSpLocks/>
            <a:stCxn id="100" idx="2"/>
          </p:cNvCxnSpPr>
          <p:nvPr/>
        </p:nvCxnSpPr>
        <p:spPr>
          <a:xfrm>
            <a:off x="2295261" y="3257707"/>
            <a:ext cx="0" cy="178736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églalap 47"/>
          <p:cNvSpPr/>
          <p:nvPr/>
        </p:nvSpPr>
        <p:spPr>
          <a:xfrm>
            <a:off x="7749960" y="6532291"/>
            <a:ext cx="409990" cy="237898"/>
          </a:xfrm>
          <a:prstGeom prst="rect">
            <a:avLst/>
          </a:prstGeom>
          <a:solidFill>
            <a:srgbClr val="00B0F0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044618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3817</TotalTime>
  <Words>2553</Words>
  <Application>Microsoft Office PowerPoint</Application>
  <PresentationFormat>Szélesvásznú</PresentationFormat>
  <Paragraphs>343</Paragraphs>
  <Slides>24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2" baseType="lpstr">
      <vt:lpstr>Arial</vt:lpstr>
      <vt:lpstr>Calibri</vt:lpstr>
      <vt:lpstr>Courier New</vt:lpstr>
      <vt:lpstr>Curial</vt:lpstr>
      <vt:lpstr>Inter</vt:lpstr>
      <vt:lpstr>Times New Roman</vt:lpstr>
      <vt:lpstr>Wingdings</vt:lpstr>
      <vt:lpstr>2_Office-téma</vt:lpstr>
      <vt:lpstr>Nemzetbiztonság  helyett  NERbiztonság  (vitaanyag)</vt:lpstr>
      <vt:lpstr>Szolgálattörténet: struktúra és irányítás 1995-2010; 2010-2025</vt:lpstr>
      <vt:lpstr>A nemzetbiztonsági struktúra átalakítása (1990)</vt:lpstr>
      <vt:lpstr>A nemzetbiztonsági struktúra átalakítása (1995-2010)</vt:lpstr>
      <vt:lpstr>A polgári nemzetbiztonsági szolgálatok felügyelete/irányítása 2010-ig</vt:lpstr>
      <vt:lpstr>Pozitívumok: A nemzetbizonsági intézmények jogállami korlátai (1990-2010)</vt:lpstr>
      <vt:lpstr>Negatívumok: A nemzetbiztonsági intézmények működésének hiányosságai (1990-2010)</vt:lpstr>
      <vt:lpstr>A nemzetbiztonsági struktúra átalakítása (2010-)</vt:lpstr>
      <vt:lpstr>A nemzetbiztonsági struktúra (2018-2025)</vt:lpstr>
      <vt:lpstr>A polgári nemzetbiztonsági szolgálatok irányítása 2010 után</vt:lpstr>
      <vt:lpstr>A polgári szolgálatok mai irányítása (2022-)</vt:lpstr>
      <vt:lpstr> A NERbiztonság jellemzői (2010-)</vt:lpstr>
      <vt:lpstr>Nemzetbiztonság vs. NERbiztonság</vt:lpstr>
      <vt:lpstr>PowerPoint-bemutató</vt:lpstr>
      <vt:lpstr>Pintér Sándor hatalomkoncentrációs törekvései</vt:lpstr>
      <vt:lpstr>Precedens nélküli  hatalomkoncentráció 2022-től</vt:lpstr>
      <vt:lpstr>Nemzetközi kockázatok, függőségi viszonyok</vt:lpstr>
      <vt:lpstr>Hacker kitekintő – KKM, VBÜ</vt:lpstr>
      <vt:lpstr>PEGASUS, QuaDream – illusztráció a  jogállamtalanításhoz</vt:lpstr>
      <vt:lpstr>Egy évvel a választás előtt… 1</vt:lpstr>
      <vt:lpstr>Egy évvel a választás előtt… 2</vt:lpstr>
      <vt:lpstr>Teendők a jogállami/nemzetbiztonsági működés érdekében… 1</vt:lpstr>
      <vt:lpstr>Teendők a jogállami/nemzetbiztonsági működés érdekében… 2</vt:lpstr>
      <vt:lpstr>Köszönöm a figyelmet.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Nemzetbiztonság  helyett  NERbiztonság</dc:title>
  <dc:creator>BÁLINT</dc:creator>
  <cp:lastModifiedBy>BÁLINT</cp:lastModifiedBy>
  <cp:revision>4</cp:revision>
  <dcterms:created xsi:type="dcterms:W3CDTF">2024-07-19T17:20:24Z</dcterms:created>
  <dcterms:modified xsi:type="dcterms:W3CDTF">2025-09-05T09:27:23Z</dcterms:modified>
</cp:coreProperties>
</file>