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4" r:id="rId2"/>
    <p:sldId id="290" r:id="rId3"/>
    <p:sldId id="287" r:id="rId4"/>
    <p:sldId id="288" r:id="rId5"/>
    <p:sldId id="289" r:id="rId6"/>
    <p:sldId id="285" r:id="rId7"/>
    <p:sldId id="293" r:id="rId8"/>
    <p:sldId id="292" r:id="rId9"/>
    <p:sldId id="286" r:id="rId10"/>
    <p:sldId id="294" r:id="rId11"/>
    <p:sldId id="301" r:id="rId12"/>
    <p:sldId id="296" r:id="rId13"/>
    <p:sldId id="297" r:id="rId14"/>
    <p:sldId id="300" r:id="rId15"/>
    <p:sldId id="298" r:id="rId16"/>
    <p:sldId id="304" r:id="rId17"/>
    <p:sldId id="299" r:id="rId18"/>
    <p:sldId id="302" r:id="rId19"/>
    <p:sldId id="303" r:id="rId20"/>
    <p:sldId id="306" r:id="rId21"/>
    <p:sldId id="309" r:id="rId22"/>
    <p:sldId id="308" r:id="rId23"/>
    <p:sldId id="307" r:id="rId24"/>
    <p:sldId id="311" r:id="rId25"/>
    <p:sldId id="312" r:id="rId26"/>
    <p:sldId id="313" r:id="rId27"/>
    <p:sldId id="31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Nominal 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Sheet1!$B$3:$B$7</c:f>
              <c:strCache>
                <c:ptCount val="5"/>
                <c:pt idx="0">
                  <c:v>USA</c:v>
                </c:pt>
                <c:pt idx="1">
                  <c:v>EU+</c:v>
                </c:pt>
                <c:pt idx="2">
                  <c:v>Kína</c:v>
                </c:pt>
                <c:pt idx="3">
                  <c:v>Nem európai demokráciák</c:v>
                </c:pt>
                <c:pt idx="4">
                  <c:v>India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28781</c:v>
                </c:pt>
                <c:pt idx="1">
                  <c:v>24567</c:v>
                </c:pt>
                <c:pt idx="2">
                  <c:v>18273</c:v>
                </c:pt>
                <c:pt idx="3">
                  <c:v>7893</c:v>
                </c:pt>
                <c:pt idx="4">
                  <c:v>3730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F-4FEC-BE9C-4329EB0CF6B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PPP GDP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Sheet1!$B$3:$B$7</c:f>
              <c:strCache>
                <c:ptCount val="5"/>
                <c:pt idx="0">
                  <c:v>USA</c:v>
                </c:pt>
                <c:pt idx="1">
                  <c:v>EU+</c:v>
                </c:pt>
                <c:pt idx="2">
                  <c:v>Kína</c:v>
                </c:pt>
                <c:pt idx="3">
                  <c:v>Nem európai demokráciák</c:v>
                </c:pt>
                <c:pt idx="4">
                  <c:v>India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28781</c:v>
                </c:pt>
                <c:pt idx="1">
                  <c:v>30185</c:v>
                </c:pt>
                <c:pt idx="2">
                  <c:v>33015</c:v>
                </c:pt>
                <c:pt idx="3">
                  <c:v>11118</c:v>
                </c:pt>
                <c:pt idx="4">
                  <c:v>15400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F-4FEC-BE9C-4329EB0CF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74847"/>
        <c:axId val="26373887"/>
        <c:axId val="0"/>
      </c:bar3DChart>
      <c:catAx>
        <c:axId val="2637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u-HU"/>
          </a:p>
        </c:txPr>
        <c:crossAx val="26373887"/>
        <c:crosses val="autoZero"/>
        <c:auto val="1"/>
        <c:lblAlgn val="ctr"/>
        <c:lblOffset val="100"/>
        <c:noMultiLvlLbl val="0"/>
      </c:catAx>
      <c:valAx>
        <c:axId val="26373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637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hu-HU"/>
          </a:p>
        </c:txPr>
      </c:legendEntry>
      <c:layout>
        <c:manualLayout>
          <c:xMode val="edge"/>
          <c:yMode val="edge"/>
          <c:x val="0.29114596830500611"/>
          <c:y val="0.92403555041113772"/>
          <c:w val="0.43517700855730723"/>
          <c:h val="7.0289161237261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10BE-DC50-4D9D-ABEA-EC32DC294409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B2FF-94E0-480C-9C8F-06034A7DE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1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71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Cím és függőleges szöve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66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Függőleges cím és szöve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2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ím és tartalom" type="obj">
  <p:cSld name="1_Cím és tartal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8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>
  <p:cSld name="Cím és tartal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38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Összehasonlítá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71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zakaszfejlé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2 tartalomrész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34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Csak cí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83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Tartalomrész képaláírássa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0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Kép képaláírássa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99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137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27760"/>
            <a:ext cx="10972800" cy="5273040"/>
          </a:xfrm>
        </p:spPr>
        <p:txBody>
          <a:bodyPr>
            <a:normAutofit fontScale="90000"/>
          </a:bodyPr>
          <a:lstStyle/>
          <a:p>
            <a:pPr marL="152396"/>
            <a:r>
              <a:rPr lang="hu-HU" sz="7200" dirty="0" smtClean="0">
                <a:solidFill>
                  <a:schemeClr val="accent6">
                    <a:lumMod val="50000"/>
                  </a:schemeClr>
                </a:solidFill>
              </a:rPr>
              <a:t>Külpolitika</a:t>
            </a:r>
            <a:br>
              <a:rPr lang="hu-HU" sz="7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7200" dirty="0" smtClean="0">
                <a:solidFill>
                  <a:schemeClr val="accent6">
                    <a:lumMod val="50000"/>
                  </a:schemeClr>
                </a:solidFill>
              </a:rPr>
              <a:t>Egy multipoláris világrend </a:t>
            </a:r>
            <a:r>
              <a:rPr lang="hu-HU" sz="7200" dirty="0" smtClean="0">
                <a:solidFill>
                  <a:schemeClr val="accent6">
                    <a:lumMod val="50000"/>
                  </a:schemeClr>
                </a:solidFill>
              </a:rPr>
              <a:t>felé</a:t>
            </a:r>
            <a:br>
              <a:rPr lang="hu-HU" sz="7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7200" dirty="0">
                <a:solidFill>
                  <a:schemeClr val="accent6">
                    <a:lumMod val="50000"/>
                  </a:schemeClr>
                </a:solidFill>
              </a:rPr>
              <a:t>Magyarország: nyugatról keletre</a:t>
            </a:r>
            <a:br>
              <a:rPr lang="hu-HU" sz="7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4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4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(vitaanyag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hu-H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4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01601"/>
            <a:ext cx="10972800" cy="1005840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USA–</a:t>
            </a:r>
            <a:r>
              <a:rPr lang="hu-HU" sz="4900" dirty="0" err="1" smtClean="0"/>
              <a:t>Trump</a:t>
            </a:r>
            <a:r>
              <a:rPr lang="hu-HU" sz="4900" dirty="0" smtClean="0"/>
              <a:t> = következetes </a:t>
            </a:r>
            <a:r>
              <a:rPr lang="hu-HU" sz="4900" dirty="0"/>
              <a:t>következmény </a:t>
            </a:r>
            <a:r>
              <a:rPr lang="hu-HU" sz="4000" dirty="0"/>
              <a:t>(≠</a:t>
            </a:r>
            <a:r>
              <a:rPr lang="hu-HU" sz="4000" dirty="0" err="1"/>
              <a:t>Krasnov</a:t>
            </a:r>
            <a:r>
              <a:rPr lang="hu-HU" sz="4000" dirty="0"/>
              <a:t>?)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14F2AB-6F1F-2C92-73F8-C2B09DDDB08F}"/>
              </a:ext>
            </a:extLst>
          </p:cNvPr>
          <p:cNvSpPr txBox="1">
            <a:spLocks/>
          </p:cNvSpPr>
          <p:nvPr/>
        </p:nvSpPr>
        <p:spPr>
          <a:xfrm>
            <a:off x="137491" y="1364152"/>
            <a:ext cx="4820589" cy="50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hu-HU" sz="3600" kern="0" dirty="0" smtClean="0"/>
              <a:t>40 éve ugyan az:</a:t>
            </a:r>
          </a:p>
          <a:p>
            <a:pPr marL="1020762" lvl="1" indent="-5715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hu-HU" sz="3600" kern="0" dirty="0" smtClean="0"/>
              <a:t>Kihasználják az USA-t, vámokkal kezelni</a:t>
            </a:r>
          </a:p>
          <a:p>
            <a:pPr marL="1020762" lvl="1" indent="-5715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hu-HU" sz="3600" kern="0" dirty="0" smtClean="0"/>
              <a:t>Vissza a termelést</a:t>
            </a:r>
          </a:p>
          <a:p>
            <a:pPr marL="719138" indent="-719138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hu-HU" sz="3600" kern="0" dirty="0" smtClean="0"/>
              <a:t>Csak a pénz/haszon számít</a:t>
            </a:r>
          </a:p>
          <a:p>
            <a:pPr marL="719138" indent="-719138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hu-HU" sz="3600" kern="0" dirty="0" smtClean="0"/>
              <a:t>Agresszivitás, erő = sikeres tárgyalás</a:t>
            </a:r>
          </a:p>
          <a:p>
            <a:pPr marL="719138" indent="-719138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hu-HU" sz="3600" kern="0" dirty="0" smtClean="0"/>
              <a:t>Hiúság </a:t>
            </a:r>
            <a:r>
              <a:rPr lang="hu-HU" sz="3600" kern="0" dirty="0" err="1" smtClean="0"/>
              <a:t>vására</a:t>
            </a:r>
            <a:endParaRPr lang="hu-HU" sz="3600" kern="0" dirty="0" smtClean="0"/>
          </a:p>
          <a:p>
            <a:endParaRPr lang="en-GB" sz="2400" kern="0" dirty="0"/>
          </a:p>
        </p:txBody>
      </p:sp>
      <p:sp>
        <p:nvSpPr>
          <p:cNvPr id="5" name="Right Brace 7">
            <a:extLst>
              <a:ext uri="{FF2B5EF4-FFF2-40B4-BE49-F238E27FC236}">
                <a16:creationId xmlns:a16="http://schemas.microsoft.com/office/drawing/2014/main" id="{BBE325D3-52A8-3B3A-516A-EEE388D0E590}"/>
              </a:ext>
            </a:extLst>
          </p:cNvPr>
          <p:cNvSpPr/>
          <p:nvPr/>
        </p:nvSpPr>
        <p:spPr>
          <a:xfrm>
            <a:off x="4630675" y="1449512"/>
            <a:ext cx="822419" cy="4829367"/>
          </a:xfrm>
          <a:prstGeom prst="rightBrac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1345F9-4A75-5D04-A61A-3CDEB7BB241E}"/>
              </a:ext>
            </a:extLst>
          </p:cNvPr>
          <p:cNvSpPr txBox="1">
            <a:spLocks/>
          </p:cNvSpPr>
          <p:nvPr/>
        </p:nvSpPr>
        <p:spPr>
          <a:xfrm>
            <a:off x="5453094" y="1358072"/>
            <a:ext cx="6667786" cy="5215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Nincsenek értékek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Anyagi haszon mindenben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Önálló nagyhatalomként </a:t>
            </a:r>
            <a:endParaRPr lang="hu-H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strike="sng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Szövetségesek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költsenek!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Erőszak jogosultsága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Autoriter hajlamok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Korruptság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Könnyű befolyásolhatóság</a:t>
            </a:r>
          </a:p>
          <a:p>
            <a:pPr marL="0" indent="-5349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u-HU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Szakértelem+tapasztalat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hiánya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5644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Következmények az USA külpolitikájában:</a:t>
            </a:r>
            <a:br>
              <a:rPr lang="hu-HU" dirty="0" smtClean="0"/>
            </a:br>
            <a:r>
              <a:rPr lang="hu-HU" dirty="0" smtClean="0"/>
              <a:t>világpolitikai </a:t>
            </a:r>
            <a:r>
              <a:rPr lang="hu-HU" dirty="0" err="1" smtClean="0"/>
              <a:t>brand</a:t>
            </a:r>
            <a:r>
              <a:rPr lang="hu-HU" dirty="0" smtClean="0"/>
              <a:t> és bizalom vesztés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5354319"/>
          </a:xfrm>
        </p:spPr>
        <p:txBody>
          <a:bodyPr>
            <a:normAutofit fontScale="92500" lnSpcReduction="10000"/>
          </a:bodyPr>
          <a:lstStyle/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Kína az ősellenség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Kiszámíthatatlan </a:t>
            </a:r>
            <a:r>
              <a:rPr lang="hu-HU" dirty="0" smtClean="0"/>
              <a:t>orosz/ukrán </a:t>
            </a:r>
            <a:r>
              <a:rPr lang="hu-HU" dirty="0"/>
              <a:t>politika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Ukrajna: zavarja az orosz – irreális - bizniszt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Az EU vetélytárs: meg se próbáljon nagyhatalomként viselkedni – vámok; s</a:t>
            </a:r>
            <a:r>
              <a:rPr lang="en-GB" dirty="0" err="1"/>
              <a:t>zingapúri</a:t>
            </a:r>
            <a:r>
              <a:rPr lang="en-GB" dirty="0"/>
              <a:t> Shangri-La </a:t>
            </a:r>
            <a:r>
              <a:rPr lang="en-GB" dirty="0" err="1"/>
              <a:t>Párbeszéd</a:t>
            </a:r>
            <a:r>
              <a:rPr lang="hu-HU" dirty="0"/>
              <a:t>: mars ki Ázsiából</a:t>
            </a:r>
            <a:endParaRPr lang="hu-HU" sz="3600" dirty="0"/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Mindenért fizessenek a legközelebbi szövetségesek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NATO 5. cikkely megy a levesbe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Területi igények (Grönland, Kanada, Panama) akár </a:t>
            </a:r>
            <a:r>
              <a:rPr lang="hu-HU" b="1" dirty="0"/>
              <a:t>erőszakkal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/>
              <a:t>K-K-Kelet: business Kína kiszorítására vs. Izrael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 smtClean="0"/>
              <a:t>Nincs elképzelés, hogy </a:t>
            </a:r>
            <a:r>
              <a:rPr lang="hu-HU" dirty="0"/>
              <a:t>mi legyen, ha Kína nekimegy Tajvannak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 err="1"/>
              <a:t>Hard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katonai+kereskedelmi</a:t>
            </a:r>
            <a:r>
              <a:rPr lang="hu-HU" dirty="0" smtClean="0"/>
              <a:t>) </a:t>
            </a:r>
            <a:r>
              <a:rPr lang="hu-HU" dirty="0"/>
              <a:t>az első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zuhanó 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power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24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60" y="152719"/>
            <a:ext cx="11998960" cy="792161"/>
          </a:xfrm>
        </p:spPr>
        <p:txBody>
          <a:bodyPr>
            <a:noAutofit/>
          </a:bodyPr>
          <a:lstStyle/>
          <a:p>
            <a:r>
              <a:rPr lang="hu-HU" sz="4200" dirty="0"/>
              <a:t>Európa és EU – a magára utaltság </a:t>
            </a:r>
            <a:r>
              <a:rPr lang="hu-HU" sz="4200" dirty="0" smtClean="0"/>
              <a:t>kényszere és ereje</a:t>
            </a:r>
            <a:endParaRPr lang="hu-HU" sz="4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0972800" cy="5618480"/>
          </a:xfrm>
        </p:spPr>
        <p:txBody>
          <a:bodyPr/>
          <a:lstStyle/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b="1" dirty="0" err="1" smtClean="0"/>
              <a:t>Tettrekészek</a:t>
            </a:r>
            <a:r>
              <a:rPr lang="hu-HU" b="1" dirty="0" smtClean="0"/>
              <a:t> Koalíciója </a:t>
            </a:r>
            <a:r>
              <a:rPr lang="hu-HU" dirty="0" smtClean="0"/>
              <a:t>(UK</a:t>
            </a:r>
            <a:r>
              <a:rPr lang="hu-HU" dirty="0"/>
              <a:t>, FR, GE, PL? + IT?)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 smtClean="0"/>
              <a:t>Európa újra felfegyverzése</a:t>
            </a:r>
            <a:endParaRPr lang="hu-HU" b="1" dirty="0"/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 err="1"/>
              <a:t>Weimari</a:t>
            </a:r>
            <a:r>
              <a:rPr lang="hu-HU" b="1" dirty="0"/>
              <a:t> hármak + UK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/>
              <a:t>Északi tengely </a:t>
            </a:r>
            <a:r>
              <a:rPr lang="hu-HU" dirty="0"/>
              <a:t>(Skandinávia + Baltikum + PL)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/>
              <a:t>Német infrastrukturális/hadiipari beruházások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 smtClean="0"/>
              <a:t>Tűzfal </a:t>
            </a:r>
            <a:r>
              <a:rPr lang="hu-HU" b="1" dirty="0"/>
              <a:t>a szélsőségekkel szemben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/>
              <a:t>Ukrajna </a:t>
            </a:r>
            <a:r>
              <a:rPr lang="hu-HU" b="1" dirty="0" smtClean="0"/>
              <a:t>segítése mindvégig, amíg szükséges</a:t>
            </a:r>
            <a:r>
              <a:rPr lang="hu-HU" dirty="0" smtClean="0"/>
              <a:t>: </a:t>
            </a:r>
            <a:r>
              <a:rPr lang="hu-HU" dirty="0"/>
              <a:t>biztonsági és gazdasági érdek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b="1" dirty="0"/>
              <a:t>Megvédeni magát Amerikától </a:t>
            </a:r>
            <a:r>
              <a:rPr lang="hu-HU" dirty="0"/>
              <a:t>(terület + gazdaság + belpolitika + szabadságjogok)</a:t>
            </a:r>
          </a:p>
          <a:p>
            <a:pPr marL="152396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304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40" y="152401"/>
            <a:ext cx="11826240" cy="741680"/>
          </a:xfrm>
        </p:spPr>
        <p:txBody>
          <a:bodyPr>
            <a:normAutofit fontScale="90000"/>
          </a:bodyPr>
          <a:lstStyle/>
          <a:p>
            <a:r>
              <a:rPr lang="hu-HU" dirty="0"/>
              <a:t>Európa és EU – </a:t>
            </a:r>
            <a:r>
              <a:rPr lang="hu-HU" dirty="0" smtClean="0"/>
              <a:t>a visszahúzó erők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33680" y="1016001"/>
            <a:ext cx="11826240" cy="5679440"/>
          </a:xfrm>
        </p:spPr>
        <p:txBody>
          <a:bodyPr>
            <a:normAutofit fontScale="92500" lnSpcReduction="20000"/>
          </a:bodyPr>
          <a:lstStyle/>
          <a:p>
            <a:pPr marL="152396" indent="0">
              <a:buNone/>
            </a:pPr>
            <a:r>
              <a:rPr lang="hu-HU" b="1" dirty="0"/>
              <a:t>Jegyek</a:t>
            </a:r>
            <a:r>
              <a:rPr lang="hu-HU" dirty="0"/>
              <a:t>: </a:t>
            </a:r>
            <a:r>
              <a:rPr lang="hu-HU" dirty="0" smtClean="0"/>
              <a:t>autoriter</a:t>
            </a:r>
            <a:r>
              <a:rPr lang="hu-HU" dirty="0"/>
              <a:t>, nacionalista, euroszkeptikus, </a:t>
            </a:r>
            <a:r>
              <a:rPr lang="hu-HU" dirty="0" smtClean="0"/>
              <a:t>idegen/nemzetiség -</a:t>
            </a:r>
            <a:r>
              <a:rPr lang="hu-HU" dirty="0"/>
              <a:t>ellenes, </a:t>
            </a:r>
            <a:r>
              <a:rPr lang="hu-HU" dirty="0" smtClean="0"/>
              <a:t>oroszbarát  </a:t>
            </a:r>
            <a:r>
              <a:rPr lang="hu-HU" dirty="0" smtClean="0">
                <a:sym typeface="Wingdings" panose="05000000000000000000" pitchFamily="2" charset="2"/>
              </a:rPr>
              <a:t>  „</a:t>
            </a:r>
            <a:r>
              <a:rPr lang="hu-HU" dirty="0" err="1" smtClean="0">
                <a:sym typeface="Wingdings" panose="05000000000000000000" pitchFamily="2" charset="2"/>
              </a:rPr>
              <a:t>szuverenisták</a:t>
            </a:r>
            <a:r>
              <a:rPr lang="hu-HU" dirty="0" smtClean="0">
                <a:sym typeface="Wingdings" panose="05000000000000000000" pitchFamily="2" charset="2"/>
              </a:rPr>
              <a:t>”, „patrióták”</a:t>
            </a:r>
          </a:p>
          <a:p>
            <a:pPr marL="152396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 – 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UK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Franciaország – </a:t>
            </a:r>
            <a:r>
              <a:rPr lang="hu-HU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Rassemble</a:t>
            </a:r>
            <a:r>
              <a:rPr lang="hu-HU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152396" indent="0">
              <a:buNone/>
            </a:pP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ment 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Németország – 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AfD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Hollandia - 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Partij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endParaRPr lang="hu-HU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0">
              <a:buNone/>
            </a:pP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hu-HU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Vrijheid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Lengyelország – 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Spanyolország – 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Portugália – 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Chega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2396" indent="0">
              <a:buNone/>
            </a:pPr>
            <a:endParaRPr lang="hu-HU" dirty="0"/>
          </a:p>
          <a:p>
            <a:pPr marL="152396" indent="0">
              <a:buNone/>
            </a:pPr>
            <a:endParaRPr lang="hu-HU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AF1575E-F083-4211-A7EF-C4DE0A828180}"/>
              </a:ext>
            </a:extLst>
          </p:cNvPr>
          <p:cNvSpPr txBox="1"/>
          <p:nvPr/>
        </p:nvSpPr>
        <p:spPr>
          <a:xfrm>
            <a:off x="6786880" y="2893757"/>
            <a:ext cx="5019040" cy="5232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959B7E-8DF4-4637-0ECB-28ADB4FB7250}"/>
              </a:ext>
            </a:extLst>
          </p:cNvPr>
          <p:cNvSpPr txBox="1">
            <a:spLocks/>
          </p:cNvSpPr>
          <p:nvPr/>
        </p:nvSpPr>
        <p:spPr>
          <a:xfrm>
            <a:off x="5831840" y="1706880"/>
            <a:ext cx="6137421" cy="51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6" indent="0">
              <a:buNone/>
            </a:pPr>
            <a:endParaRPr lang="hu-HU" sz="3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Csehország </a:t>
            </a: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u-HU" sz="35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</a:t>
            </a:r>
            <a:endParaRPr lang="hu-HU" sz="35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Olaszország – </a:t>
            </a:r>
            <a:r>
              <a:rPr lang="hu-HU" sz="35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Fratelli</a:t>
            </a:r>
            <a:r>
              <a:rPr lang="hu-HU" sz="35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5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d’Italia</a:t>
            </a:r>
            <a:r>
              <a:rPr lang="hu-HU" sz="35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5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</a:t>
            </a:r>
            <a:endParaRPr lang="hu-HU" sz="35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Szlovákia </a:t>
            </a: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u-HU" sz="35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Smer</a:t>
            </a:r>
            <a:endParaRPr lang="hu-HU" sz="3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Magyarország – </a:t>
            </a:r>
            <a:r>
              <a:rPr lang="hu-HU" sz="3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FIDESZ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Románia – </a:t>
            </a:r>
            <a:r>
              <a:rPr lang="hu-HU" sz="3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Ausztria – </a:t>
            </a:r>
            <a:r>
              <a:rPr lang="hu-HU" sz="3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Belgium – </a:t>
            </a:r>
            <a:r>
              <a:rPr lang="hu-HU" sz="35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Vlaams</a:t>
            </a:r>
            <a:r>
              <a:rPr lang="hu-HU" sz="3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5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Belang</a:t>
            </a:r>
            <a:endParaRPr lang="hu-HU" sz="3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Skandinávia/Baltikum – </a:t>
            </a:r>
            <a:r>
              <a:rPr lang="hu-HU" sz="3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hu-HU" sz="35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integráltak</a:t>
            </a:r>
            <a:endParaRPr lang="en-GB" sz="3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6192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360" y="274639"/>
            <a:ext cx="11369040" cy="782001"/>
          </a:xfrm>
        </p:spPr>
        <p:txBody>
          <a:bodyPr/>
          <a:lstStyle/>
          <a:p>
            <a:r>
              <a:rPr lang="hu-HU" b="1" dirty="0"/>
              <a:t>Oroszország				Ukrajna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13360" y="1160979"/>
            <a:ext cx="568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Diktatúra - agresszor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 adja fel NATO és Ukrajna ellen – mennyiségi fölény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Szerződésszegő. Csűri-csavarja – jól ismeri </a:t>
            </a:r>
            <a:r>
              <a:rPr lang="hu-HU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Trumpot</a:t>
            </a:r>
            <a:endParaRPr lang="hu-H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Külkereskedelmi többlettel (energia) megfogható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NATO/EU/Európa megosztandó – hibrid háború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Hibrid háború Európa ellen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business</a:t>
            </a:r>
          </a:p>
        </p:txBody>
      </p:sp>
      <p:sp>
        <p:nvSpPr>
          <p:cNvPr id="4" name="Téglalap 3"/>
          <p:cNvSpPr/>
          <p:nvPr/>
        </p:nvSpPr>
        <p:spPr>
          <a:xfrm>
            <a:off x="6146800" y="1214458"/>
            <a:ext cx="5943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v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Áldozat (RUS+US) - </a:t>
            </a:r>
            <a:r>
              <a:rPr lang="hu-H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demokrácia</a:t>
            </a:r>
            <a:endParaRPr lang="hu-H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indent="-447675">
              <a:buFont typeface="Wingdings" panose="05000000000000000000" pitchFamily="2" charset="2"/>
              <a:buChar char="v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Fogyatkozó lakosság/katonaság</a:t>
            </a:r>
          </a:p>
          <a:p>
            <a:pPr marL="447675" indent="-447675">
              <a:buFont typeface="Wingdings" panose="05000000000000000000" pitchFamily="2" charset="2"/>
              <a:buChar char="v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Erős hadsereg, korszerű haditechnika + forráshiány, US ráutaltság</a:t>
            </a:r>
          </a:p>
          <a:p>
            <a:pPr marL="447675" indent="-447675">
              <a:buFont typeface="Wingdings" panose="05000000000000000000" pitchFamily="2" charset="2"/>
              <a:buChar char="v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Kényszerű tárgyalás, DE biztonsági garanciák?</a:t>
            </a:r>
          </a:p>
          <a:p>
            <a:pPr marL="447675" indent="-447675">
              <a:buFont typeface="Wingdings" panose="05000000000000000000" pitchFamily="2" charset="2"/>
              <a:buChar char="v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Kell az EU-tagság EU-nak is – újjáépítés</a:t>
            </a:r>
          </a:p>
          <a:p>
            <a:pPr marL="447675" indent="-447675">
              <a:buFont typeface="Wingdings" panose="05000000000000000000" pitchFamily="2" charset="2"/>
              <a:buChar char="v"/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Nemzeti kisebbségek</a:t>
            </a:r>
          </a:p>
        </p:txBody>
      </p:sp>
    </p:spTree>
    <p:extLst>
      <p:ext uri="{BB962C8B-B14F-4D97-AF65-F5344CB8AC3E}">
        <p14:creationId xmlns:p14="http://schemas.microsoft.com/office/powerpoint/2010/main" val="289738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1759"/>
          </a:xfrm>
        </p:spPr>
        <p:txBody>
          <a:bodyPr>
            <a:normAutofit/>
          </a:bodyPr>
          <a:lstStyle/>
          <a:p>
            <a:r>
              <a:rPr lang="hu-HU" dirty="0" smtClean="0"/>
              <a:t>Kína: a hatékony piackihasználó, digitális diktatúra </a:t>
            </a:r>
            <a:r>
              <a:rPr lang="hu-HU" sz="3600" dirty="0"/>
              <a:t>(700m kamera)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381759"/>
            <a:ext cx="10972800" cy="5476241"/>
          </a:xfrm>
        </p:spPr>
        <p:txBody>
          <a:bodyPr>
            <a:norm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Szubvenciós termékáradat + belső túltermelés exportja 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Monokultúrás gazdasági nyomulás: Afrika, Dél-Amerika, Magyarország, Pakisztán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Területi igények: Dél-kínai tenger, Tajvan - útvonalak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 smtClean="0"/>
              <a:t>USA </a:t>
            </a:r>
            <a:r>
              <a:rPr lang="hu-HU" dirty="0"/>
              <a:t>versenytárs: gazdaság + haderő + hadiipar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 smtClean="0"/>
              <a:t>Oroszország: </a:t>
            </a:r>
            <a:r>
              <a:rPr lang="hu-HU" dirty="0"/>
              <a:t>katonailag „erős”, gazdaságilag gyenge vazallus → a Nyugat lekötése + mindent tudni róla; </a:t>
            </a:r>
            <a:r>
              <a:rPr lang="hu-HU" dirty="0" smtClean="0"/>
              <a:t>terület / ásvány-kincsek / északi </a:t>
            </a:r>
            <a:r>
              <a:rPr lang="hu-HU" dirty="0"/>
              <a:t>útvonal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Indiát lenyomni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Megtorpanás vagy </a:t>
            </a:r>
            <a:r>
              <a:rPr lang="hu-HU" dirty="0" smtClean="0"/>
              <a:t>USA </a:t>
            </a:r>
            <a:r>
              <a:rPr lang="hu-HU" dirty="0" err="1"/>
              <a:t>utólérés</a:t>
            </a:r>
            <a:endParaRPr lang="hu-HU" dirty="0"/>
          </a:p>
          <a:p>
            <a:pPr marL="152396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331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1761"/>
            <a:ext cx="10972800" cy="1137920"/>
          </a:xfrm>
        </p:spPr>
        <p:txBody>
          <a:bodyPr/>
          <a:lstStyle/>
          <a:p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4" name="Picture 2" descr="A graph of the earth production supercrime&#10;&#10;AI-generated content may be incorrect.">
            <a:extLst>
              <a:ext uri="{FF2B5EF4-FFF2-40B4-BE49-F238E27FC236}">
                <a16:creationId xmlns:a16="http://schemas.microsoft.com/office/drawing/2014/main" id="{5709B507-9301-707C-DC19-D74E82EC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3"/>
          <a:stretch>
            <a:fillRect/>
          </a:stretch>
        </p:blipFill>
        <p:spPr>
          <a:xfrm>
            <a:off x="609600" y="1249681"/>
            <a:ext cx="10972800" cy="54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5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83601"/>
          </a:xfrm>
        </p:spPr>
        <p:txBody>
          <a:bodyPr/>
          <a:lstStyle/>
          <a:p>
            <a:r>
              <a:rPr lang="hu-HU" dirty="0"/>
              <a:t>Magyar külpolitika 1990-2010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Nemzeti érdekek – jogállami, nem személyfüggő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Euroatlanti integráció: NATO+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Piacgazdaság, külföldi tőke bevonás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Regionális </a:t>
            </a:r>
            <a:r>
              <a:rPr lang="hu-HU" sz="4000" dirty="0" smtClean="0"/>
              <a:t>együttműködés + stabilitás </a:t>
            </a:r>
            <a:r>
              <a:rPr lang="hu-HU" sz="4000" dirty="0"/>
              <a:t>(V4)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4000" dirty="0"/>
              <a:t>Kisebbségek jogai + támogatás</a:t>
            </a:r>
          </a:p>
        </p:txBody>
      </p:sp>
    </p:spTree>
    <p:extLst>
      <p:ext uri="{BB962C8B-B14F-4D97-AF65-F5344CB8AC3E}">
        <p14:creationId xmlns:p14="http://schemas.microsoft.com/office/powerpoint/2010/main" val="370697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81280"/>
            <a:ext cx="10972800" cy="1198879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Magyarország külkereskedelme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(országcsoportok szerint, </a:t>
            </a:r>
            <a:r>
              <a:rPr lang="hu-HU" sz="3600" dirty="0" err="1" smtClean="0"/>
              <a:t>mrd</a:t>
            </a:r>
            <a:r>
              <a:rPr lang="hu-HU" sz="3600" dirty="0" smtClean="0"/>
              <a:t> US$)</a:t>
            </a:r>
            <a:endParaRPr lang="hu-HU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81629B-6565-27D1-387D-507622F1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0" y="1422401"/>
            <a:ext cx="10058400" cy="52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7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Magyar külpolitika 2010 után: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nemzeti külpolitika helyett családi külgazdaságpolitika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5003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/>
              <a:t>Nemzeti érdek lenne = EU + NATO + </a:t>
            </a:r>
            <a:r>
              <a:rPr lang="hu-HU" i="1" dirty="0" err="1"/>
              <a:t>Coalition</a:t>
            </a:r>
            <a:r>
              <a:rPr lang="hu-HU" i="1" dirty="0"/>
              <a:t> of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Willings</a:t>
            </a:r>
            <a:endParaRPr lang="hu-HU" i="1" dirty="0"/>
          </a:p>
          <a:p>
            <a:pPr marL="0" indent="0">
              <a:buNone/>
            </a:pPr>
            <a:r>
              <a:rPr lang="hu-HU" b="1" dirty="0"/>
              <a:t>ROSSZ OLDALON ÁLL: </a:t>
            </a:r>
            <a:r>
              <a:rPr lang="hu-HU" b="1" dirty="0" smtClean="0"/>
              <a:t>nemzeti érdek helyett rezsimérdek</a:t>
            </a:r>
            <a:endParaRPr lang="hu-HU" b="1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Hatalommegtartás eszköze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dirty="0"/>
              <a:t>Autokrata románc – keleti autokrata internacionálé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dirty="0"/>
              <a:t>Felelősségre vonás elkerülése (Európai Ügyészség, ICC)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Gazdagodás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Missziós tudat – európai hasonszőrűekkel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Balkánra fordulás - tengelyépítés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Orosz és kínai kapcsolat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hu-HU" dirty="0"/>
              <a:t>Nem lehet egyszerre jóban lenni </a:t>
            </a:r>
            <a:r>
              <a:rPr lang="hu-HU" dirty="0" err="1" smtClean="0"/>
              <a:t>USA+Oroszország+Kína</a:t>
            </a:r>
            <a:endParaRPr lang="hu-HU" dirty="0"/>
          </a:p>
          <a:p>
            <a:pPr marL="152396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866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 népességének egyenetlen eloszlása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F2BD7618-438F-CAA8-1169-A0B87D02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17638"/>
            <a:ext cx="11054081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1121"/>
            <a:ext cx="10972800" cy="1219200"/>
          </a:xfrm>
        </p:spPr>
        <p:txBody>
          <a:bodyPr/>
          <a:lstStyle/>
          <a:p>
            <a:r>
              <a:rPr lang="hu-HU" dirty="0"/>
              <a:t>Nyugati szövetség (USA + EU + NATO + </a:t>
            </a:r>
            <a:r>
              <a:rPr lang="hu-HU" dirty="0" err="1"/>
              <a:t>CoW</a:t>
            </a:r>
            <a:r>
              <a:rPr lang="hu-HU" dirty="0"/>
              <a:t>)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077913" indent="-1077913">
              <a:buNone/>
            </a:pPr>
            <a:r>
              <a:rPr lang="hu-HU" b="1" dirty="0"/>
              <a:t>USA 	nincs súlya </a:t>
            </a:r>
            <a:r>
              <a:rPr lang="hu-HU" dirty="0"/>
              <a:t>+ kettős adóztatás/USAID lista/NO találkozó</a:t>
            </a:r>
            <a:br>
              <a:rPr lang="hu-HU" dirty="0"/>
            </a:br>
            <a:r>
              <a:rPr lang="hu-HU" dirty="0"/>
              <a:t>Párt/ideológiai </a:t>
            </a:r>
            <a:r>
              <a:rPr lang="hu-HU" b="1" dirty="0"/>
              <a:t>barátság</a:t>
            </a:r>
            <a:r>
              <a:rPr lang="hu-HU" dirty="0"/>
              <a:t>     </a:t>
            </a:r>
            <a:r>
              <a:rPr lang="hu-HU" dirty="0" smtClean="0">
                <a:sym typeface="Wingdings" panose="05000000000000000000" pitchFamily="2" charset="2"/>
              </a:rPr>
              <a:t></a:t>
            </a:r>
            <a:r>
              <a:rPr lang="hu-HU" dirty="0" smtClean="0"/>
              <a:t>    </a:t>
            </a:r>
            <a:r>
              <a:rPr lang="hu-HU" dirty="0" err="1"/>
              <a:t>gazd</a:t>
            </a:r>
            <a:r>
              <a:rPr lang="hu-HU" dirty="0"/>
              <a:t>/</a:t>
            </a:r>
            <a:r>
              <a:rPr lang="hu-HU" dirty="0" err="1"/>
              <a:t>pol</a:t>
            </a:r>
            <a:r>
              <a:rPr lang="hu-HU" dirty="0"/>
              <a:t>. </a:t>
            </a:r>
            <a:r>
              <a:rPr lang="hu-HU" b="1" dirty="0"/>
              <a:t>érdekellentét</a:t>
            </a:r>
          </a:p>
          <a:p>
            <a:pPr marL="1077913" indent="-1077913">
              <a:buNone/>
            </a:pPr>
            <a:r>
              <a:rPr lang="hu-HU" b="1" dirty="0"/>
              <a:t>EU	teljes bizalomvesztés</a:t>
            </a:r>
            <a:r>
              <a:rPr lang="hu-HU" dirty="0"/>
              <a:t>: jogállamiság + korrupció + Ukrajna. NO EU-pénzek. Szavazatmegvonás/megkerülés vs. német segítő kéz</a:t>
            </a:r>
          </a:p>
          <a:p>
            <a:pPr marL="1077913" indent="-1077913">
              <a:buNone/>
            </a:pPr>
            <a:r>
              <a:rPr lang="hu-HU" dirty="0"/>
              <a:t>	Szélsőségekkel parolázás, EU-bomlasztás</a:t>
            </a:r>
            <a:br>
              <a:rPr lang="hu-HU" dirty="0"/>
            </a:br>
            <a:r>
              <a:rPr lang="hu-HU" dirty="0"/>
              <a:t>CPAC</a:t>
            </a:r>
          </a:p>
          <a:p>
            <a:pPr marL="1077913" indent="-1077913">
              <a:buNone/>
            </a:pPr>
            <a:r>
              <a:rPr lang="hu-HU" b="1" dirty="0" err="1"/>
              <a:t>CoW</a:t>
            </a:r>
            <a:r>
              <a:rPr lang="hu-HU" b="1" dirty="0"/>
              <a:t>	tudatos távoltartás </a:t>
            </a:r>
            <a:r>
              <a:rPr lang="hu-HU" dirty="0"/>
              <a:t>– NO közös haderőfejlesztés, NO ukrán újjáépítés</a:t>
            </a:r>
            <a:endParaRPr lang="hu-HU" b="1" dirty="0"/>
          </a:p>
          <a:p>
            <a:pPr marL="1077913" indent="-1077913">
              <a:buNone/>
            </a:pPr>
            <a:r>
              <a:rPr lang="hu-HU" b="1" dirty="0"/>
              <a:t>NATO	lassan ellenség, </a:t>
            </a:r>
            <a:r>
              <a:rPr lang="hu-HU" dirty="0"/>
              <a:t>orosz hadoszlop – ukrán kémügy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427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200" y="1"/>
            <a:ext cx="5740400" cy="1838959"/>
          </a:xfrm>
        </p:spPr>
        <p:txBody>
          <a:bodyPr>
            <a:normAutofit fontScale="90000"/>
          </a:bodyPr>
          <a:lstStyle/>
          <a:p>
            <a:r>
              <a:rPr lang="hu-HU" dirty="0"/>
              <a:t>Keleti nyitás – Autokrata Internacionálé 1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167120" y="152718"/>
            <a:ext cx="5842000" cy="65935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Orosz érdekképviselet: 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EU/NATO megosztás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Oroszbarátok erősítése az EU-ban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Ukrajna gyengítése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Szankciós politika ellen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Oroszok beengedése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Orosz kémkedés</a:t>
            </a:r>
            <a:endParaRPr lang="en-GB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/>
              <a:t>Tengelyépítés</a:t>
            </a:r>
            <a:endParaRPr lang="en-GB" sz="3200" dirty="0"/>
          </a:p>
          <a:p>
            <a:pPr marL="0" indent="0">
              <a:buNone/>
            </a:pPr>
            <a:r>
              <a:rPr lang="hu-HU" b="1" dirty="0"/>
              <a:t>TÜRK TANÁCS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Energiabiznisz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Menekülési </a:t>
            </a:r>
            <a:r>
              <a:rPr lang="hu-HU" dirty="0" smtClean="0"/>
              <a:t>út</a:t>
            </a:r>
            <a:endParaRPr lang="hu-H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F6813C-3CD0-B20A-AD13-A34D036AD126}"/>
              </a:ext>
            </a:extLst>
          </p:cNvPr>
          <p:cNvSpPr txBox="1">
            <a:spLocks/>
          </p:cNvSpPr>
          <p:nvPr/>
        </p:nvSpPr>
        <p:spPr>
          <a:xfrm>
            <a:off x="283254" y="2032000"/>
            <a:ext cx="5543681" cy="446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hu-HU" b="1" kern="0" dirty="0" smtClean="0"/>
              <a:t>OROSZORSZÁG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kern="0" dirty="0" smtClean="0"/>
              <a:t>Ügynök vagy vektorok egy irányba avagy mi, miben testesül meg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kern="0" dirty="0" smtClean="0"/>
              <a:t>Energiabiznisz: olaj + atom</a:t>
            </a:r>
            <a:endParaRPr lang="en-GB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kern="0" dirty="0" smtClean="0"/>
              <a:t>Választási „segítség” RUS-</a:t>
            </a:r>
            <a:r>
              <a:rPr lang="hu-HU" kern="0" dirty="0" err="1" smtClean="0"/>
              <a:t>tól</a:t>
            </a:r>
            <a:endParaRPr lang="en-GB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kern="0" dirty="0" smtClean="0"/>
              <a:t>Maguktól</a:t>
            </a:r>
            <a:endParaRPr lang="en-GB" sz="32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kern="0" dirty="0" smtClean="0"/>
              <a:t>Magyar kérésre</a:t>
            </a:r>
            <a:endParaRPr lang="hu-HU" sz="3500" kern="0" dirty="0"/>
          </a:p>
        </p:txBody>
      </p:sp>
    </p:spTree>
    <p:extLst>
      <p:ext uri="{BB962C8B-B14F-4D97-AF65-F5344CB8AC3E}">
        <p14:creationId xmlns:p14="http://schemas.microsoft.com/office/powerpoint/2010/main" val="344926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85201"/>
          </a:xfrm>
        </p:spPr>
        <p:txBody>
          <a:bodyPr/>
          <a:lstStyle/>
          <a:p>
            <a:r>
              <a:rPr lang="hu-HU" dirty="0"/>
              <a:t>Keleti nyitás – Autokrata Internacionálé 2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259841"/>
            <a:ext cx="10972800" cy="5415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KÍNA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Kínai EU-befektetések 40+%-a Magyarországon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Monokultúra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Autó, akkumulátor, vasút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 hozzáadott érték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Nincs magyar beszállító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Áramfaló, </a:t>
            </a:r>
            <a:r>
              <a:rPr lang="hu-HU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vízpocsékoló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Hatás az USA kapcsolatra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Kapu Kínának az EU-ba (BYD)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Hatósági kapcsolatok: rendőrök,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állambiztonság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56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60" y="112079"/>
            <a:ext cx="1208024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Az Osztrák-Magyar Monarchia nemzetiségei (1910)</a:t>
            </a:r>
            <a:endParaRPr lang="hu-HU" dirty="0"/>
          </a:p>
        </p:txBody>
      </p:sp>
      <p:pic>
        <p:nvPicPr>
          <p:cNvPr id="4" name="Picture 2" descr="A map of the middle east&#10;&#10;AI-generated content may be incorrect.">
            <a:extLst>
              <a:ext uri="{FF2B5EF4-FFF2-40B4-BE49-F238E27FC236}">
                <a16:creationId xmlns:a16="http://schemas.microsoft.com/office/drawing/2014/main" id="{D51E3893-CC30-3B60-52CE-842182E1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3"/>
          <a:stretch>
            <a:fillRect/>
          </a:stretch>
        </p:blipFill>
        <p:spPr>
          <a:xfrm>
            <a:off x="548640" y="944880"/>
            <a:ext cx="11115040" cy="56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0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1120"/>
            <a:ext cx="5364480" cy="103631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Magyar kisebbségek a környező államokban</a:t>
            </a: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C3C9A7-7A61-7938-A1BA-240DA1A2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59840"/>
            <a:ext cx="5364480" cy="530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EFE04-F09B-258A-C81F-D523B011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9840"/>
            <a:ext cx="5486400" cy="5303520"/>
          </a:xfrm>
          <a:prstGeom prst="rect">
            <a:avLst/>
          </a:prstGeo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6065520" y="40640"/>
            <a:ext cx="5516880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kern="0" dirty="0" smtClean="0"/>
              <a:t>Magyar népesség és kivándorlás (1990-2024)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3395463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1281"/>
            <a:ext cx="12192000" cy="1148080"/>
          </a:xfrm>
        </p:spPr>
        <p:txBody>
          <a:bodyPr>
            <a:noAutofit/>
          </a:bodyPr>
          <a:lstStyle/>
          <a:p>
            <a:r>
              <a:rPr lang="hu-HU" dirty="0" smtClean="0"/>
              <a:t>A magyar rezsim magánérdekű regionális kavarásai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229361"/>
            <a:ext cx="10972800" cy="5709919"/>
          </a:xfrm>
        </p:spPr>
        <p:txBody>
          <a:bodyPr>
            <a:noAutofit/>
          </a:bodyPr>
          <a:lstStyle/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000" b="1" dirty="0"/>
              <a:t>Autokráciák, bűnözők, tengelyépítés</a:t>
            </a:r>
            <a:r>
              <a:rPr lang="hu-HU" sz="3000" dirty="0"/>
              <a:t>: </a:t>
            </a:r>
            <a:r>
              <a:rPr lang="hu-HU" sz="3000" b="1" dirty="0" err="1"/>
              <a:t>Fico</a:t>
            </a:r>
            <a:r>
              <a:rPr lang="hu-HU" sz="3000" dirty="0"/>
              <a:t>, </a:t>
            </a:r>
            <a:r>
              <a:rPr lang="hu-HU" sz="3000" dirty="0" err="1"/>
              <a:t>Simion</a:t>
            </a:r>
            <a:r>
              <a:rPr lang="hu-HU" sz="3000" dirty="0"/>
              <a:t>, </a:t>
            </a:r>
            <a:r>
              <a:rPr lang="hu-HU" sz="3000" dirty="0" err="1"/>
              <a:t>Babis</a:t>
            </a:r>
            <a:r>
              <a:rPr lang="hu-HU" sz="3000" dirty="0"/>
              <a:t>, </a:t>
            </a:r>
            <a:r>
              <a:rPr lang="hu-HU" sz="3000" b="1" i="1" dirty="0" err="1"/>
              <a:t>Vucic</a:t>
            </a:r>
            <a:r>
              <a:rPr lang="hu-HU" sz="3000" i="1" dirty="0"/>
              <a:t>, </a:t>
            </a:r>
            <a:r>
              <a:rPr lang="hu-HU" sz="3000" b="1" i="1" dirty="0"/>
              <a:t>Dodik, </a:t>
            </a:r>
            <a:r>
              <a:rPr lang="hu-HU" sz="3000" b="1" dirty="0" err="1"/>
              <a:t>Nawrocki</a:t>
            </a:r>
            <a:r>
              <a:rPr lang="hu-HU" sz="3000" dirty="0"/>
              <a:t>, </a:t>
            </a:r>
            <a:r>
              <a:rPr lang="hu-HU" sz="3000" dirty="0" err="1"/>
              <a:t>Gruevszki</a:t>
            </a:r>
            <a:r>
              <a:rPr lang="hu-HU" sz="3000" dirty="0"/>
              <a:t>, </a:t>
            </a:r>
            <a:r>
              <a:rPr lang="hu-HU" sz="3000" dirty="0" err="1"/>
              <a:t>Romanowski</a:t>
            </a:r>
            <a:r>
              <a:rPr lang="hu-HU" sz="3000" dirty="0"/>
              <a:t>,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000" b="1" dirty="0"/>
              <a:t>Ukrajna = belpolitikai eszköz: </a:t>
            </a:r>
            <a:r>
              <a:rPr lang="hu-HU" sz="3000" dirty="0"/>
              <a:t>kémügy, revizionista álom, orosz érdek, 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000" b="1" dirty="0"/>
              <a:t>Balkán</a:t>
            </a:r>
            <a:r>
              <a:rPr lang="hu-HU" sz="3000" dirty="0"/>
              <a:t>: szerb-magyar védelmi „szövetség”, TEK-kaland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000" dirty="0"/>
              <a:t>R.I.P. </a:t>
            </a:r>
            <a:r>
              <a:rPr lang="hu-HU" sz="3000" b="1" dirty="0"/>
              <a:t>Visegrád</a:t>
            </a:r>
            <a:r>
              <a:rPr lang="hu-HU" sz="3000" dirty="0"/>
              <a:t>i Négyek – helyette: RO + PL + UA – vagy mégse: OV-</a:t>
            </a:r>
            <a:r>
              <a:rPr lang="hu-HU" sz="3000" dirty="0" err="1"/>
              <a:t>Fico</a:t>
            </a:r>
            <a:r>
              <a:rPr lang="hu-HU" sz="3000" dirty="0"/>
              <a:t>-</a:t>
            </a:r>
            <a:r>
              <a:rPr lang="hu-HU" sz="3000" dirty="0" err="1"/>
              <a:t>Babis-Nawrocki</a:t>
            </a:r>
            <a:endParaRPr lang="hu-HU" sz="3000" dirty="0"/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000" dirty="0"/>
              <a:t>A </a:t>
            </a:r>
            <a:r>
              <a:rPr lang="hu-HU" sz="3000" b="1" dirty="0"/>
              <a:t>magyar kisebbség</a:t>
            </a:r>
          </a:p>
          <a:p>
            <a:pPr marL="898536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Eszköz szavazatmaximalizálásra</a:t>
            </a:r>
          </a:p>
          <a:p>
            <a:pPr marL="898536" lvl="1" indent="-457200">
              <a:buFont typeface="Wingdings" panose="05000000000000000000" pitchFamily="2" charset="2"/>
              <a:buChar char="§"/>
            </a:pPr>
            <a:r>
              <a:rPr lang="hu-HU" sz="3000" dirty="0"/>
              <a:t>Konc autoriter partnernek (</a:t>
            </a:r>
            <a:r>
              <a:rPr lang="hu-HU" sz="3000" dirty="0" err="1"/>
              <a:t>Simion</a:t>
            </a:r>
            <a:r>
              <a:rPr lang="hu-HU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300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9"/>
          </a:xfrm>
        </p:spPr>
        <p:txBody>
          <a:bodyPr>
            <a:normAutofit/>
          </a:bodyPr>
          <a:lstStyle/>
          <a:p>
            <a:r>
              <a:rPr lang="hu-HU" dirty="0"/>
              <a:t>Tönkretett </a:t>
            </a:r>
            <a:r>
              <a:rPr lang="hu-HU" dirty="0" smtClean="0"/>
              <a:t>külügy:</a:t>
            </a:r>
            <a:br>
              <a:rPr lang="hu-HU" dirty="0" smtClean="0"/>
            </a:br>
            <a:r>
              <a:rPr lang="hu-HU" sz="3600" dirty="0" smtClean="0"/>
              <a:t>nemzeti külpolitika helyett családi külgazdaságpolitika</a:t>
            </a:r>
            <a:endParaRPr lang="hu-HU" sz="3600" dirty="0"/>
          </a:p>
        </p:txBody>
      </p:sp>
      <p:sp>
        <p:nvSpPr>
          <p:cNvPr id="4" name="Téglalap 3"/>
          <p:cNvSpPr/>
          <p:nvPr/>
        </p:nvSpPr>
        <p:spPr>
          <a:xfrm>
            <a:off x="711200" y="2335798"/>
            <a:ext cx="11084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Minden szakmai szabályt felrúgó tartalom és stílus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Szakmai kitakarítás – 75% feletti cserélődés</a:t>
            </a:r>
            <a:endParaRPr lang="hu-H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Lojalisták – szakértelem helyett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Káderképzés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Magyar Diplomáciai Akadémia (egy év)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közigazgatási államtitkár terrorja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Oroszoknak átjáróház</a:t>
            </a:r>
          </a:p>
        </p:txBody>
      </p:sp>
    </p:spTree>
    <p:extLst>
      <p:ext uri="{BB962C8B-B14F-4D97-AF65-F5344CB8AC3E}">
        <p14:creationId xmlns:p14="http://schemas.microsoft.com/office/powerpoint/2010/main" val="3306978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046480"/>
          </a:xfrm>
        </p:spPr>
        <p:txBody>
          <a:bodyPr/>
          <a:lstStyle/>
          <a:p>
            <a:r>
              <a:rPr lang="hu-HU" dirty="0"/>
              <a:t>Mi a </a:t>
            </a:r>
            <a:r>
              <a:rPr lang="hu-HU" dirty="0" smtClean="0"/>
              <a:t>teendő?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47040" y="1290320"/>
            <a:ext cx="5232400" cy="54660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/>
              <a:t>Jogállamiság</a:t>
            </a:r>
            <a:r>
              <a:rPr lang="hu-HU" dirty="0"/>
              <a:t> helyreállítása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/>
              <a:t>NATO</a:t>
            </a:r>
            <a:r>
              <a:rPr lang="hu-HU" dirty="0"/>
              <a:t>-ba visszatagolódás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Tartalmi </a:t>
            </a:r>
            <a:r>
              <a:rPr lang="hu-HU" b="1" dirty="0"/>
              <a:t>újra belépés az EU-ba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EURO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EU-s támogatások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Európai Ügyészség (+ICC)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Bekéredzkedés a </a:t>
            </a:r>
            <a:r>
              <a:rPr lang="hu-HU" b="1" dirty="0" err="1"/>
              <a:t>CoW</a:t>
            </a:r>
            <a:r>
              <a:rPr lang="hu-HU" dirty="0" err="1"/>
              <a:t>-ba</a:t>
            </a:r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Hadiipar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Haderő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Pragmatikus </a:t>
            </a:r>
            <a:r>
              <a:rPr lang="hu-HU" b="1" dirty="0"/>
              <a:t>USA</a:t>
            </a:r>
            <a:r>
              <a:rPr lang="hu-HU" dirty="0"/>
              <a:t> kapcsolat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NO ideologikus kapcsolat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/>
              <a:t>EU/</a:t>
            </a:r>
            <a:r>
              <a:rPr lang="hu-HU" dirty="0" err="1"/>
              <a:t>CoW</a:t>
            </a:r>
            <a:r>
              <a:rPr lang="hu-HU" dirty="0"/>
              <a:t> igazodás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/>
              <a:t>Szakítás Moszkvával</a:t>
            </a:r>
            <a:r>
              <a:rPr lang="hu-HU" dirty="0"/>
              <a:t>: UA + </a:t>
            </a:r>
            <a:r>
              <a:rPr lang="hu-HU" dirty="0" smtClean="0"/>
              <a:t>energia</a:t>
            </a:r>
            <a:endParaRPr lang="hu-HU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6370320" y="1290320"/>
            <a:ext cx="5384800" cy="5466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b="1" kern="0" dirty="0" smtClean="0"/>
              <a:t>Kína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Egyoldalú gazdasági függés + trójai faló felszámolás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NO hatósági jelenlét, együttműködés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Technikai függés – </a:t>
            </a:r>
            <a:r>
              <a:rPr lang="hu-HU" kern="0" dirty="0" err="1" smtClean="0"/>
              <a:t>Huawei</a:t>
            </a:r>
            <a:endParaRPr lang="hu-HU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kern="0" dirty="0" smtClean="0"/>
              <a:t>Ukrajna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normalizálás + újjáépítés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Integráció támogatás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kern="0" dirty="0" smtClean="0"/>
              <a:t>Regionális Európa-kompatibilitás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kern="0" dirty="0" smtClean="0"/>
              <a:t>Kisebbségek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Nem eszközök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kern="0" dirty="0" smtClean="0"/>
              <a:t>Saját döntéseik támogatása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kern="0" dirty="0" smtClean="0"/>
              <a:t>KKM újjáépítés </a:t>
            </a:r>
            <a:r>
              <a:rPr lang="hu-HU" kern="0" dirty="0" smtClean="0"/>
              <a:t>+ takarítás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172100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94823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/>
              <a:t>Összeállította: Telkes </a:t>
            </a:r>
            <a:r>
              <a:rPr lang="hu-HU" sz="2800" b="1" dirty="0" smtClean="0"/>
              <a:t>András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14339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21921"/>
            <a:ext cx="10972800" cy="7010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világ országai társadalmi berendezkedés szerint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6014720"/>
            <a:ext cx="12192000" cy="640080"/>
          </a:xfrm>
        </p:spPr>
        <p:txBody>
          <a:bodyPr>
            <a:noAutofit/>
          </a:bodyPr>
          <a:lstStyle/>
          <a:p>
            <a:pPr marL="152396" indent="0">
              <a:buNone/>
            </a:pPr>
            <a:r>
              <a:rPr lang="hu-HU" sz="3100" b="1" dirty="0" smtClean="0">
                <a:solidFill>
                  <a:schemeClr val="accent3">
                    <a:lumMod val="50000"/>
                  </a:schemeClr>
                </a:solidFill>
              </a:rPr>
              <a:t>Liberális demokráciák   </a:t>
            </a:r>
            <a:r>
              <a:rPr lang="hu-HU" sz="3100" b="1" u="sng" dirty="0" err="1" smtClean="0">
                <a:solidFill>
                  <a:srgbClr val="FFFF00"/>
                </a:solidFill>
              </a:rPr>
              <a:t>Illiberális</a:t>
            </a:r>
            <a:r>
              <a:rPr lang="hu-HU" sz="3100" b="1" dirty="0" smtClean="0">
                <a:solidFill>
                  <a:srgbClr val="FFFF00"/>
                </a:solidFill>
              </a:rPr>
              <a:t> demokráciák  </a:t>
            </a:r>
            <a:r>
              <a:rPr lang="hu-HU" sz="3100" b="1" dirty="0" smtClean="0">
                <a:solidFill>
                  <a:srgbClr val="FF0000"/>
                </a:solidFill>
              </a:rPr>
              <a:t>Autokráciák/diktatúrák</a:t>
            </a:r>
            <a:endParaRPr lang="hu-HU" sz="31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19A5FE44-B564-9116-A3C7-1C527D221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131728"/>
            <a:ext cx="9987280" cy="47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1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világ modern újrafelosztásai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8160" y="1661161"/>
            <a:ext cx="10972800" cy="4525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u-HU" sz="4000" dirty="0"/>
              <a:t>1918-1921: </a:t>
            </a:r>
            <a:r>
              <a:rPr lang="hu-HU" sz="4000" b="1" dirty="0"/>
              <a:t>Versailles-Trianon béke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4000" dirty="0"/>
              <a:t>1938-41: München 1938 és Molotov-Ribbentrop paktum 1939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4000" dirty="0"/>
              <a:t>1945: Jalta: </a:t>
            </a:r>
            <a:r>
              <a:rPr lang="hu-HU" sz="4000" b="1" dirty="0"/>
              <a:t>érdekszférák</a:t>
            </a:r>
          </a:p>
          <a:p>
            <a:pPr marL="742950" indent="-742950">
              <a:buFont typeface="+mj-lt"/>
              <a:buAutoNum type="arabicPeriod"/>
            </a:pPr>
            <a:r>
              <a:rPr lang="hu-HU" sz="4000" dirty="0"/>
              <a:t>1989. </a:t>
            </a:r>
            <a:r>
              <a:rPr lang="en-GB" sz="4000" dirty="0" err="1"/>
              <a:t>december</a:t>
            </a:r>
            <a:r>
              <a:rPr lang="en-GB" sz="4000" dirty="0"/>
              <a:t> 2–3</a:t>
            </a:r>
            <a:r>
              <a:rPr lang="hu-HU" sz="4000" dirty="0"/>
              <a:t>.,</a:t>
            </a:r>
            <a:r>
              <a:rPr lang="en-GB" sz="4000" dirty="0"/>
              <a:t> </a:t>
            </a:r>
            <a:r>
              <a:rPr lang="hu-HU" sz="4000" dirty="0"/>
              <a:t>Málta:</a:t>
            </a:r>
            <a:r>
              <a:rPr lang="en-GB" sz="4000" b="1" dirty="0"/>
              <a:t> </a:t>
            </a:r>
            <a:r>
              <a:rPr lang="hu-HU" sz="4000" dirty="0"/>
              <a:t>a </a:t>
            </a:r>
            <a:r>
              <a:rPr lang="hu-HU" sz="4000" b="1" dirty="0"/>
              <a:t>hidegháború vége </a:t>
            </a:r>
            <a:r>
              <a:rPr lang="hu-HU" sz="4000" dirty="0"/>
              <a:t>(</a:t>
            </a:r>
            <a:r>
              <a:rPr lang="en-GB" sz="4000" dirty="0"/>
              <a:t>George H. W. Bush</a:t>
            </a:r>
            <a:r>
              <a:rPr lang="hu-HU" sz="4000" dirty="0"/>
              <a:t> -</a:t>
            </a:r>
            <a:r>
              <a:rPr lang="en-GB" sz="4000" dirty="0"/>
              <a:t> </a:t>
            </a:r>
            <a:r>
              <a:rPr lang="en-GB" sz="4000" dirty="0" err="1"/>
              <a:t>Mihail</a:t>
            </a:r>
            <a:r>
              <a:rPr lang="en-GB" sz="4000" dirty="0"/>
              <a:t> </a:t>
            </a:r>
            <a:r>
              <a:rPr lang="en-GB" sz="4000" dirty="0" err="1"/>
              <a:t>Gorbacsov</a:t>
            </a:r>
            <a:r>
              <a:rPr lang="hu-HU" sz="4000" dirty="0"/>
              <a:t>); 1991: </a:t>
            </a:r>
            <a:r>
              <a:rPr lang="hu-HU" sz="4000" b="1" dirty="0"/>
              <a:t>a Szovjetunió összeomlása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6620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200" y="2317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világ főbb régióinak gazdasági ereje</a:t>
            </a:r>
            <a:br>
              <a:rPr lang="hu-HU" dirty="0" smtClean="0"/>
            </a:br>
            <a:r>
              <a:rPr lang="hu-HU" sz="3100" dirty="0" smtClean="0"/>
              <a:t>(Nominális </a:t>
            </a:r>
            <a:r>
              <a:rPr lang="hu-HU" sz="3100" dirty="0"/>
              <a:t>+ PPP </a:t>
            </a:r>
            <a:r>
              <a:rPr lang="hu-HU" sz="3100" dirty="0" smtClean="0"/>
              <a:t>GDP, 2024)</a:t>
            </a:r>
            <a:endParaRPr lang="hu-HU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3878579F-697F-92E7-290A-E7699ACBA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295157"/>
              </p:ext>
            </p:extLst>
          </p:nvPr>
        </p:nvGraphicFramePr>
        <p:xfrm>
          <a:off x="531707" y="1166179"/>
          <a:ext cx="10905066" cy="550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46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3761"/>
          </a:xfrm>
        </p:spPr>
        <p:txBody>
          <a:bodyPr/>
          <a:lstStyle/>
          <a:p>
            <a:r>
              <a:rPr lang="hu-HU" dirty="0" smtClean="0"/>
              <a:t>GDP trendek (2020 – 2024)</a:t>
            </a: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659E93-7087-EAEB-F370-1B5EA44A8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781"/>
          <a:stretch>
            <a:fillRect/>
          </a:stretch>
        </p:blipFill>
        <p:spPr>
          <a:xfrm>
            <a:off x="1026160" y="1310641"/>
            <a:ext cx="10119360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274639"/>
            <a:ext cx="11785600" cy="85312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GDP trendek vásárlóerő paritás szerint (2020 – 2024)</a:t>
            </a: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D16D4F-4193-D677-E19B-2997765E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1239520"/>
            <a:ext cx="10180320" cy="53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1"/>
            <a:ext cx="11907520" cy="12801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Sokdimenziós hatalom/erőforrás megoszlás</a:t>
            </a:r>
            <a:br>
              <a:rPr lang="hu-HU" dirty="0" smtClean="0"/>
            </a:br>
            <a:r>
              <a:rPr lang="hu-HU" sz="2400" dirty="0" smtClean="0"/>
              <a:t>(demográfia, gazdasági méret, katonai hatalom, „puha hatalom”, innováció, kereskedelmi befolyás)</a:t>
            </a:r>
            <a:endParaRPr lang="hu-HU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7D4FD0-18F7-F4C0-EDAC-BEB97BC6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2400"/>
            <a:ext cx="10972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719"/>
            <a:ext cx="12070080" cy="771841"/>
          </a:xfrm>
        </p:spPr>
        <p:txBody>
          <a:bodyPr>
            <a:normAutofit fontScale="90000"/>
          </a:bodyPr>
          <a:lstStyle/>
          <a:p>
            <a:r>
              <a:rPr lang="hu-HU" dirty="0"/>
              <a:t>A világ újrafelosztása = természeti törvény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sz="3300" dirty="0" smtClean="0"/>
              <a:t>Szabályokon alapuló világrend felváltása egy </a:t>
            </a:r>
            <a:r>
              <a:rPr lang="hu-HU" sz="3300" dirty="0" err="1" smtClean="0"/>
              <a:t>tranzakcionalista</a:t>
            </a:r>
            <a:r>
              <a:rPr lang="hu-HU" sz="3300" dirty="0" smtClean="0"/>
              <a:t> világrenddel</a:t>
            </a:r>
            <a:endParaRPr lang="hu-HU" sz="33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75920" y="1137920"/>
            <a:ext cx="11480800" cy="55879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600" b="1" dirty="0"/>
              <a:t>Javak termelése</a:t>
            </a:r>
            <a:r>
              <a:rPr lang="hu-HU" sz="3600" dirty="0"/>
              <a:t>: Kína (India); </a:t>
            </a:r>
            <a:r>
              <a:rPr lang="hu-HU" sz="3600" b="1" dirty="0"/>
              <a:t>szolgáltatások</a:t>
            </a:r>
            <a:r>
              <a:rPr lang="hu-HU" sz="3600" dirty="0"/>
              <a:t>: Amerika; </a:t>
            </a:r>
            <a:r>
              <a:rPr lang="hu-HU" sz="3600" b="1" dirty="0"/>
              <a:t>lemaradás</a:t>
            </a:r>
            <a:r>
              <a:rPr lang="hu-HU" sz="3600" dirty="0"/>
              <a:t>: Afrika</a:t>
            </a:r>
          </a:p>
          <a:p>
            <a:pPr marL="0" indent="0" algn="ctr">
              <a:buNone/>
            </a:pPr>
            <a:r>
              <a:rPr lang="hu-HU" sz="3600" dirty="0"/>
              <a:t>Egyensúlytalanságok, állami támogatások, kereskedelmi útvonalak</a:t>
            </a:r>
          </a:p>
          <a:p>
            <a:pPr marL="0" indent="0" algn="ctr">
              <a:buNone/>
            </a:pPr>
            <a:r>
              <a:rPr lang="hu-HU" sz="3600" dirty="0"/>
              <a:t>Területi igények</a:t>
            </a:r>
          </a:p>
          <a:p>
            <a:pPr marL="0" indent="0" algn="ctr">
              <a:buNone/>
            </a:pPr>
            <a:r>
              <a:rPr lang="hu-HU" sz="3600" dirty="0"/>
              <a:t>Klímaváltozás → </a:t>
            </a:r>
            <a:r>
              <a:rPr lang="hu-HU" sz="3600" dirty="0" smtClean="0"/>
              <a:t>migráció</a:t>
            </a:r>
          </a:p>
          <a:p>
            <a:pPr marL="0" indent="0" algn="ctr">
              <a:buNone/>
            </a:pPr>
            <a:endParaRPr lang="hu-HU" sz="36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hu-HU" sz="4000" b="1" strike="sngStrike" cap="small" dirty="0" err="1"/>
              <a:t>Multilateralizmus</a:t>
            </a:r>
            <a:r>
              <a:rPr lang="hu-HU" sz="4000" b="1" cap="small" dirty="0"/>
              <a:t> </a:t>
            </a:r>
            <a:r>
              <a:rPr lang="hu-HU" sz="4400" b="1" dirty="0"/>
              <a:t>→ nagyhatalmi geopolitika</a:t>
            </a:r>
            <a:endParaRPr lang="hu-HU" sz="4000" b="1" cap="small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hu-HU" sz="4000" b="1" strike="sngStrike" cap="small" dirty="0"/>
              <a:t>szociális háló a fejlett demokráciákban </a:t>
            </a:r>
            <a:endParaRPr lang="hu-HU" sz="4000" b="1" strike="sngStrike" cap="small" dirty="0" smtClean="0"/>
          </a:p>
          <a:p>
            <a:pPr marL="0" indent="0" algn="ctr">
              <a:spcBef>
                <a:spcPts val="2400"/>
              </a:spcBef>
              <a:buNone/>
            </a:pPr>
            <a:endParaRPr lang="hu-HU" sz="4000" b="1" strike="sngStrike" cap="small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hu-HU" sz="3600" dirty="0" smtClean="0"/>
              <a:t>Bizonytalanság</a:t>
            </a:r>
            <a:endParaRPr lang="hu-HU" sz="3600" dirty="0"/>
          </a:p>
          <a:p>
            <a:pPr marL="0" indent="0" algn="ctr">
              <a:buNone/>
            </a:pPr>
            <a:r>
              <a:rPr lang="hu-HU" sz="3600" dirty="0"/>
              <a:t>Autokrácia-reneszánsz + szélsőségek</a:t>
            </a:r>
          </a:p>
          <a:p>
            <a:pPr marL="0" indent="0" algn="ctr">
              <a:buNone/>
            </a:pPr>
            <a:r>
              <a:rPr lang="hu-HU" sz="3600" dirty="0"/>
              <a:t>Vakság a természeti + információs környezetre</a:t>
            </a:r>
          </a:p>
          <a:p>
            <a:pPr marL="0" indent="0" algn="ctr">
              <a:buNone/>
            </a:pPr>
            <a:endParaRPr lang="en-GB" dirty="0"/>
          </a:p>
          <a:p>
            <a:pPr marL="152396" indent="0">
              <a:buNone/>
            </a:pP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5892800" y="4429760"/>
            <a:ext cx="484632" cy="79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5902960" y="2651760"/>
            <a:ext cx="484632" cy="701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64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1158</Words>
  <Application>Microsoft Office PowerPoint</Application>
  <PresentationFormat>Szélesvásznú</PresentationFormat>
  <Paragraphs>203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Wingdings</vt:lpstr>
      <vt:lpstr>Office-téma</vt:lpstr>
      <vt:lpstr>Külpolitika Egy multipoláris világrend felé Magyarország: nyugatról keletre  (vitaanyag)</vt:lpstr>
      <vt:lpstr>A világ népességének egyenetlen eloszlása</vt:lpstr>
      <vt:lpstr>A világ országai társadalmi berendezkedés szerint</vt:lpstr>
      <vt:lpstr>A világ modern újrafelosztásai</vt:lpstr>
      <vt:lpstr>A világ főbb régióinak gazdasági ereje (Nominális + PPP GDP, 2024)</vt:lpstr>
      <vt:lpstr>GDP trendek (2020 – 2024)</vt:lpstr>
      <vt:lpstr>GDP trendek vásárlóerő paritás szerint (2020 – 2024)</vt:lpstr>
      <vt:lpstr>Sokdimenziós hatalom/erőforrás megoszlás (demográfia, gazdasági méret, katonai hatalom, „puha hatalom”, innováció, kereskedelmi befolyás)</vt:lpstr>
      <vt:lpstr>A világ újrafelosztása = természeti törvény? Szabályokon alapuló világrend felváltása egy tranzakcionalista világrenddel</vt:lpstr>
      <vt:lpstr>USA–Trump = következetes következmény (≠Krasnov?)</vt:lpstr>
      <vt:lpstr>Következmények az USA külpolitikájában: világpolitikai brand és bizalom vesztés</vt:lpstr>
      <vt:lpstr>Európa és EU – a magára utaltság kényszere és ereje</vt:lpstr>
      <vt:lpstr>Európa és EU – a visszahúzó erők</vt:lpstr>
      <vt:lpstr>Oroszország    Ukrajna</vt:lpstr>
      <vt:lpstr>Kína: a hatékony piackihasználó, digitális diktatúra (700m kamera)</vt:lpstr>
      <vt:lpstr>?</vt:lpstr>
      <vt:lpstr>Magyar külpolitika 1990-2010</vt:lpstr>
      <vt:lpstr>Magyarország külkereskedelme  (országcsoportok szerint, mrd US$)</vt:lpstr>
      <vt:lpstr>Magyar külpolitika 2010 után: nemzeti külpolitika helyett családi külgazdaságpolitika</vt:lpstr>
      <vt:lpstr>Nyugati szövetség (USA + EU + NATO + CoW)</vt:lpstr>
      <vt:lpstr>Keleti nyitás – Autokrata Internacionálé 1</vt:lpstr>
      <vt:lpstr>Keleti nyitás – Autokrata Internacionálé 2</vt:lpstr>
      <vt:lpstr>Az Osztrák-Magyar Monarchia nemzetiségei (1910)</vt:lpstr>
      <vt:lpstr>Magyar kisebbségek a környező államokban</vt:lpstr>
      <vt:lpstr>A magyar rezsim magánérdekű regionális kavarásai</vt:lpstr>
      <vt:lpstr>Tönkretett külügy: nemzeti külpolitika helyett családi külgazdaságpolitika</vt:lpstr>
      <vt:lpstr>Mi a teendő?</vt:lpstr>
      <vt:lpstr>Összeállította: Telkes András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Külpolitika</dc:title>
  <dc:creator>BÁLINT</dc:creator>
  <cp:lastModifiedBy>BÁLINT</cp:lastModifiedBy>
  <cp:revision>25</cp:revision>
  <dcterms:created xsi:type="dcterms:W3CDTF">2025-05-18T10:08:46Z</dcterms:created>
  <dcterms:modified xsi:type="dcterms:W3CDTF">2025-09-05T09:29:56Z</dcterms:modified>
</cp:coreProperties>
</file>