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310" r:id="rId4"/>
    <p:sldId id="260" r:id="rId5"/>
    <p:sldId id="30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319" r:id="rId16"/>
    <p:sldId id="320" r:id="rId17"/>
    <p:sldId id="270" r:id="rId18"/>
    <p:sldId id="271" r:id="rId19"/>
    <p:sldId id="279" r:id="rId20"/>
    <p:sldId id="257" r:id="rId21"/>
    <p:sldId id="307" r:id="rId22"/>
    <p:sldId id="308" r:id="rId23"/>
    <p:sldId id="318" r:id="rId24"/>
    <p:sldId id="278" r:id="rId25"/>
    <p:sldId id="285" r:id="rId26"/>
    <p:sldId id="277" r:id="rId27"/>
    <p:sldId id="286" r:id="rId28"/>
    <p:sldId id="316" r:id="rId29"/>
    <p:sldId id="317" r:id="rId30"/>
    <p:sldId id="287" r:id="rId31"/>
    <p:sldId id="305" r:id="rId32"/>
    <p:sldId id="288" r:id="rId33"/>
    <p:sldId id="306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291" r:id="rId43"/>
    <p:sldId id="292" r:id="rId44"/>
    <p:sldId id="323" r:id="rId45"/>
    <p:sldId id="304" r:id="rId46"/>
    <p:sldId id="321" r:id="rId47"/>
    <p:sldId id="322" r:id="rId48"/>
    <p:sldId id="294" r:id="rId49"/>
    <p:sldId id="295" r:id="rId50"/>
    <p:sldId id="311" r:id="rId51"/>
    <p:sldId id="314" r:id="rId52"/>
    <p:sldId id="313" r:id="rId53"/>
    <p:sldId id="312" r:id="rId5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088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79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675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04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18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50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98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89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442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28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3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41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815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863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659120"/>
            <a:ext cx="10972800" cy="4355182"/>
          </a:xfrm>
        </p:spPr>
        <p:txBody>
          <a:bodyPr>
            <a:normAutofit/>
          </a:bodyPr>
          <a:lstStyle/>
          <a:p>
            <a:r>
              <a:rPr lang="hu-HU" sz="8000" b="1" dirty="0">
                <a:solidFill>
                  <a:schemeClr val="accent6">
                    <a:lumMod val="50000"/>
                  </a:schemeClr>
                </a:solidFill>
              </a:rPr>
              <a:t>Az orosz </a:t>
            </a:r>
            <a:r>
              <a:rPr lang="hu-HU" sz="8000" b="1" dirty="0" smtClean="0">
                <a:solidFill>
                  <a:schemeClr val="accent6">
                    <a:lumMod val="50000"/>
                  </a:schemeClr>
                </a:solidFill>
              </a:rPr>
              <a:t>fenyegetés</a:t>
            </a:r>
            <a:r>
              <a:rPr lang="hu-HU" sz="6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6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sz="6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4000" b="1" dirty="0" smtClean="0">
                <a:solidFill>
                  <a:schemeClr val="accent6">
                    <a:lumMod val="50000"/>
                  </a:schemeClr>
                </a:solidFill>
              </a:rPr>
              <a:t>(vitaanyag)</a:t>
            </a:r>
            <a:endParaRPr lang="hu-H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43456"/>
          </a:xfrm>
        </p:spPr>
        <p:txBody>
          <a:bodyPr>
            <a:normAutofit fontScale="90000"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Előzmények Ukrajnában (1994–2013)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79874" y="1345670"/>
            <a:ext cx="938980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1994 – Budapesti Memorandum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Oroszország és a nagyhatalmak garantálták Ukrajna határait atomfegyvereiről való lemondásért cserébe.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1997 – Orosz–ukrán barátsági szerződés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kölcsönösen elismerték egymás határait és szuverenitását.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2004 – Narancsos forradalom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Moszkva-barát </a:t>
            </a:r>
            <a:r>
              <a:rPr kumimoji="0" lang="hu-HU" altLang="hu-H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Janukovics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bukása Ukrajna nyugati orientációját erősítette.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2008 – NATO bukaresti csúcs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Ukrajna jövőbeli tagságának lehetősége feszültséget váltott ki Moszkvában.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2013 – </a:t>
            </a:r>
            <a:r>
              <a:rPr kumimoji="0" lang="hu-HU" altLang="hu-H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Euromajdan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</a:t>
            </a:r>
            <a:r>
              <a:rPr kumimoji="0" lang="hu-HU" altLang="hu-H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Janukovics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hu-HU" altLang="hu-HU" sz="2800" dirty="0"/>
              <a:t>elutasította az EU-val kötendő társulási szerződés aláírását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ami tömegtüntetésekhez és hatalomváltáshoz vezetett.</a:t>
            </a:r>
          </a:p>
        </p:txBody>
      </p:sp>
    </p:spTree>
    <p:extLst>
      <p:ext uri="{BB962C8B-B14F-4D97-AF65-F5344CB8AC3E}">
        <p14:creationId xmlns:p14="http://schemas.microsoft.com/office/powerpoint/2010/main" val="19141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33234"/>
            <a:ext cx="10972800" cy="743456"/>
          </a:xfrm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Krím és </a:t>
            </a:r>
            <a:r>
              <a:rPr lang="hu-HU" sz="4400" b="1" dirty="0" err="1">
                <a:solidFill>
                  <a:schemeClr val="accent6">
                    <a:lumMod val="50000"/>
                  </a:schemeClr>
                </a:solidFill>
              </a:rPr>
              <a:t>Donbász</a:t>
            </a:r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 (2014–2021)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8157" y="834236"/>
            <a:ext cx="10510886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2014 februárjában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orosz katonák („zöld emberkék”) megszállták a Krím félszigetet.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2014 márciusában Oroszország annektálta a Krímet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elsőként változtatva meg erőszakkal határokat Európában a II. világháború óta.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2014 áprilisától Donyeckben és </a:t>
            </a:r>
            <a:r>
              <a:rPr kumimoji="0" lang="hu-HU" altLang="hu-H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Luhanszkban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orosz támogatással fegyveres lázadások kezdődtek.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2014–2015: Minszki egyezmények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ideiglenes fegyverszünetet hoztak, de a harcok folytatódtak.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2015–2021 között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 konfliktus befagyott állapotban maradt, rendszeres összecsapásokkal, </a:t>
            </a:r>
            <a:r>
              <a:rPr lang="hu-HU" altLang="hu-HU" sz="2800" dirty="0"/>
              <a:t>ám évről évre csökkenő áldozatokkal.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2021 őszén Oroszország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150–170 ezer katonát vont össze Ukrajna határánál.</a:t>
            </a:r>
          </a:p>
        </p:txBody>
      </p:sp>
    </p:spTree>
    <p:extLst>
      <p:ext uri="{BB962C8B-B14F-4D97-AF65-F5344CB8AC3E}">
        <p14:creationId xmlns:p14="http://schemas.microsoft.com/office/powerpoint/2010/main" val="75615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28297"/>
          </a:xfrm>
        </p:spPr>
        <p:txBody>
          <a:bodyPr>
            <a:norm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Invázió kezdete (2022. február)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48417" y="1663012"/>
            <a:ext cx="955877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Február 21-én Oroszország elismerte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 Donyecki és </a:t>
            </a:r>
            <a:r>
              <a:rPr kumimoji="0" lang="hu-HU" altLang="hu-H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Luhanszki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„népköztársaságokat”.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Február 24-én elindult a teljes körű invázió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célja Kijev gyors elfoglalása és az ukrán vezetés megbuktatása volt.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Az első hetekben a villámháború terve összeomlott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az ukrán hadsereg és társadalom ellenállása meglepően erősnek bizonyult.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Nyugat gyorsan reagált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szankciókat vezetett be, és fegyverszállításokkal támogatta Ukrajnát.</a:t>
            </a:r>
          </a:p>
        </p:txBody>
      </p:sp>
    </p:spTree>
    <p:extLst>
      <p:ext uri="{BB962C8B-B14F-4D97-AF65-F5344CB8AC3E}">
        <p14:creationId xmlns:p14="http://schemas.microsoft.com/office/powerpoint/2010/main" val="39886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00017"/>
          </a:xfrm>
        </p:spPr>
        <p:txBody>
          <a:bodyPr>
            <a:norm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Háború elhúzódása (2022–2023)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0800000" flipV="1">
            <a:off x="609600" y="1376020"/>
            <a:ext cx="1064600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frontvonalak </a:t>
            </a:r>
            <a:r>
              <a:rPr kumimoji="0" lang="hu-HU" altLang="hu-H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stabilizálódtak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a harcok főként Kelet- és Dél-Ukrajnában zajlanak.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Bucsa és más vérengzések </a:t>
            </a:r>
            <a:r>
              <a:rPr lang="hu-HU" altLang="hu-HU" sz="2800" dirty="0"/>
              <a:t>(</a:t>
            </a:r>
            <a:r>
              <a:rPr lang="hu-HU" altLang="hu-HU" sz="2800" dirty="0" err="1"/>
              <a:t>Izjum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Irpeny</a:t>
            </a:r>
            <a:r>
              <a:rPr lang="hu-HU" altLang="hu-HU" sz="2800" dirty="0"/>
              <a:t>, stb.) 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háborús bűnök szimbólumaivá váltak, nemzetközi felháborodást keltve.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szankciók részben elszigetelték Oroszországot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miközben Európa energiaár-robbanással és gazdasági válsággal szembesült.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2022–2023-ban Ukrajna sikeres ellentámadásokat hajtott végre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felszabadítva </a:t>
            </a:r>
            <a:r>
              <a:rPr kumimoji="0" lang="hu-HU" altLang="hu-H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Harkivot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és </a:t>
            </a:r>
            <a:r>
              <a:rPr kumimoji="0" lang="hu-HU" altLang="hu-H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Herszont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háború elhúzódó konfliktussá vált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százezres áldozatokkal, milliós menekülthullámmal és globális következményekkel (energiaválság, élelmiszerhiány, új hidegháború).</a:t>
            </a:r>
          </a:p>
        </p:txBody>
      </p:sp>
    </p:spTree>
    <p:extLst>
      <p:ext uri="{BB962C8B-B14F-4D97-AF65-F5344CB8AC3E}">
        <p14:creationId xmlns:p14="http://schemas.microsoft.com/office/powerpoint/2010/main" val="268734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Következmények és jelen (2023– 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76312" y="2081133"/>
            <a:ext cx="842756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Hosszú háború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százezres veszteségek, milliós menekülthullám.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Ukrajna nyugati integrációja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EU-tagjelölt státusz, NATO-közeledés.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Oroszország militarizálódása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részleges mozgósítás, hadiipari átalakítás.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Globális hatás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energiaválság, élelmiszerhiány, új hidegháborús légkör.</a:t>
            </a:r>
          </a:p>
        </p:txBody>
      </p:sp>
    </p:spTree>
    <p:extLst>
      <p:ext uri="{BB962C8B-B14F-4D97-AF65-F5344CB8AC3E}">
        <p14:creationId xmlns:p14="http://schemas.microsoft.com/office/powerpoint/2010/main" val="2281030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63" y="84838"/>
            <a:ext cx="12192000" cy="1065231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accent6">
                    <a:lumMod val="50000"/>
                  </a:schemeClr>
                </a:solidFill>
              </a:rPr>
              <a:t>Ukránul beszélő terület térképe 1897-ben, az orosz birodalom által végzett népszámlálás alapján. </a:t>
            </a:r>
            <a:endParaRPr lang="hu-HU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67" y="1225485"/>
            <a:ext cx="9323109" cy="54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80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535" y="-1"/>
            <a:ext cx="11830639" cy="575035"/>
          </a:xfrm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Ukrán népesség és veszteségek számokban </a:t>
            </a:r>
          </a:p>
        </p:txBody>
      </p:sp>
      <p:sp>
        <p:nvSpPr>
          <p:cNvPr id="3" name="Téglalap 2"/>
          <p:cNvSpPr/>
          <p:nvPr/>
        </p:nvSpPr>
        <p:spPr>
          <a:xfrm>
            <a:off x="188535" y="551954"/>
            <a:ext cx="1190605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700" b="1" dirty="0">
                <a:solidFill>
                  <a:schemeClr val="accent6">
                    <a:lumMod val="50000"/>
                  </a:schemeClr>
                </a:solidFill>
              </a:rPr>
              <a:t>1897</a:t>
            </a:r>
            <a:r>
              <a:rPr lang="hu-HU" sz="1700" dirty="0"/>
              <a:t> - Az első teljes orosz birodalmi népszámlálás: Ukrán anyanyelvűek: kb. 22,4 millió fő (az Orosz Birodalom lakosságának ~17%-a).Ez akkor jóval meghaladta a mai Ukrajna területét: </a:t>
            </a:r>
            <a:r>
              <a:rPr lang="hu-HU" sz="1700" dirty="0" err="1"/>
              <a:t>Kubány</a:t>
            </a:r>
            <a:r>
              <a:rPr lang="hu-HU" sz="1700" dirty="0"/>
              <a:t>, Voronyezs, Kurszk, </a:t>
            </a:r>
            <a:r>
              <a:rPr lang="hu-HU" sz="1700" dirty="0" err="1"/>
              <a:t>Szlobozsanscsina</a:t>
            </a:r>
            <a:r>
              <a:rPr lang="hu-HU" sz="1700" dirty="0"/>
              <a:t> stb.</a:t>
            </a:r>
          </a:p>
          <a:p>
            <a:r>
              <a:rPr lang="hu-HU" sz="1700" b="1" dirty="0">
                <a:solidFill>
                  <a:schemeClr val="accent6">
                    <a:lumMod val="50000"/>
                  </a:schemeClr>
                </a:solidFill>
              </a:rPr>
              <a:t>1932–1933</a:t>
            </a:r>
            <a:r>
              <a:rPr lang="hu-HU" sz="1700" dirty="0"/>
              <a:t> </a:t>
            </a:r>
            <a:r>
              <a:rPr lang="hu-HU" sz="1700" b="1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hu-HU" sz="1700" b="1" dirty="0" err="1">
                <a:solidFill>
                  <a:schemeClr val="accent6">
                    <a:lumMod val="50000"/>
                  </a:schemeClr>
                </a:solidFill>
              </a:rPr>
              <a:t>Holodomor</a:t>
            </a:r>
            <a:r>
              <a:rPr lang="hu-HU" sz="17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hu-HU" sz="1700" dirty="0" smtClean="0"/>
              <a:t>Áldozatok</a:t>
            </a:r>
            <a:r>
              <a:rPr lang="hu-HU" sz="1700" dirty="0"/>
              <a:t>: 3–4,5 millió ukrán paraszt halála (a Szovjetunió teljes területén az áldozatok számát 7 millióra becsülik</a:t>
            </a:r>
            <a:r>
              <a:rPr lang="hu-HU" sz="1700" dirty="0" smtClean="0"/>
              <a:t>). Ezzel </a:t>
            </a:r>
            <a:r>
              <a:rPr lang="hu-HU" sz="1700" dirty="0"/>
              <a:t>Ukrajna lakossága ~15%-kal csökkent két év alatt. Utána orosz </a:t>
            </a:r>
            <a:r>
              <a:rPr lang="hu-HU" sz="1700" dirty="0" smtClean="0"/>
              <a:t>és </a:t>
            </a:r>
            <a:r>
              <a:rPr lang="hu-HU" sz="1700" dirty="0"/>
              <a:t>szovjet migráció kezdődött a ritkán maradt falvakba</a:t>
            </a:r>
            <a:r>
              <a:rPr lang="hu-HU" sz="1700" dirty="0" smtClean="0"/>
              <a:t>. </a:t>
            </a:r>
          </a:p>
          <a:p>
            <a:r>
              <a:rPr lang="hu-HU" sz="1700" b="1" dirty="0" smtClean="0">
                <a:solidFill>
                  <a:schemeClr val="accent6">
                    <a:lumMod val="50000"/>
                  </a:schemeClr>
                </a:solidFill>
              </a:rPr>
              <a:t>1939</a:t>
            </a:r>
            <a:r>
              <a:rPr lang="hu-HU" sz="1700" dirty="0" smtClean="0"/>
              <a:t> </a:t>
            </a:r>
            <a:r>
              <a:rPr lang="hu-HU" sz="1700" dirty="0"/>
              <a:t>– szovjet népszámlálás Ukrajnai SZSZK lakossága: kb. 30,9 millió fő. Ebből ukrán nemzetiségűek: ~26,4 millió (85%).</a:t>
            </a:r>
          </a:p>
          <a:p>
            <a:r>
              <a:rPr lang="hu-HU" sz="1700" b="1" dirty="0">
                <a:solidFill>
                  <a:schemeClr val="accent6">
                    <a:lumMod val="50000"/>
                  </a:schemeClr>
                </a:solidFill>
              </a:rPr>
              <a:t>II. Világháború </a:t>
            </a:r>
            <a:r>
              <a:rPr lang="hu-HU" sz="1700" dirty="0"/>
              <a:t>- Ukrán területen polgári és katonai veszteség: kb. 7–8 millió halott (az egész Szovjetunió veszteségeinek negyede</a:t>
            </a:r>
            <a:r>
              <a:rPr lang="hu-HU" sz="1700" dirty="0" smtClean="0"/>
              <a:t>). Több </a:t>
            </a:r>
            <a:r>
              <a:rPr lang="hu-HU" sz="1700" dirty="0"/>
              <a:t>százezer ukránt hurcoltak el Németországba „</a:t>
            </a:r>
            <a:r>
              <a:rPr lang="hu-HU" sz="1700" dirty="0" err="1"/>
              <a:t>Ostarbeiterként</a:t>
            </a:r>
            <a:r>
              <a:rPr lang="hu-HU" sz="1700" dirty="0"/>
              <a:t>”.</a:t>
            </a:r>
          </a:p>
          <a:p>
            <a:r>
              <a:rPr lang="hu-HU" sz="1700" b="1" dirty="0">
                <a:solidFill>
                  <a:schemeClr val="accent6">
                    <a:lumMod val="50000"/>
                  </a:schemeClr>
                </a:solidFill>
              </a:rPr>
              <a:t>1944 – Krími tatárok deportálása </a:t>
            </a:r>
            <a:r>
              <a:rPr lang="hu-HU" sz="1700" dirty="0"/>
              <a:t>Krími tatárok: kb. 200 000 fő erőszakos deportálása Közép-Ázsiába. (Arányuk 1897-ben még csaknem 36 %, ami 1926-ra 25%-</a:t>
            </a:r>
            <a:r>
              <a:rPr lang="hu-HU" sz="1700" dirty="0" err="1"/>
              <a:t>ra</a:t>
            </a:r>
            <a:r>
              <a:rPr lang="hu-HU" sz="1700" dirty="0"/>
              <a:t> csökken. A kitelepítésüket követő első népszámláláskor, 1959-ben arányuk már csak 0,03%. A Sztálin idején deportált népek közül a krími tatárok visszatelepülését engedik meg a legkésőbb. Ők csak a gorbacsovi peresztrojka idején térhettek vissza történelmi hazájukba.) Helyükre a háborút követően nagyrészt oroszok települtek. A Krím etnikai aránya ekkor billent át orosz többségbe.</a:t>
            </a:r>
          </a:p>
          <a:p>
            <a:r>
              <a:rPr lang="hu-HU" sz="1700" b="1" dirty="0">
                <a:solidFill>
                  <a:schemeClr val="accent6">
                    <a:lumMod val="50000"/>
                  </a:schemeClr>
                </a:solidFill>
              </a:rPr>
              <a:t>1959 – szovjet népszámlálás </a:t>
            </a:r>
            <a:r>
              <a:rPr lang="hu-HU" sz="1700" dirty="0"/>
              <a:t>Ukrajnai lakosság: 42,8 millió fő. Ukránok aránya: 76,8%, oroszoké 16,9% (~7,1 millió orosz).</a:t>
            </a:r>
          </a:p>
          <a:p>
            <a:r>
              <a:rPr lang="hu-HU" sz="1700" b="1" dirty="0">
                <a:solidFill>
                  <a:schemeClr val="accent6">
                    <a:lumMod val="50000"/>
                  </a:schemeClr>
                </a:solidFill>
              </a:rPr>
              <a:t>1989 – szovjet népszámlálás </a:t>
            </a:r>
            <a:r>
              <a:rPr lang="hu-HU" sz="1700" dirty="0"/>
              <a:t>Ukrajnai lakosság: 51,7 millió fő (csúcsérték).Ebből ukrán: 37,4 millió (72%), orosz: 11,4 millió (22%).Krímben ekkor az oroszok aránya 65%, az ukránoké csak ~26%.</a:t>
            </a:r>
          </a:p>
          <a:p>
            <a:r>
              <a:rPr lang="hu-HU" sz="1700" b="1" dirty="0">
                <a:solidFill>
                  <a:schemeClr val="accent6">
                    <a:lumMod val="50000"/>
                  </a:schemeClr>
                </a:solidFill>
              </a:rPr>
              <a:t>1991 – függetlenség </a:t>
            </a:r>
            <a:r>
              <a:rPr lang="hu-HU" sz="1700" dirty="0"/>
              <a:t>Ukrajna független lesz kb. 52 millió lakossal.</a:t>
            </a:r>
          </a:p>
          <a:p>
            <a:r>
              <a:rPr lang="hu-HU" sz="1700" b="1" dirty="0">
                <a:solidFill>
                  <a:schemeClr val="accent6">
                    <a:lumMod val="50000"/>
                  </a:schemeClr>
                </a:solidFill>
              </a:rPr>
              <a:t>2014 – a Krím annektálása, a </a:t>
            </a:r>
            <a:r>
              <a:rPr lang="hu-HU" sz="1700" b="1" dirty="0" err="1" smtClean="0">
                <a:solidFill>
                  <a:schemeClr val="accent6">
                    <a:lumMod val="50000"/>
                  </a:schemeClr>
                </a:solidFill>
              </a:rPr>
              <a:t>donbászi</a:t>
            </a:r>
            <a:r>
              <a:rPr lang="hu-HU" sz="17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1700" b="1" dirty="0">
                <a:solidFill>
                  <a:schemeClr val="accent6">
                    <a:lumMod val="50000"/>
                  </a:schemeClr>
                </a:solidFill>
              </a:rPr>
              <a:t>háború </a:t>
            </a:r>
            <a:r>
              <a:rPr lang="hu-HU" sz="1700" dirty="0"/>
              <a:t>Krím lakossága: ~2,3 millió, ebből kb. 60–65% orosz, 15% ukrán, 12% krími tatár. </a:t>
            </a:r>
            <a:r>
              <a:rPr lang="hu-HU" sz="1700" dirty="0" err="1" smtClean="0"/>
              <a:t>Donbászból</a:t>
            </a:r>
            <a:r>
              <a:rPr lang="hu-HU" sz="1700" dirty="0" smtClean="0"/>
              <a:t> </a:t>
            </a:r>
            <a:r>
              <a:rPr lang="hu-HU" sz="1700" dirty="0"/>
              <a:t>és Kelet-Ukrajnából több százezer ember menekül el.</a:t>
            </a:r>
          </a:p>
          <a:p>
            <a:r>
              <a:rPr lang="hu-HU" sz="1700" b="1" dirty="0">
                <a:solidFill>
                  <a:schemeClr val="accent6">
                    <a:lumMod val="50000"/>
                  </a:schemeClr>
                </a:solidFill>
              </a:rPr>
              <a:t>2022–2023 – teljes invázió </a:t>
            </a:r>
            <a:r>
              <a:rPr lang="hu-HU" sz="1700" dirty="0"/>
              <a:t>Menekültek száma: kb. 6–7 millió külföldön (elsősorban EU-ban).Az országban további ~5–6 millió belső menekült. A megszállt területekről tízezreket deportáltak Oroszországba, és párhuzamosan orosz állampolgárokat telepítettek be.</a:t>
            </a:r>
          </a:p>
          <a:p>
            <a:r>
              <a:rPr lang="hu-HU" sz="1700" b="1" dirty="0">
                <a:solidFill>
                  <a:schemeClr val="accent6">
                    <a:lumMod val="50000"/>
                  </a:schemeClr>
                </a:solidFill>
              </a:rPr>
              <a:t>Összegzés számokkal 1897-ben</a:t>
            </a:r>
            <a:r>
              <a:rPr lang="hu-HU" sz="1700" dirty="0"/>
              <a:t>: ~22 millió ukrán anyanyelvű. </a:t>
            </a:r>
            <a:r>
              <a:rPr lang="hu-HU" sz="1700" b="1" dirty="0">
                <a:solidFill>
                  <a:schemeClr val="accent6">
                    <a:lumMod val="50000"/>
                  </a:schemeClr>
                </a:solidFill>
              </a:rPr>
              <a:t>1989-re: </a:t>
            </a:r>
            <a:r>
              <a:rPr lang="hu-HU" sz="1700" dirty="0"/>
              <a:t>~37 millió ukrán Ukrajna területén (aránya viszont csökkent, mert az oroszok 11 millióra nőttek). </a:t>
            </a:r>
            <a:r>
              <a:rPr lang="hu-HU" sz="1700" b="1" dirty="0">
                <a:solidFill>
                  <a:schemeClr val="accent6">
                    <a:lumMod val="50000"/>
                  </a:schemeClr>
                </a:solidFill>
              </a:rPr>
              <a:t>2022 után</a:t>
            </a:r>
            <a:r>
              <a:rPr lang="hu-HU" sz="1700" dirty="0"/>
              <a:t>: a háború és menekülthullám miatt Ukrajna lakossága kb. 35 millió alá esett ténylegesen.</a:t>
            </a:r>
            <a:r>
              <a:rPr lang="hu-HU" sz="17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hu-HU" sz="1700" dirty="0"/>
              <a:t> Látszik, hogy a XX. században Ukrajna 20–25 millió főnyi népességvesztést szenvedett el (halálozások, deportálások, emigráció), miközben milliószámra telepítettek be oroszokat.</a:t>
            </a:r>
          </a:p>
        </p:txBody>
      </p:sp>
    </p:spTree>
    <p:extLst>
      <p:ext uri="{BB962C8B-B14F-4D97-AF65-F5344CB8AC3E}">
        <p14:creationId xmlns:p14="http://schemas.microsoft.com/office/powerpoint/2010/main" val="437477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03694" y="56562"/>
            <a:ext cx="12433954" cy="923827"/>
          </a:xfrm>
        </p:spPr>
        <p:txBody>
          <a:bodyPr>
            <a:noAutofit/>
          </a:bodyPr>
          <a:lstStyle/>
          <a:p>
            <a:r>
              <a:rPr lang="hu-HU" sz="3800" b="1" dirty="0">
                <a:solidFill>
                  <a:schemeClr val="accent6">
                    <a:lumMod val="50000"/>
                  </a:schemeClr>
                </a:solidFill>
              </a:rPr>
              <a:t>Az oroszok etnikai és nyelvi identitásának aránya Ukrajnában</a:t>
            </a: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(2022 után önbevallásalapján)</a:t>
            </a:r>
          </a:p>
        </p:txBody>
      </p:sp>
      <p:sp>
        <p:nvSpPr>
          <p:cNvPr id="3" name="AutoShape 2" descr="Kimeneti ké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310321"/>
            <a:ext cx="5717324" cy="51058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665" y="1291463"/>
            <a:ext cx="5680511" cy="49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62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9"/>
            <a:ext cx="12191999" cy="1063967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accent6">
                    <a:lumMod val="50000"/>
                  </a:schemeClr>
                </a:solidFill>
              </a:rPr>
              <a:t>Az orosz etnikai és nyelvi identitás eloszlása Ukrajnában (2001)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06" y="1923067"/>
            <a:ext cx="5632515" cy="424358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253" y="1894787"/>
            <a:ext cx="5534810" cy="42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0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7505"/>
            <a:ext cx="12192000" cy="913138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Az orosz etnikum és anyanyelvűek aránya a Balti államokban</a:t>
            </a:r>
            <a:b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(1991-2021)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20" y="1489434"/>
            <a:ext cx="5470180" cy="513338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535" y="1489434"/>
            <a:ext cx="5649488" cy="50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4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9"/>
            <a:ext cx="12191999" cy="1143000"/>
          </a:xfrm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Az Orosz Birodalom felemelkedése és bukása </a:t>
            </a:r>
            <a:b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(–1917)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160256" y="1597196"/>
            <a:ext cx="1203174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középkori 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Kijevi Rusz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szétesése után Moszkva vált a térség vezető hatalmává, és a mongol hódoltság után innen indult el az orosz államiság megerősödése.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IV. (Rettegett) Iván 1547-ben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felvette a cári címet, ezzel megszületett az egységes Orosz Birodalom.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Romanov-dinasztia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idején, Nagy Péter és Katalin cárnő reformjai révén Oroszország európai nagyhatalommá vált, amely hatalmas terjeszkedést hajtott végre.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XIX. században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 birodalom Szibériától Közép-Ázsiáig terjeszkedett, miközben belső feszültségekkel küzdött; a jobbágyság felszabadítása (1861) sem oldotta meg a társadalmi problémákat.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Az 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I. világháború vereségei és a belső válság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forradalmakhoz vezettek, és 1917-ben összeomlott a cári rendszer.</a:t>
            </a:r>
          </a:p>
        </p:txBody>
      </p:sp>
    </p:spTree>
    <p:extLst>
      <p:ext uri="{BB962C8B-B14F-4D97-AF65-F5344CB8AC3E}">
        <p14:creationId xmlns:p14="http://schemas.microsoft.com/office/powerpoint/2010/main" val="3270333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2045"/>
          </a:xfrm>
        </p:spPr>
        <p:txBody>
          <a:bodyPr>
            <a:noAutofit/>
          </a:bodyPr>
          <a:lstStyle/>
          <a:p>
            <a:r>
              <a:rPr lang="hu-HU" sz="4400" dirty="0">
                <a:solidFill>
                  <a:schemeClr val="accent6">
                    <a:lumMod val="50000"/>
                  </a:schemeClr>
                </a:solidFill>
              </a:rPr>
              <a:t>Az orosz lakosság aránya Közép-Ázsiában </a:t>
            </a:r>
            <a:br>
              <a:rPr lang="hu-HU" sz="4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3600" dirty="0">
                <a:solidFill>
                  <a:schemeClr val="accent6">
                    <a:lumMod val="50000"/>
                  </a:schemeClr>
                </a:solidFill>
              </a:rPr>
              <a:t>(1926-tól napjainkig)</a:t>
            </a:r>
          </a:p>
        </p:txBody>
      </p:sp>
      <p:pic>
        <p:nvPicPr>
          <p:cNvPr id="1026" name="Picture 2" descr="https://hatarkovekblog.hu/file/slides/5/5563/orosz_kisebbseg_kozep_azs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8" y="1366888"/>
            <a:ext cx="10894242" cy="53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28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93889"/>
          </a:xfrm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A SZU/Oroszország háborúi (1945-2000)</a:t>
            </a:r>
          </a:p>
        </p:txBody>
      </p:sp>
      <p:sp>
        <p:nvSpPr>
          <p:cNvPr id="3" name="Téglalap 2"/>
          <p:cNvSpPr/>
          <p:nvPr/>
        </p:nvSpPr>
        <p:spPr>
          <a:xfrm>
            <a:off x="75415" y="611986"/>
            <a:ext cx="1140643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1945–1989: Szovjet blokk és hidegháborús intervenciók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Közel-Kelet (1948–1973)</a:t>
            </a:r>
            <a:r>
              <a:rPr lang="hu-HU" sz="2000" dirty="0">
                <a:ea typeface="Times New Roman" panose="02020603050405020304" pitchFamily="18" charset="0"/>
              </a:rPr>
              <a:t>: katonai támogatás és fegyverszállítás </a:t>
            </a:r>
            <a:r>
              <a:rPr lang="hu-HU" sz="2000" dirty="0" err="1">
                <a:ea typeface="Times New Roman" panose="02020603050405020304" pitchFamily="18" charset="0"/>
              </a:rPr>
              <a:t>Egyiptomnak</a:t>
            </a:r>
            <a:r>
              <a:rPr lang="hu-HU" sz="2000" dirty="0">
                <a:ea typeface="Times New Roman" panose="02020603050405020304" pitchFamily="18" charset="0"/>
              </a:rPr>
              <a:t>, Szíriának, arab államoknak Izrael ellen.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Korea (1950–1953)</a:t>
            </a:r>
            <a:r>
              <a:rPr lang="hu-HU" sz="2000" dirty="0">
                <a:ea typeface="Times New Roman" panose="02020603050405020304" pitchFamily="18" charset="0"/>
              </a:rPr>
              <a:t>: szovjet pilóták titokban részt vettek a harcokban Észak-Korea oldalán, kínai és koreai álcában.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1956 – Magyarország</a:t>
            </a:r>
            <a:r>
              <a:rPr lang="hu-HU" sz="2000" dirty="0">
                <a:ea typeface="Times New Roman" panose="02020603050405020304" pitchFamily="18" charset="0"/>
              </a:rPr>
              <a:t>: szovjet invázió a forradalom leverésére (kb. 2 500 magyar halott, 200 000 menekült).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1968 – Csehszlovákia</a:t>
            </a:r>
            <a:r>
              <a:rPr lang="hu-HU" sz="2000" dirty="0">
                <a:ea typeface="Times New Roman" panose="02020603050405020304" pitchFamily="18" charset="0"/>
              </a:rPr>
              <a:t>: Varsói Szerződés intervenció a „prágai tavasz” leverésére (kb. 500 civil halott).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1979–1989 – Afganisztán</a:t>
            </a:r>
            <a:r>
              <a:rPr lang="hu-HU" sz="2000" dirty="0">
                <a:ea typeface="Times New Roman" panose="02020603050405020304" pitchFamily="18" charset="0"/>
              </a:rPr>
              <a:t>: teljes körű szovjet katonai megszállás, 10 éves háború a </a:t>
            </a:r>
            <a:r>
              <a:rPr lang="hu-HU" sz="2000" dirty="0" err="1">
                <a:ea typeface="Times New Roman" panose="02020603050405020304" pitchFamily="18" charset="0"/>
              </a:rPr>
              <a:t>mudzsahedinek</a:t>
            </a:r>
            <a:r>
              <a:rPr lang="hu-HU" sz="2000" dirty="0">
                <a:ea typeface="Times New Roman" panose="02020603050405020304" pitchFamily="18" charset="0"/>
              </a:rPr>
              <a:t> ellen (kb. 1 millió afgán halott, 15 000 szovjet katona).</a:t>
            </a:r>
          </a:p>
          <a:p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1990-es évek: </a:t>
            </a:r>
            <a:r>
              <a:rPr lang="hu-HU" sz="2200" dirty="0"/>
              <a:t>Oroszországi Föderáció</a:t>
            </a: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, posztszovjet válságok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1991 – Litvánia / Balti államok</a:t>
            </a:r>
            <a:r>
              <a:rPr lang="hu-HU" sz="2000" dirty="0">
                <a:ea typeface="Times New Roman" panose="02020603050405020304" pitchFamily="18" charset="0"/>
              </a:rPr>
              <a:t>: szovjet belbiztonsági erők fellépése a függetlenségi mozgalmak ellen (Vilnius TV-torony ostroma – 14 civil halott).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1992 – </a:t>
            </a:r>
            <a:r>
              <a:rPr lang="hu-HU" sz="2000" b="1" dirty="0" err="1">
                <a:ea typeface="Times New Roman" panose="02020603050405020304" pitchFamily="18" charset="0"/>
              </a:rPr>
              <a:t>Transznisztria</a:t>
            </a:r>
            <a:r>
              <a:rPr lang="hu-HU" sz="2000" b="1" dirty="0">
                <a:ea typeface="Times New Roman" panose="02020603050405020304" pitchFamily="18" charset="0"/>
              </a:rPr>
              <a:t> (Moldova)</a:t>
            </a:r>
            <a:r>
              <a:rPr lang="hu-HU" sz="2000" dirty="0">
                <a:ea typeface="Times New Roman" panose="02020603050405020304" pitchFamily="18" charset="0"/>
              </a:rPr>
              <a:t>: orosz „békefenntartók” valójában támogatják a </a:t>
            </a:r>
            <a:r>
              <a:rPr lang="hu-HU" sz="2000" dirty="0" err="1">
                <a:ea typeface="Times New Roman" panose="02020603050405020304" pitchFamily="18" charset="0"/>
              </a:rPr>
              <a:t>szeparatistákat</a:t>
            </a:r>
            <a:r>
              <a:rPr lang="hu-HU" sz="2000" dirty="0">
                <a:ea typeface="Times New Roman" panose="02020603050405020304" pitchFamily="18" charset="0"/>
              </a:rPr>
              <a:t>, befagyott konfliktus máig.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1992–1997 – Tádzsikisztán polgárháború</a:t>
            </a:r>
            <a:r>
              <a:rPr lang="hu-HU" sz="2000" dirty="0">
                <a:ea typeface="Times New Roman" panose="02020603050405020304" pitchFamily="18" charset="0"/>
              </a:rPr>
              <a:t>: orosz csapatok aktívan segítik a kormányt az iszlamista </a:t>
            </a:r>
            <a:r>
              <a:rPr lang="hu-HU" sz="2000" dirty="0"/>
              <a:t>ellenzékkel </a:t>
            </a:r>
            <a:r>
              <a:rPr lang="hu-HU" sz="2000" dirty="0">
                <a:ea typeface="Times New Roman" panose="02020603050405020304" pitchFamily="18" charset="0"/>
              </a:rPr>
              <a:t>szemben.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1994–1996 – I. csecsen háború</a:t>
            </a:r>
            <a:r>
              <a:rPr lang="hu-HU" sz="2000" dirty="0">
                <a:ea typeface="Times New Roman" panose="02020603050405020304" pitchFamily="18" charset="0"/>
              </a:rPr>
              <a:t>: </a:t>
            </a:r>
            <a:r>
              <a:rPr lang="hu-HU" sz="2000" dirty="0" err="1">
                <a:ea typeface="Times New Roman" panose="02020603050405020304" pitchFamily="18" charset="0"/>
              </a:rPr>
              <a:t>Groznij</a:t>
            </a:r>
            <a:r>
              <a:rPr lang="hu-HU" sz="2000" dirty="0">
                <a:ea typeface="Times New Roman" panose="02020603050405020304" pitchFamily="18" charset="0"/>
              </a:rPr>
              <a:t> brutális ostroma, tömeges civil áldozatok, orosz vereség.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1999–2009 – II. csecsen háború</a:t>
            </a:r>
            <a:r>
              <a:rPr lang="hu-HU" sz="2000" dirty="0">
                <a:ea typeface="Times New Roman" panose="02020603050405020304" pitchFamily="18" charset="0"/>
              </a:rPr>
              <a:t>: Putyin felemelkedésének alapja, végül Csecsenföld orosz ellenőrzés alá kerül, hatalmas civil pusztítással.</a:t>
            </a:r>
            <a:endParaRPr lang="hu-HU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20131"/>
          </a:xfrm>
        </p:spPr>
        <p:txBody>
          <a:bodyPr>
            <a:norm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Oroszország háborúi (2000-)</a:t>
            </a:r>
            <a:endParaRPr lang="hu-HU" sz="4400" dirty="0"/>
          </a:p>
        </p:txBody>
      </p:sp>
      <p:sp>
        <p:nvSpPr>
          <p:cNvPr id="3" name="Téglalap 2"/>
          <p:cNvSpPr/>
          <p:nvPr/>
        </p:nvSpPr>
        <p:spPr>
          <a:xfrm>
            <a:off x="490194" y="1075727"/>
            <a:ext cx="114441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2000-es évek: Putyin katonai restaurációja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2008 – Orosz–grúz háború</a:t>
            </a:r>
            <a:r>
              <a:rPr lang="hu-HU" sz="2000" dirty="0">
                <a:ea typeface="Times New Roman" panose="02020603050405020304" pitchFamily="18" charset="0"/>
              </a:rPr>
              <a:t>: öt napos villámháború, </a:t>
            </a:r>
            <a:r>
              <a:rPr lang="hu-HU" sz="2000" b="1" dirty="0">
                <a:ea typeface="Times New Roman" panose="02020603050405020304" pitchFamily="18" charset="0"/>
              </a:rPr>
              <a:t>Dél-</a:t>
            </a:r>
            <a:r>
              <a:rPr lang="hu-HU" sz="2000" b="1" dirty="0" err="1">
                <a:ea typeface="Times New Roman" panose="02020603050405020304" pitchFamily="18" charset="0"/>
              </a:rPr>
              <a:t>Oszétia</a:t>
            </a:r>
            <a:r>
              <a:rPr lang="hu-HU" sz="2000" b="1" dirty="0">
                <a:ea typeface="Times New Roman" panose="02020603050405020304" pitchFamily="18" charset="0"/>
              </a:rPr>
              <a:t> és </a:t>
            </a:r>
            <a:r>
              <a:rPr lang="hu-HU" sz="2000" b="1" dirty="0" err="1">
                <a:ea typeface="Times New Roman" panose="02020603050405020304" pitchFamily="18" charset="0"/>
              </a:rPr>
              <a:t>Abházia</a:t>
            </a:r>
            <a:r>
              <a:rPr lang="hu-HU" sz="2000" b="1" dirty="0">
                <a:ea typeface="Times New Roman" panose="02020603050405020304" pitchFamily="18" charset="0"/>
              </a:rPr>
              <a:t> </a:t>
            </a:r>
            <a:r>
              <a:rPr lang="hu-HU" sz="2000" dirty="0">
                <a:ea typeface="Times New Roman" panose="02020603050405020304" pitchFamily="18" charset="0"/>
              </a:rPr>
              <a:t>szakadár területek „függetlenségét” </a:t>
            </a:r>
            <a:r>
              <a:rPr lang="hu-HU" sz="2000" dirty="0"/>
              <a:t>Oroszország elismeri.</a:t>
            </a:r>
          </a:p>
          <a:p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2010-es évek: Újexpanziós korszak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2014 – Krím annektálása</a:t>
            </a:r>
            <a:r>
              <a:rPr lang="hu-HU" sz="2000" dirty="0">
                <a:ea typeface="Times New Roman" panose="02020603050405020304" pitchFamily="18" charset="0"/>
              </a:rPr>
              <a:t>: orosz különleges erők megszállják, illegális népszavazással Oroszországhoz csatolják.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2014– – </a:t>
            </a:r>
            <a:r>
              <a:rPr lang="hu-HU" sz="2000" b="1" dirty="0" err="1">
                <a:ea typeface="Times New Roman" panose="02020603050405020304" pitchFamily="18" charset="0"/>
              </a:rPr>
              <a:t>Donbasz</a:t>
            </a:r>
            <a:r>
              <a:rPr lang="hu-HU" sz="2000" b="1" dirty="0">
                <a:ea typeface="Times New Roman" panose="02020603050405020304" pitchFamily="18" charset="0"/>
              </a:rPr>
              <a:t> háború</a:t>
            </a:r>
            <a:r>
              <a:rPr lang="hu-HU" sz="2000" dirty="0">
                <a:ea typeface="Times New Roman" panose="02020603050405020304" pitchFamily="18" charset="0"/>
              </a:rPr>
              <a:t>: orosz támogatású </a:t>
            </a:r>
            <a:r>
              <a:rPr lang="hu-HU" sz="2000" dirty="0" err="1">
                <a:ea typeface="Times New Roman" panose="02020603050405020304" pitchFamily="18" charset="0"/>
              </a:rPr>
              <a:t>szeparatisták</a:t>
            </a:r>
            <a:r>
              <a:rPr lang="hu-HU" sz="2000" dirty="0">
                <a:ea typeface="Times New Roman" panose="02020603050405020304" pitchFamily="18" charset="0"/>
              </a:rPr>
              <a:t> és reguláris csapatok Ukrajna ellen (MH17 maláj gép lelövése is).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2015– – Szíria</a:t>
            </a:r>
            <a:r>
              <a:rPr lang="hu-HU" sz="2000" dirty="0">
                <a:ea typeface="Times New Roman" panose="02020603050405020304" pitchFamily="18" charset="0"/>
              </a:rPr>
              <a:t>: orosz légierő és zsoldosok (Wagner) </a:t>
            </a:r>
            <a:r>
              <a:rPr lang="hu-HU" sz="2000" dirty="0" err="1">
                <a:ea typeface="Times New Roman" panose="02020603050405020304" pitchFamily="18" charset="0"/>
              </a:rPr>
              <a:t>Aszad</a:t>
            </a:r>
            <a:r>
              <a:rPr lang="hu-HU" sz="2000" dirty="0">
                <a:ea typeface="Times New Roman" panose="02020603050405020304" pitchFamily="18" charset="0"/>
              </a:rPr>
              <a:t> diktátor védelmében; tízezres nagyságrendű civil halál légicsapásokban.</a:t>
            </a:r>
          </a:p>
          <a:p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2020-as évek: Nyílt agresszió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2020 – Hegyi-</a:t>
            </a:r>
            <a:r>
              <a:rPr lang="hu-HU" sz="2000" b="1" dirty="0" err="1">
                <a:ea typeface="Times New Roman" panose="02020603050405020304" pitchFamily="18" charset="0"/>
              </a:rPr>
              <a:t>Karabah</a:t>
            </a:r>
            <a:r>
              <a:rPr lang="hu-HU" sz="2000" dirty="0">
                <a:ea typeface="Times New Roman" panose="02020603050405020304" pitchFamily="18" charset="0"/>
              </a:rPr>
              <a:t>: orosz békefenntartók telepítése az örmény–azeri háború után (2023-ban </a:t>
            </a:r>
            <a:r>
              <a:rPr lang="hu-HU" sz="2000" dirty="0"/>
              <a:t>létszámukat felére csökkentik, majd az azeriek indította egynapos háború idején tétlenek maradnak).</a:t>
            </a:r>
            <a:endParaRPr lang="hu-HU" sz="2000" dirty="0">
              <a:ea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000" b="1" dirty="0">
                <a:ea typeface="Times New Roman" panose="02020603050405020304" pitchFamily="18" charset="0"/>
              </a:rPr>
              <a:t>2022– – Teljes invázió Ukrajna ellen</a:t>
            </a:r>
            <a:r>
              <a:rPr lang="hu-HU" sz="2000" dirty="0">
                <a:ea typeface="Times New Roman" panose="02020603050405020304" pitchFamily="18" charset="0"/>
              </a:rPr>
              <a:t>: Európa legnagyobb háborúja a II. világháború óta; százezres katonai veszteségek, több tízezer civil halott, milliók menekülése.</a:t>
            </a:r>
          </a:p>
        </p:txBody>
      </p:sp>
    </p:spTree>
    <p:extLst>
      <p:ext uri="{BB962C8B-B14F-4D97-AF65-F5344CB8AC3E}">
        <p14:creationId xmlns:p14="http://schemas.microsoft.com/office/powerpoint/2010/main" val="1138015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84843" y="47134"/>
            <a:ext cx="12349113" cy="716436"/>
          </a:xfrm>
        </p:spPr>
        <p:txBody>
          <a:bodyPr>
            <a:noAutofit/>
          </a:bodyPr>
          <a:lstStyle/>
          <a:p>
            <a:r>
              <a:rPr lang="hu-HU" sz="4350" b="1" dirty="0">
                <a:solidFill>
                  <a:schemeClr val="accent6">
                    <a:lumMod val="50000"/>
                  </a:schemeClr>
                </a:solidFill>
              </a:rPr>
              <a:t>Oroszország katonai kiadásainak alakulása (</a:t>
            </a:r>
            <a:r>
              <a:rPr lang="hu-HU" sz="4350" b="1" dirty="0" err="1">
                <a:solidFill>
                  <a:schemeClr val="accent6">
                    <a:lumMod val="50000"/>
                  </a:schemeClr>
                </a:solidFill>
              </a:rPr>
              <a:t>Rbl</a:t>
            </a:r>
            <a:r>
              <a:rPr lang="hu-HU" sz="4350" b="1" dirty="0">
                <a:solidFill>
                  <a:schemeClr val="accent6">
                    <a:lumMod val="50000"/>
                  </a:schemeClr>
                </a:solidFill>
              </a:rPr>
              <a:t>, USD)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7" y="810705"/>
            <a:ext cx="5769105" cy="591390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825" y="810705"/>
            <a:ext cx="5726830" cy="59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49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"/>
            <a:ext cx="12191999" cy="471055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chemeClr val="accent6">
                    <a:lumMod val="50000"/>
                  </a:schemeClr>
                </a:solidFill>
              </a:rPr>
              <a:t>Lista az Oroszországgal kötött megállapodásokról, amelyeket soha nem tartott be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781" y="471052"/>
            <a:ext cx="11905673" cy="63361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400" b="1" dirty="0"/>
              <a:t>1991    </a:t>
            </a:r>
            <a:r>
              <a:rPr lang="hu-HU" sz="1400" b="1" dirty="0" err="1"/>
              <a:t>Belovezsi</a:t>
            </a:r>
            <a:r>
              <a:rPr lang="hu-HU" sz="1400" b="1" dirty="0"/>
              <a:t> megállapodás (</a:t>
            </a:r>
            <a:r>
              <a:rPr lang="hu-HU" sz="1400" dirty="0" err="1"/>
              <a:t>Belovežszkaja</a:t>
            </a:r>
            <a:r>
              <a:rPr lang="hu-HU" sz="1400" dirty="0"/>
              <a:t> </a:t>
            </a:r>
            <a:r>
              <a:rPr lang="hu-HU" sz="1400" dirty="0" err="1"/>
              <a:t>Puscsa</a:t>
            </a:r>
            <a:r>
              <a:rPr lang="hu-HU" sz="1400" dirty="0"/>
              <a:t>, Fehéroroszország)</a:t>
            </a:r>
            <a:endParaRPr lang="hu-HU" sz="14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dirty="0"/>
              <a:t>A </a:t>
            </a:r>
            <a:r>
              <a:rPr lang="hu-HU" sz="1400" b="1" dirty="0"/>
              <a:t>FÁK megalakulása</a:t>
            </a:r>
            <a:r>
              <a:rPr lang="hu-HU" sz="1400" dirty="0"/>
              <a:t>. Oroszország vállalta, hogy tiszteletben tartja Ukrajna függetlenségét és területi határait.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400" b="1" dirty="0"/>
              <a:t>1994    Budapesti Memorandum</a:t>
            </a:r>
            <a:endParaRPr lang="hu-HU" sz="1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dirty="0"/>
              <a:t>Oroszország vállalta, hogy „tiszteletben tartja Ukrajna függetlenségét, szuverenitását és meglévő határait”, hogy „tartózkodik az erőszak fenyegetésétől vagy alkalmazásától Ukrajna területi integritása vagy politikai függetlensége ellen”, cserébe azért, hogy Ukrajna lemondott a világ harmadik legnagyobb nukleáris arzenáljáról.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b="1" dirty="0"/>
              <a:t>Ezzel szemben: </a:t>
            </a:r>
            <a:r>
              <a:rPr lang="hu-HU" sz="1400" dirty="0"/>
              <a:t>2014-ben Oroszország megszállta a Krím félszigetet.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400" b="1" dirty="0"/>
              <a:t>1997   Orosz-ukrán barátsági szerződés</a:t>
            </a:r>
            <a:endParaRPr lang="hu-HU" sz="1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dirty="0"/>
              <a:t>Oroszország megerősítette Ukrajna területi integritását és a határok sérthetetlenségét.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b="1" dirty="0"/>
              <a:t>Ezzel szemben </a:t>
            </a:r>
            <a:r>
              <a:rPr lang="hu-HU" sz="1400" dirty="0"/>
              <a:t>: 2014-ben Oroszország annektálta a Krímet és katonai műveleteket indított Kelet-Ukrajnában.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400" b="1" dirty="0"/>
              <a:t>1999   Az EBESZ isztambuli csúcstalálkozója</a:t>
            </a:r>
            <a:endParaRPr lang="hu-HU" sz="1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dirty="0"/>
              <a:t>Oroszország vállalta, hogy 2002 végéig kivonja csapatait Moldovából (Dnyeszter-mellék) és Grúziából.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b="1" dirty="0"/>
              <a:t>Ezzel szemben </a:t>
            </a:r>
            <a:r>
              <a:rPr lang="hu-HU" sz="1400" dirty="0"/>
              <a:t>: Ez soha nem történt meg, az orosz csapatok továbbra is jelen vannak.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400" b="1" dirty="0">
                <a:solidFill>
                  <a:srgbClr val="222222"/>
                </a:solidFill>
              </a:rPr>
              <a:t>2003   </a:t>
            </a:r>
            <a:r>
              <a:rPr lang="hu-HU" sz="1400" b="1" dirty="0" err="1">
                <a:solidFill>
                  <a:srgbClr val="222222"/>
                </a:solidFill>
              </a:rPr>
              <a:t>Delimitációs</a:t>
            </a:r>
            <a:r>
              <a:rPr lang="hu-HU" sz="1400" b="1" dirty="0">
                <a:solidFill>
                  <a:srgbClr val="222222"/>
                </a:solidFill>
              </a:rPr>
              <a:t> szerződés Ukrajna és Oroszország között</a:t>
            </a:r>
            <a:r>
              <a:rPr lang="hu-HU" sz="1400" dirty="0">
                <a:solidFill>
                  <a:srgbClr val="222222"/>
                </a:solidFill>
              </a:rPr>
              <a:t>, amiben rögzítik közös határaikat, majd ratifikálják a szerződést.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400" b="1" dirty="0"/>
              <a:t>2008   Az 1997-es barátsági, együttműködési és partnerségi szerződés szövegmódosítás nélküli meghosszabbítása.</a:t>
            </a:r>
            <a:endParaRPr lang="hu-HU" sz="1400" b="1" dirty="0">
              <a:solidFill>
                <a:srgbClr val="222222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400" b="1" dirty="0"/>
              <a:t>2008   Tűzszüneti megállapodás Grúziával</a:t>
            </a:r>
            <a:endParaRPr lang="hu-HU" sz="1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dirty="0"/>
              <a:t>Oroszország beleegyezett, hogy csapatait visszavonja az ellenségeskedések előtti vonalakra.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b="1" dirty="0"/>
              <a:t>Ezzel szemben </a:t>
            </a:r>
            <a:r>
              <a:rPr lang="hu-HU" sz="1400" dirty="0"/>
              <a:t>: Orosz katonák továbbra is megszállva tartanak grúz területeket (</a:t>
            </a:r>
            <a:r>
              <a:rPr lang="hu-HU" sz="1400" dirty="0" err="1"/>
              <a:t>Abházia</a:t>
            </a:r>
            <a:r>
              <a:rPr lang="hu-HU" sz="1400" dirty="0"/>
              <a:t> és Dél-</a:t>
            </a:r>
            <a:r>
              <a:rPr lang="hu-HU" sz="1400" dirty="0" err="1"/>
              <a:t>Oszétia</a:t>
            </a:r>
            <a:r>
              <a:rPr lang="hu-HU" sz="1400" dirty="0"/>
              <a:t>).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400" b="1" dirty="0"/>
              <a:t>2014    </a:t>
            </a:r>
            <a:r>
              <a:rPr lang="hu-HU" sz="1400" b="1" dirty="0" err="1"/>
              <a:t>Ilovajszki</a:t>
            </a:r>
            <a:r>
              <a:rPr lang="hu-HU" sz="1400" b="1" dirty="0"/>
              <a:t> „zöld folyosó” és egyéb „humanitárius” folyosók</a:t>
            </a:r>
            <a:endParaRPr lang="hu-HU" sz="1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dirty="0"/>
              <a:t>Oroszország megígérte, hogy biztosítja az ukrán erők biztonságos kivonulását </a:t>
            </a:r>
            <a:r>
              <a:rPr lang="hu-HU" sz="1400" dirty="0" err="1"/>
              <a:t>Ilovajszkból</a:t>
            </a:r>
            <a:r>
              <a:rPr lang="hu-HU" sz="1400" dirty="0"/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b="1" dirty="0"/>
              <a:t>Ezzel szemben </a:t>
            </a:r>
            <a:r>
              <a:rPr lang="hu-HU" sz="1400" dirty="0"/>
              <a:t>: Ehelyett tüzet nyitott, és 366 ukrán katonát megölt.  (Hasonló taktikát alkalmazott Szíriában is.)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400" b="1" dirty="0"/>
              <a:t>2014–2015 Minszki megállapodások</a:t>
            </a:r>
            <a:endParaRPr lang="hu-HU" sz="1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dirty="0"/>
              <a:t>Oroszország vállalta, hogy tűzszünetet tart Kelet-Ukrajnában.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b="1" dirty="0"/>
              <a:t>Ezzel szemben </a:t>
            </a:r>
            <a:r>
              <a:rPr lang="hu-HU" sz="1400" dirty="0"/>
              <a:t>: Több mint 200 tárgyalási forduló és 20 sikertelen tűzszüneti kísérlet után az eszkalációra hivatkozva – aminek semmi alapja nem volt - 2022. február 24-én Oroszország teljes körű inváziót indított Ukrajna ellen.</a:t>
            </a:r>
            <a:endParaRPr lang="hu-HU" sz="14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400" b="1" dirty="0"/>
              <a:t>2022    Fekete-tengeri gabonaszállítási megállapodás</a:t>
            </a:r>
            <a:endParaRPr lang="hu-HU" sz="1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dirty="0"/>
              <a:t>Oroszország ígéretet tett arra, hogy biztosítja a kezdeményezésben részt vevő hajók biztonságát.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400" b="1" dirty="0"/>
              <a:t>Ezzel szemben </a:t>
            </a:r>
            <a:r>
              <a:rPr lang="hu-HU" sz="1400" dirty="0"/>
              <a:t>: Hónapokig akadályozta a gabonaexportot, majd egy évvel később egyoldalúan kilépett a megállapodásból.</a:t>
            </a:r>
          </a:p>
        </p:txBody>
      </p:sp>
    </p:spTree>
    <p:extLst>
      <p:ext uri="{BB962C8B-B14F-4D97-AF65-F5344CB8AC3E}">
        <p14:creationId xmlns:p14="http://schemas.microsoft.com/office/powerpoint/2010/main" val="709340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46754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Oroszország valós háborús céljai és a „dezinformációs ökoszisztéma”</a:t>
            </a:r>
          </a:p>
        </p:txBody>
      </p:sp>
      <p:sp>
        <p:nvSpPr>
          <p:cNvPr id="3" name="Téglalap 2"/>
          <p:cNvSpPr/>
          <p:nvPr/>
        </p:nvSpPr>
        <p:spPr>
          <a:xfrm>
            <a:off x="367645" y="437459"/>
            <a:ext cx="11651529" cy="674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9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Putyin hivatalos narratívája (államfői szint)</a:t>
            </a:r>
            <a:endParaRPr lang="hu-HU" sz="1900" dirty="0">
              <a:solidFill>
                <a:schemeClr val="accent6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Ukrajna NATO-tagságának megakadályozása.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Krím és a megszállt </a:t>
            </a:r>
            <a:r>
              <a:rPr lang="hu-HU" sz="155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Donbasz</a:t>
            </a: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„végleges visszatérése Oroszországhoz”.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„Semleges”, nyugati fegyverektől mentes Ukrajna.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1550" b="1" dirty="0"/>
              <a:t>Az ukrán hadsereg létszámának és fegyverzetének korlátozása.</a:t>
            </a:r>
            <a:r>
              <a:rPr lang="hu-HU" sz="1550" b="1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550" b="1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Ez a „minimális program”, amivel a Nyugat felé is alkuképesnek próbál látszani.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1900" b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Medvegyev</a:t>
            </a:r>
            <a:r>
              <a:rPr lang="hu-HU" sz="19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retorikája (rossz zsaru, maximalista üzenetek)</a:t>
            </a:r>
            <a:endParaRPr lang="hu-HU" sz="1900" dirty="0">
              <a:solidFill>
                <a:schemeClr val="accent6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Ukrajna teljes felszámolása: „nem létezhet önálló ukrán állam”.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Lengyelország és a Baltikum fenyegetése, nukleáris zsarolás.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NATO-országok nyílt emlegetése mint „következő célpontok”.</a:t>
            </a:r>
            <a:b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50" b="1" dirty="0">
                <a:latin typeface="+mj-lt"/>
                <a:ea typeface="Times New Roman" panose="02020603050405020304" pitchFamily="18" charset="0"/>
                <a:cs typeface="Segoe UI Symbol" panose="020B0502040204020203" pitchFamily="34" charset="0"/>
              </a:rPr>
              <a:t>➡️</a:t>
            </a: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Ez az a szint, ahol már a Varsói Szerződés szelleme újra megjelenik: az egész keleti blokk feletti „jogos” orosz fennhatóság.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19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Állami média és propagandisták</a:t>
            </a:r>
            <a:endParaRPr lang="hu-HU" sz="1900" dirty="0">
              <a:solidFill>
                <a:schemeClr val="accent6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Folyamatosan </a:t>
            </a:r>
            <a:r>
              <a:rPr lang="hu-HU" sz="155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relativizálják</a:t>
            </a: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Ukrajna létét: „mesterséges állam”.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Tesztelik a közönséget radikálisabb ötletekkel: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15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1550" b="1" dirty="0" err="1"/>
              <a:t>Novorosszija</a:t>
            </a:r>
            <a:r>
              <a:rPr lang="hu-HU" sz="1550" b="1" dirty="0"/>
              <a:t>” </a:t>
            </a: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kiterjesztése a Fekete-tenger partvidékére.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„Kárpátalja Magyarországnak, Lvov Lengyelországnak” → Ukrajna feldarabolásának normalizálása.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Európa gyengeségének hirdetése: a Nyugat úgyis szétesik, a balti és közép-európai államok védtelenek.</a:t>
            </a:r>
            <a:b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550" b="1" dirty="0">
                <a:latin typeface="+mj-lt"/>
                <a:ea typeface="Times New Roman" panose="02020603050405020304" pitchFamily="18" charset="0"/>
                <a:cs typeface="Segoe UI Symbol" panose="020B0502040204020203" pitchFamily="34" charset="0"/>
              </a:rPr>
              <a:t>➡️</a:t>
            </a: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Ezzel hozzászoktatják a társadalmat és a külvilágot a gondolathoz, hogy Oroszország újra birodalmi pozícióba törhet.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19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tényleges távlati cél (a három szint összekapcsolódásából)</a:t>
            </a:r>
            <a:endParaRPr lang="hu-HU" sz="1900" dirty="0">
              <a:solidFill>
                <a:schemeClr val="accent6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Ukrajna eltörlése önálló államként vagy működésképtelen, orosz befolyás alatt álló maradvány létrehozása.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„Orosz világ” (</a:t>
            </a:r>
            <a:r>
              <a:rPr lang="hu-HU" sz="155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Russzkij</a:t>
            </a: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55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Mir</a:t>
            </a: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155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újrarajzolása</a:t>
            </a: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az orosz nyelv, kultúra, gazdasági és katonai dominancia kiterjesztése.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Birodalmi restauráció: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Minimum: az egykori Szovjetunió területének visszavétele befolyási övezetként (pl. </a:t>
            </a:r>
            <a:r>
              <a:rPr lang="hu-HU" sz="155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Belarusz</a:t>
            </a: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teljes integrálása, Moldova és Közép-Ázsia bekebelezése).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Maximum: a Varsói Szerződés korábbi államainak (pl. Magyarország, Lengyelország, Csehszlovákia utódállamai) ismételt alárendelése az orosz stratégiai szférának.</a:t>
            </a:r>
            <a:endParaRPr lang="hu-HU" sz="15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155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Európa megosztása: a NATO és az EU kettészakítása, „semleges” zóna kialakítása Közép-Európában.</a:t>
            </a:r>
            <a:endParaRPr lang="hu-HU" sz="155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92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36567"/>
            <a:ext cx="12118109" cy="443346"/>
          </a:xfrm>
        </p:spPr>
        <p:txBody>
          <a:bodyPr>
            <a:noAutofit/>
          </a:bodyPr>
          <a:lstStyle/>
          <a:p>
            <a:r>
              <a:rPr lang="hu-HU" sz="4400" dirty="0">
                <a:solidFill>
                  <a:schemeClr val="accent6">
                    <a:lumMod val="50000"/>
                  </a:schemeClr>
                </a:solidFill>
              </a:rPr>
              <a:t>Az orosz agresszió az ukrán civil lakosság ellen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673" y="580750"/>
            <a:ext cx="11785600" cy="6220687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legalább </a:t>
            </a:r>
            <a:r>
              <a:rPr lang="hu-HU" sz="3200" b="1" dirty="0"/>
              <a:t>12 500 civil, köztük 650 gyermek vesztette életét </a:t>
            </a:r>
            <a:r>
              <a:rPr lang="hu-HU" sz="3200" dirty="0"/>
              <a:t>(az ENSZ 2024 decemberi becslése szerint);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3200" dirty="0"/>
              <a:t>azonban a valós számok ennél magasabbak lehetnek; például </a:t>
            </a:r>
            <a:r>
              <a:rPr lang="hu-HU" sz="3200" b="1" dirty="0" err="1"/>
              <a:t>Mariupol</a:t>
            </a:r>
            <a:r>
              <a:rPr lang="hu-HU" sz="3200" dirty="0"/>
              <a:t> városában egyes becslések szerint </a:t>
            </a:r>
            <a:r>
              <a:rPr lang="hu-HU" sz="3200" b="1" dirty="0"/>
              <a:t>25 000–75 000 </a:t>
            </a:r>
            <a:r>
              <a:rPr lang="hu-HU" sz="3200" dirty="0"/>
              <a:t>civil halt meg;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rakétatámadások során 16 600-an</a:t>
            </a:r>
            <a:r>
              <a:rPr lang="hu-HU" sz="3200" dirty="0"/>
              <a:t>, míg </a:t>
            </a:r>
            <a:r>
              <a:rPr lang="hu-HU" sz="3200" b="1" dirty="0"/>
              <a:t>aknák</a:t>
            </a:r>
            <a:r>
              <a:rPr lang="hu-HU" sz="3200" dirty="0"/>
              <a:t> </a:t>
            </a:r>
            <a:r>
              <a:rPr lang="hu-HU" sz="3200" b="1" dirty="0"/>
              <a:t>miatt több mint 600-an sebesültek meg</a:t>
            </a:r>
            <a:r>
              <a:rPr lang="hu-HU" sz="3200" dirty="0"/>
              <a:t> (2023 októberéig);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tömegmészárlások</a:t>
            </a:r>
            <a:r>
              <a:rPr lang="hu-HU" sz="3200" dirty="0"/>
              <a:t> helyszínei: Bucsa, </a:t>
            </a:r>
            <a:r>
              <a:rPr lang="hu-HU" sz="3200" dirty="0" err="1"/>
              <a:t>Izjum</a:t>
            </a:r>
            <a:r>
              <a:rPr lang="hu-HU" sz="3200" dirty="0"/>
              <a:t>, </a:t>
            </a:r>
            <a:r>
              <a:rPr lang="hu-HU" sz="3200" dirty="0" err="1"/>
              <a:t>Liman</a:t>
            </a:r>
            <a:r>
              <a:rPr lang="hu-HU" sz="3200" dirty="0"/>
              <a:t>, </a:t>
            </a:r>
            <a:r>
              <a:rPr lang="hu-HU" sz="3200" dirty="0" err="1"/>
              <a:t>Mariupol</a:t>
            </a:r>
            <a:r>
              <a:rPr lang="hu-HU" sz="3200" dirty="0"/>
              <a:t>, </a:t>
            </a:r>
            <a:r>
              <a:rPr lang="hu-HU" sz="3200" dirty="0" err="1"/>
              <a:t>Avdijívka</a:t>
            </a:r>
            <a:r>
              <a:rPr lang="hu-HU" sz="3200" dirty="0"/>
              <a:t>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legalább </a:t>
            </a:r>
            <a:r>
              <a:rPr lang="hu-HU" sz="3200" b="1" dirty="0"/>
              <a:t>147 ukrán hadifoglyot végeztek ki </a:t>
            </a:r>
            <a:r>
              <a:rPr lang="hu-HU" sz="3200" dirty="0"/>
              <a:t>(2024 decemberéig, ebből 127-et 2024-ben);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nemi erőszak: 303 regisztrált eset</a:t>
            </a:r>
            <a:r>
              <a:rPr lang="hu-HU" sz="3200" dirty="0"/>
              <a:t>, 191 nő és 112 férfi ellen (2024.júniusáig) ; de ez csak a jéghegy csúcsa;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több százezer gyermeket szállítottak Ukrajnából Oroszországba </a:t>
            </a:r>
            <a:r>
              <a:rPr lang="hu-HU" sz="3200" dirty="0"/>
              <a:t>a háború kezdete óta ukrán és orosz hivatalos források szerint; kb. </a:t>
            </a:r>
            <a:r>
              <a:rPr lang="hu-HU" sz="3200" b="1" dirty="0"/>
              <a:t>35 ezer elrabolt gyermek kilétét/hollétét sikerült azonosítani</a:t>
            </a:r>
            <a:r>
              <a:rPr lang="hu-HU" sz="3200" dirty="0"/>
              <a:t>;</a:t>
            </a:r>
          </a:p>
          <a:p>
            <a:pPr marL="0" indent="0" algn="ctr">
              <a:buNone/>
            </a:pPr>
            <a:r>
              <a:rPr lang="hu-HU" sz="3200" b="1" dirty="0" err="1"/>
              <a:t>xxxxxxxxxxxxx</a:t>
            </a:r>
            <a:endParaRPr lang="hu-HU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3.800 oktatási-nevelési intézmény szenvedett károkat </a:t>
            </a:r>
            <a:r>
              <a:rPr lang="hu-HU" sz="3200" dirty="0"/>
              <a:t>(2024 januárjáig);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3200" b="1" dirty="0"/>
              <a:t>180 oktatási intézmény semmisült meg </a:t>
            </a:r>
            <a:r>
              <a:rPr lang="hu-HU" sz="3200" dirty="0"/>
              <a:t>teljesen (2022 júniusáig);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1.300 egészségügyi intézmény sérült meg </a:t>
            </a:r>
            <a:r>
              <a:rPr lang="hu-HU" sz="3200" dirty="0"/>
              <a:t>(2024 januárjáig);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3200" dirty="0"/>
              <a:t>legalább </a:t>
            </a:r>
            <a:r>
              <a:rPr lang="hu-HU" sz="3200" b="1" dirty="0"/>
              <a:t>106 kórház és klinika semmisült meg </a:t>
            </a:r>
            <a:r>
              <a:rPr lang="hu-HU" sz="3200" dirty="0"/>
              <a:t>teljesen (2024 júniusáig);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348 egyházi épület szenvedett károkat</a:t>
            </a:r>
            <a:r>
              <a:rPr lang="hu-HU" sz="3200" dirty="0"/>
              <a:t>  (2024 januárjáig);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3200" b="1" dirty="0"/>
              <a:t>109 egyházi objektum semmisült meg </a:t>
            </a:r>
            <a:r>
              <a:rPr lang="hu-HU" sz="3200" dirty="0"/>
              <a:t>teljesen (2024 júniusáig);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kb. 210 000 épület szenvedett károkat </a:t>
            </a:r>
            <a:r>
              <a:rPr lang="hu-HU" sz="3200" dirty="0"/>
              <a:t>(2024 júniusáig);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3200" b="1" dirty="0"/>
              <a:t>222.000 családi ház, 27.000 társasház és 526 kollégiumi épület </a:t>
            </a:r>
            <a:r>
              <a:rPr lang="hu-HU" sz="3200" dirty="0"/>
              <a:t>semmisült meg vagy rongálódott meg jelentősen (2024 januárjáig);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Összesített károk:</a:t>
            </a:r>
            <a:r>
              <a:rPr lang="hu-HU" sz="3200" dirty="0"/>
              <a:t> 2024 januárjáig az Ukrajnát ért közvetlen károk </a:t>
            </a:r>
            <a:r>
              <a:rPr lang="hu-HU" sz="3200" b="1" dirty="0"/>
              <a:t>meghaladták az 500 milliárd </a:t>
            </a:r>
            <a:r>
              <a:rPr lang="hu-HU" sz="3300" dirty="0"/>
              <a:t>dollárt  (ami a Marshall-terv keretében nyújtott támogatás valorizált értékének 2,5-szerese), </a:t>
            </a:r>
            <a:r>
              <a:rPr lang="hu-HU" sz="3200" dirty="0"/>
              <a:t>beleértve az infrastruktúra, lakóépületek és ipari létesítmények pusztulását </a:t>
            </a:r>
            <a:r>
              <a:rPr lang="hu-HU" sz="3200" b="1" dirty="0"/>
              <a:t>(= az ukrán GDP 2,5-szerese</a:t>
            </a:r>
            <a:r>
              <a:rPr lang="hu-HU" sz="3200" dirty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6655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56562"/>
            <a:ext cx="12192000" cy="716436"/>
          </a:xfrm>
        </p:spPr>
        <p:txBody>
          <a:bodyPr>
            <a:normAutofit fontScale="90000"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Oroszok által elkövetett háborús bűnök (1)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0256" y="555623"/>
            <a:ext cx="11849492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Civilek elleni jogellenes/</a:t>
            </a:r>
            <a:r>
              <a:rPr kumimoji="0" lang="hu-HU" altLang="hu-HU" sz="22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indiszkriminatív</a:t>
            </a:r>
            <a:r>
              <a:rPr kumimoji="0" lang="hu-HU" altLang="hu-HU" sz="2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 támadások</a:t>
            </a:r>
            <a:endParaRPr kumimoji="0" lang="hu-HU" altLang="hu-HU" sz="22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UN: 2024 nov. végéig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≥12 162 civil halott, 26 919 sebesült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; 2025-ben meredek romlás,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2025. június–július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 háború egyik legvéresebb időszaka (havonta 1 500–1 700 civil áldozat).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Ikonikus esetek: </a:t>
            </a:r>
            <a:r>
              <a:rPr kumimoji="0" lang="hu-HU" altLang="hu-H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Kramatorszk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pályaudvar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(2022. ápr. 8., rakétatámadás,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~58–63 halott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sok gyermek); </a:t>
            </a:r>
            <a:r>
              <a:rPr kumimoji="0" lang="hu-HU" altLang="hu-H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mariupoli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színház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(2022. márc. 16., több száz civil halott – AP becslés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~600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). Ezeket független vizsgálatok egyértelmű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háborús bűnnek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minősítették.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Szisztematikus kínzás, jogellenes fogva tartás, kényszerű eltüntetések (megszállt területek)</a:t>
            </a:r>
            <a:endParaRPr kumimoji="0" lang="hu-HU" altLang="hu-HU" sz="22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Az ENSZ Független Vizsgálóbizottsága 2025-ben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bűncselekmény az emberiség ellen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minősítéssel illette az orosz hatóságok által elkövetett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kényszerű eltüntetéseket és kínzásokat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(mint állampolitikát).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Az OHCHR 2025. jún. 30-i jelentése friss tanúvallomásokkal igazolja a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széles körű és rendszerszintű kínzást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orosz fogságban (civil foglyok és ukrán hadifoglyok).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„Szűrőtáborok” (</a:t>
            </a:r>
            <a:r>
              <a:rPr kumimoji="0" lang="hu-HU" altLang="hu-H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filtration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a Yale HRL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legalább 21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ilyen létesítményt azonosított Donyeck térségében, ahol civileket rendszerszinten vizsgálnak, tartanak fogva és deportálnak.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Hadifoglyok kivégzése és bántalmazása élesen emelkedő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hiteles esetek ukrán hadifoglyok kivégzéséről 2024 vége óta; az OHCHR rendszeresen dokumentál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kínzást, bántalmazást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orosz fogságban. Az EP hivatkozik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legalább 268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ukrán hadifogoly kivégzésének ukrán ügyészségi vizsgálatára.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Gyermekek jogellenes deportálása/áttelepítése (</a:t>
            </a:r>
            <a:r>
              <a:rPr kumimoji="0" lang="hu-HU" altLang="hu-HU" sz="22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kényszeroroszosítás</a:t>
            </a:r>
            <a:r>
              <a:rPr kumimoji="0" lang="hu-HU" altLang="hu-HU" sz="2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)</a:t>
            </a:r>
            <a:endParaRPr kumimoji="0" lang="hu-HU" altLang="hu-HU" sz="22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Nemzetközi Büntetőbíróság (ICC)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elfogatóparancsa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Vlagyimir Putyin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és </a:t>
            </a:r>
            <a:r>
              <a:rPr kumimoji="0" lang="hu-HU" altLang="hu-H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Lvova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–</a:t>
            </a:r>
            <a:r>
              <a:rPr kumimoji="0" lang="hu-HU" altLang="hu-H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Belova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ellen (2023. márc.) a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gyermekek jogellenes deportálása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miatt. Verifikált esetek száma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≥19 500–20 000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; a tényleges szám valószínűleg </a:t>
            </a:r>
            <a:r>
              <a:rPr lang="hu-HU" altLang="hu-HU" sz="2000" dirty="0"/>
              <a:t>jóval 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magasabb. </a:t>
            </a:r>
          </a:p>
        </p:txBody>
      </p:sp>
    </p:spTree>
    <p:extLst>
      <p:ext uri="{BB962C8B-B14F-4D97-AF65-F5344CB8AC3E}">
        <p14:creationId xmlns:p14="http://schemas.microsoft.com/office/powerpoint/2010/main" val="1847246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0691"/>
            <a:ext cx="10972800" cy="781161"/>
          </a:xfrm>
        </p:spPr>
        <p:txBody>
          <a:bodyPr>
            <a:norm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Oroszok által elkövetett háborús bűnök (2)</a:t>
            </a:r>
            <a:endParaRPr lang="hu-HU" sz="4400" dirty="0"/>
          </a:p>
        </p:txBody>
      </p:sp>
      <p:sp>
        <p:nvSpPr>
          <p:cNvPr id="3" name="Téglalap 2"/>
          <p:cNvSpPr/>
          <p:nvPr/>
        </p:nvSpPr>
        <p:spPr>
          <a:xfrm>
            <a:off x="197960" y="792745"/>
            <a:ext cx="1184949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Hadifoglyok kivégzése és bántalmazása</a:t>
            </a:r>
            <a:endParaRPr lang="hu-HU" sz="2400" dirty="0">
              <a:solidFill>
                <a:schemeClr val="accent6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OHCHR, 2025 nyár:</a:t>
            </a:r>
            <a:endParaRPr lang="hu-HU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Az ENSZ Emberi Jogi Főbiztossága egyre nagyobb számban dokumentált </a:t>
            </a:r>
            <a:r>
              <a:rPr lang="hu-HU" sz="2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hiteles eseteket ukrán hadifoglyok helyszíni kivégzéséről</a:t>
            </a:r>
            <a:r>
              <a:rPr lang="hu-H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amelyek többsége az orosz fegyveres erők vagy a velük együttműködő </a:t>
            </a:r>
            <a:r>
              <a:rPr lang="hu-HU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paramilitáris</a:t>
            </a:r>
            <a:r>
              <a:rPr lang="hu-H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alakulatok felelősségéhez köthető.</a:t>
            </a:r>
            <a:endParaRPr lang="hu-HU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Az esetek között szerepelnek </a:t>
            </a:r>
            <a:r>
              <a:rPr lang="hu-HU" sz="2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nyilvános kivégzések</a:t>
            </a:r>
            <a:r>
              <a:rPr lang="hu-H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valamint </a:t>
            </a:r>
            <a:r>
              <a:rPr lang="hu-HU" sz="2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azonnali agyonlövések fogságba esés után</a:t>
            </a:r>
            <a:r>
              <a:rPr lang="hu-H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amelyek egyértelműen sértik a hadijog alapvető normáit.</a:t>
            </a:r>
            <a:endParaRPr lang="hu-HU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EP hivatkozás, 2025:</a:t>
            </a:r>
            <a:endParaRPr lang="hu-HU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Az Európai Parlament dokumentumai szerint az ukrán ügyészség </a:t>
            </a:r>
            <a:r>
              <a:rPr lang="hu-HU" sz="2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legalább 280 ukrán hadifogoly kivégzésének ügyében</a:t>
            </a:r>
            <a:r>
              <a:rPr lang="hu-H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folytat vizsgálatot.</a:t>
            </a:r>
            <a:endParaRPr lang="hu-HU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szám valószínűleg csak a jéghegy csúcsa, mivel sok eset a megszállt területeken történt, ahol a bizonyítékgyűjtés különösen nehéz.</a:t>
            </a:r>
            <a:endParaRPr lang="hu-HU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Rendszerszintű kínzás és bántalmazás orosz fogságban:</a:t>
            </a:r>
            <a:endParaRPr lang="hu-HU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fogságban tartott ukrán katonákról számos </a:t>
            </a:r>
            <a:r>
              <a:rPr lang="hu-HU" sz="2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tanúvallomás</a:t>
            </a:r>
            <a:r>
              <a:rPr lang="hu-H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szól </a:t>
            </a:r>
            <a:r>
              <a:rPr lang="hu-HU" sz="2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verésekről, villamosszék használatáról, alvás- és élelemmegvonásról</a:t>
            </a:r>
            <a:r>
              <a:rPr lang="hu-H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valamint </a:t>
            </a:r>
            <a:r>
              <a:rPr lang="hu-HU" sz="2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megalázó bánásmódról</a:t>
            </a:r>
            <a:r>
              <a:rPr lang="hu-H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Az OHCHR jelentései szerint a bántalmazás nem elszigetelt, hanem </a:t>
            </a:r>
            <a:r>
              <a:rPr lang="hu-HU" sz="2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szervezett és szisztematikus gyakorlat</a:t>
            </a:r>
            <a:r>
              <a:rPr lang="hu-HU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amely a katonai és biztonsági szervek jóváhagyásával zajlik.</a:t>
            </a:r>
            <a:endParaRPr lang="hu-HU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08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03695"/>
            <a:ext cx="10972800" cy="677393"/>
          </a:xfrm>
        </p:spPr>
        <p:txBody>
          <a:bodyPr>
            <a:normAutofit fontScale="90000"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Oroszok által elkövetett háborús bűnök (3)</a:t>
            </a:r>
            <a:endParaRPr lang="hu-HU" sz="4400" dirty="0"/>
          </a:p>
        </p:txBody>
      </p:sp>
      <p:sp>
        <p:nvSpPr>
          <p:cNvPr id="3" name="Téglalap 2"/>
          <p:cNvSpPr/>
          <p:nvPr/>
        </p:nvSpPr>
        <p:spPr>
          <a:xfrm>
            <a:off x="480767" y="1111027"/>
            <a:ext cx="11481847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Gyermekek jogellenes deportálása és </a:t>
            </a:r>
            <a:r>
              <a:rPr lang="hu-HU" sz="2400" b="1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kényszeroroszosítása</a:t>
            </a:r>
            <a:endParaRPr lang="hu-HU" sz="24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1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ICC elfogatóparancs (2023. március):</a:t>
            </a:r>
            <a:endParaRPr lang="hu-HU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Nemzetközi Büntetőbíróság történelmi jelentőségű döntésében </a:t>
            </a:r>
            <a:r>
              <a:rPr lang="hu-HU" sz="21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Vlagyimir Putyint</a:t>
            </a: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és gyermekjogi </a:t>
            </a:r>
            <a:r>
              <a:rPr lang="hu-HU" sz="21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biztossát</a:t>
            </a: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1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Marija </a:t>
            </a:r>
            <a:r>
              <a:rPr lang="hu-HU" sz="2100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Lvova</a:t>
            </a:r>
            <a:r>
              <a:rPr lang="hu-HU" sz="21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2100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Belovát</a:t>
            </a: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vád alá helyezte.</a:t>
            </a:r>
            <a:endParaRPr lang="hu-HU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vád: </a:t>
            </a:r>
            <a:r>
              <a:rPr lang="hu-HU" sz="21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gyermekek tömeges jogellenes deportálása Oroszországba</a:t>
            </a: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1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orosz nevelőcsaládokhoz való kihelyezése</a:t>
            </a: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amely a nemzetközi jog egyik legsúlyosabb háborús bűntette.</a:t>
            </a:r>
            <a:endParaRPr lang="hu-HU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1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Verifikált esetek (2025 aug.):</a:t>
            </a:r>
            <a:endParaRPr lang="hu-HU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Az ukrán hatóságok és nemzetközi szervezetek eddig </a:t>
            </a:r>
            <a:r>
              <a:rPr lang="hu-HU" sz="21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legalább 20 300 konkrét esetet azonosítottak</a:t>
            </a: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olyan gyermekekről van szó, akiket </a:t>
            </a:r>
            <a:r>
              <a:rPr lang="hu-HU" sz="21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szüleik tudta és beleegyezése nélkül vittek el</a:t>
            </a: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gyermekeket gyakran </a:t>
            </a:r>
            <a:r>
              <a:rPr lang="hu-HU" sz="21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orosz állampolgársággal látják el</a:t>
            </a: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és </a:t>
            </a:r>
            <a:r>
              <a:rPr lang="hu-HU" sz="21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orosz iskolákban, nevelőcsaládoknál</a:t>
            </a: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helyezik el, szisztematikusan eltávolítva őket saját kulturális közegüktől.</a:t>
            </a:r>
            <a:endParaRPr lang="hu-HU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sz="21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tényleges szám valószínűleg több tízezer:</a:t>
            </a:r>
            <a:endParaRPr lang="hu-HU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Sok gyermek eltűnését a frontvonal közeli területekről </a:t>
            </a:r>
            <a:r>
              <a:rPr lang="hu-HU" sz="21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nem dokumentálták</a:t>
            </a: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így a valós szám meghaladhatja a hivatalosan azonosított 20 ezret.</a:t>
            </a:r>
            <a:endParaRPr lang="hu-HU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Human </a:t>
            </a:r>
            <a:r>
              <a:rPr lang="hu-HU" sz="21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1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és más szervezetek szerint a deportálások egy része </a:t>
            </a:r>
            <a:r>
              <a:rPr lang="hu-HU" sz="21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tömeges „nyári táborok” programjaként</a:t>
            </a:r>
            <a:r>
              <a:rPr lang="hu-HU" sz="21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zajlik, amelyekből a gyerekeket sosem engedik vissza.</a:t>
            </a:r>
            <a:endParaRPr lang="hu-HU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0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95530"/>
            <a:ext cx="10972800" cy="686895"/>
          </a:xfrm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Az orosz birodalom terjeszkedése (1613-1914)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942680"/>
            <a:ext cx="9525000" cy="5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35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8964"/>
            <a:ext cx="12192000" cy="686898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accent6">
                    <a:lumMod val="50000"/>
                  </a:schemeClr>
                </a:solidFill>
              </a:rPr>
              <a:t>Oroszok által elkövetett háborús bűnök (4)</a:t>
            </a:r>
            <a:endParaRPr lang="hu-HU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377071" y="587475"/>
            <a:ext cx="11510128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Energia-infrastruktúra elleni összehangolt támadások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ENSZ/OHCHR: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kiterjedt és szisztematikus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légicsapás-sorozat a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polgári energiaellátás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ellen 2022 októbere óta; az ICC 2024-ben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két orosz parancsnokra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adott ki elfogatóparancsot az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energetikai létesítmények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elleni csapások miatt.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Egészségügy elleni támadások</a:t>
            </a:r>
            <a:endParaRPr kumimoji="0" lang="hu-HU" altLang="hu-HU" sz="22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WHO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2025. febr. 24-ig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≥2 254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igazolt támadás egészségügyi intézmények, dolgozók ellen (folyamatosan növekvő szám); független orvosi szervezetek szerint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~2 000+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támadás már 2025 nyarán is.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Kulturális örökség rombolása</a:t>
            </a:r>
            <a:endParaRPr kumimoji="0" lang="hu-HU" altLang="hu-HU" sz="22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UNESCO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2025. aug. 6-ig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508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megerősített, megrongált vagy megsemmisült kulturális helyszín (templomok, múzeumok, műemlékek, könyvtárak).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Tiltott/</a:t>
            </a:r>
            <a:r>
              <a:rPr kumimoji="0" lang="hu-HU" altLang="hu-HU" sz="22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indiszkriminatív</a:t>
            </a:r>
            <a:r>
              <a:rPr kumimoji="0" lang="hu-HU" altLang="hu-HU" sz="2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 fegyverek használata</a:t>
            </a:r>
            <a:endParaRPr kumimoji="0" lang="hu-HU" altLang="hu-HU" sz="22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Kazettás lőszerek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a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Kramatorszk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elleni csapás és számos más eset – független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forensics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szerint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orosz erők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hajtották végre (civilek ellen).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Aknásítás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HRW legalább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13 típusú gyalogsági akna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orosz alkalmazását dokumentálta;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UNDP/UNMAS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Ukrajna területének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~23%-a (~139 000 km²)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potenciálisan szennyezett aknákkal/robbanótestekkel –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világelső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mértékű kontamináció.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Éheztetés/ostrom, válogatás nélküli rombolás</a:t>
            </a:r>
            <a:endParaRPr kumimoji="0" lang="hu-HU" altLang="hu-HU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Mariupol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ostroma (2022 tavasz): kórház, színház, lakóövezetek elleni csapások –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OSCE/Amnesty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háborús bűn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2611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243" y="-39328"/>
            <a:ext cx="11868347" cy="757084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chemeClr val="accent6">
                    <a:lumMod val="50000"/>
                  </a:schemeClr>
                </a:solidFill>
              </a:rPr>
              <a:t>Nők elleni erőszak a megszállt területeken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29415"/>
            <a:ext cx="12192000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ENSZ dokumentáció</a:t>
            </a:r>
            <a:endParaRPr kumimoji="0" lang="hu-HU" altLang="hu-HU" sz="2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ENSZ emberi jogi szervezete (OHCHR) és a Független Vizsgálóbizottság több száz hitelesített esetet rögzített </a:t>
            </a: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nemi erőszakról, kényszermeztelenítésről, szexuális megalázásról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megszállt területeken és fogságban.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Bizottság 2023–2025-ös jelentései: </a:t>
            </a: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szexuális erőszakot is mint kínzás és emberiesség elleni bűncselekmény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értékelték.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Áldozatok jellemzői</a:t>
            </a:r>
            <a:endParaRPr kumimoji="0" lang="hu-HU" altLang="hu-HU" sz="2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Elsősorban </a:t>
            </a: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nők és lányok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(14 éves kortól felfelé), de több dokumentált esetben férfiakat is érintett a szexuális erőszak (pl. fogva tartás során).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áldozatok között </a:t>
            </a: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terhes nők, idősebb nők és kiskorú lányok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voltak.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Becsült mérték</a:t>
            </a:r>
            <a:endParaRPr kumimoji="0" lang="hu-HU" altLang="hu-HU" sz="2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elejéig </a:t>
            </a: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≥400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hitelesített esetet rögzítettek (ENSZ, UN </a:t>
            </a:r>
            <a:r>
              <a:rPr kumimoji="0" lang="hu-HU" alt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Women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OHCHR).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</a:t>
            </a:r>
            <a:r>
              <a:rPr kumimoji="0" lang="hu-HU" alt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aluljelentés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miatt a tényleges szám ennek </a:t>
            </a: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többszöröse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lehet – a szakértők szerint akár </a:t>
            </a: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több ezer eset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fordulhatott elő a megszállt területeken.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Szisztematikus mintázat: „tisztogatások”, házkutatások, fogdák → szexuális erőszak </a:t>
            </a: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megalázás és terror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eszközeként.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Konkrét mintázatok</a:t>
            </a:r>
            <a:endParaRPr kumimoji="0" lang="hu-HU" altLang="hu-HU" sz="2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Csoportos nemi erőszak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falusi razziák idején (pl. Kijev környékén 2022 tavaszán).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Szexuális kínzás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orosz fogdákban: elektromos árammal való sokkolás nemi szerveken, erőszakos meztelenítés.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Kényszerterhesség / abortusz megtagadása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egyedi esetek dokumentáltak, rendszeresség nem igazolt.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Nemzetközi minősítés</a:t>
            </a:r>
            <a:endParaRPr kumimoji="0" lang="hu-HU" altLang="hu-HU" sz="2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ENSZ Bizottság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 szexuális erőszakot </a:t>
            </a: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háborús bűnnek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</a:t>
            </a: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emberiesség elleni bűncselekménynek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minősíti.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Ukrajnai főügyészség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több száz aktív ügy nyomozás alatt.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Nemzetközi Büntetőbíróság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(ICC): nyitott eljárásokban értékeli a bizonyítékokat.</a:t>
            </a: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323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94269"/>
            <a:ext cx="12192000" cy="763571"/>
          </a:xfrm>
        </p:spPr>
        <p:txBody>
          <a:bodyPr>
            <a:normAutofit fontScale="90000"/>
          </a:bodyPr>
          <a:lstStyle/>
          <a:p>
            <a:r>
              <a:rPr lang="hu-HU" sz="4000" b="1" dirty="0">
                <a:solidFill>
                  <a:schemeClr val="accent6">
                    <a:lumMod val="50000"/>
                  </a:schemeClr>
                </a:solidFill>
              </a:rPr>
              <a:t>Kényszermobilizáció az oroszok által megszállt területeken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60337"/>
              </p:ext>
            </p:extLst>
          </p:nvPr>
        </p:nvGraphicFramePr>
        <p:xfrm>
          <a:off x="84840" y="641019"/>
          <a:ext cx="12019176" cy="6127427"/>
        </p:xfrm>
        <a:graphic>
          <a:graphicData uri="http://schemas.openxmlformats.org/drawingml/2006/table">
            <a:tbl>
              <a:tblPr/>
              <a:tblGrid>
                <a:gridCol w="2403835">
                  <a:extLst>
                    <a:ext uri="{9D8B030D-6E8A-4147-A177-3AD203B41FA5}">
                      <a16:colId xmlns:a16="http://schemas.microsoft.com/office/drawing/2014/main" val="3160637686"/>
                    </a:ext>
                  </a:extLst>
                </a:gridCol>
                <a:gridCol w="2403835">
                  <a:extLst>
                    <a:ext uri="{9D8B030D-6E8A-4147-A177-3AD203B41FA5}">
                      <a16:colId xmlns:a16="http://schemas.microsoft.com/office/drawing/2014/main" val="337987497"/>
                    </a:ext>
                  </a:extLst>
                </a:gridCol>
                <a:gridCol w="1749117">
                  <a:extLst>
                    <a:ext uri="{9D8B030D-6E8A-4147-A177-3AD203B41FA5}">
                      <a16:colId xmlns:a16="http://schemas.microsoft.com/office/drawing/2014/main" val="1976726911"/>
                    </a:ext>
                  </a:extLst>
                </a:gridCol>
                <a:gridCol w="1900796">
                  <a:extLst>
                    <a:ext uri="{9D8B030D-6E8A-4147-A177-3AD203B41FA5}">
                      <a16:colId xmlns:a16="http://schemas.microsoft.com/office/drawing/2014/main" val="3965524930"/>
                    </a:ext>
                  </a:extLst>
                </a:gridCol>
                <a:gridCol w="3561593">
                  <a:extLst>
                    <a:ext uri="{9D8B030D-6E8A-4147-A177-3AD203B41FA5}">
                      <a16:colId xmlns:a16="http://schemas.microsoft.com/office/drawing/2014/main" val="2053393407"/>
                    </a:ext>
                  </a:extLst>
                </a:gridCol>
              </a:tblGrid>
              <a:tr h="1060145">
                <a:tc>
                  <a:txBody>
                    <a:bodyPr/>
                    <a:lstStyle/>
                    <a:p>
                      <a:pPr algn="ctr"/>
                      <a:r>
                        <a:rPr lang="hu-HU" sz="2200" b="1"/>
                        <a:t>Régió / Időszak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/>
                        <a:t>Kényszersorozott férfiak száma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Hadköteles férfi lakosság (18–59)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/>
                        <a:t>Arány (%)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Megjegyzés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403568"/>
                  </a:ext>
                </a:extLst>
              </a:tr>
              <a:tr h="718948">
                <a:tc>
                  <a:txBody>
                    <a:bodyPr/>
                    <a:lstStyle/>
                    <a:p>
                      <a:r>
                        <a:rPr lang="hu-HU" sz="2200" b="1"/>
                        <a:t>Krím (2014–2025)</a:t>
                      </a:r>
                      <a:endParaRPr lang="hu-HU" sz="2200"/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/>
                        <a:t>≥ 45–50 000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/>
                        <a:t>~700 000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/>
                        <a:t>~6–7%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/>
                        <a:t>18 sorozási hullám; 2024-ben önmagában ~5 500 fő.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618420"/>
                  </a:ext>
                </a:extLst>
              </a:tr>
              <a:tr h="718948">
                <a:tc>
                  <a:txBody>
                    <a:bodyPr/>
                    <a:lstStyle/>
                    <a:p>
                      <a:r>
                        <a:rPr lang="hu-HU" sz="2200" b="1"/>
                        <a:t>Donbasz (2014–2021)</a:t>
                      </a:r>
                      <a:endParaRPr lang="hu-HU" sz="2200"/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(több tízezer, pontos adat nincs)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/>
                        <a:t>~650 000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/>
                        <a:t>–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/>
                        <a:t>Helyi „népi milíciák” ~20 000 fő; részben kényszerített.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005911"/>
                  </a:ext>
                </a:extLst>
              </a:tr>
              <a:tr h="1060145">
                <a:tc>
                  <a:txBody>
                    <a:bodyPr/>
                    <a:lstStyle/>
                    <a:p>
                      <a:r>
                        <a:rPr lang="hu-HU" sz="2200" b="1"/>
                        <a:t>Donbasz (2022–)</a:t>
                      </a:r>
                      <a:endParaRPr lang="hu-HU" sz="2200"/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200"/>
                        <a:t>~140 000 mobilizált</a:t>
                      </a:r>
                      <a:br>
                        <a:rPr lang="it-IT" sz="2200"/>
                      </a:br>
                      <a:r>
                        <a:rPr lang="it-IT" sz="2200"/>
                        <a:t>ebből 48–96 000 a frontra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/>
                        <a:t>~650 000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/>
                        <a:t>~22% mobilizált,</a:t>
                      </a:r>
                      <a:br>
                        <a:rPr lang="hu-HU" sz="2200"/>
                      </a:br>
                      <a:r>
                        <a:rPr lang="hu-HU" sz="2200"/>
                        <a:t>~7–15% fronton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/>
                        <a:t>Tömeges „utcai hajtóvadászatok” dokumentálva.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025829"/>
                  </a:ext>
                </a:extLst>
              </a:tr>
              <a:tr h="1060145">
                <a:tc>
                  <a:txBody>
                    <a:bodyPr/>
                    <a:lstStyle/>
                    <a:p>
                      <a:r>
                        <a:rPr lang="hu-HU" sz="2200" b="1"/>
                        <a:t>Krím (2022–2025)</a:t>
                      </a:r>
                      <a:endParaRPr lang="hu-HU" sz="2200"/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/>
                        <a:t>több ezer (éves szinten ~5 000+)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/>
                        <a:t>~700 000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/>
                        <a:t>+1–2%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/>
                        <a:t>Folytatódó illegális sorozások; pontos frontra vezényelt arány nem ismert.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407701"/>
                  </a:ext>
                </a:extLst>
              </a:tr>
              <a:tr h="1509096">
                <a:tc>
                  <a:txBody>
                    <a:bodyPr/>
                    <a:lstStyle/>
                    <a:p>
                      <a:r>
                        <a:rPr lang="hu-HU" sz="2200" b="1" dirty="0" err="1"/>
                        <a:t>Herszon</a:t>
                      </a:r>
                      <a:r>
                        <a:rPr lang="hu-HU" sz="2200" b="1" dirty="0"/>
                        <a:t>, </a:t>
                      </a:r>
                      <a:r>
                        <a:rPr lang="hu-HU" sz="2200" b="1" dirty="0" err="1"/>
                        <a:t>Zaporizzsja</a:t>
                      </a:r>
                      <a:r>
                        <a:rPr lang="hu-HU" sz="2200" b="1" dirty="0"/>
                        <a:t> (2022–)</a:t>
                      </a:r>
                      <a:endParaRPr lang="hu-HU" sz="2200" dirty="0"/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dirty="0"/>
                        <a:t>igazoltan több száz–ezer fő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dirty="0"/>
                        <a:t>~500 000–</a:t>
                      </a:r>
                    </a:p>
                    <a:p>
                      <a:r>
                        <a:rPr lang="hu-HU" sz="2200" dirty="0"/>
                        <a:t>600 000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dirty="0"/>
                        <a:t>&lt;1–2% (dokumentált)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dirty="0"/>
                        <a:t>2022 őszén </a:t>
                      </a:r>
                      <a:r>
                        <a:rPr lang="hu-HU" sz="2200" dirty="0" err="1"/>
                        <a:t>Zaporizzsjában</a:t>
                      </a:r>
                      <a:r>
                        <a:rPr lang="hu-HU" sz="2200" dirty="0"/>
                        <a:t> ~3 000 „sorozásra előkészített”, 2024 </a:t>
                      </a:r>
                      <a:r>
                        <a:rPr lang="hu-HU" sz="2200" dirty="0" err="1"/>
                        <a:t>okt</a:t>
                      </a:r>
                      <a:r>
                        <a:rPr lang="hu-HU" sz="2200" dirty="0"/>
                        <a:t>–</a:t>
                      </a:r>
                      <a:r>
                        <a:rPr lang="hu-HU" sz="2200" dirty="0" err="1"/>
                        <a:t>dec</a:t>
                      </a:r>
                      <a:r>
                        <a:rPr lang="hu-HU" sz="2200" dirty="0"/>
                        <a:t>: ~300 erőszakosan besorozott.</a:t>
                      </a:r>
                    </a:p>
                  </a:txBody>
                  <a:tcPr marL="35920" marR="35920" marT="17960" marB="17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427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5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7128"/>
            <a:ext cx="12192000" cy="829559"/>
          </a:xfrm>
        </p:spPr>
        <p:txBody>
          <a:bodyPr>
            <a:normAutofit fontScale="90000"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Kényszersorozás a megszállt ukrán területeken</a:t>
            </a:r>
            <a:b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2700" b="1" dirty="0">
                <a:solidFill>
                  <a:schemeClr val="accent6">
                    <a:lumMod val="50000"/>
                  </a:schemeClr>
                </a:solidFill>
              </a:rPr>
              <a:t>(18-59 évesek körében)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372520"/>
            <a:ext cx="12193057" cy="41220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6" y="1046373"/>
            <a:ext cx="6036500" cy="53036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302" y="1093512"/>
            <a:ext cx="5759574" cy="523769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181" y="6387947"/>
            <a:ext cx="12193057" cy="412206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81496" y="6402317"/>
            <a:ext cx="12110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Illusztráció, hogy mi vár Európára, és természetesen Ukrajnára annak kapitulációja esetén.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379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5332" y="161517"/>
            <a:ext cx="10972800" cy="564347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Magyar vazallusi szerep: Előzmények és energiakötések (2014–2021)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15332" y="1064592"/>
            <a:ext cx="10663944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Paks II. szerződés (2014)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Orbán-kormány titkos megállapodást köt a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Roszatommal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az új blokkok építésére.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Hosszú távú függőség Oroszországtól, az EU által is aggályos konstrukció.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Magyar alvállalkozók kiválasztása politikailag kontrollált → kormányközeli cégek profitálhatnak.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Gázszerződések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2021-ben 15 évre szóló Gazprom-megállapodás (évi 4,5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mrd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m³).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alternatív források (pl. horvát LNG, román kitermelés) háttérbe szorítása.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hosszú távú orosz gázárakból származó közvetítői díjak és árkülönbségek kormányközeli körökhöz kerülhetnek.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MOL extraprofit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az orosz olaj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diszkontárát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MOL finomítói profitként nyelik el (pl. Százhalombatta), miközben a lakosság piaci árat fizet.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Sajtóértesülések szerint ennek hasznából politikai–gazdasági háttérszereplők is részesülhetnek.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647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-48858"/>
            <a:ext cx="10972800" cy="639097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Magyar vazallusi szerep (2022-2023)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57839" y="547550"/>
            <a:ext cx="1108592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Fegyverszállítások tilalma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„Magyarország nem küld fegyvert, és nem engedi a fegyverek tranzitját.” (Szijjártó, 2022. febr. 28.)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Szankciók elleni retorika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Orbán: „A szankciók kétélű fegyver… árát mi is megfizetjük.” (2022. márc. 4.)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Olajembargó kivételezés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Orbán: „Az olajembargó többet ártana Magyarországnak, mint Oroszországnak.” → Magyarország vezetéki kivételt harcol ki (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Druzsba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-vezeték).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Energiaüzletek háború közben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Szijjártó Moszkvában többletgázról tárgyal (2022. júl.). Ezzel Magyarország az egyetlen, amely új energetikai megállapodást köt Oroszországgal a teljes invázió után.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57838" y="3777828"/>
            <a:ext cx="1099165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 pénzügyi csomag blokkolása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2022. dec. – Magyarország vétózza az Ukrajnának szánt 18 milliárd € uniós hitelt.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Nukleáris szankciók vétója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Orbán: „Megvétózunk minden, atomenergiát érintő szankciót.” (2023. jan. 27.)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Diplomáciai </a:t>
            </a:r>
            <a:r>
              <a:rPr kumimoji="0" lang="hu-HU" alt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különutasság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Szijjártó többször találkozik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Lavrovval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(ENSZ, Moszkva), amikor más EU-országok teljesen befagyasztják a kapcsolatokat.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Orbán narratívája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 háborúért a „nyugati fegyverszállítások” és a „Brüsszel–Washington szövetség” is felelős → orosz propagandaelemek visszhangozása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063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8852"/>
            <a:ext cx="10972800" cy="688157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Magyar vazallusi szerep (2023-2025)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8221" y="499184"/>
            <a:ext cx="1036279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 milliárd € EU-segély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Magyarország hónapokig blokkolja az Ukrajnának szánt pénzügyi támogatási csomagot (2023 dec.–2024 febr.).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EU-nyilatkozat blokkolása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2024. febr. 23. – Magyarország megakadályoz egy „megingathatatlan támogatást” ígérő EU-nyilatkozatot.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NATO „</a:t>
            </a:r>
            <a:r>
              <a:rPr kumimoji="0" lang="hu-HU" alt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</a:t>
            </a: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-out”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2024. júniusban Magyarország kivonja magát a NATO hosszú távú ukrajnai támogatási keretéből (nincs magyar pénz, személyzet).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Kárpátaljai magyar kisebbség jogai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Budapest rendszeresen feltételként szabja Ukrajna EU- és NATO-integrációjának támogatására → blokkoló erőként használja.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7645" y="3795105"/>
            <a:ext cx="1121475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Orbán–Putyin találkozó (Peking, 2023)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Orbán: „sosem akartunk szemben állni Oroszországgal.” → nyílt politikai jelzés a kapcsolat fenntartásáról.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Paks II. </a:t>
            </a:r>
            <a:r>
              <a:rPr kumimoji="0" lang="hu-HU" alt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előrehaladása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2023 augusztusában a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Roszatom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szerint megkezdődik a fő kivitelezési szakasz. A projektből származó potenciális haszon és alvállalkozói megbízások nagy része várhatóan kormányközeli körökhöz kerül.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Orosz olajimport védelme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Budapest minden szankciós csomagnál kivételeket kér a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Druzsba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-vezetékre. A MOL extraprofitja a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diszkontáras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orosz olajból → belső piaci árkülönbségek politikai-gazdasági haszonként jelenhetnek meg.</a:t>
            </a: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99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686568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Magyar vazallusi szerep: az Orbán-klán érdekeltsége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3961" y="549379"/>
            <a:ext cx="11375923" cy="338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Költség és rövid távú árpolitika (rezsicsökkentés)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Az orosz olaj a háború után is </a:t>
            </a: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kedvezményesen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, a világpiaci ár alatt érkezett, hiszen a nyugati szankciók miatt Moszkva diszkonttal kénytelen értékesíteni.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A magyar kormány politikájának központi eleme a „rezsicsökkentés” és az energiaárak mesterségesen alacsonyan tartása.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Bármilyen gyors átállás (finomítói beruházás, alternatív importútvonal) </a:t>
            </a: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átmeneti áremelkedéssel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járt volna, amit politikailag nehezen lehetett volna kommunikálni a lakosság felé, főleg inflációs nyomás mellett.</a:t>
            </a:r>
            <a:endParaRPr kumimoji="0" lang="hu-HU" alt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75303" y="3463669"/>
            <a:ext cx="116118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Gazdasági–oligarchikus érdekek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A MOL ugyan közép-európai szinten nagyvállalat, de profitálhatott az orosz olaj diszkontjából (olcsóbb alapanyagból finomított üzemanyag magasabb áron eladható).</a:t>
            </a:r>
          </a:p>
          <a:p>
            <a:pPr marL="800100" lvl="1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A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kormányközeli gazdasági körök számára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így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rövid távon nyereséges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volt a függés fenntartása. </a:t>
            </a:r>
            <a:r>
              <a:rPr lang="hu-HU" sz="2400" dirty="0">
                <a:latin typeface="+mj-lt"/>
              </a:rPr>
              <a:t>A közvetítő láncokon keresztül </a:t>
            </a:r>
            <a:r>
              <a:rPr lang="hu-HU" sz="2400" b="1" dirty="0">
                <a:latin typeface="+mj-lt"/>
              </a:rPr>
              <a:t>jelentős magánprofit keletkezhetett (évi 100–250 </a:t>
            </a:r>
            <a:r>
              <a:rPr lang="hu-HU" sz="2400" b="1" dirty="0" err="1">
                <a:latin typeface="+mj-lt"/>
              </a:rPr>
              <a:t>mrd</a:t>
            </a:r>
            <a:r>
              <a:rPr lang="hu-HU" sz="2400" b="1" dirty="0">
                <a:latin typeface="+mj-lt"/>
              </a:rPr>
              <a:t> Ft).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A beruházások (Adria-vezeték bővítés, finomítói átállás) több száz milliárd forintos költséget jelentettek volna — ez csökkentette volna az azonnali nyereséget és mozgásteret.</a:t>
            </a:r>
          </a:p>
        </p:txBody>
      </p:sp>
    </p:spTree>
    <p:extLst>
      <p:ext uri="{BB962C8B-B14F-4D97-AF65-F5344CB8AC3E}">
        <p14:creationId xmlns:p14="http://schemas.microsoft.com/office/powerpoint/2010/main" val="2495320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7881" y="122548"/>
            <a:ext cx="10972800" cy="226244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Orosz olaj diszkont → pénzáramlás és haszoneloszlás</a:t>
            </a:r>
            <a:endParaRPr lang="hu-H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348791" y="505075"/>
            <a:ext cx="11670383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Orosz olaj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Forrás: a Barátság vezetéken keresztül érkező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Urals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típusú kőolaj.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Az EU-s szankciók miatt a piaci ár alatt kellett értékesíteni → 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20–35 USD/hordó diszkont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Brenthez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képest.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Diszkont (~20–35 USD/</a:t>
            </a:r>
            <a:r>
              <a:rPr kumimoji="0" lang="hu-H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bbl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Ez a különbség az árban az, ami „elosztható” a szereplők között.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Egy része a MOL-hoz került, más része közvetítő cégeken keresztül magánzsebekbe.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Közvetítő cégek (Svájc, Balkán, Emírségek)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A szankciók miatt a kereskedelem sokszor nem közvetlenül zajlott.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Offshore cégek, dubaji, svájci, balkáni vállalatok bonyolították a tranzakciókat.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Marzs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/jutalék nagysága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: becslések szerint 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2–5 USD/hordó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→ évente 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90–270 </a:t>
            </a:r>
            <a:r>
              <a:rPr kumimoji="0" lang="hu-HU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mrd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Ft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Ebből a körből nagy valószínűséggel jut vissza pénz 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NER-közeli szereplőknek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MOL / Finomító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A MOL (Százhalombatta, Pozsony) feldolgozza az orosz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olajat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Profitál a diszkontból: olcsó alapanyagból drágábban adja el a termékeket (benzin, dízel).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Ez a haszon egy része 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állami adó/osztalék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formájában is megjelenik, de más része a 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NER-körök tulajdonosi hálójában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csapódhat le.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Magyar állam (rezsi, adók)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Rövid távon a kormány a diszkontot felhasználhatta a 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rezsicsökkentés fenntartására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A MOL befizetései (extra adók, osztalék) a költségvetést erősítették.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Politikailag a kormány profitált belőle, mert a rezsivédelmet Brüsszellel szemben is kommunikálhatta.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NER-körök / magánhaszon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A közvetítő láncokon keresztül jelentős 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magánprofit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keletkezhetett (évi 100–250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mrd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Ft).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Ezen kívül a MOL nyereségének közvetett haszna (állami döntések, beruházások, osztalékpolitika) is a NER-közeli vállalatoknál landolhatott.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Stratégiai jelentőség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: a függőség fenntartása közvetlenül anyagi érdekükben állt.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Összesített becslés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Évi 100–250 milliárd Ft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közvetítői profit (NER-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hez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köthető magánhaszon).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MOL-nál maradó extra nyereség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: szintén több száz milliárd Ft nagyságrend évente, amiből az állam és a NER is részesedhetett.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3 év alatt (2022–2025) összesen akár 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500–800 milliárd Ft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kerülhetett így közvetlen vagy közvetett magánzsebekbe.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306" y="1242494"/>
            <a:ext cx="3412503" cy="24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39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707010"/>
          </a:xfrm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Orosz befolyás Magyarországon (1)</a:t>
            </a:r>
          </a:p>
        </p:txBody>
      </p:sp>
      <p:sp>
        <p:nvSpPr>
          <p:cNvPr id="6" name="Téglalap 5"/>
          <p:cNvSpPr/>
          <p:nvPr/>
        </p:nvSpPr>
        <p:spPr>
          <a:xfrm>
            <a:off x="377071" y="707856"/>
            <a:ext cx="1151955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orosz befolyás főbb indikátorai</a:t>
            </a:r>
          </a:p>
          <a:p>
            <a:pPr marL="3200400" marR="0" lvl="6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Politikai vétók és </a:t>
            </a:r>
            <a:r>
              <a:rPr kumimoji="0" lang="hu-HU" alt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különutasság</a:t>
            </a:r>
            <a:endParaRPr kumimoji="0" lang="hu-HU" alt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200400" marR="0" lvl="6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Energia/nukleáris függés fenntartása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200400" marR="0" lvl="6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Pénzügyi/rezidencia-csatornák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200400" marR="0" lvl="6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Hírszerzési incidensek + alacsony kiutasítási ráta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200400" marR="0" lvl="6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Narratív befolyás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086100" marR="0" lvl="6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Geopolitikai–diplomáciai jelzések (EU/NATO-vonal)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Vétók és késleltetések az EU-ban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többszöri akadályozás/halasztás Ukrajna támogatási csomagjainál (pl. az 50 milliárd eurós csomag 2023. decemberi vétója, majd 2024. februári jóváhagyás), és a szankciós listák „felpuhítására” irányuló törekvések (2025 elején konkrét nevek törlésének kezdeményezése).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Svéd NATO-csatlakozás</a:t>
            </a:r>
            <a:r>
              <a:rPr lang="hu-HU" sz="2000" b="1" dirty="0"/>
              <a:t> elodázása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(2022–2024)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 magyar ratifikáció hónapokig elmaradt a szövetségesektől, csak 2024. márciusban született meg, politikai nyomás közepette.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Kirill </a:t>
            </a:r>
            <a:r>
              <a:rPr lang="hu-HU" sz="2000" b="1" dirty="0"/>
              <a:t>pátriárka 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szankcionálásának megakadályozása (2022 június)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Budapest blokkolta </a:t>
            </a:r>
            <a:r>
              <a:rPr lang="hu-HU" sz="2000" dirty="0"/>
              <a:t>az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orosz egyházi vezető felvételét az EU-s szankciós listára, egyedüli tagállamként.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Kétoldalú „békemissziók” Moszkvába a háború közepén (2024. július)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Orbán Viktor Putyinnal folytatott tárgyalásai az EU-elnökség idején éles uniós bírálatokat váltottak ki, mert nem az EU felhatalmazásával történtek.</a:t>
            </a:r>
          </a:p>
        </p:txBody>
      </p:sp>
    </p:spTree>
    <p:extLst>
      <p:ext uri="{BB962C8B-B14F-4D97-AF65-F5344CB8AC3E}">
        <p14:creationId xmlns:p14="http://schemas.microsoft.com/office/powerpoint/2010/main" val="107252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15175"/>
          </a:xfrm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A Szovjetunió története (1917–1991)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424206" y="1074265"/>
            <a:ext cx="10925665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1917 – Októberi forradalom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Lenin vezetésével a bolsevikok átvették a hatalmat, és szocialista államot kezdtek építeni.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1922-ben megalakult a Szovjetunió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amely központosított kommunista párturalmon alapult.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Sztálin (1924–1953)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alatt erőltetett iparosítás, kollektivizálás, tisztogatások és éhínségek zajlottak, de a II. világháborúban a Szovjetunió győztes nagyhatalomként jelent meg.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Hruscsov (1953–1964)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időszaka a </a:t>
            </a:r>
            <a:r>
              <a:rPr kumimoji="0" lang="hu-HU" altLang="hu-H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desztalinizációról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az űrverseny sikereiről és a hidegháborús válságokról (pl. kubai rakétaválság) szólt.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Brezsnyev (1964–1982)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idején a Szovjetunió katonai szuperhatalom volt, de gazdaságilag stagnált és eladósodott.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Gorbacsov (1985–1991)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peresztrojkája és </a:t>
            </a:r>
            <a:r>
              <a:rPr kumimoji="0" lang="hu-HU" altLang="hu-H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glasznosztyja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 rendszer megújítását célozta, de inkább felgyorsította a Szovjetunió felbomlását.</a:t>
            </a:r>
          </a:p>
        </p:txBody>
      </p:sp>
    </p:spTree>
    <p:extLst>
      <p:ext uri="{BB962C8B-B14F-4D97-AF65-F5344CB8AC3E}">
        <p14:creationId xmlns:p14="http://schemas.microsoft.com/office/powerpoint/2010/main" val="2408720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-131975"/>
            <a:ext cx="10972800" cy="848412"/>
          </a:xfrm>
        </p:spPr>
        <p:txBody>
          <a:bodyPr>
            <a:norm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Orosz befolyás Magyarországon (2)</a:t>
            </a:r>
            <a:endParaRPr lang="hu-HU" sz="4400" dirty="0"/>
          </a:p>
        </p:txBody>
      </p:sp>
      <p:sp>
        <p:nvSpPr>
          <p:cNvPr id="3" name="Téglalap 2"/>
          <p:cNvSpPr/>
          <p:nvPr/>
        </p:nvSpPr>
        <p:spPr>
          <a:xfrm>
            <a:off x="245097" y="1047910"/>
            <a:ext cx="117080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Energetikai és nukleáris függés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Hosszú távú gázszerződés a Gazprommal (2021–2036)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miközben a legtöbb EU-tag az orosz forrásoktól távolodik.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EU-s olajembargó alóli vezetékes kivétel (2022. május)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Magyarország (Szlovákiával és Csehországgal) felmentést kapott a Barátság-vezetéken érkező kőolajra, amit Budapest kiharcolt. 2025 nyarán </a:t>
            </a:r>
            <a:r>
              <a:rPr lang="hu-HU" sz="2000" dirty="0"/>
              <a:t>a Barátság-vezetéket ért ukrán támadások minden korábbinál egyértelműbbé tették a függés súlyos nemzetbiztonsági kockázatát.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Paksi nukleáris együttműködés Oroszországgal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rendszeres orosz fűtőanyag-szállítás (még 2022-ben is légihídon), a Paks II projekt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Roszatommal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folytatódik; Budapest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ellenzi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nukleáris terület szankcionálását.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 Pénzügyi és intézményi csatornák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Nemzetközi Beruházási Bank (IIB) – „kémbank-ügy” (2019–2023)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az orosz dominanciájú bank budapesti kitelepítése erős nemzetbiztonsági kockázatnak számított az USA szerint; 2023. áprilisi amerikai szankciók után Magyarország kilépett, a bank visszaköltözött Oroszországba.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„Letelepedési kötvények / aranyvízum” (2013–2017)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kb. 20 ezer külföldi jutott tartózkodási/letelepedési engedélyhez; a kedvezményezettek között mintegy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1265 orosz állampolgár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volt (G7 adata alapján). A program súlyos átláthatósági aggályokat vetett fel.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2024-es „nemzeti kártya”/vízumkönnyítés oroszoknak és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belaruszoknak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az EPP és uniós illetékesek kémkockázatra figyelmeztettek. </a:t>
            </a:r>
          </a:p>
        </p:txBody>
      </p:sp>
    </p:spTree>
    <p:extLst>
      <p:ext uri="{BB962C8B-B14F-4D97-AF65-F5344CB8AC3E}">
        <p14:creationId xmlns:p14="http://schemas.microsoft.com/office/powerpoint/2010/main" val="2353647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57818"/>
            <a:ext cx="10972800" cy="497075"/>
          </a:xfrm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Orosz befolyás Magyarországon (3)</a:t>
            </a:r>
            <a:endParaRPr lang="hu-HU" sz="4400" dirty="0"/>
          </a:p>
        </p:txBody>
      </p:sp>
      <p:sp>
        <p:nvSpPr>
          <p:cNvPr id="3" name="Téglalap 2"/>
          <p:cNvSpPr/>
          <p:nvPr/>
        </p:nvSpPr>
        <p:spPr>
          <a:xfrm>
            <a:off x="207390" y="573744"/>
            <a:ext cx="1172694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4) Kémelhárítási/hírszerzési kockázatok és incidensek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Külügyminisztérium – elhúzódó orosz </a:t>
            </a:r>
            <a:r>
              <a:rPr kumimoji="0" lang="hu-H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hekkertámadások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(2010-es évek–2022)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Direkt36/444 dokumentumok és nemzetközi elemzések szerint FSB/GRU csoportok hosszú ideig látták a magyar külügy rendszereit, a titkosított csatornát is. A kormány sokáig tagadott, majd 2024-ben került elő több belső irat.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Tömeges iskolai bombafenyegetések (2023)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több ezer intézményt érintő fenyegetéssorozat; újságírói vizsgálatok orosz nyelvű csatornákhoz és oroszországi szerverekhez kötötték a kampányt.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„Diplomatadömping”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 budapesti orosz követség személyzete a régióhoz képest aránytalanul nagy maradt a 2022 utáni kiutasítási hullám ellenére – ezt több oknyomozó cikk is kiemelte.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Szélsőjobb-kapcsolatok és vitatott kiadatás (2016)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magyarországi szélsőjobboldali körök orosz kapcsolatai (MNA-ügy), illetve két orosz fegyverkereskedő USA helyetti Oroszországnak kiadatása – utóbbi amerikai bírálatokat váltott ki.</a:t>
            </a:r>
            <a:endParaRPr kumimoji="0" lang="hu-H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5) Információs befolyás és narratívák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Kormányközeli és állami médiában pro-Kreml narratívák jelenléte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független kutatások szerint a 2022 utáni időszakban a kormányzati médiatérben 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különösen erős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az orosz narratívák átvétele (pl. „béke vs. fegyverszállítás”, „szankciók ártanak jobban az EU-nak”).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Külső kommunikáció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 „békemissziók” és a Brüsszellel szembeni üzenetek gyakran egybevágnak Moszkva stratégiai kommunikációjával (NATO/USA hibáztatása, „háborúpárti” ellenzék/progresszívek keretezése).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6) Közvetlen beavatkozási jelzések (2025)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orosz külső hírszerzés (SVR) nyílt politikai üzenetei Magyarország belügyeiről (2025. augusztus)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 Tisza Pártról és az EU „rendszerváltási” szándékáról szóló közlemény – a magyar ellenzék tiltakozott, nyílt levél az orosz nagykövetnek. Nemzetközi sajtó beavatkozási kísérletként értékelte. 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872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09933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Magyarország, mint orosz „proxy” az EU-ban és a Balkánon (1)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553370"/>
            <a:ext cx="12192000" cy="621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EU-n belüli blokkoló szerep</a:t>
            </a:r>
            <a:endParaRPr lang="hu-HU" sz="2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Szankciók gyengítése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Budapest rendszeresen fenyegeti a Kremlt érintő uniós szankciók vétójával (pl. olajembargó, atomenergia-tilalom). → Ez Moszkva egyik fő érdeke: minél több kiskapu és kivétel legyen.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Ukrajna támogatásának lassítása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Magyarország halogatta az EU-s katonai segélyalap (EPF) kifizetéseit, több milliárd eurót tartott vissza.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Orosz szempontból ez </a:t>
            </a:r>
            <a:r>
              <a:rPr lang="hu-HU" dirty="0"/>
              <a:t>stratégiai jelentőségű: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időhúzás, fegyverszállítás lassítása.</a:t>
            </a: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Ukrajna EU-csatlakozási tárgyalásainak akadályozása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Budapest többször próbálta napirendről levetetni, illetve feltételekhez kötni.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dirty="0"/>
              <a:t>a magyar kormány pert indított </a:t>
            </a:r>
            <a:r>
              <a:rPr lang="hu-HU" b="1" dirty="0"/>
              <a:t>a luxemburgi Törvényszéken </a:t>
            </a:r>
            <a:r>
              <a:rPr lang="hu-HU" dirty="0"/>
              <a:t>az Európai Unió Tanácsa alá tartozó Európai Békekeret (EPF) ellen az Ukrajnának nyújtott több milliárd eurónyi támogatás miatt.</a:t>
            </a:r>
            <a:endParaRPr lang="hu-H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NATO-n belüli fékező szerep</a:t>
            </a:r>
            <a:endParaRPr lang="hu-HU" sz="2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Svéd NATO-csatlakozás késleltetése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Magyarország hónapokig blokkolta, ami Moszkvának kulcsérdek volt (Finnország és Svédország különválasztása).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NATO–Ukrajna kapcsolat gyengítése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Budapest rendszeresen felveti, hogy „Ukrajna ne közeledjen a NATO-hoz, amíg a kisebbségi kérdés nincs rendezve”.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Balkáni missziók és oroszbarát erők támogatása</a:t>
            </a:r>
            <a:endParaRPr lang="hu-HU" sz="2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Szerbia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Orbán szoros szövetsége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Aleksandar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Vučićtyal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→ Belgrád orosz orientációját legitimálja, és EU-s fórumokon védi.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Boszniai Szerb Köztársaság (</a:t>
            </a:r>
            <a:r>
              <a:rPr lang="hu-HU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Republika</a:t>
            </a:r>
            <a:r>
              <a:rPr lang="hu-H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Srpska</a:t>
            </a:r>
            <a:r>
              <a:rPr lang="hu-H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Budapest aktívan támogatja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Milorad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Dodikot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(oroszbarát szeparatista vezető), pénzügyi támogatással is.</a:t>
            </a:r>
            <a:b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Ez közvetett orosz érdek-képviselet: Dodik Moszkva kulcsembere a Nyugat-Balkánon.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Észak-Macedónia/Montenegró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magyar kormányhoz köthető médiabefektetések Moszkva narratíváit is terjesztik.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76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02917"/>
            <a:ext cx="12192000" cy="686896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Magyarország, mint orosz „proxy” az EU-ban és a Balkánon (2)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179109" y="1201299"/>
            <a:ext cx="11830639" cy="532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Nemzetközi szervezetekben orosz érdekek képviselete</a:t>
            </a:r>
            <a:endParaRPr lang="hu-HU" sz="2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ENSZ-szavazások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Magyarország gyakran tartózkodik vagy kilóg az EU-s álláspontból, amikor Oroszország elítéléséről van szó.</a:t>
            </a:r>
            <a:endParaRPr lang="hu-H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OSCE/Európa Tanács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Budapest időnként „kiegyensúlyozó” retorikával Moszkvának kedvező kompromisszumokat támogat.</a:t>
            </a:r>
          </a:p>
          <a:p>
            <a:pPr lvl="0">
              <a:lnSpc>
                <a:spcPct val="107000"/>
              </a:lnSpc>
            </a:pP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Dezinformáció és propaganda exportja</a:t>
            </a:r>
            <a:endParaRPr lang="hu-HU" sz="2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Kormányzati médiabirodalom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(pl. magyar nyelvű állami hírügynökség anyagai) átvették és terjesztik a Kreml narratíváit, amelyek </a:t>
            </a:r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Balkánon is megjelennek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(pl. szerb sajtóban).</a:t>
            </a:r>
            <a:endParaRPr lang="hu-H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Kereszténydemokrácia–„béketábor” narratíva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Magyarország exportálja a „béke vs. háború” üzenetet az EU-ban, ami közvetve Moszkva érdekeit szolgálja.</a:t>
            </a:r>
            <a:endParaRPr lang="hu-H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Konkrét orosz „megbízásgyanús” ügyek</a:t>
            </a:r>
            <a:endParaRPr lang="hu-HU" sz="2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Nemzetközi Beruházási Bank (IIB)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Budapest vállalta, hogy befogadja az intézményt, amelyet nyugati hírszerzések „orosz fedőszervezetnek” tartottak.</a:t>
            </a:r>
            <a:endParaRPr lang="hu-H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Diplomaták és hírszerzők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Magyarország engedte, hogy Moszkva </a:t>
            </a:r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szokatlanul magas számú diplomata státuszú személyt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tartson fenn Budapesten, akik közül többen regionális műveleteket irányíthattak.</a:t>
            </a:r>
            <a:endParaRPr lang="hu-H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FSZB „figyelmeztetések”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(pl. állítólagos magyarországi terrorveszélyről) – valójában Moszkva dezinformációját közvetítette a magyar kormány a nyugati partnerek felé.</a:t>
            </a:r>
            <a:r>
              <a:rPr lang="hu-H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188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03694"/>
            <a:ext cx="12192000" cy="1291471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accent6">
                    <a:lumMod val="50000"/>
                  </a:schemeClr>
                </a:solidFill>
              </a:rPr>
              <a:t>A magyar külügy és az orosz titkosszolgálat egybehangzó nyilatkozatai lehetséges hamis zászlósműveletekről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1028337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BUDA PÉTER (nemzetbiztonsági főtiszt és szakértő): </a:t>
            </a:r>
          </a:p>
          <a:p>
            <a:r>
              <a:rPr lang="hu-HU" sz="2000" b="1" dirty="0" err="1">
                <a:solidFill>
                  <a:srgbClr val="080809"/>
                </a:solidFill>
                <a:latin typeface="+mj-lt"/>
              </a:rPr>
              <a:t>Szíjjártó</a:t>
            </a:r>
            <a:r>
              <a:rPr lang="hu-HU" sz="2000" b="1" dirty="0">
                <a:solidFill>
                  <a:srgbClr val="080809"/>
                </a:solidFill>
                <a:latin typeface="+mj-lt"/>
              </a:rPr>
              <a:t> Péter</a:t>
            </a:r>
            <a:r>
              <a:rPr lang="hu-HU" sz="2000" dirty="0">
                <a:solidFill>
                  <a:srgbClr val="080809"/>
                </a:solidFill>
                <a:latin typeface="+mj-lt"/>
              </a:rPr>
              <a:t>, magyar külügyminiszter három rendkívül fontos kijelentést tett a napokban. Érdemes volna ezeket a súlyuknak megfelelően kezelnünk. Az alábbi kijelentésekről van szó:</a:t>
            </a:r>
          </a:p>
          <a:p>
            <a:pPr lvl="1"/>
            <a:r>
              <a:rPr lang="hu-HU" sz="2000" b="1" i="1" dirty="0">
                <a:solidFill>
                  <a:srgbClr val="080809"/>
                </a:solidFill>
                <a:latin typeface="+mj-lt"/>
              </a:rPr>
              <a:t>1.) Az orosz hírszerzésnek (SZVR) a magyar választások kapcsán kiadott jelentése körüli botrány “műhiszti”, mert amit leírtak - miszerint Brüsszel le akarja váltani a kormányt és a Tisza pártban ukrán befolyás érvényesül - igaz;</a:t>
            </a:r>
          </a:p>
          <a:p>
            <a:pPr lvl="1"/>
            <a:r>
              <a:rPr lang="hu-HU" sz="2000" b="1" i="1" dirty="0">
                <a:solidFill>
                  <a:srgbClr val="080809"/>
                </a:solidFill>
                <a:latin typeface="+mj-lt"/>
              </a:rPr>
              <a:t>2.) „Fel kell készülni arra, hogy Ukrajnából minden eddiginél durvább provokációk fognak érkezni. A legdurvább, legsötétebb provokációk, hogy belerángassanak minket a saját háborújukba”;</a:t>
            </a:r>
          </a:p>
          <a:p>
            <a:pPr lvl="1"/>
            <a:r>
              <a:rPr lang="hu-HU" sz="2000" b="1" i="1" dirty="0">
                <a:solidFill>
                  <a:srgbClr val="080809"/>
                </a:solidFill>
                <a:latin typeface="+mj-lt"/>
              </a:rPr>
              <a:t>3.) Elképzelhetetlen, hogy Oroszország egy EU- vagy NATO-tagországot támadjon meg.</a:t>
            </a:r>
          </a:p>
          <a:p>
            <a:r>
              <a:rPr lang="hu-HU" sz="2000" dirty="0">
                <a:solidFill>
                  <a:srgbClr val="080809"/>
                </a:solidFill>
                <a:latin typeface="+mj-lt"/>
              </a:rPr>
              <a:t>A három kijelentés egymással szorosan összefügg, jelentőségüket éppen ez az összefüggés adja. (</a:t>
            </a:r>
            <a:r>
              <a:rPr lang="hu-HU" sz="2000" b="0" i="0" dirty="0">
                <a:solidFill>
                  <a:srgbClr val="080809"/>
                </a:solidFill>
                <a:effectLst/>
                <a:latin typeface="+mj-lt"/>
              </a:rPr>
              <a:t>…) </a:t>
            </a:r>
            <a:r>
              <a:rPr lang="hu-HU" sz="2000" dirty="0">
                <a:latin typeface="+mj-lt"/>
              </a:rPr>
              <a:t>Mindez azért különösen vészjósló, mert </a:t>
            </a:r>
            <a:r>
              <a:rPr lang="hu-HU" sz="2000" b="1" i="1" dirty="0">
                <a:latin typeface="+mj-lt"/>
              </a:rPr>
              <a:t>az orosz hírszerzés nyilatkozata és a magyar külügyminiszter minapi szavai között van egy fontos egybecsengés</a:t>
            </a:r>
            <a:r>
              <a:rPr lang="hu-HU" sz="2000" dirty="0">
                <a:latin typeface="+mj-lt"/>
              </a:rPr>
              <a:t>. Az orosz nyilatkozat arról beszél - semmivel sem támasztva alá az állítást -, hogy a magyar ellenzék össze van fonódva az ukrán titkosszolgálattal. Szijjártó Péter ezzel egybecsengő módon most kijelentette, hogy “Ukrajnából minden eddiginél durvább provokációk fognak érkezni. A legdurvább, legsötétebb provokációk, hogy belerángassanak minket a saját háborújukba.”</a:t>
            </a:r>
          </a:p>
          <a:p>
            <a:r>
              <a:rPr lang="hu-HU" sz="2000" dirty="0">
                <a:latin typeface="+mj-lt"/>
              </a:rPr>
              <a:t>Az természetesen józan ésszel is felfogható, hogy az ukránoknak semmilyen érdeke nem fűződik ahhoz, hogy ellenségként “belerángassanak” bennünket a “háborújukba.” </a:t>
            </a:r>
            <a:r>
              <a:rPr lang="hu-HU" sz="2000" b="1" i="1" dirty="0">
                <a:latin typeface="+mj-lt"/>
              </a:rPr>
              <a:t>A külügyminiszter kijelentései azonban kifejezetten alkalmasak lehetnek arra, hogy megalapozzanak egy orosz “hamiszászlós” műveletet</a:t>
            </a:r>
            <a:r>
              <a:rPr lang="hu-HU" sz="2000" dirty="0">
                <a:latin typeface="+mj-lt"/>
              </a:rPr>
              <a:t>, melynek keretében az orosz hírszerzés ügynökei ukrán színekben hajtanak végre provokációt Magyarország ellen.</a:t>
            </a:r>
            <a:endParaRPr lang="hu-HU" sz="2000" b="0" i="0" dirty="0">
              <a:solidFill>
                <a:srgbClr val="08080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6199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03695"/>
            <a:ext cx="12192000" cy="612742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Orosz beavatkozás potenciális formái Orbán segítésére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122548" y="829552"/>
          <a:ext cx="11943761" cy="5815589"/>
        </p:xfrm>
        <a:graphic>
          <a:graphicData uri="http://schemas.openxmlformats.org/drawingml/2006/table">
            <a:tbl>
              <a:tblPr/>
              <a:tblGrid>
                <a:gridCol w="1894788">
                  <a:extLst>
                    <a:ext uri="{9D8B030D-6E8A-4147-A177-3AD203B41FA5}">
                      <a16:colId xmlns:a16="http://schemas.microsoft.com/office/drawing/2014/main" val="144121336"/>
                    </a:ext>
                  </a:extLst>
                </a:gridCol>
                <a:gridCol w="2686639">
                  <a:extLst>
                    <a:ext uri="{9D8B030D-6E8A-4147-A177-3AD203B41FA5}">
                      <a16:colId xmlns:a16="http://schemas.microsoft.com/office/drawing/2014/main" val="949505894"/>
                    </a:ext>
                  </a:extLst>
                </a:gridCol>
                <a:gridCol w="4157221">
                  <a:extLst>
                    <a:ext uri="{9D8B030D-6E8A-4147-A177-3AD203B41FA5}">
                      <a16:colId xmlns:a16="http://schemas.microsoft.com/office/drawing/2014/main" val="3806818933"/>
                    </a:ext>
                  </a:extLst>
                </a:gridCol>
                <a:gridCol w="1613637">
                  <a:extLst>
                    <a:ext uri="{9D8B030D-6E8A-4147-A177-3AD203B41FA5}">
                      <a16:colId xmlns:a16="http://schemas.microsoft.com/office/drawing/2014/main" val="1846896944"/>
                    </a:ext>
                  </a:extLst>
                </a:gridCol>
                <a:gridCol w="1591476">
                  <a:extLst>
                    <a:ext uri="{9D8B030D-6E8A-4147-A177-3AD203B41FA5}">
                      <a16:colId xmlns:a16="http://schemas.microsoft.com/office/drawing/2014/main" val="2284744385"/>
                    </a:ext>
                  </a:extLst>
                </a:gridCol>
              </a:tblGrid>
              <a:tr h="333713">
                <a:tc>
                  <a:txBody>
                    <a:bodyPr/>
                    <a:lstStyle/>
                    <a:p>
                      <a:pPr algn="ctr"/>
                      <a:r>
                        <a:rPr lang="hu-HU" sz="2200" b="1"/>
                        <a:t>Időszak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/>
                        <a:t>Eszköz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/>
                        <a:t>Rövid narráció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/>
                        <a:t>Valószínűség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Hatás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26329"/>
                  </a:ext>
                </a:extLst>
              </a:tr>
              <a:tr h="1031155">
                <a:tc>
                  <a:txBody>
                    <a:bodyPr/>
                    <a:lstStyle/>
                    <a:p>
                      <a:r>
                        <a:rPr lang="hu-HU" sz="2200" b="1"/>
                        <a:t>Választás előtt</a:t>
                      </a:r>
                      <a:endParaRPr lang="hu-HU" sz="2200"/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/>
                        <a:t>Dezinformáció, ellenzék lejáratása</a:t>
                      </a:r>
                      <a:endParaRPr lang="hu-HU" sz="2000"/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Orosz narratívák felerősítése a kormánybarát médiában: „Orbán = béke, ellenzék = háború”.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/>
                        <a:t>Nagyon magas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Magas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382314"/>
                  </a:ext>
                </a:extLst>
              </a:tr>
              <a:tr h="738131">
                <a:tc>
                  <a:txBody>
                    <a:bodyPr/>
                    <a:lstStyle/>
                    <a:p>
                      <a:r>
                        <a:rPr lang="hu-HU" sz="2200" b="1" dirty="0"/>
                        <a:t>Választás előtt</a:t>
                      </a:r>
                      <a:endParaRPr lang="hu-HU" sz="2200" dirty="0"/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/>
                        <a:t>Kiber- és fenyegető akciók</a:t>
                      </a:r>
                      <a:endParaRPr lang="hu-HU" sz="2000"/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err="1"/>
                        <a:t>Hack</a:t>
                      </a:r>
                      <a:r>
                        <a:rPr lang="hu-HU" sz="2000" dirty="0"/>
                        <a:t>-and-</a:t>
                      </a:r>
                      <a:r>
                        <a:rPr lang="hu-HU" sz="2000" dirty="0" err="1"/>
                        <a:t>leak</a:t>
                      </a:r>
                      <a:r>
                        <a:rPr lang="hu-HU" sz="2000" dirty="0"/>
                        <a:t>, ellenzéki szerverek támadása, bombariadók félelem-keltésre, migránsinvázió.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/>
                        <a:t>Magas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/>
                        <a:t>Magas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66408"/>
                  </a:ext>
                </a:extLst>
              </a:tr>
              <a:tr h="760856">
                <a:tc>
                  <a:txBody>
                    <a:bodyPr/>
                    <a:lstStyle/>
                    <a:p>
                      <a:r>
                        <a:rPr lang="hu-HU" sz="2200" b="1"/>
                        <a:t>Választás előtt</a:t>
                      </a:r>
                      <a:endParaRPr lang="hu-HU" sz="2200"/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/>
                        <a:t>Energiaár-manipuláció</a:t>
                      </a:r>
                      <a:endParaRPr lang="hu-HU" sz="2000"/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Olcsóbb gáz/olaj a kampány-időszakban → rezsi-csökkentés fenntarthatónak tűnik.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/>
                        <a:t>Magas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/>
                        <a:t>Nagyon magas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821562"/>
                  </a:ext>
                </a:extLst>
              </a:tr>
              <a:tr h="748923">
                <a:tc>
                  <a:txBody>
                    <a:bodyPr/>
                    <a:lstStyle/>
                    <a:p>
                      <a:r>
                        <a:rPr lang="hu-HU" sz="2200" b="1" dirty="0"/>
                        <a:t>Választás előtt/után</a:t>
                      </a:r>
                      <a:endParaRPr lang="hu-HU" sz="2200" dirty="0"/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/>
                        <a:t>Zsarolás (kompromat, kliensi nyomás)</a:t>
                      </a:r>
                      <a:endParaRPr lang="hu-HU" sz="2000"/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/>
                        <a:t>Kompromittáló anyagokkal vagy gazdasági kapcsolatokkal való nyomásgyakorlás.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/>
                        <a:t>Közepes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/>
                        <a:t>Nagyon magas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698426"/>
                  </a:ext>
                </a:extLst>
              </a:tr>
              <a:tr h="729315">
                <a:tc>
                  <a:txBody>
                    <a:bodyPr/>
                    <a:lstStyle/>
                    <a:p>
                      <a:r>
                        <a:rPr lang="hu-HU" sz="2200" b="1"/>
                        <a:t>Választás után</a:t>
                      </a:r>
                      <a:endParaRPr lang="hu-HU" sz="2200"/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/>
                        <a:t>Putyin gyors gratulációja</a:t>
                      </a:r>
                      <a:endParaRPr lang="hu-HU" sz="2000"/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/>
                        <a:t>Nemzetközi legitimitás Orbán számára, „békevezetőként” felmutatva.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/>
                        <a:t>Magas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/>
                        <a:t>Magas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138272"/>
                  </a:ext>
                </a:extLst>
              </a:tr>
              <a:tr h="868231">
                <a:tc>
                  <a:txBody>
                    <a:bodyPr/>
                    <a:lstStyle/>
                    <a:p>
                      <a:r>
                        <a:rPr lang="hu-HU" sz="2200" b="1" dirty="0"/>
                        <a:t>Választás után</a:t>
                      </a:r>
                      <a:endParaRPr lang="hu-HU" sz="2200" dirty="0"/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/>
                        <a:t>Új orosz megállapodás (energia/hitel)</a:t>
                      </a:r>
                      <a:endParaRPr lang="hu-HU" sz="2000" dirty="0"/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Kedvezményes szerződések aláírása, kormányzati sikerpropaganda eszköze.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Közepes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Magas</a:t>
                      </a:r>
                    </a:p>
                  </a:txBody>
                  <a:tcPr marL="27102" marR="27102" marT="13551" marB="135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882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990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65989"/>
            <a:ext cx="12192000" cy="593887"/>
          </a:xfrm>
        </p:spPr>
        <p:txBody>
          <a:bodyPr>
            <a:noAutofit/>
          </a:bodyPr>
          <a:lstStyle/>
          <a:p>
            <a:r>
              <a:rPr lang="hu-HU" sz="4200" b="1" dirty="0">
                <a:solidFill>
                  <a:schemeClr val="accent6">
                    <a:lumMod val="50000"/>
                  </a:schemeClr>
                </a:solidFill>
              </a:rPr>
              <a:t>Lehetséges hamis-zászlós műveletek Magyarországon </a:t>
            </a:r>
            <a:endParaRPr lang="hu-HU" sz="42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03520"/>
              </p:ext>
            </p:extLst>
          </p:nvPr>
        </p:nvGraphicFramePr>
        <p:xfrm>
          <a:off x="122548" y="631591"/>
          <a:ext cx="11946904" cy="6016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6867">
                  <a:extLst>
                    <a:ext uri="{9D8B030D-6E8A-4147-A177-3AD203B41FA5}">
                      <a16:colId xmlns:a16="http://schemas.microsoft.com/office/drawing/2014/main" val="2503822682"/>
                    </a:ext>
                  </a:extLst>
                </a:gridCol>
                <a:gridCol w="1707509">
                  <a:extLst>
                    <a:ext uri="{9D8B030D-6E8A-4147-A177-3AD203B41FA5}">
                      <a16:colId xmlns:a16="http://schemas.microsoft.com/office/drawing/2014/main" val="385827048"/>
                    </a:ext>
                  </a:extLst>
                </a:gridCol>
                <a:gridCol w="1866507">
                  <a:extLst>
                    <a:ext uri="{9D8B030D-6E8A-4147-A177-3AD203B41FA5}">
                      <a16:colId xmlns:a16="http://schemas.microsoft.com/office/drawing/2014/main" val="4013739371"/>
                    </a:ext>
                  </a:extLst>
                </a:gridCol>
                <a:gridCol w="2884603">
                  <a:extLst>
                    <a:ext uri="{9D8B030D-6E8A-4147-A177-3AD203B41FA5}">
                      <a16:colId xmlns:a16="http://schemas.microsoft.com/office/drawing/2014/main" val="1131601018"/>
                    </a:ext>
                  </a:extLst>
                </a:gridCol>
                <a:gridCol w="3101418">
                  <a:extLst>
                    <a:ext uri="{9D8B030D-6E8A-4147-A177-3AD203B41FA5}">
                      <a16:colId xmlns:a16="http://schemas.microsoft.com/office/drawing/2014/main" val="4228348488"/>
                    </a:ext>
                  </a:extLst>
                </a:gridCol>
              </a:tblGrid>
              <a:tr h="513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Akciótípus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Végrehajtó valójában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Hamisan ráfogott bűnbak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Politikai haszon Orbánnak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Megjegyzés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416294"/>
                  </a:ext>
                </a:extLst>
              </a:tr>
              <a:tr h="763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Bombafenyegetések, iskolák és középületek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FSZB/GRU </a:t>
                      </a:r>
                      <a:r>
                        <a:rPr lang="hu-HU" sz="1600" dirty="0" err="1">
                          <a:effectLst/>
                        </a:rPr>
                        <a:t>kiberháttere</a:t>
                      </a:r>
                      <a:r>
                        <a:rPr lang="hu-HU" sz="1600" dirty="0">
                          <a:effectLst/>
                        </a:rPr>
                        <a:t>, orosz szerverekről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Ukrán titkosszolgálat (SZBU/HUR)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„Csak Orbán védi meg a gyermekeinket az ukrán agressziótól”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Már volt példa tömeges fenyegetésre orosz szerverről → rá lehet építeni újabb hullámot.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947877"/>
                  </a:ext>
                </a:extLst>
              </a:tr>
              <a:tr h="921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Kisebb szabotázs, robbantás (vasút, infrastruktúra)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Orosz ügynökök / fedett hálózatok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Ukrán „diverzánsok”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„Az ukránok destabilizálják Magyarországot” → félelemkeltés, oroszbarát biztonsági narratíva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Lehetőség szerbiai vagy boszniai (Dodik-féle) közvetítéssel is → könnyebb fedés.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65361"/>
                  </a:ext>
                </a:extLst>
              </a:tr>
              <a:tr h="513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Merényletkísérlet, </a:t>
                      </a:r>
                      <a:r>
                        <a:rPr lang="hu-HU" sz="1600" dirty="0" err="1">
                          <a:solidFill>
                            <a:schemeClr val="tx1"/>
                          </a:solidFill>
                          <a:effectLst/>
                        </a:rPr>
                        <a:t>provo-káció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 ellenzékiek ellen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Orosz provokátorok / belföldi hálózat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Nyugati titkosszolgálat / CIA / MI6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„A Nyugat beavatkozik, az ellenzék idegen ügynök”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Alap narratívát erősíti: Orbán az egyetlen „független” vezető.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94687"/>
                  </a:ext>
                </a:extLst>
              </a:tr>
              <a:tr h="763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Kormányintézmény elleni támadás látszata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Orosz szervezés, belső kollaboránsok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Ukrán titkosszolgálat vagy magyar ellenzék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„Az ellenzék és az ukránok a stabilitás ellen dolgoznak”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Könnyen mediatizálható, a kormányt áldozati szerepben mutatja.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601466"/>
                  </a:ext>
                </a:extLst>
              </a:tr>
              <a:tr h="763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Kiberakciók – szerverfeltörés, adatszivárgás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FSZB/GRU hacker-csoportok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Ukrán hackerek, Tisza Párt „külföldi támogatói”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„Az ellenzék idegen ügynökhálózat” → választói bizalom rombolása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Különösen hatásos lehet kompromittáló hamis dokumentumokkal.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649060"/>
                  </a:ext>
                </a:extLst>
              </a:tr>
              <a:tr h="819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Migrációs nyomás mesterséges fokozása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Orosz titkosszolgálati szervezés, Balkánról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Migránsok, „Brüsszel migrációs politikája”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„Csak Orbán képes megállítani a migránsáradatot”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Vučić</a:t>
                      </a:r>
                      <a:r>
                        <a:rPr lang="hu-HU" sz="1600" dirty="0">
                          <a:effectLst/>
                        </a:rPr>
                        <a:t> balkáni útvonalon, Dodik boszniai szerb enklávén keresztül segíthet megrendezni „hullámokat”.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262676"/>
                  </a:ext>
                </a:extLst>
              </a:tr>
              <a:tr h="763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Kisebbségi vagy etnikai provokációk (pl. roma)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Orosz provokátorok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Migránsok, ukrán szélsőségesek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„Csak a Fidesz képes fenntartani a rendet”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Belpolitikai destabilizáció, rendpárti szavazók mozgósítása.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92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1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597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56562"/>
            <a:ext cx="12192000" cy="612742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accent6">
                    <a:lumMod val="50000"/>
                  </a:schemeClr>
                </a:solidFill>
              </a:rPr>
              <a:t>Lehetséges orosz hamis-zászlós műveletek Magyarországon – idővonal </a:t>
            </a:r>
            <a:endParaRPr lang="hu-H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5988" y="437172"/>
            <a:ext cx="619341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3–6 hónappal a választás előtt (felvezetés, félelemkeltés)</a:t>
            </a:r>
            <a:endParaRPr lang="hu-HU" sz="20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hu-HU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Kiberakciók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és fenyegetések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Valójában: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FSZB/GRU hackercsoportok.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Bűnbak: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ukrán hackerek, Tisza Párt „nyugati támogatói”.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Cél: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az ellenzék iránti és a választók bizalmának rombolása.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Migrációs nyomás mesterséges felerősítése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Valójában: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orosz–szerb–boszniai koordináció (</a:t>
            </a:r>
            <a:r>
              <a:rPr lang="hu-H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Vučić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, Dodik közreműködésével).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Bűnbak: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„Brüsszel migrációs politikája”, NGO-k.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Cél: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rendpárti reflexek erősítése → „csak Orbán tudja megvédeni a határt”.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1–2 hónappal a választás előtt (intenzív fázis)</a:t>
            </a:r>
            <a:endParaRPr lang="hu-HU" sz="20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Bombafenyegetések, iskolák, közintézmények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Valójában: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orosz szerverekről szervezett akció.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Bűnbak: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ukrán titkosszolgálat (SZBU/HUR).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Cél: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félelemkeltés a lakosságban, a kormány mint „védelmező” pozicionálása.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Kisebb szabotázsakciók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 (pl. vasúti zavarok, infrastruktúra elleni támadás)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Valójában: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orosz ügynökök.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Bűnbak: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„ukrán diverzánsok” vagy „migráns szélsőségesek”.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Cél: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az ukránellenes érzelmek felerősítése.</a:t>
            </a:r>
            <a:endParaRPr lang="hu-H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174559" y="439050"/>
            <a:ext cx="619655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Közvetlenül a választás hetében (drámai csúcspont)</a:t>
            </a:r>
            <a:endParaRPr lang="hu-HU" sz="2000" dirty="0">
              <a:solidFill>
                <a:schemeClr val="accent6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Merénylet-színlelések vagy provokációk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Valójában:</a:t>
            </a: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orosz provokátorok, belföldi kollaboránsok.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Bűnbak:</a:t>
            </a: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ukrán titkosszolgálat / Nyugat (CIA/MI6).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Cél:</a:t>
            </a: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az ország destabilizációjának látszata → Orbán mint „egyetlen stabilitási garancia”.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Ellenzéki vezető vagy kormányhoz lojális média elleni „támadás”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Valójában:</a:t>
            </a: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orosz titkosszolgálati szervezés.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Bűnbak:</a:t>
            </a: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Tisza Párt, ukrán ügynökök.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Cél:</a:t>
            </a: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ellenzék kriminalizálása, elbizonytalanítása.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Közvetlenül a választás után (ha Orbán győzelme nem elég egyértelmű)</a:t>
            </a:r>
            <a:endParaRPr lang="hu-HU" sz="2000" dirty="0">
              <a:solidFill>
                <a:schemeClr val="accent6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Etnikai provokációk (roma közösségek, migránsok)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Valójában:</a:t>
            </a: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orosz provokátorok.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Bűnbak:</a:t>
            </a: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migránsok, ukrán szélsőségesek.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Cél:</a:t>
            </a: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rendpárti beavatkozások igazolása, figyelemelterelés választási csalás vádjáról.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Újabb </a:t>
            </a:r>
            <a:r>
              <a:rPr lang="hu-HU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kiberakciók</a:t>
            </a: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és „leleplezések”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Valójában:</a:t>
            </a: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FSZB/GRU.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Bűnbak:</a:t>
            </a: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Tisza Párt vagy „nyugati háttérhatalom”.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u-HU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Cél:</a:t>
            </a:r>
            <a:r>
              <a:rPr lang="hu-H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ellenzék </a:t>
            </a:r>
            <a:r>
              <a:rPr lang="hu-HU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delegitimálása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Orbán hatalmának megszilárdítása.</a:t>
            </a:r>
            <a:endParaRPr lang="hu-H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21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41403"/>
            <a:ext cx="12192000" cy="518473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accent6">
                    <a:lumMod val="50000"/>
                  </a:schemeClr>
                </a:solidFill>
              </a:rPr>
              <a:t>Moszkva expanziós politikájának kockázatai Európára (1)</a:t>
            </a: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113072"/>
              </p:ext>
            </p:extLst>
          </p:nvPr>
        </p:nvGraphicFramePr>
        <p:xfrm>
          <a:off x="0" y="817853"/>
          <a:ext cx="12192000" cy="109728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108341664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747282047"/>
                    </a:ext>
                  </a:extLst>
                </a:gridCol>
                <a:gridCol w="2070755">
                  <a:extLst>
                    <a:ext uri="{9D8B030D-6E8A-4147-A177-3AD203B41FA5}">
                      <a16:colId xmlns:a16="http://schemas.microsoft.com/office/drawing/2014/main" val="186668452"/>
                    </a:ext>
                  </a:extLst>
                </a:gridCol>
                <a:gridCol w="1885360">
                  <a:extLst>
                    <a:ext uri="{9D8B030D-6E8A-4147-A177-3AD203B41FA5}">
                      <a16:colId xmlns:a16="http://schemas.microsoft.com/office/drawing/2014/main" val="2778262557"/>
                    </a:ext>
                  </a:extLst>
                </a:gridCol>
                <a:gridCol w="3359085">
                  <a:extLst>
                    <a:ext uri="{9D8B030D-6E8A-4147-A177-3AD203B41FA5}">
                      <a16:colId xmlns:a16="http://schemas.microsoft.com/office/drawing/2014/main" val="708221165"/>
                    </a:ext>
                  </a:extLst>
                </a:gridCol>
              </a:tblGrid>
              <a:tr h="530181">
                <a:tc>
                  <a:txBody>
                    <a:bodyPr/>
                    <a:lstStyle/>
                    <a:p>
                      <a:pPr algn="ctr"/>
                      <a:r>
                        <a:rPr lang="hu-HU" sz="20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Veszély típusa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Leírás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Valószínűség (rövid táv, </a:t>
                      </a:r>
                    </a:p>
                    <a:p>
                      <a:pPr algn="ctr"/>
                      <a:r>
                        <a:rPr lang="hu-H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1–3 év)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Hatás Európára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Megjegyzés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09930"/>
                  </a:ext>
                </a:extLst>
              </a:tr>
            </a:tbl>
          </a:graphicData>
        </a:graphic>
      </p:graphicFrame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55088"/>
              </p:ext>
            </p:extLst>
          </p:nvPr>
        </p:nvGraphicFramePr>
        <p:xfrm>
          <a:off x="0" y="1913639"/>
          <a:ext cx="12192000" cy="161544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316289423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72891131"/>
                    </a:ext>
                  </a:extLst>
                </a:gridCol>
                <a:gridCol w="2108462">
                  <a:extLst>
                    <a:ext uri="{9D8B030D-6E8A-4147-A177-3AD203B41FA5}">
                      <a16:colId xmlns:a16="http://schemas.microsoft.com/office/drawing/2014/main" val="2353240214"/>
                    </a:ext>
                  </a:extLst>
                </a:gridCol>
                <a:gridCol w="1847653">
                  <a:extLst>
                    <a:ext uri="{9D8B030D-6E8A-4147-A177-3AD203B41FA5}">
                      <a16:colId xmlns:a16="http://schemas.microsoft.com/office/drawing/2014/main" val="1481870513"/>
                    </a:ext>
                  </a:extLst>
                </a:gridCol>
                <a:gridCol w="3359085">
                  <a:extLst>
                    <a:ext uri="{9D8B030D-6E8A-4147-A177-3AD203B41FA5}">
                      <a16:colId xmlns:a16="http://schemas.microsoft.com/office/drawing/2014/main" val="2806808100"/>
                    </a:ext>
                  </a:extLst>
                </a:gridCol>
              </a:tblGrid>
              <a:tr h="1587159">
                <a:tc>
                  <a:txBody>
                    <a:bodyPr/>
                    <a:lstStyle/>
                    <a:p>
                      <a:r>
                        <a:rPr lang="hu-HU" sz="2000" b="1" dirty="0"/>
                        <a:t>Hibrid támadások</a:t>
                      </a:r>
                      <a:r>
                        <a:rPr lang="hu-HU" sz="2000" dirty="0"/>
                        <a:t> (</a:t>
                      </a:r>
                      <a:r>
                        <a:rPr lang="hu-HU" sz="2000" dirty="0" err="1"/>
                        <a:t>kiber</a:t>
                      </a:r>
                      <a:r>
                        <a:rPr lang="hu-HU" sz="2000" dirty="0"/>
                        <a:t>, szabotázs, infrastruktúra, migrációs nyomás)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Közvetlen háború alatti küszöb, de komoly destabilizáló hatás.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Nagyon magas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Közepes–magas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Már zajlik (pl. </a:t>
                      </a:r>
                      <a:r>
                        <a:rPr lang="hu-HU" sz="2000" dirty="0" err="1"/>
                        <a:t>kiberakciók</a:t>
                      </a:r>
                      <a:r>
                        <a:rPr lang="hu-HU" sz="2000" dirty="0"/>
                        <a:t>, szabotázs Északi Áramlat, migráció mesterséges gerjesztése </a:t>
                      </a:r>
                      <a:r>
                        <a:rPr lang="hu-HU" sz="2000" dirty="0" err="1"/>
                        <a:t>Belaruszon</a:t>
                      </a:r>
                      <a:r>
                        <a:rPr lang="hu-HU" sz="2000" dirty="0"/>
                        <a:t> keresztül).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457154"/>
                  </a:ext>
                </a:extLst>
              </a:tr>
            </a:tbl>
          </a:graphicData>
        </a:graphic>
      </p:graphicFrame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7833"/>
              </p:ext>
            </p:extLst>
          </p:nvPr>
        </p:nvGraphicFramePr>
        <p:xfrm>
          <a:off x="0" y="3525636"/>
          <a:ext cx="12192000" cy="137663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316160442"/>
                    </a:ext>
                  </a:extLst>
                </a:gridCol>
                <a:gridCol w="2397551">
                  <a:extLst>
                    <a:ext uri="{9D8B030D-6E8A-4147-A177-3AD203B41FA5}">
                      <a16:colId xmlns:a16="http://schemas.microsoft.com/office/drawing/2014/main" val="4145696200"/>
                    </a:ext>
                  </a:extLst>
                </a:gridCol>
                <a:gridCol w="2111604">
                  <a:extLst>
                    <a:ext uri="{9D8B030D-6E8A-4147-A177-3AD203B41FA5}">
                      <a16:colId xmlns:a16="http://schemas.microsoft.com/office/drawing/2014/main" val="3731032692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3194322861"/>
                    </a:ext>
                  </a:extLst>
                </a:gridCol>
                <a:gridCol w="3330804">
                  <a:extLst>
                    <a:ext uri="{9D8B030D-6E8A-4147-A177-3AD203B41FA5}">
                      <a16:colId xmlns:a16="http://schemas.microsoft.com/office/drawing/2014/main" val="3320410815"/>
                    </a:ext>
                  </a:extLst>
                </a:gridCol>
              </a:tblGrid>
              <a:tr h="1376630">
                <a:tc>
                  <a:txBody>
                    <a:bodyPr/>
                    <a:lstStyle/>
                    <a:p>
                      <a:r>
                        <a:rPr lang="hu-HU" sz="2000" b="1" dirty="0"/>
                        <a:t>Dezinformáció és autokrácia-export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EU és NATO megosztása, </a:t>
                      </a:r>
                      <a:r>
                        <a:rPr lang="hu-HU" sz="2000" dirty="0" err="1"/>
                        <a:t>illiberális</a:t>
                      </a:r>
                      <a:r>
                        <a:rPr lang="hu-HU" sz="2000" dirty="0"/>
                        <a:t> rendszerek támogatása.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Nagyon magas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Magas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Magyarország, Szerbia, szélsőjobb és szélsőbal pártok támogatása.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579161"/>
                  </a:ext>
                </a:extLst>
              </a:tr>
            </a:tbl>
          </a:graphicData>
        </a:graphic>
      </p:graphicFrame>
      <p:graphicFrame>
        <p:nvGraphicFramePr>
          <p:cNvPr id="14" name="Tábláza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306419"/>
              </p:ext>
            </p:extLst>
          </p:nvPr>
        </p:nvGraphicFramePr>
        <p:xfrm>
          <a:off x="0" y="4892515"/>
          <a:ext cx="12192000" cy="1431067"/>
        </p:xfrm>
        <a:graphic>
          <a:graphicData uri="http://schemas.openxmlformats.org/drawingml/2006/table">
            <a:tbl>
              <a:tblPr/>
              <a:tblGrid>
                <a:gridCol w="2432115">
                  <a:extLst>
                    <a:ext uri="{9D8B030D-6E8A-4147-A177-3AD203B41FA5}">
                      <a16:colId xmlns:a16="http://schemas.microsoft.com/office/drawing/2014/main" val="2661300526"/>
                    </a:ext>
                  </a:extLst>
                </a:gridCol>
                <a:gridCol w="2469823">
                  <a:extLst>
                    <a:ext uri="{9D8B030D-6E8A-4147-A177-3AD203B41FA5}">
                      <a16:colId xmlns:a16="http://schemas.microsoft.com/office/drawing/2014/main" val="2077066441"/>
                    </a:ext>
                  </a:extLst>
                </a:gridCol>
                <a:gridCol w="2073897">
                  <a:extLst>
                    <a:ext uri="{9D8B030D-6E8A-4147-A177-3AD203B41FA5}">
                      <a16:colId xmlns:a16="http://schemas.microsoft.com/office/drawing/2014/main" val="1897995086"/>
                    </a:ext>
                  </a:extLst>
                </a:gridCol>
                <a:gridCol w="1941922">
                  <a:extLst>
                    <a:ext uri="{9D8B030D-6E8A-4147-A177-3AD203B41FA5}">
                      <a16:colId xmlns:a16="http://schemas.microsoft.com/office/drawing/2014/main" val="3670100071"/>
                    </a:ext>
                  </a:extLst>
                </a:gridCol>
                <a:gridCol w="3274243">
                  <a:extLst>
                    <a:ext uri="{9D8B030D-6E8A-4147-A177-3AD203B41FA5}">
                      <a16:colId xmlns:a16="http://schemas.microsoft.com/office/drawing/2014/main" val="2089862964"/>
                    </a:ext>
                  </a:extLst>
                </a:gridCol>
              </a:tblGrid>
              <a:tr h="1431067">
                <a:tc>
                  <a:txBody>
                    <a:bodyPr/>
                    <a:lstStyle/>
                    <a:p>
                      <a:r>
                        <a:rPr lang="hu-HU" sz="2000" b="1" dirty="0"/>
                        <a:t>Energia- és gazdasági zsarolás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Orosz fosszilis energia és nyersanyagok fegyverként </a:t>
                      </a:r>
                      <a:r>
                        <a:rPr lang="hu-HU" sz="2000" dirty="0" err="1"/>
                        <a:t>használa-ta</a:t>
                      </a:r>
                      <a:r>
                        <a:rPr lang="hu-HU" sz="2000" dirty="0"/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Magas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Magas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Gáz és olaj szerepe csökken, de nukleáris függőség (Paks II., </a:t>
                      </a:r>
                      <a:r>
                        <a:rPr lang="hu-HU" sz="2000" dirty="0" err="1"/>
                        <a:t>Roszatom</a:t>
                      </a:r>
                      <a:r>
                        <a:rPr lang="hu-HU" sz="2000" dirty="0"/>
                        <a:t>) hosszú távon fennmarad.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5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0010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2088"/>
            <a:ext cx="12192000" cy="639761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accent6">
                    <a:lumMod val="50000"/>
                  </a:schemeClr>
                </a:solidFill>
              </a:rPr>
              <a:t>Moszkva expanziós politikájának kockázatai Európára (2)</a:t>
            </a:r>
            <a:endParaRPr lang="hu-HU" sz="40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483461"/>
              </p:ext>
            </p:extLst>
          </p:nvPr>
        </p:nvGraphicFramePr>
        <p:xfrm>
          <a:off x="0" y="2007907"/>
          <a:ext cx="12192000" cy="161544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810778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52122066"/>
                    </a:ext>
                  </a:extLst>
                </a:gridCol>
                <a:gridCol w="2070755">
                  <a:extLst>
                    <a:ext uri="{9D8B030D-6E8A-4147-A177-3AD203B41FA5}">
                      <a16:colId xmlns:a16="http://schemas.microsoft.com/office/drawing/2014/main" val="1896542135"/>
                    </a:ext>
                  </a:extLst>
                </a:gridCol>
                <a:gridCol w="2196445">
                  <a:extLst>
                    <a:ext uri="{9D8B030D-6E8A-4147-A177-3AD203B41FA5}">
                      <a16:colId xmlns:a16="http://schemas.microsoft.com/office/drawing/2014/main" val="33064784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75826989"/>
                    </a:ext>
                  </a:extLst>
                </a:gridCol>
              </a:tblGrid>
              <a:tr h="1142213">
                <a:tc>
                  <a:txBody>
                    <a:bodyPr/>
                    <a:lstStyle/>
                    <a:p>
                      <a:r>
                        <a:rPr lang="hu-HU" sz="2000" b="1" dirty="0"/>
                        <a:t>Balkáni destabilizáció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/>
                        <a:t>Dodik (Bosznia), Vučić (Szerbia), szerb–koszovói feszültség orosz támogatással.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Magas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Közepes–magas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Orosz stratégiai cél: EU/NATO figyelmének megosztása.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537740"/>
                  </a:ext>
                </a:extLst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43461"/>
              </p:ext>
            </p:extLst>
          </p:nvPr>
        </p:nvGraphicFramePr>
        <p:xfrm>
          <a:off x="0" y="3607644"/>
          <a:ext cx="12192000" cy="131064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332180926"/>
                    </a:ext>
                  </a:extLst>
                </a:gridCol>
                <a:gridCol w="2218441">
                  <a:extLst>
                    <a:ext uri="{9D8B030D-6E8A-4147-A177-3AD203B41FA5}">
                      <a16:colId xmlns:a16="http://schemas.microsoft.com/office/drawing/2014/main" val="498864991"/>
                    </a:ext>
                  </a:extLst>
                </a:gridCol>
                <a:gridCol w="2205872">
                  <a:extLst>
                    <a:ext uri="{9D8B030D-6E8A-4147-A177-3AD203B41FA5}">
                      <a16:colId xmlns:a16="http://schemas.microsoft.com/office/drawing/2014/main" val="2837931198"/>
                    </a:ext>
                  </a:extLst>
                </a:gridCol>
                <a:gridCol w="2328421">
                  <a:extLst>
                    <a:ext uri="{9D8B030D-6E8A-4147-A177-3AD203B41FA5}">
                      <a16:colId xmlns:a16="http://schemas.microsoft.com/office/drawing/2014/main" val="3078389005"/>
                    </a:ext>
                  </a:extLst>
                </a:gridCol>
                <a:gridCol w="3000866">
                  <a:extLst>
                    <a:ext uri="{9D8B030D-6E8A-4147-A177-3AD203B41FA5}">
                      <a16:colId xmlns:a16="http://schemas.microsoft.com/office/drawing/2014/main" val="4184180490"/>
                    </a:ext>
                  </a:extLst>
                </a:gridCol>
              </a:tblGrid>
              <a:tr h="812518">
                <a:tc>
                  <a:txBody>
                    <a:bodyPr/>
                    <a:lstStyle/>
                    <a:p>
                      <a:r>
                        <a:rPr lang="hu-HU" sz="2000" b="1" dirty="0"/>
                        <a:t>Közvetlen katonai fenyegetés EU/NATO keleti szárnyán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Baltikum, Lengyelország, Moldávia határvidéke.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Alacsony–közepes</a:t>
                      </a:r>
                      <a:r>
                        <a:rPr lang="hu-HU" sz="2000" dirty="0"/>
                        <a:t> (1–3 év)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Nagyon magas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Jelenleg Moszkva lekötve Ukrajnában; de hosszú távon fennáll a kockázat.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476814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60112"/>
              </p:ext>
            </p:extLst>
          </p:nvPr>
        </p:nvGraphicFramePr>
        <p:xfrm>
          <a:off x="0" y="4883077"/>
          <a:ext cx="12192000" cy="100584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16919974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801281424"/>
                    </a:ext>
                  </a:extLst>
                </a:gridCol>
                <a:gridCol w="2051901">
                  <a:extLst>
                    <a:ext uri="{9D8B030D-6E8A-4147-A177-3AD203B41FA5}">
                      <a16:colId xmlns:a16="http://schemas.microsoft.com/office/drawing/2014/main" val="2121791649"/>
                    </a:ext>
                  </a:extLst>
                </a:gridCol>
                <a:gridCol w="2290713">
                  <a:extLst>
                    <a:ext uri="{9D8B030D-6E8A-4147-A177-3AD203B41FA5}">
                      <a16:colId xmlns:a16="http://schemas.microsoft.com/office/drawing/2014/main" val="3427898320"/>
                    </a:ext>
                  </a:extLst>
                </a:gridCol>
                <a:gridCol w="2972586">
                  <a:extLst>
                    <a:ext uri="{9D8B030D-6E8A-4147-A177-3AD203B41FA5}">
                      <a16:colId xmlns:a16="http://schemas.microsoft.com/office/drawing/2014/main" val="724557926"/>
                    </a:ext>
                  </a:extLst>
                </a:gridCol>
              </a:tblGrid>
              <a:tr h="794680">
                <a:tc>
                  <a:txBody>
                    <a:bodyPr/>
                    <a:lstStyle/>
                    <a:p>
                      <a:r>
                        <a:rPr lang="hu-HU" sz="2000" b="1" dirty="0"/>
                        <a:t>Nukleáris zsarolás / incidens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Retorikai fenyegetés, taktikai fegyverrel demonstráció.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Alacsony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Nagyon magas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Inkább elrettentés és pszichológiai fegyver, de kiszámíthatatlan.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009549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92538"/>
              </p:ext>
            </p:extLst>
          </p:nvPr>
        </p:nvGraphicFramePr>
        <p:xfrm>
          <a:off x="0" y="921550"/>
          <a:ext cx="12192000" cy="109728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108341664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747282047"/>
                    </a:ext>
                  </a:extLst>
                </a:gridCol>
                <a:gridCol w="2070755">
                  <a:extLst>
                    <a:ext uri="{9D8B030D-6E8A-4147-A177-3AD203B41FA5}">
                      <a16:colId xmlns:a16="http://schemas.microsoft.com/office/drawing/2014/main" val="186668452"/>
                    </a:ext>
                  </a:extLst>
                </a:gridCol>
                <a:gridCol w="1885360">
                  <a:extLst>
                    <a:ext uri="{9D8B030D-6E8A-4147-A177-3AD203B41FA5}">
                      <a16:colId xmlns:a16="http://schemas.microsoft.com/office/drawing/2014/main" val="2778262557"/>
                    </a:ext>
                  </a:extLst>
                </a:gridCol>
                <a:gridCol w="3359085">
                  <a:extLst>
                    <a:ext uri="{9D8B030D-6E8A-4147-A177-3AD203B41FA5}">
                      <a16:colId xmlns:a16="http://schemas.microsoft.com/office/drawing/2014/main" val="708221165"/>
                    </a:ext>
                  </a:extLst>
                </a:gridCol>
              </a:tblGrid>
              <a:tr h="1039227">
                <a:tc>
                  <a:txBody>
                    <a:bodyPr/>
                    <a:lstStyle/>
                    <a:p>
                      <a:pPr algn="ctr"/>
                      <a:r>
                        <a:rPr lang="hu-HU" sz="20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Veszély típusa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Leírás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Valószínűség (rövid táv, </a:t>
                      </a:r>
                    </a:p>
                    <a:p>
                      <a:pPr algn="ctr"/>
                      <a:r>
                        <a:rPr lang="hu-H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1–3 év)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Hatás Európára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Megjegyzés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0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57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5097" y="122549"/>
            <a:ext cx="11337303" cy="1008668"/>
          </a:xfrm>
        </p:spPr>
        <p:txBody>
          <a:bodyPr>
            <a:norm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A Szovjetunió és szatellit államai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942" y="1197204"/>
            <a:ext cx="8050491" cy="52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55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904" y="18852"/>
            <a:ext cx="11676162" cy="725864"/>
          </a:xfrm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Kalinyingrád mint európai veszélyforrás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10800000" flipV="1">
            <a:off x="1790301" y="6222018"/>
            <a:ext cx="8431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Iskander</a:t>
            </a: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hiperszonikus sebességű ballisztikus rakéta (500 km).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Kalibr</a:t>
            </a: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szubszonikus cirkálórakéta (1 500–2 500 km).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4" y="744716"/>
            <a:ext cx="11476272" cy="547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278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42664"/>
            <a:ext cx="12192000" cy="583200"/>
          </a:xfrm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Moszkva veszélyeztetettsége a NATO országok által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10" y="725865"/>
            <a:ext cx="11661979" cy="60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38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88491"/>
            <a:ext cx="12191999" cy="668594"/>
          </a:xfrm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Aszimmetrikus kölcsönös veszélyeztetettség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1105182"/>
            <a:ext cx="121919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Kalinyingrád → NATO fővárosok:</a:t>
            </a:r>
          </a:p>
          <a:p>
            <a:r>
              <a:rPr lang="hu-HU" sz="2400" b="1" dirty="0"/>
              <a:t>Vilnius      |■■ (&lt;3 p)</a:t>
            </a:r>
          </a:p>
          <a:p>
            <a:r>
              <a:rPr lang="hu-HU" sz="2400" b="1" dirty="0"/>
              <a:t>Varsó        |■■■ (4–5 p)</a:t>
            </a:r>
          </a:p>
          <a:p>
            <a:r>
              <a:rPr lang="hu-HU" sz="2400" b="1" dirty="0"/>
              <a:t>Riga         |■■■■ (7 p)</a:t>
            </a:r>
          </a:p>
          <a:p>
            <a:r>
              <a:rPr lang="hu-HU" sz="2400" b="1" dirty="0"/>
              <a:t>Berlin       |■■■■■■ (8–10 p) ... vagy ■■■■■■■■■■■■■■ (35 p </a:t>
            </a:r>
            <a:r>
              <a:rPr lang="hu-HU" sz="2400" b="1" dirty="0" err="1"/>
              <a:t>Kalibr</a:t>
            </a:r>
            <a:r>
              <a:rPr lang="hu-HU" sz="2400" b="1" dirty="0"/>
              <a:t>)</a:t>
            </a:r>
          </a:p>
          <a:p>
            <a:r>
              <a:rPr lang="hu-HU" sz="2400" b="1" dirty="0"/>
              <a:t>Stockholm    |■■■■■■■■■■■■■■■■■■■■■■■■ (40–45 p)</a:t>
            </a:r>
          </a:p>
          <a:p>
            <a:endParaRPr lang="hu-HU" sz="2400" b="1" dirty="0"/>
          </a:p>
          <a:p>
            <a:r>
              <a:rPr lang="hu-HU" sz="2800" b="1" dirty="0">
                <a:solidFill>
                  <a:schemeClr val="accent6">
                    <a:lumMod val="50000"/>
                  </a:schemeClr>
                </a:solidFill>
              </a:rPr>
              <a:t>NATO → Moszkva:</a:t>
            </a:r>
          </a:p>
          <a:p>
            <a:r>
              <a:rPr lang="hu-HU" sz="2400" b="1" dirty="0"/>
              <a:t>Vilnius      |■■■■■■■■■■■■■■■■■■■■■■■■■■■■■■ (55 p)</a:t>
            </a:r>
          </a:p>
          <a:p>
            <a:r>
              <a:rPr lang="hu-HU" sz="2400" b="1" dirty="0"/>
              <a:t>Riga         |■■■■■■■■■■■■■■■■■■■■■■■■■■■■■■■■ (58 p)</a:t>
            </a:r>
          </a:p>
          <a:p>
            <a:r>
              <a:rPr lang="hu-HU" sz="2400" b="1" dirty="0"/>
              <a:t>Tallinn      |■■■■■■■■■■■■■■■■■■■■■■■■■■■■■■■■■ (60 p)</a:t>
            </a:r>
          </a:p>
          <a:p>
            <a:r>
              <a:rPr lang="hu-HU" sz="2400" b="1" dirty="0"/>
              <a:t>Varsó        |■■■■■■■■■■■■■■■■■■■■■■■■■■■■■■■■■■■■■■■■■■ (75–85 p)</a:t>
            </a:r>
          </a:p>
          <a:p>
            <a:r>
              <a:rPr lang="hu-HU" sz="2400" b="1" dirty="0"/>
              <a:t>Stockholm    |■■■■■■■■■■■■■■■■■■■■■■■■■■■■■■■■■■■■■■■■■■■■■■■■ (80–90 p)</a:t>
            </a:r>
          </a:p>
        </p:txBody>
      </p:sp>
    </p:spTree>
    <p:extLst>
      <p:ext uri="{BB962C8B-B14F-4D97-AF65-F5344CB8AC3E}">
        <p14:creationId xmlns:p14="http://schemas.microsoft.com/office/powerpoint/2010/main" val="2806337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5328440"/>
            <a:ext cx="10972800" cy="541438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/>
              <a:t>Összeállította:</a:t>
            </a:r>
          </a:p>
        </p:txBody>
      </p:sp>
    </p:spTree>
    <p:extLst>
      <p:ext uri="{BB962C8B-B14F-4D97-AF65-F5344CB8AC3E}">
        <p14:creationId xmlns:p14="http://schemas.microsoft.com/office/powerpoint/2010/main" val="1806699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926" y="274639"/>
            <a:ext cx="11186474" cy="790590"/>
          </a:xfrm>
        </p:spPr>
        <p:txBody>
          <a:bodyPr>
            <a:normAutofit fontScale="90000"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Gorbacsov és a Szovjetunió felbomlása (1985–1991)</a:t>
            </a:r>
          </a:p>
        </p:txBody>
      </p:sp>
      <p:sp>
        <p:nvSpPr>
          <p:cNvPr id="5" name="Téglalap 4"/>
          <p:cNvSpPr/>
          <p:nvPr/>
        </p:nvSpPr>
        <p:spPr>
          <a:xfrm>
            <a:off x="961533" y="1564206"/>
            <a:ext cx="100206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dirty="0"/>
              <a:t>1985-től Gorbacsov reformjai </a:t>
            </a:r>
            <a:r>
              <a:rPr lang="hu-HU" sz="2800" dirty="0"/>
              <a:t>nyitottságot hoztak, de egyben felerősítették a társadalmi és gazdasági feszültségeket.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dirty="0"/>
              <a:t>A csernobili katasztrófa (1986) </a:t>
            </a:r>
            <a:r>
              <a:rPr lang="hu-HU" sz="2800" dirty="0"/>
              <a:t>rávilágított a rendszer átláthatatlanságára, és a glasznoszty új értelmet nyert.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dirty="0"/>
              <a:t>1989-ben a berlini fal leomlása </a:t>
            </a:r>
            <a:r>
              <a:rPr lang="hu-HU" sz="2800" dirty="0"/>
              <a:t>jelezte a szovjet blokk széthullását, a kelet-európai rendszerek sorra omlottak össze.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dirty="0"/>
              <a:t>1991 augusztusában konzervatív erők sikertelen puccsot </a:t>
            </a:r>
            <a:r>
              <a:rPr lang="hu-HU" sz="2800" dirty="0"/>
              <a:t>kíséreltek meg, ami végleg aláásta a központi hatalmat.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dirty="0"/>
              <a:t>1991 decemberében </a:t>
            </a:r>
            <a:r>
              <a:rPr lang="hu-HU" sz="2800" dirty="0"/>
              <a:t>Oroszország, Ukrajna és Fehéroroszország vezetői </a:t>
            </a:r>
            <a:r>
              <a:rPr lang="hu-HU" sz="2800" b="1" dirty="0"/>
              <a:t>kimondták a Szovjetunió megszűnését.</a:t>
            </a:r>
          </a:p>
        </p:txBody>
      </p:sp>
    </p:spTree>
    <p:extLst>
      <p:ext uri="{BB962C8B-B14F-4D97-AF65-F5344CB8AC3E}">
        <p14:creationId xmlns:p14="http://schemas.microsoft.com/office/powerpoint/2010/main" val="130430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96322"/>
          </a:xfrm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Jelcin-korszak és átmenet (1991–1999)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68924" y="1307542"/>
            <a:ext cx="9700181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1992-ben a sokkterápia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hatalmas inflációt, munkanélküliséget és társadalmi válságot hozott, miközben oligarchák meggazdagodtak.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Az első csecsen háború (1994–1996)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katonai kudarccal végződött, megrendítve a hadsereg és az állam tekintélyét.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1996-ban Jelcint újraválasztották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de gyengülő egészsége és hatalma miatt egyre alkalmatlanabbá vált a kormányzásra.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1998-ban államcsőd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rázta meg Oroszországot, ami politikai válságot is kiváltott.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1999. december 31-én Jelcin lemondott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és Putyin miniszterelnökből ügyvezető elnökké lépett elő.</a:t>
            </a:r>
          </a:p>
        </p:txBody>
      </p:sp>
    </p:spTree>
    <p:extLst>
      <p:ext uri="{BB962C8B-B14F-4D97-AF65-F5344CB8AC3E}">
        <p14:creationId xmlns:p14="http://schemas.microsoft.com/office/powerpoint/2010/main" val="212210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07390"/>
            <a:ext cx="12192000" cy="791851"/>
          </a:xfrm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Putyin felemelkedése és konszolidáció (2000–2012)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22555" y="1235791"/>
            <a:ext cx="10353369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2000-ben Putyin elnökké választása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 rend és stabilitás ígéretével történt, és hamar központosította a hatalmat.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2003–2004: a </a:t>
            </a:r>
            <a:r>
              <a:rPr kumimoji="0" lang="hu-HU" altLang="hu-H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Jukosz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-ügy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során </a:t>
            </a:r>
            <a:r>
              <a:rPr kumimoji="0" lang="hu-HU" altLang="hu-H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Hodorkovszkij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letartóztatása az oligarchák politikai befolyásának végét jelentette.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2004-ben Ukrajnában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 narancsos forradalom Moszkva-barát vezető bukását hozta, ami Oroszország befolyásának gyengülését mutatta.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2008-ban az orosz–grúz háború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jelezte, hogy Moszkva kész katonai erővel is megvédeni érdekszféráját.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2011–2012-ben tömegtüntetések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zajlottak a választási csalások miatt, de Putyin visszatért az elnöki posztra, megszilárdítva hatalmát.</a:t>
            </a:r>
          </a:p>
        </p:txBody>
      </p:sp>
    </p:spTree>
    <p:extLst>
      <p:ext uri="{BB962C8B-B14F-4D97-AF65-F5344CB8AC3E}">
        <p14:creationId xmlns:p14="http://schemas.microsoft.com/office/powerpoint/2010/main" val="185040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56577"/>
          </a:xfrm>
        </p:spPr>
        <p:txBody>
          <a:bodyPr>
            <a:normAutofit/>
          </a:bodyPr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</a:rPr>
              <a:t>Oroszország új korszakban (2014–2021)</a:t>
            </a:r>
          </a:p>
        </p:txBody>
      </p:sp>
      <p:sp>
        <p:nvSpPr>
          <p:cNvPr id="12" name="Téglalap 11"/>
          <p:cNvSpPr/>
          <p:nvPr/>
        </p:nvSpPr>
        <p:spPr>
          <a:xfrm>
            <a:off x="933253" y="1859340"/>
            <a:ext cx="99829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800" b="1" dirty="0"/>
              <a:t>2014-ben Oroszország annektálta a Krímet</a:t>
            </a:r>
            <a:r>
              <a:rPr lang="hu-HU" altLang="hu-HU" sz="2800" dirty="0"/>
              <a:t>, megsértve a korábbi nemzetközi garanciákat.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800" b="1" dirty="0"/>
              <a:t>A </a:t>
            </a:r>
            <a:r>
              <a:rPr lang="hu-HU" altLang="hu-HU" sz="2800" b="1" dirty="0" err="1"/>
              <a:t>donbászi</a:t>
            </a:r>
            <a:r>
              <a:rPr lang="hu-HU" altLang="hu-HU" sz="2800" b="1" dirty="0"/>
              <a:t> háború</a:t>
            </a:r>
            <a:r>
              <a:rPr lang="hu-HU" altLang="hu-HU" sz="2800" dirty="0"/>
              <a:t> kitörése után a Minszki egyezmények ideiglenes fegyverszünetet hoztak, de a harcok folytatódtak.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800" b="1" dirty="0"/>
              <a:t>2018-ban Putyint rekordtöbbséggel választották újra</a:t>
            </a:r>
            <a:r>
              <a:rPr lang="hu-HU" altLang="hu-HU" sz="2800" dirty="0"/>
              <a:t>, a rendszer egyre autoriterebbé vált.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800" b="1" dirty="0"/>
              <a:t>2020-ban alkotmánymódosítás </a:t>
            </a:r>
            <a:r>
              <a:rPr lang="hu-HU" altLang="hu-HU" sz="2800" dirty="0"/>
              <a:t>lehetővé tette, hogy akár 2036-ig elnök maradhasson.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800" b="1" dirty="0"/>
              <a:t>2020–2021-ben </a:t>
            </a:r>
            <a:r>
              <a:rPr lang="hu-HU" altLang="hu-HU" sz="2800" b="1" dirty="0" err="1"/>
              <a:t>Navalnij</a:t>
            </a:r>
            <a:r>
              <a:rPr lang="hu-HU" altLang="hu-HU" sz="2800" b="1" dirty="0"/>
              <a:t> megmérgezése és bebörtönzése</a:t>
            </a:r>
            <a:r>
              <a:rPr lang="hu-HU" altLang="hu-HU" sz="2800" dirty="0"/>
              <a:t> belső tiltakozásokat és nemzetközi botrányt váltott ki.</a:t>
            </a:r>
          </a:p>
        </p:txBody>
      </p:sp>
    </p:spTree>
    <p:extLst>
      <p:ext uri="{BB962C8B-B14F-4D97-AF65-F5344CB8AC3E}">
        <p14:creationId xmlns:p14="http://schemas.microsoft.com/office/powerpoint/2010/main" val="153030556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7454</Words>
  <Application>Microsoft Office PowerPoint</Application>
  <PresentationFormat>Szélesvásznú</PresentationFormat>
  <Paragraphs>581</Paragraphs>
  <Slides>53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60" baseType="lpstr">
      <vt:lpstr>Arial</vt:lpstr>
      <vt:lpstr>Calibri</vt:lpstr>
      <vt:lpstr>Courier New</vt:lpstr>
      <vt:lpstr>Segoe UI Symbol</vt:lpstr>
      <vt:lpstr>Times New Roman</vt:lpstr>
      <vt:lpstr>Wingdings</vt:lpstr>
      <vt:lpstr>2_Office-téma</vt:lpstr>
      <vt:lpstr>Az orosz fenyegetés  (vitaanyag)</vt:lpstr>
      <vt:lpstr>Az Orosz Birodalom felemelkedése és bukása  (–1917)</vt:lpstr>
      <vt:lpstr>Az orosz birodalom terjeszkedése (1613-1914)</vt:lpstr>
      <vt:lpstr>A Szovjetunió története (1917–1991)</vt:lpstr>
      <vt:lpstr>A Szovjetunió és szatellit államai</vt:lpstr>
      <vt:lpstr>Gorbacsov és a Szovjetunió felbomlása (1985–1991)</vt:lpstr>
      <vt:lpstr>Jelcin-korszak és átmenet (1991–1999)</vt:lpstr>
      <vt:lpstr>Putyin felemelkedése és konszolidáció (2000–2012)</vt:lpstr>
      <vt:lpstr>Oroszország új korszakban (2014–2021)</vt:lpstr>
      <vt:lpstr>Előzmények Ukrajnában (1994–2013)</vt:lpstr>
      <vt:lpstr>Krím és Donbász (2014–2021)</vt:lpstr>
      <vt:lpstr>Invázió kezdete (2022. február)</vt:lpstr>
      <vt:lpstr>Háború elhúzódása (2022–2023)</vt:lpstr>
      <vt:lpstr>Következmények és jelen (2023– )</vt:lpstr>
      <vt:lpstr>Ukránul beszélő terület térképe 1897-ben, az orosz birodalom által végzett népszámlálás alapján. </vt:lpstr>
      <vt:lpstr>Ukrán népesség és veszteségek számokban </vt:lpstr>
      <vt:lpstr>Az oroszok etnikai és nyelvi identitásának aránya Ukrajnában (2022 után önbevallásalapján)</vt:lpstr>
      <vt:lpstr>Az orosz etnikai és nyelvi identitás eloszlása Ukrajnában (2001)</vt:lpstr>
      <vt:lpstr>Az orosz etnikum és anyanyelvűek aránya a Balti államokban (1991-2021)</vt:lpstr>
      <vt:lpstr>Az orosz lakosság aránya Közép-Ázsiában  (1926-tól napjainkig)</vt:lpstr>
      <vt:lpstr>A SZU/Oroszország háborúi (1945-2000)</vt:lpstr>
      <vt:lpstr>Oroszország háborúi (2000-)</vt:lpstr>
      <vt:lpstr>Oroszország katonai kiadásainak alakulása (Rbl, USD)</vt:lpstr>
      <vt:lpstr>Lista az Oroszországgal kötött megállapodásokról, amelyeket soha nem tartott be</vt:lpstr>
      <vt:lpstr>Oroszország valós háborús céljai és a „dezinformációs ökoszisztéma”</vt:lpstr>
      <vt:lpstr>Az orosz agresszió az ukrán civil lakosság ellen</vt:lpstr>
      <vt:lpstr>Oroszok által elkövetett háborús bűnök (1)</vt:lpstr>
      <vt:lpstr>Oroszok által elkövetett háborús bűnök (2)</vt:lpstr>
      <vt:lpstr>Oroszok által elkövetett háborús bűnök (3)</vt:lpstr>
      <vt:lpstr>Oroszok által elkövetett háborús bűnök (4)</vt:lpstr>
      <vt:lpstr>Nők elleni erőszak a megszállt területeken</vt:lpstr>
      <vt:lpstr>Kényszermobilizáció az oroszok által megszállt területeken</vt:lpstr>
      <vt:lpstr>Kényszersorozás a megszállt ukrán területeken (18-59 évesek körében)</vt:lpstr>
      <vt:lpstr>Magyar vazallusi szerep: Előzmények és energiakötések (2014–2021)</vt:lpstr>
      <vt:lpstr>Magyar vazallusi szerep (2022-2023)</vt:lpstr>
      <vt:lpstr>Magyar vazallusi szerep (2023-2025)</vt:lpstr>
      <vt:lpstr>Magyar vazallusi szerep: az Orbán-klán érdekeltsége</vt:lpstr>
      <vt:lpstr>Orosz olaj diszkont → pénzáramlás és haszoneloszlás</vt:lpstr>
      <vt:lpstr>Orosz befolyás Magyarországon (1)</vt:lpstr>
      <vt:lpstr>Orosz befolyás Magyarországon (2)</vt:lpstr>
      <vt:lpstr>Orosz befolyás Magyarországon (3)</vt:lpstr>
      <vt:lpstr>Magyarország, mint orosz „proxy” az EU-ban és a Balkánon (1)</vt:lpstr>
      <vt:lpstr>Magyarország, mint orosz „proxy” az EU-ban és a Balkánon (2)</vt:lpstr>
      <vt:lpstr>A magyar külügy és az orosz titkosszolgálat egybehangzó nyilatkozatai lehetséges hamis zászlósműveletekről</vt:lpstr>
      <vt:lpstr>Orosz beavatkozás potenciális formái Orbán segítésére</vt:lpstr>
      <vt:lpstr>Lehetséges hamis-zászlós műveletek Magyarországon </vt:lpstr>
      <vt:lpstr>Lehetséges orosz hamis-zászlós műveletek Magyarországon – idővonal </vt:lpstr>
      <vt:lpstr>Moszkva expanziós politikájának kockázatai Európára (1)</vt:lpstr>
      <vt:lpstr>Moszkva expanziós politikájának kockázatai Európára (2)</vt:lpstr>
      <vt:lpstr>Kalinyingrád mint európai veszélyforrás</vt:lpstr>
      <vt:lpstr>Moszkva veszélyeztetettsége a NATO országok által</vt:lpstr>
      <vt:lpstr>Aszimmetrikus kölcsönös veszélyeztetettség</vt:lpstr>
      <vt:lpstr>Összeállította: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Oroszország</dc:title>
  <dc:creator>BÁLINT</dc:creator>
  <cp:lastModifiedBy>BÁLINT</cp:lastModifiedBy>
  <cp:revision>89</cp:revision>
  <dcterms:created xsi:type="dcterms:W3CDTF">2025-08-27T08:52:28Z</dcterms:created>
  <dcterms:modified xsi:type="dcterms:W3CDTF">2025-09-05T09:31:01Z</dcterms:modified>
</cp:coreProperties>
</file>