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9" r:id="rId2"/>
    <p:sldId id="290" r:id="rId3"/>
    <p:sldId id="291" r:id="rId4"/>
    <p:sldId id="292" r:id="rId5"/>
    <p:sldId id="293" r:id="rId6"/>
    <p:sldId id="294" r:id="rId7"/>
    <p:sldId id="295" r:id="rId8"/>
    <p:sldId id="271" r:id="rId9"/>
    <p:sldId id="273" r:id="rId10"/>
    <p:sldId id="274" r:id="rId11"/>
    <p:sldId id="275" r:id="rId12"/>
    <p:sldId id="270" r:id="rId13"/>
    <p:sldId id="282" r:id="rId14"/>
    <p:sldId id="280" r:id="rId15"/>
    <p:sldId id="260" r:id="rId16"/>
    <p:sldId id="267" r:id="rId17"/>
    <p:sldId id="276" r:id="rId18"/>
    <p:sldId id="261" r:id="rId19"/>
    <p:sldId id="268" r:id="rId20"/>
    <p:sldId id="269" r:id="rId21"/>
    <p:sldId id="278" r:id="rId22"/>
    <p:sldId id="285" r:id="rId23"/>
    <p:sldId id="263" r:id="rId24"/>
    <p:sldId id="265" r:id="rId25"/>
    <p:sldId id="279" r:id="rId26"/>
    <p:sldId id="284" r:id="rId27"/>
    <p:sldId id="288" r:id="rId28"/>
    <p:sldId id="298" r:id="rId29"/>
    <p:sldId id="289" r:id="rId30"/>
    <p:sldId id="296" r:id="rId31"/>
    <p:sldId id="297" r:id="rId32"/>
    <p:sldId id="286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030A0"/>
    <a:srgbClr val="93CDDD"/>
    <a:srgbClr val="C80000"/>
    <a:srgbClr val="376092"/>
    <a:srgbClr val="009600"/>
    <a:srgbClr val="558ED5"/>
    <a:srgbClr val="E46C0A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20DDE-021B-44CE-8BBD-3B6888EC0EDF}" v="1" dt="2025-04-16T05:52:09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hu-HU" sz="1800" b="1" i="0" u="none" strike="noStrike" baseline="0" dirty="0">
                <a:solidFill>
                  <a:srgbClr val="0070C0"/>
                </a:solidFill>
                <a:effectLst/>
              </a:rPr>
              <a:t> </a:t>
            </a:r>
            <a:r>
              <a:rPr lang="hu-HU" sz="2000" b="1" i="0" u="none" strike="noStrike" baseline="0" dirty="0">
                <a:solidFill>
                  <a:schemeClr val="tx1"/>
                </a:solidFill>
                <a:effectLst/>
              </a:rPr>
              <a:t>Listás szavazati arányok a települési főcsoportok legfelső (módos)  és legalsó (szegény) települési osztályaiban  (%)</a:t>
            </a:r>
            <a:r>
              <a:rPr lang="hu-HU" sz="2000" b="1" i="0" u="none" strike="noStrike" baseline="0" dirty="0">
                <a:solidFill>
                  <a:schemeClr val="tx1"/>
                </a:solidFill>
              </a:rPr>
              <a:t> </a:t>
            </a:r>
            <a:endParaRPr lang="hu-H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2655650777559644E-2"/>
          <c:y val="0.155819147476075"/>
          <c:w val="0.91082584830631386"/>
          <c:h val="0.62270759101556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'Pártok by fő tel-típus'!$C$2</c:f>
              <c:strCache>
                <c:ptCount val="1"/>
                <c:pt idx="0">
                  <c:v> Átlag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'Pártok by fő tel-típus'!$A$3:$B$11</c:f>
              <c:multiLvlStrCache>
                <c:ptCount val="9"/>
                <c:lvl>
                  <c:pt idx="0">
                    <c:v> FIDESZ lista </c:v>
                  </c:pt>
                  <c:pt idx="1">
                    <c:v> Mihazánk lista </c:v>
                  </c:pt>
                  <c:pt idx="2">
                    <c:v> Ellenzéki lista  </c:v>
                  </c:pt>
                  <c:pt idx="3">
                    <c:v> FIDESZ lista </c:v>
                  </c:pt>
                  <c:pt idx="4">
                    <c:v> Mihazánk lista </c:v>
                  </c:pt>
                  <c:pt idx="5">
                    <c:v> Ellenzéki lista  </c:v>
                  </c:pt>
                  <c:pt idx="6">
                    <c:v> FIDESZ lista </c:v>
                  </c:pt>
                  <c:pt idx="7">
                    <c:v> Mihazánk lista </c:v>
                  </c:pt>
                  <c:pt idx="8">
                    <c:v> Ellenzéki lista  </c:v>
                  </c:pt>
                </c:lvl>
                <c:lvl>
                  <c:pt idx="0">
                    <c:v> Nagyvárosi (N=19) </c:v>
                  </c:pt>
                  <c:pt idx="3">
                    <c:v> Kisvárosi / szuburb (N=312) </c:v>
                  </c:pt>
                  <c:pt idx="6">
                    <c:v> Vidék (N=2823) </c:v>
                  </c:pt>
                </c:lvl>
              </c:multiLvlStrCache>
            </c:multiLvlStrRef>
          </c:cat>
          <c:val>
            <c:numRef>
              <c:f>'Pártok by fő tel-típus'!$C$3:$C$11</c:f>
              <c:numCache>
                <c:formatCode>_-* #\ ##0.0\ _F_t_-;\-* #\ ##0.0\ _F_t_-;_-* "-"??\ _F_t_-;_-@_-</c:formatCode>
                <c:ptCount val="9"/>
                <c:pt idx="0">
                  <c:v>43.766948538948689</c:v>
                </c:pt>
                <c:pt idx="1">
                  <c:v>5.185640869640407</c:v>
                </c:pt>
                <c:pt idx="2">
                  <c:v>44.583655852591598</c:v>
                </c:pt>
                <c:pt idx="3">
                  <c:v>52.485051950468041</c:v>
                </c:pt>
                <c:pt idx="4">
                  <c:v>6.5090864954224337</c:v>
                </c:pt>
                <c:pt idx="5">
                  <c:v>35.937596895321519</c:v>
                </c:pt>
                <c:pt idx="6">
                  <c:v>63.153862438780074</c:v>
                </c:pt>
                <c:pt idx="7">
                  <c:v>6.9220799673665816</c:v>
                </c:pt>
                <c:pt idx="8">
                  <c:v>25.956993078307296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D-4D2F-A9EE-179F2E85C304}"/>
            </c:ext>
          </c:extLst>
        </c:ser>
        <c:ser>
          <c:idx val="1"/>
          <c:order val="1"/>
          <c:tx>
            <c:strRef>
              <c:f>'Pártok by fő tel-típus'!$D$2</c:f>
              <c:strCache>
                <c:ptCount val="1"/>
                <c:pt idx="0">
                  <c:v> Legfelső települési osztály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'Pártok by fő tel-típus'!$A$3:$B$11</c:f>
              <c:multiLvlStrCache>
                <c:ptCount val="9"/>
                <c:lvl>
                  <c:pt idx="0">
                    <c:v> FIDESZ lista </c:v>
                  </c:pt>
                  <c:pt idx="1">
                    <c:v> Mihazánk lista </c:v>
                  </c:pt>
                  <c:pt idx="2">
                    <c:v> Ellenzéki lista  </c:v>
                  </c:pt>
                  <c:pt idx="3">
                    <c:v> FIDESZ lista </c:v>
                  </c:pt>
                  <c:pt idx="4">
                    <c:v> Mihazánk lista </c:v>
                  </c:pt>
                  <c:pt idx="5">
                    <c:v> Ellenzéki lista  </c:v>
                  </c:pt>
                  <c:pt idx="6">
                    <c:v> FIDESZ lista </c:v>
                  </c:pt>
                  <c:pt idx="7">
                    <c:v> Mihazánk lista </c:v>
                  </c:pt>
                  <c:pt idx="8">
                    <c:v> Ellenzéki lista  </c:v>
                  </c:pt>
                </c:lvl>
                <c:lvl>
                  <c:pt idx="0">
                    <c:v> Nagyvárosi (N=19) </c:v>
                  </c:pt>
                  <c:pt idx="3">
                    <c:v> Kisvárosi / szuburb (N=312) </c:v>
                  </c:pt>
                  <c:pt idx="6">
                    <c:v> Vidék (N=2823) </c:v>
                  </c:pt>
                </c:lvl>
              </c:multiLvlStrCache>
            </c:multiLvlStrRef>
          </c:cat>
          <c:val>
            <c:numRef>
              <c:f>'Pártok by fő tel-típus'!$D$3:$D$11</c:f>
              <c:numCache>
                <c:formatCode>_-* #\ ##0.0\ _F_t_-;\-* #\ ##0.0\ _F_t_-;_-* "-"??\ _F_t_-;_-@_-</c:formatCode>
                <c:ptCount val="9"/>
                <c:pt idx="0">
                  <c:v>40.936486299860739</c:v>
                </c:pt>
                <c:pt idx="1">
                  <c:v>4.1223234626547196</c:v>
                </c:pt>
                <c:pt idx="2">
                  <c:v>47.950223863996953</c:v>
                </c:pt>
                <c:pt idx="3">
                  <c:v>49.243456132085697</c:v>
                </c:pt>
                <c:pt idx="4">
                  <c:v>6.0286966274859211</c:v>
                </c:pt>
                <c:pt idx="5">
                  <c:v>38.988521743244235</c:v>
                </c:pt>
                <c:pt idx="6">
                  <c:v>57.790548991968627</c:v>
                </c:pt>
                <c:pt idx="7">
                  <c:v>7.056916095351383</c:v>
                </c:pt>
                <c:pt idx="8">
                  <c:v>29.860683572584669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D-4D2F-A9EE-179F2E85C304}"/>
            </c:ext>
          </c:extLst>
        </c:ser>
        <c:ser>
          <c:idx val="2"/>
          <c:order val="2"/>
          <c:tx>
            <c:strRef>
              <c:f>'Pártok by fő tel-típus'!$E$2</c:f>
              <c:strCache>
                <c:ptCount val="1"/>
                <c:pt idx="0">
                  <c:v>Legalsó település osztály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'Pártok by fő tel-típus'!$A$3:$B$11</c:f>
              <c:multiLvlStrCache>
                <c:ptCount val="9"/>
                <c:lvl>
                  <c:pt idx="0">
                    <c:v> FIDESZ lista </c:v>
                  </c:pt>
                  <c:pt idx="1">
                    <c:v> Mihazánk lista </c:v>
                  </c:pt>
                  <c:pt idx="2">
                    <c:v> Ellenzéki lista  </c:v>
                  </c:pt>
                  <c:pt idx="3">
                    <c:v> FIDESZ lista </c:v>
                  </c:pt>
                  <c:pt idx="4">
                    <c:v> Mihazánk lista </c:v>
                  </c:pt>
                  <c:pt idx="5">
                    <c:v> Ellenzéki lista  </c:v>
                  </c:pt>
                  <c:pt idx="6">
                    <c:v> FIDESZ lista </c:v>
                  </c:pt>
                  <c:pt idx="7">
                    <c:v> Mihazánk lista </c:v>
                  </c:pt>
                  <c:pt idx="8">
                    <c:v> Ellenzéki lista  </c:v>
                  </c:pt>
                </c:lvl>
                <c:lvl>
                  <c:pt idx="0">
                    <c:v> Nagyvárosi (N=19) </c:v>
                  </c:pt>
                  <c:pt idx="3">
                    <c:v> Kisvárosi / szuburb (N=312) </c:v>
                  </c:pt>
                  <c:pt idx="6">
                    <c:v> Vidék (N=2823) </c:v>
                  </c:pt>
                </c:lvl>
              </c:multiLvlStrCache>
            </c:multiLvlStrRef>
          </c:cat>
          <c:val>
            <c:numRef>
              <c:f>'Pártok by fő tel-típus'!$E$3:$E$11</c:f>
              <c:numCache>
                <c:formatCode>_-* #\ ##0.0\ _F_t_-;\-* #\ ##0.0\ _F_t_-;_-* "-"??\ _F_t_-;_-@_-</c:formatCode>
                <c:ptCount val="9"/>
                <c:pt idx="0">
                  <c:v>40.936486299860739</c:v>
                </c:pt>
                <c:pt idx="1">
                  <c:v>6.8336687925891804</c:v>
                </c:pt>
                <c:pt idx="2">
                  <c:v>43.418531900962726</c:v>
                </c:pt>
                <c:pt idx="3">
                  <c:v>73.376675495625648</c:v>
                </c:pt>
                <c:pt idx="4">
                  <c:v>4.9923749899670922</c:v>
                </c:pt>
                <c:pt idx="5">
                  <c:v>19.881210370013644</c:v>
                </c:pt>
                <c:pt idx="6">
                  <c:v>75.266177928769977</c:v>
                </c:pt>
                <c:pt idx="7">
                  <c:v>4.7307877783015551</c:v>
                </c:pt>
                <c:pt idx="8">
                  <c:v>17.854646531965734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7D-4D2F-A9EE-179F2E85C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71488"/>
        <c:axId val="90975808"/>
      </c:barChart>
      <c:catAx>
        <c:axId val="9097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975808"/>
        <c:crosses val="autoZero"/>
        <c:auto val="1"/>
        <c:lblAlgn val="ctr"/>
        <c:lblOffset val="100"/>
        <c:noMultiLvlLbl val="0"/>
      </c:catAx>
      <c:valAx>
        <c:axId val="9097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\ _F_t_-;\-* #\ ##0.0\ _F_t_-;_-* &quot;-&quot;??\ _F_t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97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34878715804164"/>
          <c:y val="0.93637530873586583"/>
          <c:w val="0.52822335972414669"/>
          <c:h val="4.8533248409308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hu-HU" sz="2000" b="1" dirty="0">
                <a:solidFill>
                  <a:schemeClr val="tx1"/>
                </a:solidFill>
              </a:rPr>
              <a:t>A FIDESZ listára</a:t>
            </a:r>
            <a:r>
              <a:rPr lang="hu-HU" sz="2000" b="1" baseline="0" dirty="0">
                <a:solidFill>
                  <a:schemeClr val="tx1"/>
                </a:solidFill>
              </a:rPr>
              <a:t> leadott szavazatok aránya az összes listás szavazat százalékában jövedelmi sávok és településnagyság szerint (%)</a:t>
            </a:r>
          </a:p>
        </c:rich>
      </c:tx>
      <c:layout>
        <c:manualLayout>
          <c:xMode val="edge"/>
          <c:yMode val="edge"/>
          <c:x val="0.12541643498527097"/>
          <c:y val="2.8593632325664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'[Másolat - Shrinking_DEGURBA_kk_alaptáblák_tg_kk_5_választási adatokkal.xlsx]Jövedelmi sáv és telnagyság'!$W$26</c:f>
              <c:strCache>
                <c:ptCount val="1"/>
                <c:pt idx="0">
                  <c:v>Alacsony jövedelmi sávok 50% alatt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'[1]Jövedelmi sáv és telnagyság'!$X$25:$AF$25</c:f>
              <c:strCache>
                <c:ptCount val="9"/>
                <c:pt idx="0">
                  <c:v>100 fő alatt</c:v>
                </c:pt>
                <c:pt idx="1">
                  <c:v>100-199 fő</c:v>
                </c:pt>
                <c:pt idx="2">
                  <c:v>200-499 fő</c:v>
                </c:pt>
                <c:pt idx="3">
                  <c:v>500-999 fő</c:v>
                </c:pt>
                <c:pt idx="4">
                  <c:v>1000-1999 fő</c:v>
                </c:pt>
                <c:pt idx="5">
                  <c:v>2000-2999 fő</c:v>
                </c:pt>
                <c:pt idx="6">
                  <c:v>3000-4999 fő</c:v>
                </c:pt>
                <c:pt idx="7">
                  <c:v>5000-9999 fő</c:v>
                </c:pt>
                <c:pt idx="8">
                  <c:v>10000 fő és fölötte</c:v>
                </c:pt>
              </c:strCache>
            </c:strRef>
          </c:cat>
          <c:val>
            <c:numRef>
              <c:f>'[1]Jövedelmi sáv és telnagyság'!$X$26:$AF$26</c:f>
              <c:numCache>
                <c:formatCode>#,##0</c:formatCode>
                <c:ptCount val="9"/>
                <c:pt idx="0">
                  <c:v>68.372943327239483</c:v>
                </c:pt>
                <c:pt idx="1">
                  <c:v>62.666666666666671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C-4902-9F08-2F5376D42715}"/>
            </c:ext>
          </c:extLst>
        </c:ser>
        <c:ser>
          <c:idx val="1"/>
          <c:order val="1"/>
          <c:tx>
            <c:strRef>
              <c:f>'[Másolat - Shrinking_DEGURBA_kk_alaptáblák_tg_kk_5_választási adatokkal.xlsx]Jövedelmi sáv és telnagyság'!$W$27</c:f>
              <c:strCache>
                <c:ptCount val="1"/>
                <c:pt idx="0">
                  <c:v>Alacsony jövedelmi sávok 50-69%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'[1]Jövedelmi sáv és telnagyság'!$X$25:$AF$25</c:f>
              <c:strCache>
                <c:ptCount val="9"/>
                <c:pt idx="0">
                  <c:v>100 fő alatt</c:v>
                </c:pt>
                <c:pt idx="1">
                  <c:v>100-199 fő</c:v>
                </c:pt>
                <c:pt idx="2">
                  <c:v>200-499 fő</c:v>
                </c:pt>
                <c:pt idx="3">
                  <c:v>500-999 fő</c:v>
                </c:pt>
                <c:pt idx="4">
                  <c:v>1000-1999 fő</c:v>
                </c:pt>
                <c:pt idx="5">
                  <c:v>2000-2999 fő</c:v>
                </c:pt>
                <c:pt idx="6">
                  <c:v>3000-4999 fő</c:v>
                </c:pt>
                <c:pt idx="7">
                  <c:v>5000-9999 fő</c:v>
                </c:pt>
                <c:pt idx="8">
                  <c:v>10000 fő és fölötte</c:v>
                </c:pt>
              </c:strCache>
            </c:strRef>
          </c:cat>
          <c:val>
            <c:numRef>
              <c:f>'[1]Jövedelmi sáv és telnagyság'!$X$27:$AF$27</c:f>
              <c:numCache>
                <c:formatCode>#,##0</c:formatCode>
                <c:ptCount val="9"/>
                <c:pt idx="0">
                  <c:v>65.708333333333329</c:v>
                </c:pt>
                <c:pt idx="1">
                  <c:v>65.058724832214764</c:v>
                </c:pt>
                <c:pt idx="2">
                  <c:v>65.745250852411104</c:v>
                </c:pt>
                <c:pt idx="3">
                  <c:v>59.961647821199492</c:v>
                </c:pt>
                <c:pt idx="4">
                  <c:v>58.775389640852779</c:v>
                </c:pt>
                <c:pt idx="5">
                  <c:v>55.700809471020094</c:v>
                </c:pt>
                <c:pt idx="6">
                  <c:v>51.994089521446398</c:v>
                </c:pt>
                <c:pt idx="7">
                  <c:v>51.740373297460906</c:v>
                </c:pt>
                <c:pt idx="8">
                  <c:v>43.926623917982717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C-4902-9F08-2F5376D42715}"/>
            </c:ext>
          </c:extLst>
        </c:ser>
        <c:ser>
          <c:idx val="2"/>
          <c:order val="2"/>
          <c:tx>
            <c:strRef>
              <c:f>'[Másolat - Shrinking_DEGURBA_kk_alaptáblák_tg_kk_5_választási adatokkal.xlsx]Jövedelmi sáv és telnagyság'!$W$28</c:f>
              <c:strCache>
                <c:ptCount val="1"/>
                <c:pt idx="0">
                  <c:v>Alacsony jövedelmi sávok 70-79%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'[1]Jövedelmi sáv és telnagyság'!$X$25:$AF$25</c:f>
              <c:strCache>
                <c:ptCount val="9"/>
                <c:pt idx="0">
                  <c:v>100 fő alatt</c:v>
                </c:pt>
                <c:pt idx="1">
                  <c:v>100-199 fő</c:v>
                </c:pt>
                <c:pt idx="2">
                  <c:v>200-499 fő</c:v>
                </c:pt>
                <c:pt idx="3">
                  <c:v>500-999 fő</c:v>
                </c:pt>
                <c:pt idx="4">
                  <c:v>1000-1999 fő</c:v>
                </c:pt>
                <c:pt idx="5">
                  <c:v>2000-2999 fő</c:v>
                </c:pt>
                <c:pt idx="6">
                  <c:v>3000-4999 fő</c:v>
                </c:pt>
                <c:pt idx="7">
                  <c:v>5000-9999 fő</c:v>
                </c:pt>
                <c:pt idx="8">
                  <c:v>10000 fő és fölötte</c:v>
                </c:pt>
              </c:strCache>
            </c:strRef>
          </c:cat>
          <c:val>
            <c:numRef>
              <c:f>'[1]Jövedelmi sáv és telnagyság'!$X$28:$AF$28</c:f>
              <c:numCache>
                <c:formatCode>#,##0</c:formatCode>
                <c:ptCount val="9"/>
                <c:pt idx="0">
                  <c:v>68.406805877803549</c:v>
                </c:pt>
                <c:pt idx="1">
                  <c:v>68.20569532761958</c:v>
                </c:pt>
                <c:pt idx="2">
                  <c:v>64.903995044905542</c:v>
                </c:pt>
                <c:pt idx="3">
                  <c:v>63.212980872555335</c:v>
                </c:pt>
                <c:pt idx="4">
                  <c:v>60.432592235059879</c:v>
                </c:pt>
                <c:pt idx="5">
                  <c:v>58.822216487295201</c:v>
                </c:pt>
                <c:pt idx="6">
                  <c:v>56.782959705903558</c:v>
                </c:pt>
                <c:pt idx="7">
                  <c:v>57.120957299557965</c:v>
                </c:pt>
                <c:pt idx="8">
                  <c:v>49.256784266850943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4C-4902-9F08-2F5376D42715}"/>
            </c:ext>
          </c:extLst>
        </c:ser>
        <c:ser>
          <c:idx val="3"/>
          <c:order val="3"/>
          <c:tx>
            <c:strRef>
              <c:f>'[Másolat - Shrinking_DEGURBA_kk_alaptáblák_tg_kk_5_választási adatokkal.xlsx]Jövedelmi sáv és telnagyság'!$W$29</c:f>
              <c:strCache>
                <c:ptCount val="1"/>
                <c:pt idx="0">
                  <c:v>Alacsony jövedelmi sávok 80-89%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'[1]Jövedelmi sáv és telnagyság'!$X$25:$AF$25</c:f>
              <c:strCache>
                <c:ptCount val="9"/>
                <c:pt idx="0">
                  <c:v>100 fő alatt</c:v>
                </c:pt>
                <c:pt idx="1">
                  <c:v>100-199 fő</c:v>
                </c:pt>
                <c:pt idx="2">
                  <c:v>200-499 fő</c:v>
                </c:pt>
                <c:pt idx="3">
                  <c:v>500-999 fő</c:v>
                </c:pt>
                <c:pt idx="4">
                  <c:v>1000-1999 fő</c:v>
                </c:pt>
                <c:pt idx="5">
                  <c:v>2000-2999 fő</c:v>
                </c:pt>
                <c:pt idx="6">
                  <c:v>3000-4999 fő</c:v>
                </c:pt>
                <c:pt idx="7">
                  <c:v>5000-9999 fő</c:v>
                </c:pt>
                <c:pt idx="8">
                  <c:v>10000 fő és fölötte</c:v>
                </c:pt>
              </c:strCache>
            </c:strRef>
          </c:cat>
          <c:val>
            <c:numRef>
              <c:f>'[1]Jövedelmi sáv és telnagyság'!$X$29:$AF$29</c:f>
              <c:numCache>
                <c:formatCode>#,##0</c:formatCode>
                <c:ptCount val="9"/>
                <c:pt idx="0">
                  <c:v>72.461413484971573</c:v>
                </c:pt>
                <c:pt idx="1">
                  <c:v>69.981361692796838</c:v>
                </c:pt>
                <c:pt idx="2">
                  <c:v>67.837657367143862</c:v>
                </c:pt>
                <c:pt idx="3">
                  <c:v>66.455174545392097</c:v>
                </c:pt>
                <c:pt idx="4">
                  <c:v>65.861512051925359</c:v>
                </c:pt>
                <c:pt idx="5">
                  <c:v>63.811515499038684</c:v>
                </c:pt>
                <c:pt idx="6">
                  <c:v>63.367637692333481</c:v>
                </c:pt>
                <c:pt idx="7">
                  <c:v>61.327833477000695</c:v>
                </c:pt>
                <c:pt idx="8">
                  <c:v>57.121995500651224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4C-4902-9F08-2F5376D42715}"/>
            </c:ext>
          </c:extLst>
        </c:ser>
        <c:ser>
          <c:idx val="4"/>
          <c:order val="4"/>
          <c:tx>
            <c:strRef>
              <c:f>'[Másolat - Shrinking_DEGURBA_kk_alaptáblák_tg_kk_5_választási adatokkal.xlsx]Jövedelmi sáv és telnagyság'!$W$30</c:f>
              <c:strCache>
                <c:ptCount val="1"/>
                <c:pt idx="0">
                  <c:v>Alacsony jövedelmi sávok 90% és fölötte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'[1]Jövedelmi sáv és telnagyság'!$X$25:$AF$25</c:f>
              <c:strCache>
                <c:ptCount val="9"/>
                <c:pt idx="0">
                  <c:v>100 fő alatt</c:v>
                </c:pt>
                <c:pt idx="1">
                  <c:v>100-199 fő</c:v>
                </c:pt>
                <c:pt idx="2">
                  <c:v>200-499 fő</c:v>
                </c:pt>
                <c:pt idx="3">
                  <c:v>500-999 fő</c:v>
                </c:pt>
                <c:pt idx="4">
                  <c:v>1000-1999 fő</c:v>
                </c:pt>
                <c:pt idx="5">
                  <c:v>2000-2999 fő</c:v>
                </c:pt>
                <c:pt idx="6">
                  <c:v>3000-4999 fő</c:v>
                </c:pt>
                <c:pt idx="7">
                  <c:v>5000-9999 fő</c:v>
                </c:pt>
                <c:pt idx="8">
                  <c:v>10000 fő és fölötte</c:v>
                </c:pt>
              </c:strCache>
            </c:strRef>
          </c:cat>
          <c:val>
            <c:numRef>
              <c:f>'[1]Jövedelmi sáv és telnagyság'!$X$30:$AF$30</c:f>
              <c:numCache>
                <c:formatCode>#,##0</c:formatCode>
                <c:ptCount val="9"/>
                <c:pt idx="0">
                  <c:v>77.611940298507463</c:v>
                </c:pt>
                <c:pt idx="1">
                  <c:v>75.222589671839231</c:v>
                </c:pt>
                <c:pt idx="2">
                  <c:v>74.611352935950961</c:v>
                </c:pt>
                <c:pt idx="3">
                  <c:v>76.516549104720568</c:v>
                </c:pt>
                <c:pt idx="4">
                  <c:v>76.374400902170848</c:v>
                </c:pt>
                <c:pt idx="5">
                  <c:v>83.60843649701971</c:v>
                </c:pt>
                <c:pt idx="6">
                  <c:v>72.836386607706885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C-4902-9F08-2F5376D42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9820704"/>
        <c:axId val="1759822624"/>
      </c:barChart>
      <c:catAx>
        <c:axId val="1759820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 dirty="0"/>
                  <a:t>                     </a:t>
                </a:r>
                <a:r>
                  <a:rPr lang="en-US" sz="1800" b="1" dirty="0" err="1"/>
                  <a:t>Településnagyság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kategória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1.3995348626648424E-2"/>
              <c:y val="0.24345004471649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59822624"/>
        <c:crosses val="autoZero"/>
        <c:auto val="1"/>
        <c:lblAlgn val="ctr"/>
        <c:lblOffset val="100"/>
        <c:noMultiLvlLbl val="0"/>
      </c:catAx>
      <c:valAx>
        <c:axId val="175982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 dirty="0"/>
                  <a:t>FIDESZ</a:t>
                </a:r>
                <a:r>
                  <a:rPr lang="hu-HU" sz="1800" b="1" baseline="0" dirty="0"/>
                  <a:t> listás s</a:t>
                </a:r>
                <a:r>
                  <a:rPr lang="en-US" sz="1800" b="1" dirty="0" err="1"/>
                  <a:t>zavazatok</a:t>
                </a:r>
                <a:r>
                  <a:rPr lang="en-US" sz="1800" b="1" dirty="0"/>
                  <a:t> (%)</a:t>
                </a:r>
              </a:p>
            </c:rich>
          </c:tx>
          <c:layout>
            <c:manualLayout>
              <c:xMode val="edge"/>
              <c:yMode val="edge"/>
              <c:x val="0.39676069176333972"/>
              <c:y val="0.77047626839139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598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549310694581357"/>
          <c:w val="1"/>
          <c:h val="4.021007689135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120" normalizeH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hu-HU" sz="2000" b="1" i="0" u="none" strike="noStrike" kern="1200" cap="none" spc="0" baseline="0" noProof="0" dirty="0">
                <a:solidFill>
                  <a:schemeClr val="tx1"/>
                </a:solidFill>
              </a:rPr>
              <a:t>Ellenzéki és kormánypárti listás szavazati arányok a vidéki településeken </a:t>
            </a:r>
          </a:p>
          <a:p>
            <a:pPr>
              <a:defRPr sz="1800" cap="none">
                <a:solidFill>
                  <a:schemeClr val="accent1"/>
                </a:solidFill>
              </a:defRPr>
            </a:pPr>
            <a:r>
              <a:rPr lang="hu-HU" sz="2000" b="1" i="0" u="none" strike="noStrike" kern="1200" cap="none" spc="0" baseline="0" noProof="0" dirty="0">
                <a:solidFill>
                  <a:schemeClr val="tx1"/>
                </a:solidFill>
              </a:rPr>
              <a:t> a régiók legfelső (módos)  és legalsó (szegény) települési osztályaiban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120" normalizeH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8.6750786847852104E-3"/>
          <c:y val="0.24095882607790178"/>
          <c:w val="0.97542061039310857"/>
          <c:h val="0.46692177228680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'Vidék-regionális-telep.osztály'!$N$2</c:f>
              <c:strCache>
                <c:ptCount val="1"/>
                <c:pt idx="0">
                  <c:v>Átlag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'Vidék-regionális-telep.osztály'!$L$3:$M$16</c:f>
              <c:multiLvlStrCache>
                <c:ptCount val="14"/>
                <c:lvl>
                  <c:pt idx="0">
                    <c:v>Ellenzéki lista</c:v>
                  </c:pt>
                  <c:pt idx="1">
                    <c:v>FIDESZ lista</c:v>
                  </c:pt>
                  <c:pt idx="2">
                    <c:v>Ellenzéki lista</c:v>
                  </c:pt>
                  <c:pt idx="3">
                    <c:v>FIDESZ lista</c:v>
                  </c:pt>
                  <c:pt idx="4">
                    <c:v>Ellenzéki lista</c:v>
                  </c:pt>
                  <c:pt idx="5">
                    <c:v>FIDESZ lista</c:v>
                  </c:pt>
                  <c:pt idx="6">
                    <c:v>Ellenzéki lista</c:v>
                  </c:pt>
                  <c:pt idx="7">
                    <c:v>FIDESZ lista</c:v>
                  </c:pt>
                  <c:pt idx="8">
                    <c:v>Ellenzéki lista</c:v>
                  </c:pt>
                  <c:pt idx="9">
                    <c:v>FIDESZ lista</c:v>
                  </c:pt>
                  <c:pt idx="10">
                    <c:v>Ellenzéki lista</c:v>
                  </c:pt>
                  <c:pt idx="11">
                    <c:v>FIDESZ lista</c:v>
                  </c:pt>
                  <c:pt idx="12">
                    <c:v>Ellenzéki lista</c:v>
                  </c:pt>
                  <c:pt idx="13">
                    <c:v>FIDESZ lista</c:v>
                  </c:pt>
                </c:lvl>
                <c:lvl>
                  <c:pt idx="0">
                    <c:v>Dél-Alföld</c:v>
                  </c:pt>
                  <c:pt idx="2">
                    <c:v>Dél-Dunántúl</c:v>
                  </c:pt>
                  <c:pt idx="4">
                    <c:v>Észak-Alföld</c:v>
                  </c:pt>
                  <c:pt idx="6">
                    <c:v>Észak-Magyarország</c:v>
                  </c:pt>
                  <c:pt idx="8">
                    <c:v>Közép-Dunántúl</c:v>
                  </c:pt>
                  <c:pt idx="10">
                    <c:v>Közép-Magyarország</c:v>
                  </c:pt>
                  <c:pt idx="12">
                    <c:v>Nyugat-Dunántúl</c:v>
                  </c:pt>
                </c:lvl>
              </c:multiLvlStrCache>
            </c:multiLvlStrRef>
          </c:cat>
          <c:val>
            <c:numRef>
              <c:f>'Vidék-regionális-telep.osztály'!$N$3:$N$16</c:f>
              <c:numCache>
                <c:formatCode>0</c:formatCode>
                <c:ptCount val="14"/>
                <c:pt idx="0">
                  <c:v>26.934705302361227</c:v>
                </c:pt>
                <c:pt idx="1">
                  <c:v>60.633460904022918</c:v>
                </c:pt>
                <c:pt idx="2">
                  <c:v>26.595163496962591</c:v>
                </c:pt>
                <c:pt idx="3">
                  <c:v>63.353146902125957</c:v>
                </c:pt>
                <c:pt idx="4">
                  <c:v>22.741990026158984</c:v>
                </c:pt>
                <c:pt idx="5">
                  <c:v>68.528761276931505</c:v>
                </c:pt>
                <c:pt idx="6">
                  <c:v>26.005746586790362</c:v>
                </c:pt>
                <c:pt idx="7">
                  <c:v>63.400251647918267</c:v>
                </c:pt>
                <c:pt idx="8">
                  <c:v>28.404669260700388</c:v>
                </c:pt>
                <c:pt idx="9">
                  <c:v>59.181552882914744</c:v>
                </c:pt>
                <c:pt idx="10">
                  <c:v>28.777774315185887</c:v>
                </c:pt>
                <c:pt idx="11">
                  <c:v>59.634921624232604</c:v>
                </c:pt>
                <c:pt idx="12">
                  <c:v>24.11695511976836</c:v>
                </c:pt>
                <c:pt idx="13">
                  <c:v>64.79213279810476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E-4F9B-8877-6ECCEE90CE84}"/>
            </c:ext>
          </c:extLst>
        </c:ser>
        <c:ser>
          <c:idx val="1"/>
          <c:order val="1"/>
          <c:tx>
            <c:strRef>
              <c:f>'Vidék-regionális-telep.osztály'!$O$2</c:f>
              <c:strCache>
                <c:ptCount val="1"/>
                <c:pt idx="0">
                  <c:v> Legfelső település osztály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'Vidék-regionális-telep.osztály'!$L$3:$M$16</c:f>
              <c:multiLvlStrCache>
                <c:ptCount val="14"/>
                <c:lvl>
                  <c:pt idx="0">
                    <c:v>Ellenzéki lista</c:v>
                  </c:pt>
                  <c:pt idx="1">
                    <c:v>FIDESZ lista</c:v>
                  </c:pt>
                  <c:pt idx="2">
                    <c:v>Ellenzéki lista</c:v>
                  </c:pt>
                  <c:pt idx="3">
                    <c:v>FIDESZ lista</c:v>
                  </c:pt>
                  <c:pt idx="4">
                    <c:v>Ellenzéki lista</c:v>
                  </c:pt>
                  <c:pt idx="5">
                    <c:v>FIDESZ lista</c:v>
                  </c:pt>
                  <c:pt idx="6">
                    <c:v>Ellenzéki lista</c:v>
                  </c:pt>
                  <c:pt idx="7">
                    <c:v>FIDESZ lista</c:v>
                  </c:pt>
                  <c:pt idx="8">
                    <c:v>Ellenzéki lista</c:v>
                  </c:pt>
                  <c:pt idx="9">
                    <c:v>FIDESZ lista</c:v>
                  </c:pt>
                  <c:pt idx="10">
                    <c:v>Ellenzéki lista</c:v>
                  </c:pt>
                  <c:pt idx="11">
                    <c:v>FIDESZ lista</c:v>
                  </c:pt>
                  <c:pt idx="12">
                    <c:v>Ellenzéki lista</c:v>
                  </c:pt>
                  <c:pt idx="13">
                    <c:v>FIDESZ lista</c:v>
                  </c:pt>
                </c:lvl>
                <c:lvl>
                  <c:pt idx="0">
                    <c:v>Dél-Alföld</c:v>
                  </c:pt>
                  <c:pt idx="2">
                    <c:v>Dél-Dunántúl</c:v>
                  </c:pt>
                  <c:pt idx="4">
                    <c:v>Észak-Alföld</c:v>
                  </c:pt>
                  <c:pt idx="6">
                    <c:v>Észak-Magyarország</c:v>
                  </c:pt>
                  <c:pt idx="8">
                    <c:v>Közép-Dunántúl</c:v>
                  </c:pt>
                  <c:pt idx="10">
                    <c:v>Közép-Magyarország</c:v>
                  </c:pt>
                  <c:pt idx="12">
                    <c:v>Nyugat-Dunántúl</c:v>
                  </c:pt>
                </c:lvl>
              </c:multiLvlStrCache>
            </c:multiLvlStrRef>
          </c:cat>
          <c:val>
            <c:numRef>
              <c:f>'Vidék-regionális-telep.osztály'!$O$3:$O$16</c:f>
              <c:numCache>
                <c:formatCode>0</c:formatCode>
                <c:ptCount val="14"/>
                <c:pt idx="0">
                  <c:v>32.704119850187261</c:v>
                </c:pt>
                <c:pt idx="1">
                  <c:v>52.029962546816478</c:v>
                </c:pt>
                <c:pt idx="2">
                  <c:v>34.442543384894726</c:v>
                </c:pt>
                <c:pt idx="3">
                  <c:v>53.336359509759426</c:v>
                </c:pt>
                <c:pt idx="4">
                  <c:v>36.790726052471015</c:v>
                </c:pt>
                <c:pt idx="5">
                  <c:v>50.396583282489324</c:v>
                </c:pt>
                <c:pt idx="6">
                  <c:v>34.056917324470291</c:v>
                </c:pt>
                <c:pt idx="7">
                  <c:v>52.665835756820393</c:v>
                </c:pt>
                <c:pt idx="8">
                  <c:v>31.971304105320858</c:v>
                </c:pt>
                <c:pt idx="9">
                  <c:v>54.904940040581998</c:v>
                </c:pt>
                <c:pt idx="10">
                  <c:v>32.8710051682312</c:v>
                </c:pt>
                <c:pt idx="11">
                  <c:v>55.300073831874272</c:v>
                </c:pt>
                <c:pt idx="12">
                  <c:v>25.153820337845396</c:v>
                </c:pt>
                <c:pt idx="13">
                  <c:v>63.253020472088608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E-4F9B-8877-6ECCEE90CE84}"/>
            </c:ext>
          </c:extLst>
        </c:ser>
        <c:ser>
          <c:idx val="2"/>
          <c:order val="2"/>
          <c:tx>
            <c:strRef>
              <c:f>'Vidék-regionális-telep.osztály'!$P$2</c:f>
              <c:strCache>
                <c:ptCount val="1"/>
                <c:pt idx="0">
                  <c:v> Legalsó település osztály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'Vidék-regionális-telep.osztály'!$L$3:$M$16</c:f>
              <c:multiLvlStrCache>
                <c:ptCount val="14"/>
                <c:lvl>
                  <c:pt idx="0">
                    <c:v>Ellenzéki lista</c:v>
                  </c:pt>
                  <c:pt idx="1">
                    <c:v>FIDESZ lista</c:v>
                  </c:pt>
                  <c:pt idx="2">
                    <c:v>Ellenzéki lista</c:v>
                  </c:pt>
                  <c:pt idx="3">
                    <c:v>FIDESZ lista</c:v>
                  </c:pt>
                  <c:pt idx="4">
                    <c:v>Ellenzéki lista</c:v>
                  </c:pt>
                  <c:pt idx="5">
                    <c:v>FIDESZ lista</c:v>
                  </c:pt>
                  <c:pt idx="6">
                    <c:v>Ellenzéki lista</c:v>
                  </c:pt>
                  <c:pt idx="7">
                    <c:v>FIDESZ lista</c:v>
                  </c:pt>
                  <c:pt idx="8">
                    <c:v>Ellenzéki lista</c:v>
                  </c:pt>
                  <c:pt idx="9">
                    <c:v>FIDESZ lista</c:v>
                  </c:pt>
                  <c:pt idx="10">
                    <c:v>Ellenzéki lista</c:v>
                  </c:pt>
                  <c:pt idx="11">
                    <c:v>FIDESZ lista</c:v>
                  </c:pt>
                  <c:pt idx="12">
                    <c:v>Ellenzéki lista</c:v>
                  </c:pt>
                  <c:pt idx="13">
                    <c:v>FIDESZ lista</c:v>
                  </c:pt>
                </c:lvl>
                <c:lvl>
                  <c:pt idx="0">
                    <c:v>Dél-Alföld</c:v>
                  </c:pt>
                  <c:pt idx="2">
                    <c:v>Dél-Dunántúl</c:v>
                  </c:pt>
                  <c:pt idx="4">
                    <c:v>Észak-Alföld</c:v>
                  </c:pt>
                  <c:pt idx="6">
                    <c:v>Észak-Magyarország</c:v>
                  </c:pt>
                  <c:pt idx="8">
                    <c:v>Közép-Dunántúl</c:v>
                  </c:pt>
                  <c:pt idx="10">
                    <c:v>Közép-Magyarország</c:v>
                  </c:pt>
                  <c:pt idx="12">
                    <c:v>Nyugat-Dunántúl</c:v>
                  </c:pt>
                </c:lvl>
              </c:multiLvlStrCache>
            </c:multiLvlStrRef>
          </c:cat>
          <c:val>
            <c:numRef>
              <c:f>'Vidék-regionális-telep.osztály'!$P$3:$P$16</c:f>
              <c:numCache>
                <c:formatCode>0</c:formatCode>
                <c:ptCount val="14"/>
                <c:pt idx="0">
                  <c:v>24.062180024201808</c:v>
                </c:pt>
                <c:pt idx="1">
                  <c:v>66.461882155822394</c:v>
                </c:pt>
                <c:pt idx="2">
                  <c:v>17.500924670200963</c:v>
                </c:pt>
                <c:pt idx="3">
                  <c:v>75.225003082233997</c:v>
                </c:pt>
                <c:pt idx="4">
                  <c:v>16.843093144899733</c:v>
                </c:pt>
                <c:pt idx="5">
                  <c:v>76.895262017472433</c:v>
                </c:pt>
                <c:pt idx="6">
                  <c:v>18.19287005092821</c:v>
                </c:pt>
                <c:pt idx="7">
                  <c:v>75.059963857401016</c:v>
                </c:pt>
                <c:pt idx="8">
                  <c:v>15.340253748558247</c:v>
                </c:pt>
                <c:pt idx="9">
                  <c:v>76.509034986543639</c:v>
                </c:pt>
                <c:pt idx="10">
                  <c:v>19.576185671039354</c:v>
                </c:pt>
                <c:pt idx="11">
                  <c:v>72.754793138244196</c:v>
                </c:pt>
                <c:pt idx="12">
                  <c:v>18.377892608402608</c:v>
                </c:pt>
                <c:pt idx="13">
                  <c:v>72.949898899123795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8E-4F9B-8877-6ECCEE90CE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3376128"/>
        <c:axId val="113381408"/>
      </c:barChart>
      <c:catAx>
        <c:axId val="11337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3381408"/>
        <c:crosses val="autoZero"/>
        <c:auto val="1"/>
        <c:lblAlgn val="ctr"/>
        <c:lblOffset val="100"/>
        <c:noMultiLvlLbl val="0"/>
      </c:catAx>
      <c:valAx>
        <c:axId val="1133814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337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/>
              <a:t>Ellenzéki és kormánypárti listás szavazati arányok a vidéki településeken </a:t>
            </a:r>
          </a:p>
          <a:p>
            <a:pPr>
              <a:defRPr/>
            </a:pPr>
            <a:r>
              <a:rPr lang="hu-HU" sz="2000" dirty="0"/>
              <a:t> a régiók magas (legfelső ötöd) és alacsony (legalsó ötöd) arányban romák által lakott településein (%)</a:t>
            </a:r>
          </a:p>
        </c:rich>
      </c:tx>
      <c:layout>
        <c:manualLayout>
          <c:xMode val="edge"/>
          <c:yMode val="edge"/>
          <c:x val="0.11294396639486651"/>
          <c:y val="2.6657739930603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'Vidék-regionális-roma-arány'!$N$2</c:f>
              <c:strCache>
                <c:ptCount val="1"/>
                <c:pt idx="0">
                  <c:v>Átlag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'Vidék-regionális-roma-arány'!$L$3:$M$16</c:f>
              <c:multiLvlStrCache>
                <c:ptCount val="14"/>
                <c:lvl>
                  <c:pt idx="0">
                    <c:v>Ellenzéki lista</c:v>
                  </c:pt>
                  <c:pt idx="1">
                    <c:v>FIDESZ lista</c:v>
                  </c:pt>
                  <c:pt idx="2">
                    <c:v>Ellenzéki lista</c:v>
                  </c:pt>
                  <c:pt idx="3">
                    <c:v>FIDESZ lista</c:v>
                  </c:pt>
                  <c:pt idx="4">
                    <c:v>Ellenzéki lista</c:v>
                  </c:pt>
                  <c:pt idx="5">
                    <c:v>FIDESZ lista</c:v>
                  </c:pt>
                  <c:pt idx="6">
                    <c:v>Ellenzéki lista</c:v>
                  </c:pt>
                  <c:pt idx="7">
                    <c:v>FIDESZ lista</c:v>
                  </c:pt>
                  <c:pt idx="8">
                    <c:v>Ellenzéki lista</c:v>
                  </c:pt>
                  <c:pt idx="9">
                    <c:v>FIDESZ lista</c:v>
                  </c:pt>
                  <c:pt idx="10">
                    <c:v>Ellenzéki lista</c:v>
                  </c:pt>
                  <c:pt idx="11">
                    <c:v>FIDESZ lista</c:v>
                  </c:pt>
                  <c:pt idx="12">
                    <c:v>Ellenzéki lista</c:v>
                  </c:pt>
                  <c:pt idx="13">
                    <c:v>FIDESZ lista</c:v>
                  </c:pt>
                </c:lvl>
                <c:lvl>
                  <c:pt idx="0">
                    <c:v>Dél-Alföld</c:v>
                  </c:pt>
                  <c:pt idx="2">
                    <c:v>Dél-Dunántúl</c:v>
                  </c:pt>
                  <c:pt idx="4">
                    <c:v>Észak-Alföld</c:v>
                  </c:pt>
                  <c:pt idx="6">
                    <c:v>Észak-Magyarország</c:v>
                  </c:pt>
                  <c:pt idx="8">
                    <c:v>Közép-Dunántúl</c:v>
                  </c:pt>
                  <c:pt idx="10">
                    <c:v>Közép-Magyarország</c:v>
                  </c:pt>
                  <c:pt idx="12">
                    <c:v>Nyugat-Dunántúl</c:v>
                  </c:pt>
                </c:lvl>
              </c:multiLvlStrCache>
            </c:multiLvlStrRef>
          </c:cat>
          <c:val>
            <c:numRef>
              <c:f>'Vidék-regionális-roma-arány'!$N$3:$N$16</c:f>
              <c:numCache>
                <c:formatCode>0</c:formatCode>
                <c:ptCount val="14"/>
                <c:pt idx="0">
                  <c:v>26.934705302361227</c:v>
                </c:pt>
                <c:pt idx="1">
                  <c:v>60.633460904022918</c:v>
                </c:pt>
                <c:pt idx="2">
                  <c:v>26.595163496962591</c:v>
                </c:pt>
                <c:pt idx="3">
                  <c:v>63.353146902125957</c:v>
                </c:pt>
                <c:pt idx="4">
                  <c:v>22.741990026158984</c:v>
                </c:pt>
                <c:pt idx="5">
                  <c:v>68.528761276931505</c:v>
                </c:pt>
                <c:pt idx="6">
                  <c:v>26.005746586790362</c:v>
                </c:pt>
                <c:pt idx="7">
                  <c:v>63.400251647918267</c:v>
                </c:pt>
                <c:pt idx="8">
                  <c:v>28.404669260700388</c:v>
                </c:pt>
                <c:pt idx="9">
                  <c:v>59.181552882914744</c:v>
                </c:pt>
                <c:pt idx="10">
                  <c:v>28.777774315185887</c:v>
                </c:pt>
                <c:pt idx="11">
                  <c:v>59.634921624232604</c:v>
                </c:pt>
                <c:pt idx="12">
                  <c:v>24.11695511976836</c:v>
                </c:pt>
                <c:pt idx="13">
                  <c:v>64.79213279810476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C-49A6-9285-A0DEA3285CB4}"/>
            </c:ext>
          </c:extLst>
        </c:ser>
        <c:ser>
          <c:idx val="1"/>
          <c:order val="1"/>
          <c:tx>
            <c:strRef>
              <c:f>'Vidék-regionális-roma-arány'!$O$2</c:f>
              <c:strCache>
                <c:ptCount val="1"/>
                <c:pt idx="0">
                  <c:v> Legfelső ötöd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'Vidék-regionális-roma-arány'!$L$3:$M$16</c:f>
              <c:multiLvlStrCache>
                <c:ptCount val="14"/>
                <c:lvl>
                  <c:pt idx="0">
                    <c:v>Ellenzéki lista</c:v>
                  </c:pt>
                  <c:pt idx="1">
                    <c:v>FIDESZ lista</c:v>
                  </c:pt>
                  <c:pt idx="2">
                    <c:v>Ellenzéki lista</c:v>
                  </c:pt>
                  <c:pt idx="3">
                    <c:v>FIDESZ lista</c:v>
                  </c:pt>
                  <c:pt idx="4">
                    <c:v>Ellenzéki lista</c:v>
                  </c:pt>
                  <c:pt idx="5">
                    <c:v>FIDESZ lista</c:v>
                  </c:pt>
                  <c:pt idx="6">
                    <c:v>Ellenzéki lista</c:v>
                  </c:pt>
                  <c:pt idx="7">
                    <c:v>FIDESZ lista</c:v>
                  </c:pt>
                  <c:pt idx="8">
                    <c:v>Ellenzéki lista</c:v>
                  </c:pt>
                  <c:pt idx="9">
                    <c:v>FIDESZ lista</c:v>
                  </c:pt>
                  <c:pt idx="10">
                    <c:v>Ellenzéki lista</c:v>
                  </c:pt>
                  <c:pt idx="11">
                    <c:v>FIDESZ lista</c:v>
                  </c:pt>
                  <c:pt idx="12">
                    <c:v>Ellenzéki lista</c:v>
                  </c:pt>
                  <c:pt idx="13">
                    <c:v>FIDESZ lista</c:v>
                  </c:pt>
                </c:lvl>
                <c:lvl>
                  <c:pt idx="0">
                    <c:v>Dél-Alföld</c:v>
                  </c:pt>
                  <c:pt idx="2">
                    <c:v>Dél-Dunántúl</c:v>
                  </c:pt>
                  <c:pt idx="4">
                    <c:v>Észak-Alföld</c:v>
                  </c:pt>
                  <c:pt idx="6">
                    <c:v>Észak-Magyarország</c:v>
                  </c:pt>
                  <c:pt idx="8">
                    <c:v>Közép-Dunántúl</c:v>
                  </c:pt>
                  <c:pt idx="10">
                    <c:v>Közép-Magyarország</c:v>
                  </c:pt>
                  <c:pt idx="12">
                    <c:v>Nyugat-Dunántúl</c:v>
                  </c:pt>
                </c:lvl>
              </c:multiLvlStrCache>
            </c:multiLvlStrRef>
          </c:cat>
          <c:val>
            <c:numRef>
              <c:f>'Vidék-regionális-roma-arány'!$O$3:$O$16</c:f>
              <c:numCache>
                <c:formatCode>0</c:formatCode>
                <c:ptCount val="14"/>
                <c:pt idx="0">
                  <c:v>22.297466766992727</c:v>
                </c:pt>
                <c:pt idx="1">
                  <c:v>69.325307248557806</c:v>
                </c:pt>
                <c:pt idx="2">
                  <c:v>20.72248172217709</c:v>
                </c:pt>
                <c:pt idx="3">
                  <c:v>71.572908204711609</c:v>
                </c:pt>
                <c:pt idx="4">
                  <c:v>17.92837772765289</c:v>
                </c:pt>
                <c:pt idx="5">
                  <c:v>75.722938895506502</c:v>
                </c:pt>
                <c:pt idx="6">
                  <c:v>21.338688346040144</c:v>
                </c:pt>
                <c:pt idx="7">
                  <c:v>70.630737513614434</c:v>
                </c:pt>
                <c:pt idx="8">
                  <c:v>22.545595653861078</c:v>
                </c:pt>
                <c:pt idx="9">
                  <c:v>67.63678696158324</c:v>
                </c:pt>
                <c:pt idx="10">
                  <c:v>25.111333272743796</c:v>
                </c:pt>
                <c:pt idx="11">
                  <c:v>65.345814777787879</c:v>
                </c:pt>
                <c:pt idx="12">
                  <c:v>21.876766534765405</c:v>
                </c:pt>
                <c:pt idx="13">
                  <c:v>68.051629922743544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C-49A6-9285-A0DEA3285CB4}"/>
            </c:ext>
          </c:extLst>
        </c:ser>
        <c:ser>
          <c:idx val="2"/>
          <c:order val="2"/>
          <c:tx>
            <c:strRef>
              <c:f>'Vidék-regionális-roma-arány'!$P$2</c:f>
              <c:strCache>
                <c:ptCount val="1"/>
                <c:pt idx="0">
                  <c:v> Legalsó ötöd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'Vidék-regionális-roma-arány'!$L$3:$M$16</c:f>
              <c:multiLvlStrCache>
                <c:ptCount val="14"/>
                <c:lvl>
                  <c:pt idx="0">
                    <c:v>Ellenzéki lista</c:v>
                  </c:pt>
                  <c:pt idx="1">
                    <c:v>FIDESZ lista</c:v>
                  </c:pt>
                  <c:pt idx="2">
                    <c:v>Ellenzéki lista</c:v>
                  </c:pt>
                  <c:pt idx="3">
                    <c:v>FIDESZ lista</c:v>
                  </c:pt>
                  <c:pt idx="4">
                    <c:v>Ellenzéki lista</c:v>
                  </c:pt>
                  <c:pt idx="5">
                    <c:v>FIDESZ lista</c:v>
                  </c:pt>
                  <c:pt idx="6">
                    <c:v>Ellenzéki lista</c:v>
                  </c:pt>
                  <c:pt idx="7">
                    <c:v>FIDESZ lista</c:v>
                  </c:pt>
                  <c:pt idx="8">
                    <c:v>Ellenzéki lista</c:v>
                  </c:pt>
                  <c:pt idx="9">
                    <c:v>FIDESZ lista</c:v>
                  </c:pt>
                  <c:pt idx="10">
                    <c:v>Ellenzéki lista</c:v>
                  </c:pt>
                  <c:pt idx="11">
                    <c:v>FIDESZ lista</c:v>
                  </c:pt>
                  <c:pt idx="12">
                    <c:v>Ellenzéki lista</c:v>
                  </c:pt>
                  <c:pt idx="13">
                    <c:v>FIDESZ lista</c:v>
                  </c:pt>
                </c:lvl>
                <c:lvl>
                  <c:pt idx="0">
                    <c:v>Dél-Alföld</c:v>
                  </c:pt>
                  <c:pt idx="2">
                    <c:v>Dél-Dunántúl</c:v>
                  </c:pt>
                  <c:pt idx="4">
                    <c:v>Észak-Alföld</c:v>
                  </c:pt>
                  <c:pt idx="6">
                    <c:v>Észak-Magyarország</c:v>
                  </c:pt>
                  <c:pt idx="8">
                    <c:v>Közép-Dunántúl</c:v>
                  </c:pt>
                  <c:pt idx="10">
                    <c:v>Közép-Magyarország</c:v>
                  </c:pt>
                  <c:pt idx="12">
                    <c:v>Nyugat-Dunántúl</c:v>
                  </c:pt>
                </c:lvl>
              </c:multiLvlStrCache>
            </c:multiLvlStrRef>
          </c:cat>
          <c:val>
            <c:numRef>
              <c:f>'Vidék-regionális-roma-arány'!$P$3:$P$16</c:f>
              <c:numCache>
                <c:formatCode>0</c:formatCode>
                <c:ptCount val="14"/>
                <c:pt idx="0">
                  <c:v>23.985484490038033</c:v>
                </c:pt>
                <c:pt idx="1">
                  <c:v>62.601626016260155</c:v>
                </c:pt>
                <c:pt idx="2">
                  <c:v>27.293997965412004</c:v>
                </c:pt>
                <c:pt idx="3">
                  <c:v>60.691759918616484</c:v>
                </c:pt>
                <c:pt idx="4">
                  <c:v>26.743551780565728</c:v>
                </c:pt>
                <c:pt idx="5">
                  <c:v>62.214602976700697</c:v>
                </c:pt>
                <c:pt idx="6">
                  <c:v>29.348747591522155</c:v>
                </c:pt>
                <c:pt idx="7">
                  <c:v>58.373795761078995</c:v>
                </c:pt>
                <c:pt idx="8">
                  <c:v>28.606161071971265</c:v>
                </c:pt>
                <c:pt idx="9">
                  <c:v>58.530183727034121</c:v>
                </c:pt>
                <c:pt idx="10">
                  <c:v>33.368694012258374</c:v>
                </c:pt>
                <c:pt idx="11">
                  <c:v>54.915134370579906</c:v>
                </c:pt>
                <c:pt idx="12">
                  <c:v>23.385268374986818</c:v>
                </c:pt>
                <c:pt idx="13">
                  <c:v>65.568649161657703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C-49A6-9285-A0DEA3285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77248"/>
        <c:axId val="90978208"/>
      </c:barChart>
      <c:catAx>
        <c:axId val="909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978208"/>
        <c:crosses val="autoZero"/>
        <c:auto val="1"/>
        <c:lblAlgn val="ctr"/>
        <c:lblOffset val="100"/>
        <c:noMultiLvlLbl val="0"/>
      </c:catAx>
      <c:valAx>
        <c:axId val="909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97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81642384772526"/>
          <c:y val="0.94324914729306619"/>
          <c:w val="0.42489508715405561"/>
          <c:h val="4.3289848282821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0.37637</cdr:x>
      <cdr:y>0.1595</cdr:y>
    </cdr:from>
    <cdr:to>
      <cdr:x>0.37637</cdr:x>
      <cdr:y>0.93243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1F108AF-7E35-EF8A-CEC5-B76BB1FA9CAC}"/>
            </a:ext>
          </a:extLst>
        </cdr:cNvPr>
        <cdr:cNvCxnSpPr/>
      </cdr:nvCxnSpPr>
      <cdr:spPr>
        <a:xfrm xmlns:a="http://schemas.openxmlformats.org/drawingml/2006/main">
          <a:off x="3764348" y="829161"/>
          <a:ext cx="0" cy="401820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0.68018</cdr:x>
      <cdr:y>0.15316</cdr:y>
    </cdr:from>
    <cdr:to>
      <cdr:x>0.68018</cdr:x>
      <cdr:y>0.93614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00D08374-85DB-B031-E1E3-C98E3D0C3CBA}"/>
            </a:ext>
          </a:extLst>
        </cdr:cNvPr>
        <cdr:cNvCxnSpPr/>
      </cdr:nvCxnSpPr>
      <cdr:spPr>
        <a:xfrm xmlns:a="http://schemas.openxmlformats.org/drawingml/2006/main">
          <a:off x="6803046" y="796248"/>
          <a:ext cx="0" cy="407043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32C7E-E97C-463F-B42C-2A0FB910CF34}" type="datetimeFigureOut">
              <a:rPr lang="hu-HU" smtClean="0"/>
              <a:t>2025. 09. 05.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3C80-D756-4297-9C24-A4604C4A93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42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91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26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10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8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3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32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8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21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94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5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86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9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28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91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893" y="2447126"/>
            <a:ext cx="10972800" cy="1143000"/>
          </a:xfrm>
        </p:spPr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accent6">
                    <a:lumMod val="50000"/>
                  </a:schemeClr>
                </a:solidFill>
              </a:rPr>
              <a:t>Kistelepülések</a:t>
            </a:r>
            <a:br>
              <a:rPr lang="hu-HU" sz="9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9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9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(vitaanyag)</a:t>
            </a:r>
            <a:endParaRPr lang="hu-H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A15FEE-7F64-D138-E33F-44474CD5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>
            <a:noAutofit/>
          </a:bodyPr>
          <a:lstStyle/>
          <a:p>
            <a:r>
              <a:rPr lang="hu-HU" sz="4800" dirty="0"/>
              <a:t>A Fidesz támogatottságának alakulása </a:t>
            </a:r>
            <a:br>
              <a:rPr lang="hu-HU" sz="4800" dirty="0"/>
            </a:br>
            <a:r>
              <a:rPr lang="hu-HU" sz="4800" dirty="0"/>
              <a:t>2016 február óta </a:t>
            </a:r>
            <a:endParaRPr lang="en-GB" sz="4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171D4F-91A7-7038-6836-43F7B5B5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82" y="1424527"/>
            <a:ext cx="10094416" cy="5433474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0CECF32-CB8A-9713-A0E9-659E06BBAFD7}"/>
              </a:ext>
            </a:extLst>
          </p:cNvPr>
          <p:cNvCxnSpPr>
            <a:cxnSpLocks/>
          </p:cNvCxnSpPr>
          <p:nvPr/>
        </p:nvCxnSpPr>
        <p:spPr>
          <a:xfrm>
            <a:off x="9395926" y="1753766"/>
            <a:ext cx="0" cy="337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B30327A-D641-2188-FB01-A86846D3B523}"/>
              </a:ext>
            </a:extLst>
          </p:cNvPr>
          <p:cNvCxnSpPr>
            <a:cxnSpLocks/>
          </p:cNvCxnSpPr>
          <p:nvPr/>
        </p:nvCxnSpPr>
        <p:spPr>
          <a:xfrm>
            <a:off x="4752391" y="1739964"/>
            <a:ext cx="0" cy="337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8EF53DC-C831-85F1-4B91-9A2A1DAB35A4}"/>
              </a:ext>
            </a:extLst>
          </p:cNvPr>
          <p:cNvSpPr txBox="1"/>
          <p:nvPr/>
        </p:nvSpPr>
        <p:spPr>
          <a:xfrm>
            <a:off x="1819469" y="1589261"/>
            <a:ext cx="190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2014–2018-as ciklus</a:t>
            </a:r>
            <a:endParaRPr lang="en-GB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1B7CF5B-E2FD-A2DB-B515-DFB09C9A71ED}"/>
              </a:ext>
            </a:extLst>
          </p:cNvPr>
          <p:cNvSpPr txBox="1"/>
          <p:nvPr/>
        </p:nvSpPr>
        <p:spPr>
          <a:xfrm>
            <a:off x="6270366" y="1589260"/>
            <a:ext cx="190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2018–2022-es ciklus</a:t>
            </a:r>
            <a:endParaRPr lang="en-GB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9823EB7-D350-6759-C261-1E55B096FFD4}"/>
              </a:ext>
            </a:extLst>
          </p:cNvPr>
          <p:cNvSpPr txBox="1"/>
          <p:nvPr/>
        </p:nvSpPr>
        <p:spPr>
          <a:xfrm>
            <a:off x="9420809" y="1720914"/>
            <a:ext cx="19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jelenlegi ciklus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92F2A6-71DC-149F-947D-5D12C1FF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9"/>
          </a:xfrm>
        </p:spPr>
        <p:txBody>
          <a:bodyPr>
            <a:normAutofit fontScale="90000"/>
          </a:bodyPr>
          <a:lstStyle/>
          <a:p>
            <a:r>
              <a:rPr lang="hu-HU" dirty="0"/>
              <a:t>A Fidesz támogatottsága a ciklusok hasonló időszakaiban</a:t>
            </a:r>
            <a:endParaRPr lang="en-GB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BFB158EE-FAF5-10D2-21DF-10FB1602A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7368"/>
              </p:ext>
            </p:extLst>
          </p:nvPr>
        </p:nvGraphicFramePr>
        <p:xfrm>
          <a:off x="199051" y="1640263"/>
          <a:ext cx="11793897" cy="4732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237">
                  <a:extLst>
                    <a:ext uri="{9D8B030D-6E8A-4147-A177-3AD203B41FA5}">
                      <a16:colId xmlns:a16="http://schemas.microsoft.com/office/drawing/2014/main" val="4133589943"/>
                    </a:ext>
                  </a:extLst>
                </a:gridCol>
                <a:gridCol w="2371915">
                  <a:extLst>
                    <a:ext uri="{9D8B030D-6E8A-4147-A177-3AD203B41FA5}">
                      <a16:colId xmlns:a16="http://schemas.microsoft.com/office/drawing/2014/main" val="934468982"/>
                    </a:ext>
                  </a:extLst>
                </a:gridCol>
                <a:gridCol w="2371915">
                  <a:extLst>
                    <a:ext uri="{9D8B030D-6E8A-4147-A177-3AD203B41FA5}">
                      <a16:colId xmlns:a16="http://schemas.microsoft.com/office/drawing/2014/main" val="3319411069"/>
                    </a:ext>
                  </a:extLst>
                </a:gridCol>
                <a:gridCol w="2371915">
                  <a:extLst>
                    <a:ext uri="{9D8B030D-6E8A-4147-A177-3AD203B41FA5}">
                      <a16:colId xmlns:a16="http://schemas.microsoft.com/office/drawing/2014/main" val="3557846323"/>
                    </a:ext>
                  </a:extLst>
                </a:gridCol>
                <a:gridCol w="2371915">
                  <a:extLst>
                    <a:ext uri="{9D8B030D-6E8A-4147-A177-3AD203B41FA5}">
                      <a16:colId xmlns:a16="http://schemas.microsoft.com/office/drawing/2014/main" val="3303475382"/>
                    </a:ext>
                  </a:extLst>
                </a:gridCol>
              </a:tblGrid>
              <a:tr h="22131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időszak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2016.03.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2016.08.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2016. 11.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2017. 03.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047590"/>
                  </a:ext>
                </a:extLst>
              </a:tr>
              <a:tr h="5274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Fidesz </a:t>
                      </a:r>
                      <a:r>
                        <a:rPr lang="hu-HU" sz="1600" u="none" strike="noStrike" noProof="0" dirty="0">
                          <a:effectLst/>
                        </a:rPr>
                        <a:t>támogatottsága a teljes népességben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315167"/>
                  </a:ext>
                </a:extLst>
              </a:tr>
              <a:tr h="24156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időszak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2020. 03.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2020. 08.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2020. 11.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2021. 03.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0043"/>
                  </a:ext>
                </a:extLst>
              </a:tr>
              <a:tr h="5274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Fidesz </a:t>
                      </a:r>
                      <a:r>
                        <a:rPr lang="hu-HU" sz="1600" u="none" strike="noStrike" noProof="0" dirty="0">
                          <a:effectLst/>
                        </a:rPr>
                        <a:t>támogatottsága a teljes népességben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0408"/>
                  </a:ext>
                </a:extLst>
              </a:tr>
              <a:tr h="24156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időszak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2024. 03.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2024. 08.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2024. 11.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2025. 03.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033327"/>
                  </a:ext>
                </a:extLst>
              </a:tr>
              <a:tr h="52749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Fidesz </a:t>
                      </a:r>
                      <a:r>
                        <a:rPr lang="hu-HU" sz="1600" u="none" strike="noStrike" noProof="0" dirty="0">
                          <a:effectLst/>
                        </a:rPr>
                        <a:t>támogatottsága a teljes népességben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09428"/>
                  </a:ext>
                </a:extLst>
              </a:tr>
              <a:tr h="527493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Különbségek a ciklusok között (a jelenlegi ciklus és az előző ciklusok között)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452508"/>
                  </a:ext>
                </a:extLst>
              </a:tr>
              <a:tr h="821094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noProof="0" dirty="0">
                          <a:effectLst/>
                        </a:rPr>
                        <a:t>Jelenlegi ciklus </a:t>
                      </a:r>
                      <a:r>
                        <a:rPr lang="en-GB" sz="1800" u="none" strike="noStrike" dirty="0">
                          <a:effectLst/>
                        </a:rPr>
                        <a:t>– 2018-as </a:t>
                      </a:r>
                      <a:r>
                        <a:rPr lang="hu-HU" sz="1800" u="none" strike="noStrike" noProof="0" dirty="0">
                          <a:effectLst/>
                        </a:rPr>
                        <a:t>ciklus támogatottsága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-2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-10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-6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-7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23636"/>
                  </a:ext>
                </a:extLst>
              </a:tr>
              <a:tr h="104726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J</a:t>
                      </a:r>
                      <a:r>
                        <a:rPr lang="hu-HU" sz="1800" u="none" strike="noStrike" noProof="0" dirty="0" err="1">
                          <a:effectLst/>
                        </a:rPr>
                        <a:t>elenlegi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hu-HU" sz="1800" u="none" strike="noStrike" noProof="0" dirty="0">
                          <a:effectLst/>
                        </a:rPr>
                        <a:t>ciklus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̶</a:t>
                      </a:r>
                      <a:r>
                        <a:rPr lang="en-GB" sz="1800" u="none" strike="noStrike" dirty="0">
                          <a:effectLst/>
                        </a:rPr>
                        <a:t> 2014-es </a:t>
                      </a:r>
                      <a:r>
                        <a:rPr lang="hu-HU" sz="1800" u="none" strike="noStrike" noProof="0" dirty="0">
                          <a:effectLst/>
                        </a:rPr>
                        <a:t>ciklus támogatottsága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+</a:t>
                      </a:r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-2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9" marR="7469" marT="746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455699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E606CA08-6D5E-985A-D978-1EAD3DC50840}"/>
              </a:ext>
            </a:extLst>
          </p:cNvPr>
          <p:cNvSpPr txBox="1"/>
          <p:nvPr/>
        </p:nvSpPr>
        <p:spPr>
          <a:xfrm>
            <a:off x="298580" y="6466114"/>
            <a:ext cx="111407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 Fidesz 2025 márciusban pont ott tart, ahol 2017 március, de 7 százalékponttal alacsonyabb, mint 4 éve!</a:t>
            </a:r>
            <a:endParaRPr lang="en-GB" b="1" dirty="0"/>
          </a:p>
        </p:txBody>
      </p:sp>
      <p:pic>
        <p:nvPicPr>
          <p:cNvPr id="6" name="Kép 5" descr="A képen szöveg, Betűtípus, Grafika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466CC6C-8852-1184-15F3-37E58D5B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8" y="754144"/>
            <a:ext cx="2000536" cy="6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8AB3A-AC82-FF61-30B4-7F09E35E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Átlagos támogatottságtól való eltérés, teljes népesség, 2025. február - március</a:t>
            </a:r>
            <a:endParaRPr lang="en-GB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F240AB8-D2ED-219A-F622-1843E834AD5F}"/>
              </a:ext>
            </a:extLst>
          </p:cNvPr>
          <p:cNvSpPr txBox="1"/>
          <p:nvPr/>
        </p:nvSpPr>
        <p:spPr>
          <a:xfrm>
            <a:off x="9639240" y="1990291"/>
            <a:ext cx="205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Fidesz átlagos támogatottság a 6 intézet alapján: </a:t>
            </a:r>
            <a:r>
              <a:rPr lang="hu-HU" b="1" dirty="0"/>
              <a:t>28,53%</a:t>
            </a:r>
            <a:endParaRPr lang="en-GB" b="1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33999AF-DFC2-6B07-996A-54AA31D65AA6}"/>
              </a:ext>
            </a:extLst>
          </p:cNvPr>
          <p:cNvSpPr txBox="1"/>
          <p:nvPr/>
        </p:nvSpPr>
        <p:spPr>
          <a:xfrm>
            <a:off x="9744986" y="4382038"/>
            <a:ext cx="205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TISZA átlagos támogatottság a 6 intézet alapján: </a:t>
            </a:r>
            <a:r>
              <a:rPr lang="hu-HU" b="1" dirty="0"/>
              <a:t>29,28%</a:t>
            </a:r>
            <a:endParaRPr lang="en-GB" b="1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A0CADAF-AF3A-B6FE-FAE3-DB58DA30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5" t="7527" r="1116" b="5495"/>
          <a:stretch/>
        </p:blipFill>
        <p:spPr>
          <a:xfrm>
            <a:off x="317241" y="1635727"/>
            <a:ext cx="9134669" cy="50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0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29" y="76673"/>
            <a:ext cx="11924907" cy="413521"/>
          </a:xfrm>
        </p:spPr>
        <p:txBody>
          <a:bodyPr>
            <a:normAutofit fontScale="90000"/>
          </a:bodyPr>
          <a:lstStyle/>
          <a:p>
            <a:r>
              <a:rPr lang="hu-HU" dirty="0"/>
              <a:t>A Fidesz előnye a Tisza párttal szemben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36" y="669303"/>
            <a:ext cx="11717517" cy="60520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b="1" dirty="0">
                <a:solidFill>
                  <a:srgbClr val="FF0000"/>
                </a:solidFill>
              </a:rPr>
              <a:t>60 év felettiek</a:t>
            </a:r>
            <a:r>
              <a:rPr lang="hu-HU" sz="2800" b="1" dirty="0"/>
              <a:t>: 13% (</a:t>
            </a:r>
            <a:r>
              <a:rPr lang="hu-HU" sz="2800" b="1" dirty="0" err="1"/>
              <a:t>Závecz</a:t>
            </a:r>
            <a:r>
              <a:rPr lang="hu-HU" sz="2800" b="1" dirty="0"/>
              <a:t> Research, 2025. március)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>
                <a:solidFill>
                  <a:srgbClr val="FF0000"/>
                </a:solidFill>
              </a:rPr>
              <a:t>legfeljebb alapfokú végzettségűek</a:t>
            </a:r>
            <a:r>
              <a:rPr lang="hu-HU" sz="2800" b="1" dirty="0"/>
              <a:t>: 13% (</a:t>
            </a:r>
            <a:r>
              <a:rPr lang="hu-HU" sz="2800" b="1" dirty="0" err="1"/>
              <a:t>Závecz</a:t>
            </a:r>
            <a:r>
              <a:rPr lang="hu-HU" sz="2800" b="1" dirty="0"/>
              <a:t> Research, 2025. március)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>
                <a:solidFill>
                  <a:srgbClr val="FF0000"/>
                </a:solidFill>
              </a:rPr>
              <a:t>alacsony jövedelműek</a:t>
            </a:r>
            <a:r>
              <a:rPr lang="hu-HU" sz="2800" b="1" dirty="0"/>
              <a:t>: (3-5. </a:t>
            </a:r>
            <a:r>
              <a:rPr lang="hu-HU" sz="2800" b="1" dirty="0" err="1"/>
              <a:t>slide</a:t>
            </a:r>
            <a:r>
              <a:rPr lang="hu-HU" sz="2800" b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>
                <a:solidFill>
                  <a:srgbClr val="FF0000"/>
                </a:solidFill>
              </a:rPr>
              <a:t>nők</a:t>
            </a:r>
            <a:r>
              <a:rPr lang="hu-HU" sz="2800" b="1" dirty="0"/>
              <a:t>: 8% (Partizán, 2024. október)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/>
              <a:t>Az e kategóriákban megfigyelhető hátrányok a hátrányok a tízezer fő alatti települések esetében pedig halmozottan jelentkeztek.  Ezt jelzik a 2024. júniusi Európai parlamenti választások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/>
              <a:t>eredményei:</a:t>
            </a:r>
          </a:p>
          <a:p>
            <a:pPr marL="0" indent="0">
              <a:spcBef>
                <a:spcPts val="0"/>
              </a:spcBef>
              <a:buNone/>
            </a:pPr>
            <a:endParaRPr lang="hu-HU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/>
              <a:t>A helyzetet súlyosbítja, hogy a szemé-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 err="1"/>
              <a:t>lyes</a:t>
            </a:r>
            <a:r>
              <a:rPr lang="hu-HU" sz="2800" b="1" dirty="0"/>
              <a:t> kiszolgáltatottság és függőség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/>
              <a:t>rendszere ezeken a helyeken a leg-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/>
              <a:t>erősebb.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b="1" dirty="0">
                <a:solidFill>
                  <a:srgbClr val="FF0000"/>
                </a:solidFill>
              </a:rPr>
              <a:t>A 2026-os választások eredménye a 10.000 fő alatti településeken fog </a:t>
            </a:r>
            <a:r>
              <a:rPr lang="hu-HU" sz="2800" b="1" dirty="0" err="1">
                <a:solidFill>
                  <a:srgbClr val="FF0000"/>
                </a:solidFill>
              </a:rPr>
              <a:t>eldőlni</a:t>
            </a:r>
            <a:r>
              <a:rPr lang="hu-HU" sz="2800" b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26749"/>
              </p:ext>
            </p:extLst>
          </p:nvPr>
        </p:nvGraphicFramePr>
        <p:xfrm>
          <a:off x="6588074" y="3269867"/>
          <a:ext cx="5222447" cy="2675155"/>
        </p:xfrm>
        <a:graphic>
          <a:graphicData uri="http://schemas.openxmlformats.org/drawingml/2006/table">
            <a:tbl>
              <a:tblPr/>
              <a:tblGrid>
                <a:gridCol w="2347943">
                  <a:extLst>
                    <a:ext uri="{9D8B030D-6E8A-4147-A177-3AD203B41FA5}">
                      <a16:colId xmlns:a16="http://schemas.microsoft.com/office/drawing/2014/main" val="2539783418"/>
                    </a:ext>
                  </a:extLst>
                </a:gridCol>
                <a:gridCol w="1030729">
                  <a:extLst>
                    <a:ext uri="{9D8B030D-6E8A-4147-A177-3AD203B41FA5}">
                      <a16:colId xmlns:a16="http://schemas.microsoft.com/office/drawing/2014/main" val="328707584"/>
                    </a:ext>
                  </a:extLst>
                </a:gridCol>
                <a:gridCol w="893376">
                  <a:extLst>
                    <a:ext uri="{9D8B030D-6E8A-4147-A177-3AD203B41FA5}">
                      <a16:colId xmlns:a16="http://schemas.microsoft.com/office/drawing/2014/main" val="4131729669"/>
                    </a:ext>
                  </a:extLst>
                </a:gridCol>
                <a:gridCol w="950399">
                  <a:extLst>
                    <a:ext uri="{9D8B030D-6E8A-4147-A177-3AD203B41FA5}">
                      <a16:colId xmlns:a16="http://schemas.microsoft.com/office/drawing/2014/main" val="3505262899"/>
                    </a:ext>
                  </a:extLst>
                </a:gridCol>
              </a:tblGrid>
              <a:tr h="351156">
                <a:tc>
                  <a:txBody>
                    <a:bodyPr/>
                    <a:lstStyle/>
                    <a:p>
                      <a:r>
                        <a:rPr lang="hu-HU" sz="1800" b="1" dirty="0"/>
                        <a:t>Településméret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Fidesz–KDNP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Tisza Párt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Különb-</a:t>
                      </a:r>
                      <a:r>
                        <a:rPr lang="hu-HU" sz="1800" b="1" dirty="0" err="1"/>
                        <a:t>ség</a:t>
                      </a:r>
                      <a:endParaRPr lang="hu-HU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29974"/>
                  </a:ext>
                </a:extLst>
              </a:tr>
              <a:tr h="443445">
                <a:tc>
                  <a:txBody>
                    <a:bodyPr/>
                    <a:lstStyle/>
                    <a:p>
                      <a:r>
                        <a:rPr lang="hu-HU" sz="1800" b="1" dirty="0"/>
                        <a:t>5 000 – 10 000 fő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47,8%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28,7%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+19,1%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61519"/>
                  </a:ext>
                </a:extLst>
              </a:tr>
              <a:tr h="358213">
                <a:tc>
                  <a:txBody>
                    <a:bodyPr/>
                    <a:lstStyle/>
                    <a:p>
                      <a:r>
                        <a:rPr lang="hu-HU" sz="1800" b="1" dirty="0"/>
                        <a:t>3 000 – 5 000 fő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49,4%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27,3%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+22,1%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18289"/>
                  </a:ext>
                </a:extLst>
              </a:tr>
              <a:tr h="351156">
                <a:tc>
                  <a:txBody>
                    <a:bodyPr/>
                    <a:lstStyle/>
                    <a:p>
                      <a:r>
                        <a:rPr lang="hu-HU" sz="1800" b="1" dirty="0"/>
                        <a:t>1 000 – 3 000 fő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53,6%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24,3%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+29,3%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04835"/>
                  </a:ext>
                </a:extLst>
              </a:tr>
              <a:tr h="475110">
                <a:tc>
                  <a:txBody>
                    <a:bodyPr/>
                    <a:lstStyle/>
                    <a:p>
                      <a:r>
                        <a:rPr lang="hu-HU" sz="1800" b="1" dirty="0"/>
                        <a:t>500 – 1 000 fő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56,0%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22,0%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+34,0%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46537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r>
                        <a:rPr lang="hu-HU" sz="1800" b="1"/>
                        <a:t>500 fő alatti település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58,3%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20,4%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+37,9%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61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8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Autofit/>
          </a:bodyPr>
          <a:lstStyle/>
          <a:p>
            <a:r>
              <a:rPr lang="hu-HU" sz="5400" b="1" dirty="0"/>
              <a:t>A választásra jogosultak megoszlása települési kategóriák szerint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00912"/>
              </p:ext>
            </p:extLst>
          </p:nvPr>
        </p:nvGraphicFramePr>
        <p:xfrm>
          <a:off x="282804" y="1847652"/>
          <a:ext cx="11755224" cy="4460109"/>
        </p:xfrm>
        <a:graphic>
          <a:graphicData uri="http://schemas.openxmlformats.org/drawingml/2006/table">
            <a:tbl>
              <a:tblPr/>
              <a:tblGrid>
                <a:gridCol w="2450969">
                  <a:extLst>
                    <a:ext uri="{9D8B030D-6E8A-4147-A177-3AD203B41FA5}">
                      <a16:colId xmlns:a16="http://schemas.microsoft.com/office/drawing/2014/main" val="177369697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174239435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2974984590"/>
                    </a:ext>
                  </a:extLst>
                </a:gridCol>
                <a:gridCol w="1904215">
                  <a:extLst>
                    <a:ext uri="{9D8B030D-6E8A-4147-A177-3AD203B41FA5}">
                      <a16:colId xmlns:a16="http://schemas.microsoft.com/office/drawing/2014/main" val="2292173046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3762755434"/>
                    </a:ext>
                  </a:extLst>
                </a:gridCol>
                <a:gridCol w="2158737">
                  <a:extLst>
                    <a:ext uri="{9D8B030D-6E8A-4147-A177-3AD203B41FA5}">
                      <a16:colId xmlns:a16="http://schemas.microsoft.com/office/drawing/2014/main" val="2524700733"/>
                    </a:ext>
                  </a:extLst>
                </a:gridCol>
              </a:tblGrid>
              <a:tr h="1884420">
                <a:tc>
                  <a:txBody>
                    <a:bodyPr/>
                    <a:lstStyle/>
                    <a:p>
                      <a:pPr algn="ctr" fontAlgn="b"/>
                      <a:r>
                        <a:rPr lang="hu-H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Település kategória</a:t>
                      </a:r>
                    </a:p>
                    <a:p>
                      <a:pPr algn="ctr" fontAlgn="b"/>
                      <a:endParaRPr lang="hu-H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1-999</a:t>
                      </a:r>
                    </a:p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fő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1000-4999</a:t>
                      </a:r>
                    </a:p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fő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5000-</a:t>
                      </a:r>
                    </a:p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9999</a:t>
                      </a:r>
                    </a:p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fő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10000-</a:t>
                      </a:r>
                    </a:p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fő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6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Választásra jogosultak száma 2024.01.01.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45171"/>
                  </a:ext>
                </a:extLst>
              </a:tr>
              <a:tr h="12165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Ország egészében összesen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8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6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7 655 344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129309"/>
                  </a:ext>
                </a:extLst>
              </a:tr>
              <a:tr h="121652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Budapesten kívül összesen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6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6 389 333</a:t>
                      </a:r>
                    </a:p>
                    <a:p>
                      <a:pPr algn="ctr" fontAlgn="b"/>
                      <a:endParaRPr lang="hu-H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49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95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65402"/>
            <a:ext cx="10972800" cy="1629386"/>
          </a:xfrm>
        </p:spPr>
        <p:txBody>
          <a:bodyPr>
            <a:noAutofit/>
          </a:bodyPr>
          <a:lstStyle/>
          <a:p>
            <a:r>
              <a:rPr lang="hu-HU" sz="5400" dirty="0"/>
              <a:t>A településszerkezet figyelembe veendő néhány demográfiai mutatója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2045" y="2403835"/>
            <a:ext cx="9690755" cy="372232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Népességi megoszlás</a:t>
            </a:r>
            <a:r>
              <a:rPr lang="hu-HU" sz="3200" dirty="0"/>
              <a:t>: az &gt;1000 / 1000-5000 / 5000-10000 lakosú településeken élők;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 </a:t>
            </a:r>
            <a:r>
              <a:rPr lang="hu-HU" sz="3200" b="1" dirty="0"/>
              <a:t>Korosztályi megoszlás</a:t>
            </a:r>
            <a:r>
              <a:rPr lang="hu-HU" sz="3200" dirty="0"/>
              <a:t>: az 50-60 / 60-70 / 70&lt; évesek aránya;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Végzettségi megoszlás</a:t>
            </a:r>
            <a:r>
              <a:rPr lang="hu-HU" sz="3200" dirty="0"/>
              <a:t>: a &gt;8 általános / középiskolai végzettségűek aránya;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Jövedelmi megoszlás</a:t>
            </a:r>
            <a:r>
              <a:rPr lang="hu-HU" sz="3200" dirty="0"/>
              <a:t>: szegénységben (</a:t>
            </a:r>
            <a:r>
              <a:rPr lang="hu-HU" sz="3200" dirty="0" err="1"/>
              <a:t>xHUF</a:t>
            </a:r>
            <a:r>
              <a:rPr lang="hu-HU" sz="3200" dirty="0"/>
              <a:t>/hó alatt) élők aránya.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5456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F2F8-BFAD-6BF4-1F77-57887BB6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F79C69-D593-51B1-34DE-A4894F37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" y="60275"/>
            <a:ext cx="12099637" cy="630525"/>
          </a:xfrm>
        </p:spPr>
        <p:txBody>
          <a:bodyPr>
            <a:noAutofit/>
          </a:bodyPr>
          <a:lstStyle/>
          <a:p>
            <a:r>
              <a:rPr lang="hu-HU" sz="4200" dirty="0"/>
              <a:t>Különösen érintett megyék, egyéni választókerületek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8039CD-AD9B-EB5F-86D8-2508E42D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123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95A8A59-D4A5-6536-BC51-E662F4B7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8" b="5937"/>
          <a:stretch/>
        </p:blipFill>
        <p:spPr>
          <a:xfrm>
            <a:off x="1519127" y="690800"/>
            <a:ext cx="9644865" cy="61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5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BB1B39C6-6688-C939-436B-6FDC5BCE1D24}"/>
              </a:ext>
            </a:extLst>
          </p:cNvPr>
          <p:cNvSpPr txBox="1">
            <a:spLocks/>
          </p:cNvSpPr>
          <p:nvPr/>
        </p:nvSpPr>
        <p:spPr>
          <a:xfrm>
            <a:off x="92363" y="60275"/>
            <a:ext cx="12099637" cy="63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200"/>
              <a:t>Különösen érintett megyék, egyéni választókerületek</a:t>
            </a:r>
            <a:endParaRPr lang="hu-HU" sz="4200" dirty="0"/>
          </a:p>
        </p:txBody>
      </p:sp>
      <p:pic>
        <p:nvPicPr>
          <p:cNvPr id="9" name="Kép 8" descr="A képen térkép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9667D01-A42D-81BC-2CDE-89635B563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5861" r="957" b="6081"/>
          <a:stretch/>
        </p:blipFill>
        <p:spPr>
          <a:xfrm>
            <a:off x="1490027" y="690800"/>
            <a:ext cx="9717702" cy="6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4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5B4718D2-31FA-8CBB-4892-86ECA8B4AD5E}"/>
              </a:ext>
            </a:extLst>
          </p:cNvPr>
          <p:cNvSpPr/>
          <p:nvPr/>
        </p:nvSpPr>
        <p:spPr>
          <a:xfrm>
            <a:off x="4383063" y="979712"/>
            <a:ext cx="1039789" cy="1436915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BBE5240-C5BE-E264-184A-49E23558D6F7}"/>
              </a:ext>
            </a:extLst>
          </p:cNvPr>
          <p:cNvSpPr/>
          <p:nvPr/>
        </p:nvSpPr>
        <p:spPr>
          <a:xfrm>
            <a:off x="6996516" y="979712"/>
            <a:ext cx="1039789" cy="143691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193E85F-B46C-BB72-DC15-38B36535DA5E}"/>
              </a:ext>
            </a:extLst>
          </p:cNvPr>
          <p:cNvSpPr/>
          <p:nvPr/>
        </p:nvSpPr>
        <p:spPr>
          <a:xfrm>
            <a:off x="10813360" y="979713"/>
            <a:ext cx="1039789" cy="1436914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91F91A4D-D8DF-3C43-8757-587493199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8986"/>
              </p:ext>
            </p:extLst>
          </p:nvPr>
        </p:nvGraphicFramePr>
        <p:xfrm>
          <a:off x="169683" y="905164"/>
          <a:ext cx="11820156" cy="5750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0086">
                  <a:extLst>
                    <a:ext uri="{9D8B030D-6E8A-4147-A177-3AD203B41FA5}">
                      <a16:colId xmlns:a16="http://schemas.microsoft.com/office/drawing/2014/main" val="1347176262"/>
                    </a:ext>
                  </a:extLst>
                </a:gridCol>
                <a:gridCol w="1298275">
                  <a:extLst>
                    <a:ext uri="{9D8B030D-6E8A-4147-A177-3AD203B41FA5}">
                      <a16:colId xmlns:a16="http://schemas.microsoft.com/office/drawing/2014/main" val="1618669534"/>
                    </a:ext>
                  </a:extLst>
                </a:gridCol>
                <a:gridCol w="1282359">
                  <a:extLst>
                    <a:ext uri="{9D8B030D-6E8A-4147-A177-3AD203B41FA5}">
                      <a16:colId xmlns:a16="http://schemas.microsoft.com/office/drawing/2014/main" val="2706621312"/>
                    </a:ext>
                  </a:extLst>
                </a:gridCol>
                <a:gridCol w="1282359">
                  <a:extLst>
                    <a:ext uri="{9D8B030D-6E8A-4147-A177-3AD203B41FA5}">
                      <a16:colId xmlns:a16="http://schemas.microsoft.com/office/drawing/2014/main" val="3869589891"/>
                    </a:ext>
                  </a:extLst>
                </a:gridCol>
                <a:gridCol w="1282359">
                  <a:extLst>
                    <a:ext uri="{9D8B030D-6E8A-4147-A177-3AD203B41FA5}">
                      <a16:colId xmlns:a16="http://schemas.microsoft.com/office/drawing/2014/main" val="3808928371"/>
                    </a:ext>
                  </a:extLst>
                </a:gridCol>
                <a:gridCol w="1282359">
                  <a:extLst>
                    <a:ext uri="{9D8B030D-6E8A-4147-A177-3AD203B41FA5}">
                      <a16:colId xmlns:a16="http://schemas.microsoft.com/office/drawing/2014/main" val="1578059230"/>
                    </a:ext>
                  </a:extLst>
                </a:gridCol>
                <a:gridCol w="1282359">
                  <a:extLst>
                    <a:ext uri="{9D8B030D-6E8A-4147-A177-3AD203B41FA5}">
                      <a16:colId xmlns:a16="http://schemas.microsoft.com/office/drawing/2014/main" val="3876351269"/>
                    </a:ext>
                  </a:extLst>
                </a:gridCol>
              </a:tblGrid>
              <a:tr h="163276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91949"/>
                  </a:ext>
                </a:extLst>
              </a:tr>
              <a:tr h="623171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Egyéni választókerületek száma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189820"/>
                  </a:ext>
                </a:extLst>
              </a:tr>
              <a:tr h="851102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 ezer fő feletti településen élők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78956"/>
                  </a:ext>
                </a:extLst>
              </a:tr>
              <a:tr h="821094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 és 10 ezer fő közötti településen élők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506524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Ezer és 5 ezer fő közötti településen élők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409960"/>
                  </a:ext>
                </a:extLst>
              </a:tr>
              <a:tr h="982551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Ezer fő alatti települések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hu-HU" sz="2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hu-HU" sz="2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90196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63" y="142661"/>
            <a:ext cx="12099637" cy="630525"/>
          </a:xfrm>
        </p:spPr>
        <p:txBody>
          <a:bodyPr>
            <a:noAutofit/>
          </a:bodyPr>
          <a:lstStyle/>
          <a:p>
            <a:r>
              <a:rPr lang="hu-HU" sz="4200" dirty="0"/>
              <a:t>Egyéni választókerületek: demográfiai mutatók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7A6C8D5-8E45-428D-A4FB-B30A3086856E}"/>
              </a:ext>
            </a:extLst>
          </p:cNvPr>
          <p:cNvSpPr/>
          <p:nvPr/>
        </p:nvSpPr>
        <p:spPr>
          <a:xfrm>
            <a:off x="8280922" y="979714"/>
            <a:ext cx="1039789" cy="1436914"/>
          </a:xfrm>
          <a:prstGeom prst="rect">
            <a:avLst/>
          </a:prstGeom>
          <a:solidFill>
            <a:srgbClr val="009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49D57F6-99A6-E7FB-00D6-063E9436CCE0}"/>
              </a:ext>
            </a:extLst>
          </p:cNvPr>
          <p:cNvSpPr/>
          <p:nvPr/>
        </p:nvSpPr>
        <p:spPr>
          <a:xfrm>
            <a:off x="9523447" y="979714"/>
            <a:ext cx="1160104" cy="1436914"/>
          </a:xfrm>
          <a:prstGeom prst="rect">
            <a:avLst/>
          </a:prstGeom>
          <a:solidFill>
            <a:srgbClr val="37609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B1E8A6F9-0489-45AA-9DAB-EB6181E55C42}"/>
              </a:ext>
            </a:extLst>
          </p:cNvPr>
          <p:cNvSpPr/>
          <p:nvPr/>
        </p:nvSpPr>
        <p:spPr>
          <a:xfrm>
            <a:off x="5723141" y="979712"/>
            <a:ext cx="1039789" cy="1436915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6" name="Objektum 25">
            <a:extLst>
              <a:ext uri="{FF2B5EF4-FFF2-40B4-BE49-F238E27FC236}">
                <a16:creationId xmlns:a16="http://schemas.microsoft.com/office/drawing/2014/main" id="{CF8FFE0F-110E-67CB-C727-76A666A7A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63906"/>
              </p:ext>
            </p:extLst>
          </p:nvPr>
        </p:nvGraphicFramePr>
        <p:xfrm>
          <a:off x="267215" y="905164"/>
          <a:ext cx="3986039" cy="161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11834052" imgH="4793033" progId="Excel.Sheet.12">
                  <p:embed/>
                </p:oleObj>
              </mc:Choice>
              <mc:Fallback>
                <p:oleObj name="Worksheet" r:id="rId3" imgW="11834052" imgH="4793033" progId="Excel.Sheet.12">
                  <p:embed/>
                  <p:pic>
                    <p:nvPicPr>
                      <p:cNvPr id="26" name="Objektum 25">
                        <a:extLst>
                          <a:ext uri="{FF2B5EF4-FFF2-40B4-BE49-F238E27FC236}">
                            <a16:creationId xmlns:a16="http://schemas.microsoft.com/office/drawing/2014/main" id="{CF8FFE0F-110E-67CB-C727-76A666A7A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215" y="905164"/>
                        <a:ext cx="3986039" cy="1614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31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1266D-B1E7-4D7C-C6CF-C2CEB38F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2A52CB6-E93D-6302-E2B7-80D485D6EFD3}"/>
              </a:ext>
            </a:extLst>
          </p:cNvPr>
          <p:cNvSpPr/>
          <p:nvPr/>
        </p:nvSpPr>
        <p:spPr>
          <a:xfrm>
            <a:off x="4700127" y="1244813"/>
            <a:ext cx="925282" cy="1227799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F2EDDC8-686A-31ED-E7B7-D1A0321AF821}"/>
              </a:ext>
            </a:extLst>
          </p:cNvPr>
          <p:cNvSpPr/>
          <p:nvPr/>
        </p:nvSpPr>
        <p:spPr>
          <a:xfrm>
            <a:off x="8476865" y="1244813"/>
            <a:ext cx="925282" cy="1227799"/>
          </a:xfrm>
          <a:prstGeom prst="rect">
            <a:avLst/>
          </a:prstGeom>
          <a:solidFill>
            <a:srgbClr val="009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D877B92-7133-93ED-2E73-51600854E2D8}"/>
              </a:ext>
            </a:extLst>
          </p:cNvPr>
          <p:cNvSpPr/>
          <p:nvPr/>
        </p:nvSpPr>
        <p:spPr>
          <a:xfrm>
            <a:off x="10961918" y="1244813"/>
            <a:ext cx="925282" cy="1227799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2F422B1-CAA5-B18E-2414-6F61117AECAD}"/>
              </a:ext>
            </a:extLst>
          </p:cNvPr>
          <p:cNvSpPr/>
          <p:nvPr/>
        </p:nvSpPr>
        <p:spPr>
          <a:xfrm>
            <a:off x="7234339" y="1244813"/>
            <a:ext cx="925282" cy="1227799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16FD7D9-0CED-614B-F643-8E23CD753C24}"/>
              </a:ext>
            </a:extLst>
          </p:cNvPr>
          <p:cNvSpPr/>
          <p:nvPr/>
        </p:nvSpPr>
        <p:spPr>
          <a:xfrm>
            <a:off x="9719391" y="1244813"/>
            <a:ext cx="925282" cy="1227799"/>
          </a:xfrm>
          <a:prstGeom prst="rect">
            <a:avLst/>
          </a:prstGeom>
          <a:solidFill>
            <a:srgbClr val="37609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1B442E8-C695-090E-9035-8CA6D53D5941}"/>
              </a:ext>
            </a:extLst>
          </p:cNvPr>
          <p:cNvSpPr/>
          <p:nvPr/>
        </p:nvSpPr>
        <p:spPr>
          <a:xfrm>
            <a:off x="5991812" y="1244813"/>
            <a:ext cx="925282" cy="1227799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ADC6D8F1-D738-D602-CCA9-8BEAAE553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79326"/>
              </p:ext>
            </p:extLst>
          </p:nvPr>
        </p:nvGraphicFramePr>
        <p:xfrm>
          <a:off x="520956" y="1166018"/>
          <a:ext cx="11440889" cy="5375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823">
                  <a:extLst>
                    <a:ext uri="{9D8B030D-6E8A-4147-A177-3AD203B41FA5}">
                      <a16:colId xmlns:a16="http://schemas.microsoft.com/office/drawing/2014/main" val="1347176262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1618669534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2706621312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3869589891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3808928371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1578059230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3876351269"/>
                    </a:ext>
                  </a:extLst>
                </a:gridCol>
              </a:tblGrid>
              <a:tr h="1455886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91949"/>
                  </a:ext>
                </a:extLst>
              </a:tr>
              <a:tr h="76511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Egyéni választókerületek száma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189820"/>
                  </a:ext>
                </a:extLst>
              </a:tr>
              <a:tr h="814672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Alsó jövedelmi negyed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61736"/>
                  </a:ext>
                </a:extLst>
              </a:tr>
              <a:tr h="827516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 26. és a 60. jövedelmi </a:t>
                      </a:r>
                      <a:r>
                        <a:rPr lang="hu-HU" sz="24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percentilis</a:t>
                      </a:r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közöttiek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210285"/>
                  </a:ext>
                </a:extLst>
              </a:tr>
              <a:tr h="676866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 61. és a 90. jövedelmi </a:t>
                      </a:r>
                      <a:r>
                        <a:rPr lang="hu-HU" sz="24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percentilis</a:t>
                      </a:r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közöttiek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517855"/>
                  </a:ext>
                </a:extLst>
              </a:tr>
              <a:tr h="771441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Felső jövedelmi tized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u-HU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060436"/>
                  </a:ext>
                </a:extLst>
              </a:tr>
            </a:tbl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A3262A4E-9543-12B7-2D3D-60AFC7D5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" y="274639"/>
            <a:ext cx="12099637" cy="630525"/>
          </a:xfrm>
        </p:spPr>
        <p:txBody>
          <a:bodyPr>
            <a:noAutofit/>
          </a:bodyPr>
          <a:lstStyle/>
          <a:p>
            <a:r>
              <a:rPr lang="hu-HU" sz="4200" dirty="0"/>
              <a:t>Egyéni választókerületek: jövedelmi mutatók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99F81D-F592-1EFB-C813-59748F7B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123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</p:txBody>
      </p:sp>
      <p:graphicFrame>
        <p:nvGraphicFramePr>
          <p:cNvPr id="14" name="Objektum 13">
            <a:extLst>
              <a:ext uri="{FF2B5EF4-FFF2-40B4-BE49-F238E27FC236}">
                <a16:creationId xmlns:a16="http://schemas.microsoft.com/office/drawing/2014/main" id="{34172D79-4758-10F7-1DD1-E7ADB4412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91616"/>
              </p:ext>
            </p:extLst>
          </p:nvPr>
        </p:nvGraphicFramePr>
        <p:xfrm>
          <a:off x="520956" y="1244813"/>
          <a:ext cx="3973247" cy="134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12664529" imgH="4274662" progId="Excel.Sheet.12">
                  <p:embed/>
                </p:oleObj>
              </mc:Choice>
              <mc:Fallback>
                <p:oleObj name="Worksheet" r:id="rId3" imgW="12664529" imgH="4274662" progId="Excel.Sheet.12">
                  <p:embed/>
                  <p:pic>
                    <p:nvPicPr>
                      <p:cNvPr id="14" name="Objektum 13">
                        <a:extLst>
                          <a:ext uri="{FF2B5EF4-FFF2-40B4-BE49-F238E27FC236}">
                            <a16:creationId xmlns:a16="http://schemas.microsoft.com/office/drawing/2014/main" id="{34172D79-4758-10F7-1DD1-E7ADB4412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956" y="1244813"/>
                        <a:ext cx="3973247" cy="134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53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BD1B-3556-C334-9E0F-F7270222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0"/>
            <a:ext cx="12192000" cy="1143000"/>
          </a:xfrm>
        </p:spPr>
        <p:txBody>
          <a:bodyPr>
            <a:noAutofit/>
          </a:bodyPr>
          <a:lstStyle/>
          <a:p>
            <a:r>
              <a:rPr lang="hu-HU" sz="4800" b="1" dirty="0"/>
              <a:t>Visszatekintés 2022-re: </a:t>
            </a:r>
            <a:br>
              <a:rPr lang="hu-HU" sz="4800" b="1" dirty="0"/>
            </a:br>
            <a:r>
              <a:rPr lang="hu-HU" sz="4800" b="1" dirty="0"/>
              <a:t>listás választási eredmények településtípusok és azok társadalmi összetétele szerint</a:t>
            </a:r>
          </a:p>
        </p:txBody>
      </p:sp>
    </p:spTree>
    <p:extLst>
      <p:ext uri="{BB962C8B-B14F-4D97-AF65-F5344CB8AC3E}">
        <p14:creationId xmlns:p14="http://schemas.microsoft.com/office/powerpoint/2010/main" val="50604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358DA-75EB-8035-EFCB-C64385B6E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7B60EA3-FA7F-4CCE-1312-CB6536C24A0B}"/>
              </a:ext>
            </a:extLst>
          </p:cNvPr>
          <p:cNvSpPr/>
          <p:nvPr/>
        </p:nvSpPr>
        <p:spPr>
          <a:xfrm>
            <a:off x="4599995" y="1263475"/>
            <a:ext cx="1013148" cy="113449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08F0D383-CBB4-2AE4-D08B-1616FD152455}"/>
              </a:ext>
            </a:extLst>
          </p:cNvPr>
          <p:cNvSpPr/>
          <p:nvPr/>
        </p:nvSpPr>
        <p:spPr>
          <a:xfrm>
            <a:off x="6971900" y="1263475"/>
            <a:ext cx="1013149" cy="113449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098031B-20BC-96BA-A771-040C335027A1}"/>
              </a:ext>
            </a:extLst>
          </p:cNvPr>
          <p:cNvSpPr/>
          <p:nvPr/>
        </p:nvSpPr>
        <p:spPr>
          <a:xfrm>
            <a:off x="10699480" y="1263475"/>
            <a:ext cx="1013148" cy="1134492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990B6F92-6CD4-6897-B141-808E0C32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65408"/>
              </p:ext>
            </p:extLst>
          </p:nvPr>
        </p:nvGraphicFramePr>
        <p:xfrm>
          <a:off x="403787" y="974783"/>
          <a:ext cx="11384425" cy="5857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3626">
                  <a:extLst>
                    <a:ext uri="{9D8B030D-6E8A-4147-A177-3AD203B41FA5}">
                      <a16:colId xmlns:a16="http://schemas.microsoft.com/office/drawing/2014/main" val="1347176262"/>
                    </a:ext>
                  </a:extLst>
                </a:gridCol>
                <a:gridCol w="1175927">
                  <a:extLst>
                    <a:ext uri="{9D8B030D-6E8A-4147-A177-3AD203B41FA5}">
                      <a16:colId xmlns:a16="http://schemas.microsoft.com/office/drawing/2014/main" val="1618669534"/>
                    </a:ext>
                  </a:extLst>
                </a:gridCol>
                <a:gridCol w="1151348">
                  <a:extLst>
                    <a:ext uri="{9D8B030D-6E8A-4147-A177-3AD203B41FA5}">
                      <a16:colId xmlns:a16="http://schemas.microsoft.com/office/drawing/2014/main" val="2706621312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3869589891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3808928371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1578059230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3876351269"/>
                    </a:ext>
                  </a:extLst>
                </a:gridCol>
              </a:tblGrid>
              <a:tr h="137218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91949"/>
                  </a:ext>
                </a:extLst>
              </a:tr>
              <a:tr h="675316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Egyéni választókerületek száma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189820"/>
                  </a:ext>
                </a:extLst>
              </a:tr>
              <a:tr h="8550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Általános iskolai végzettséggel nem rendelkezők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37918"/>
                  </a:ext>
                </a:extLst>
              </a:tr>
              <a:tr h="77732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Általános iskolai végzettséggel rendelkezők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71495"/>
                  </a:ext>
                </a:extLst>
              </a:tr>
              <a:tr h="1160993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Középfokú végzettséggel igen, de érettségivel nem rendelkezők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69757"/>
                  </a:ext>
                </a:extLst>
              </a:tr>
              <a:tr h="1016340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 év felettiek aránya</a:t>
                      </a:r>
                      <a:endParaRPr lang="hu-HU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lang="hu-HU" sz="1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8493"/>
                  </a:ext>
                </a:extLst>
              </a:tr>
            </a:tbl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FF3BC6F3-D6F0-42D9-31DD-2F899A8D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" y="93627"/>
            <a:ext cx="12099637" cy="630525"/>
          </a:xfrm>
        </p:spPr>
        <p:txBody>
          <a:bodyPr>
            <a:noAutofit/>
          </a:bodyPr>
          <a:lstStyle/>
          <a:p>
            <a:r>
              <a:rPr lang="hu-HU" sz="4200" dirty="0"/>
              <a:t>Egyéni választókerületek: végzettségi mutatók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957D25-CF6A-F972-1094-4EB3706F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5123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36ACC63-DD43-9F40-10D4-89BA7D734A9A}"/>
              </a:ext>
            </a:extLst>
          </p:cNvPr>
          <p:cNvSpPr/>
          <p:nvPr/>
        </p:nvSpPr>
        <p:spPr>
          <a:xfrm>
            <a:off x="8214426" y="1263474"/>
            <a:ext cx="1013149" cy="1134491"/>
          </a:xfrm>
          <a:prstGeom prst="rect">
            <a:avLst/>
          </a:prstGeom>
          <a:solidFill>
            <a:srgbClr val="009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C0FB2A9-3ECB-3C4D-AAB7-7ECC466D2887}"/>
              </a:ext>
            </a:extLst>
          </p:cNvPr>
          <p:cNvSpPr/>
          <p:nvPr/>
        </p:nvSpPr>
        <p:spPr>
          <a:xfrm>
            <a:off x="9456953" y="1263474"/>
            <a:ext cx="1013148" cy="1134491"/>
          </a:xfrm>
          <a:prstGeom prst="rect">
            <a:avLst/>
          </a:prstGeom>
          <a:solidFill>
            <a:srgbClr val="37609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587CE2E6-3798-1C07-BDAA-8E8D9879D7F6}"/>
              </a:ext>
            </a:extLst>
          </p:cNvPr>
          <p:cNvSpPr/>
          <p:nvPr/>
        </p:nvSpPr>
        <p:spPr>
          <a:xfrm>
            <a:off x="5729374" y="1263475"/>
            <a:ext cx="1013148" cy="1134492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3" name="Objektum 12">
            <a:extLst>
              <a:ext uri="{FF2B5EF4-FFF2-40B4-BE49-F238E27FC236}">
                <a16:creationId xmlns:a16="http://schemas.microsoft.com/office/drawing/2014/main" id="{C3223A2D-CA27-6F45-767A-5B26C3093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233154"/>
              </p:ext>
            </p:extLst>
          </p:nvPr>
        </p:nvGraphicFramePr>
        <p:xfrm>
          <a:off x="533788" y="1036946"/>
          <a:ext cx="3987684" cy="141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3" imgW="13685342" imgH="4732020" progId="Excel.Sheet.12">
                  <p:embed/>
                </p:oleObj>
              </mc:Choice>
              <mc:Fallback>
                <p:oleObj name="Worksheet" r:id="rId3" imgW="13685342" imgH="4732020" progId="Excel.Sheet.12">
                  <p:embed/>
                  <p:pic>
                    <p:nvPicPr>
                      <p:cNvPr id="13" name="Objektum 12">
                        <a:extLst>
                          <a:ext uri="{FF2B5EF4-FFF2-40B4-BE49-F238E27FC236}">
                            <a16:creationId xmlns:a16="http://schemas.microsoft.com/office/drawing/2014/main" id="{C3223A2D-CA27-6F45-767A-5B26C3093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788" y="1036946"/>
                        <a:ext cx="3987684" cy="1415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36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25987"/>
            <a:ext cx="12192000" cy="1139382"/>
          </a:xfrm>
        </p:spPr>
        <p:txBody>
          <a:bodyPr>
            <a:noAutofit/>
          </a:bodyPr>
          <a:lstStyle/>
          <a:p>
            <a:r>
              <a:rPr lang="hu-HU" sz="5400" b="1" dirty="0"/>
              <a:t>Javaslatok a kistelepülések fejlesztésére</a:t>
            </a:r>
          </a:p>
        </p:txBody>
      </p:sp>
    </p:spTree>
    <p:extLst>
      <p:ext uri="{BB962C8B-B14F-4D97-AF65-F5344CB8AC3E}">
        <p14:creationId xmlns:p14="http://schemas.microsoft.com/office/powerpoint/2010/main" val="220054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695" y="56561"/>
            <a:ext cx="12019175" cy="707009"/>
          </a:xfrm>
        </p:spPr>
        <p:txBody>
          <a:bodyPr>
            <a:normAutofit fontScale="90000"/>
          </a:bodyPr>
          <a:lstStyle/>
          <a:p>
            <a:r>
              <a:rPr lang="hu-HU" sz="5400" dirty="0"/>
              <a:t>Önkormányzati jogosítványok, bevételek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695" y="867266"/>
            <a:ext cx="11821212" cy="5750351"/>
          </a:xfrm>
        </p:spPr>
        <p:txBody>
          <a:bodyPr>
            <a:noAutofit/>
          </a:bodyPr>
          <a:lstStyle/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önkormányzati kötelező feladatok </a:t>
            </a:r>
            <a:r>
              <a:rPr lang="hu-HU" sz="2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újraszabályozása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lokális társadalommal legszervesebben és több szálon is összefüggő szolgáltatások (oktatás, egészségügy alapszintjei, egyes szociális intézmények)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visszaterelése önkormányzati körbe, </a:t>
            </a: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rugalmas megoldásokkal, települési vagy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társulásos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keretekben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 ciklus alatt fokozatos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áttérés a valódi feladatfinanszírozásra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kötelező feladatok fedezetét kötelező teljeskörűen és közvetlen formában biztosítani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kötelezett önkormányzatoknak, a felhasználási kötöttségek megszüntetésével;</a:t>
            </a:r>
          </a:p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autonóm feladatvállalás lehetőségét méltányos szinten fedezni képes forrásnemek és mértékek biztosítása az önkormányzatoknak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lokalitáshoz kötődő elemekből, a jelenleg elérhetők (HIPA, kommunális adó, építményadó, idegenforgalmi adó) mellett a gépjárműadó (esetleg cégautóadó), a személyi jövedelemadó </a:t>
            </a: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részleges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illetve más központi adók adómegosztásának alkalmazásával;</a:t>
            </a:r>
          </a:p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utóbbi (diszkrecionális) források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önkormányzat-közi egyenlőtlenségeinek mérséklése 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jelenlegi megoldással („szolidaritási hozzájárulás”) szemben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normatív, transzparens és zárt 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0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össz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-önkormányzati szinten nullszaldós)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rendszerben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kötelező önkormányzati feladatellátás közműszolgáltatási elemeit terhelő, a szolgáltatások működőképességét veszélyeztető különadók megszüntetése</a:t>
            </a:r>
            <a:r>
              <a:rPr lang="hu-HU" sz="20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intézményfenntartás rugalmas formáinak megteremtése</a:t>
            </a:r>
            <a:r>
              <a:rPr lang="hu-HU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a fenntartási feladatok megosztása a helyi önkormányzat, különböző területi szintekhez igazodó önkormányzati társulások és az állam között pályázati konstrukciók és ösztönzők alkalmazásával.</a:t>
            </a:r>
            <a:endParaRPr lang="hu-HU" sz="2000" b="1" dirty="0">
              <a:latin typeface="+mj-lt"/>
            </a:endParaRPr>
          </a:p>
          <a:p>
            <a:pPr marL="216000" lvl="1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4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0942"/>
            <a:ext cx="12192000" cy="685943"/>
          </a:xfrm>
        </p:spPr>
        <p:txBody>
          <a:bodyPr>
            <a:noAutofit/>
          </a:bodyPr>
          <a:lstStyle/>
          <a:p>
            <a:r>
              <a:rPr lang="hu-HU" sz="4800" dirty="0"/>
              <a:t>Infrastrukturális szolgáltatások, vállalkozások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083133"/>
            <a:ext cx="10972800" cy="56275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bekötő út program </a:t>
            </a:r>
            <a:r>
              <a:rPr lang="hu-HU" sz="3200" dirty="0"/>
              <a:t>elindítása: minden település elérhető legyen elfogadható minőségű aszfaltos úton;</a:t>
            </a:r>
          </a:p>
          <a:p>
            <a:pPr marL="0" indent="0">
              <a:buNone/>
            </a:pPr>
            <a:endParaRPr lang="hu-HU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minden településen legyen </a:t>
            </a:r>
            <a:r>
              <a:rPr lang="hu-HU" sz="3200" b="1" dirty="0"/>
              <a:t>elérhető szélessávú internet </a:t>
            </a:r>
            <a:r>
              <a:rPr lang="hu-HU" sz="3200" dirty="0"/>
              <a:t>szolgáltatás;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/>
              <a:t>kombinált komplex szolgáltatási egységek </a:t>
            </a:r>
            <a:r>
              <a:rPr lang="hu-HU" sz="3200" dirty="0"/>
              <a:t>létrehozása/támogatása (pl. postai szolgáltatás más szolgáltatóval, humán közszolgáltatások egymás szomszédsásában közös szolgáltatási egységekkel, sport létesítményekkel);</a:t>
            </a:r>
          </a:p>
          <a:p>
            <a:pPr marL="0" indent="0">
              <a:buNone/>
            </a:pPr>
            <a:endParaRPr lang="hu-HU" sz="32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200" b="1" dirty="0"/>
              <a:t>kiskereskedelmi vállalkozások: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200" b="1" dirty="0"/>
              <a:t>dohánytermékek </a:t>
            </a:r>
            <a:r>
              <a:rPr lang="hu-HU" sz="3200" dirty="0"/>
              <a:t>újbóli árusításának lehetősége;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200" b="1" dirty="0"/>
              <a:t>nem vényköteles gyógyszerek </a:t>
            </a:r>
            <a:r>
              <a:rPr lang="hu-HU" sz="3200" dirty="0"/>
              <a:t>árusításának lehetősége;</a:t>
            </a:r>
          </a:p>
          <a:p>
            <a:pPr marL="609585" lvl="1" indent="0">
              <a:spcBef>
                <a:spcPts val="0"/>
              </a:spcBef>
              <a:buNone/>
            </a:pPr>
            <a:endParaRPr lang="hu-HU" sz="24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200" b="1" dirty="0"/>
              <a:t>a helyi vállalkozók: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200" dirty="0"/>
              <a:t>közbeszerzések esetén </a:t>
            </a:r>
            <a:r>
              <a:rPr lang="hu-HU" sz="3200" b="1" dirty="0"/>
              <a:t>előnyt élvezzenek </a:t>
            </a:r>
            <a:r>
              <a:rPr lang="hu-HU" sz="3200" dirty="0"/>
              <a:t>(egyenlő vagy </a:t>
            </a:r>
            <a:r>
              <a:rPr lang="hu-HU" sz="3200" dirty="0" err="1"/>
              <a:t>max</a:t>
            </a:r>
            <a:r>
              <a:rPr lang="hu-HU" sz="3200" dirty="0"/>
              <a:t>. 5%-</a:t>
            </a:r>
            <a:r>
              <a:rPr lang="hu-HU" sz="3200" dirty="0" err="1"/>
              <a:t>kal</a:t>
            </a:r>
            <a:r>
              <a:rPr lang="hu-HU" sz="3200" dirty="0"/>
              <a:t> drágább ajánlat esetén);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200" b="1" dirty="0"/>
              <a:t>társasági adó alóli mentesség </a:t>
            </a:r>
            <a:r>
              <a:rPr lang="hu-HU" sz="3200" dirty="0"/>
              <a:t>legalább 5 évre; </a:t>
            </a:r>
          </a:p>
          <a:p>
            <a:pPr marL="609585" lvl="1" indent="0">
              <a:spcBef>
                <a:spcPts val="0"/>
              </a:spcBef>
              <a:buNone/>
            </a:pPr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545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655" y="0"/>
            <a:ext cx="10972800" cy="707010"/>
          </a:xfrm>
        </p:spPr>
        <p:txBody>
          <a:bodyPr>
            <a:noAutofit/>
          </a:bodyPr>
          <a:lstStyle/>
          <a:p>
            <a:r>
              <a:rPr lang="hu-HU" sz="5400" dirty="0"/>
              <a:t>Foglalkoztatottság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20" y="622170"/>
            <a:ext cx="11990896" cy="600954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300" b="1" dirty="0"/>
              <a:t>közmunka: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dirty="0"/>
              <a:t>a közmunkások számának alakulása: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33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33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3300" b="1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33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dirty="0"/>
              <a:t>ahol nincs elérhető lehetőség a munkaerőpiacon ott </a:t>
            </a:r>
            <a:r>
              <a:rPr lang="hu-HU" sz="3300" b="1" dirty="0"/>
              <a:t>az igények mértékében növelni kell a közmunkában foglalkoztatottak számát/forrását;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b="1" dirty="0"/>
              <a:t>a közmunka javadalmazását a minimálbér 80 százalékára</a:t>
            </a:r>
            <a:r>
              <a:rPr lang="hu-HU" sz="3300" dirty="0"/>
              <a:t> kell emelni;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dirty="0"/>
              <a:t>lehetővé kell tenni, hogy közmunka szerződések </a:t>
            </a:r>
            <a:r>
              <a:rPr lang="hu-HU" sz="3300" b="1" dirty="0"/>
              <a:t>rugalmas foglalkoztatási formák között is köttethessenek (részmunkaidő, rugalmas munkakezdés);</a:t>
            </a:r>
          </a:p>
          <a:p>
            <a:pPr marL="0" indent="0">
              <a:spcBef>
                <a:spcPts val="0"/>
              </a:spcBef>
              <a:buNone/>
            </a:pPr>
            <a:endParaRPr lang="hu-HU" sz="33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300" b="1" dirty="0"/>
              <a:t>az alacsony képzettségűek elhelyezkedési esélyeinek növelése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dirty="0"/>
              <a:t>ösztönözni kell a </a:t>
            </a:r>
            <a:r>
              <a:rPr lang="hu-HU" sz="3300" b="1" dirty="0"/>
              <a:t>rugalmas munkavállalási formák </a:t>
            </a:r>
            <a:r>
              <a:rPr lang="hu-HU" sz="3300" dirty="0"/>
              <a:t>elterjedését</a:t>
            </a:r>
            <a:r>
              <a:rPr lang="hu-HU" sz="3300" b="1" dirty="0"/>
              <a:t>, elsősorban a női foglalkoztatás bővítése </a:t>
            </a:r>
            <a:r>
              <a:rPr lang="hu-HU" sz="3300" dirty="0"/>
              <a:t>érdekében</a:t>
            </a:r>
            <a:r>
              <a:rPr lang="hu-HU" sz="3300" b="1" dirty="0"/>
              <a:t>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dirty="0"/>
              <a:t>szélesíteni kell és </a:t>
            </a:r>
            <a:r>
              <a:rPr lang="hu-HU" sz="3300" b="1" dirty="0"/>
              <a:t>hatékonyabbá kell tenni a munkaügyi ellátó rendszer működését </a:t>
            </a:r>
            <a:r>
              <a:rPr lang="hu-HU" sz="3300" dirty="0"/>
              <a:t>a lehető legalacsonyabb területi szinten (járások) </a:t>
            </a:r>
            <a:r>
              <a:rPr lang="hu-HU" sz="3300" b="1" dirty="0"/>
              <a:t>a képzetlen munkaerő elhelyezkedési esélyeit javítandó;</a:t>
            </a:r>
            <a:endParaRPr lang="hu-HU" sz="33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33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3300" b="1" dirty="0"/>
              <a:t>alkalmazottak: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3300" b="1" dirty="0"/>
              <a:t>minimálbér SZJA mentességé</a:t>
            </a:r>
            <a:r>
              <a:rPr lang="hu-HU" sz="3300" dirty="0"/>
              <a:t>nek biztosítása;</a:t>
            </a: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69627"/>
              </p:ext>
            </p:extLst>
          </p:nvPr>
        </p:nvGraphicFramePr>
        <p:xfrm>
          <a:off x="113120" y="1291471"/>
          <a:ext cx="11990896" cy="94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77">
                  <a:extLst>
                    <a:ext uri="{9D8B030D-6E8A-4147-A177-3AD203B41FA5}">
                      <a16:colId xmlns:a16="http://schemas.microsoft.com/office/drawing/2014/main" val="3475804477"/>
                    </a:ext>
                  </a:extLst>
                </a:gridCol>
                <a:gridCol w="1110477">
                  <a:extLst>
                    <a:ext uri="{9D8B030D-6E8A-4147-A177-3AD203B41FA5}">
                      <a16:colId xmlns:a16="http://schemas.microsoft.com/office/drawing/2014/main" val="81731063"/>
                    </a:ext>
                  </a:extLst>
                </a:gridCol>
                <a:gridCol w="1110477">
                  <a:extLst>
                    <a:ext uri="{9D8B030D-6E8A-4147-A177-3AD203B41FA5}">
                      <a16:colId xmlns:a16="http://schemas.microsoft.com/office/drawing/2014/main" val="2050828178"/>
                    </a:ext>
                  </a:extLst>
                </a:gridCol>
                <a:gridCol w="1110477">
                  <a:extLst>
                    <a:ext uri="{9D8B030D-6E8A-4147-A177-3AD203B41FA5}">
                      <a16:colId xmlns:a16="http://schemas.microsoft.com/office/drawing/2014/main" val="1960363558"/>
                    </a:ext>
                  </a:extLst>
                </a:gridCol>
                <a:gridCol w="1053920">
                  <a:extLst>
                    <a:ext uri="{9D8B030D-6E8A-4147-A177-3AD203B41FA5}">
                      <a16:colId xmlns:a16="http://schemas.microsoft.com/office/drawing/2014/main" val="2685059694"/>
                    </a:ext>
                  </a:extLst>
                </a:gridCol>
                <a:gridCol w="1167034">
                  <a:extLst>
                    <a:ext uri="{9D8B030D-6E8A-4147-A177-3AD203B41FA5}">
                      <a16:colId xmlns:a16="http://schemas.microsoft.com/office/drawing/2014/main" val="4243966052"/>
                    </a:ext>
                  </a:extLst>
                </a:gridCol>
                <a:gridCol w="1110477">
                  <a:extLst>
                    <a:ext uri="{9D8B030D-6E8A-4147-A177-3AD203B41FA5}">
                      <a16:colId xmlns:a16="http://schemas.microsoft.com/office/drawing/2014/main" val="2132771385"/>
                    </a:ext>
                  </a:extLst>
                </a:gridCol>
                <a:gridCol w="1110477">
                  <a:extLst>
                    <a:ext uri="{9D8B030D-6E8A-4147-A177-3AD203B41FA5}">
                      <a16:colId xmlns:a16="http://schemas.microsoft.com/office/drawing/2014/main" val="1850224299"/>
                    </a:ext>
                  </a:extLst>
                </a:gridCol>
                <a:gridCol w="1110477">
                  <a:extLst>
                    <a:ext uri="{9D8B030D-6E8A-4147-A177-3AD203B41FA5}">
                      <a16:colId xmlns:a16="http://schemas.microsoft.com/office/drawing/2014/main" val="761317505"/>
                    </a:ext>
                  </a:extLst>
                </a:gridCol>
                <a:gridCol w="959654">
                  <a:extLst>
                    <a:ext uri="{9D8B030D-6E8A-4147-A177-3AD203B41FA5}">
                      <a16:colId xmlns:a16="http://schemas.microsoft.com/office/drawing/2014/main" val="1859796508"/>
                    </a:ext>
                  </a:extLst>
                </a:gridCol>
                <a:gridCol w="1036949">
                  <a:extLst>
                    <a:ext uri="{9D8B030D-6E8A-4147-A177-3AD203B41FA5}">
                      <a16:colId xmlns:a16="http://schemas.microsoft.com/office/drawing/2014/main" val="11376546"/>
                    </a:ext>
                  </a:extLst>
                </a:gridCol>
              </a:tblGrid>
              <a:tr h="4713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32752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r>
                        <a:rPr lang="hu-HU" dirty="0"/>
                        <a:t>Ezer 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5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03692"/>
            <a:ext cx="10972800" cy="678729"/>
          </a:xfrm>
        </p:spPr>
        <p:txBody>
          <a:bodyPr>
            <a:noAutofit/>
          </a:bodyPr>
          <a:lstStyle/>
          <a:p>
            <a:r>
              <a:rPr lang="hu-HU" sz="5400" dirty="0"/>
              <a:t>Nyugdíjak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4241" y="857839"/>
            <a:ext cx="6017449" cy="58823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b="1" dirty="0"/>
              <a:t>a 13. havi nyugdíj egységesítése</a:t>
            </a:r>
            <a:r>
              <a:rPr lang="hu-HU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400" dirty="0"/>
              <a:t>mindenki az átlagnyugdíjnak (2024: 235 ezer Ft) megfelelő 13. havi nyugdíjban részesülne;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400" dirty="0"/>
              <a:t>a 120 ezer Ft alattiak (a nyugdíjasok 14%-a) legalább 14. havi nyugdíjat kapnának, és az átlagnyugdíj alattiak (a nyugdíjasok 70%-a) nyernének;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b="1" dirty="0"/>
              <a:t>kiegészítő nyugdíj bevezetése, például: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400" dirty="0"/>
              <a:t>110 ezer Ft alatti nyugdíjakat minimum 110 ezer Ft-ra emelni;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2400" dirty="0"/>
              <a:t>110 és 170 ezer Ft közötti nyugdíjakat lépcsőzetesen emelni;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fenti rendezésen túl néhány évig </a:t>
            </a:r>
            <a:r>
              <a:rPr lang="hu-HU" sz="2400" b="1" dirty="0"/>
              <a:t>az átlagnál alacsonyabb nyugdíjak reálértékét is emelni kell </a:t>
            </a:r>
            <a:r>
              <a:rPr lang="hu-HU" sz="2400" dirty="0"/>
              <a:t>évi 4, illetve 2%-</a:t>
            </a:r>
            <a:r>
              <a:rPr lang="hu-HU" sz="2400" dirty="0" err="1"/>
              <a:t>kal</a:t>
            </a:r>
            <a:r>
              <a:rPr lang="hu-HU" sz="2400" dirty="0"/>
              <a:t>.</a:t>
            </a:r>
          </a:p>
          <a:p>
            <a:pPr marL="609585" lvl="1" indent="0">
              <a:buNone/>
            </a:pPr>
            <a:endParaRPr lang="hu-HU" sz="2266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E1092DB-5563-430A-9A18-313AD2C2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9" y="952107"/>
            <a:ext cx="5693789" cy="55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5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22549"/>
            <a:ext cx="10972800" cy="659876"/>
          </a:xfrm>
        </p:spPr>
        <p:txBody>
          <a:bodyPr>
            <a:noAutofit/>
          </a:bodyPr>
          <a:lstStyle/>
          <a:p>
            <a:r>
              <a:rPr lang="hu-HU" sz="4800" dirty="0"/>
              <a:t>Családtámogatási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857837"/>
            <a:ext cx="10972800" cy="22058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a </a:t>
            </a:r>
            <a:r>
              <a:rPr lang="hu-HU" sz="2800" b="1" dirty="0"/>
              <a:t>családi pótlék kétszeresére emelése, </a:t>
            </a:r>
            <a:r>
              <a:rPr lang="hu-HU" sz="2800" dirty="0"/>
              <a:t>majd folyamatos emelése az infláció mértékével;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a rászorulók esetében </a:t>
            </a:r>
            <a:r>
              <a:rPr lang="hu-HU" sz="2800" b="1" dirty="0"/>
              <a:t>gyermekvédelmi támogatás bevezetése;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/>
              <a:t>bölcsőde-hálózat bővítése </a:t>
            </a:r>
            <a:r>
              <a:rPr lang="hu-HU" sz="2800" dirty="0"/>
              <a:t>(önkormányzati és családi bölcsődék);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 err="1"/>
              <a:t>óvodáztatási</a:t>
            </a:r>
            <a:r>
              <a:rPr lang="hu-HU" sz="2800" b="1" dirty="0"/>
              <a:t> és iskoláztatási támogatás</a:t>
            </a:r>
            <a:r>
              <a:rPr lang="hu-HU" sz="2800" dirty="0"/>
              <a:t> bevezetése az indokolt körben;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09600" y="4100648"/>
            <a:ext cx="10972800" cy="2253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+mj-lt"/>
              </a:rPr>
              <a:t>a </a:t>
            </a:r>
            <a:r>
              <a:rPr lang="hu-HU" sz="3000" b="1" dirty="0">
                <a:latin typeface="+mj-lt"/>
              </a:rPr>
              <a:t>közgyógyellátásban differenciált értékhatár alkalmazása </a:t>
            </a:r>
            <a:r>
              <a:rPr lang="hu-HU" sz="3000" dirty="0">
                <a:latin typeface="+mj-lt"/>
              </a:rPr>
              <a:t>az egészségi állapot és a szociális helyzet függvényében;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+mj-lt"/>
              </a:rPr>
              <a:t>az </a:t>
            </a:r>
            <a:r>
              <a:rPr lang="hu-HU" sz="3000" b="1" dirty="0">
                <a:latin typeface="+mj-lt"/>
              </a:rPr>
              <a:t>otthonápolási kapacitás érdemi növelése;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b="1" dirty="0">
                <a:latin typeface="+mj-lt"/>
              </a:rPr>
              <a:t>idősgondozás erősítése </a:t>
            </a:r>
            <a:r>
              <a:rPr lang="hu-HU" sz="3000" dirty="0">
                <a:latin typeface="+mj-lt"/>
              </a:rPr>
              <a:t>pl. ebéd szállítás, bevásárlásban segítség, a lakás rendben tartása;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>
                <a:latin typeface="+mj-lt"/>
              </a:rPr>
              <a:t>iskolás gyerekek és idősek kapcsolatának megszervezése;</a:t>
            </a:r>
            <a:endParaRPr lang="hu-HU" sz="3000" dirty="0">
              <a:latin typeface="+mj-lt"/>
            </a:endParaRPr>
          </a:p>
          <a:p>
            <a:pPr marL="609585" lvl="1" indent="0">
              <a:buFont typeface="Arial" pitchFamily="34" charset="0"/>
              <a:buNone/>
            </a:pPr>
            <a:endParaRPr lang="hu-HU" sz="2400" b="1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9600" y="3163978"/>
            <a:ext cx="10972800" cy="73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/>
              <a:t>Szociális programok, juttatások</a:t>
            </a:r>
          </a:p>
        </p:txBody>
      </p:sp>
    </p:spTree>
    <p:extLst>
      <p:ext uri="{BB962C8B-B14F-4D97-AF65-F5344CB8AC3E}">
        <p14:creationId xmlns:p14="http://schemas.microsoft.com/office/powerpoint/2010/main" val="42026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2054"/>
            <a:ext cx="10972800" cy="663981"/>
          </a:xfrm>
        </p:spPr>
        <p:txBody>
          <a:bodyPr>
            <a:noAutofit/>
          </a:bodyPr>
          <a:lstStyle/>
          <a:p>
            <a:r>
              <a:rPr lang="hu-HU" sz="4000" dirty="0"/>
              <a:t>Egészségügy: hozzáférés elérhetőség (1)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682" y="696036"/>
            <a:ext cx="11922233" cy="60912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A várólista a járóbeteg ellátásban nem nem lehet hosszabb mint 60 nap, a kórházi fekvőbeteg ellátásban pedig nem lehet hosszabb mint 6 hónap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b="1" dirty="0"/>
              <a:t>Olyan egészségügyi közellátó rendszert kell létrehozni, amelyben sérülés, baleset, megbetegedés esetén senkinek nem attól függenek a gyógyulási esélyei és életkilátásai, hogy hol él, illetve hol sérült meg, hol lett beteg és hol szorult egészségügyi ellátásra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Olyan közellátó rendszert kell létrehozni, amelyben </a:t>
            </a:r>
            <a:r>
              <a:rPr lang="hu-HU" sz="1900" b="1" dirty="0"/>
              <a:t>senki nem kényszerül a drága magánellátórendszerbe a közellátó rendszer hiányossága, a várólisták hossza miatt </a:t>
            </a:r>
            <a:r>
              <a:rPr lang="hu-HU" sz="1900" dirty="0"/>
              <a:t>– és amely közellátó rendszer így </a:t>
            </a:r>
            <a:r>
              <a:rPr lang="hu-HU" sz="1900" b="1" dirty="0"/>
              <a:t>védelmet ad a megbetegedések és ellátásuk elszegényítő hatásai ellen, </a:t>
            </a:r>
            <a:r>
              <a:rPr lang="hu-HU" sz="1900" dirty="0"/>
              <a:t>ideértve a rendszeresen szedett gyógyszerek költségeinek mérséklés érdekében a gyógyszerár-támogatás rendszerének az átalakítását is.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900" dirty="0"/>
              <a:t>meghatározott orvosi, egészségügyi ellátások biztosítása </a:t>
            </a:r>
            <a:r>
              <a:rPr lang="hu-HU" sz="1900" b="1" dirty="0"/>
              <a:t>15/30/60 perces távolságon belül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Az alapellátási ügyelet és a mentés </a:t>
            </a:r>
            <a:r>
              <a:rPr lang="hu-HU" sz="1900" dirty="0"/>
              <a:t>15 percen belüli kiérkezésének megszervezése, biztosítása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Minden településről legfeljebb 30 percen belül elérhető legyen az egészségügyi alapellátás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dirty="0"/>
              <a:t>A tartósan betöltetlen praxisokban bővített kompetenciájú</a:t>
            </a:r>
            <a:r>
              <a:rPr lang="hu-HU" sz="1900" b="1" dirty="0"/>
              <a:t> csoportpraxisok létrehozása</a:t>
            </a:r>
            <a:r>
              <a:rPr lang="hu-HU" sz="1900" dirty="0"/>
              <a:t>, az orvosi ellátás kiegészítése védőnők, dietetikusok, gyógytornászok és rehabilitációs szakemberek, otthonápolási szakemberek, szociális munkások bevonásával.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Sok-szakmás járóbeteg szakellátási központok </a:t>
            </a:r>
            <a:r>
              <a:rPr lang="hu-HU" sz="1900" dirty="0"/>
              <a:t>megerősítése, vagy létrehozása, járásonként legalább egy – oly módon, hogy minden kistelepülésről 30-60 percen belül elérhető legyen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900" b="1" dirty="0"/>
              <a:t>Sokszakmás, magas progresszivitási szintű kórházi központok kialakítása</a:t>
            </a:r>
            <a:r>
              <a:rPr lang="hu-HU" sz="1900" dirty="0"/>
              <a:t>, minden sürgősségi és baleseti ellátásra képes sürgősségi betegellátó részleggel – </a:t>
            </a:r>
            <a:r>
              <a:rPr lang="hu-HU" sz="1900" dirty="0" err="1"/>
              <a:t>olymódon</a:t>
            </a:r>
            <a:r>
              <a:rPr lang="hu-HU" sz="1900" dirty="0"/>
              <a:t>, hogy minden településről maximum 60 percen belül elérhető legyen </a:t>
            </a:r>
          </a:p>
        </p:txBody>
      </p:sp>
    </p:spTree>
    <p:extLst>
      <p:ext uri="{BB962C8B-B14F-4D97-AF65-F5344CB8AC3E}">
        <p14:creationId xmlns:p14="http://schemas.microsoft.com/office/powerpoint/2010/main" val="85516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FA3B2-4719-B197-DAE4-103348E3E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2CF4E7-AA49-E85D-C73E-494546BC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3942"/>
            <a:ext cx="10972800" cy="1046118"/>
          </a:xfrm>
        </p:spPr>
        <p:txBody>
          <a:bodyPr>
            <a:noAutofit/>
          </a:bodyPr>
          <a:lstStyle/>
          <a:p>
            <a:r>
              <a:rPr lang="hu-HU" sz="3600" dirty="0"/>
              <a:t>Egészségügy: hozzáférés és elérhetőség (2)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E33FB0-A42B-F8C1-4905-7ED834C1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3" y="1364774"/>
            <a:ext cx="11754462" cy="52996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Az egészségügyi ellátás elérhetőségének javítása érdekében, a tömegközlekedés megerősítése minden településen, továbbá </a:t>
            </a:r>
            <a:r>
              <a:rPr lang="hu-HU" sz="2200" dirty="0"/>
              <a:t>(ahol ez nincs megoldva) </a:t>
            </a:r>
            <a:r>
              <a:rPr lang="hu-HU" sz="2200" b="1" dirty="0"/>
              <a:t>„</a:t>
            </a:r>
            <a:r>
              <a:rPr lang="hu-HU" sz="2200" b="1" dirty="0" err="1"/>
              <a:t>shuttle</a:t>
            </a:r>
            <a:r>
              <a:rPr lang="hu-HU" sz="2200" b="1" dirty="0"/>
              <a:t> busz járatok”, „szociális taxi”</a:t>
            </a:r>
            <a:r>
              <a:rPr lang="hu-HU" sz="2200" dirty="0"/>
              <a:t> megszervezése</a:t>
            </a:r>
            <a:r>
              <a:rPr lang="hu-HU" sz="2200" b="1" dirty="0"/>
              <a:t> </a:t>
            </a:r>
            <a:r>
              <a:rPr lang="hu-HU" sz="2200" dirty="0"/>
              <a:t>az </a:t>
            </a:r>
            <a:r>
              <a:rPr lang="hu-HU" sz="2200" b="1" dirty="0"/>
              <a:t>orvosi ellátásokhoz, </a:t>
            </a:r>
            <a:r>
              <a:rPr lang="hu-HU" sz="2200" dirty="0"/>
              <a:t>azaz az alapellátási centrumok, a járóbetegszakrendelések és a kórházak </a:t>
            </a:r>
            <a:r>
              <a:rPr lang="hu-HU" sz="2200" b="1" dirty="0"/>
              <a:t>eléréséhez;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Nem vényköteles gyógyszerek </a:t>
            </a:r>
            <a:r>
              <a:rPr lang="hu-HU" sz="2200" dirty="0"/>
              <a:t>benzinkutakon, Nemzeti Dohányboltokban, drogériákban való árusításának lehetősége, továbbá internetes rendelés és „gyógyszerfutár” szolgáltatás lehetővé tétele, gyógyszerek kiszállítása rászoruló betegek, idős emberek számára</a:t>
            </a:r>
            <a:r>
              <a:rPr lang="hu-HU" sz="2200" b="1" dirty="0"/>
              <a:t>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dirty="0" err="1"/>
              <a:t>Telemedicinális</a:t>
            </a:r>
            <a:r>
              <a:rPr lang="hu-HU" sz="2200" b="1" dirty="0"/>
              <a:t> szolgáltatások kiterjesztése. Otthon használható, illetve hordható digitális eszközök </a:t>
            </a:r>
            <a:r>
              <a:rPr lang="hu-HU" sz="2200" dirty="0"/>
              <a:t>juttatása és az ehhez kapcsolódó mobil applikációk elterjesztése, használatuk betanítása az alapellátási és otthonápolási szolgálaton és a szociális ellátóhálózaton keresztül</a:t>
            </a:r>
            <a:r>
              <a:rPr lang="hu-HU" sz="2200" b="1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hu-HU" sz="2200" b="1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Egészségügyi és szociális ellátórendszer közti együttműködés </a:t>
            </a:r>
            <a:r>
              <a:rPr lang="hu-HU" sz="2200" dirty="0"/>
              <a:t>és összehangoltság hiányosságainak beazonosítása, felszámolása, az egészségügyi és szociális ellátórendszer együttműködésének folyamatos és tervezett összehangolása.</a:t>
            </a:r>
          </a:p>
        </p:txBody>
      </p:sp>
    </p:spTree>
    <p:extLst>
      <p:ext uri="{BB962C8B-B14F-4D97-AF65-F5344CB8AC3E}">
        <p14:creationId xmlns:p14="http://schemas.microsoft.com/office/powerpoint/2010/main" val="1920932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15FCE-6993-EBB7-C272-1B521CEA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63"/>
            <a:ext cx="12192000" cy="626113"/>
          </a:xfrm>
        </p:spPr>
        <p:txBody>
          <a:bodyPr>
            <a:noAutofit/>
          </a:bodyPr>
          <a:lstStyle/>
          <a:p>
            <a:r>
              <a:rPr lang="hu-HU" sz="4000" dirty="0"/>
              <a:t>Egészségügy: háziorvosi és kapcsolódó szolgáltatások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40ED53-EC8A-0AA2-1F78-953C34DC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9446"/>
            <a:ext cx="10972800" cy="594769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2200" b="1" dirty="0"/>
              <a:t>Háziorvosok, házigyermek orvosok, alapellátási fogorvosok, védőnők, gyógytornászok és az egyéb alapellátási egészségügyi szakemberek számára: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Szolgálati lakás, és/vagy lakásvásárlási/bérlési támogatás</a:t>
            </a:r>
            <a:r>
              <a:rPr lang="hu-HU" sz="2200" dirty="0"/>
              <a:t>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dirty="0"/>
              <a:t>Szolgálati gépkocsi és/vagy </a:t>
            </a:r>
            <a:r>
              <a:rPr lang="hu-HU" sz="2200" b="1" dirty="0"/>
              <a:t>gépkocsivásárlási támogatás</a:t>
            </a:r>
            <a:r>
              <a:rPr lang="hu-HU" sz="2200" dirty="0"/>
              <a:t>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dirty="0"/>
              <a:t>A tartósan betöltetlen praxisokból állami segítséggel </a:t>
            </a:r>
            <a:r>
              <a:rPr lang="hu-HU" sz="2200" b="1" dirty="0"/>
              <a:t>csoportpraxisok, integrált alapellátási centrumok létrehozása;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dirty="0"/>
              <a:t>A központi segítséggel létrejött </a:t>
            </a:r>
            <a:r>
              <a:rPr lang="hu-HU" sz="2200" b="1" dirty="0"/>
              <a:t>csoportpraxisok tulajdonjoga fokozatosan átszállhat </a:t>
            </a:r>
            <a:r>
              <a:rPr lang="hu-HU" sz="2200" dirty="0"/>
              <a:t>a benne dolgozó orvosokra 10 év szolgálat után, ha vállalják a praxis további működtetését és az alapellátás folytatását;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dirty="0"/>
              <a:t>Az alapellátásban dolgozók </a:t>
            </a:r>
            <a:r>
              <a:rPr lang="hu-HU" sz="2200" dirty="0"/>
              <a:t>(például háziorvosok) </a:t>
            </a:r>
            <a:r>
              <a:rPr lang="hu-HU" sz="2200" b="1" dirty="0"/>
              <a:t>több támogatást kapnak a hátrányosabb helyzetű térségekben</a:t>
            </a:r>
            <a:r>
              <a:rPr lang="hu-HU" sz="2200" dirty="0"/>
              <a:t> (minél hátrányosabb az adott térség, annál nagyobb lesz a praxis finanszírozás) – ezzel is ösztönözve, hogy ezekben a régiókban is legyen elegendő ellátás;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dirty="0"/>
              <a:t>Speciális </a:t>
            </a:r>
            <a:r>
              <a:rPr lang="hu-HU" sz="2200" b="1" dirty="0"/>
              <a:t>munkahelyteremtő, vagy álláskereső támogatási programok </a:t>
            </a:r>
            <a:r>
              <a:rPr lang="hu-HU" sz="2200" dirty="0"/>
              <a:t>a kistelepüléseken szolgálatot vállaló orvosok, gyermekorvosok, fogorvosok és egyéb nem-orvosi </a:t>
            </a:r>
            <a:r>
              <a:rPr lang="hu-HU" sz="2200" b="1" dirty="0"/>
              <a:t>egészségügyi szakemberek házastársai részére</a:t>
            </a:r>
            <a:r>
              <a:rPr lang="hu-HU" sz="2200" dirty="0"/>
              <a:t>.</a:t>
            </a:r>
          </a:p>
          <a:p>
            <a:pPr>
              <a:spcBef>
                <a:spcPts val="600"/>
              </a:spcBef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59450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E390-8D9B-0806-E7A5-EE438D34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3" y="101598"/>
            <a:ext cx="12038029" cy="1142739"/>
          </a:xfrm>
        </p:spPr>
        <p:txBody>
          <a:bodyPr>
            <a:noAutofit/>
          </a:bodyPr>
          <a:lstStyle/>
          <a:p>
            <a:r>
              <a:rPr lang="hu-HU" sz="1900" b="1" i="0" u="none" strike="noStrike" dirty="0">
                <a:solidFill>
                  <a:srgbClr val="FF0000"/>
                </a:solidFill>
                <a:effectLst/>
              </a:rPr>
              <a:t>A 2022. választások során a FIDESZ támogatottsága azokon a vidéki településeken volt  kiugróan magas, ahol alacsony jövedelmű és iskolázottságú háztartások éltek.  Az átlag és a legfelső település osztály tekintetében volt különbség a kisvárosok, </a:t>
            </a:r>
            <a:r>
              <a:rPr lang="hu-HU" sz="1900" b="1" i="0" u="none" strike="noStrike" dirty="0" err="1">
                <a:solidFill>
                  <a:srgbClr val="FF0000"/>
                </a:solidFill>
                <a:effectLst/>
              </a:rPr>
              <a:t>szuburbiák</a:t>
            </a:r>
            <a:r>
              <a:rPr lang="hu-HU" sz="1900" b="1" i="0" u="none" strike="noStrike" dirty="0">
                <a:solidFill>
                  <a:srgbClr val="FF0000"/>
                </a:solidFill>
                <a:effectLst/>
              </a:rPr>
              <a:t> továbbá a falvak (vidék-kategória) között a FIDESZ támogatottságában, a legalsóbb településosztályhoz tartozó települések között alig. </a:t>
            </a:r>
            <a:r>
              <a:rPr lang="hu-HU" sz="1900" b="1" dirty="0">
                <a:solidFill>
                  <a:srgbClr val="FF0000"/>
                </a:solidFill>
              </a:rPr>
              <a:t>A</a:t>
            </a:r>
            <a:r>
              <a:rPr lang="hu-HU" sz="1900" b="1" i="0" u="none" strike="noStrike" dirty="0">
                <a:solidFill>
                  <a:srgbClr val="FF0000"/>
                </a:solidFill>
                <a:effectLst/>
              </a:rPr>
              <a:t>z ellenzék csak a nagyvárosokban volt erős</a:t>
            </a:r>
            <a:r>
              <a:rPr lang="hu-HU" sz="1900" b="1" dirty="0">
                <a:solidFill>
                  <a:srgbClr val="FF0000"/>
                </a:solidFill>
              </a:rPr>
              <a:t>, ott sem kiugróan.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683C4-60D2-69A4-1847-73733CAC6F29}"/>
              </a:ext>
            </a:extLst>
          </p:cNvPr>
          <p:cNvSpPr txBox="1"/>
          <p:nvPr/>
        </p:nvSpPr>
        <p:spPr>
          <a:xfrm>
            <a:off x="1762811" y="6442987"/>
            <a:ext cx="9106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Települési főcsoport beosztás az Eurostat szerint https://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ec.europa.eu/eurostat/web/degree-of-urbanisation/methodology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A6720A-AFFD-93F6-0C3D-F7F3569E0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45317"/>
              </p:ext>
            </p:extLst>
          </p:nvPr>
        </p:nvGraphicFramePr>
        <p:xfrm>
          <a:off x="1065229" y="1244338"/>
          <a:ext cx="10001839" cy="519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628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03155"/>
          </a:xfrm>
        </p:spPr>
        <p:txBody>
          <a:bodyPr>
            <a:noAutofit/>
          </a:bodyPr>
          <a:lstStyle/>
          <a:p>
            <a:r>
              <a:rPr lang="hu-HU" sz="4000" dirty="0"/>
              <a:t>Oktatási 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678733"/>
            <a:ext cx="12192000" cy="6146273"/>
          </a:xfrm>
        </p:spPr>
        <p:txBody>
          <a:bodyPr>
            <a:noAutofit/>
          </a:bodyPr>
          <a:lstStyle/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Kombinált óvodai és alapfokú intézményfenntartás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(a közös fenntartás segíti az erőforrás-elosztást, csökkenti a pedagógushiányt, javítja az óvoda-iskola átmenetet)</a:t>
            </a: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Közoktatás – 6+6-os oktatási modell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(felső tagozat regionális iskolákba integrálása a jobb szakmai és infrastrukturális ellátottság garantálása érdekében)</a:t>
            </a:r>
          </a:p>
          <a:p>
            <a:pPr marL="0" defTabSz="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Iskolabusz szolgáltatás bővítése </a:t>
            </a:r>
            <a:r>
              <a:rPr lang="hu-HU" sz="1900" dirty="0">
                <a:solidFill>
                  <a:prstClr val="black"/>
                </a:solidFill>
                <a:latin typeface="+mj-lt"/>
              </a:rPr>
              <a:t>(térségi iskolák elérése, szülők terheinek csökkentése, hozzáférés javítása)</a:t>
            </a:r>
          </a:p>
          <a:p>
            <a:pPr marL="0" defTabSz="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Családi napköziellátás </a:t>
            </a:r>
            <a:r>
              <a:rPr lang="hu-HU" sz="1900" dirty="0">
                <a:solidFill>
                  <a:prstClr val="black"/>
                </a:solidFill>
                <a:latin typeface="+mj-lt"/>
              </a:rPr>
              <a:t>biztosítása</a:t>
            </a: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1900" b="1" noProof="0" dirty="0">
                <a:solidFill>
                  <a:prstClr val="black"/>
                </a:solidFill>
                <a:latin typeface="+mj-lt"/>
              </a:rPr>
              <a:t>Délutáni t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anodák működtetése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(indirekt tanulási, közösségi és kulturális élmények hátrányos helyzetű gyermekeknek)</a:t>
            </a:r>
            <a:endParaRPr lang="hu-HU" sz="1900" dirty="0">
              <a:solidFill>
                <a:prstClr val="black"/>
              </a:solidFill>
              <a:latin typeface="+mj-lt"/>
            </a:endParaRP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Biztos Kezdet Gyerekházak működtetése a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3 év alatti gyermekek és szüleik számára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– korai fejlesztés, szülői támogatás</a:t>
            </a:r>
            <a:endParaRPr lang="hu-HU" sz="1900" dirty="0">
              <a:solidFill>
                <a:prstClr val="black"/>
              </a:solidFill>
              <a:latin typeface="+mj-lt"/>
            </a:endParaRP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Digitális kompetenciafejlesztés és távoktatás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(digitális eszközök, online tananyagok, távoli oktatás biztosítása)</a:t>
            </a:r>
            <a:endParaRPr lang="hu-HU" sz="1900" dirty="0">
              <a:solidFill>
                <a:prstClr val="black"/>
              </a:solidFill>
              <a:latin typeface="+mj-lt"/>
            </a:endParaRPr>
          </a:p>
          <a:p>
            <a:pPr marL="0" defTabSz="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Szülői bevonás, család-óvoda, család-iskola együttműködésének erősítése </a:t>
            </a:r>
            <a:r>
              <a:rPr lang="hu-HU" sz="1900" dirty="0">
                <a:solidFill>
                  <a:prstClr val="black"/>
                </a:solidFill>
                <a:latin typeface="+mj-lt"/>
              </a:rPr>
              <a:t>(szülői klubok, tanulást segítő mentorálás)</a:t>
            </a: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K</a:t>
            </a:r>
            <a:r>
              <a:rPr kumimoji="0" lang="hu-HU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özösségi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programok, közösségi események integrálása az óvodai és az iskolai alapfokú nevelésbe</a:t>
            </a:r>
            <a:endParaRPr lang="hu-HU" sz="1900" b="1" dirty="0">
              <a:solidFill>
                <a:prstClr val="black"/>
              </a:solidFill>
              <a:latin typeface="+mj-lt"/>
            </a:endParaRP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Pályakezdő pedagógusok bevonzása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helyi támogatással (lakhatási támogatás, mentálhigiéné, mentorálás)</a:t>
            </a:r>
            <a:endParaRPr lang="hu-HU" sz="1900" dirty="0">
              <a:solidFill>
                <a:prstClr val="black"/>
              </a:solidFill>
              <a:latin typeface="+mj-lt"/>
            </a:endParaRP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SNI, BTMN tanulók fejlesztése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(utazó fejlesztőpedagógus, korai fejlesztés biztosítása)</a:t>
            </a:r>
            <a:endParaRPr lang="hu-HU" sz="1900" dirty="0">
              <a:solidFill>
                <a:prstClr val="black"/>
              </a:solidFill>
              <a:latin typeface="+mj-lt"/>
            </a:endParaRPr>
          </a:p>
          <a:p>
            <a:pPr marL="0"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Pályaorientáció és továbbtanulási tanácsadás </a:t>
            </a:r>
            <a:r>
              <a:rPr kumimoji="0" lang="hu-H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(pályabemutatók, ösztöndíj-információ, karrier-tanácsadás)</a:t>
            </a:r>
          </a:p>
          <a:p>
            <a:pPr marL="0" defTabSz="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Új intézményi együttműködések kialakítása </a:t>
            </a:r>
            <a:r>
              <a:rPr lang="hu-HU" sz="1900" dirty="0">
                <a:solidFill>
                  <a:prstClr val="black"/>
                </a:solidFill>
                <a:latin typeface="+mj-lt"/>
              </a:rPr>
              <a:t>az ún. nem bevett továbbtanulási utak biztosítására</a:t>
            </a:r>
          </a:p>
          <a:p>
            <a:pPr marL="0" defTabSz="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900" b="1" dirty="0">
                <a:solidFill>
                  <a:prstClr val="black"/>
                </a:solidFill>
                <a:latin typeface="+mj-lt"/>
              </a:rPr>
              <a:t>Felsőoktatásba, középiskolákba jutó fiatalok kollégiumi támogatása </a:t>
            </a:r>
            <a:r>
              <a:rPr lang="hu-HU" sz="1900" dirty="0">
                <a:solidFill>
                  <a:prstClr val="black"/>
                </a:solidFill>
                <a:latin typeface="+mj-lt"/>
              </a:rPr>
              <a:t>(lakhatási támogatás, mentorálás, visszatérés ösztönzése)</a:t>
            </a:r>
          </a:p>
          <a:p>
            <a:pPr marL="0" defTabSz="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900" dirty="0">
                <a:solidFill>
                  <a:prstClr val="black"/>
                </a:solidFill>
                <a:latin typeface="+mj-lt"/>
              </a:rPr>
              <a:t>Fenntarthatóság, ill. </a:t>
            </a:r>
            <a:r>
              <a:rPr lang="hu-HU" sz="1900" b="1" dirty="0">
                <a:solidFill>
                  <a:prstClr val="black"/>
                </a:solidFill>
                <a:latin typeface="+mj-lt"/>
              </a:rPr>
              <a:t>környezeti nevelés fókuszú intézményi működés </a:t>
            </a:r>
            <a:r>
              <a:rPr lang="hu-HU" sz="1900" dirty="0">
                <a:solidFill>
                  <a:prstClr val="black"/>
                </a:solidFill>
                <a:latin typeface="+mj-lt"/>
              </a:rPr>
              <a:t>(iskolakertek, zöld programok, szelektív hulladékgyűjtés beépítése az óvodai és iskolai mindennapokba; fenntartható közösségi közlekedés (pl. kerékpáros infrastruktúra fejlesztése, iskolabusz).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4144848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673"/>
            <a:ext cx="10972800" cy="1143000"/>
          </a:xfrm>
        </p:spPr>
        <p:txBody>
          <a:bodyPr>
            <a:noAutofit/>
          </a:bodyPr>
          <a:lstStyle/>
          <a:p>
            <a:r>
              <a:rPr lang="hu-HU" sz="4000" dirty="0"/>
              <a:t>Önkéntes k</a:t>
            </a:r>
            <a:r>
              <a:rPr sz="4000" dirty="0" err="1"/>
              <a:t>istérségi</a:t>
            </a:r>
            <a:r>
              <a:rPr sz="4000" dirty="0"/>
              <a:t> </a:t>
            </a:r>
            <a:r>
              <a:rPr sz="4000" dirty="0" err="1"/>
              <a:t>fenntartás</a:t>
            </a:r>
            <a:r>
              <a:rPr lang="hu-HU" sz="4000" dirty="0"/>
              <a:t>:</a:t>
            </a:r>
            <a:br>
              <a:rPr lang="hu-HU" sz="4000" dirty="0"/>
            </a:br>
            <a:r>
              <a:rPr sz="4000" dirty="0" err="1"/>
              <a:t>lehetőség</a:t>
            </a:r>
            <a:r>
              <a:rPr sz="4000" dirty="0"/>
              <a:t> a </a:t>
            </a:r>
            <a:r>
              <a:rPr sz="4000" dirty="0" err="1"/>
              <a:t>kistelepülések</a:t>
            </a:r>
            <a:r>
              <a:rPr sz="4000" dirty="0"/>
              <a:t> </a:t>
            </a:r>
            <a:r>
              <a:rPr sz="4000" dirty="0" err="1"/>
              <a:t>oktatásfejlesztésére</a:t>
            </a:r>
            <a:endParaRPr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3633" y="1330829"/>
            <a:ext cx="1140643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kistérségi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térségi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fenntartás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lehetőséget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nyújt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források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hatékonyabb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elosztására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szakemberek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mobilizálására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intézmények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közötti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együttműködés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erősítésére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olyan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ahol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minden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település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külön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fenntart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iskolát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vagy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óvodát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hanem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fenntartás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fejlesztés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működtetés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több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települést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összefogó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struktúrában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valósul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meg. </a:t>
            </a:r>
            <a:b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Előnyei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Erőforrás-megosztás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pályázatok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eszközök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megosztható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szakemberek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(pl.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logopédus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fejlesztőpedagógs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iskolapszichológus, stb.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szakmai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ellátottság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szaktanárellátottság közös garantálása, minőségi szakmai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továbbképzése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biztosítása, pedagógiai-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módszertani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támogatás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fejlesztések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Infrastrukturális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fejlesztés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közösen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használt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terek,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digitális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platformok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Szülők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gyerekek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jobb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kiszolgálása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közös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tanulószobák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napközi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egységes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magas színvonalú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szolgáltatások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903201"/>
            <a:ext cx="10972800" cy="752883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b="1" dirty="0"/>
              <a:t>Összeállította</a:t>
            </a:r>
            <a:r>
              <a:rPr lang="hu-HU" sz="2400" b="1" dirty="0" smtClean="0"/>
              <a:t>:  </a:t>
            </a:r>
            <a:r>
              <a:rPr lang="hu-HU" sz="2400" b="1" dirty="0" err="1" smtClean="0"/>
              <a:t>Gilly</a:t>
            </a:r>
            <a:r>
              <a:rPr lang="hu-HU" sz="2400" b="1" dirty="0" smtClean="0"/>
              <a:t> Gyula, </a:t>
            </a:r>
            <a:r>
              <a:rPr lang="hu-HU" sz="2400" b="1" dirty="0" err="1" smtClean="0"/>
              <a:t>Lannert</a:t>
            </a:r>
            <a:r>
              <a:rPr lang="hu-HU" sz="2400" b="1" dirty="0" smtClean="0"/>
              <a:t> Judit, Németh Szilvia, Pálné Kovács Ica, </a:t>
            </a:r>
            <a:r>
              <a:rPr lang="hu-HU" sz="2400" b="1" dirty="0" err="1" smtClean="0"/>
              <a:t>Simonovits</a:t>
            </a:r>
            <a:r>
              <a:rPr lang="hu-HU" sz="2400" b="1" dirty="0" smtClean="0"/>
              <a:t> András, Tóka Gábor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2871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A0A8E-BBCE-30CA-3425-72E9D555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A0B0-B135-19D9-722C-46AFBB40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4843"/>
            <a:ext cx="12192000" cy="1198738"/>
          </a:xfrm>
        </p:spPr>
        <p:txBody>
          <a:bodyPr>
            <a:noAutofit/>
          </a:bodyPr>
          <a:lstStyle/>
          <a:p>
            <a:r>
              <a:rPr lang="hu-HU" sz="1900" b="1" i="0" u="none" strike="noStrike" dirty="0">
                <a:solidFill>
                  <a:srgbClr val="FF0000"/>
                </a:solidFill>
                <a:effectLst/>
              </a:rPr>
              <a:t>További részletek 2022-ből: azokon a településeken, ahol közepes vagy annál magasabb a lakosság átlagos jövedelme, a FIDESZ eredményessége a településnagysággal többé-kevésbé (fordítottan) arányos, azonban ott, ahol domináns az alacsony jövedelmű népesség jelenléte, a kormánypárt támogatottsága minden település-nagyság kategóriában kiugróan magas volt. </a:t>
            </a:r>
            <a:endParaRPr lang="hu-HU" sz="19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0A01C7-4916-4AC4-A017-350A7A20B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826737"/>
              </p:ext>
            </p:extLst>
          </p:nvPr>
        </p:nvGraphicFramePr>
        <p:xfrm>
          <a:off x="529473" y="1283581"/>
          <a:ext cx="11133056" cy="536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6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C70E-424E-0762-1983-0E64C018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113122"/>
            <a:ext cx="11953187" cy="1885360"/>
          </a:xfrm>
        </p:spPr>
        <p:txBody>
          <a:bodyPr>
            <a:normAutofit/>
          </a:bodyPr>
          <a:lstStyle/>
          <a:p>
            <a:r>
              <a:rPr lang="hu-HU" sz="1900" b="1" dirty="0">
                <a:solidFill>
                  <a:srgbClr val="FF0000"/>
                </a:solidFill>
              </a:rPr>
              <a:t>2022-ben (is) </a:t>
            </a:r>
            <a:r>
              <a:rPr lang="hu-HU" sz="1900" b="1" dirty="0" err="1">
                <a:solidFill>
                  <a:srgbClr val="FF0000"/>
                </a:solidFill>
              </a:rPr>
              <a:t>jelentősek</a:t>
            </a:r>
            <a:r>
              <a:rPr lang="hu-HU" sz="1900" b="1" dirty="0">
                <a:solidFill>
                  <a:srgbClr val="FF0000"/>
                </a:solidFill>
              </a:rPr>
              <a:t> voltak a pártok támogatottsága közötti regionális különbségek. A FIDESZ az Észak-Alföldön (69%) és a Nyugat-Dunántúlon (65%) nyerte el a listás szavazatok legnagyobb hányadát. Ugyanakkor minden régióban a települések legszegényebb ötödében volt a leginkább és szinte azonos mértékben (75% körül) eredményes; a Nyugat-Dunántúlon érte el a legkiegyensúlyozottabb eredményt, ahol a települések legfelsőbb ötödében is 63%-os eredményt ért el. Az ellenzék a települések e két szélső szegmensében sokkal gyengébb eredményt ért el; ellentétben a FIDESZ-szel támogatottsága a legjobb helyzetű települési ötödben volt magasabb.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D57A25-B4FA-1A80-9FCD-B19E35C70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81694"/>
              </p:ext>
            </p:extLst>
          </p:nvPr>
        </p:nvGraphicFramePr>
        <p:xfrm>
          <a:off x="216815" y="1998482"/>
          <a:ext cx="11736373" cy="472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92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59E4-168B-0871-B73B-A1305ABE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84841"/>
            <a:ext cx="11849493" cy="1112363"/>
          </a:xfrm>
        </p:spPr>
        <p:txBody>
          <a:bodyPr>
            <a:normAutofit/>
          </a:bodyPr>
          <a:lstStyle/>
          <a:p>
            <a:r>
              <a:rPr lang="hu-HU" sz="1900" b="1" dirty="0">
                <a:solidFill>
                  <a:srgbClr val="FF0000"/>
                </a:solidFill>
              </a:rPr>
              <a:t>Mivel a legszegényebb vidéki települési ötödben a romák jelenléte felülreprezentált, nem meglepő, hogy a FIDESZ fölénye az ellenzéki pártokkal szemben azokon a településeken volt a legnagyobb, ahol a legmagasabb volt a roma népesség aránya (legfelső ötöd), míg az ellenzék éppen ezeken a településeken volt a legkevésbé népszerű.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ECC050-B6E7-4C03-A9BE-8C93E791D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816920"/>
              </p:ext>
            </p:extLst>
          </p:nvPr>
        </p:nvGraphicFramePr>
        <p:xfrm>
          <a:off x="263952" y="1197205"/>
          <a:ext cx="11604394" cy="566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17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86844-A2F7-0CA8-3051-7ECAFEAE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F3D9-15AB-C3BB-42C0-4B237395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" y="2474540"/>
            <a:ext cx="10972800" cy="1143000"/>
          </a:xfrm>
        </p:spPr>
        <p:txBody>
          <a:bodyPr>
            <a:noAutofit/>
          </a:bodyPr>
          <a:lstStyle/>
          <a:p>
            <a:r>
              <a:rPr lang="hu-HU" sz="4800" b="1" dirty="0"/>
              <a:t>Friss adatok a pártok támogatottságáról a közvéleménykutatási adatok alapján</a:t>
            </a:r>
          </a:p>
        </p:txBody>
      </p:sp>
    </p:spTree>
    <p:extLst>
      <p:ext uri="{BB962C8B-B14F-4D97-AF65-F5344CB8AC3E}">
        <p14:creationId xmlns:p14="http://schemas.microsoft.com/office/powerpoint/2010/main" val="391332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288660-C83F-2A2C-7D61-791FF573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9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ysClr val="windowText" lastClr="000000"/>
                </a:solidFill>
              </a:rPr>
              <a:t>Pártok</a:t>
            </a:r>
            <a:r>
              <a:rPr lang="hu-HU" sz="4800" b="1" baseline="0" dirty="0">
                <a:solidFill>
                  <a:sysClr val="windowText" lastClr="000000"/>
                </a:solidFill>
              </a:rPr>
              <a:t> támogatottsága a teljes népességben (2021 – 2025)</a:t>
            </a:r>
            <a:endParaRPr lang="en-GB" sz="4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AB8A60B-36DD-6105-6098-8825C0E3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5" y="1400156"/>
            <a:ext cx="10633435" cy="54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2F20EF-CC08-1207-5ACA-7781A3ED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976" y="0"/>
            <a:ext cx="12275976" cy="1417639"/>
          </a:xfrm>
        </p:spPr>
        <p:txBody>
          <a:bodyPr>
            <a:noAutofit/>
          </a:bodyPr>
          <a:lstStyle/>
          <a:p>
            <a:r>
              <a:rPr lang="hu-HU" sz="4800" b="1" dirty="0"/>
              <a:t>Pártot támogatottsága</a:t>
            </a:r>
            <a:r>
              <a:rPr lang="hu-HU" sz="4800" b="1" baseline="0" dirty="0"/>
              <a:t> a </a:t>
            </a:r>
            <a:r>
              <a:rPr lang="hu-HU" sz="4800" b="1" dirty="0"/>
              <a:t>pártot választók körében</a:t>
            </a:r>
            <a:r>
              <a:rPr lang="hu-HU" sz="4800" b="1" baseline="0" dirty="0"/>
              <a:t> (</a:t>
            </a:r>
            <a:r>
              <a:rPr lang="hu-HU" sz="4800" b="1" dirty="0"/>
              <a:t>2021 – 2025)</a:t>
            </a:r>
            <a:endParaRPr lang="en-GB" sz="4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43679F-485B-A41F-8494-FF4477FA6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30" y="1385507"/>
            <a:ext cx="10363482" cy="54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0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2896</Words>
  <Application>Microsoft Office PowerPoint</Application>
  <PresentationFormat>Szélesvásznú</PresentationFormat>
  <Paragraphs>388</Paragraphs>
  <Slides>32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2_Office-téma</vt:lpstr>
      <vt:lpstr>Worksheet</vt:lpstr>
      <vt:lpstr>Kistelepülések  (vitaanyag)</vt:lpstr>
      <vt:lpstr>Visszatekintés 2022-re:  listás választási eredmények településtípusok és azok társadalmi összetétele szerint</vt:lpstr>
      <vt:lpstr>A 2022. választások során a FIDESZ támogatottsága azokon a vidéki településeken volt  kiugróan magas, ahol alacsony jövedelmű és iskolázottságú háztartások éltek.  Az átlag és a legfelső település osztály tekintetében volt különbség a kisvárosok, szuburbiák továbbá a falvak (vidék-kategória) között a FIDESZ támogatottságában, a legalsóbb településosztályhoz tartozó települések között alig. Az ellenzék csak a nagyvárosokban volt erős, ott sem kiugróan.</vt:lpstr>
      <vt:lpstr>További részletek 2022-ből: azokon a településeken, ahol közepes vagy annál magasabb a lakosság átlagos jövedelme, a FIDESZ eredményessége a településnagysággal többé-kevésbé (fordítottan) arányos, azonban ott, ahol domináns az alacsony jövedelmű népesség jelenléte, a kormánypárt támogatottsága minden település-nagyság kategóriában kiugróan magas volt. </vt:lpstr>
      <vt:lpstr>2022-ben (is) jelentősek voltak a pártok támogatottsága közötti regionális különbségek. A FIDESZ az Észak-Alföldön (69%) és a Nyugat-Dunántúlon (65%) nyerte el a listás szavazatok legnagyobb hányadát. Ugyanakkor minden régióban a települések legszegényebb ötödében volt a leginkább és szinte azonos mértékben (75% körül) eredményes; a Nyugat-Dunántúlon érte el a legkiegyensúlyozottabb eredményt, ahol a települések legfelsőbb ötödében is 63%-os eredményt ért el. Az ellenzék a települések e két szélső szegmensében sokkal gyengébb eredményt ért el; ellentétben a FIDESZ-szel támogatottsága a legjobb helyzetű települési ötödben volt magasabb.</vt:lpstr>
      <vt:lpstr>Mivel a legszegényebb vidéki települési ötödben a romák jelenléte felülreprezentált, nem meglepő, hogy a FIDESZ fölénye az ellenzéki pártokkal szemben azokon a településeken volt a legnagyobb, ahol a legmagasabb volt a roma népesség aránya (legfelső ötöd), míg az ellenzék éppen ezeken a településeken volt a legkevésbé népszerű.</vt:lpstr>
      <vt:lpstr>Friss adatok a pártok támogatottságáról a közvéleménykutatási adatok alapján</vt:lpstr>
      <vt:lpstr>Pártok támogatottsága a teljes népességben (2021 – 2025)</vt:lpstr>
      <vt:lpstr>Pártot támogatottsága a pártot választók körében (2021 – 2025)</vt:lpstr>
      <vt:lpstr>A Fidesz támogatottságának alakulása  2016 február óta </vt:lpstr>
      <vt:lpstr>A Fidesz támogatottsága a ciklusok hasonló időszakaiban</vt:lpstr>
      <vt:lpstr>Átlagos támogatottságtól való eltérés, teljes népesség, 2025. február - március</vt:lpstr>
      <vt:lpstr>A Fidesz előnye a Tisza párttal szemben</vt:lpstr>
      <vt:lpstr>A választásra jogosultak megoszlása települési kategóriák szerint</vt:lpstr>
      <vt:lpstr>A településszerkezet figyelembe veendő néhány demográfiai mutatója</vt:lpstr>
      <vt:lpstr>Különösen érintett megyék, egyéni választókerületek</vt:lpstr>
      <vt:lpstr>PowerPoint-bemutató</vt:lpstr>
      <vt:lpstr>Egyéni választókerületek: demográfiai mutatók</vt:lpstr>
      <vt:lpstr>Egyéni választókerületek: jövedelmi mutatók</vt:lpstr>
      <vt:lpstr>Egyéni választókerületek: végzettségi mutatók</vt:lpstr>
      <vt:lpstr>Javaslatok a kistelepülések fejlesztésére</vt:lpstr>
      <vt:lpstr>Önkormányzati jogosítványok, bevételek</vt:lpstr>
      <vt:lpstr>Infrastrukturális szolgáltatások, vállalkozások</vt:lpstr>
      <vt:lpstr>Foglalkoztatottság</vt:lpstr>
      <vt:lpstr>Nyugdíjak</vt:lpstr>
      <vt:lpstr>Családtámogatási rendszer</vt:lpstr>
      <vt:lpstr>Egészségügy: hozzáférés elérhetőség (1)</vt:lpstr>
      <vt:lpstr>Egészségügy: hozzáférés és elérhetőség (2)</vt:lpstr>
      <vt:lpstr>Egészségügy: háziorvosi és kapcsolódó szolgáltatások</vt:lpstr>
      <vt:lpstr>Oktatási szolgáltatások</vt:lpstr>
      <vt:lpstr>Önkéntes kistérségi fenntartás: lehetőség a kistelepülések oktatásfejlesztésére</vt:lpstr>
      <vt:lpstr>Összeállította:  Gilly Gyula, Lannert Judit, Németh Szilvia, Pálné Kovács Ica, Simonovits András, Tóka Gábor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Kistelepülések (&gt; 1000 lakos)</dc:title>
  <dc:creator>BÁLINT</dc:creator>
  <cp:lastModifiedBy>BÁLINT</cp:lastModifiedBy>
  <cp:revision>112</cp:revision>
  <dcterms:created xsi:type="dcterms:W3CDTF">2025-02-22T11:08:31Z</dcterms:created>
  <dcterms:modified xsi:type="dcterms:W3CDTF">2025-09-05T09:15:23Z</dcterms:modified>
</cp:coreProperties>
</file>