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3"/>
  </p:notesMasterIdLst>
  <p:sldIdLst>
    <p:sldId id="259" r:id="rId2"/>
    <p:sldId id="276" r:id="rId3"/>
    <p:sldId id="349" r:id="rId4"/>
    <p:sldId id="263" r:id="rId5"/>
    <p:sldId id="346" r:id="rId6"/>
    <p:sldId id="260" r:id="rId7"/>
    <p:sldId id="267" r:id="rId8"/>
    <p:sldId id="277" r:id="rId9"/>
    <p:sldId id="268" r:id="rId10"/>
    <p:sldId id="272" r:id="rId11"/>
    <p:sldId id="344" r:id="rId12"/>
    <p:sldId id="275" r:id="rId13"/>
    <p:sldId id="345" r:id="rId14"/>
    <p:sldId id="274" r:id="rId15"/>
    <p:sldId id="278" r:id="rId16"/>
    <p:sldId id="293" r:id="rId17"/>
    <p:sldId id="295" r:id="rId18"/>
    <p:sldId id="291" r:id="rId19"/>
    <p:sldId id="294" r:id="rId20"/>
    <p:sldId id="284" r:id="rId21"/>
    <p:sldId id="290" r:id="rId22"/>
    <p:sldId id="292" r:id="rId23"/>
    <p:sldId id="282" r:id="rId24"/>
    <p:sldId id="271" r:id="rId25"/>
    <p:sldId id="283" r:id="rId26"/>
    <p:sldId id="298" r:id="rId27"/>
    <p:sldId id="288" r:id="rId28"/>
    <p:sldId id="289" r:id="rId29"/>
    <p:sldId id="306" r:id="rId30"/>
    <p:sldId id="307" r:id="rId31"/>
    <p:sldId id="308" r:id="rId32"/>
    <p:sldId id="304" r:id="rId33"/>
    <p:sldId id="303" r:id="rId34"/>
    <p:sldId id="302" r:id="rId35"/>
    <p:sldId id="301" r:id="rId36"/>
    <p:sldId id="299" r:id="rId37"/>
    <p:sldId id="300" r:id="rId38"/>
    <p:sldId id="309" r:id="rId39"/>
    <p:sldId id="310" r:id="rId40"/>
    <p:sldId id="311" r:id="rId41"/>
    <p:sldId id="312" r:id="rId42"/>
    <p:sldId id="313" r:id="rId43"/>
    <p:sldId id="314" r:id="rId44"/>
    <p:sldId id="318" r:id="rId45"/>
    <p:sldId id="315" r:id="rId46"/>
    <p:sldId id="316" r:id="rId47"/>
    <p:sldId id="319" r:id="rId48"/>
    <p:sldId id="341" r:id="rId49"/>
    <p:sldId id="342" r:id="rId50"/>
    <p:sldId id="325" r:id="rId51"/>
    <p:sldId id="323" r:id="rId52"/>
    <p:sldId id="317" r:id="rId53"/>
    <p:sldId id="320" r:id="rId54"/>
    <p:sldId id="321" r:id="rId55"/>
    <p:sldId id="322" r:id="rId56"/>
    <p:sldId id="326" r:id="rId57"/>
    <p:sldId id="327" r:id="rId58"/>
    <p:sldId id="330" r:id="rId59"/>
    <p:sldId id="329" r:id="rId60"/>
    <p:sldId id="328" r:id="rId61"/>
    <p:sldId id="331" r:id="rId62"/>
    <p:sldId id="332" r:id="rId63"/>
    <p:sldId id="333" r:id="rId64"/>
    <p:sldId id="339" r:id="rId65"/>
    <p:sldId id="334" r:id="rId66"/>
    <p:sldId id="338" r:id="rId67"/>
    <p:sldId id="335" r:id="rId68"/>
    <p:sldId id="336" r:id="rId69"/>
    <p:sldId id="337" r:id="rId70"/>
    <p:sldId id="343" r:id="rId71"/>
    <p:sldId id="340" r:id="rId7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2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5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6C1C-31A6-4E03-9B7B-DC6BFC5AEDB7}" type="datetimeFigureOut">
              <a:rPr lang="hu-HU" smtClean="0"/>
              <a:t>2025. 09. 05.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ED9B-B8A1-4A5E-BB40-6156044ABA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8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404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74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2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793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94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0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48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13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492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66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15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325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944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06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871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021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146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65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32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3214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2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59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03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493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247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169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5327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ED9B-B8A1-4A5E-BB40-6156044ABA4F}" type="slidenum">
              <a:rPr lang="hu-HU" smtClean="0"/>
              <a:t>70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79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55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6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65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ED9B-B8A1-4A5E-BB40-6156044ABA4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69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3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1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43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8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56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26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76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00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67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94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84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279A9B-E3FB-4FD3-A5B2-9BF015E5B4AB}" type="datetimeFigureOut">
              <a:rPr lang="hu-HU" smtClean="0"/>
              <a:pPr/>
              <a:t>2025. 09. 05.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F92712-BF39-4E0E-BDA3-AE39BD0ACF9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4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61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2350319"/>
            <a:ext cx="12192000" cy="182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magyar agrárszektor sebezhetősége</a:t>
            </a:r>
            <a:b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(tulajdon, szerkezet, bérlet, járadék, támogatás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(vitaanyag)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87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67148"/>
            <a:ext cx="12192000" cy="71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300 ha alatti és feletti birtokok átlagos méretének alakulása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4" y="1012723"/>
            <a:ext cx="11680694" cy="56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5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5120" y="71120"/>
            <a:ext cx="10972800" cy="56896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 magyar agrárszerkezet főbb dimenziói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8" y="886143"/>
            <a:ext cx="5794002" cy="5321617"/>
          </a:xfrm>
          <a:prstGeom prst="rect">
            <a:avLst/>
          </a:prstGeom>
        </p:spPr>
      </p:pic>
      <p:sp>
        <p:nvSpPr>
          <p:cNvPr id="4" name="AutoShape 2" descr="Kimeneti kép"/>
          <p:cNvSpPr>
            <a:spLocks noChangeAspect="1" noChangeArrowheads="1"/>
          </p:cNvSpPr>
          <p:nvPr/>
        </p:nvSpPr>
        <p:spPr bwMode="auto">
          <a:xfrm>
            <a:off x="6564320" y="995681"/>
            <a:ext cx="4490705" cy="449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Kimeneti ké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6197600" y="924560"/>
            <a:ext cx="5852160" cy="521208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2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Gazdaságok száma: </a:t>
            </a:r>
            <a:r>
              <a:rPr lang="hu-HU" sz="2300" b="1" dirty="0" smtClean="0">
                <a:latin typeface="+mn-lt"/>
              </a:rPr>
              <a:t>a kisgazdaságok (&lt;25k €) adja a gazdaságok túlnyomó többségét (80%+);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2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Kibocsátás: </a:t>
            </a:r>
            <a:r>
              <a:rPr lang="hu-HU" sz="2300" b="1" dirty="0" smtClean="0">
                <a:latin typeface="+mn-lt"/>
              </a:rPr>
              <a:t>ennek ellenére a közép- és nagyüzemek állítják elő a kibocsátás 80%-át;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2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Terület: </a:t>
            </a:r>
            <a:r>
              <a:rPr lang="hu-HU" sz="2300" b="1" dirty="0" smtClean="0">
                <a:latin typeface="+mn-lt"/>
              </a:rPr>
              <a:t>közép- és nagyüzemek művelik a terület 60%-át;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23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Átlag birtokméret: </a:t>
            </a:r>
            <a:r>
              <a:rPr lang="hu-HU" sz="2300" b="1" dirty="0" smtClean="0">
                <a:latin typeface="+mn-lt"/>
              </a:rPr>
              <a:t>éles kettősség: kis-üzemek: átlag 2-20 ha </a:t>
            </a:r>
            <a:r>
              <a:rPr lang="hu-HU" sz="2300" b="1" dirty="0" smtClean="0">
                <a:latin typeface="+mn-lt"/>
                <a:sym typeface="Wingdings" panose="05000000000000000000" pitchFamily="2" charset="2"/>
              </a:rPr>
              <a:t> nagyüzemek: átlag 700 ha;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23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Struktúra: </a:t>
            </a:r>
            <a:r>
              <a:rPr lang="hu-HU" sz="2300" b="1" dirty="0" smtClean="0">
                <a:latin typeface="+mn-lt"/>
                <a:sym typeface="Wingdings" panose="05000000000000000000" pitchFamily="2" charset="2"/>
              </a:rPr>
              <a:t>kettészakadt: sok kisüzem, kis területtel, kis kibocsátással  miközben a termelés döntően a nagybirtokokon koncentrálódik.</a:t>
            </a:r>
            <a:endParaRPr lang="hu-HU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6248400"/>
            <a:ext cx="12192000" cy="568960"/>
          </a:xfrm>
          <a:prstGeom prst="rect">
            <a:avLst/>
          </a:prstGeom>
        </p:spPr>
        <p:txBody>
          <a:bodyPr anchor="ctr"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v</a:t>
            </a:r>
            <a:r>
              <a:rPr lang="hu-HU" sz="22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ilágos kék: </a:t>
            </a:r>
            <a:r>
              <a:rPr lang="hu-HU" sz="2200" b="1" dirty="0" smtClean="0">
                <a:latin typeface="+mn-lt"/>
              </a:rPr>
              <a:t>&lt;4000 €;  </a:t>
            </a:r>
            <a:r>
              <a:rPr lang="hu-H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sötét kék: </a:t>
            </a:r>
            <a:r>
              <a:rPr lang="hu-HU" sz="2200" b="1" dirty="0" smtClean="0">
                <a:latin typeface="+mn-lt"/>
              </a:rPr>
              <a:t>4000 – 25000 €; </a:t>
            </a:r>
            <a:r>
              <a:rPr lang="hu-HU" sz="2200" b="1" dirty="0" smtClean="0">
                <a:solidFill>
                  <a:srgbClr val="92D050"/>
                </a:solidFill>
                <a:latin typeface="+mn-lt"/>
              </a:rPr>
              <a:t>világos zöld: </a:t>
            </a:r>
            <a:r>
              <a:rPr lang="hu-HU" sz="2200" b="1" dirty="0" smtClean="0">
                <a:latin typeface="+mn-lt"/>
              </a:rPr>
              <a:t>25000-250000 €</a:t>
            </a:r>
            <a:r>
              <a:rPr lang="hu-HU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; </a:t>
            </a:r>
            <a:r>
              <a:rPr lang="hu-HU" sz="2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sötét zöld: </a:t>
            </a:r>
            <a:r>
              <a:rPr lang="hu-HU" sz="2200" b="1" dirty="0" smtClean="0">
                <a:latin typeface="+mn-lt"/>
              </a:rPr>
              <a:t>&gt;250000 € </a:t>
            </a:r>
            <a:endParaRPr lang="hu-HU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82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4848"/>
            <a:ext cx="12192000" cy="830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hu-HU" altLang="hu-HU" sz="4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altLang="hu-HU" sz="4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nagybirtokok (≥300 </a:t>
            </a:r>
            <a:r>
              <a:rPr lang="hu-HU" altLang="hu-HU" sz="4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ha-</a:t>
            </a:r>
            <a:r>
              <a:rPr lang="hu-HU" altLang="hu-HU" sz="4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nál</a:t>
            </a:r>
            <a:r>
              <a:rPr lang="hu-HU" altLang="hu-HU" sz="4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nagyobb </a:t>
            </a:r>
            <a:r>
              <a:rPr lang="hu-HU" altLang="hu-HU" sz="4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üzemek) </a:t>
            </a:r>
            <a:r>
              <a:rPr lang="hu-HU" altLang="hu-HU" sz="4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száma</a:t>
            </a:r>
            <a:endParaRPr lang="hu-HU" altLang="hu-HU" sz="4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12318"/>
              </p:ext>
            </p:extLst>
          </p:nvPr>
        </p:nvGraphicFramePr>
        <p:xfrm>
          <a:off x="835742" y="914406"/>
          <a:ext cx="10500851" cy="5939981"/>
        </p:xfrm>
        <a:graphic>
          <a:graphicData uri="http://schemas.openxmlformats.org/drawingml/2006/table">
            <a:tbl>
              <a:tblPr/>
              <a:tblGrid>
                <a:gridCol w="1438049">
                  <a:extLst>
                    <a:ext uri="{9D8B030D-6E8A-4147-A177-3AD203B41FA5}">
                      <a16:colId xmlns:a16="http://schemas.microsoft.com/office/drawing/2014/main" val="3632698339"/>
                    </a:ext>
                  </a:extLst>
                </a:gridCol>
                <a:gridCol w="2845058">
                  <a:extLst>
                    <a:ext uri="{9D8B030D-6E8A-4147-A177-3AD203B41FA5}">
                      <a16:colId xmlns:a16="http://schemas.microsoft.com/office/drawing/2014/main" val="2285929123"/>
                    </a:ext>
                  </a:extLst>
                </a:gridCol>
                <a:gridCol w="6217744">
                  <a:extLst>
                    <a:ext uri="{9D8B030D-6E8A-4147-A177-3AD203B41FA5}">
                      <a16:colId xmlns:a16="http://schemas.microsoft.com/office/drawing/2014/main" val="304998743"/>
                    </a:ext>
                  </a:extLst>
                </a:gridCol>
              </a:tblGrid>
              <a:tr h="319278"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Év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Nagybirtokok </a:t>
                      </a:r>
                      <a:endParaRPr lang="hu-HU" sz="3200" b="1" dirty="0" smtClean="0"/>
                    </a:p>
                    <a:p>
                      <a:pPr algn="ctr"/>
                      <a:r>
                        <a:rPr lang="hu-HU" sz="3200" b="1" dirty="0" smtClean="0"/>
                        <a:t>száma </a:t>
                      </a:r>
                      <a:r>
                        <a:rPr lang="hu-HU" sz="3200" b="1" dirty="0"/>
                        <a:t>(db)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b="1" dirty="0"/>
                        <a:t>Megjegyzés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62183"/>
                  </a:ext>
                </a:extLst>
              </a:tr>
              <a:tr h="818699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1990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/>
                        <a:t>~1 200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főleg állami gazdaságok és nagyobb TSZ-</a:t>
                      </a:r>
                      <a:r>
                        <a:rPr lang="hu-HU" sz="2200" b="1" dirty="0" err="1"/>
                        <a:t>ek</a:t>
                      </a:r>
                      <a:r>
                        <a:rPr lang="hu-HU" sz="2200" b="1" dirty="0"/>
                        <a:t> utódszervezetei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602535"/>
                  </a:ext>
                </a:extLst>
              </a:tr>
              <a:tr h="818699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1994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/>
                        <a:t>~950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kárpótlás után részben szétesve, de még sok jogilag nagy egység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313001"/>
                  </a:ext>
                </a:extLst>
              </a:tr>
              <a:tr h="818699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2000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~1 100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a földpiac stabilizálódásával nőtt a nagybirtok-szám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764450"/>
                  </a:ext>
                </a:extLst>
              </a:tr>
              <a:tr h="566792">
                <a:tc>
                  <a:txBody>
                    <a:bodyPr/>
                    <a:lstStyle/>
                    <a:p>
                      <a:pPr algn="ctr"/>
                      <a:r>
                        <a:rPr lang="hu-HU" sz="2800" b="1"/>
                        <a:t>2010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~1 250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földhasználat koncentráció erősödik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329830"/>
                  </a:ext>
                </a:extLst>
              </a:tr>
              <a:tr h="818699">
                <a:tc>
                  <a:txBody>
                    <a:bodyPr/>
                    <a:lstStyle/>
                    <a:p>
                      <a:pPr algn="ctr"/>
                      <a:r>
                        <a:rPr lang="hu-HU" sz="2800" b="1"/>
                        <a:t>2020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~1 450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támogatások és földbérleti piac hajtják a koncentrációt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12188"/>
                  </a:ext>
                </a:extLst>
              </a:tr>
              <a:tr h="1070607">
                <a:tc>
                  <a:txBody>
                    <a:bodyPr/>
                    <a:lstStyle/>
                    <a:p>
                      <a:pPr algn="ctr"/>
                      <a:r>
                        <a:rPr lang="hu-HU" sz="2800" b="1"/>
                        <a:t>2023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/>
                        <a:t>~1 500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1" dirty="0"/>
                        <a:t>tartósan magas, a teljes gazdaságszám &lt;1%-a, de a földterület ~60%-át használják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478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04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3418"/>
            <a:ext cx="12192000" cy="1238851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Gazdasági társasági formában működő gazdaságok aránya, területi és termelési részesedése</a:t>
            </a:r>
            <a:endParaRPr lang="hu-HU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2" descr="Kimeneti 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86" y="1513489"/>
            <a:ext cx="10005848" cy="51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84841"/>
            <a:ext cx="11904133" cy="68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Nagybirtokok (&gt;300 ha) részesedése a földből és támogatásokból</a:t>
            </a:r>
            <a:endParaRPr sz="3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20" y="1018095"/>
            <a:ext cx="11453566" cy="56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6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565355"/>
            <a:ext cx="10972800" cy="1143000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Földbérlet</a:t>
            </a:r>
            <a:endParaRPr lang="hu-HU" sz="6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82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65989"/>
            <a:ext cx="10972800" cy="472492"/>
          </a:xfrm>
        </p:spPr>
        <p:txBody>
          <a:bodyPr/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Nagybirtokok földhasználata – bérlet vs. tulajdon</a:t>
            </a:r>
          </a:p>
        </p:txBody>
      </p:sp>
      <p:sp>
        <p:nvSpPr>
          <p:cNvPr id="3" name="Téglalap 2"/>
          <p:cNvSpPr/>
          <p:nvPr/>
        </p:nvSpPr>
        <p:spPr>
          <a:xfrm>
            <a:off x="111760" y="738219"/>
            <a:ext cx="120802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/>
              <a:t>1990-es évek eleje (kárpótlás után</a:t>
            </a:r>
            <a:r>
              <a:rPr lang="hu-HU" sz="2400" b="1" dirty="0" smtClean="0"/>
              <a:t>): </a:t>
            </a:r>
            <a:r>
              <a:rPr lang="hu-HU" sz="2400" dirty="0" smtClean="0"/>
              <a:t>A </a:t>
            </a:r>
            <a:r>
              <a:rPr lang="hu-HU" sz="2400" dirty="0"/>
              <a:t>nagybirtokok nagy része volt állami gazdaságokból, Tsz-utód cégekből nőtt ki</a:t>
            </a:r>
            <a:r>
              <a:rPr lang="hu-HU" sz="2400" dirty="0" smtClean="0"/>
              <a:t>. Ezek </a:t>
            </a:r>
            <a:r>
              <a:rPr lang="hu-HU" sz="2400" dirty="0"/>
              <a:t>földjeinek nagy része magánszemélyekhez került (kárpótlás), de bérbe </a:t>
            </a:r>
            <a:r>
              <a:rPr lang="hu-HU" sz="2400" dirty="0" smtClean="0"/>
              <a:t>adták, akár sikeres gazdaságoknak </a:t>
            </a:r>
            <a:r>
              <a:rPr lang="hu-HU" sz="2400" dirty="0"/>
              <a:t>→ így a nagygazdaságok területének 70–80%-a bérelt volt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2000-es </a:t>
            </a:r>
            <a:r>
              <a:rPr lang="hu-HU" sz="2400" b="1" dirty="0"/>
              <a:t>évek</a:t>
            </a:r>
            <a:r>
              <a:rPr lang="hu-HU" sz="2400" b="1" dirty="0" smtClean="0"/>
              <a:t>: </a:t>
            </a:r>
            <a:r>
              <a:rPr lang="hu-HU" sz="2400" dirty="0" smtClean="0"/>
              <a:t>A </a:t>
            </a:r>
            <a:r>
              <a:rPr lang="hu-HU" sz="2400" dirty="0"/>
              <a:t>nagybirtokok földhasználatában továbbra is döntő a bérlet</a:t>
            </a:r>
            <a:r>
              <a:rPr lang="hu-HU" sz="2400" dirty="0" smtClean="0"/>
              <a:t>. KSH </a:t>
            </a:r>
            <a:r>
              <a:rPr lang="hu-HU" sz="2400" dirty="0"/>
              <a:t>2000 körüli adatok: 75% bérelt, 25% saját tulajdon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2010-es </a:t>
            </a:r>
            <a:r>
              <a:rPr lang="hu-HU" sz="2400" b="1" dirty="0"/>
              <a:t>évek</a:t>
            </a:r>
            <a:r>
              <a:rPr lang="hu-HU" sz="2400" b="1" dirty="0" smtClean="0"/>
              <a:t>: </a:t>
            </a:r>
            <a:r>
              <a:rPr lang="hu-HU" sz="2400" dirty="0" smtClean="0"/>
              <a:t>2010-ben a </a:t>
            </a:r>
            <a:r>
              <a:rPr lang="hu-HU" sz="2400" dirty="0"/>
              <a:t>nagybirtokok területének kb. 65–70%-a bérelt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2016</a:t>
            </a:r>
            <a:r>
              <a:rPr lang="hu-HU" sz="2400" dirty="0"/>
              <a:t>: állami földárverések után nőtt a saját tulajdon aránya → ~55–60% bérelt, 40–45% saját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2020–2024: </a:t>
            </a:r>
            <a:r>
              <a:rPr lang="hu-HU" sz="2400" dirty="0" smtClean="0"/>
              <a:t>az </a:t>
            </a:r>
            <a:r>
              <a:rPr lang="hu-HU" sz="2400" dirty="0"/>
              <a:t>500+ ha gazdaságok területének kb. 50–55%-a bérelt, a többi saját</a:t>
            </a:r>
            <a:r>
              <a:rPr lang="hu-HU" sz="2400" dirty="0" smtClean="0"/>
              <a:t>.</a:t>
            </a:r>
          </a:p>
          <a:p>
            <a:endParaRPr lang="hu-HU" sz="2400" dirty="0" smtClean="0"/>
          </a:p>
          <a:p>
            <a:r>
              <a:rPr lang="hu-HU" sz="2400" dirty="0" smtClean="0"/>
              <a:t>Tehát </a:t>
            </a:r>
            <a:r>
              <a:rPr lang="hu-HU" sz="2400" dirty="0"/>
              <a:t>lassú elmozdulás a saját tulajdon felé, </a:t>
            </a:r>
            <a:r>
              <a:rPr lang="hu-HU" sz="2400" dirty="0" smtClean="0"/>
              <a:t>jelentős részben  </a:t>
            </a:r>
            <a:r>
              <a:rPr lang="hu-HU" sz="2400" dirty="0"/>
              <a:t>politikai alapú földvásárlásokkal.</a:t>
            </a:r>
          </a:p>
        </p:txBody>
      </p:sp>
    </p:spTree>
    <p:extLst>
      <p:ext uri="{BB962C8B-B14F-4D97-AF65-F5344CB8AC3E}">
        <p14:creationId xmlns:p14="http://schemas.microsoft.com/office/powerpoint/2010/main" val="3802619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231" y="20111"/>
            <a:ext cx="11726943" cy="554924"/>
          </a:xfrm>
        </p:spPr>
        <p:txBody>
          <a:bodyPr/>
          <a:lstStyle/>
          <a:p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Kisbirtokok földhasználata – bérlet vs. tulajdon</a:t>
            </a:r>
          </a:p>
        </p:txBody>
      </p:sp>
      <p:sp>
        <p:nvSpPr>
          <p:cNvPr id="3" name="Téglalap 2"/>
          <p:cNvSpPr/>
          <p:nvPr/>
        </p:nvSpPr>
        <p:spPr>
          <a:xfrm>
            <a:off x="499620" y="769462"/>
            <a:ext cx="111330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/>
              <a:t>1990-es évek</a:t>
            </a:r>
            <a:r>
              <a:rPr lang="hu-HU" sz="2800" b="1" dirty="0" smtClean="0"/>
              <a:t>: </a:t>
            </a:r>
            <a:r>
              <a:rPr lang="hu-HU" sz="2800" dirty="0" smtClean="0"/>
              <a:t>A </a:t>
            </a:r>
            <a:r>
              <a:rPr lang="hu-HU" sz="2800" dirty="0"/>
              <a:t>kárpótlással megszerzett kisparcellák többségét a tulajdonos </a:t>
            </a:r>
            <a:r>
              <a:rPr lang="hu-HU" sz="2800" dirty="0" smtClean="0"/>
              <a:t>(a látszat szerint) maga </a:t>
            </a:r>
            <a:r>
              <a:rPr lang="hu-HU" sz="2800" dirty="0"/>
              <a:t>művelte</a:t>
            </a:r>
            <a:r>
              <a:rPr lang="hu-HU" sz="2800" dirty="0" smtClean="0"/>
              <a:t>. Bérleti </a:t>
            </a:r>
            <a:r>
              <a:rPr lang="hu-HU" sz="2800" dirty="0"/>
              <a:t>arány: 20–25% körül</a:t>
            </a:r>
            <a:r>
              <a:rPr lang="hu-HU" sz="2800" dirty="0" smtClean="0"/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/>
              <a:t>2000-es </a:t>
            </a:r>
            <a:r>
              <a:rPr lang="hu-HU" sz="2800" b="1" dirty="0"/>
              <a:t>évek</a:t>
            </a:r>
            <a:r>
              <a:rPr lang="hu-HU" sz="2800" b="1" dirty="0" smtClean="0"/>
              <a:t>: </a:t>
            </a:r>
            <a:r>
              <a:rPr lang="hu-HU" sz="2800" dirty="0" smtClean="0"/>
              <a:t>A </a:t>
            </a:r>
            <a:r>
              <a:rPr lang="hu-HU" sz="2800" dirty="0"/>
              <a:t>kisbirtokosok </a:t>
            </a:r>
            <a:r>
              <a:rPr lang="hu-HU" sz="2800" dirty="0" smtClean="0"/>
              <a:t>(&lt;300 ha) jelentős </a:t>
            </a:r>
            <a:r>
              <a:rPr lang="hu-HU" sz="2800" dirty="0"/>
              <a:t>része kiöregedett, földjét bérbe adta</a:t>
            </a:r>
            <a:r>
              <a:rPr lang="hu-HU" sz="2800" dirty="0" smtClean="0"/>
              <a:t>. 2000-re </a:t>
            </a:r>
            <a:r>
              <a:rPr lang="hu-HU" sz="2800" dirty="0"/>
              <a:t>a kisgazdaságokban a bérleti arány 30–35</a:t>
            </a:r>
            <a:r>
              <a:rPr lang="hu-HU" sz="2800" dirty="0" smtClean="0"/>
              <a:t>%.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/>
              <a:t>2010 </a:t>
            </a:r>
            <a:r>
              <a:rPr lang="hu-HU" sz="2800" b="1" dirty="0"/>
              <a:t>körül</a:t>
            </a:r>
            <a:r>
              <a:rPr lang="hu-HU" sz="2800" b="1" dirty="0" smtClean="0"/>
              <a:t>: </a:t>
            </a:r>
            <a:r>
              <a:rPr lang="hu-HU" sz="2800" dirty="0" smtClean="0"/>
              <a:t>a 10 ha-</a:t>
            </a:r>
            <a:r>
              <a:rPr lang="hu-HU" sz="2800" dirty="0" err="1" smtClean="0"/>
              <a:t>nál</a:t>
            </a:r>
            <a:r>
              <a:rPr lang="hu-HU" sz="2800" dirty="0" smtClean="0"/>
              <a:t> kisebb </a:t>
            </a:r>
            <a:r>
              <a:rPr lang="hu-HU" sz="2800" dirty="0"/>
              <a:t>gazdaságokban a bérelt föld aránya már ~40% volt</a:t>
            </a:r>
            <a:r>
              <a:rPr lang="hu-HU" sz="2800" dirty="0" smtClean="0"/>
              <a:t>.</a:t>
            </a:r>
          </a:p>
          <a:p>
            <a:endParaRPr lang="hu-HU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dirty="0" smtClean="0"/>
              <a:t>2020–2024: </a:t>
            </a:r>
            <a:r>
              <a:rPr lang="hu-HU" sz="2800" dirty="0" smtClean="0"/>
              <a:t>50 </a:t>
            </a:r>
            <a:r>
              <a:rPr lang="hu-HU" sz="2800" dirty="0"/>
              <a:t>ha alatti gazdaságoknál a földek kb. 50%-a saját, 50%-a </a:t>
            </a:r>
            <a:r>
              <a:rPr lang="hu-HU" sz="2800" dirty="0" smtClean="0"/>
              <a:t>bérelt.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/>
          </a:p>
          <a:p>
            <a:r>
              <a:rPr lang="hu-HU" sz="2800" dirty="0" smtClean="0"/>
              <a:t>Sok kisgazda </a:t>
            </a:r>
            <a:r>
              <a:rPr lang="hu-HU" sz="2800" dirty="0"/>
              <a:t>csak minimális saját földdel rendelkezik, a gazdálkodás főleg bérelt területen folyik.</a:t>
            </a:r>
          </a:p>
        </p:txBody>
      </p:sp>
    </p:spTree>
    <p:extLst>
      <p:ext uri="{BB962C8B-B14F-4D97-AF65-F5344CB8AC3E}">
        <p14:creationId xmlns:p14="http://schemas.microsoft.com/office/powerpoint/2010/main" val="127410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12192000" cy="72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bérelt földterületek aránya a kis- és nagybirtokoknál (1990-2025)</a:t>
            </a:r>
            <a:endParaRPr sz="3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48" y="867266"/>
            <a:ext cx="11565118" cy="580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2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" y="126240"/>
            <a:ext cx="121228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A területi alapú támogatás átalakulása (SAPS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BISS)</a:t>
            </a:r>
            <a:endParaRPr lang="hu-H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b="1" dirty="0" smtClean="0"/>
              <a:t>2023-tól</a:t>
            </a:r>
            <a:r>
              <a:rPr lang="hu-HU" sz="2400" dirty="0" smtClean="0"/>
              <a:t> az addigi </a:t>
            </a:r>
            <a:r>
              <a:rPr lang="hu-HU" sz="2400" b="1" dirty="0"/>
              <a:t>egységes területalapú támogatást (SAPS) </a:t>
            </a:r>
            <a:r>
              <a:rPr lang="hu-HU" sz="2400" dirty="0"/>
              <a:t>felváltja az alap </a:t>
            </a:r>
            <a:r>
              <a:rPr lang="hu-HU" sz="2400" b="1" dirty="0" smtClean="0"/>
              <a:t>jövedelem-támogatás </a:t>
            </a:r>
            <a:r>
              <a:rPr lang="hu-HU" sz="2400" b="1" dirty="0"/>
              <a:t>(BISS)</a:t>
            </a:r>
            <a:r>
              <a:rPr lang="hu-HU" sz="2400" dirty="0"/>
              <a:t>, melynek összege a korábbi időszak SAPS-támogatási összegéhez hasonlóan alakul</a:t>
            </a:r>
            <a:r>
              <a:rPr lang="hu-HU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A </a:t>
            </a:r>
            <a:r>
              <a:rPr lang="hu-HU" sz="2400" dirty="0" err="1"/>
              <a:t>fenntarthatóságot</a:t>
            </a:r>
            <a:r>
              <a:rPr lang="hu-HU" sz="2400" dirty="0"/>
              <a:t> elősegítő </a:t>
            </a:r>
            <a:r>
              <a:rPr lang="hu-HU" sz="2400" b="1" dirty="0"/>
              <a:t>alapszintű jövedelemtámogatás</a:t>
            </a:r>
            <a:r>
              <a:rPr lang="hu-HU" sz="2400" dirty="0"/>
              <a:t>, az alaptámogatás – SAPS és zöldítés jogcímeit váltotta </a:t>
            </a:r>
            <a:r>
              <a:rPr lang="hu-HU" sz="2400" dirty="0" smtClean="0"/>
              <a:t>fel. </a:t>
            </a:r>
            <a:r>
              <a:rPr lang="hu-HU" sz="2400" dirty="0"/>
              <a:t>Célja továbbra is a mezőgazdasági üzemek számára kiszámítható, alapszintű hektáronkénti jövedelemtámogatás biztosítása, ezáltal a termelők pénzügyi stabilitásának növelése, kockázatainak csökkentése.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Az alaptámogatás a termelők legszélesebb körét lefedő beavatkozás marad, amely </a:t>
            </a:r>
            <a:r>
              <a:rPr lang="hu-HU" sz="2400" b="1" dirty="0"/>
              <a:t>minden jogosult (mintegy 5 millió) hektár után</a:t>
            </a:r>
            <a:r>
              <a:rPr lang="hu-HU" sz="2400" dirty="0"/>
              <a:t> igénybe vehető, és amely nagyságrendileg </a:t>
            </a:r>
            <a:r>
              <a:rPr lang="hu-HU" sz="2400" b="1" dirty="0"/>
              <a:t>160 ezer termelőhöz</a:t>
            </a:r>
            <a:r>
              <a:rPr lang="hu-HU" sz="2400" dirty="0"/>
              <a:t> jut el. </a:t>
            </a:r>
            <a:endParaRPr lang="hu-H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 smtClean="0"/>
              <a:t>Lényeges </a:t>
            </a:r>
            <a:r>
              <a:rPr lang="hu-HU" sz="2400" dirty="0"/>
              <a:t>előrelépés fenntarthatósági szempontból, hogy – szakítva a több évtizedes tiltással – immár </a:t>
            </a:r>
            <a:r>
              <a:rPr lang="hu-HU" sz="2400" b="1" dirty="0"/>
              <a:t>a mezőgazdasági táblák közé ékelődő, termelésre nem használt, </a:t>
            </a:r>
            <a:r>
              <a:rPr lang="hu-HU" sz="2400" b="1" dirty="0" err="1"/>
              <a:t>agro</a:t>
            </a:r>
            <a:r>
              <a:rPr lang="hu-HU" sz="2400" b="1" dirty="0"/>
              <a:t>-ökológiai jelentőségű területek is részesülhetnek </a:t>
            </a:r>
            <a:r>
              <a:rPr lang="hu-HU" sz="2400" dirty="0"/>
              <a:t>az alaptámogatásban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/>
              <a:t>A támogatás tervezett fajlagos értéke </a:t>
            </a:r>
            <a:r>
              <a:rPr lang="hu-HU" sz="2400" b="1" dirty="0"/>
              <a:t>147 euró/hektár körül alakulhat, amely 125 és 169 euró között mozoghat</a:t>
            </a:r>
            <a:r>
              <a:rPr lang="hu-HU" sz="2400" dirty="0"/>
              <a:t>, attól függően, hogy mekkora lesz a jogosult területek nagysága.</a:t>
            </a:r>
          </a:p>
        </p:txBody>
      </p:sp>
    </p:spTree>
    <p:extLst>
      <p:ext uri="{BB962C8B-B14F-4D97-AF65-F5344CB8AC3E}">
        <p14:creationId xmlns:p14="http://schemas.microsoft.com/office/powerpoint/2010/main" val="124105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687900"/>
            <a:ext cx="10972800" cy="1092248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Történet</a:t>
            </a:r>
            <a:endParaRPr lang="hu-HU"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94268"/>
            <a:ext cx="11904133" cy="754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9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magyar agrártámogatások hasznosulásának szerkezete</a:t>
            </a:r>
            <a:endParaRPr sz="39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95" y="1063153"/>
            <a:ext cx="10897386" cy="56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5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09816"/>
            <a:ext cx="12192000" cy="60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Agrártámogatások és bérleti díjak alakulása (2000-2024)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Kimeneti 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895546"/>
            <a:ext cx="11389118" cy="577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6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548" y="20113"/>
            <a:ext cx="11934333" cy="620907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</a:rPr>
              <a:t>A földbérleti díjak jellemzői és következményei</a:t>
            </a:r>
            <a:endParaRPr lang="hu-H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2548" y="794852"/>
            <a:ext cx="119343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AutoNum type="arabicPeriod"/>
            </a:pPr>
            <a:r>
              <a:rPr lang="hu-HU" sz="2400" b="1" dirty="0" smtClean="0"/>
              <a:t>Ki </a:t>
            </a:r>
            <a:r>
              <a:rPr lang="hu-HU" sz="2400" b="1" dirty="0"/>
              <a:t>a föld bérbeadója</a:t>
            </a:r>
            <a:r>
              <a:rPr lang="hu-HU" sz="2400" b="1" dirty="0" smtClean="0"/>
              <a:t>? </a:t>
            </a:r>
            <a:r>
              <a:rPr lang="hu-HU" sz="2400" dirty="0" smtClean="0"/>
              <a:t>Magyarországon </a:t>
            </a:r>
            <a:r>
              <a:rPr lang="hu-HU" sz="2400" dirty="0"/>
              <a:t>kb. 2,1 millió földtulajdonos van, de </a:t>
            </a:r>
            <a:r>
              <a:rPr lang="hu-HU" sz="2400" dirty="0" smtClean="0"/>
              <a:t>közülük ténylegesen </a:t>
            </a:r>
            <a:r>
              <a:rPr lang="hu-HU" sz="2400" dirty="0"/>
              <a:t>gazdálkodó: csak ~150–170 ezer (≈8</a:t>
            </a:r>
            <a:r>
              <a:rPr lang="hu-HU" sz="2400" dirty="0" smtClean="0"/>
              <a:t>%). Nem </a:t>
            </a:r>
            <a:r>
              <a:rPr lang="hu-HU" sz="2400" dirty="0"/>
              <a:t>gazdálkodó (városi örökös, nyugdíjas, passzív tulajdonos): a döntő többség (~90</a:t>
            </a:r>
            <a:r>
              <a:rPr lang="hu-HU" sz="2400" dirty="0" smtClean="0"/>
              <a:t>%). </a:t>
            </a:r>
            <a:r>
              <a:rPr lang="hu-HU" sz="2400" dirty="0"/>
              <a:t>Ez azt jelenti, hogy a bérleti díjak túlnyomó részét nem gazdálkodók kapják</a:t>
            </a:r>
            <a:r>
              <a:rPr lang="hu-HU" sz="2400" dirty="0" smtClean="0"/>
              <a:t>.</a:t>
            </a:r>
          </a:p>
          <a:p>
            <a:pPr indent="-342900">
              <a:buAutoNum type="arabicPeriod"/>
            </a:pPr>
            <a:r>
              <a:rPr lang="hu-HU" sz="2400" b="1" dirty="0" smtClean="0"/>
              <a:t>Bérleti </a:t>
            </a:r>
            <a:r>
              <a:rPr lang="hu-HU" sz="2400" b="1" dirty="0"/>
              <a:t>díj </a:t>
            </a:r>
            <a:r>
              <a:rPr lang="hu-HU" sz="2400" b="1" dirty="0" smtClean="0"/>
              <a:t>nagyságrendje: </a:t>
            </a:r>
            <a:r>
              <a:rPr lang="hu-HU" sz="2400" dirty="0" smtClean="0"/>
              <a:t>Éves </a:t>
            </a:r>
            <a:r>
              <a:rPr lang="hu-HU" sz="2400" dirty="0"/>
              <a:t>bérleti piac volumene: ~330–350 milliárd Ft (2024</a:t>
            </a:r>
            <a:r>
              <a:rPr lang="hu-HU" sz="2400" dirty="0" smtClean="0"/>
              <a:t>).</a:t>
            </a:r>
          </a:p>
          <a:p>
            <a:pPr indent="-342900">
              <a:buAutoNum type="arabicPeriod"/>
            </a:pPr>
            <a:r>
              <a:rPr lang="hu-HU" sz="2400" b="1" dirty="0" smtClean="0"/>
              <a:t>Ebből </a:t>
            </a:r>
            <a:r>
              <a:rPr lang="hu-HU" sz="2400" b="1" dirty="0"/>
              <a:t>mennyi marad a mezőgazdaságban</a:t>
            </a:r>
            <a:r>
              <a:rPr lang="hu-HU" sz="2400" b="1" dirty="0" smtClean="0"/>
              <a:t>? </a:t>
            </a:r>
            <a:r>
              <a:rPr lang="hu-HU" sz="2400" dirty="0" smtClean="0"/>
              <a:t>Gazdálkodó </a:t>
            </a:r>
            <a:r>
              <a:rPr lang="hu-HU" sz="2400" dirty="0"/>
              <a:t>bérbeadók (≈10%) → a befolyt pénzt részben visszaforgatják gépekbe, állatállományba, technológiába. Ez kb. 30–35 milliárd Ft/év</a:t>
            </a:r>
            <a:r>
              <a:rPr lang="hu-HU" sz="2400" dirty="0" smtClean="0"/>
              <a:t>. Nem </a:t>
            </a:r>
            <a:r>
              <a:rPr lang="hu-HU" sz="2400" dirty="0"/>
              <a:t>gazdálkodó bérbeadók (≈90%) → fogyasztásra, városi ingatlanra, megtakarításra költik → 300+ milliárd Ft/év kiáramlás</a:t>
            </a:r>
            <a:r>
              <a:rPr lang="hu-HU" sz="2400" dirty="0" smtClean="0"/>
              <a:t>.</a:t>
            </a:r>
          </a:p>
          <a:p>
            <a:pPr indent="-342900">
              <a:buAutoNum type="arabicPeriod"/>
            </a:pPr>
            <a:r>
              <a:rPr lang="hu-HU" sz="2400" b="1" dirty="0" smtClean="0"/>
              <a:t>Arányok:</a:t>
            </a:r>
            <a:r>
              <a:rPr lang="hu-HU" sz="2400" dirty="0" smtClean="0"/>
              <a:t> Kiáramlás </a:t>
            </a:r>
            <a:r>
              <a:rPr lang="hu-HU" sz="2400" dirty="0"/>
              <a:t>a szektorból: kb. 85–90</a:t>
            </a:r>
            <a:r>
              <a:rPr lang="hu-HU" sz="2400" dirty="0" smtClean="0"/>
              <a:t>%. A bent </a:t>
            </a:r>
            <a:r>
              <a:rPr lang="hu-HU" sz="2400" dirty="0"/>
              <a:t>maradó rész (</a:t>
            </a:r>
            <a:r>
              <a:rPr lang="hu-HU" sz="2400" dirty="0" err="1"/>
              <a:t>újrabefektetés</a:t>
            </a:r>
            <a:r>
              <a:rPr lang="hu-HU" sz="2400" dirty="0"/>
              <a:t> a mezőgazdaságba): kb. 10–15</a:t>
            </a:r>
            <a:r>
              <a:rPr lang="hu-HU" sz="2400" dirty="0" smtClean="0"/>
              <a:t>%.</a:t>
            </a:r>
          </a:p>
          <a:p>
            <a:pPr indent="-342900">
              <a:buAutoNum type="arabicPeriod"/>
            </a:pPr>
            <a:r>
              <a:rPr lang="hu-HU" sz="2400" b="1" dirty="0" smtClean="0"/>
              <a:t>Következmények:</a:t>
            </a:r>
            <a:r>
              <a:rPr lang="hu-HU" sz="2400" dirty="0" smtClean="0"/>
              <a:t> A </a:t>
            </a:r>
            <a:r>
              <a:rPr lang="hu-HU" sz="2400" dirty="0"/>
              <a:t>hektáralapú támogatások döntő része nem a termelést fejleszti, hanem földjáradékként szivárog el</a:t>
            </a:r>
            <a:r>
              <a:rPr lang="hu-HU" sz="2400" dirty="0" smtClean="0"/>
              <a:t>. Ez </a:t>
            </a:r>
            <a:r>
              <a:rPr lang="hu-HU" sz="2400" dirty="0"/>
              <a:t>rontja a magyar mezőgazdaság innovációs és versenyképességi </a:t>
            </a:r>
            <a:r>
              <a:rPr lang="hu-HU" sz="2400" dirty="0" smtClean="0"/>
              <a:t>lehetőségeit. Nyugaton </a:t>
            </a:r>
            <a:r>
              <a:rPr lang="hu-HU" sz="2400" dirty="0"/>
              <a:t>hasonló a helyzet, de </a:t>
            </a:r>
            <a:r>
              <a:rPr lang="hu-HU" sz="2400" dirty="0" smtClean="0"/>
              <a:t>ott a </a:t>
            </a:r>
            <a:r>
              <a:rPr lang="hu-HU" sz="2400" dirty="0"/>
              <a:t>bérleti díj sokszor helyben marad (gazda-bérbeadó kapcsolatokon keresztül, pl. családon belül</a:t>
            </a:r>
            <a:r>
              <a:rPr lang="hu-HU" sz="2400" dirty="0" smtClean="0"/>
              <a:t>), Lengyelországban </a:t>
            </a:r>
            <a:r>
              <a:rPr lang="hu-HU" sz="2400" dirty="0"/>
              <a:t>pedig alig van ilyen kiáramlás, mert többség saját földjén gazdálkodik.</a:t>
            </a:r>
          </a:p>
        </p:txBody>
      </p:sp>
    </p:spTree>
    <p:extLst>
      <p:ext uri="{BB962C8B-B14F-4D97-AF65-F5344CB8AC3E}">
        <p14:creationId xmlns:p14="http://schemas.microsoft.com/office/powerpoint/2010/main" val="427291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2192000" cy="11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7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Mezőgazdasági bérelt föld aránya ill. a bérleti díj/támogatás 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(nemzetközi összehasonlítás)</a:t>
            </a:r>
            <a:endParaRPr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3" y="1376313"/>
            <a:ext cx="11582154" cy="53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60256"/>
            <a:ext cx="12192000" cy="54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hektárra jutó mezőgazdasági jövedelem szerkezete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7" y="914401"/>
            <a:ext cx="11453566" cy="580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2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75414"/>
            <a:ext cx="12192000" cy="73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35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Földbérlet és támogatások </a:t>
            </a:r>
            <a:r>
              <a:rPr lang="hu-HU" sz="335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viszonya nemzetközi összehasonlításban</a:t>
            </a:r>
            <a:endParaRPr sz="335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2190"/>
              </p:ext>
            </p:extLst>
          </p:nvPr>
        </p:nvGraphicFramePr>
        <p:xfrm>
          <a:off x="143936" y="923825"/>
          <a:ext cx="11724410" cy="5943706"/>
        </p:xfrm>
        <a:graphic>
          <a:graphicData uri="http://schemas.openxmlformats.org/drawingml/2006/table">
            <a:tbl>
              <a:tblPr/>
              <a:tblGrid>
                <a:gridCol w="2329482">
                  <a:extLst>
                    <a:ext uri="{9D8B030D-6E8A-4147-A177-3AD203B41FA5}">
                      <a16:colId xmlns:a16="http://schemas.microsoft.com/office/drawing/2014/main" val="3477853914"/>
                    </a:ext>
                  </a:extLst>
                </a:gridCol>
                <a:gridCol w="2348732">
                  <a:extLst>
                    <a:ext uri="{9D8B030D-6E8A-4147-A177-3AD203B41FA5}">
                      <a16:colId xmlns:a16="http://schemas.microsoft.com/office/drawing/2014/main" val="1967164307"/>
                    </a:ext>
                  </a:extLst>
                </a:gridCol>
                <a:gridCol w="2348732">
                  <a:extLst>
                    <a:ext uri="{9D8B030D-6E8A-4147-A177-3AD203B41FA5}">
                      <a16:colId xmlns:a16="http://schemas.microsoft.com/office/drawing/2014/main" val="856206675"/>
                    </a:ext>
                  </a:extLst>
                </a:gridCol>
                <a:gridCol w="2348732">
                  <a:extLst>
                    <a:ext uri="{9D8B030D-6E8A-4147-A177-3AD203B41FA5}">
                      <a16:colId xmlns:a16="http://schemas.microsoft.com/office/drawing/2014/main" val="1524681913"/>
                    </a:ext>
                  </a:extLst>
                </a:gridCol>
                <a:gridCol w="2348732">
                  <a:extLst>
                    <a:ext uri="{9D8B030D-6E8A-4147-A177-3AD203B41FA5}">
                      <a16:colId xmlns:a16="http://schemas.microsoft.com/office/drawing/2014/main" val="3999389201"/>
                    </a:ext>
                  </a:extLst>
                </a:gridCol>
              </a:tblGrid>
              <a:tr h="919333"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Régió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Bérelt föld aránya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Bérleti díj (€/ha/év)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Bérleti díj / támogatás arány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Sajátosság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18532"/>
                  </a:ext>
                </a:extLst>
              </a:tr>
              <a:tr h="1347041">
                <a:tc>
                  <a:txBody>
                    <a:bodyPr/>
                    <a:lstStyle/>
                    <a:p>
                      <a:r>
                        <a:rPr lang="hu-HU" sz="2200" b="1" dirty="0"/>
                        <a:t>Magyarország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 smtClean="0"/>
                        <a:t>~80%</a:t>
                      </a:r>
                      <a:endParaRPr lang="hu-HU" sz="2200" b="1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150–200 €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~70%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rövid távú szerződések, oligarchikus koncentráció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584647"/>
                  </a:ext>
                </a:extLst>
              </a:tr>
              <a:tr h="919333">
                <a:tc>
                  <a:txBody>
                    <a:bodyPr/>
                    <a:lstStyle/>
                    <a:p>
                      <a:r>
                        <a:rPr lang="hu-HU" sz="2200" b="1" dirty="0"/>
                        <a:t>Németország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~60%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250–400 €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80–100%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hosszú távú, stabil bérleti piac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95764"/>
                  </a:ext>
                </a:extLst>
              </a:tr>
              <a:tr h="919333">
                <a:tc>
                  <a:txBody>
                    <a:bodyPr/>
                    <a:lstStyle/>
                    <a:p>
                      <a:r>
                        <a:rPr lang="hu-HU" sz="2200" b="1" dirty="0"/>
                        <a:t>Franciaország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~70%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150–250 €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70–90%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erős jogvédelem a </a:t>
                      </a:r>
                      <a:r>
                        <a:rPr lang="hu-HU" sz="2000" b="1" dirty="0" smtClean="0"/>
                        <a:t>bérlők</a:t>
                      </a:r>
                      <a:r>
                        <a:rPr lang="hu-HU" sz="2000" b="1" baseline="0" dirty="0" smtClean="0"/>
                        <a:t> javára</a:t>
                      </a:r>
                      <a:endParaRPr lang="hu-HU" sz="2000" b="1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116449"/>
                  </a:ext>
                </a:extLst>
              </a:tr>
              <a:tr h="919333">
                <a:tc>
                  <a:txBody>
                    <a:bodyPr/>
                    <a:lstStyle/>
                    <a:p>
                      <a:r>
                        <a:rPr lang="hu-HU" sz="2200" b="1" dirty="0"/>
                        <a:t>Hollandia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~40%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600–800 €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&gt;100% </a:t>
                      </a:r>
                      <a:endParaRPr lang="hu-HU" sz="2200" b="1" dirty="0" smtClean="0"/>
                    </a:p>
                    <a:p>
                      <a:pPr algn="ctr"/>
                      <a:r>
                        <a:rPr lang="hu-HU" sz="2200" b="1" dirty="0" smtClean="0"/>
                        <a:t>(kevés támogatás)</a:t>
                      </a:r>
                      <a:endParaRPr lang="hu-HU" sz="2200" b="1" dirty="0"/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/>
                        <a:t>extrém földárak és bérleti díjak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4400"/>
                  </a:ext>
                </a:extLst>
              </a:tr>
              <a:tr h="919333">
                <a:tc>
                  <a:txBody>
                    <a:bodyPr/>
                    <a:lstStyle/>
                    <a:p>
                      <a:r>
                        <a:rPr lang="hu-HU" sz="2200" b="1" dirty="0"/>
                        <a:t>Lengyelország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~20%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/>
                        <a:t>100–120 €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200" b="1" dirty="0"/>
                        <a:t>20–30%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családi tulajdon dominanciája</a:t>
                      </a:r>
                    </a:p>
                  </a:txBody>
                  <a:tcPr marL="53065" marR="53065" marT="26533" marB="265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28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1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593632"/>
            <a:ext cx="10972800" cy="1143000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Agrároligarchák</a:t>
            </a:r>
            <a:endParaRPr lang="hu-HU" sz="6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9614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75414"/>
            <a:ext cx="12192000" cy="57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Agrároligarchák – 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nagyságrendek, bérelt arány, támogatási minták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724045"/>
              </p:ext>
            </p:extLst>
          </p:nvPr>
        </p:nvGraphicFramePr>
        <p:xfrm>
          <a:off x="0" y="659875"/>
          <a:ext cx="12192000" cy="6069221"/>
        </p:xfrm>
        <a:graphic>
          <a:graphicData uri="http://schemas.openxmlformats.org/drawingml/2006/table">
            <a:tbl>
              <a:tblPr/>
              <a:tblGrid>
                <a:gridCol w="1999879">
                  <a:extLst>
                    <a:ext uri="{9D8B030D-6E8A-4147-A177-3AD203B41FA5}">
                      <a16:colId xmlns:a16="http://schemas.microsoft.com/office/drawing/2014/main" val="1890552346"/>
                    </a:ext>
                  </a:extLst>
                </a:gridCol>
                <a:gridCol w="2028314">
                  <a:extLst>
                    <a:ext uri="{9D8B030D-6E8A-4147-A177-3AD203B41FA5}">
                      <a16:colId xmlns:a16="http://schemas.microsoft.com/office/drawing/2014/main" val="4049795027"/>
                    </a:ext>
                  </a:extLst>
                </a:gridCol>
                <a:gridCol w="2767606">
                  <a:extLst>
                    <a:ext uri="{9D8B030D-6E8A-4147-A177-3AD203B41FA5}">
                      <a16:colId xmlns:a16="http://schemas.microsoft.com/office/drawing/2014/main" val="4203388760"/>
                    </a:ext>
                  </a:extLst>
                </a:gridCol>
                <a:gridCol w="2805519">
                  <a:extLst>
                    <a:ext uri="{9D8B030D-6E8A-4147-A177-3AD203B41FA5}">
                      <a16:colId xmlns:a16="http://schemas.microsoft.com/office/drawing/2014/main" val="3255451188"/>
                    </a:ext>
                  </a:extLst>
                </a:gridCol>
                <a:gridCol w="2590682">
                  <a:extLst>
                    <a:ext uri="{9D8B030D-6E8A-4147-A177-3AD203B41FA5}">
                      <a16:colId xmlns:a16="http://schemas.microsoft.com/office/drawing/2014/main" val="390280002"/>
                    </a:ext>
                  </a:extLst>
                </a:gridCol>
              </a:tblGrid>
              <a:tr h="471343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Csoport / vállalat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Becsült művelt föld (ha)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Bérelt arány / állami bérlet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Friss/ismert támogatási minták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Elit-kapcsolat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592396"/>
                  </a:ext>
                </a:extLst>
              </a:tr>
              <a:tr h="637029">
                <a:tc>
                  <a:txBody>
                    <a:bodyPr/>
                    <a:lstStyle/>
                    <a:p>
                      <a:r>
                        <a:rPr lang="hu-HU" sz="1400" b="1"/>
                        <a:t>Talentis Agro (Mészáros-csoport)</a:t>
                      </a:r>
                      <a:endParaRPr lang="hu-HU" sz="1400"/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~</a:t>
                      </a:r>
                      <a:r>
                        <a:rPr lang="hu-HU" sz="1400" b="1" dirty="0"/>
                        <a:t>60 000 ha</a:t>
                      </a:r>
                      <a:r>
                        <a:rPr lang="hu-HU" sz="1400" dirty="0"/>
                        <a:t> (2024)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vegyes; portfólióban több egykori állami földbérlő (pl. Lajta-Hanság)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rendszeres CAP-pénzek; beruházási támogatások (pl. Lajta-Hanság ~2 mrd Ft VP-támogatott fejlesztés, 2023)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Mészáros Lőrinc, a miniszterelnök régi köre; számos felvásárlás állami jóváhagyásokkal.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052454"/>
                  </a:ext>
                </a:extLst>
              </a:tr>
              <a:tr h="794683">
                <a:tc>
                  <a:txBody>
                    <a:bodyPr/>
                    <a:lstStyle/>
                    <a:p>
                      <a:r>
                        <a:rPr lang="hu-HU" sz="1400" b="1"/>
                        <a:t>Bonafarm (Csányi-csoport)</a:t>
                      </a:r>
                      <a:endParaRPr lang="hu-HU" sz="1400"/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~</a:t>
                      </a:r>
                      <a:r>
                        <a:rPr lang="hu-HU" sz="1400" b="1" dirty="0"/>
                        <a:t>34 000 ha</a:t>
                      </a:r>
                      <a:r>
                        <a:rPr lang="hu-HU" sz="1400" dirty="0"/>
                        <a:t> szántó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túlnyomórészt bérelt</a:t>
                      </a:r>
                      <a:r>
                        <a:rPr lang="hu-HU" sz="1400"/>
                        <a:t>; klasszikus állami bérlők: </a:t>
                      </a:r>
                      <a:r>
                        <a:rPr lang="hu-HU" sz="1400" b="1"/>
                        <a:t>Bóly Zrt. ~16 000 ha</a:t>
                      </a:r>
                      <a:r>
                        <a:rPr lang="hu-HU" sz="1400"/>
                        <a:t>, </a:t>
                      </a:r>
                      <a:r>
                        <a:rPr lang="hu-HU" sz="1400" b="1"/>
                        <a:t>Dalmand Zrt. ~10 667 ha</a:t>
                      </a:r>
                      <a:r>
                        <a:rPr lang="hu-HU" sz="1400"/>
                        <a:t> (állami)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a csoport és partnerei a legnagyobb CAP-kedvezményezettek között; nagy volumenű feldolgozó beruházások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Csányi Sándor (OTP). KITE integrátor felvásárlása (2015) erősítette a pozíciót.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959695"/>
                  </a:ext>
                </a:extLst>
              </a:tr>
              <a:tr h="798446">
                <a:tc>
                  <a:txBody>
                    <a:bodyPr/>
                    <a:lstStyle/>
                    <a:p>
                      <a:r>
                        <a:rPr lang="hu-HU" sz="1400" b="1"/>
                        <a:t>Nemzeti Ménesbirtok és Tangazdaság Zrt. (Mezőhegyes, állami)</a:t>
                      </a:r>
                      <a:endParaRPr lang="hu-HU" sz="1400"/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~10–11 000 ha</a:t>
                      </a:r>
                      <a:endParaRPr lang="hu-HU" sz="1400"/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állami vagyonkezelés (alapítványi struktúra óta a földet is az alapítvány kezeli)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nagy állami beruházások (pl. </a:t>
                      </a:r>
                      <a:r>
                        <a:rPr lang="hu-HU" sz="1400" b="1"/>
                        <a:t>10,5 mrd Ft</a:t>
                      </a:r>
                      <a:r>
                        <a:rPr lang="hu-HU" sz="1400"/>
                        <a:t> öntözésfejlesztés), az alapítvány további költségvetési forrásokhoz is jutott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2021-től a </a:t>
                      </a:r>
                      <a:r>
                        <a:rPr lang="hu-HU" sz="1400" b="1"/>
                        <a:t>Jövő Nemzedék Földje Alapítvány</a:t>
                      </a:r>
                      <a:r>
                        <a:rPr lang="hu-HU" sz="1400"/>
                        <a:t> kezeli; Lázár János kiemelt szerepével.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352026"/>
                  </a:ext>
                </a:extLst>
              </a:tr>
              <a:tr h="744718">
                <a:tc>
                  <a:txBody>
                    <a:bodyPr/>
                    <a:lstStyle/>
                    <a:p>
                      <a:r>
                        <a:rPr lang="hu-HU" sz="1400" b="1" dirty="0"/>
                        <a:t>Lajta-Hanság </a:t>
                      </a:r>
                      <a:r>
                        <a:rPr lang="hu-HU" sz="1400" b="1" dirty="0" err="1"/>
                        <a:t>Zrt</a:t>
                      </a:r>
                      <a:r>
                        <a:rPr lang="hu-HU" sz="1400" b="1" dirty="0"/>
                        <a:t>.</a:t>
                      </a:r>
                      <a:r>
                        <a:rPr lang="hu-HU" sz="1400" dirty="0"/>
                        <a:t> (ma </a:t>
                      </a:r>
                      <a:r>
                        <a:rPr lang="hu-HU" sz="1400" dirty="0" err="1"/>
                        <a:t>Talentis</a:t>
                      </a:r>
                      <a:r>
                        <a:rPr lang="hu-HU" sz="1400" dirty="0"/>
                        <a:t>-portfólió)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~10 300 ha</a:t>
                      </a:r>
                      <a:r>
                        <a:rPr lang="hu-HU" sz="1400"/>
                        <a:t> (2014 körüli CAP-bázis)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hosszú távú állami bérletek voltak; ma Mészáros-portfólió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717 millió Ft</a:t>
                      </a:r>
                      <a:r>
                        <a:rPr lang="hu-HU" sz="1400"/>
                        <a:t> körüli területalapú támogatás (2014); 2023-ban ~2 mrd Ft értékű, </a:t>
                      </a:r>
                      <a:r>
                        <a:rPr lang="hu-HU" sz="1400" b="1"/>
                        <a:t>VP-támogatott</a:t>
                      </a:r>
                      <a:r>
                        <a:rPr lang="hu-HU" sz="1400"/>
                        <a:t> fejlesztés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korábban Mezort/Simicska-kör, 2018-tól Mészáros-csoport.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11851"/>
                  </a:ext>
                </a:extLst>
              </a:tr>
              <a:tr h="451035">
                <a:tc>
                  <a:txBody>
                    <a:bodyPr/>
                    <a:lstStyle/>
                    <a:p>
                      <a:r>
                        <a:rPr lang="hu-HU" sz="1400" b="1"/>
                        <a:t>Dél-Pest Megyei Mezőgazdasági Zrt.</a:t>
                      </a:r>
                      <a:r>
                        <a:rPr lang="hu-HU" sz="1400"/>
                        <a:t> (Nyerges-kör)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&gt;5 000 ha</a:t>
                      </a:r>
                      <a:endParaRPr lang="hu-HU" sz="1400"/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jelentős állami bérletek a 2010-es években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CAP-támogatások a nagybirtok-kategóriában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Nyerges Zsolt – Simicska-kör egyik agrárvállalata.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70065"/>
                  </a:ext>
                </a:extLst>
              </a:tr>
              <a:tr h="737735">
                <a:tc>
                  <a:txBody>
                    <a:bodyPr/>
                    <a:lstStyle/>
                    <a:p>
                      <a:r>
                        <a:rPr lang="hu-HU" sz="1400" b="1"/>
                        <a:t>Hód-Mezőgazda Zrt.</a:t>
                      </a:r>
                      <a:r>
                        <a:rPr lang="hu-HU" sz="1400"/>
                        <a:t> (Hódmezővásárhely)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~</a:t>
                      </a:r>
                      <a:r>
                        <a:rPr lang="hu-HU" sz="1400" b="1"/>
                        <a:t>2 500–3 000 ha</a:t>
                      </a:r>
                      <a:r>
                        <a:rPr lang="hu-HU" sz="1400"/>
                        <a:t> szántó saját művelésben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/>
                        <a:t>~3 300 ha</a:t>
                      </a:r>
                      <a:r>
                        <a:rPr lang="hu-HU" sz="1400" dirty="0"/>
                        <a:t> állami szántó + </a:t>
                      </a:r>
                      <a:r>
                        <a:rPr lang="hu-HU" sz="1400" b="1" dirty="0"/>
                        <a:t>~1 000 ha</a:t>
                      </a:r>
                      <a:r>
                        <a:rPr lang="hu-HU" sz="1400" dirty="0"/>
                        <a:t> legelő </a:t>
                      </a:r>
                      <a:r>
                        <a:rPr lang="hu-HU" sz="1400" b="1" dirty="0"/>
                        <a:t>bérlet</a:t>
                      </a:r>
                      <a:r>
                        <a:rPr lang="hu-HU" sz="1400" dirty="0"/>
                        <a:t> (2015 adatok)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CAP + időszakos beruházási támogatások; nagy állatlétszám miatti intenzív támogatási jogosultság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helyi politikai-gazdasági beágyazottság; a sajtó időnként Lázár-köröket emlegetett.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939187"/>
                  </a:ext>
                </a:extLst>
              </a:tr>
              <a:tr h="451035">
                <a:tc>
                  <a:txBody>
                    <a:bodyPr/>
                    <a:lstStyle/>
                    <a:p>
                      <a:r>
                        <a:rPr lang="hu-HU" sz="1400" b="1"/>
                        <a:t>Búzakalász 66 Kft.</a:t>
                      </a:r>
                      <a:r>
                        <a:rPr lang="hu-HU" sz="1400"/>
                        <a:t> (Felcsút, Talentis-portfólió)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~</a:t>
                      </a:r>
                      <a:r>
                        <a:rPr lang="hu-HU" sz="1400" b="1"/>
                        <a:t>800–1 300 ha</a:t>
                      </a:r>
                      <a:r>
                        <a:rPr lang="hu-HU" sz="1400"/>
                        <a:t> korábbi állami bérletek (Fejér)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magas bérleti arány (NFA-szerződések a 2010-es években)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CAP-kifizetések a birtokméret arányában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közvetlen Mészáros-érdekeltség; emblématikus NFA-nyertes.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144527"/>
                  </a:ext>
                </a:extLst>
              </a:tr>
              <a:tr h="536948">
                <a:tc>
                  <a:txBody>
                    <a:bodyPr/>
                    <a:lstStyle/>
                    <a:p>
                      <a:r>
                        <a:rPr lang="hu-HU" sz="1400" b="1" dirty="0"/>
                        <a:t>Sárvári Mg. </a:t>
                      </a:r>
                      <a:r>
                        <a:rPr lang="hu-HU" sz="1400" b="1" dirty="0" err="1"/>
                        <a:t>Zrt</a:t>
                      </a:r>
                      <a:r>
                        <a:rPr lang="hu-HU" sz="1400" b="1" dirty="0"/>
                        <a:t>. / Szombathelyi Tangazdaság </a:t>
                      </a:r>
                      <a:r>
                        <a:rPr lang="hu-HU" sz="1400" b="1" dirty="0" err="1"/>
                        <a:t>Zrt</a:t>
                      </a:r>
                      <a:r>
                        <a:rPr lang="hu-HU" sz="1400" b="1" dirty="0"/>
                        <a:t>.</a:t>
                      </a:r>
                      <a:r>
                        <a:rPr lang="hu-HU" sz="1400" dirty="0"/>
                        <a:t> (</a:t>
                      </a:r>
                      <a:r>
                        <a:rPr lang="hu-HU" sz="1400" dirty="0" err="1"/>
                        <a:t>Talentis</a:t>
                      </a:r>
                      <a:r>
                        <a:rPr lang="hu-HU" sz="1400" dirty="0"/>
                        <a:t>-portfólió)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/>
                        <a:t>~1 600–2 500 ha</a:t>
                      </a:r>
                      <a:r>
                        <a:rPr lang="hu-HU" sz="1400"/>
                        <a:t> (cégenként, korábbi adatok)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/>
                        <a:t>jelentős rész bérlet volt a Mezort-korszakban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CAP + VP-típusú fejlesztések a csoporton belül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Simicska/</a:t>
                      </a:r>
                      <a:r>
                        <a:rPr lang="hu-HU" sz="1400" dirty="0" err="1"/>
                        <a:t>Mezort</a:t>
                      </a:r>
                      <a:r>
                        <a:rPr lang="hu-HU" sz="1400" dirty="0"/>
                        <a:t> → Mészáros-csoport tranzakcióban.</a:t>
                      </a:r>
                    </a:p>
                  </a:txBody>
                  <a:tcPr marL="15939" marR="15939" marT="7969" marB="796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76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05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3" y="0"/>
            <a:ext cx="11904133" cy="71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 állami versus piaci magán földbérleti díjak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0" y="802490"/>
            <a:ext cx="12192000" cy="58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1. Állami földbérleti díjak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A 2010–2015 közötti nagy állami földbérlet-pályázatoknál (pl. Lajta-Hanság, Bóly, Dalmand, Hidasháti) </a:t>
            </a:r>
            <a:r>
              <a:rPr lang="hu-HU" sz="1800" b="1" dirty="0"/>
              <a:t>szabványosított módszertan</a:t>
            </a:r>
            <a:r>
              <a:rPr lang="hu-HU" sz="1800" dirty="0"/>
              <a:t> alapján határozták meg a díjakat.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/>
              <a:t>Átlagos nagybirtok-bérleti díj:</a:t>
            </a:r>
            <a:endParaRPr lang="hu-HU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15–20 ezer Ft/ha/év</a:t>
            </a:r>
            <a:r>
              <a:rPr lang="hu-HU" sz="1800" dirty="0"/>
              <a:t> volt tipikus a nyertes NFA-szerződésekben.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Egyes kiemelt üzemek (pl. Bóly, Dalmand) esetében a díj még alacsonyabb, </a:t>
            </a:r>
            <a:r>
              <a:rPr lang="hu-HU" sz="1800" b="1" dirty="0"/>
              <a:t>10–12 ezer Ft/ha/év</a:t>
            </a:r>
            <a:r>
              <a:rPr lang="hu-HU" sz="1800" dirty="0"/>
              <a:t> szinten is előfordult.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/>
              <a:t>Példa:</a:t>
            </a:r>
            <a:r>
              <a:rPr lang="hu-HU" sz="1800" dirty="0"/>
              <a:t> Ángyán József 2013–2015-ös parlamenti jelentéseiben soronként szerepelnek olyan bérleti szerződések, ahol a díj </a:t>
            </a:r>
            <a:r>
              <a:rPr lang="hu-HU" sz="1800" b="1" dirty="0"/>
              <a:t>15–17 ezer Ft/ha/év</a:t>
            </a:r>
            <a:r>
              <a:rPr lang="hu-HU" sz="1800" dirty="0"/>
              <a:t>, miközben a földek döntően jó minőségűek (Aranykorona értékben 20–35 AK).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2. Magánföldek bérleti díja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/>
              <a:t>Piaci átlag (2010-es évek közepe):</a:t>
            </a:r>
            <a:endParaRPr lang="hu-HU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Szántó: </a:t>
            </a:r>
            <a:r>
              <a:rPr lang="hu-HU" sz="1800" b="1" dirty="0"/>
              <a:t>35–45 ezer Ft/ha/év</a:t>
            </a:r>
            <a:endParaRPr lang="hu-HU" sz="18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Jó adottságú térségekben (Győr-Moson-Sopron, Fejér): </a:t>
            </a:r>
            <a:r>
              <a:rPr lang="hu-HU" sz="1800" b="1" dirty="0"/>
              <a:t>50–60 ezer Ft/ha/év</a:t>
            </a:r>
            <a:r>
              <a:rPr lang="hu-HU" sz="1800" dirty="0"/>
              <a:t> is előfordult.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b="1" dirty="0"/>
              <a:t>2020-as évek eleje:</a:t>
            </a:r>
            <a:r>
              <a:rPr lang="hu-HU" sz="1800" dirty="0"/>
              <a:t> </a:t>
            </a:r>
            <a:r>
              <a:rPr lang="hu-HU" sz="1800" dirty="0" smtClean="0"/>
              <a:t>a földminőség alapú </a:t>
            </a:r>
            <a:r>
              <a:rPr lang="hu-HU" sz="1800" dirty="0"/>
              <a:t>számítás és az agrárpiaci konjunktúra miatt még tovább emelkedtek: jellemzően </a:t>
            </a:r>
            <a:r>
              <a:rPr lang="hu-HU" sz="1800" b="1" dirty="0"/>
              <a:t>50–80 ezer Ft/ha/év</a:t>
            </a:r>
            <a:r>
              <a:rPr lang="hu-HU" sz="1800" dirty="0"/>
              <a:t>, intenzív térségekben </a:t>
            </a:r>
            <a:r>
              <a:rPr lang="hu-HU" sz="1800" b="1" dirty="0"/>
              <a:t>100 ezer Ft/ha/év fölött</a:t>
            </a:r>
            <a:r>
              <a:rPr lang="hu-HU" sz="1800" dirty="0"/>
              <a:t> is kötnek szerződéseket.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3. A különbség mértéke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Az állami földek bérleti díja tehát sokszor </a:t>
            </a:r>
            <a:r>
              <a:rPr lang="hu-HU" sz="1800" b="1" dirty="0"/>
              <a:t>fele vagy harmada</a:t>
            </a:r>
            <a:r>
              <a:rPr lang="hu-HU" sz="1800" dirty="0"/>
              <a:t> volt annak, amit a magánföldért fizetni kellett.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Ez különösen érzékeny, mert a bérlő a földalapú támogatást (korábban SAPS, ma BISS) </a:t>
            </a:r>
            <a:r>
              <a:rPr lang="hu-HU" sz="1800" b="1" dirty="0"/>
              <a:t>ugyanarra a hektárra teljes összegben megkapja</a:t>
            </a:r>
            <a:r>
              <a:rPr lang="hu-HU" sz="18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2013–2014-ben a SAPS kb. </a:t>
            </a:r>
            <a:r>
              <a:rPr lang="hu-HU" sz="1800" b="1" dirty="0"/>
              <a:t>70 ezer Ft/ha/év</a:t>
            </a:r>
            <a:r>
              <a:rPr lang="hu-HU" sz="1800" dirty="0"/>
              <a:t> volt.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Tehát ha egy NER-közeli nagyüzem 15 ezer Ft bérletet fizetett, de 70 ezer Ft támogatást kapott, akkor hektáronként </a:t>
            </a:r>
            <a:r>
              <a:rPr lang="hu-HU" sz="1800" b="1" dirty="0"/>
              <a:t>nettó +55 ezer Ft „tiszta” margin</a:t>
            </a:r>
            <a:r>
              <a:rPr lang="hu-HU" sz="1800" dirty="0"/>
              <a:t> maradt csak a földbérlet–támogatás egyenlegéből, a termelés profitja előtt</a:t>
            </a:r>
            <a:r>
              <a:rPr lang="hu-HU" sz="1800" dirty="0" smtClean="0"/>
              <a:t>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96296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03695"/>
            <a:ext cx="10972800" cy="575034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NER-es agrároligarchák támogatása a fix földbérleti díjjal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629841"/>
              </p:ext>
            </p:extLst>
          </p:nvPr>
        </p:nvGraphicFramePr>
        <p:xfrm>
          <a:off x="609600" y="763569"/>
          <a:ext cx="10972800" cy="4338734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418765276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88363312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149193322"/>
                    </a:ext>
                  </a:extLst>
                </a:gridCol>
              </a:tblGrid>
              <a:tr h="796910">
                <a:tc>
                  <a:txBody>
                    <a:bodyPr/>
                    <a:lstStyle/>
                    <a:p>
                      <a:pPr algn="ctr"/>
                      <a:r>
                        <a:rPr lang="hu-HU" sz="2300" b="1"/>
                        <a:t>Időszak / tulajdonos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/>
                        <a:t>Átlagos bérleti díj (Ft/ha/év)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b="1" dirty="0"/>
                        <a:t>Megjegyzés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258699"/>
                  </a:ext>
                </a:extLst>
              </a:tr>
              <a:tr h="1151094">
                <a:tc>
                  <a:txBody>
                    <a:bodyPr/>
                    <a:lstStyle/>
                    <a:p>
                      <a:r>
                        <a:rPr lang="hu-HU" sz="2300" b="1" dirty="0"/>
                        <a:t>Állami bérlet (NER-nagyüzemek, 2011–2015)</a:t>
                      </a:r>
                      <a:endParaRPr lang="hu-HU" sz="2300" dirty="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dirty="0"/>
                        <a:t>15–20 ezer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/>
                        <a:t>Hosszú távú (20–50 év) szerződések, gyakran a legjobb állami földekre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925631"/>
                  </a:ext>
                </a:extLst>
              </a:tr>
              <a:tr h="796910">
                <a:tc>
                  <a:txBody>
                    <a:bodyPr/>
                    <a:lstStyle/>
                    <a:p>
                      <a:r>
                        <a:rPr lang="hu-HU" sz="2300" b="1" dirty="0"/>
                        <a:t>Magánbérlet (piac, 2011–2015)</a:t>
                      </a:r>
                      <a:endParaRPr lang="hu-HU" sz="2300" dirty="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dirty="0"/>
                        <a:t>35–60 ezer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/>
                        <a:t>Régiótól, AK-tól függően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580162"/>
                  </a:ext>
                </a:extLst>
              </a:tr>
              <a:tr h="796910">
                <a:tc>
                  <a:txBody>
                    <a:bodyPr/>
                    <a:lstStyle/>
                    <a:p>
                      <a:r>
                        <a:rPr lang="hu-HU" sz="2300" b="1" dirty="0"/>
                        <a:t>Magánbérlet (2020–2025)</a:t>
                      </a:r>
                      <a:endParaRPr lang="hu-HU" sz="2300" dirty="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dirty="0"/>
                        <a:t>50–100+ ezer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/>
                        <a:t>Keresett térségekben sokszor 80–100 ezer fölött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019398"/>
                  </a:ext>
                </a:extLst>
              </a:tr>
              <a:tr h="796910">
                <a:tc>
                  <a:txBody>
                    <a:bodyPr/>
                    <a:lstStyle/>
                    <a:p>
                      <a:r>
                        <a:rPr lang="hu-HU" sz="2300" b="1" dirty="0"/>
                        <a:t>Állami bérlet </a:t>
                      </a:r>
                      <a:r>
                        <a:rPr lang="hu-HU" sz="2300" b="1" dirty="0" smtClean="0"/>
                        <a:t>(ma is futó régi </a:t>
                      </a:r>
                      <a:r>
                        <a:rPr lang="hu-HU" sz="2300" b="1" dirty="0"/>
                        <a:t>szerződések</a:t>
                      </a:r>
                      <a:r>
                        <a:rPr lang="hu-HU" sz="2300" b="1" dirty="0" smtClean="0"/>
                        <a:t>,)</a:t>
                      </a:r>
                      <a:endParaRPr lang="hu-HU" sz="2300" dirty="0"/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dirty="0"/>
                        <a:t>gyakran </a:t>
                      </a:r>
                      <a:r>
                        <a:rPr lang="hu-HU" sz="2300" b="1" dirty="0"/>
                        <a:t>változatlan</a:t>
                      </a:r>
                      <a:r>
                        <a:rPr lang="hu-HU" sz="2300" dirty="0"/>
                        <a:t> </a:t>
                      </a:r>
                      <a:endParaRPr lang="hu-HU" sz="2300" dirty="0" smtClean="0"/>
                    </a:p>
                    <a:p>
                      <a:pPr algn="ctr"/>
                      <a:r>
                        <a:rPr lang="hu-HU" sz="2300" dirty="0" smtClean="0"/>
                        <a:t>(</a:t>
                      </a:r>
                      <a:r>
                        <a:rPr lang="hu-HU" sz="2300" dirty="0"/>
                        <a:t>15–20 ezer)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300" dirty="0"/>
                        <a:t>mivel </a:t>
                      </a:r>
                      <a:r>
                        <a:rPr lang="hu-HU" sz="2300" b="1" dirty="0"/>
                        <a:t>20–50 éves fix díjas szerződések</a:t>
                      </a:r>
                    </a:p>
                  </a:txBody>
                  <a:tcPr marL="88803" marR="88803" marT="44401" marB="444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153441"/>
                  </a:ext>
                </a:extLst>
              </a:tr>
            </a:tbl>
          </a:graphicData>
        </a:graphic>
      </p:graphicFrame>
      <p:sp>
        <p:nvSpPr>
          <p:cNvPr id="5" name="Téglalap 4"/>
          <p:cNvSpPr/>
          <p:nvPr/>
        </p:nvSpPr>
        <p:spPr>
          <a:xfrm>
            <a:off x="609600" y="5219625"/>
            <a:ext cx="10972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300" dirty="0" smtClean="0"/>
              <a:t>A </a:t>
            </a:r>
            <a:r>
              <a:rPr lang="hu-HU" sz="2300" dirty="0"/>
              <a:t>bérleti díj alacsonyan tartása lényegében </a:t>
            </a:r>
            <a:r>
              <a:rPr lang="hu-HU" sz="2300" b="1" dirty="0"/>
              <a:t>állami „beépített támogatás”</a:t>
            </a:r>
            <a:r>
              <a:rPr lang="hu-HU" sz="2300" dirty="0"/>
              <a:t>: a bérlő ugyanazon föld után a piacinál sokkal kisebb költséggel jut a teljes EU-s támogatáshoz.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300" dirty="0"/>
              <a:t>Ez volt az egyik legfontosabb mechanizmus, amellyel a </a:t>
            </a:r>
            <a:r>
              <a:rPr lang="hu-HU" sz="2300" b="1" dirty="0"/>
              <a:t>NER-közeli agrárbárók konszolidálhatták a birtokaikat</a:t>
            </a:r>
            <a:r>
              <a:rPr lang="hu-HU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06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634" y="97745"/>
            <a:ext cx="11918732" cy="774537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Állami gazdaságok, TSZ-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ek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, háztájik, magángazdaságok (1989)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58623"/>
            <a:ext cx="10088880" cy="58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1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3807"/>
            <a:ext cx="12192000" cy="536066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 kiáramló állami támogatás mértéke fix és piaci bérlet szerint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AutoShape 2" descr="Kimeneti 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20132"/>
            <a:ext cx="11425287" cy="58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4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41403"/>
            <a:ext cx="10972800" cy="52790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Agrároligarchák: földbérleti díjak versus állami támogatás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561" y="829555"/>
            <a:ext cx="5771332" cy="53544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2" y="811436"/>
            <a:ext cx="5693790" cy="535442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6175368"/>
            <a:ext cx="1222636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Top 3 szuperbirtokos</a:t>
            </a:r>
            <a:r>
              <a:rPr kumimoji="0" lang="hu-HU" altLang="hu-H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portfóliónként külön a </a:t>
            </a:r>
            <a:r>
              <a:rPr kumimoji="0" lang="hu-HU" altLang="hu-H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hipotetikus bérleti díj</a:t>
            </a:r>
            <a:r>
              <a:rPr kumimoji="0" lang="hu-HU" altLang="hu-H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és a </a:t>
            </a:r>
            <a:r>
              <a:rPr kumimoji="0" lang="hu-HU" altLang="hu-HU" sz="1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realizált/becsült támogatások</a:t>
            </a:r>
            <a:r>
              <a:rPr kumimoji="0" lang="hu-HU" altLang="hu-H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(min–</a:t>
            </a:r>
            <a:r>
              <a:rPr kumimoji="0" lang="hu-HU" altLang="hu-HU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max</a:t>
            </a:r>
            <a:r>
              <a:rPr kumimoji="0" lang="hu-HU" altLang="hu-H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sávval).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Top 50 összesítve</a:t>
            </a:r>
            <a:r>
              <a:rPr kumimoji="0" lang="hu-HU" altLang="hu-H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kategóriánként (NER-közeli, nem NER családi, külföldi, állami) a bérleti díj és a támogatás összevetve.</a:t>
            </a:r>
          </a:p>
        </p:txBody>
      </p:sp>
    </p:spTree>
    <p:extLst>
      <p:ext uri="{BB962C8B-B14F-4D97-AF65-F5344CB8AC3E}">
        <p14:creationId xmlns:p14="http://schemas.microsoft.com/office/powerpoint/2010/main" val="2167201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53254"/>
            <a:ext cx="12192000" cy="112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Teendők a földbérleti rendszer reformja érdekében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(jó gyakorlatok alapján)</a:t>
            </a:r>
            <a:endParaRPr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59" y="1282046"/>
            <a:ext cx="8682086" cy="542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1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-12735"/>
            <a:ext cx="11904133" cy="5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Hogyan csökkenthető a támogatások „kiszivárgása” a bérleti díjakba?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" y="462050"/>
            <a:ext cx="12115800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A. Bérleti piac rendbetétele (jog + szerződés)</a:t>
            </a:r>
            <a:endParaRPr kumimoji="0" lang="hu-HU" altLang="hu-HU" sz="18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Kötelező, közhiteles bérlet-regisztráció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támogatás kifizetésének feltételeként (szerződés feltöltése, futamidő, ár, indexálási kulcs).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Minimum 8–10 éves futamidő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területalapú támogatást igénybe vevő bérleteknél → kisebb éves alkualap a támogatásra.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Tilos a támogatáshoz kötött indexálás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(pl. „bérleti díj = X% a SAPS-</a:t>
            </a:r>
            <a:r>
              <a:rPr kumimoji="0" lang="hu-HU" altLang="hu-HU" sz="18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ból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”). Engedélyezett: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CPI + talajminőségi index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plafonnal.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„Támogatás–bérlet </a:t>
            </a:r>
            <a:r>
              <a:rPr kumimoji="0" lang="hu-HU" altLang="hu-HU" sz="18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cool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-down”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CAP-szabály-változás évében a bérleti díj legfeljebb CPI-</a:t>
            </a:r>
            <a:r>
              <a:rPr kumimoji="0" lang="hu-HU" altLang="hu-HU" sz="18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vel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nőhet.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B. Adó- és ösztönző eszközök</a:t>
            </a:r>
            <a:endParaRPr kumimoji="0" lang="hu-HU" altLang="hu-HU" sz="18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Progresszív földbérleti jövedelemadó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+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10–15% adókedvezmény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10+ éves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bérletekre (a hosszú távú szerződés olcsóbb legyen).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Bérleti díjplafon a közpénzzel támogatott területeken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talajminőség (AK) × régiós faktor × CPI.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„</a:t>
            </a:r>
            <a:r>
              <a:rPr kumimoji="0" lang="hu-HU" altLang="hu-HU" sz="18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Clawback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” szabály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ha a bérbeadó 2 egymást követő évben a plafon fölé megy, a támogatás egy része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visszakövetelhető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C. A támogatási mix áthangolása</a:t>
            </a:r>
            <a:endParaRPr kumimoji="0" lang="hu-HU" altLang="hu-HU" sz="18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területalapú kifizetések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degresszív és </a:t>
            </a:r>
            <a:r>
              <a:rPr kumimoji="0" lang="hu-HU" altLang="hu-HU" sz="18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redisztributív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komponenseinek erősítése az EU-s tervekkel összhangban (első 50–100 ha többet ér; 500 ha felett erősebb lejtés).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Forrás-átcsoportosítás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beruházási, technológiai és humán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(képzés, szaktanács) jogcímekre → ezeket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nem lehet bérletbe indexálni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Munka- és teljesítmény-alapú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(pl. állatjólét, vízgazdálkodás, talajszén) kifizetések növelése a puszta hektár helyett.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Gyors becslés: minden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10 000 ha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amelynél a bérleti díj növekedését 10%-ponttal visszafogod, kb. 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~0,8 </a:t>
            </a:r>
            <a:r>
              <a:rPr kumimoji="0" lang="hu-HU" altLang="hu-HU" sz="18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mrd</a:t>
            </a:r>
            <a:r>
              <a:rPr kumimoji="0" lang="hu-HU" altLang="hu-HU" sz="18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Ft/év</a:t>
            </a:r>
            <a:r>
              <a:rPr kumimoji="0" lang="hu-HU" altLang="hu-HU" sz="18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kiáramlás-csökkenés (80 e Ft/ha díjszinttel).</a:t>
            </a:r>
          </a:p>
        </p:txBody>
      </p:sp>
    </p:spTree>
    <p:extLst>
      <p:ext uri="{BB962C8B-B14F-4D97-AF65-F5344CB8AC3E}">
        <p14:creationId xmlns:p14="http://schemas.microsoft.com/office/powerpoint/2010/main" val="1572333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48498"/>
            <a:ext cx="12192000" cy="49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Hogyan növelhető a ténylegesen termelő gazdák földtulajdona?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43933" y="518160"/>
            <a:ext cx="11904133" cy="63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200" indent="-457200">
              <a:buAutoNum type="alphaUcPeriod"/>
            </a:pPr>
            <a:r>
              <a:rPr lang="hu-HU" sz="1950" b="1" dirty="0" smtClean="0"/>
              <a:t>Földtulajdon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 smtClean="0"/>
              <a:t>Jogi személyek földvásárlási tilalmának feltételekhez kötött feloldása </a:t>
            </a:r>
            <a:r>
              <a:rPr lang="hu-HU" sz="1950" dirty="0" smtClean="0"/>
              <a:t>(hogy a föld öröklése ne váljon el a birtok öröklésétől.</a:t>
            </a:r>
          </a:p>
          <a:p>
            <a:pPr marL="0" indent="0">
              <a:buNone/>
            </a:pPr>
            <a:r>
              <a:rPr lang="hu-HU" sz="1950" b="1" dirty="0" smtClean="0"/>
              <a:t>B. „Földbank </a:t>
            </a:r>
            <a:r>
              <a:rPr lang="hu-HU" sz="1950" b="1" dirty="0"/>
              <a:t>/ Nemzeti Parcellaalap” (</a:t>
            </a:r>
            <a:r>
              <a:rPr lang="hu-HU" sz="1950" b="1" dirty="0" err="1"/>
              <a:t>buy</a:t>
            </a:r>
            <a:r>
              <a:rPr lang="hu-HU" sz="1950" b="1" dirty="0"/>
              <a:t>–</a:t>
            </a:r>
            <a:r>
              <a:rPr lang="hu-HU" sz="1950" b="1" dirty="0" err="1"/>
              <a:t>lease</a:t>
            </a:r>
            <a:r>
              <a:rPr lang="hu-HU" sz="1950" b="1" dirty="0"/>
              <a:t>–</a:t>
            </a:r>
            <a:r>
              <a:rPr lang="hu-HU" sz="1950" b="1" dirty="0" err="1"/>
              <a:t>own</a:t>
            </a:r>
            <a:r>
              <a:rPr lang="hu-HU" sz="1950" b="1" dirty="0"/>
              <a:t>)</a:t>
            </a:r>
            <a:endParaRPr lang="hu-HU" sz="195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950" dirty="0"/>
              <a:t>Állami/fejlesztési bank finanszírozással </a:t>
            </a:r>
            <a:r>
              <a:rPr lang="hu-HU" sz="1950" b="1" dirty="0"/>
              <a:t>felvásárlás széttagolt, alulhasznosított, vagy eladhatatlan parcellákból</a:t>
            </a:r>
            <a:r>
              <a:rPr lang="hu-HU" sz="195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Bérletből vétel opció</a:t>
            </a:r>
            <a:r>
              <a:rPr lang="hu-HU" sz="1950" dirty="0"/>
              <a:t>: 10–15 éves fix annuitás → a bérleti díj </a:t>
            </a:r>
            <a:r>
              <a:rPr lang="hu-HU" sz="1950" b="1" dirty="0"/>
              <a:t>részben törlesztés</a:t>
            </a:r>
            <a:r>
              <a:rPr lang="hu-HU" sz="1950" dirty="0"/>
              <a:t> (</a:t>
            </a:r>
            <a:r>
              <a:rPr lang="hu-HU" sz="1950" dirty="0" err="1"/>
              <a:t>lease-to-own</a:t>
            </a:r>
            <a:r>
              <a:rPr lang="hu-HU" sz="1950" dirty="0"/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Elsőbbségi jog</a:t>
            </a:r>
            <a:r>
              <a:rPr lang="hu-HU" sz="1950" dirty="0"/>
              <a:t>: a </a:t>
            </a:r>
            <a:r>
              <a:rPr lang="hu-HU" sz="1950" b="1" dirty="0"/>
              <a:t>földet ténylegesen művelő bérlő</a:t>
            </a:r>
            <a:r>
              <a:rPr lang="hu-HU" sz="1950" dirty="0"/>
              <a:t> (és 50–200 ha közti családi gazdaságok) </a:t>
            </a:r>
            <a:r>
              <a:rPr lang="hu-HU" sz="1950" b="1" dirty="0"/>
              <a:t>elővásárlási és előbérleti jogot</a:t>
            </a:r>
            <a:r>
              <a:rPr lang="hu-HU" sz="1950" dirty="0"/>
              <a:t> kapnak.</a:t>
            </a:r>
          </a:p>
          <a:p>
            <a:pPr marL="0" indent="0">
              <a:buNone/>
            </a:pPr>
            <a:r>
              <a:rPr lang="hu-HU" sz="1950" b="1" dirty="0"/>
              <a:t>C</a:t>
            </a:r>
            <a:r>
              <a:rPr lang="hu-HU" sz="1950" b="1" dirty="0" smtClean="0"/>
              <a:t>. </a:t>
            </a:r>
            <a:r>
              <a:rPr lang="hu-HU" sz="1950" b="1" dirty="0"/>
              <a:t>Finanszírozás és adózás</a:t>
            </a:r>
            <a:endParaRPr lang="hu-HU" sz="195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Kedvezményes (államilag garantált) hitelek</a:t>
            </a:r>
            <a:r>
              <a:rPr lang="hu-HU" sz="1950" dirty="0"/>
              <a:t> földvételre aktív gazdáknak; </a:t>
            </a:r>
            <a:r>
              <a:rPr lang="hu-HU" sz="1950" b="1" dirty="0" smtClean="0"/>
              <a:t>betéti/önrész</a:t>
            </a:r>
            <a:r>
              <a:rPr lang="hu-HU" sz="1950" dirty="0" smtClean="0"/>
              <a:t> </a:t>
            </a:r>
            <a:r>
              <a:rPr lang="hu-HU" sz="1950" dirty="0"/>
              <a:t>(„FarmerMatch”: minden 1 Ft önerőre +1 Ft támogatott hitel).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Vagyonátruházási adókedvezmény</a:t>
            </a:r>
            <a:r>
              <a:rPr lang="hu-HU" sz="1950" dirty="0"/>
              <a:t> annak, aki </a:t>
            </a:r>
            <a:r>
              <a:rPr lang="hu-HU" sz="1950" b="1" dirty="0"/>
              <a:t>bérlőjének</a:t>
            </a:r>
            <a:r>
              <a:rPr lang="hu-HU" sz="1950" dirty="0"/>
              <a:t> vagy </a:t>
            </a:r>
            <a:r>
              <a:rPr lang="hu-HU" sz="1950" b="1" dirty="0"/>
              <a:t>fiatal gazdának</a:t>
            </a:r>
            <a:r>
              <a:rPr lang="hu-HU" sz="1950" dirty="0"/>
              <a:t> ad el (értékhatárig).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Tőkeáttételt korlátozó</a:t>
            </a:r>
            <a:r>
              <a:rPr lang="hu-HU" sz="1950" dirty="0"/>
              <a:t> szabály a nem-gazdálkodó, kapcsolt vállalkozásokra (koncentráció megkerülésének lezárása, </a:t>
            </a:r>
            <a:r>
              <a:rPr lang="hu-HU" sz="1950" b="1" dirty="0"/>
              <a:t>valódi tulajdonosi nyilvántartás</a:t>
            </a:r>
            <a:r>
              <a:rPr lang="hu-HU" sz="1950" dirty="0"/>
              <a:t>).</a:t>
            </a:r>
          </a:p>
          <a:p>
            <a:pPr marL="0" indent="0">
              <a:buNone/>
            </a:pPr>
            <a:r>
              <a:rPr lang="hu-HU" sz="1950" b="1" dirty="0"/>
              <a:t>D</a:t>
            </a:r>
            <a:r>
              <a:rPr lang="hu-HU" sz="1950" b="1" dirty="0" smtClean="0"/>
              <a:t>. </a:t>
            </a:r>
            <a:r>
              <a:rPr lang="hu-HU" sz="1950" b="1" dirty="0"/>
              <a:t>Kínálati oldal</a:t>
            </a:r>
            <a:endParaRPr lang="hu-HU" sz="195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Digitális földpiac</a:t>
            </a:r>
            <a:r>
              <a:rPr lang="hu-HU" sz="1950" dirty="0"/>
              <a:t> (ár-, minőség-, teher-transzparencia; jogi státusz valós idejű lekérdezése).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950" b="1" dirty="0"/>
              <a:t>Birtokrendezés</a:t>
            </a:r>
            <a:r>
              <a:rPr lang="hu-HU" sz="1950" dirty="0"/>
              <a:t> (parcellacsere, út-/vízrendezés) támogatott ügyvitellel; tranzakciós költségek (közjegyző, földmérés) </a:t>
            </a:r>
            <a:r>
              <a:rPr lang="hu-HU" sz="1950" b="1" dirty="0"/>
              <a:t>díjplafon</a:t>
            </a:r>
            <a:r>
              <a:rPr lang="hu-HU" sz="1950" dirty="0" smtClean="0"/>
              <a:t>.</a:t>
            </a:r>
            <a:endParaRPr sz="1950" dirty="0"/>
          </a:p>
        </p:txBody>
      </p:sp>
    </p:spTree>
    <p:extLst>
      <p:ext uri="{BB962C8B-B14F-4D97-AF65-F5344CB8AC3E}">
        <p14:creationId xmlns:p14="http://schemas.microsoft.com/office/powerpoint/2010/main" val="1717477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430326"/>
            <a:ext cx="12122869" cy="51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„Fel nem kutatható”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tulajdonosok 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kezelése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43933" y="1244340"/>
            <a:ext cx="11904133" cy="509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2200" b="1" dirty="0"/>
              <a:t>A. Nyilvántartás és eljárás</a:t>
            </a:r>
            <a:endParaRPr lang="hu-H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Kötelező e-elérhetőség</a:t>
            </a:r>
            <a:r>
              <a:rPr lang="hu-HU" sz="2200" dirty="0"/>
              <a:t> (NAV/ügyfélkapu) a tulajdon fenntartásának feltétele; 2 év sikertelen megkeresés → </a:t>
            </a:r>
            <a:r>
              <a:rPr lang="hu-HU" sz="2200" b="1" dirty="0"/>
              <a:t>„árva föld” státusz</a:t>
            </a:r>
            <a:r>
              <a:rPr lang="hu-HU" sz="2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Árva Föld Tröszt</a:t>
            </a:r>
            <a:r>
              <a:rPr lang="hu-HU" sz="2200" dirty="0"/>
              <a:t>: a státuszba került földeket a Tröszt kezeli; a </a:t>
            </a:r>
            <a:r>
              <a:rPr lang="hu-HU" sz="2200" b="1" dirty="0"/>
              <a:t>tényleges művelő</a:t>
            </a:r>
            <a:r>
              <a:rPr lang="hu-HU" sz="2200" dirty="0"/>
              <a:t> kap </a:t>
            </a:r>
            <a:r>
              <a:rPr lang="hu-HU" sz="2200" b="1" dirty="0"/>
              <a:t>elővásárlási jogot</a:t>
            </a:r>
            <a:r>
              <a:rPr lang="hu-HU" sz="2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Közhirdetmény + letét</a:t>
            </a:r>
            <a:r>
              <a:rPr lang="hu-HU" sz="2200" dirty="0"/>
              <a:t>: eladáskor az ellenérték </a:t>
            </a:r>
            <a:r>
              <a:rPr lang="hu-HU" sz="2200" b="1" dirty="0"/>
              <a:t>bírósági letétbe</a:t>
            </a:r>
            <a:r>
              <a:rPr lang="hu-HU" sz="2200" dirty="0"/>
              <a:t> kerül (10–15 évre). Ha a tulajdonos/örökös jelentkezik → </a:t>
            </a:r>
            <a:r>
              <a:rPr lang="hu-HU" sz="2200" b="1" dirty="0"/>
              <a:t>kifizetés</a:t>
            </a:r>
            <a:r>
              <a:rPr lang="hu-HU" sz="2200" dirty="0"/>
              <a:t>; ha nem → letét lejár, összeg közalapba.</a:t>
            </a:r>
          </a:p>
          <a:p>
            <a:pPr marL="0" indent="0">
              <a:buNone/>
            </a:pPr>
            <a:r>
              <a:rPr lang="hu-HU" sz="2200" b="1" dirty="0"/>
              <a:t>B. Jogcím-tisztítás a művelő javára</a:t>
            </a:r>
            <a:endParaRPr lang="hu-HU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„</a:t>
            </a:r>
            <a:r>
              <a:rPr lang="hu-HU" sz="2200" b="1" dirty="0" err="1"/>
              <a:t>Quiet</a:t>
            </a:r>
            <a:r>
              <a:rPr lang="hu-HU" sz="2200" b="1" dirty="0"/>
              <a:t> </a:t>
            </a:r>
            <a:r>
              <a:rPr lang="hu-HU" sz="2200" b="1" dirty="0" err="1"/>
              <a:t>title</a:t>
            </a:r>
            <a:r>
              <a:rPr lang="hu-HU" sz="2200" b="1" dirty="0"/>
              <a:t>” / birtoklási elévülés gyorsított eljárás</a:t>
            </a:r>
            <a:r>
              <a:rPr lang="hu-HU" sz="2200" dirty="0"/>
              <a:t>: ha a föld </a:t>
            </a:r>
            <a:r>
              <a:rPr lang="hu-HU" sz="2200" b="1" dirty="0"/>
              <a:t>5–10 éve igazoltan művelt és regisztrált bérlettel használt</a:t>
            </a:r>
            <a:r>
              <a:rPr lang="hu-HU" sz="2200" dirty="0"/>
              <a:t>, és a tulajdonos felkutatása bizonyítottan sikertelen → </a:t>
            </a:r>
            <a:r>
              <a:rPr lang="hu-HU" sz="2200" b="1" dirty="0"/>
              <a:t>egyszerűsített tulajdonszerzés</a:t>
            </a:r>
            <a:r>
              <a:rPr lang="hu-HU" sz="2200" dirty="0"/>
              <a:t> piaci érték megfizetésével (Tröszt-finanszírozás, részlet).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b="1" dirty="0"/>
              <a:t>Öröklési gyorsítás</a:t>
            </a:r>
            <a:r>
              <a:rPr lang="hu-HU" sz="2200" dirty="0"/>
              <a:t>: kötelező </a:t>
            </a:r>
            <a:r>
              <a:rPr lang="hu-HU" sz="2200" b="1" dirty="0"/>
              <a:t>e-örökös-kutatás</a:t>
            </a:r>
            <a:r>
              <a:rPr lang="hu-HU" sz="2200" dirty="0"/>
              <a:t>, közjegyzői díjplafon, állami „</a:t>
            </a:r>
            <a:r>
              <a:rPr lang="hu-HU" sz="2200" dirty="0" err="1"/>
              <a:t>parcellaszétaprózás</a:t>
            </a:r>
            <a:r>
              <a:rPr lang="hu-HU" sz="2200" dirty="0"/>
              <a:t>-ellenes” alap (örökösök közti kivásárlás finanszírozása</a:t>
            </a:r>
            <a:r>
              <a:rPr lang="hu-HU" sz="2200" dirty="0" smtClean="0"/>
              <a:t>).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412926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03696" y="0"/>
            <a:ext cx="11944372" cy="42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Megvalósítási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ütemterv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16816" y="179106"/>
            <a:ext cx="11740905" cy="34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0–12 hónap</a:t>
            </a:r>
            <a:endParaRPr lang="hu-HU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Bérlet-regiszter + támogatási feltételrendszer; indexálási tilalom; CPI+AK plafon; hosszú bérlet ösztönző.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Jogszabály az Árva Föld Tröszt létrehozásáról és a letéti mechanizmusról.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 err="1"/>
              <a:t>Redisztributív</a:t>
            </a:r>
            <a:r>
              <a:rPr lang="hu-HU" sz="1800" dirty="0"/>
              <a:t>/degresszív kifizetések erősítése a következő CAP-évre bejelentve.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1–3 év</a:t>
            </a:r>
            <a:endParaRPr lang="hu-HU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Földbank pilot 3–5 megyében (</a:t>
            </a:r>
            <a:r>
              <a:rPr lang="hu-HU" sz="1800" dirty="0" err="1"/>
              <a:t>lease-to-own</a:t>
            </a:r>
            <a:r>
              <a:rPr lang="hu-HU" sz="1800" dirty="0"/>
              <a:t>), digitális földpiac bevezetése.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Birtokrendezési és öröklési gyorsító program; cseretelkek, út/árok rendezés.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Elővásárlási jog kiterjesztése a </a:t>
            </a:r>
            <a:r>
              <a:rPr lang="hu-HU" sz="1800" b="1" dirty="0"/>
              <a:t>tényleges művelőre</a:t>
            </a:r>
            <a:r>
              <a:rPr lang="hu-HU" sz="1800" dirty="0"/>
              <a:t> és a </a:t>
            </a:r>
            <a:r>
              <a:rPr lang="hu-HU" sz="1800" b="1" dirty="0"/>
              <a:t>szomszédos családi gazdaságokra</a:t>
            </a:r>
            <a:r>
              <a:rPr lang="hu-HU" sz="18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800" b="1" dirty="0"/>
              <a:t>3–5 év</a:t>
            </a:r>
            <a:endParaRPr lang="hu-HU" sz="1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Országos kiterjesztés</a:t>
            </a:r>
            <a:r>
              <a:rPr lang="hu-HU" sz="1800" dirty="0" smtClean="0"/>
              <a:t>; kiskapuk bezárása </a:t>
            </a:r>
            <a:r>
              <a:rPr lang="hu-HU" sz="1800" dirty="0"/>
              <a:t>(kapcsolt cégek, alapítványok, családi láncolatok).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1800" dirty="0"/>
              <a:t>Program-audit, célok </a:t>
            </a:r>
            <a:r>
              <a:rPr lang="hu-HU" sz="1800" dirty="0" err="1"/>
              <a:t>újrakalibrálása</a:t>
            </a:r>
            <a:r>
              <a:rPr lang="hu-HU" sz="18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4D7C8B"/>
              </a:buClr>
              <a:buSzPts val="2400"/>
              <a:buNone/>
            </a:pPr>
            <a:endParaRPr sz="2000" dirty="0"/>
          </a:p>
        </p:txBody>
      </p:sp>
      <p:sp>
        <p:nvSpPr>
          <p:cNvPr id="4" name="Google Shape;105;p4"/>
          <p:cNvSpPr txBox="1">
            <a:spLocks/>
          </p:cNvSpPr>
          <p:nvPr/>
        </p:nvSpPr>
        <p:spPr>
          <a:xfrm>
            <a:off x="13349" y="3242817"/>
            <a:ext cx="11944372" cy="36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Célértékek és mérőszámok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05;p4"/>
          <p:cNvSpPr txBox="1">
            <a:spLocks/>
          </p:cNvSpPr>
          <p:nvPr/>
        </p:nvSpPr>
        <p:spPr>
          <a:xfrm>
            <a:off x="219956" y="3930978"/>
            <a:ext cx="11944372" cy="239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dirty="0">
                <a:latin typeface="+mn-lt"/>
              </a:rPr>
              <a:t>Kiszivárgás (bérleti díj)</a:t>
            </a:r>
            <a:endParaRPr lang="hu-HU" sz="180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Kiáramlás: </a:t>
            </a:r>
            <a:r>
              <a:rPr lang="hu-HU" sz="1800" b="1" dirty="0">
                <a:latin typeface="+mn-lt"/>
              </a:rPr>
              <a:t>~300 </a:t>
            </a:r>
            <a:r>
              <a:rPr lang="hu-HU" sz="1800" b="1" dirty="0" err="1">
                <a:latin typeface="+mn-lt"/>
              </a:rPr>
              <a:t>mrd</a:t>
            </a:r>
            <a:r>
              <a:rPr lang="hu-HU" sz="1800" b="1" dirty="0">
                <a:latin typeface="+mn-lt"/>
              </a:rPr>
              <a:t> Ft/év → ≤150 </a:t>
            </a:r>
            <a:r>
              <a:rPr lang="hu-HU" sz="1800" b="1" dirty="0" err="1">
                <a:latin typeface="+mn-lt"/>
              </a:rPr>
              <a:t>mrd</a:t>
            </a:r>
            <a:r>
              <a:rPr lang="hu-HU" sz="1800" dirty="0">
                <a:latin typeface="+mn-lt"/>
              </a:rPr>
              <a:t> (−50%) 5 éven belül.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Bérleti díj / támogatás arány: </a:t>
            </a:r>
            <a:r>
              <a:rPr lang="hu-HU" sz="1800" b="1" dirty="0">
                <a:latin typeface="+mn-lt"/>
              </a:rPr>
              <a:t>~70% → ≤40%</a:t>
            </a:r>
            <a:r>
              <a:rPr lang="hu-HU" sz="1800" dirty="0">
                <a:latin typeface="+mn-lt"/>
              </a:rPr>
              <a:t>.</a:t>
            </a:r>
          </a:p>
          <a:p>
            <a:pPr algn="l"/>
            <a:r>
              <a:rPr lang="hu-HU" sz="1800" b="1" dirty="0">
                <a:latin typeface="+mn-lt"/>
              </a:rPr>
              <a:t>Tulajdon a tényleges művelőknél</a:t>
            </a:r>
            <a:endParaRPr lang="hu-HU" sz="180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Aktív gazdák (≥50% jövedelmük mezőgazdaságból) által </a:t>
            </a:r>
            <a:r>
              <a:rPr lang="hu-HU" sz="1800" b="1" dirty="0" err="1">
                <a:latin typeface="+mn-lt"/>
              </a:rPr>
              <a:t>tulajdonolt</a:t>
            </a:r>
            <a:r>
              <a:rPr lang="hu-HU" sz="1800" b="1" dirty="0">
                <a:latin typeface="+mn-lt"/>
              </a:rPr>
              <a:t> arány</a:t>
            </a:r>
            <a:r>
              <a:rPr lang="hu-HU" sz="1800" dirty="0">
                <a:latin typeface="+mn-lt"/>
              </a:rPr>
              <a:t>: </a:t>
            </a:r>
            <a:r>
              <a:rPr lang="hu-HU" sz="1800" b="1" dirty="0">
                <a:latin typeface="+mn-lt"/>
              </a:rPr>
              <a:t>+10 százalékpont</a:t>
            </a:r>
            <a:r>
              <a:rPr lang="hu-HU" sz="1800" dirty="0">
                <a:latin typeface="+mn-lt"/>
              </a:rPr>
              <a:t> (5 év).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b="1" dirty="0" err="1">
                <a:latin typeface="+mn-lt"/>
              </a:rPr>
              <a:t>Lease-to-own</a:t>
            </a:r>
            <a:r>
              <a:rPr lang="hu-HU" sz="1800" dirty="0">
                <a:latin typeface="+mn-lt"/>
              </a:rPr>
              <a:t>: évi </a:t>
            </a:r>
            <a:r>
              <a:rPr lang="hu-HU" sz="1800" b="1" dirty="0">
                <a:latin typeface="+mn-lt"/>
              </a:rPr>
              <a:t>50–80 ezer ha</a:t>
            </a:r>
            <a:r>
              <a:rPr lang="hu-HU" sz="1800" dirty="0">
                <a:latin typeface="+mn-lt"/>
              </a:rPr>
              <a:t> átszivárgása tulajdonba.</a:t>
            </a:r>
          </a:p>
          <a:p>
            <a:pPr algn="l"/>
            <a:r>
              <a:rPr lang="hu-HU" sz="1800" b="1" dirty="0">
                <a:latin typeface="+mn-lt"/>
              </a:rPr>
              <a:t>„Árva föld” kezelése</a:t>
            </a:r>
            <a:endParaRPr lang="hu-HU" sz="180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Fel nem kutatható tulajdonú parcellák száma: </a:t>
            </a:r>
            <a:r>
              <a:rPr lang="hu-HU" sz="1800" b="1" dirty="0">
                <a:latin typeface="+mn-lt"/>
              </a:rPr>
              <a:t>−70%</a:t>
            </a:r>
            <a:r>
              <a:rPr lang="hu-HU" sz="1800" dirty="0">
                <a:latin typeface="+mn-lt"/>
              </a:rPr>
              <a:t> (3 év).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Letétben elhelyezett ellenérték kifizetése jogosultnak: </a:t>
            </a:r>
            <a:r>
              <a:rPr lang="hu-HU" sz="1800" b="1" dirty="0">
                <a:latin typeface="+mn-lt"/>
              </a:rPr>
              <a:t>100%</a:t>
            </a:r>
            <a:r>
              <a:rPr lang="hu-HU" sz="1800" dirty="0">
                <a:latin typeface="+mn-lt"/>
              </a:rPr>
              <a:t> (későbbi jelentkezés esetén).</a:t>
            </a:r>
          </a:p>
          <a:p>
            <a:pPr algn="l"/>
            <a:r>
              <a:rPr lang="hu-HU" sz="1800" b="1" dirty="0">
                <a:latin typeface="+mn-lt"/>
              </a:rPr>
              <a:t>Piaci viselkedés</a:t>
            </a:r>
            <a:endParaRPr lang="hu-HU" sz="1800" dirty="0">
              <a:latin typeface="+mn-lt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Hosszú bérletek aránya: </a:t>
            </a:r>
            <a:r>
              <a:rPr lang="hu-HU" sz="1800" b="1" dirty="0">
                <a:latin typeface="+mn-lt"/>
              </a:rPr>
              <a:t>≥60%</a:t>
            </a:r>
            <a:r>
              <a:rPr lang="hu-HU" sz="1800" dirty="0">
                <a:latin typeface="+mn-lt"/>
              </a:rPr>
              <a:t> a támogatott területeken.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hu-HU" sz="1800" dirty="0">
                <a:latin typeface="+mn-lt"/>
              </a:rPr>
              <a:t>Bérleti díj növekedése </a:t>
            </a:r>
            <a:r>
              <a:rPr lang="hu-HU" sz="1800" b="1" dirty="0">
                <a:latin typeface="+mn-lt"/>
              </a:rPr>
              <a:t>≤ CPI</a:t>
            </a:r>
            <a:r>
              <a:rPr lang="hu-HU" sz="1800" dirty="0">
                <a:latin typeface="+mn-lt"/>
              </a:rPr>
              <a:t> (3 éves gördülő átlag).</a:t>
            </a:r>
          </a:p>
        </p:txBody>
      </p:sp>
    </p:spTree>
    <p:extLst>
      <p:ext uri="{BB962C8B-B14F-4D97-AF65-F5344CB8AC3E}">
        <p14:creationId xmlns:p14="http://schemas.microsoft.com/office/powerpoint/2010/main" val="2865975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26243"/>
            <a:ext cx="11904133" cy="5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Kockázatok és 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kezelésük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8" y="3169897"/>
            <a:ext cx="11900423" cy="4877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4" y="3329172"/>
            <a:ext cx="11900423" cy="487703"/>
          </a:xfrm>
          <a:prstGeom prst="rect">
            <a:avLst/>
          </a:prstGeom>
        </p:spPr>
      </p:pic>
      <p:sp>
        <p:nvSpPr>
          <p:cNvPr id="4" name="Rectangle 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4463" y="822480"/>
            <a:ext cx="1170503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Alkotmányosság / tulajdonvédelem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a Tröszt csak </a:t>
            </a: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ideiglenes tulajdonosi funkciót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lát el; </a:t>
            </a: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piaci érték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+ letét; széleskörű közhirdetés → védhető.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Áremelkedés a kínálati sokk miatt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bérleti díjplafon + hosszú bérlet ösztönző + Földbank ellensúly.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EU állami támogatási szabályok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beruházási és humán jogcímek, </a:t>
            </a: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de </a:t>
            </a:r>
            <a:r>
              <a:rPr kumimoji="0" lang="hu-HU" altLang="hu-HU" sz="2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minimis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keretek, </a:t>
            </a:r>
            <a:r>
              <a:rPr kumimoji="0" lang="hu-HU" altLang="hu-H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notifikáció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DG COMP felé (előzetes konzultáció).</a:t>
            </a:r>
          </a:p>
        </p:txBody>
      </p:sp>
      <p:sp>
        <p:nvSpPr>
          <p:cNvPr id="5" name="Téglalap 4"/>
          <p:cNvSpPr/>
          <p:nvPr/>
        </p:nvSpPr>
        <p:spPr>
          <a:xfrm>
            <a:off x="443060" y="3329172"/>
            <a:ext cx="11255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Rövid 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</a:rPr>
              <a:t>cselekvési lista </a:t>
            </a: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</a:rPr>
              <a:t>(azonnali, nagy hatás/kis költség)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6244" y="4097537"/>
            <a:ext cx="1185892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Bérlet-regiszter és </a:t>
            </a: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indexálási tilalom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– már a következő támogatási évre.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Elővásárlási jog a bérlőnek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+ kötelező ajánlattétel a tényleges művelőnek értékbecslői sávban.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Árva Föld Tröszt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létrehozása letéti kifizetési mechanizmussal.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Lease-to-own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pilot 10–15 ezer hektáron (állami + magán portfólióból).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Redisztribúció erősítése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(első 100 ha), </a:t>
            </a:r>
            <a:r>
              <a:rPr kumimoji="0" lang="hu-HU" altLang="hu-H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degresszió</a:t>
            </a:r>
            <a:r>
              <a:rPr kumimoji="0" lang="hu-HU" altLang="hu-H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500 ha felett.</a:t>
            </a:r>
          </a:p>
        </p:txBody>
      </p:sp>
    </p:spTree>
    <p:extLst>
      <p:ext uri="{BB962C8B-B14F-4D97-AF65-F5344CB8AC3E}">
        <p14:creationId xmlns:p14="http://schemas.microsoft.com/office/powerpoint/2010/main" val="3880373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768179"/>
            <a:ext cx="11904133" cy="936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Monokultúra</a:t>
            </a:r>
            <a:endParaRPr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8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60648"/>
            <a:ext cx="11904133" cy="72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vetésszerkezet alakulása (1990-2020)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0" y="1225484"/>
            <a:ext cx="11613823" cy="54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7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56556"/>
            <a:ext cx="11904133" cy="6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Földtulajdon, birtokszerkezet (1990-1994)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43933" y="580697"/>
            <a:ext cx="11904133" cy="617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1990–1994: 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kárpótlás 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kezdete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/>
              <a:t>1991: Kárpótlási törvények (I–III.)</a:t>
            </a:r>
            <a:endParaRPr lang="hu-HU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 cél az államosított földek, ingatlanok, vállalatok részleges visszaadása volt, de nem eredeti állapotban, hanem </a:t>
            </a:r>
            <a:r>
              <a:rPr lang="hu-HU" sz="1800" b="1" dirty="0"/>
              <a:t>kárpótlási jegyekkel</a:t>
            </a:r>
            <a:r>
              <a:rPr lang="hu-HU" sz="18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 jegyekkel lehetett földárveréseken vásárolni.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/>
              <a:t>Érintettek száma:</a:t>
            </a:r>
            <a:r>
              <a:rPr lang="hu-HU" sz="2000" dirty="0"/>
              <a:t> kb. </a:t>
            </a:r>
            <a:r>
              <a:rPr lang="hu-HU" sz="2000" b="1" dirty="0"/>
              <a:t>2 millió ember</a:t>
            </a:r>
            <a:r>
              <a:rPr lang="hu-HU" sz="2000" dirty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/>
              <a:t>Elárverezett föld:</a:t>
            </a:r>
            <a:r>
              <a:rPr lang="hu-HU" sz="2000" dirty="0"/>
              <a:t> </a:t>
            </a:r>
            <a:r>
              <a:rPr lang="hu-HU" sz="2000" b="1" dirty="0"/>
              <a:t>~1,5 millió hektár mezőgazdasági terület</a:t>
            </a:r>
            <a:r>
              <a:rPr lang="hu-HU" sz="2000" b="1" dirty="0" smtClean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 földtulajdon elválasztása a gazdálkodástól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Az 1991-es kárpótlási törvény következménye: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 smtClean="0"/>
              <a:t>a már nem mezőgazdaságból élő kárpótoltak számára erős érdekeltség, hogy földre </a:t>
            </a:r>
            <a:r>
              <a:rPr lang="hu-HU" sz="1800" dirty="0" err="1" smtClean="0"/>
              <a:t>váltsák</a:t>
            </a:r>
            <a:r>
              <a:rPr lang="hu-HU" sz="1800" dirty="0" smtClean="0"/>
              <a:t> a kárpótlási jegyeiket;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 szövetkezeti tagok földalapja jelentősen csökkent;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dirty="0" smtClean="0"/>
              <a:t> </a:t>
            </a: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Az 1994-es földtörvény: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b="1" dirty="0" smtClean="0"/>
              <a:t>földbérlet minimális idejét </a:t>
            </a:r>
            <a:r>
              <a:rPr lang="hu-HU" sz="1800" dirty="0" smtClean="0"/>
              <a:t>5-ről </a:t>
            </a:r>
            <a:r>
              <a:rPr lang="hu-HU" sz="1800" b="1" dirty="0" smtClean="0"/>
              <a:t>1 év</a:t>
            </a:r>
            <a:r>
              <a:rPr lang="hu-HU" sz="1800" dirty="0" smtClean="0"/>
              <a:t>re szállította le;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b="1" dirty="0" smtClean="0"/>
              <a:t>300 ha-</a:t>
            </a:r>
            <a:r>
              <a:rPr lang="hu-HU" sz="1800" b="1" dirty="0" err="1" smtClean="0"/>
              <a:t>ba</a:t>
            </a:r>
            <a:r>
              <a:rPr lang="hu-HU" sz="1800" b="1" dirty="0" smtClean="0"/>
              <a:t> maximálta </a:t>
            </a:r>
            <a:r>
              <a:rPr lang="hu-HU" sz="1800" dirty="0" smtClean="0"/>
              <a:t>a földszerzés nagyságát;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m</a:t>
            </a:r>
            <a:r>
              <a:rPr lang="hu-HU" sz="1800" b="1" dirty="0" smtClean="0"/>
              <a:t>egtiltotta a jogi személyek </a:t>
            </a:r>
            <a:r>
              <a:rPr lang="hu-HU" sz="1800" dirty="0" smtClean="0"/>
              <a:t>földvásárlását;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b="1" dirty="0"/>
              <a:t>m</a:t>
            </a:r>
            <a:r>
              <a:rPr lang="hu-HU" sz="1800" b="1" dirty="0" smtClean="0"/>
              <a:t>egtiltotta a külföldiek </a:t>
            </a:r>
            <a:r>
              <a:rPr lang="hu-HU" sz="1800" dirty="0" smtClean="0"/>
              <a:t>földszerzését;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Következmény: </a:t>
            </a:r>
            <a:endParaRPr lang="hu-HU" sz="20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 smtClean="0"/>
              <a:t>megnehezítette a szövetkezetek és az amerikai farmformálásra törekvő néhány személyes társulások elterjedését;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/>
              <a:t>a</a:t>
            </a:r>
            <a:r>
              <a:rPr lang="hu-HU" sz="1800" dirty="0" smtClean="0"/>
              <a:t> földtulajdon nagyobb része a nem gazdálkodók tulajdonába került; a gazdálkodók bérletekre kényszerültek;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1800" dirty="0" smtClean="0"/>
              <a:t>széttagolt </a:t>
            </a:r>
            <a:r>
              <a:rPr lang="hu-HU" sz="1800" dirty="0"/>
              <a:t>birtokstruktúra, sokszor 1–3 hektáros földdarabokkal, sok tulajdonos → de tényleges művelésre alkalmatlan </a:t>
            </a:r>
            <a:r>
              <a:rPr lang="hu-HU" sz="1800" dirty="0" smtClean="0"/>
              <a:t>méret; </a:t>
            </a:r>
            <a:r>
              <a:rPr lang="hu-HU" sz="1800" dirty="0" smtClean="0">
                <a:sym typeface="Wingdings" panose="05000000000000000000" pitchFamily="2" charset="2"/>
              </a:rPr>
              <a:t> </a:t>
            </a:r>
            <a:r>
              <a:rPr lang="hu-HU" sz="1800" b="1" dirty="0" smtClean="0">
                <a:sym typeface="Wingdings" panose="05000000000000000000" pitchFamily="2" charset="2"/>
              </a:rPr>
              <a:t>gyors koncentrációs folyamat</a:t>
            </a:r>
            <a:r>
              <a:rPr lang="hu-HU" sz="1800" dirty="0" smtClean="0">
                <a:sym typeface="Wingdings" panose="05000000000000000000" pitchFamily="2" charset="2"/>
              </a:rPr>
              <a:t>.</a:t>
            </a:r>
            <a:endParaRPr lang="hu-HU" sz="1800" dirty="0" smtClean="0"/>
          </a:p>
          <a:p>
            <a:pPr marL="0" indent="0">
              <a:spcBef>
                <a:spcPts val="0"/>
              </a:spcBef>
              <a:buNone/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507157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90962"/>
            <a:ext cx="12192000" cy="634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magyar vetésszerkezet nemzetközi összehasonlításban</a:t>
            </a:r>
            <a:endParaRPr sz="4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" y="848413"/>
            <a:ext cx="11904133" cy="575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0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47131"/>
            <a:ext cx="12192000" cy="64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7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Kertészet, bor és állattenyésztés aránya országonként (~2020)</a:t>
            </a:r>
            <a:endParaRPr sz="37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89" y="735285"/>
            <a:ext cx="11472421" cy="59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4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38098"/>
            <a:ext cx="12192000" cy="60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8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3800" b="1" dirty="0" err="1" smtClean="0">
                <a:solidFill>
                  <a:schemeClr val="accent6">
                    <a:lumMod val="50000"/>
                  </a:schemeClr>
                </a:solidFill>
              </a:rPr>
              <a:t>monokulturalitás</a:t>
            </a:r>
            <a:r>
              <a:rPr lang="hu-HU" sz="3800" b="1" dirty="0" smtClean="0">
                <a:solidFill>
                  <a:schemeClr val="accent6">
                    <a:lumMod val="50000"/>
                  </a:schemeClr>
                </a:solidFill>
              </a:rPr>
              <a:t> foka nemzetközi áttekintésben</a:t>
            </a:r>
            <a:endParaRPr sz="3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260504" y="1165593"/>
          <a:ext cx="11670992" cy="5309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7748">
                  <a:extLst>
                    <a:ext uri="{9D8B030D-6E8A-4147-A177-3AD203B41FA5}">
                      <a16:colId xmlns:a16="http://schemas.microsoft.com/office/drawing/2014/main" val="4102727935"/>
                    </a:ext>
                  </a:extLst>
                </a:gridCol>
                <a:gridCol w="2917748">
                  <a:extLst>
                    <a:ext uri="{9D8B030D-6E8A-4147-A177-3AD203B41FA5}">
                      <a16:colId xmlns:a16="http://schemas.microsoft.com/office/drawing/2014/main" val="3737052850"/>
                    </a:ext>
                  </a:extLst>
                </a:gridCol>
                <a:gridCol w="2917748">
                  <a:extLst>
                    <a:ext uri="{9D8B030D-6E8A-4147-A177-3AD203B41FA5}">
                      <a16:colId xmlns:a16="http://schemas.microsoft.com/office/drawing/2014/main" val="4170397779"/>
                    </a:ext>
                  </a:extLst>
                </a:gridCol>
                <a:gridCol w="2917748">
                  <a:extLst>
                    <a:ext uri="{9D8B030D-6E8A-4147-A177-3AD203B41FA5}">
                      <a16:colId xmlns:a16="http://schemas.microsoft.com/office/drawing/2014/main" val="3078658209"/>
                    </a:ext>
                  </a:extLst>
                </a:gridCol>
              </a:tblGrid>
              <a:tr h="1190439">
                <a:tc>
                  <a:txBody>
                    <a:bodyPr/>
                    <a:lstStyle/>
                    <a:p>
                      <a:pPr algn="ctr"/>
                      <a:endParaRPr lang="hu-HU" b="1" dirty="0" smtClean="0"/>
                    </a:p>
                    <a:p>
                      <a:pPr algn="ctr"/>
                      <a:r>
                        <a:rPr lang="hu-HU" b="1" dirty="0" smtClean="0"/>
                        <a:t>Ország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Top 3 növény részesedése a szántóból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 smtClean="0"/>
                    </a:p>
                    <a:p>
                      <a:pPr algn="ctr"/>
                      <a:r>
                        <a:rPr lang="hu-HU" b="1" dirty="0" smtClean="0"/>
                        <a:t>Fő növények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 smtClean="0"/>
                        <a:t>Monokulturalitás</a:t>
                      </a:r>
                      <a:r>
                        <a:rPr lang="hu-HU" b="1" dirty="0" smtClean="0"/>
                        <a:t> foka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877786"/>
                  </a:ext>
                </a:extLst>
              </a:tr>
              <a:tr h="82415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Magyarország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~80%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búza, kukorica, napraforgó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nagyon magas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53903"/>
                  </a:ext>
                </a:extLst>
              </a:tr>
              <a:tr h="82415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Németország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~65–70%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búza, repce, árpa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közepes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600191"/>
                  </a:ext>
                </a:extLst>
              </a:tr>
              <a:tr h="82415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Franciaország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~60%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búza, kukorica, árpa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alacsony-közepes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82351"/>
                  </a:ext>
                </a:extLst>
              </a:tr>
              <a:tr h="82415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Hollandia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&lt;50%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fű, silókukorica, burgonya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alacsony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364803"/>
                  </a:ext>
                </a:extLst>
              </a:tr>
              <a:tr h="735095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Lengyelország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~65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búza, rozs, kukorica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közepes</a:t>
                      </a:r>
                    </a:p>
                    <a:p>
                      <a:pPr algn="ctr"/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643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8852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75415"/>
            <a:ext cx="12192000" cy="716437"/>
          </a:xfrm>
        </p:spPr>
        <p:txBody>
          <a:bodyPr/>
          <a:lstStyle/>
          <a:p>
            <a:r>
              <a:rPr lang="hu-HU" sz="3800" b="1" dirty="0" smtClean="0">
                <a:solidFill>
                  <a:schemeClr val="accent6">
                    <a:lumMod val="50000"/>
                  </a:schemeClr>
                </a:solidFill>
              </a:rPr>
              <a:t>Zöldség-gyümölcs, szőlő-bor termelés részesedése </a:t>
            </a:r>
            <a:endParaRPr lang="hu-HU" sz="3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/>
          </p:nvPr>
        </p:nvGraphicFramePr>
        <p:xfrm>
          <a:off x="122550" y="999238"/>
          <a:ext cx="11934330" cy="5440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6866">
                  <a:extLst>
                    <a:ext uri="{9D8B030D-6E8A-4147-A177-3AD203B41FA5}">
                      <a16:colId xmlns:a16="http://schemas.microsoft.com/office/drawing/2014/main" val="2794677500"/>
                    </a:ext>
                  </a:extLst>
                </a:gridCol>
                <a:gridCol w="2386866">
                  <a:extLst>
                    <a:ext uri="{9D8B030D-6E8A-4147-A177-3AD203B41FA5}">
                      <a16:colId xmlns:a16="http://schemas.microsoft.com/office/drawing/2014/main" val="581287270"/>
                    </a:ext>
                  </a:extLst>
                </a:gridCol>
                <a:gridCol w="2117260">
                  <a:extLst>
                    <a:ext uri="{9D8B030D-6E8A-4147-A177-3AD203B41FA5}">
                      <a16:colId xmlns:a16="http://schemas.microsoft.com/office/drawing/2014/main" val="1067717466"/>
                    </a:ext>
                  </a:extLst>
                </a:gridCol>
                <a:gridCol w="1932495">
                  <a:extLst>
                    <a:ext uri="{9D8B030D-6E8A-4147-A177-3AD203B41FA5}">
                      <a16:colId xmlns:a16="http://schemas.microsoft.com/office/drawing/2014/main" val="1887428066"/>
                    </a:ext>
                  </a:extLst>
                </a:gridCol>
                <a:gridCol w="3110843">
                  <a:extLst>
                    <a:ext uri="{9D8B030D-6E8A-4147-A177-3AD203B41FA5}">
                      <a16:colId xmlns:a16="http://schemas.microsoft.com/office/drawing/2014/main" val="361255945"/>
                    </a:ext>
                  </a:extLst>
                </a:gridCol>
              </a:tblGrid>
              <a:tr h="1134782"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/>
                        <a:t>Ország</a:t>
                      </a:r>
                    </a:p>
                    <a:p>
                      <a:pPr algn="ctr"/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Zöldség-gyümölcs (%)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Szőlő-bor </a:t>
                      </a:r>
                    </a:p>
                    <a:p>
                      <a:pPr algn="ctr"/>
                      <a:r>
                        <a:rPr lang="hu-HU" sz="2800" b="1" dirty="0" smtClean="0"/>
                        <a:t>(%)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Összesen </a:t>
                      </a:r>
                    </a:p>
                    <a:p>
                      <a:pPr algn="ctr"/>
                      <a:r>
                        <a:rPr lang="hu-HU" sz="2800" b="1" dirty="0" smtClean="0"/>
                        <a:t>(%)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Jellegzetesség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296471"/>
                  </a:ext>
                </a:extLst>
              </a:tr>
              <a:tr h="882557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Magyarország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10–12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3–4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14–16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gyenge kertészet, leépült konzervipar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171067"/>
                  </a:ext>
                </a:extLst>
              </a:tr>
              <a:tr h="951948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Németország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12–15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4–5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17–20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erős ipari zöldség és stabil borpiac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35591"/>
                  </a:ext>
                </a:extLst>
              </a:tr>
              <a:tr h="823717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Franciaország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15–20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30–35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világelső bor, diverzifikált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66383"/>
                  </a:ext>
                </a:extLst>
              </a:tr>
              <a:tr h="823717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Hollandia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30–35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&lt;1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30–35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üvegházi zöldség és virágexport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09884"/>
                  </a:ext>
                </a:extLst>
              </a:tr>
              <a:tr h="823717"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Lengyelország</a:t>
                      </a:r>
                      <a:endParaRPr lang="hu-HU" sz="28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20–25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&lt;1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20–25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gyümölcs nagyhatalom (alma, bogyós)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05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051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4082"/>
          </a:xfrm>
        </p:spPr>
        <p:txBody>
          <a:bodyPr/>
          <a:lstStyle/>
          <a:p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Javaslatcsomag a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területi alapú (SAPS/BISS) </a:t>
            </a:r>
            <a:r>
              <a:rPr lang="hu-H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támogatások </a:t>
            </a:r>
            <a:r>
              <a:rPr lang="hu-H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differenciálására komplex agrárpolitikai célok érdekében </a:t>
            </a:r>
            <a:endParaRPr lang="hu-H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18473" y="4508305"/>
            <a:ext cx="1151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																	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11877"/>
              </p:ext>
            </p:extLst>
          </p:nvPr>
        </p:nvGraphicFramePr>
        <p:xfrm>
          <a:off x="207392" y="1106162"/>
          <a:ext cx="11726944" cy="55362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3711">
                  <a:extLst>
                    <a:ext uri="{9D8B030D-6E8A-4147-A177-3AD203B41FA5}">
                      <a16:colId xmlns:a16="http://schemas.microsoft.com/office/drawing/2014/main" val="1885373050"/>
                    </a:ext>
                  </a:extLst>
                </a:gridCol>
                <a:gridCol w="3073139">
                  <a:extLst>
                    <a:ext uri="{9D8B030D-6E8A-4147-A177-3AD203B41FA5}">
                      <a16:colId xmlns:a16="http://schemas.microsoft.com/office/drawing/2014/main" val="1388165215"/>
                    </a:ext>
                  </a:extLst>
                </a:gridCol>
                <a:gridCol w="2820970">
                  <a:extLst>
                    <a:ext uri="{9D8B030D-6E8A-4147-A177-3AD203B41FA5}">
                      <a16:colId xmlns:a16="http://schemas.microsoft.com/office/drawing/2014/main" val="280223004"/>
                    </a:ext>
                  </a:extLst>
                </a:gridCol>
                <a:gridCol w="2769124">
                  <a:extLst>
                    <a:ext uri="{9D8B030D-6E8A-4147-A177-3AD203B41FA5}">
                      <a16:colId xmlns:a16="http://schemas.microsoft.com/office/drawing/2014/main" val="4215333335"/>
                    </a:ext>
                  </a:extLst>
                </a:gridCol>
              </a:tblGrid>
              <a:tr h="375338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Cél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Eszköz</a:t>
                      </a:r>
                      <a:endParaRPr lang="hu-HU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Várt hatás</a:t>
                      </a:r>
                      <a:endParaRPr lang="hu-HU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Mérőszám</a:t>
                      </a:r>
                      <a:endParaRPr lang="hu-HU" sz="24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174980"/>
                  </a:ext>
                </a:extLst>
              </a:tr>
              <a:tr h="931767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Kis- és közepes gazdaságok erősítése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err="1" smtClean="0"/>
                        <a:t>Redisztributív</a:t>
                      </a:r>
                      <a:r>
                        <a:rPr lang="hu-HU" sz="1600" dirty="0" smtClean="0"/>
                        <a:t> kifizetés (első 50–100 ha +40–60 €/ha), </a:t>
                      </a:r>
                      <a:r>
                        <a:rPr lang="hu-HU" sz="1600" dirty="0" err="1" smtClean="0"/>
                        <a:t>degresszió</a:t>
                      </a:r>
                      <a:r>
                        <a:rPr lang="hu-HU" sz="1600" dirty="0" smtClean="0"/>
                        <a:t> 500 ha felett, </a:t>
                      </a:r>
                      <a:r>
                        <a:rPr lang="hu-HU" sz="1600" dirty="0" err="1" smtClean="0"/>
                        <a:t>capping</a:t>
                      </a:r>
                      <a:r>
                        <a:rPr lang="hu-HU" sz="1600" dirty="0" smtClean="0"/>
                        <a:t> 100–150 ezer €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A támogatás arányosan több kisgazdához kerül, csökken a koncentráció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Támogatásmegoszlás: top 10% részesedése ≤50%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878101"/>
                  </a:ext>
                </a:extLst>
              </a:tr>
              <a:tr h="1088402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Munka- és tőkeigény preferálása (a </a:t>
                      </a:r>
                      <a:r>
                        <a:rPr lang="hu-HU" sz="2000" b="1" dirty="0" err="1" smtClean="0"/>
                        <a:t>monokultú-rális</a:t>
                      </a:r>
                      <a:r>
                        <a:rPr lang="hu-HU" sz="2000" b="1" baseline="0" dirty="0" smtClean="0"/>
                        <a:t> gazdálkodás szűkítése)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Extra €/ha prémium kertészetre, gyümölcsre, állattenyésztéshez kötött földterületre; SAPS levonás monokultúrára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Diverzifikált szerkezet, magasabb foglalkoztatás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Munkahelyek száma / 100 ha, diverzifikációs index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44939"/>
                  </a:ext>
                </a:extLst>
              </a:tr>
              <a:tr h="806228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Bérelt földek gazdálkodói tulajdonba vonása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„</a:t>
                      </a:r>
                      <a:r>
                        <a:rPr lang="hu-HU" sz="1600" dirty="0" err="1" smtClean="0"/>
                        <a:t>Lease-to-own</a:t>
                      </a:r>
                      <a:r>
                        <a:rPr lang="hu-HU" sz="1600" dirty="0" smtClean="0"/>
                        <a:t>” top-</a:t>
                      </a:r>
                      <a:r>
                        <a:rPr lang="hu-HU" sz="1600" dirty="0" err="1" smtClean="0"/>
                        <a:t>up</a:t>
                      </a:r>
                      <a:r>
                        <a:rPr lang="hu-HU" sz="1600" dirty="0" smtClean="0"/>
                        <a:t> (10–20 €/ha), földvásárlási </a:t>
                      </a:r>
                      <a:r>
                        <a:rPr lang="hu-HU" sz="1600" dirty="0" err="1" smtClean="0"/>
                        <a:t>voucher</a:t>
                      </a:r>
                      <a:r>
                        <a:rPr lang="hu-HU" sz="1600" dirty="0" smtClean="0"/>
                        <a:t>, elővásárlási jog BISS igénylőknek	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Gazdák földtulajdonának bővülése, csökkenő bérleti arány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Bérelt/tulajdon arány, évi megvásárolt ha 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38429"/>
                  </a:ext>
                </a:extLst>
              </a:tr>
              <a:tr h="85122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Bérleti díj inflációjának</a:t>
                      </a:r>
                      <a:r>
                        <a:rPr lang="hu-HU" sz="2000" b="1" baseline="0" dirty="0" smtClean="0"/>
                        <a:t> </a:t>
                      </a:r>
                      <a:r>
                        <a:rPr lang="hu-HU" sz="2000" b="1" dirty="0" smtClean="0"/>
                        <a:t>megfékezése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Bérlet-regiszter, indexálás-tilalom, </a:t>
                      </a:r>
                      <a:r>
                        <a:rPr lang="hu-HU" sz="1600" dirty="0" err="1" smtClean="0"/>
                        <a:t>degresszió</a:t>
                      </a:r>
                      <a:r>
                        <a:rPr lang="hu-HU" sz="1600" dirty="0" smtClean="0"/>
                        <a:t> nagyarányú bérlet esetén (pl. &gt;80% bérelt terület)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Lassabb bérletidíj-növekedés, több támogatás marad bent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Bérleti díj / támogatás arány ≤40%</a:t>
                      </a:r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25084"/>
                  </a:ext>
                </a:extLst>
              </a:tr>
              <a:tr h="9433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Környezeti és társadalmi hasznosság</a:t>
                      </a:r>
                    </a:p>
                    <a:p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Zöldítéshez kötött extra €/ha (vetésváltás, </a:t>
                      </a:r>
                      <a:r>
                        <a:rPr lang="hu-HU" sz="1600" dirty="0" err="1" smtClean="0"/>
                        <a:t>agroökológia</a:t>
                      </a:r>
                      <a:r>
                        <a:rPr lang="hu-HU" sz="1600" dirty="0" smtClean="0"/>
                        <a:t>), állatállományhoz kötött prémium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 smtClean="0"/>
                        <a:t>Környezeti előnyök, állattenyésztés és kertészet fennmaradása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Vetésszerkezet sokszínűségi mutató, állatlétszám / ha</a:t>
                      </a:r>
                    </a:p>
                    <a:p>
                      <a:endParaRPr lang="hu-H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89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948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787031"/>
            <a:ext cx="1190413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Öntözés</a:t>
            </a:r>
            <a:endParaRPr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001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46796"/>
            <a:ext cx="121920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Öntözött területek és a nagybírtok részesedése (1990-2024)</a:t>
            </a:r>
            <a:endParaRPr sz="3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9" y="999241"/>
            <a:ext cx="11126771" cy="56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8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5985"/>
            <a:ext cx="12192000" cy="707011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Öntözött területek növelésének eszköztára (&lt;300 ha)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25204"/>
              </p:ext>
            </p:extLst>
          </p:nvPr>
        </p:nvGraphicFramePr>
        <p:xfrm>
          <a:off x="226243" y="691390"/>
          <a:ext cx="11802358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2751">
                  <a:extLst>
                    <a:ext uri="{9D8B030D-6E8A-4147-A177-3AD203B41FA5}">
                      <a16:colId xmlns:a16="http://schemas.microsoft.com/office/drawing/2014/main" val="1531783335"/>
                    </a:ext>
                  </a:extLst>
                </a:gridCol>
                <a:gridCol w="6344239">
                  <a:extLst>
                    <a:ext uri="{9D8B030D-6E8A-4147-A177-3AD203B41FA5}">
                      <a16:colId xmlns:a16="http://schemas.microsoft.com/office/drawing/2014/main" val="2639314109"/>
                    </a:ext>
                  </a:extLst>
                </a:gridCol>
                <a:gridCol w="3365368">
                  <a:extLst>
                    <a:ext uri="{9D8B030D-6E8A-4147-A177-3AD203B41FA5}">
                      <a16:colId xmlns:a16="http://schemas.microsoft.com/office/drawing/2014/main" val="20332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Dimenzió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Eszközök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Várt hatás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6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Szervezeti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• Öntözési társulások létrehozása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Regionális öntözési körzetek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Digitális térképes illesztés ökológiai egységekre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Kisgazdaságok összefogása → méretgazdaságosság és vízhasználati racionalizálás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77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Pénzügyi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• 70–80% intenzitású beruházási támogatás 300 ha-</a:t>
                      </a:r>
                      <a:r>
                        <a:rPr lang="hu-HU" sz="2000" dirty="0" err="1" smtClean="0"/>
                        <a:t>nál</a:t>
                      </a:r>
                      <a:r>
                        <a:rPr lang="hu-HU" sz="2000" baseline="0" dirty="0" smtClean="0"/>
                        <a:t> kisebb </a:t>
                      </a:r>
                      <a:r>
                        <a:rPr lang="hu-HU" sz="2000" dirty="0" smtClean="0"/>
                        <a:t>gazdaságokra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Állami hitelgarancia öntözési társulásoknak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BISS-top-</a:t>
                      </a:r>
                      <a:r>
                        <a:rPr lang="hu-HU" sz="2000" dirty="0" err="1" smtClean="0"/>
                        <a:t>up</a:t>
                      </a:r>
                      <a:r>
                        <a:rPr lang="hu-HU" sz="2000" dirty="0" smtClean="0"/>
                        <a:t>: +50–70 €/ha öntözött területre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Vízdíjkedvezmény kisgazdáknak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Tőkehiány mérséklése, pénzügyi akadályok lebontása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63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Intézményi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• Állami </a:t>
                      </a:r>
                      <a:r>
                        <a:rPr lang="hu-HU" sz="2000" dirty="0" err="1" smtClean="0"/>
                        <a:t>főcsatorna</a:t>
                      </a:r>
                      <a:r>
                        <a:rPr lang="hu-HU" sz="2000" dirty="0" smtClean="0"/>
                        <a:t>-fejlesztés, szivattyútelepek kiépítése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Ökológiai egység-alapú engedélyezés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Gyorsított vízjogi engedélyezés kisgazdáknak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Infrastrukturális alap biztosítása, gyorsabb engedélyezés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9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err="1" smtClean="0"/>
                        <a:t>Innováció&amp;tudás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• Precíziós és </a:t>
                      </a:r>
                      <a:r>
                        <a:rPr lang="hu-HU" sz="2000" dirty="0" err="1" smtClean="0"/>
                        <a:t>mikroöntözés</a:t>
                      </a:r>
                      <a:r>
                        <a:rPr lang="hu-HU" sz="2000" dirty="0" smtClean="0"/>
                        <a:t> (csepegtető, </a:t>
                      </a:r>
                      <a:r>
                        <a:rPr lang="hu-HU" sz="2000" dirty="0" err="1" smtClean="0"/>
                        <a:t>szenzorvezérelt</a:t>
                      </a:r>
                      <a:r>
                        <a:rPr lang="hu-HU" sz="2000" dirty="0" smtClean="0"/>
                        <a:t>)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Demonstrációs projektek, „öntözőfalvak”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</a:t>
                      </a:r>
                      <a:r>
                        <a:rPr lang="hu-HU" sz="2000" dirty="0" err="1" smtClean="0"/>
                        <a:t>Agroökológiai</a:t>
                      </a:r>
                      <a:r>
                        <a:rPr lang="hu-HU" sz="2000" dirty="0" smtClean="0"/>
                        <a:t> vízmegtartó gyakorlatok integrálása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Hatékony, víztakarékos technológiák terjedése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2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Birtokszerkezeti</a:t>
                      </a:r>
                      <a:endParaRPr lang="hu-HU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• Földbank: parcellák összevonása öntözési szempontból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Közös beruházás és üzemeltetés arányos hozzájárulással </a:t>
                      </a:r>
                      <a:br>
                        <a:rPr lang="hu-HU" sz="2000" dirty="0" smtClean="0"/>
                      </a:br>
                      <a:r>
                        <a:rPr lang="hu-HU" sz="2000" dirty="0" smtClean="0"/>
                        <a:t>• BISS differenciálás öntözött, diverzifikált kultúrákra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Kisgazdaságok hozzáférése az öntözési rendszerekhez, földhasználat racionalizálása</a:t>
                      </a:r>
                      <a:endParaRPr lang="hu-H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7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3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634" y="152029"/>
            <a:ext cx="11981794" cy="498205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Vízgazdálkodási javaslatok </a:t>
            </a:r>
            <a:r>
              <a:rPr lang="hu-HU" sz="3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aktorok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szerinti bontásban (1)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5635" y="808957"/>
            <a:ext cx="11845137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2800" b="1" dirty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egionális / állami beruházások: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Probléma: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magyar öntözési potenciál ~1,7 millió ha, de jelenleg csak ~90–120 ezer ha öntözött. A fő gond az </a:t>
            </a: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állami vízinfrastruktúra hiánya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(csatornák, tározók, szivattyúállomások).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Ösztönzők / intézkedések: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Regionális víztározók építése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(Tisza-mentén, Körösök, Duna–Tisza köze).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400" dirty="0" smtClean="0"/>
              <a:t>A </a:t>
            </a:r>
            <a:r>
              <a:rPr lang="hu-HU" altLang="hu-HU" sz="2400" b="1" dirty="0" smtClean="0"/>
              <a:t>vízmegtartás egyéb </a:t>
            </a:r>
            <a:r>
              <a:rPr lang="hu-HU" altLang="hu-HU" sz="2400" dirty="0" smtClean="0"/>
              <a:t>technikái és társulások.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Csatornarendszer rekonstrukció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a meglévő, elhanyagolt csatornák kitisztítása, korszerűsítése.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Vízmegosztási társulatok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vízjogi engedélyezés egyszerűsítése → gazdák összefogva üzemeltethetnek közös csatorna- vagy szivattyúrendszert.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Digitális vízgazdálkodási monitoring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állami adatbázis a talajnedvességről, vízkészletekről, öntözési előrejelzés.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Klímaadaptációs program</a:t>
            </a:r>
            <a:r>
              <a:rPr kumimoji="0" lang="hu-HU" alt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közvetlen támogatás nem csak öntözésre, hanem vízmegtartásra is (tájhasználat, vizes élőhelyek helyreállítása).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74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481"/>
            <a:ext cx="12192000" cy="680719"/>
          </a:xfrm>
        </p:spPr>
        <p:txBody>
          <a:bodyPr/>
          <a:lstStyle/>
          <a:p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Vízgazdálkodási javaslatok </a:t>
            </a:r>
            <a:r>
              <a:rPr lang="hu-HU" sz="36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aktorok</a:t>
            </a: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szerinti bontásban 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(</a:t>
            </a: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2560" y="647790"/>
            <a:ext cx="61264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b="1" dirty="0" smtClean="0">
                <a:solidFill>
                  <a:schemeClr val="accent6">
                    <a:lumMod val="50000"/>
                  </a:schemeClr>
                </a:solidFill>
              </a:rPr>
              <a:t>Nagybirtokok </a:t>
            </a:r>
            <a:r>
              <a:rPr lang="hu-HU" altLang="hu-HU" sz="2800" b="1" dirty="0">
                <a:solidFill>
                  <a:schemeClr val="accent6">
                    <a:lumMod val="50000"/>
                  </a:schemeClr>
                </a:solidFill>
              </a:rPr>
              <a:t>(&gt;300–500 ha)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solidFill>
                  <a:schemeClr val="accent6">
                    <a:lumMod val="50000"/>
                  </a:schemeClr>
                </a:solidFill>
              </a:rPr>
              <a:t>Probléma:</a:t>
            </a:r>
            <a:r>
              <a:rPr lang="hu-HU" altLang="hu-HU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altLang="hu-HU" sz="2200" dirty="0"/>
              <a:t>öntözés fejlesztését sokszor halasztják, mert drága és hosszú </a:t>
            </a:r>
            <a:r>
              <a:rPr lang="hu-HU" altLang="hu-HU" sz="2200" dirty="0" err="1"/>
              <a:t>megtérülésű</a:t>
            </a:r>
            <a:r>
              <a:rPr lang="hu-HU" altLang="hu-HU" sz="2200" dirty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solidFill>
                  <a:schemeClr val="accent6">
                    <a:lumMod val="50000"/>
                  </a:schemeClr>
                </a:solidFill>
              </a:rPr>
              <a:t>Ösztönzők:</a:t>
            </a:r>
            <a:endParaRPr lang="hu-HU" altLang="hu-HU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Adókedvezmény / gyorsított amortizáció</a:t>
            </a:r>
            <a:r>
              <a:rPr lang="hu-HU" altLang="hu-HU" sz="2200" dirty="0"/>
              <a:t> vízgazdálkodási beruházásokra (öntözőrendszer, tározó, szivattyútelep).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Vízdíjkedvezmény</a:t>
            </a:r>
            <a:r>
              <a:rPr lang="hu-HU" altLang="hu-HU" sz="2200" dirty="0"/>
              <a:t> → aki víztakarékos technológiát alkalmaz (precíziós öntözés, talajnedvesség-szenzor vezérlés), alacsonyabb fajlagos vízdíjat fizet.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Beruházási támogatás</a:t>
            </a:r>
            <a:r>
              <a:rPr lang="hu-HU" altLang="hu-HU" sz="2200" dirty="0"/>
              <a:t> feltételekkel: pl. ha 500 ha feletti gazdaság állami forrást kap öntözésre, kötelező legyen 10–20% területen közös használatot biztosítania kisebb gazdáknak is.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Vízmegtartó tájhasználat</a:t>
            </a:r>
            <a:r>
              <a:rPr lang="hu-HU" altLang="hu-HU" sz="2200" dirty="0"/>
              <a:t> ösztönzése → talajlazítás, vízvisszatartó sávok, gyepszegélyek támogatása</a:t>
            </a:r>
            <a:r>
              <a:rPr lang="hu-HU" altLang="hu-HU" sz="2200" dirty="0" smtClean="0"/>
              <a:t>.</a:t>
            </a:r>
            <a:endParaRPr lang="hu-HU" altLang="hu-HU" dirty="0">
              <a:latin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289040" y="609828"/>
            <a:ext cx="593344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800" b="1" dirty="0">
                <a:solidFill>
                  <a:schemeClr val="accent6">
                    <a:lumMod val="50000"/>
                  </a:schemeClr>
                </a:solidFill>
              </a:rPr>
              <a:t>Kisbirtokok (≤50 ha)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solidFill>
                  <a:schemeClr val="accent6">
                    <a:lumMod val="50000"/>
                  </a:schemeClr>
                </a:solidFill>
              </a:rPr>
              <a:t>Probléma:</a:t>
            </a:r>
            <a:r>
              <a:rPr lang="hu-HU" altLang="hu-HU" sz="2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altLang="hu-HU" sz="2200" dirty="0"/>
              <a:t>tőke- és tudáshiány, széttöredezett parcellák, kis vízvisszatartási potenciál.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solidFill>
                  <a:schemeClr val="accent6">
                    <a:lumMod val="50000"/>
                  </a:schemeClr>
                </a:solidFill>
              </a:rPr>
              <a:t>Ösztönzők:</a:t>
            </a:r>
            <a:endParaRPr lang="hu-HU" altLang="hu-HU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Célzott támogatás</a:t>
            </a:r>
            <a:r>
              <a:rPr lang="hu-HU" altLang="hu-HU" sz="2200" dirty="0"/>
              <a:t> kisléptékű beruházásokra: </a:t>
            </a:r>
            <a:r>
              <a:rPr lang="hu-HU" altLang="hu-HU" sz="2200" dirty="0" err="1"/>
              <a:t>mikrotározó</a:t>
            </a:r>
            <a:r>
              <a:rPr lang="hu-HU" altLang="hu-HU" sz="2200" dirty="0"/>
              <a:t>, csepegtető és szalagöntözés, talajnedvesség-szenzorok.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Zöldítés prémium</a:t>
            </a:r>
            <a:r>
              <a:rPr lang="hu-HU" altLang="hu-HU" sz="2200" dirty="0"/>
              <a:t>: támogatás +20–30 €/ha, ha talajkímélő művelés, </a:t>
            </a:r>
            <a:r>
              <a:rPr lang="hu-HU" altLang="hu-HU" sz="2200" dirty="0" err="1"/>
              <a:t>mulcsozás</a:t>
            </a:r>
            <a:r>
              <a:rPr lang="hu-HU" altLang="hu-HU" sz="2200" dirty="0"/>
              <a:t>, vízmegtartó növényborítottság van.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Kooperáció ösztönzése</a:t>
            </a:r>
            <a:r>
              <a:rPr lang="hu-HU" altLang="hu-HU" sz="2200" dirty="0"/>
              <a:t>: vízhasználati társulások (pl. közös szivattyú, csővezeték, energia).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u-HU" altLang="hu-HU" sz="2200" b="1" dirty="0"/>
              <a:t>Tanácsadás / tudástranszfer</a:t>
            </a:r>
            <a:r>
              <a:rPr lang="hu-HU" altLang="hu-HU" sz="2200" dirty="0"/>
              <a:t>: egyszerű mintagazdasági programok – </a:t>
            </a:r>
            <a:r>
              <a:rPr lang="hu-HU" altLang="hu-HU" sz="2200" i="1" dirty="0"/>
              <a:t>hogyan érhető el 20–30% vízmegtakarítás olcsón</a:t>
            </a:r>
            <a:r>
              <a:rPr lang="hu-HU" altLang="hu-H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73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" y="-40639"/>
            <a:ext cx="11684000" cy="629919"/>
          </a:xfrm>
        </p:spPr>
        <p:txBody>
          <a:bodyPr/>
          <a:lstStyle/>
          <a:p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Stratégia nélküli piaci sodródás (1994-2004)</a:t>
            </a:r>
            <a:endParaRPr lang="hu-HU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09600" y="732046"/>
            <a:ext cx="10972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9170"/>
            <a:r>
              <a:rPr lang="hu-HU" sz="2000" b="1" dirty="0">
                <a:solidFill>
                  <a:prstClr val="black"/>
                </a:solidFill>
              </a:rPr>
              <a:t>1994–2004: birtokstruktúra kettészakadása</a:t>
            </a: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A kis tulajdonosok többsége nem művelte földjét, hanem </a:t>
            </a:r>
            <a:r>
              <a:rPr lang="hu-HU" sz="2000" b="1" dirty="0">
                <a:solidFill>
                  <a:prstClr val="black"/>
                </a:solidFill>
              </a:rPr>
              <a:t>bérbe adta</a:t>
            </a:r>
            <a:r>
              <a:rPr lang="hu-HU" sz="2000" dirty="0">
                <a:solidFill>
                  <a:prstClr val="black"/>
                </a:solidFill>
              </a:rPr>
              <a:t>.</a:t>
            </a: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Kialakult a kettősség:</a:t>
            </a:r>
          </a:p>
          <a:p>
            <a:pPr marL="990575" lvl="1" indent="-380990" defTabSz="121917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prstClr val="black"/>
                </a:solidFill>
              </a:rPr>
              <a:t>kisparcellás tulajdonosi réteg</a:t>
            </a:r>
            <a:r>
              <a:rPr lang="hu-HU" sz="2000" dirty="0">
                <a:solidFill>
                  <a:prstClr val="black"/>
                </a:solidFill>
              </a:rPr>
              <a:t> (több százezer fő, átlagosan 2–3 hektár/fő)</a:t>
            </a:r>
          </a:p>
          <a:p>
            <a:pPr marL="990575" lvl="1" indent="-380990" defTabSz="121917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prstClr val="black"/>
                </a:solidFill>
              </a:rPr>
              <a:t>bérleti nagybirtokok</a:t>
            </a:r>
            <a:r>
              <a:rPr lang="hu-HU" sz="2000" dirty="0">
                <a:solidFill>
                  <a:prstClr val="black"/>
                </a:solidFill>
              </a:rPr>
              <a:t> – volt állami gazdaságok privatizációja után.</a:t>
            </a: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prstClr val="black"/>
                </a:solidFill>
              </a:rPr>
              <a:t>1994-es agrárstatisztika</a:t>
            </a:r>
            <a:r>
              <a:rPr lang="hu-HU" sz="2000" dirty="0">
                <a:solidFill>
                  <a:prstClr val="black"/>
                </a:solidFill>
              </a:rPr>
              <a:t>:</a:t>
            </a:r>
          </a:p>
          <a:p>
            <a:pPr marL="990575" lvl="1" indent="-380990" defTabSz="121917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prstClr val="black"/>
                </a:solidFill>
              </a:rPr>
              <a:t>2,1 millió földtulajdonos</a:t>
            </a:r>
            <a:endParaRPr lang="hu-HU" sz="2000" dirty="0">
              <a:solidFill>
                <a:prstClr val="black"/>
              </a:solidFill>
            </a:endParaRPr>
          </a:p>
          <a:p>
            <a:pPr marL="990575" lvl="1" indent="-380990" defTabSz="121917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prstClr val="black"/>
                </a:solidFill>
              </a:rPr>
              <a:t>de tényleges gazdálkodást csak </a:t>
            </a:r>
            <a:r>
              <a:rPr lang="hu-HU" sz="2000" b="1" dirty="0">
                <a:solidFill>
                  <a:prstClr val="black"/>
                </a:solidFill>
              </a:rPr>
              <a:t>200 ezer körüli</a:t>
            </a:r>
            <a:r>
              <a:rPr lang="hu-HU" sz="2000" dirty="0">
                <a:solidFill>
                  <a:prstClr val="black"/>
                </a:solidFill>
              </a:rPr>
              <a:t> folytatott.</a:t>
            </a: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prstClr val="black"/>
                </a:solidFill>
              </a:rPr>
              <a:t>1997-re a földterület kb. </a:t>
            </a:r>
            <a:r>
              <a:rPr lang="hu-HU" sz="2000" b="1" dirty="0">
                <a:solidFill>
                  <a:prstClr val="black"/>
                </a:solidFill>
              </a:rPr>
              <a:t>70%-a bérletben</a:t>
            </a:r>
            <a:r>
              <a:rPr lang="hu-HU" sz="2000" dirty="0">
                <a:solidFill>
                  <a:prstClr val="black"/>
                </a:solidFill>
              </a:rPr>
              <a:t> volt</a:t>
            </a:r>
            <a:r>
              <a:rPr lang="hu-HU" sz="2000" dirty="0" smtClean="0">
                <a:solidFill>
                  <a:prstClr val="black"/>
                </a:solidFill>
              </a:rPr>
              <a:t>.</a:t>
            </a: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dirty="0" smtClean="0">
                <a:solidFill>
                  <a:prstClr val="black"/>
                </a:solidFill>
              </a:rPr>
              <a:t>A </a:t>
            </a:r>
            <a:r>
              <a:rPr lang="hu-HU" sz="2000" b="1" dirty="0" smtClean="0">
                <a:solidFill>
                  <a:prstClr val="black"/>
                </a:solidFill>
              </a:rPr>
              <a:t>kedvezőtlen területeken </a:t>
            </a:r>
            <a:r>
              <a:rPr lang="hu-HU" sz="2000" dirty="0" smtClean="0">
                <a:solidFill>
                  <a:prstClr val="black"/>
                </a:solidFill>
              </a:rPr>
              <a:t>a kisparcellás termelés szinte leállt; </a:t>
            </a:r>
            <a:r>
              <a:rPr lang="hu-HU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hazánk a </a:t>
            </a:r>
            <a:r>
              <a:rPr lang="hu-HU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parlagfű elterjedésé</a:t>
            </a:r>
            <a:r>
              <a:rPr lang="hu-HU" sz="2000" dirty="0" smtClean="0">
                <a:solidFill>
                  <a:prstClr val="black"/>
                </a:solidFill>
                <a:sym typeface="Wingdings" panose="05000000000000000000" pitchFamily="2" charset="2"/>
              </a:rPr>
              <a:t>nek éllovasává vált.</a:t>
            </a:r>
            <a:endParaRPr lang="hu-HU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457189" lvl="0" indent="-457189" defTabSz="1219170">
              <a:buFont typeface="Wingdings" panose="05000000000000000000" pitchFamily="2" charset="2"/>
              <a:buChar char="Ø"/>
            </a:pPr>
            <a:r>
              <a:rPr lang="hu-HU" sz="2000" b="1" dirty="0" smtClean="0"/>
              <a:t>2004</a:t>
            </a:r>
            <a:r>
              <a:rPr lang="hu-HU" sz="2000" b="1" dirty="0"/>
              <a:t>: </a:t>
            </a:r>
            <a:r>
              <a:rPr lang="hu-HU" sz="2000" b="1" dirty="0" smtClean="0"/>
              <a:t>EU-csatlakozás:</a:t>
            </a:r>
            <a:endParaRPr lang="hu-HU" sz="2000" b="1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b="1" dirty="0" smtClean="0"/>
              <a:t>közvetlen </a:t>
            </a:r>
            <a:r>
              <a:rPr lang="hu-HU" sz="2000" b="1" dirty="0"/>
              <a:t>agrártámogatások</a:t>
            </a:r>
            <a:r>
              <a:rPr lang="hu-HU" sz="2000" dirty="0"/>
              <a:t> (SAPS) bevezetése → hektárhoz kötött kifizetés.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nagybirtokok </a:t>
            </a:r>
            <a:r>
              <a:rPr lang="hu-HU" sz="2000" dirty="0"/>
              <a:t>előnyben, mivel </a:t>
            </a:r>
            <a:r>
              <a:rPr lang="hu-HU" sz="2000" b="1" dirty="0"/>
              <a:t>sok földterület = több támogatás</a:t>
            </a:r>
            <a:r>
              <a:rPr lang="hu-HU" sz="2000" dirty="0" smtClean="0"/>
              <a:t>.</a:t>
            </a:r>
            <a:r>
              <a:rPr lang="hu-HU" sz="2000" dirty="0">
                <a:solidFill>
                  <a:prstClr val="black"/>
                </a:solidFill>
              </a:rPr>
              <a:t> </a:t>
            </a:r>
            <a:endParaRPr lang="hu-HU" sz="20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 smtClean="0">
                <a:solidFill>
                  <a:prstClr val="black"/>
                </a:solidFill>
              </a:rPr>
              <a:t>a </a:t>
            </a:r>
            <a:r>
              <a:rPr lang="hu-HU" sz="2000" b="1" dirty="0">
                <a:solidFill>
                  <a:prstClr val="black"/>
                </a:solidFill>
              </a:rPr>
              <a:t>maximális földbérleti idő 10 év </a:t>
            </a:r>
            <a:r>
              <a:rPr lang="hu-HU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 20 év;</a:t>
            </a:r>
            <a:endParaRPr lang="hu-HU" sz="2000" b="1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000" b="1" dirty="0" smtClean="0"/>
              <a:t>Következmény: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növekvő mezőgazdasági beruházások; de ezek fő iránya a tömegtermelés volt</a:t>
            </a:r>
            <a:r>
              <a:rPr lang="hu-HU" sz="2000" b="1" dirty="0" smtClean="0"/>
              <a:t>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prstClr val="black"/>
                </a:solidFill>
              </a:rPr>
              <a:t>a</a:t>
            </a:r>
            <a:r>
              <a:rPr lang="hu-HU" sz="2000" dirty="0" smtClean="0">
                <a:solidFill>
                  <a:prstClr val="black"/>
                </a:solidFill>
              </a:rPr>
              <a:t>z</a:t>
            </a:r>
            <a:r>
              <a:rPr lang="hu-HU" sz="2000" b="1" dirty="0" smtClean="0">
                <a:solidFill>
                  <a:prstClr val="black"/>
                </a:solidFill>
              </a:rPr>
              <a:t> </a:t>
            </a:r>
            <a:r>
              <a:rPr lang="hu-HU" sz="2000" dirty="0" smtClean="0">
                <a:solidFill>
                  <a:prstClr val="black"/>
                </a:solidFill>
              </a:rPr>
              <a:t>állattenyésztésbe csak mérsékelten fektettek be, a modernizálása vontatottan haladt;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hu-HU" sz="2000" dirty="0" smtClean="0"/>
              <a:t>a </a:t>
            </a:r>
            <a:r>
              <a:rPr lang="hu-HU" sz="2000" dirty="0"/>
              <a:t>birtokkoncentrációs folyamatokat már nem a kényszer, hanem a piaci folyamatok terelik.</a:t>
            </a:r>
            <a:endParaRPr lang="hu-H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2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584205"/>
            <a:ext cx="12192000" cy="1101674"/>
          </a:xfrm>
        </p:spPr>
        <p:txBody>
          <a:bodyPr/>
          <a:lstStyle/>
          <a:p>
            <a:r>
              <a:rPr lang="hu-HU" sz="6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Az agrárszektorba történő beszállítók</a:t>
            </a:r>
            <a:endParaRPr lang="hu-HU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868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268" y="0"/>
            <a:ext cx="11953188" cy="548639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Külföldi 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inputprofit </a:t>
            </a: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kiáramlás a magyar agrárszektorból</a:t>
            </a:r>
            <a:endParaRPr lang="hu-HU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51414"/>
              </p:ext>
            </p:extLst>
          </p:nvPr>
        </p:nvGraphicFramePr>
        <p:xfrm>
          <a:off x="348785" y="562468"/>
          <a:ext cx="11510130" cy="3371814"/>
        </p:xfrm>
        <a:graphic>
          <a:graphicData uri="http://schemas.openxmlformats.org/drawingml/2006/table">
            <a:tbl>
              <a:tblPr/>
              <a:tblGrid>
                <a:gridCol w="1918355">
                  <a:extLst>
                    <a:ext uri="{9D8B030D-6E8A-4147-A177-3AD203B41FA5}">
                      <a16:colId xmlns:a16="http://schemas.microsoft.com/office/drawing/2014/main" val="936337244"/>
                    </a:ext>
                  </a:extLst>
                </a:gridCol>
                <a:gridCol w="1918355">
                  <a:extLst>
                    <a:ext uri="{9D8B030D-6E8A-4147-A177-3AD203B41FA5}">
                      <a16:colId xmlns:a16="http://schemas.microsoft.com/office/drawing/2014/main" val="1321452480"/>
                    </a:ext>
                  </a:extLst>
                </a:gridCol>
                <a:gridCol w="1894790">
                  <a:extLst>
                    <a:ext uri="{9D8B030D-6E8A-4147-A177-3AD203B41FA5}">
                      <a16:colId xmlns:a16="http://schemas.microsoft.com/office/drawing/2014/main" val="3330453137"/>
                    </a:ext>
                  </a:extLst>
                </a:gridCol>
                <a:gridCol w="1941920">
                  <a:extLst>
                    <a:ext uri="{9D8B030D-6E8A-4147-A177-3AD203B41FA5}">
                      <a16:colId xmlns:a16="http://schemas.microsoft.com/office/drawing/2014/main" val="3098339430"/>
                    </a:ext>
                  </a:extLst>
                </a:gridCol>
                <a:gridCol w="1918355">
                  <a:extLst>
                    <a:ext uri="{9D8B030D-6E8A-4147-A177-3AD203B41FA5}">
                      <a16:colId xmlns:a16="http://schemas.microsoft.com/office/drawing/2014/main" val="2749167824"/>
                    </a:ext>
                  </a:extLst>
                </a:gridCol>
                <a:gridCol w="1918355">
                  <a:extLst>
                    <a:ext uri="{9D8B030D-6E8A-4147-A177-3AD203B41FA5}">
                      <a16:colId xmlns:a16="http://schemas.microsoft.com/office/drawing/2014/main" val="2327889547"/>
                    </a:ext>
                  </a:extLst>
                </a:gridCol>
              </a:tblGrid>
              <a:tr h="814681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Input kategória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Hazai részarány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Külföldi részarány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Éves felhasználás (Mrd Ft)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/>
                        <a:t>Profitmarzs</a:t>
                      </a:r>
                      <a:r>
                        <a:rPr lang="hu-HU" sz="1800" b="1" dirty="0"/>
                        <a:t> (%)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Külföldi </a:t>
                      </a:r>
                      <a:r>
                        <a:rPr lang="hu-HU" sz="1800" b="1" dirty="0" smtClean="0"/>
                        <a:t>profit-kiáramlás </a:t>
                      </a:r>
                    </a:p>
                    <a:p>
                      <a:pPr algn="ctr"/>
                      <a:r>
                        <a:rPr lang="hu-HU" sz="1800" b="1" dirty="0" smtClean="0"/>
                        <a:t>(</a:t>
                      </a:r>
                      <a:r>
                        <a:rPr lang="hu-HU" sz="1800" b="1" dirty="0"/>
                        <a:t>Mrd Ft/év)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829551"/>
                  </a:ext>
                </a:extLst>
              </a:tr>
              <a:tr h="235016">
                <a:tc>
                  <a:txBody>
                    <a:bodyPr/>
                    <a:lstStyle/>
                    <a:p>
                      <a:r>
                        <a:rPr lang="hu-HU" sz="1800" b="1" dirty="0"/>
                        <a:t>Műtrágya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35–40%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60–65%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500–600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8–10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~30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495453"/>
                  </a:ext>
                </a:extLst>
              </a:tr>
              <a:tr h="235016">
                <a:tc>
                  <a:txBody>
                    <a:bodyPr/>
                    <a:lstStyle/>
                    <a:p>
                      <a:r>
                        <a:rPr lang="hu-HU" sz="1800" b="1" dirty="0"/>
                        <a:t>Vetőmag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5–10%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90–95%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120–150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10–15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12–20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25281"/>
                  </a:ext>
                </a:extLst>
              </a:tr>
              <a:tr h="428238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Növény-védőszer</a:t>
                      </a:r>
                      <a:endParaRPr lang="hu-HU" sz="1800" b="1" dirty="0"/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&lt;5%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~95%+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150–180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10–15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15–25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398807"/>
                  </a:ext>
                </a:extLst>
              </a:tr>
              <a:tr h="428238">
                <a:tc>
                  <a:txBody>
                    <a:bodyPr/>
                    <a:lstStyle/>
                    <a:p>
                      <a:r>
                        <a:rPr lang="hu-HU" sz="1800" b="1" dirty="0"/>
                        <a:t>Gépek, alkatrészek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~0%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~100%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350–450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3–5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15–20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93400"/>
                  </a:ext>
                </a:extLst>
              </a:tr>
              <a:tr h="235016">
                <a:tc>
                  <a:txBody>
                    <a:bodyPr/>
                    <a:lstStyle/>
                    <a:p>
                      <a:r>
                        <a:rPr lang="hu-HU" sz="1800" b="1"/>
                        <a:t>Energia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~50%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~50%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250–300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5–10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/>
                        <a:t>8–12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296418"/>
                  </a:ext>
                </a:extLst>
              </a:tr>
              <a:tr h="235016">
                <a:tc>
                  <a:txBody>
                    <a:bodyPr/>
                    <a:lstStyle/>
                    <a:p>
                      <a:r>
                        <a:rPr lang="hu-HU" sz="1800" b="1" dirty="0"/>
                        <a:t>Összesen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/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800" b="1"/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1 370–1 680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—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/>
                        <a:t>80–110</a:t>
                      </a:r>
                    </a:p>
                  </a:txBody>
                  <a:tcPr marL="79115" marR="79115" marT="39558" marB="395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784846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85" y="3937161"/>
            <a:ext cx="11510130" cy="2158838"/>
          </a:xfrm>
          <a:prstGeom prst="rect">
            <a:avLst/>
          </a:prstGeo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246668" y="6116320"/>
            <a:ext cx="11953188" cy="548639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4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246668" y="6136640"/>
            <a:ext cx="11953188" cy="72136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000" b="1" dirty="0" smtClean="0">
                <a:latin typeface="+mn-lt"/>
              </a:rPr>
              <a:t>A műtrágya, vetőmag és növényvédőszer import mérlegét erősen módosítja, hogy a magyar termelők is jelentős exportőrök. </a:t>
            </a:r>
            <a:endParaRPr lang="hu-HU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6765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127155"/>
            <a:ext cx="11904133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Agrár export-import</a:t>
            </a:r>
            <a:endParaRPr sz="6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81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122544"/>
            <a:ext cx="11904133" cy="59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magyar agrárexport értéke és szerkezete (1990-2023)</a:t>
            </a:r>
            <a:endParaRPr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35" y="942679"/>
            <a:ext cx="11651530" cy="57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100389"/>
            <a:ext cx="12192000" cy="54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agrárexport szerkezete nemzetközi összehasonlításban (2023)</a:t>
            </a:r>
            <a:endParaRPr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14" y="810705"/>
            <a:ext cx="9445658" cy="593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9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0" y="-40640"/>
            <a:ext cx="12192000" cy="527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357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Ukrajna esetleges EU-s csatlakozása és a magyar gabona export</a:t>
            </a:r>
            <a:endParaRPr sz="357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1" y="332762"/>
            <a:ext cx="6410226" cy="645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buNone/>
            </a:pPr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A) Hazai agrárpolitika – „</a:t>
            </a:r>
            <a:r>
              <a:rPr lang="hu-HU" sz="1600" b="1" dirty="0" err="1">
                <a:solidFill>
                  <a:schemeClr val="accent6">
                    <a:lumMod val="50000"/>
                  </a:schemeClr>
                </a:solidFill>
              </a:rPr>
              <a:t>bulk→érték</a:t>
            </a:r>
            <a:r>
              <a:rPr lang="hu-HU" sz="1600" b="1" dirty="0">
                <a:solidFill>
                  <a:schemeClr val="accent6">
                    <a:lumMod val="50000"/>
                  </a:schemeClr>
                </a:solidFill>
              </a:rPr>
              <a:t>” pályaváltás, kockázatkezelés</a:t>
            </a:r>
          </a:p>
          <a:p>
            <a:pPr marL="0" indent="0">
              <a:buNone/>
            </a:pPr>
            <a:r>
              <a:rPr lang="hu-HU" sz="1400" b="1" dirty="0"/>
              <a:t>Vezérelv:</a:t>
            </a:r>
            <a:r>
              <a:rPr lang="hu-HU" sz="1400" dirty="0"/>
              <a:t> szolidáris Ukrajna-politikával párhuzamosan a magyar gabonaszakasz sebezhetőségét csökkenteni (</a:t>
            </a:r>
            <a:r>
              <a:rPr lang="hu-HU" sz="1400" dirty="0" err="1"/>
              <a:t>árkitettség</a:t>
            </a:r>
            <a:r>
              <a:rPr lang="hu-HU" sz="1400" dirty="0"/>
              <a:t>, importnyomás), miközben a kis- és közepes gazdaságokat erősítjük.</a:t>
            </a:r>
          </a:p>
          <a:p>
            <a:pPr marL="0" indent="0">
              <a:buNone/>
            </a:pPr>
            <a:r>
              <a:rPr lang="hu-HU" sz="1400" b="1" dirty="0"/>
              <a:t>1) Gyors (1–2 év): jövedelembiztonság és likviditás</a:t>
            </a:r>
            <a:endParaRPr lang="hu-HU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Jövedelem-biztosítás/árbevétel-biztosítás</a:t>
            </a:r>
            <a:r>
              <a:rPr lang="hu-HU" sz="1400" dirty="0"/>
              <a:t> (állami </a:t>
            </a:r>
            <a:r>
              <a:rPr lang="hu-HU" sz="1400" dirty="0" err="1"/>
              <a:t>újrabiztosítással</a:t>
            </a:r>
            <a:r>
              <a:rPr lang="hu-HU" sz="1400" dirty="0"/>
              <a:t>), közös </a:t>
            </a:r>
            <a:r>
              <a:rPr lang="hu-HU" sz="1400" b="1" dirty="0" err="1"/>
              <a:t>hedging-pool</a:t>
            </a:r>
            <a:r>
              <a:rPr lang="hu-HU" sz="1400" dirty="0"/>
              <a:t> a tőzsdei fedezés megkönnyítésére.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Tárolási és logisztikai prémium</a:t>
            </a:r>
            <a:r>
              <a:rPr lang="hu-HU" sz="1400" dirty="0"/>
              <a:t> (betárolási támogatás, forgóeszközhitel-garancia), hogy ne </a:t>
            </a:r>
            <a:r>
              <a:rPr lang="hu-HU" sz="1400" dirty="0" err="1"/>
              <a:t>kényszerértékesítsenek</a:t>
            </a:r>
            <a:r>
              <a:rPr lang="hu-HU" sz="1400" dirty="0"/>
              <a:t> </a:t>
            </a:r>
            <a:r>
              <a:rPr lang="hu-HU" sz="1400" dirty="0" err="1"/>
              <a:t>árnyomásban</a:t>
            </a:r>
            <a:r>
              <a:rPr lang="hu-HU" sz="1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BISS/SAPS finomhangolás</a:t>
            </a:r>
            <a:r>
              <a:rPr lang="hu-HU" sz="1400" dirty="0"/>
              <a:t>: </a:t>
            </a:r>
            <a:r>
              <a:rPr lang="hu-HU" sz="1400" dirty="0" err="1"/>
              <a:t>redisztributív</a:t>
            </a:r>
            <a:r>
              <a:rPr lang="hu-HU" sz="1400" dirty="0"/>
              <a:t> top-</a:t>
            </a:r>
            <a:r>
              <a:rPr lang="hu-HU" sz="1400" dirty="0" err="1"/>
              <a:t>up</a:t>
            </a:r>
            <a:r>
              <a:rPr lang="hu-HU" sz="1400" dirty="0"/>
              <a:t> 100 ha-</a:t>
            </a:r>
            <a:r>
              <a:rPr lang="hu-HU" sz="1400" dirty="0" err="1"/>
              <a:t>ig</a:t>
            </a:r>
            <a:r>
              <a:rPr lang="hu-HU" sz="1400" dirty="0"/>
              <a:t>, </a:t>
            </a:r>
            <a:r>
              <a:rPr lang="hu-HU" sz="1400" dirty="0" err="1"/>
              <a:t>degresszió</a:t>
            </a:r>
            <a:r>
              <a:rPr lang="hu-HU" sz="1400" dirty="0"/>
              <a:t> 500/1000 ha fölött; monokultúra-levonás.</a:t>
            </a:r>
          </a:p>
          <a:p>
            <a:pPr marL="0" indent="0">
              <a:buNone/>
            </a:pPr>
            <a:r>
              <a:rPr lang="hu-HU" sz="1400" b="1" dirty="0"/>
              <a:t>2) Közép (3–5 év): „</a:t>
            </a:r>
            <a:r>
              <a:rPr lang="hu-HU" sz="1400" b="1" dirty="0" err="1"/>
              <a:t>bulk→érték</a:t>
            </a:r>
            <a:r>
              <a:rPr lang="hu-HU" sz="1400" b="1" dirty="0"/>
              <a:t>” átterelés</a:t>
            </a:r>
            <a:endParaRPr lang="hu-HU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Feldolgozási kapacitások</a:t>
            </a:r>
            <a:r>
              <a:rPr lang="hu-HU" sz="1400" dirty="0"/>
              <a:t>: malom-, keményítő-, fehérje-, növényi olaj- és takarmány-feldolgozás célzott beruházási programja (KKV-fókusszal), exportképes </a:t>
            </a:r>
            <a:r>
              <a:rPr lang="hu-HU" sz="1400" b="1" dirty="0"/>
              <a:t>félkész/késztermékekre</a:t>
            </a:r>
            <a:r>
              <a:rPr lang="hu-HU" sz="1400" dirty="0"/>
              <a:t> terelve.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Kertészet/állattenyésztés top-</a:t>
            </a:r>
            <a:r>
              <a:rPr lang="hu-HU" sz="1400" b="1" dirty="0" err="1"/>
              <a:t>up</a:t>
            </a:r>
            <a:r>
              <a:rPr lang="hu-HU" sz="1400" dirty="0"/>
              <a:t> (munka- és tőkeigényes ágazatok), </a:t>
            </a:r>
            <a:r>
              <a:rPr lang="hu-HU" sz="1400" b="1" dirty="0"/>
              <a:t>öntözési társulások</a:t>
            </a:r>
            <a:r>
              <a:rPr lang="hu-HU" sz="1400" dirty="0"/>
              <a:t> és </a:t>
            </a:r>
            <a:r>
              <a:rPr lang="hu-HU" sz="1400" dirty="0" err="1"/>
              <a:t>mikroöntözés</a:t>
            </a:r>
            <a:r>
              <a:rPr lang="hu-HU" sz="1400" dirty="0"/>
              <a:t> 70–80% támogatási intenzitással &lt;300 ha-</a:t>
            </a:r>
            <a:r>
              <a:rPr lang="hu-HU" sz="1400" dirty="0" err="1"/>
              <a:t>nál</a:t>
            </a:r>
            <a:r>
              <a:rPr lang="hu-HU" sz="1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Föld- és bérleti piac rendbetétele</a:t>
            </a:r>
            <a:r>
              <a:rPr lang="hu-HU" sz="1400" dirty="0"/>
              <a:t>: bérlet-regiszter, indexálás-tilalom, </a:t>
            </a:r>
            <a:r>
              <a:rPr lang="hu-HU" sz="1400" b="1" dirty="0" err="1"/>
              <a:t>lease-to-own</a:t>
            </a:r>
            <a:r>
              <a:rPr lang="hu-HU" sz="1400" dirty="0"/>
              <a:t> ösztönzők; cél: bérelt hányad és támogatás-szivárgás csökkentése.</a:t>
            </a:r>
          </a:p>
          <a:p>
            <a:pPr marL="0" indent="0">
              <a:buNone/>
            </a:pPr>
            <a:r>
              <a:rPr lang="hu-HU" sz="1400" b="1" dirty="0"/>
              <a:t>3) Hosszú (6–12 év): szerkezeti célok (mérhető)</a:t>
            </a:r>
            <a:endParaRPr lang="hu-HU" sz="1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err="1"/>
              <a:t>Bulk</a:t>
            </a:r>
            <a:r>
              <a:rPr lang="hu-HU" sz="1400" b="1" dirty="0"/>
              <a:t> arány</a:t>
            </a:r>
            <a:r>
              <a:rPr lang="hu-HU" sz="1400" dirty="0"/>
              <a:t> az agrárexportban: ~50% → </a:t>
            </a:r>
            <a:r>
              <a:rPr lang="hu-HU" sz="1400" b="1" dirty="0"/>
              <a:t>≤30%</a:t>
            </a:r>
            <a:r>
              <a:rPr lang="hu-HU" sz="1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Feldolgozott termékek aránya</a:t>
            </a:r>
            <a:r>
              <a:rPr lang="hu-HU" sz="1400" dirty="0"/>
              <a:t>: </a:t>
            </a:r>
            <a:r>
              <a:rPr lang="hu-HU" sz="1400" b="1" dirty="0"/>
              <a:t>+15–20 százalékpont</a:t>
            </a:r>
            <a:r>
              <a:rPr lang="hu-HU" sz="14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Öntözött terület</a:t>
            </a:r>
            <a:r>
              <a:rPr lang="hu-HU" sz="1400" dirty="0"/>
              <a:t>: </a:t>
            </a:r>
            <a:r>
              <a:rPr lang="hu-HU" sz="1400" b="1" dirty="0"/>
              <a:t>≥500 ezer ha</a:t>
            </a:r>
            <a:r>
              <a:rPr lang="hu-HU" sz="1400" dirty="0"/>
              <a:t>; kisgazdaságok részesedése ≥50%.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/>
              <a:t>Exportpiacok</a:t>
            </a:r>
            <a:r>
              <a:rPr lang="hu-HU" sz="1400" dirty="0"/>
              <a:t>: GI/prémium (bor, feldolgozott tej- és gabonatermék, fehérjekészítmények) részesedése </a:t>
            </a:r>
            <a:r>
              <a:rPr lang="hu-HU" sz="1400" b="1" dirty="0" err="1"/>
              <a:t>duplázódik</a:t>
            </a:r>
            <a:r>
              <a:rPr lang="hu-HU" sz="1400" dirty="0" smtClean="0"/>
              <a:t>.</a:t>
            </a:r>
            <a:endParaRPr lang="hu-HU" sz="1400" dirty="0"/>
          </a:p>
        </p:txBody>
      </p:sp>
      <p:sp>
        <p:nvSpPr>
          <p:cNvPr id="4" name="Google Shape;106;p4"/>
          <p:cNvSpPr txBox="1">
            <a:spLocks/>
          </p:cNvSpPr>
          <p:nvPr/>
        </p:nvSpPr>
        <p:spPr>
          <a:xfrm>
            <a:off x="6228080" y="310243"/>
            <a:ext cx="5963920" cy="6367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accent6">
                    <a:lumMod val="50000"/>
                  </a:schemeClr>
                </a:solidFill>
              </a:rPr>
              <a:t>B) Külgazdaságpolitika &amp; EU-szint – szolidaritás + jogszerű védőkorlátok</a:t>
            </a:r>
          </a:p>
          <a:p>
            <a:pPr marL="0" indent="0">
              <a:buNone/>
            </a:pPr>
            <a:r>
              <a:rPr lang="hu-HU" sz="1400" b="1" dirty="0" smtClean="0"/>
              <a:t>Vezérelv:</a:t>
            </a:r>
            <a:r>
              <a:rPr lang="hu-HU" sz="1400" dirty="0" smtClean="0"/>
              <a:t> nyíltan pro-ukrán álláspont, de előre egyeztetett, EU-joggal kompatibilis átmeneti védőelemekkel.</a:t>
            </a:r>
          </a:p>
          <a:p>
            <a:pPr marL="0" indent="0">
              <a:buNone/>
            </a:pPr>
            <a:r>
              <a:rPr lang="hu-HU" sz="1400" b="1" dirty="0" smtClean="0"/>
              <a:t>1) EU-szintű átmeneti keretek (morális + racionális)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„</a:t>
            </a:r>
            <a:r>
              <a:rPr lang="hu-HU" sz="1400" b="1" dirty="0" err="1" smtClean="0"/>
              <a:t>Mirror-clause</a:t>
            </a:r>
            <a:r>
              <a:rPr lang="hu-HU" sz="1400" b="1" dirty="0" smtClean="0"/>
              <a:t>” menetrend</a:t>
            </a:r>
            <a:r>
              <a:rPr lang="hu-HU" sz="1400" dirty="0" smtClean="0"/>
              <a:t>: az EU-piacra belépő ukrán termékeknél fokozatos </a:t>
            </a:r>
            <a:r>
              <a:rPr lang="hu-HU" sz="1400" b="1" dirty="0" smtClean="0"/>
              <a:t>egyértékű szabályok</a:t>
            </a:r>
            <a:r>
              <a:rPr lang="hu-HU" sz="1400" dirty="0" smtClean="0"/>
              <a:t> (nitrát, növényvédelem, </a:t>
            </a:r>
            <a:r>
              <a:rPr lang="hu-HU" sz="1400" dirty="0" err="1" smtClean="0"/>
              <a:t>nyomonkövetés</a:t>
            </a:r>
            <a:r>
              <a:rPr lang="hu-HU" sz="1400" dirty="0" smtClean="0"/>
              <a:t>); támogatni kell ehhez Ukrajnát (</a:t>
            </a:r>
            <a:r>
              <a:rPr lang="hu-HU" sz="1400" dirty="0" err="1" smtClean="0"/>
              <a:t>twinning</a:t>
            </a:r>
            <a:r>
              <a:rPr lang="hu-HU" sz="1400" dirty="0" smtClean="0"/>
              <a:t>, laborok, adat-IT).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Időszakos </a:t>
            </a:r>
            <a:r>
              <a:rPr lang="hu-HU" sz="1400" b="1" dirty="0" err="1" smtClean="0"/>
              <a:t>védzáradék</a:t>
            </a:r>
            <a:r>
              <a:rPr lang="hu-HU" sz="1400" b="1" dirty="0" smtClean="0"/>
              <a:t>/TRQ</a:t>
            </a:r>
            <a:r>
              <a:rPr lang="hu-HU" sz="1400" dirty="0" smtClean="0"/>
              <a:t> a legérzékenyebb csoportokra (búza, kukorica, repce, napraforgó), </a:t>
            </a:r>
            <a:r>
              <a:rPr lang="hu-HU" sz="1400" b="1" dirty="0" smtClean="0"/>
              <a:t>átlátható </a:t>
            </a:r>
            <a:r>
              <a:rPr lang="hu-HU" sz="1400" b="1" dirty="0" err="1" smtClean="0"/>
              <a:t>triggerrel</a:t>
            </a:r>
            <a:r>
              <a:rPr lang="hu-HU" sz="1400" dirty="0" smtClean="0"/>
              <a:t> (ár-, volumen-, raktárkészlet-mutatók).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Közös válságtartalék</a:t>
            </a:r>
            <a:r>
              <a:rPr lang="hu-HU" sz="1400" dirty="0" smtClean="0"/>
              <a:t> cél-kompenzációval a határmenti tagállamoknak; gyors kifizetés szabályozott import-torlódás esetén.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„</a:t>
            </a:r>
            <a:r>
              <a:rPr lang="hu-HU" sz="1400" b="1" dirty="0" err="1" smtClean="0"/>
              <a:t>Solidarity</a:t>
            </a:r>
            <a:r>
              <a:rPr lang="hu-HU" sz="1400" b="1" dirty="0" smtClean="0"/>
              <a:t> </a:t>
            </a:r>
            <a:r>
              <a:rPr lang="hu-HU" sz="1400" b="1" dirty="0" err="1" smtClean="0"/>
              <a:t>Lanes</a:t>
            </a:r>
            <a:r>
              <a:rPr lang="hu-HU" sz="1400" b="1" dirty="0" smtClean="0"/>
              <a:t> 2.0”</a:t>
            </a:r>
            <a:r>
              <a:rPr lang="hu-HU" sz="1400" dirty="0" smtClean="0"/>
              <a:t>: gördülékeny tranzit (pl. Záhony, Duna), </a:t>
            </a:r>
            <a:r>
              <a:rPr lang="hu-HU" sz="1400" b="1" dirty="0" smtClean="0"/>
              <a:t>szigorú zárjegy-/plomba- és IT-</a:t>
            </a:r>
            <a:r>
              <a:rPr lang="hu-HU" sz="1400" b="1" dirty="0" err="1" smtClean="0"/>
              <a:t>nyomonkövetéssel</a:t>
            </a:r>
            <a:r>
              <a:rPr lang="hu-HU" sz="1400" dirty="0" smtClean="0"/>
              <a:t>, hogy a tranzit ne torzuljon belföldi dömpinggé.</a:t>
            </a:r>
          </a:p>
          <a:p>
            <a:pPr marL="0" indent="0">
              <a:buNone/>
            </a:pPr>
            <a:r>
              <a:rPr lang="hu-HU" sz="1400" b="1" dirty="0" smtClean="0"/>
              <a:t>2) Kétoldalú HU-UA együttműködés (</a:t>
            </a:r>
            <a:r>
              <a:rPr lang="hu-HU" sz="1400" b="1" dirty="0" err="1" smtClean="0"/>
              <a:t>win-win</a:t>
            </a:r>
            <a:r>
              <a:rPr lang="hu-HU" sz="1400" b="1" dirty="0" smtClean="0"/>
              <a:t>)</a:t>
            </a:r>
            <a:endParaRPr lang="hu-HU" sz="1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Közös klaszterek</a:t>
            </a:r>
            <a:r>
              <a:rPr lang="hu-HU" sz="1400" dirty="0" smtClean="0"/>
              <a:t> a határ mentén: magyar feldolgozás </a:t>
            </a:r>
            <a:r>
              <a:rPr lang="hu-HU" sz="1400" b="1" dirty="0" smtClean="0"/>
              <a:t>ukrán alapanyagból</a:t>
            </a:r>
            <a:r>
              <a:rPr lang="hu-HU" sz="1400" dirty="0" smtClean="0"/>
              <a:t>, EU-szabvány szerint (szabály-konvergencia „gyakorlótere”).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Logisztikai csomópontok fejlesztése</a:t>
            </a:r>
            <a:r>
              <a:rPr lang="hu-HU" sz="1400" dirty="0" smtClean="0"/>
              <a:t> (Záhony, Tisza, Duna) – magyar hozzáadott érték a tranzitban (raktár, szárító, keverő, finomfeldolgozás).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sz="1400" b="1" dirty="0" smtClean="0"/>
              <a:t>EBRD/MIGA-biztosított</a:t>
            </a:r>
            <a:r>
              <a:rPr lang="hu-HU" sz="1400" dirty="0" smtClean="0"/>
              <a:t> magyar vállalati beruházások ukrán tárolásba/ feldolgozásba – erkölcsileg helytálló és üzletileg is védettebb.</a:t>
            </a:r>
            <a:endParaRPr lang="hu-HU" sz="1400" dirty="0"/>
          </a:p>
        </p:txBody>
      </p:sp>
      <p:sp>
        <p:nvSpPr>
          <p:cNvPr id="2" name="AutoShape 2" descr="Kimeneti 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85399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348539"/>
            <a:ext cx="10972800" cy="1931230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Értékesítési </a:t>
            </a:r>
            <a:r>
              <a:rPr lang="hu-HU" sz="60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desztinációk</a:t>
            </a:r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és szervezeti keretek</a:t>
            </a:r>
            <a:endParaRPr lang="hu-HU" sz="6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969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-47136"/>
            <a:ext cx="12192000" cy="461915"/>
          </a:xfrm>
        </p:spPr>
        <p:txBody>
          <a:bodyPr/>
          <a:lstStyle/>
          <a:p>
            <a:r>
              <a:rPr lang="hu-HU" sz="25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Agrártermékcsoportok export-hazai aránya és az értékesítésük koncentrációjának mértéke</a:t>
            </a:r>
            <a:endParaRPr lang="hu-HU" sz="25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9" y="414779"/>
            <a:ext cx="11484077" cy="452486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églalap 6"/>
          <p:cNvSpPr/>
          <p:nvPr/>
        </p:nvSpPr>
        <p:spPr>
          <a:xfrm>
            <a:off x="254524" y="5034814"/>
            <a:ext cx="11975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Arial" panose="020B0604020202020204" pitchFamily="34" charset="0"/>
              </a:rPr>
              <a:t>Exportfüggőség</a:t>
            </a:r>
            <a:r>
              <a:rPr lang="hu-HU" altLang="hu-HU" dirty="0">
                <a:latin typeface="Arial" panose="020B0604020202020204" pitchFamily="34" charset="0"/>
              </a:rPr>
              <a:t>: a magyar mezőgazdasági kibocsátás jelentős része (gabona, olajos, marha) a külpiacokon talál vevőre. Ez nagy jövedelmi bizonytalanságot okoz.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Arial" panose="020B0604020202020204" pitchFamily="34" charset="0"/>
              </a:rPr>
              <a:t>Feldolgozás hiánya</a:t>
            </a:r>
            <a:r>
              <a:rPr lang="hu-HU" altLang="hu-HU" dirty="0">
                <a:latin typeface="Arial" panose="020B0604020202020204" pitchFamily="34" charset="0"/>
              </a:rPr>
              <a:t>: az alapanyagok exportja miatt a hozzáadott érték nagy része nem Magyarországon marad.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Arial" panose="020B0604020202020204" pitchFamily="34" charset="0"/>
              </a:rPr>
              <a:t>Koncentrált értékesítés</a:t>
            </a:r>
            <a:r>
              <a:rPr lang="hu-HU" altLang="hu-HU" dirty="0">
                <a:latin typeface="Arial" panose="020B0604020202020204" pitchFamily="34" charset="0"/>
              </a:rPr>
              <a:t>: különösen a húságazatban néhány integrátor dominál → a gazdák </a:t>
            </a:r>
            <a:r>
              <a:rPr lang="hu-HU" altLang="hu-HU" dirty="0" err="1">
                <a:latin typeface="Arial" panose="020B0604020202020204" pitchFamily="34" charset="0"/>
              </a:rPr>
              <a:t>alkuereje</a:t>
            </a:r>
            <a:r>
              <a:rPr lang="hu-HU" altLang="hu-HU" dirty="0">
                <a:latin typeface="Arial" panose="020B0604020202020204" pitchFamily="34" charset="0"/>
              </a:rPr>
              <a:t> gyenge.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Arial" panose="020B0604020202020204" pitchFamily="34" charset="0"/>
              </a:rPr>
              <a:t>Stabil hazai piac</a:t>
            </a:r>
            <a:r>
              <a:rPr lang="hu-HU" altLang="hu-HU" dirty="0">
                <a:latin typeface="Arial" panose="020B0604020202020204" pitchFamily="34" charset="0"/>
              </a:rPr>
              <a:t>: tej, tojás, takarmány → inkább belpiacra termel, kevésbé érzékeny külpiaci válságokra, de itt is gond az </a:t>
            </a:r>
            <a:r>
              <a:rPr lang="hu-HU" altLang="hu-HU" dirty="0" smtClean="0">
                <a:latin typeface="Arial" panose="020B0604020202020204" pitchFamily="34" charset="0"/>
              </a:rPr>
              <a:t>importnyomás.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1416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53"/>
            <a:ext cx="12192000" cy="584462"/>
          </a:xfrm>
        </p:spPr>
        <p:txBody>
          <a:bodyPr/>
          <a:lstStyle/>
          <a:p>
            <a:r>
              <a:rPr lang="hu-HU" sz="4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Az egyes termékcsoportok sebezhetőségi mátrixa</a:t>
            </a:r>
            <a:endParaRPr lang="hu-HU" sz="4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83226"/>
            <a:ext cx="7172227" cy="5342160"/>
          </a:xfrm>
          <a:prstGeom prst="rect">
            <a:avLst/>
          </a:prstGeom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152400" y="735291"/>
            <a:ext cx="4787245" cy="6042581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2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79151" y="1053121"/>
            <a:ext cx="432690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hu-HU" alt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növénytermesztési alapanyagok (gabona, olajos, marha)</a:t>
            </a: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legnagyobb kockázatban → világpiaci függés + feldolgozottság hiánya.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Az </a:t>
            </a:r>
            <a:r>
              <a:rPr kumimoji="0" lang="hu-HU" alt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állattenyésztési integrációk (sertés, baromfi)</a:t>
            </a: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sebezhetősége inkább a </a:t>
            </a:r>
            <a:r>
              <a:rPr kumimoji="0" lang="hu-HU" alt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piaci erő koncentráció-</a:t>
            </a:r>
            <a:r>
              <a:rPr kumimoji="0" lang="hu-HU" altLang="hu-H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jából</a:t>
            </a: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fakad: néhány szereplő szabja meg a feltételeket.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</a:t>
            </a:r>
            <a:r>
              <a:rPr kumimoji="0" lang="hu-HU" altLang="hu-H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tej, tojás, takarmány</a:t>
            </a:r>
            <a:r>
              <a:rPr kumimoji="0" lang="hu-HU" altLang="hu-H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adja a hazai agrárium stabil bázisát, de ezeknél is problémát okoz az importverseny és az alacsony jövedelmezőség.</a:t>
            </a:r>
          </a:p>
        </p:txBody>
      </p:sp>
    </p:spTree>
    <p:extLst>
      <p:ext uri="{BB962C8B-B14F-4D97-AF65-F5344CB8AC3E}">
        <p14:creationId xmlns:p14="http://schemas.microsoft.com/office/powerpoint/2010/main" val="1750005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8929"/>
          </a:xfrm>
        </p:spPr>
        <p:txBody>
          <a:bodyPr/>
          <a:lstStyle/>
          <a:p>
            <a:pPr algn="l"/>
            <a:r>
              <a:rPr lang="hu-HU" sz="3600" dirty="0" smtClean="0">
                <a:latin typeface="+mn-lt"/>
              </a:rPr>
              <a:t> </a:t>
            </a:r>
            <a:r>
              <a:rPr lang="hu-HU" sz="4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altLang="hu-HU" sz="4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1</a:t>
            </a:r>
            <a:r>
              <a:rPr lang="hu-HU" altLang="hu-HU" sz="4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 Marha (élő/hasított) – legsebezhetőbb</a:t>
            </a:r>
            <a:r>
              <a:rPr lang="hu-HU" alt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hu-HU" altLang="hu-H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</a:br>
            <a:endParaRPr lang="hu-HU" sz="3600" dirty="0">
              <a:latin typeface="+mn-lt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0830"/>
              </p:ext>
            </p:extLst>
          </p:nvPr>
        </p:nvGraphicFramePr>
        <p:xfrm>
          <a:off x="186813" y="619437"/>
          <a:ext cx="11808542" cy="6214788"/>
        </p:xfrm>
        <a:graphic>
          <a:graphicData uri="http://schemas.openxmlformats.org/drawingml/2006/table">
            <a:tbl>
              <a:tblPr/>
              <a:tblGrid>
                <a:gridCol w="1704956">
                  <a:extLst>
                    <a:ext uri="{9D8B030D-6E8A-4147-A177-3AD203B41FA5}">
                      <a16:colId xmlns:a16="http://schemas.microsoft.com/office/drawing/2014/main" val="2560895657"/>
                    </a:ext>
                  </a:extLst>
                </a:gridCol>
                <a:gridCol w="4199316">
                  <a:extLst>
                    <a:ext uri="{9D8B030D-6E8A-4147-A177-3AD203B41FA5}">
                      <a16:colId xmlns:a16="http://schemas.microsoft.com/office/drawing/2014/main" val="2448521223"/>
                    </a:ext>
                  </a:extLst>
                </a:gridCol>
                <a:gridCol w="2952135">
                  <a:extLst>
                    <a:ext uri="{9D8B030D-6E8A-4147-A177-3AD203B41FA5}">
                      <a16:colId xmlns:a16="http://schemas.microsoft.com/office/drawing/2014/main" val="272283435"/>
                    </a:ext>
                  </a:extLst>
                </a:gridCol>
                <a:gridCol w="2952135">
                  <a:extLst>
                    <a:ext uri="{9D8B030D-6E8A-4147-A177-3AD203B41FA5}">
                      <a16:colId xmlns:a16="http://schemas.microsoft.com/office/drawing/2014/main" val="2243104099"/>
                    </a:ext>
                  </a:extLst>
                </a:gridCol>
              </a:tblGrid>
              <a:tr h="362732">
                <a:tc>
                  <a:txBody>
                    <a:bodyPr/>
                    <a:lstStyle/>
                    <a:p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581150"/>
                  </a:ext>
                </a:extLst>
              </a:tr>
              <a:tr h="3001193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PO/szerződéses kör ➜ közös tárgyalás </a:t>
                      </a:r>
                      <a:r>
                        <a:rPr lang="hu-HU" sz="2000" dirty="0" smtClean="0"/>
                        <a:t>vágóhidakkal</a:t>
                      </a:r>
                    </a:p>
                    <a:p>
                      <a:r>
                        <a:rPr lang="hu-HU" sz="2000" dirty="0" smtClean="0"/>
                        <a:t>• C </a:t>
                      </a:r>
                      <a:r>
                        <a:rPr lang="hu-HU" sz="2000" dirty="0"/>
                        <a:t>egységesítése + nyilvános </a:t>
                      </a:r>
                      <a:r>
                        <a:rPr lang="hu-HU" sz="2000" dirty="0" smtClean="0"/>
                        <a:t>levonás-plafon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Közös logisztika + előhizlalás export-tételre (teljes kamion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Rövid lánc (HORECA, előfizetéses </a:t>
                      </a:r>
                      <a:r>
                        <a:rPr lang="hu-HU" sz="2000" dirty="0" err="1"/>
                        <a:t>húsbox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Deviza/ár fedezés </a:t>
                      </a:r>
                      <a:r>
                        <a:rPr lang="hu-HU" sz="2000" dirty="0" err="1"/>
                        <a:t>aggregatoron</a:t>
                      </a:r>
                      <a:r>
                        <a:rPr lang="hu-HU" sz="2000" dirty="0"/>
                        <a:t> keresztül</a:t>
                      </a:r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/>
                        <a:t>Kötelező írásbeli szerződés</a:t>
                      </a:r>
                      <a:r>
                        <a:rPr lang="hu-HU" sz="2000" dirty="0"/>
                        <a:t> élőállatra, </a:t>
                      </a:r>
                      <a:r>
                        <a:rPr lang="hu-HU" sz="2000" b="1" dirty="0" err="1"/>
                        <a:t>árképlet</a:t>
                      </a:r>
                      <a:r>
                        <a:rPr lang="hu-HU" sz="2000" dirty="0"/>
                        <a:t> (EU-index ± bázis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b="1" dirty="0"/>
                        <a:t>UTP-végrehajtás</a:t>
                      </a:r>
                      <a:r>
                        <a:rPr lang="hu-HU" sz="2000" dirty="0"/>
                        <a:t> (fizetési határidő ≤21 nap, levonás-plafon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Export-finanszírozási garancia keretrendelet</a:t>
                      </a:r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dirty="0" smtClean="0"/>
                        <a:t>Előhizlaló/vágópont/ érlelő </a:t>
                      </a:r>
                      <a:r>
                        <a:rPr lang="hu-HU" sz="2000" dirty="0"/>
                        <a:t>kapacitás (CAPEX) </a:t>
                      </a:r>
                      <a:r>
                        <a:rPr lang="hu-HU" sz="2000" dirty="0" smtClean="0"/>
                        <a:t>támogatás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Minőség- és állatjóléti prémium (</a:t>
                      </a:r>
                      <a:r>
                        <a:rPr lang="hu-HU" sz="2000" dirty="0" err="1"/>
                        <a:t>dry-aged</a:t>
                      </a:r>
                      <a:r>
                        <a:rPr lang="hu-HU" sz="2000" dirty="0"/>
                        <a:t>, fajtajelleg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Logisztikai költség-csökkentés (gyűjtőjárat)</a:t>
                      </a:r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820827"/>
                  </a:ext>
                </a:extLst>
              </a:tr>
              <a:tr h="2341577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12–36 hó </a:t>
                      </a:r>
                      <a:r>
                        <a:rPr lang="hu-HU" sz="2000" b="1" dirty="0"/>
                        <a:t>export-keretek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err="1"/>
                        <a:t>árformulával</a:t>
                      </a:r>
                      <a:r>
                        <a:rPr lang="hu-HU" sz="2000" dirty="0"/>
                        <a:t> (EUR </a:t>
                      </a:r>
                      <a:r>
                        <a:rPr lang="hu-HU" sz="2000" dirty="0" err="1"/>
                        <a:t>hedge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Részesedés vágóhídban/érlelőben (vertikumcsökkentés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Takarmány- és energia-fedezeti </a:t>
                      </a:r>
                      <a:r>
                        <a:rPr lang="hu-HU" sz="2000" dirty="0" smtClean="0"/>
                        <a:t>politika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Multi-piac stratégia (HORECA + </a:t>
                      </a:r>
                      <a:r>
                        <a:rPr lang="hu-HU" sz="2000" dirty="0" err="1"/>
                        <a:t>kisker</a:t>
                      </a:r>
                      <a:r>
                        <a:rPr lang="hu-HU" sz="2000" dirty="0"/>
                        <a:t> + export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Minőségprogram (</a:t>
                      </a:r>
                      <a:r>
                        <a:rPr lang="hu-HU" sz="2000" dirty="0" err="1"/>
                        <a:t>marbling</a:t>
                      </a:r>
                      <a:r>
                        <a:rPr lang="hu-HU" sz="2000" dirty="0"/>
                        <a:t>, érlelés)</a:t>
                      </a:r>
                    </a:p>
                  </a:txBody>
                  <a:tcPr marL="30429" marR="30429" marT="15214" marB="152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 err="1"/>
                        <a:t>Ártranszparencia</a:t>
                      </a:r>
                      <a:r>
                        <a:rPr lang="hu-HU" sz="2000" b="1" dirty="0"/>
                        <a:t>-rendelet</a:t>
                      </a:r>
                      <a:r>
                        <a:rPr lang="hu-HU" sz="2000" dirty="0"/>
                        <a:t> (heti referenciaár/bázis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Gyors </a:t>
                      </a:r>
                      <a:r>
                        <a:rPr lang="hu-HU" sz="2000" b="1" dirty="0"/>
                        <a:t>állategészségügyi kárpótlás</a:t>
                      </a:r>
                      <a:r>
                        <a:rPr lang="hu-HU" sz="2000" dirty="0"/>
                        <a:t> normatív szabályai</a:t>
                      </a:r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Vertikális integráció (vágóhíd/érlelő) beruházási intenzitás emelése </a:t>
                      </a:r>
                      <a:r>
                        <a:rPr lang="hu-HU" sz="2000" dirty="0" smtClean="0"/>
                        <a:t>nagyüzemeknél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Export-promóciós keret (célpiacokra)</a:t>
                      </a:r>
                    </a:p>
                  </a:txBody>
                  <a:tcPr marL="30429" marR="30429" marT="15214" marB="1521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0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1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20575"/>
            <a:ext cx="11904133" cy="57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</a:rPr>
              <a:t>„Ideológiai” fordulat (2010–2020)</a:t>
            </a:r>
            <a:endParaRPr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33681" y="588655"/>
            <a:ext cx="11814386" cy="597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/>
              <a:t>2011-es adatok:</a:t>
            </a:r>
            <a:endParaRPr lang="hu-HU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kb. </a:t>
            </a:r>
            <a:r>
              <a:rPr lang="hu-HU" sz="2000" b="1" dirty="0"/>
              <a:t>1,5 millió földtulajdonos</a:t>
            </a:r>
            <a:endParaRPr lang="hu-HU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ebből ténylegesen gazdálkodott ~170 ezer.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Átlag birtokméret: </a:t>
            </a:r>
            <a:r>
              <a:rPr lang="hu-HU" sz="2000" b="1" dirty="0"/>
              <a:t>8 hektár</a:t>
            </a:r>
            <a:r>
              <a:rPr lang="hu-HU" sz="2000" dirty="0"/>
              <a:t> (de az átlag torz: sok kicsi + kevés nagyon nagy</a:t>
            </a:r>
            <a:r>
              <a:rPr lang="hu-HU" sz="2000" dirty="0" smtClean="0"/>
              <a:t>).</a:t>
            </a:r>
            <a:endParaRPr lang="hu-HU" sz="2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/>
              <a:t>2010 </a:t>
            </a:r>
            <a:r>
              <a:rPr lang="hu-HU" sz="2000" b="1" dirty="0"/>
              <a:t>után</a:t>
            </a:r>
            <a:r>
              <a:rPr lang="hu-HU" sz="2000" dirty="0"/>
              <a:t>: a Fidesz-kormány „földet magyar kézbe” szlogennel </a:t>
            </a:r>
            <a:r>
              <a:rPr lang="hu-HU" sz="2000" dirty="0" smtClean="0"/>
              <a:t>belenyúlt a rendszer szabályozásába.</a:t>
            </a:r>
            <a:endParaRPr lang="hu-HU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2013: Földforgalmi törvény</a:t>
            </a:r>
            <a:endParaRPr lang="hu-HU" sz="20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 smtClean="0"/>
              <a:t>Az EU-s követelmény miatt miszerint nem tiltható külföldiek földszerzése, </a:t>
            </a:r>
            <a:r>
              <a:rPr lang="hu-HU" sz="2000" b="1" dirty="0" smtClean="0"/>
              <a:t>pozitív szabályként: földet </a:t>
            </a:r>
            <a:r>
              <a:rPr lang="hu-HU" sz="2000" b="1" dirty="0"/>
              <a:t>csak </a:t>
            </a:r>
            <a:r>
              <a:rPr lang="hu-HU" sz="2000" b="1" dirty="0" smtClean="0"/>
              <a:t>közelben lakó gazdálkodó vásárolhat </a:t>
            </a:r>
            <a:r>
              <a:rPr lang="hu-HU" sz="2000" dirty="0"/>
              <a:t>→ </a:t>
            </a:r>
            <a:r>
              <a:rPr lang="hu-HU" sz="2000" dirty="0" smtClean="0"/>
              <a:t>de az </a:t>
            </a:r>
            <a:r>
              <a:rPr lang="hu-HU" sz="2000" b="1" dirty="0" smtClean="0"/>
              <a:t>elővásárlási jog szabályozásá</a:t>
            </a:r>
            <a:r>
              <a:rPr lang="hu-HU" sz="2000" dirty="0" smtClean="0"/>
              <a:t>val (miszerint ki veheti meg a bérleti jogot) a politikai kontrolt építették be a rendszerbe.</a:t>
            </a:r>
            <a:endParaRPr lang="hu-HU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Maximum </a:t>
            </a:r>
            <a:r>
              <a:rPr lang="hu-HU" sz="2000" dirty="0" smtClean="0"/>
              <a:t>tulajdoni méret maradt: </a:t>
            </a:r>
            <a:r>
              <a:rPr lang="hu-HU" sz="2000" b="1" dirty="0"/>
              <a:t>300 hektár</a:t>
            </a:r>
            <a:r>
              <a:rPr lang="hu-HU" sz="2000" dirty="0"/>
              <a:t> (de családtagokon és cégeken keresztül kijátszható</a:t>
            </a:r>
            <a:r>
              <a:rPr lang="hu-HU" sz="2000" dirty="0" smtClean="0"/>
              <a:t>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2015–2016: állami földárverések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Az állam kb. </a:t>
            </a:r>
            <a:r>
              <a:rPr lang="hu-HU" sz="2000" b="1" dirty="0"/>
              <a:t>200 ezer hektár földet</a:t>
            </a:r>
            <a:r>
              <a:rPr lang="hu-HU" sz="2000" dirty="0"/>
              <a:t> adott el nyilvános </a:t>
            </a:r>
            <a:r>
              <a:rPr lang="hu-HU" sz="2000" dirty="0" smtClean="0"/>
              <a:t>árveréseken, a vásárlók </a:t>
            </a:r>
            <a:r>
              <a:rPr lang="hu-HU" sz="2000" dirty="0"/>
              <a:t>többnyire </a:t>
            </a:r>
            <a:r>
              <a:rPr lang="hu-HU" sz="2000" b="1" dirty="0" smtClean="0"/>
              <a:t>a politikai család tagjai. (</a:t>
            </a:r>
            <a:r>
              <a:rPr lang="hu-HU" sz="2000" dirty="0" smtClean="0"/>
              <a:t>Pl</a:t>
            </a:r>
            <a:r>
              <a:rPr lang="hu-HU" sz="2000" dirty="0"/>
              <a:t>.: Mészáros Lőrinc érdekeltségei → </a:t>
            </a:r>
            <a:r>
              <a:rPr lang="hu-HU" sz="2000" b="1" dirty="0"/>
              <a:t>több ezer hektárhoz jutottak</a:t>
            </a:r>
            <a:r>
              <a:rPr lang="hu-HU" sz="2000" dirty="0" smtClean="0"/>
              <a:t>.)</a:t>
            </a:r>
            <a:endParaRPr lang="hu-HU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b="1" dirty="0"/>
              <a:t>Átlagos földár 2016-ban:</a:t>
            </a:r>
            <a:r>
              <a:rPr lang="hu-HU" sz="2000" dirty="0"/>
              <a:t> ~1,3 millió Ft/hektár</a:t>
            </a:r>
            <a:r>
              <a:rPr lang="hu-HU" sz="2000" dirty="0" smtClean="0"/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KSH 2020-as mezőgazdasági összeírása: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b="1" dirty="0"/>
              <a:t>170 ezer működő gazdaság</a:t>
            </a:r>
            <a:r>
              <a:rPr lang="hu-HU" sz="2000" dirty="0"/>
              <a:t> (2000-ben még ~950 ezer volt).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Az üzemek </a:t>
            </a:r>
            <a:r>
              <a:rPr lang="hu-HU" sz="2000" b="1" dirty="0"/>
              <a:t>3%-a művelte a földterület 50%-át</a:t>
            </a:r>
            <a:r>
              <a:rPr lang="hu-HU" sz="200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b="1" dirty="0"/>
              <a:t>Átlagos birtokméret:</a:t>
            </a:r>
            <a:r>
              <a:rPr lang="hu-HU" sz="2000" dirty="0"/>
              <a:t> ~20 hektár.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00" dirty="0"/>
              <a:t>De a nagy gazdaságok </a:t>
            </a:r>
            <a:r>
              <a:rPr lang="hu-HU" sz="2000" dirty="0" smtClean="0"/>
              <a:t>(300+ </a:t>
            </a:r>
            <a:r>
              <a:rPr lang="hu-HU" sz="2000" dirty="0"/>
              <a:t>hektár) dominálnak a piacra termelő szektorban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75414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4839"/>
            <a:ext cx="12192000" cy="499620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2) Olajos növények (repce/napraforgó)</a:t>
            </a:r>
          </a:p>
        </p:txBody>
      </p:sp>
      <p:graphicFrame>
        <p:nvGraphicFramePr>
          <p:cNvPr id="31" name="Tábláza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15185"/>
              </p:ext>
            </p:extLst>
          </p:nvPr>
        </p:nvGraphicFramePr>
        <p:xfrm>
          <a:off x="197960" y="837188"/>
          <a:ext cx="11830644" cy="831357"/>
        </p:xfrm>
        <a:graphic>
          <a:graphicData uri="http://schemas.openxmlformats.org/drawingml/2006/table">
            <a:tbl>
              <a:tblPr/>
              <a:tblGrid>
                <a:gridCol w="2092753">
                  <a:extLst>
                    <a:ext uri="{9D8B030D-6E8A-4147-A177-3AD203B41FA5}">
                      <a16:colId xmlns:a16="http://schemas.microsoft.com/office/drawing/2014/main" val="2226183268"/>
                    </a:ext>
                  </a:extLst>
                </a:gridCol>
                <a:gridCol w="3374796">
                  <a:extLst>
                    <a:ext uri="{9D8B030D-6E8A-4147-A177-3AD203B41FA5}">
                      <a16:colId xmlns:a16="http://schemas.microsoft.com/office/drawing/2014/main" val="2323296651"/>
                    </a:ext>
                  </a:extLst>
                </a:gridCol>
                <a:gridCol w="3563332">
                  <a:extLst>
                    <a:ext uri="{9D8B030D-6E8A-4147-A177-3AD203B41FA5}">
                      <a16:colId xmlns:a16="http://schemas.microsoft.com/office/drawing/2014/main" val="1182641800"/>
                    </a:ext>
                  </a:extLst>
                </a:gridCol>
                <a:gridCol w="2799763">
                  <a:extLst>
                    <a:ext uri="{9D8B030D-6E8A-4147-A177-3AD203B41FA5}">
                      <a16:colId xmlns:a16="http://schemas.microsoft.com/office/drawing/2014/main" val="1710851774"/>
                    </a:ext>
                  </a:extLst>
                </a:gridCol>
              </a:tblGrid>
              <a:tr h="831357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smtClean="0"/>
                        <a:t> 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061674"/>
                  </a:ext>
                </a:extLst>
              </a:tr>
            </a:tbl>
          </a:graphicData>
        </a:graphic>
      </p:graphicFrame>
      <p:graphicFrame>
        <p:nvGraphicFramePr>
          <p:cNvPr id="32" name="Táblázat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970885"/>
              </p:ext>
            </p:extLst>
          </p:nvPr>
        </p:nvGraphicFramePr>
        <p:xfrm>
          <a:off x="210531" y="1649692"/>
          <a:ext cx="11953188" cy="2219369"/>
        </p:xfrm>
        <a:graphic>
          <a:graphicData uri="http://schemas.openxmlformats.org/drawingml/2006/table">
            <a:tbl>
              <a:tblPr/>
              <a:tblGrid>
                <a:gridCol w="1627696">
                  <a:extLst>
                    <a:ext uri="{9D8B030D-6E8A-4147-A177-3AD203B41FA5}">
                      <a16:colId xmlns:a16="http://schemas.microsoft.com/office/drawing/2014/main" val="3495433689"/>
                    </a:ext>
                  </a:extLst>
                </a:gridCol>
                <a:gridCol w="4348898">
                  <a:extLst>
                    <a:ext uri="{9D8B030D-6E8A-4147-A177-3AD203B41FA5}">
                      <a16:colId xmlns:a16="http://schemas.microsoft.com/office/drawing/2014/main" val="1655244065"/>
                    </a:ext>
                  </a:extLst>
                </a:gridCol>
                <a:gridCol w="2988297">
                  <a:extLst>
                    <a:ext uri="{9D8B030D-6E8A-4147-A177-3AD203B41FA5}">
                      <a16:colId xmlns:a16="http://schemas.microsoft.com/office/drawing/2014/main" val="1127504914"/>
                    </a:ext>
                  </a:extLst>
                </a:gridCol>
                <a:gridCol w="2988297">
                  <a:extLst>
                    <a:ext uri="{9D8B030D-6E8A-4147-A177-3AD203B41FA5}">
                      <a16:colId xmlns:a16="http://schemas.microsoft.com/office/drawing/2014/main" val="339585051"/>
                    </a:ext>
                  </a:extLst>
                </a:gridCol>
              </a:tblGrid>
              <a:tr h="2219369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Közös </a:t>
                      </a:r>
                      <a:r>
                        <a:rPr lang="hu-HU" sz="2000" b="1" dirty="0"/>
                        <a:t>tárolás–minőségbiztosítás</a:t>
                      </a:r>
                      <a:r>
                        <a:rPr lang="hu-HU" sz="2000" dirty="0"/>
                        <a:t> (olaj-/nedvesség-prémium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b="1" dirty="0" err="1"/>
                        <a:t>Árképletes</a:t>
                      </a:r>
                      <a:r>
                        <a:rPr lang="hu-HU" sz="2000" b="1" dirty="0"/>
                        <a:t> szerződés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Euronext</a:t>
                      </a:r>
                      <a:r>
                        <a:rPr lang="hu-HU" sz="2000" dirty="0"/>
                        <a:t> ± </a:t>
                      </a:r>
                      <a:r>
                        <a:rPr lang="hu-HU" sz="2000" dirty="0" err="1"/>
                        <a:t>basis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Raktárjegy + </a:t>
                      </a:r>
                      <a:r>
                        <a:rPr lang="hu-HU" sz="2000" dirty="0" smtClean="0"/>
                        <a:t>készletfinanszírozás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Opciós védelem (minimum ár/</a:t>
                      </a:r>
                      <a:r>
                        <a:rPr lang="hu-HU" sz="2000" dirty="0" err="1"/>
                        <a:t>floor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Betakarításkori eladás </a:t>
                      </a:r>
                      <a:r>
                        <a:rPr lang="hu-HU" sz="2000" dirty="0" err="1"/>
                        <a:t>max</a:t>
                      </a:r>
                      <a:r>
                        <a:rPr lang="hu-HU" sz="2000" dirty="0"/>
                        <a:t>. 40%</a:t>
                      </a:r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Raktárjegy-rendszer </a:t>
                      </a:r>
                      <a:r>
                        <a:rPr lang="hu-HU" sz="2000" b="1" dirty="0" smtClean="0"/>
                        <a:t>egyszerűsítése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Heti </a:t>
                      </a:r>
                      <a:r>
                        <a:rPr lang="hu-HU" sz="2000" b="1" dirty="0"/>
                        <a:t>referencia-</a:t>
                      </a:r>
                      <a:r>
                        <a:rPr lang="hu-HU" sz="2000" b="1" dirty="0" err="1"/>
                        <a:t>basis</a:t>
                      </a:r>
                      <a:r>
                        <a:rPr lang="hu-HU" sz="2000" dirty="0"/>
                        <a:t> közzétételi kötelezettség</a:t>
                      </a:r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Tároló/szárító </a:t>
                      </a:r>
                      <a:r>
                        <a:rPr lang="hu-HU" sz="2000" dirty="0" smtClean="0"/>
                        <a:t>modernizáció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Miniprés/olajüzem pilot (mikro-</a:t>
                      </a:r>
                      <a:r>
                        <a:rPr lang="hu-HU" sz="2000" dirty="0" err="1"/>
                        <a:t>crush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Forgótőke-hitel garanciával</a:t>
                      </a:r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085606"/>
                  </a:ext>
                </a:extLst>
              </a:tr>
            </a:tbl>
          </a:graphicData>
        </a:graphic>
      </p:graphicFrame>
      <p:graphicFrame>
        <p:nvGraphicFramePr>
          <p:cNvPr id="33" name="Táblázat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259880"/>
              </p:ext>
            </p:extLst>
          </p:nvPr>
        </p:nvGraphicFramePr>
        <p:xfrm>
          <a:off x="197960" y="3817852"/>
          <a:ext cx="11994040" cy="2196449"/>
        </p:xfrm>
        <a:graphic>
          <a:graphicData uri="http://schemas.openxmlformats.org/drawingml/2006/table">
            <a:tbl>
              <a:tblPr/>
              <a:tblGrid>
                <a:gridCol w="1637315">
                  <a:extLst>
                    <a:ext uri="{9D8B030D-6E8A-4147-A177-3AD203B41FA5}">
                      <a16:colId xmlns:a16="http://schemas.microsoft.com/office/drawing/2014/main" val="1985813673"/>
                    </a:ext>
                  </a:extLst>
                </a:gridCol>
                <a:gridCol w="4359705">
                  <a:extLst>
                    <a:ext uri="{9D8B030D-6E8A-4147-A177-3AD203B41FA5}">
                      <a16:colId xmlns:a16="http://schemas.microsoft.com/office/drawing/2014/main" val="1803721101"/>
                    </a:ext>
                  </a:extLst>
                </a:gridCol>
                <a:gridCol w="2998510">
                  <a:extLst>
                    <a:ext uri="{9D8B030D-6E8A-4147-A177-3AD203B41FA5}">
                      <a16:colId xmlns:a16="http://schemas.microsoft.com/office/drawing/2014/main" val="3801441645"/>
                    </a:ext>
                  </a:extLst>
                </a:gridCol>
                <a:gridCol w="2998510">
                  <a:extLst>
                    <a:ext uri="{9D8B030D-6E8A-4147-A177-3AD203B41FA5}">
                      <a16:colId xmlns:a16="http://schemas.microsoft.com/office/drawing/2014/main" val="3008309254"/>
                    </a:ext>
                  </a:extLst>
                </a:gridCol>
              </a:tblGrid>
              <a:tr h="2196449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Nagytermelő</a:t>
                      </a:r>
                      <a:endParaRPr lang="hu-HU" sz="2000" b="1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/>
                        <a:t>Hosszú távú beszállító</a:t>
                      </a:r>
                      <a:r>
                        <a:rPr lang="hu-HU" sz="2000" dirty="0"/>
                        <a:t>i program </a:t>
                      </a:r>
                      <a:r>
                        <a:rPr lang="hu-HU" sz="2000" dirty="0" smtClean="0"/>
                        <a:t>feldolgozóval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Mini-/</a:t>
                      </a:r>
                      <a:r>
                        <a:rPr lang="hu-HU" sz="2000" dirty="0" smtClean="0"/>
                        <a:t>közép-</a:t>
                      </a:r>
                      <a:r>
                        <a:rPr lang="hu-HU" sz="2000" b="0" dirty="0" smtClean="0"/>
                        <a:t>őrlési</a:t>
                      </a:r>
                      <a:r>
                        <a:rPr lang="hu-HU" sz="2000" dirty="0" smtClean="0"/>
                        <a:t> kapacitás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 err="1"/>
                        <a:t>Hedge</a:t>
                      </a:r>
                      <a:r>
                        <a:rPr lang="hu-HU" sz="2000" dirty="0"/>
                        <a:t>-policy (</a:t>
                      </a:r>
                      <a:r>
                        <a:rPr lang="hu-HU" sz="2000" dirty="0" err="1"/>
                        <a:t>futures</a:t>
                      </a:r>
                      <a:r>
                        <a:rPr lang="hu-HU" sz="2000" dirty="0"/>
                        <a:t>/opciók, deviza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Vasúti/folyami </a:t>
                      </a:r>
                      <a:r>
                        <a:rPr lang="hu-HU" sz="2000" dirty="0" smtClean="0"/>
                        <a:t>logisztika-lekötés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Minőség-alapú prémiumrendszer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 err="1"/>
                        <a:t>Ártranszparencia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basis</a:t>
                      </a:r>
                      <a:r>
                        <a:rPr lang="hu-HU" sz="2000" dirty="0"/>
                        <a:t> publikálás), vasúti </a:t>
                      </a:r>
                      <a:r>
                        <a:rPr lang="hu-HU" sz="2000" dirty="0" err="1"/>
                        <a:t>slot</a:t>
                      </a:r>
                      <a:r>
                        <a:rPr lang="hu-HU" sz="2000" dirty="0"/>
                        <a:t> allokációs szabályok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Feldolgozás (prés, finomítás) CAPEX• Logisztikai (</a:t>
                      </a:r>
                      <a:r>
                        <a:rPr lang="hu-HU" sz="2000" dirty="0" err="1"/>
                        <a:t>silo</a:t>
                      </a:r>
                      <a:r>
                        <a:rPr lang="hu-HU" sz="2000" dirty="0"/>
                        <a:t>–</a:t>
                      </a:r>
                      <a:r>
                        <a:rPr lang="hu-HU" sz="2000" dirty="0" err="1"/>
                        <a:t>rail</a:t>
                      </a:r>
                      <a:r>
                        <a:rPr lang="hu-HU" sz="2000" dirty="0"/>
                        <a:t>) 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134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43895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9365" y="274639"/>
            <a:ext cx="11510128" cy="564347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3) Gabona (búza/kukorica)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36323"/>
              </p:ext>
            </p:extLst>
          </p:nvPr>
        </p:nvGraphicFramePr>
        <p:xfrm>
          <a:off x="254525" y="999237"/>
          <a:ext cx="11594967" cy="792881"/>
        </p:xfrm>
        <a:graphic>
          <a:graphicData uri="http://schemas.openxmlformats.org/drawingml/2006/table">
            <a:tbl>
              <a:tblPr/>
              <a:tblGrid>
                <a:gridCol w="1649689">
                  <a:extLst>
                    <a:ext uri="{9D8B030D-6E8A-4147-A177-3AD203B41FA5}">
                      <a16:colId xmlns:a16="http://schemas.microsoft.com/office/drawing/2014/main" val="2819278773"/>
                    </a:ext>
                  </a:extLst>
                </a:gridCol>
                <a:gridCol w="4152543">
                  <a:extLst>
                    <a:ext uri="{9D8B030D-6E8A-4147-A177-3AD203B41FA5}">
                      <a16:colId xmlns:a16="http://schemas.microsoft.com/office/drawing/2014/main" val="2669436128"/>
                    </a:ext>
                  </a:extLst>
                </a:gridCol>
                <a:gridCol w="3114783">
                  <a:extLst>
                    <a:ext uri="{9D8B030D-6E8A-4147-A177-3AD203B41FA5}">
                      <a16:colId xmlns:a16="http://schemas.microsoft.com/office/drawing/2014/main" val="2649780415"/>
                    </a:ext>
                  </a:extLst>
                </a:gridCol>
                <a:gridCol w="2677952">
                  <a:extLst>
                    <a:ext uri="{9D8B030D-6E8A-4147-A177-3AD203B41FA5}">
                      <a16:colId xmlns:a16="http://schemas.microsoft.com/office/drawing/2014/main" val="2738950057"/>
                    </a:ext>
                  </a:extLst>
                </a:gridCol>
              </a:tblGrid>
              <a:tr h="792881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419768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20346"/>
              </p:ext>
            </p:extLst>
          </p:nvPr>
        </p:nvGraphicFramePr>
        <p:xfrm>
          <a:off x="254524" y="1772237"/>
          <a:ext cx="11594968" cy="1920240"/>
        </p:xfrm>
        <a:graphic>
          <a:graphicData uri="http://schemas.openxmlformats.org/drawingml/2006/table">
            <a:tbl>
              <a:tblPr/>
              <a:tblGrid>
                <a:gridCol w="1640264">
                  <a:extLst>
                    <a:ext uri="{9D8B030D-6E8A-4147-A177-3AD203B41FA5}">
                      <a16:colId xmlns:a16="http://schemas.microsoft.com/office/drawing/2014/main" val="2373531486"/>
                    </a:ext>
                  </a:extLst>
                </a:gridCol>
                <a:gridCol w="4081806">
                  <a:extLst>
                    <a:ext uri="{9D8B030D-6E8A-4147-A177-3AD203B41FA5}">
                      <a16:colId xmlns:a16="http://schemas.microsoft.com/office/drawing/2014/main" val="4238352329"/>
                    </a:ext>
                  </a:extLst>
                </a:gridCol>
                <a:gridCol w="3223967">
                  <a:extLst>
                    <a:ext uri="{9D8B030D-6E8A-4147-A177-3AD203B41FA5}">
                      <a16:colId xmlns:a16="http://schemas.microsoft.com/office/drawing/2014/main" val="3338647669"/>
                    </a:ext>
                  </a:extLst>
                </a:gridCol>
                <a:gridCol w="2648931">
                  <a:extLst>
                    <a:ext uri="{9D8B030D-6E8A-4147-A177-3AD203B41FA5}">
                      <a16:colId xmlns:a16="http://schemas.microsoft.com/office/drawing/2014/main" val="857925479"/>
                    </a:ext>
                  </a:extLst>
                </a:gridCol>
              </a:tblGrid>
              <a:tr h="1598559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0" dirty="0"/>
                        <a:t>• Közös </a:t>
                      </a:r>
                      <a:r>
                        <a:rPr lang="hu-HU" sz="2000" b="0" dirty="0" smtClean="0"/>
                        <a:t>tisztítás–szárítás–tárolás</a:t>
                      </a:r>
                    </a:p>
                    <a:p>
                      <a:r>
                        <a:rPr lang="hu-HU" sz="2000" b="0" dirty="0" smtClean="0"/>
                        <a:t>• </a:t>
                      </a:r>
                      <a:r>
                        <a:rPr lang="hu-HU" sz="2000" b="0" dirty="0"/>
                        <a:t>12 hó értékesítési terv (lépcsőzés</a:t>
                      </a:r>
                      <a:r>
                        <a:rPr lang="hu-HU" sz="2000" b="0" dirty="0" smtClean="0"/>
                        <a:t>)</a:t>
                      </a:r>
                    </a:p>
                    <a:p>
                      <a:r>
                        <a:rPr lang="hu-HU" sz="2000" b="0" dirty="0" smtClean="0"/>
                        <a:t>• </a:t>
                      </a:r>
                      <a:r>
                        <a:rPr lang="hu-HU" sz="2000" b="0" dirty="0"/>
                        <a:t>MATIF ± </a:t>
                      </a:r>
                      <a:r>
                        <a:rPr lang="hu-HU" sz="2000" b="0" dirty="0" err="1"/>
                        <a:t>basis</a:t>
                      </a:r>
                      <a:r>
                        <a:rPr lang="hu-HU" sz="2000" b="0" dirty="0"/>
                        <a:t> </a:t>
                      </a:r>
                      <a:r>
                        <a:rPr lang="hu-HU" sz="2000" b="0" dirty="0" err="1"/>
                        <a:t>árképlet</a:t>
                      </a:r>
                      <a:r>
                        <a:rPr lang="hu-HU" sz="2000" b="0" dirty="0"/>
                        <a:t>, minimum ár </a:t>
                      </a:r>
                      <a:r>
                        <a:rPr lang="hu-HU" sz="2000" b="0" dirty="0" smtClean="0"/>
                        <a:t>opció</a:t>
                      </a:r>
                    </a:p>
                    <a:p>
                      <a:r>
                        <a:rPr lang="hu-HU" sz="2000" b="0" dirty="0" smtClean="0"/>
                        <a:t>• </a:t>
                      </a:r>
                      <a:r>
                        <a:rPr lang="hu-HU" sz="2000" b="0" dirty="0"/>
                        <a:t>Raktárjegy + betárolási </a:t>
                      </a:r>
                      <a:r>
                        <a:rPr lang="hu-HU" sz="2000" b="0" dirty="0" smtClean="0"/>
                        <a:t>hitel</a:t>
                      </a:r>
                    </a:p>
                    <a:p>
                      <a:r>
                        <a:rPr lang="hu-HU" sz="2000" b="0" dirty="0" smtClean="0"/>
                        <a:t>• </a:t>
                      </a:r>
                      <a:r>
                        <a:rPr lang="hu-HU" sz="2000" b="0" dirty="0"/>
                        <a:t>Kereskedői díjak átláthatósága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0" dirty="0"/>
                        <a:t>• Heti referenciaár régiónként + transzparens rakodási </a:t>
                      </a:r>
                      <a:r>
                        <a:rPr lang="hu-HU" sz="2000" b="0" dirty="0" smtClean="0"/>
                        <a:t>díjak</a:t>
                      </a:r>
                    </a:p>
                    <a:p>
                      <a:r>
                        <a:rPr lang="hu-HU" sz="2000" b="0" dirty="0" smtClean="0"/>
                        <a:t>• Raktárjegy/</a:t>
                      </a:r>
                    </a:p>
                    <a:p>
                      <a:r>
                        <a:rPr lang="hu-HU" sz="2000" b="0" dirty="0" smtClean="0"/>
                        <a:t>jogharmonizáció </a:t>
                      </a:r>
                      <a:r>
                        <a:rPr lang="hu-HU" sz="2000" b="0" dirty="0"/>
                        <a:t>egyszerűsítése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0" dirty="0"/>
                        <a:t>• Tároló/szárító </a:t>
                      </a:r>
                      <a:r>
                        <a:rPr lang="hu-HU" sz="2000" b="0" dirty="0" smtClean="0"/>
                        <a:t>energiahatékonyság</a:t>
                      </a:r>
                    </a:p>
                    <a:p>
                      <a:r>
                        <a:rPr lang="hu-HU" sz="2000" b="0" dirty="0" smtClean="0"/>
                        <a:t>• </a:t>
                      </a:r>
                      <a:r>
                        <a:rPr lang="hu-HU" sz="2000" b="0" dirty="0"/>
                        <a:t>Készletfinanszírozási kamattámogatás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59001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647727"/>
              </p:ext>
            </p:extLst>
          </p:nvPr>
        </p:nvGraphicFramePr>
        <p:xfrm>
          <a:off x="254524" y="3703989"/>
          <a:ext cx="11594968" cy="2520500"/>
        </p:xfrm>
        <a:graphic>
          <a:graphicData uri="http://schemas.openxmlformats.org/drawingml/2006/table">
            <a:tbl>
              <a:tblPr/>
              <a:tblGrid>
                <a:gridCol w="1621410">
                  <a:extLst>
                    <a:ext uri="{9D8B030D-6E8A-4147-A177-3AD203B41FA5}">
                      <a16:colId xmlns:a16="http://schemas.microsoft.com/office/drawing/2014/main" val="3688685734"/>
                    </a:ext>
                  </a:extLst>
                </a:gridCol>
                <a:gridCol w="4176074">
                  <a:extLst>
                    <a:ext uri="{9D8B030D-6E8A-4147-A177-3AD203B41FA5}">
                      <a16:colId xmlns:a16="http://schemas.microsoft.com/office/drawing/2014/main" val="64393099"/>
                    </a:ext>
                  </a:extLst>
                </a:gridCol>
                <a:gridCol w="3129699">
                  <a:extLst>
                    <a:ext uri="{9D8B030D-6E8A-4147-A177-3AD203B41FA5}">
                      <a16:colId xmlns:a16="http://schemas.microsoft.com/office/drawing/2014/main" val="1136031939"/>
                    </a:ext>
                  </a:extLst>
                </a:gridCol>
                <a:gridCol w="2667785">
                  <a:extLst>
                    <a:ext uri="{9D8B030D-6E8A-4147-A177-3AD203B41FA5}">
                      <a16:colId xmlns:a16="http://schemas.microsoft.com/office/drawing/2014/main" val="2099024046"/>
                    </a:ext>
                  </a:extLst>
                </a:gridCol>
              </a:tblGrid>
              <a:tr h="1113105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Export-logisztikai keretek (vasút/folyam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 err="1"/>
                        <a:t>Basis</a:t>
                      </a:r>
                      <a:r>
                        <a:rPr lang="hu-HU" sz="2000" dirty="0"/>
                        <a:t> menedzsment (</a:t>
                      </a:r>
                      <a:r>
                        <a:rPr lang="hu-HU" sz="2000" dirty="0" err="1"/>
                        <a:t>spread</a:t>
                      </a:r>
                      <a:r>
                        <a:rPr lang="hu-HU" sz="2000" dirty="0"/>
                        <a:t>-kereskedés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Malom/takarmány </a:t>
                      </a:r>
                      <a:r>
                        <a:rPr lang="hu-HU" sz="2000" b="1" dirty="0"/>
                        <a:t>KPI-prémium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smtClean="0"/>
                        <a:t>szerződések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 PPA a </a:t>
                      </a:r>
                      <a:r>
                        <a:rPr lang="hu-HU" sz="2000" dirty="0" smtClean="0"/>
                        <a:t>szárításra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Deviza/ár fedezés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Vasúti/folyami kapacitás allokációs </a:t>
                      </a:r>
                      <a:r>
                        <a:rPr lang="hu-HU" sz="2000" dirty="0" smtClean="0"/>
                        <a:t>keretszabály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ÁFA-kezelési </a:t>
                      </a:r>
                      <a:r>
                        <a:rPr lang="hu-HU" sz="2000" dirty="0" err="1" smtClean="0"/>
                        <a:t>egyértel-műsítés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/>
                        <a:t>raktárjegyre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Logisztikai </a:t>
                      </a:r>
                      <a:r>
                        <a:rPr lang="hu-HU" sz="2000" dirty="0" smtClean="0"/>
                        <a:t>beruházások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IT/adat (</a:t>
                      </a:r>
                      <a:r>
                        <a:rPr lang="hu-HU" sz="2000" dirty="0" err="1"/>
                        <a:t>ármonitor</a:t>
                      </a:r>
                      <a:r>
                        <a:rPr lang="hu-HU" sz="2000" dirty="0"/>
                        <a:t>, </a:t>
                      </a:r>
                      <a:r>
                        <a:rPr lang="hu-HU" sz="2000" dirty="0" smtClean="0"/>
                        <a:t>kockázat) 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5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044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511" y="208650"/>
            <a:ext cx="11547835" cy="602054"/>
          </a:xfrm>
        </p:spPr>
        <p:txBody>
          <a:bodyPr/>
          <a:lstStyle/>
          <a:p>
            <a:pPr algn="l"/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4) Sertés</a:t>
            </a:r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9937"/>
              </p:ext>
            </p:extLst>
          </p:nvPr>
        </p:nvGraphicFramePr>
        <p:xfrm>
          <a:off x="320512" y="914401"/>
          <a:ext cx="11547836" cy="396240"/>
        </p:xfrm>
        <a:graphic>
          <a:graphicData uri="http://schemas.openxmlformats.org/drawingml/2006/table">
            <a:tbl>
              <a:tblPr/>
              <a:tblGrid>
                <a:gridCol w="2149311">
                  <a:extLst>
                    <a:ext uri="{9D8B030D-6E8A-4147-A177-3AD203B41FA5}">
                      <a16:colId xmlns:a16="http://schemas.microsoft.com/office/drawing/2014/main" val="2798970287"/>
                    </a:ext>
                  </a:extLst>
                </a:gridCol>
                <a:gridCol w="3624607">
                  <a:extLst>
                    <a:ext uri="{9D8B030D-6E8A-4147-A177-3AD203B41FA5}">
                      <a16:colId xmlns:a16="http://schemas.microsoft.com/office/drawing/2014/main" val="1740890560"/>
                    </a:ext>
                  </a:extLst>
                </a:gridCol>
                <a:gridCol w="3030716">
                  <a:extLst>
                    <a:ext uri="{9D8B030D-6E8A-4147-A177-3AD203B41FA5}">
                      <a16:colId xmlns:a16="http://schemas.microsoft.com/office/drawing/2014/main" val="4106070905"/>
                    </a:ext>
                  </a:extLst>
                </a:gridCol>
                <a:gridCol w="2743202">
                  <a:extLst>
                    <a:ext uri="{9D8B030D-6E8A-4147-A177-3AD203B41FA5}">
                      <a16:colId xmlns:a16="http://schemas.microsoft.com/office/drawing/2014/main" val="4196964664"/>
                    </a:ext>
                  </a:extLst>
                </a:gridCol>
              </a:tblGrid>
              <a:tr h="34879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555269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32667"/>
              </p:ext>
            </p:extLst>
          </p:nvPr>
        </p:nvGraphicFramePr>
        <p:xfrm>
          <a:off x="320510" y="1316562"/>
          <a:ext cx="11547836" cy="5074078"/>
        </p:xfrm>
        <a:graphic>
          <a:graphicData uri="http://schemas.openxmlformats.org/drawingml/2006/table">
            <a:tbl>
              <a:tblPr/>
              <a:tblGrid>
                <a:gridCol w="2158739">
                  <a:extLst>
                    <a:ext uri="{9D8B030D-6E8A-4147-A177-3AD203B41FA5}">
                      <a16:colId xmlns:a16="http://schemas.microsoft.com/office/drawing/2014/main" val="3176544939"/>
                    </a:ext>
                  </a:extLst>
                </a:gridCol>
                <a:gridCol w="3615179">
                  <a:extLst>
                    <a:ext uri="{9D8B030D-6E8A-4147-A177-3AD203B41FA5}">
                      <a16:colId xmlns:a16="http://schemas.microsoft.com/office/drawing/2014/main" val="2683924287"/>
                    </a:ext>
                  </a:extLst>
                </a:gridCol>
                <a:gridCol w="3115560">
                  <a:extLst>
                    <a:ext uri="{9D8B030D-6E8A-4147-A177-3AD203B41FA5}">
                      <a16:colId xmlns:a16="http://schemas.microsoft.com/office/drawing/2014/main" val="2490372931"/>
                    </a:ext>
                  </a:extLst>
                </a:gridCol>
                <a:gridCol w="2658358">
                  <a:extLst>
                    <a:ext uri="{9D8B030D-6E8A-4147-A177-3AD203B41FA5}">
                      <a16:colId xmlns:a16="http://schemas.microsoft.com/office/drawing/2014/main" val="780958195"/>
                    </a:ext>
                  </a:extLst>
                </a:gridCol>
              </a:tblGrid>
              <a:tr h="5074078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/>
                        <a:t>Integrációs szerződés</a:t>
                      </a:r>
                      <a:r>
                        <a:rPr lang="hu-HU" sz="2000" dirty="0"/>
                        <a:t> standard (</a:t>
                      </a:r>
                      <a:r>
                        <a:rPr lang="hu-HU" sz="2000" dirty="0" err="1"/>
                        <a:t>árképlet</a:t>
                      </a:r>
                      <a:r>
                        <a:rPr lang="hu-HU" sz="2000" dirty="0"/>
                        <a:t>, levonás-plafon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Közös</a:t>
                      </a:r>
                      <a:r>
                        <a:rPr lang="hu-HU" sz="2000" baseline="0" dirty="0" smtClean="0"/>
                        <a:t> </a:t>
                      </a:r>
                      <a:r>
                        <a:rPr lang="hu-HU" sz="2000" b="1" dirty="0" err="1" smtClean="0"/>
                        <a:t>biobiztonsági</a:t>
                      </a:r>
                      <a:r>
                        <a:rPr lang="hu-HU" sz="2000" dirty="0" smtClean="0"/>
                        <a:t> </a:t>
                      </a:r>
                      <a:r>
                        <a:rPr lang="hu-HU" sz="2000" dirty="0"/>
                        <a:t>és állategészségügyi </a:t>
                      </a:r>
                      <a:r>
                        <a:rPr lang="hu-HU" sz="2000" dirty="0" smtClean="0"/>
                        <a:t>alap</a:t>
                      </a:r>
                    </a:p>
                    <a:p>
                      <a:r>
                        <a:rPr lang="hu-HU" sz="2000" dirty="0" smtClean="0"/>
                        <a:t>• Takarmány-közbeszerzés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Energiahatékonysági terv (hűtés, szellőzés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Járvány-biztosítás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UTP-végrehajtás a feldolgozóknál </a:t>
                      </a:r>
                      <a:r>
                        <a:rPr lang="hu-HU" sz="2000" dirty="0" smtClean="0"/>
                        <a:t>is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b="1" dirty="0"/>
                        <a:t>Gyors kárpótlási</a:t>
                      </a:r>
                      <a:r>
                        <a:rPr lang="hu-HU" sz="2000" dirty="0"/>
                        <a:t> rendelet ASP-</a:t>
                      </a:r>
                      <a:r>
                        <a:rPr lang="hu-HU" sz="2000" dirty="0" err="1"/>
                        <a:t>ra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Telepmodernizáció, </a:t>
                      </a:r>
                      <a:r>
                        <a:rPr lang="hu-HU" sz="2000" dirty="0" err="1"/>
                        <a:t>biosecurity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smtClean="0"/>
                        <a:t>CAPEX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Energiahatékonyság (PPA, hővisszanyerés)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902431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03849"/>
              </p:ext>
            </p:extLst>
          </p:nvPr>
        </p:nvGraphicFramePr>
        <p:xfrm>
          <a:off x="320510" y="3846132"/>
          <a:ext cx="11547836" cy="2536630"/>
        </p:xfrm>
        <a:graphic>
          <a:graphicData uri="http://schemas.openxmlformats.org/drawingml/2006/table">
            <a:tbl>
              <a:tblPr/>
              <a:tblGrid>
                <a:gridCol w="2158739">
                  <a:extLst>
                    <a:ext uri="{9D8B030D-6E8A-4147-A177-3AD203B41FA5}">
                      <a16:colId xmlns:a16="http://schemas.microsoft.com/office/drawing/2014/main" val="1566430394"/>
                    </a:ext>
                  </a:extLst>
                </a:gridCol>
                <a:gridCol w="3629392">
                  <a:extLst>
                    <a:ext uri="{9D8B030D-6E8A-4147-A177-3AD203B41FA5}">
                      <a16:colId xmlns:a16="http://schemas.microsoft.com/office/drawing/2014/main" val="2918865395"/>
                    </a:ext>
                  </a:extLst>
                </a:gridCol>
                <a:gridCol w="3091920">
                  <a:extLst>
                    <a:ext uri="{9D8B030D-6E8A-4147-A177-3AD203B41FA5}">
                      <a16:colId xmlns:a16="http://schemas.microsoft.com/office/drawing/2014/main" val="484345793"/>
                    </a:ext>
                  </a:extLst>
                </a:gridCol>
                <a:gridCol w="2667785">
                  <a:extLst>
                    <a:ext uri="{9D8B030D-6E8A-4147-A177-3AD203B41FA5}">
                      <a16:colId xmlns:a16="http://schemas.microsoft.com/office/drawing/2014/main" val="1912402676"/>
                    </a:ext>
                  </a:extLst>
                </a:gridCol>
              </a:tblGrid>
              <a:tr h="2536630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Részvétel </a:t>
                      </a:r>
                      <a:r>
                        <a:rPr lang="hu-HU" sz="2000" dirty="0" smtClean="0"/>
                        <a:t>vágóhídban/húsüzemben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Multi-csatorna (</a:t>
                      </a:r>
                      <a:r>
                        <a:rPr lang="hu-HU" sz="2000" dirty="0" err="1"/>
                        <a:t>retail</a:t>
                      </a:r>
                      <a:r>
                        <a:rPr lang="hu-HU" sz="2000" dirty="0"/>
                        <a:t> PL + saját márka + export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Takarmány-</a:t>
                      </a:r>
                      <a:r>
                        <a:rPr lang="hu-HU" sz="2000" dirty="0" err="1"/>
                        <a:t>hedge</a:t>
                      </a:r>
                      <a:r>
                        <a:rPr lang="hu-HU" sz="2000" dirty="0"/>
                        <a:t>, </a:t>
                      </a:r>
                      <a:r>
                        <a:rPr lang="hu-HU" sz="2000" dirty="0" smtClean="0"/>
                        <a:t>kukorica-keretszerződés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Állatjóléti prémium </a:t>
                      </a:r>
                      <a:r>
                        <a:rPr lang="hu-HU" sz="2000" dirty="0" smtClean="0"/>
                        <a:t>program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Digitális termeléskövetés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Standard </a:t>
                      </a:r>
                      <a:r>
                        <a:rPr lang="hu-HU" sz="2000" b="1" dirty="0"/>
                        <a:t>integrációs szerződés</a:t>
                      </a:r>
                      <a:r>
                        <a:rPr lang="hu-HU" sz="2000" dirty="0"/>
                        <a:t> jogszabályi </a:t>
                      </a:r>
                      <a:r>
                        <a:rPr lang="hu-HU" sz="2000" dirty="0" smtClean="0"/>
                        <a:t>minimumokkal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Export-támogatási keretek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Vertikális integráció </a:t>
                      </a:r>
                      <a:r>
                        <a:rPr lang="hu-HU" sz="2000" dirty="0" smtClean="0"/>
                        <a:t>CAPEX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Minőség- és állatjóléti támogatás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332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932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95526"/>
            <a:ext cx="10972800" cy="573773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5) Baromfi</a:t>
            </a:r>
            <a:endParaRPr lang="hu-HU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35617"/>
              </p:ext>
            </p:extLst>
          </p:nvPr>
        </p:nvGraphicFramePr>
        <p:xfrm>
          <a:off x="348788" y="848406"/>
          <a:ext cx="11745800" cy="396240"/>
        </p:xfrm>
        <a:graphic>
          <a:graphicData uri="http://schemas.openxmlformats.org/drawingml/2006/table">
            <a:tbl>
              <a:tblPr/>
              <a:tblGrid>
                <a:gridCol w="1994392">
                  <a:extLst>
                    <a:ext uri="{9D8B030D-6E8A-4147-A177-3AD203B41FA5}">
                      <a16:colId xmlns:a16="http://schemas.microsoft.com/office/drawing/2014/main" val="739433247"/>
                    </a:ext>
                  </a:extLst>
                </a:gridCol>
                <a:gridCol w="3746535">
                  <a:extLst>
                    <a:ext uri="{9D8B030D-6E8A-4147-A177-3AD203B41FA5}">
                      <a16:colId xmlns:a16="http://schemas.microsoft.com/office/drawing/2014/main" val="760879559"/>
                    </a:ext>
                  </a:extLst>
                </a:gridCol>
                <a:gridCol w="3068423">
                  <a:extLst>
                    <a:ext uri="{9D8B030D-6E8A-4147-A177-3AD203B41FA5}">
                      <a16:colId xmlns:a16="http://schemas.microsoft.com/office/drawing/2014/main" val="2116186586"/>
                    </a:ext>
                  </a:extLst>
                </a:gridCol>
                <a:gridCol w="2936450">
                  <a:extLst>
                    <a:ext uri="{9D8B030D-6E8A-4147-A177-3AD203B41FA5}">
                      <a16:colId xmlns:a16="http://schemas.microsoft.com/office/drawing/2014/main" val="1489312269"/>
                    </a:ext>
                  </a:extLst>
                </a:gridCol>
              </a:tblGrid>
              <a:tr h="266707">
                <a:tc>
                  <a:txBody>
                    <a:bodyPr/>
                    <a:lstStyle/>
                    <a:p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884520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92479"/>
              </p:ext>
            </p:extLst>
          </p:nvPr>
        </p:nvGraphicFramePr>
        <p:xfrm>
          <a:off x="348788" y="1253762"/>
          <a:ext cx="11745800" cy="2509734"/>
        </p:xfrm>
        <a:graphic>
          <a:graphicData uri="http://schemas.openxmlformats.org/drawingml/2006/table">
            <a:tbl>
              <a:tblPr/>
              <a:tblGrid>
                <a:gridCol w="1869742">
                  <a:extLst>
                    <a:ext uri="{9D8B030D-6E8A-4147-A177-3AD203B41FA5}">
                      <a16:colId xmlns:a16="http://schemas.microsoft.com/office/drawing/2014/main" val="2579926092"/>
                    </a:ext>
                  </a:extLst>
                </a:gridCol>
                <a:gridCol w="4003158">
                  <a:extLst>
                    <a:ext uri="{9D8B030D-6E8A-4147-A177-3AD203B41FA5}">
                      <a16:colId xmlns:a16="http://schemas.microsoft.com/office/drawing/2014/main" val="3850346456"/>
                    </a:ext>
                  </a:extLst>
                </a:gridCol>
                <a:gridCol w="2936450">
                  <a:extLst>
                    <a:ext uri="{9D8B030D-6E8A-4147-A177-3AD203B41FA5}">
                      <a16:colId xmlns:a16="http://schemas.microsoft.com/office/drawing/2014/main" val="4006252265"/>
                    </a:ext>
                  </a:extLst>
                </a:gridCol>
                <a:gridCol w="2936450">
                  <a:extLst>
                    <a:ext uri="{9D8B030D-6E8A-4147-A177-3AD203B41FA5}">
                      <a16:colId xmlns:a16="http://schemas.microsoft.com/office/drawing/2014/main" val="874950648"/>
                    </a:ext>
                  </a:extLst>
                </a:gridCol>
              </a:tblGrid>
              <a:tr h="2443744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/>
                        <a:t>Bérnevelési díjképlet</a:t>
                      </a:r>
                      <a:r>
                        <a:rPr lang="hu-HU" sz="2000" dirty="0"/>
                        <a:t> átlátható KPI-</a:t>
                      </a:r>
                      <a:r>
                        <a:rPr lang="hu-HU" sz="2000" dirty="0" err="1"/>
                        <a:t>kkal</a:t>
                      </a:r>
                      <a:r>
                        <a:rPr lang="hu-HU" sz="2000" dirty="0"/>
                        <a:t> (FCR, mortalitás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Közös </a:t>
                      </a:r>
                      <a:r>
                        <a:rPr lang="hu-HU" sz="2000" dirty="0" smtClean="0"/>
                        <a:t>takarmány/energia-beszerzés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Betegségkockázat megosztása (alap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Szerződéses ellenőrzőlista (átadási határidő, kár-allokáció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Rövid lánc (feldolgozott termék)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UTP a </a:t>
                      </a:r>
                      <a:r>
                        <a:rPr lang="hu-HU" sz="2000" dirty="0" err="1"/>
                        <a:t>kiskernél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visszáruzás</a:t>
                      </a:r>
                      <a:r>
                        <a:rPr lang="hu-HU" sz="2000" dirty="0"/>
                        <a:t>, </a:t>
                      </a:r>
                      <a:r>
                        <a:rPr lang="hu-HU" sz="2000" dirty="0" smtClean="0"/>
                        <a:t>akcióteher </a:t>
                      </a:r>
                      <a:r>
                        <a:rPr lang="hu-HU" sz="2000" dirty="0"/>
                        <a:t>limit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Szerződés-minimák bérnevelésre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Technológia- és </a:t>
                      </a:r>
                      <a:r>
                        <a:rPr lang="hu-HU" sz="2000" dirty="0" smtClean="0"/>
                        <a:t>energiahatékonyság-támogatás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Járványmegelőzési beruházások</a:t>
                      </a:r>
                    </a:p>
                  </a:txBody>
                  <a:tcPr marL="71333" marR="71333" marT="35667" marB="3566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920083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05394"/>
              </p:ext>
            </p:extLst>
          </p:nvPr>
        </p:nvGraphicFramePr>
        <p:xfrm>
          <a:off x="348787" y="3763183"/>
          <a:ext cx="11745802" cy="2301081"/>
        </p:xfrm>
        <a:graphic>
          <a:graphicData uri="http://schemas.openxmlformats.org/drawingml/2006/table">
            <a:tbl>
              <a:tblPr/>
              <a:tblGrid>
                <a:gridCol w="1869744">
                  <a:extLst>
                    <a:ext uri="{9D8B030D-6E8A-4147-A177-3AD203B41FA5}">
                      <a16:colId xmlns:a16="http://schemas.microsoft.com/office/drawing/2014/main" val="1072056964"/>
                    </a:ext>
                  </a:extLst>
                </a:gridCol>
                <a:gridCol w="4003158">
                  <a:extLst>
                    <a:ext uri="{9D8B030D-6E8A-4147-A177-3AD203B41FA5}">
                      <a16:colId xmlns:a16="http://schemas.microsoft.com/office/drawing/2014/main" val="2533065963"/>
                    </a:ext>
                  </a:extLst>
                </a:gridCol>
                <a:gridCol w="2936450">
                  <a:extLst>
                    <a:ext uri="{9D8B030D-6E8A-4147-A177-3AD203B41FA5}">
                      <a16:colId xmlns:a16="http://schemas.microsoft.com/office/drawing/2014/main" val="4157148891"/>
                    </a:ext>
                  </a:extLst>
                </a:gridCol>
                <a:gridCol w="2936450">
                  <a:extLst>
                    <a:ext uri="{9D8B030D-6E8A-4147-A177-3AD203B41FA5}">
                      <a16:colId xmlns:a16="http://schemas.microsoft.com/office/drawing/2014/main" val="1639786920"/>
                    </a:ext>
                  </a:extLst>
                </a:gridCol>
              </a:tblGrid>
              <a:tr h="2301081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dirty="0" smtClean="0"/>
                        <a:t>Saját </a:t>
                      </a:r>
                      <a:r>
                        <a:rPr lang="hu-HU" sz="2000" dirty="0"/>
                        <a:t>márka + export </a:t>
                      </a:r>
                      <a:r>
                        <a:rPr lang="hu-HU" sz="2000" dirty="0" smtClean="0"/>
                        <a:t>mix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Feldolgozásmélység növelése </a:t>
                      </a:r>
                      <a:r>
                        <a:rPr lang="hu-HU" sz="2000" dirty="0" smtClean="0"/>
                        <a:t>(kényelmi élelmiszer, azonnal fogyasztható)</a:t>
                      </a:r>
                    </a:p>
                    <a:p>
                      <a:r>
                        <a:rPr lang="hu-HU" sz="2000" dirty="0" smtClean="0"/>
                        <a:t>• Hűtőlánc-optimalizálás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Digitalizált integrációs </a:t>
                      </a:r>
                      <a:r>
                        <a:rPr lang="hu-HU" sz="2000" dirty="0" smtClean="0"/>
                        <a:t>irányítás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Piaci diverzifikáció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Export-promóciós keret, </a:t>
                      </a:r>
                      <a:r>
                        <a:rPr lang="hu-HU" sz="2000" dirty="0" smtClean="0"/>
                        <a:t>piacnyitás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Átlátható minőségi standardok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Feldolgozás </a:t>
                      </a:r>
                      <a:r>
                        <a:rPr lang="hu-HU" sz="2000" dirty="0" smtClean="0"/>
                        <a:t>bővítés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Hűtő/fagyasztó </a:t>
                      </a:r>
                      <a:r>
                        <a:rPr lang="hu-HU" sz="2000" dirty="0" smtClean="0"/>
                        <a:t>kapacitás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4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5179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9365" y="274639"/>
            <a:ext cx="11519555" cy="611481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6) Szőlő–bor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42028"/>
              </p:ext>
            </p:extLst>
          </p:nvPr>
        </p:nvGraphicFramePr>
        <p:xfrm>
          <a:off x="339364" y="1112361"/>
          <a:ext cx="11519556" cy="396240"/>
        </p:xfrm>
        <a:graphic>
          <a:graphicData uri="http://schemas.openxmlformats.org/drawingml/2006/table">
            <a:tbl>
              <a:tblPr/>
              <a:tblGrid>
                <a:gridCol w="1998483">
                  <a:extLst>
                    <a:ext uri="{9D8B030D-6E8A-4147-A177-3AD203B41FA5}">
                      <a16:colId xmlns:a16="http://schemas.microsoft.com/office/drawing/2014/main" val="1856347494"/>
                    </a:ext>
                  </a:extLst>
                </a:gridCol>
                <a:gridCol w="3516198">
                  <a:extLst>
                    <a:ext uri="{9D8B030D-6E8A-4147-A177-3AD203B41FA5}">
                      <a16:colId xmlns:a16="http://schemas.microsoft.com/office/drawing/2014/main" val="2620375998"/>
                    </a:ext>
                  </a:extLst>
                </a:gridCol>
                <a:gridCol w="3124986">
                  <a:extLst>
                    <a:ext uri="{9D8B030D-6E8A-4147-A177-3AD203B41FA5}">
                      <a16:colId xmlns:a16="http://schemas.microsoft.com/office/drawing/2014/main" val="1709669138"/>
                    </a:ext>
                  </a:extLst>
                </a:gridCol>
                <a:gridCol w="2879889">
                  <a:extLst>
                    <a:ext uri="{9D8B030D-6E8A-4147-A177-3AD203B41FA5}">
                      <a16:colId xmlns:a16="http://schemas.microsoft.com/office/drawing/2014/main" val="975723530"/>
                    </a:ext>
                  </a:extLst>
                </a:gridCol>
              </a:tblGrid>
              <a:tr h="266708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9863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709092"/>
              </p:ext>
            </p:extLst>
          </p:nvPr>
        </p:nvGraphicFramePr>
        <p:xfrm>
          <a:off x="339362" y="1508291"/>
          <a:ext cx="11519560" cy="2527202"/>
        </p:xfrm>
        <a:graphic>
          <a:graphicData uri="http://schemas.openxmlformats.org/drawingml/2006/table">
            <a:tbl>
              <a:tblPr/>
              <a:tblGrid>
                <a:gridCol w="1979632">
                  <a:extLst>
                    <a:ext uri="{9D8B030D-6E8A-4147-A177-3AD203B41FA5}">
                      <a16:colId xmlns:a16="http://schemas.microsoft.com/office/drawing/2014/main" val="320679325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237199954"/>
                    </a:ext>
                  </a:extLst>
                </a:gridCol>
                <a:gridCol w="3002438">
                  <a:extLst>
                    <a:ext uri="{9D8B030D-6E8A-4147-A177-3AD203B41FA5}">
                      <a16:colId xmlns:a16="http://schemas.microsoft.com/office/drawing/2014/main" val="4151326596"/>
                    </a:ext>
                  </a:extLst>
                </a:gridCol>
                <a:gridCol w="2879890">
                  <a:extLst>
                    <a:ext uri="{9D8B030D-6E8A-4147-A177-3AD203B41FA5}">
                      <a16:colId xmlns:a16="http://schemas.microsoft.com/office/drawing/2014/main" val="3417087984"/>
                    </a:ext>
                  </a:extLst>
                </a:gridCol>
              </a:tblGrid>
              <a:tr h="1927030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Borvidéki </a:t>
                      </a:r>
                      <a:r>
                        <a:rPr lang="hu-HU" sz="2000" b="1" dirty="0"/>
                        <a:t>szövetkezet/</a:t>
                      </a:r>
                      <a:r>
                        <a:rPr lang="hu-HU" sz="2000" b="1" dirty="0" err="1"/>
                        <a:t>brand</a:t>
                      </a:r>
                      <a:r>
                        <a:rPr lang="hu-HU" sz="2000" dirty="0"/>
                        <a:t> (közös marketing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D2C: </a:t>
                      </a:r>
                      <a:r>
                        <a:rPr lang="hu-HU" sz="2000" dirty="0" err="1"/>
                        <a:t>tasting</a:t>
                      </a:r>
                      <a:r>
                        <a:rPr lang="hu-HU" sz="2000" dirty="0"/>
                        <a:t>, borturizmus, webshop• OEM/OFJ fegyelem (minőségkódex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Csomagolás/</a:t>
                      </a:r>
                      <a:r>
                        <a:rPr lang="hu-HU" sz="2000" dirty="0" err="1"/>
                        <a:t>árkategória</a:t>
                      </a:r>
                      <a:r>
                        <a:rPr lang="hu-HU" sz="2000" dirty="0"/>
                        <a:t> </a:t>
                      </a:r>
                      <a:r>
                        <a:rPr lang="hu-HU" sz="2000" dirty="0" smtClean="0"/>
                        <a:t>stratégia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Exportügynök kiválasztás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Eredetvédelem ellenőrzésének </a:t>
                      </a:r>
                      <a:r>
                        <a:rPr lang="hu-HU" sz="2000" dirty="0" smtClean="0"/>
                        <a:t>szigorítása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Közös márkák promóciós szabályai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Pince-technológia, </a:t>
                      </a:r>
                      <a:r>
                        <a:rPr lang="hu-HU" sz="2000" dirty="0" smtClean="0"/>
                        <a:t>csomagolás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Borturizmus infrastruktúra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7760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00769"/>
              </p:ext>
            </p:extLst>
          </p:nvPr>
        </p:nvGraphicFramePr>
        <p:xfrm>
          <a:off x="339362" y="4044093"/>
          <a:ext cx="11519560" cy="2222402"/>
        </p:xfrm>
        <a:graphic>
          <a:graphicData uri="http://schemas.openxmlformats.org/drawingml/2006/table">
            <a:tbl>
              <a:tblPr/>
              <a:tblGrid>
                <a:gridCol w="1960778">
                  <a:extLst>
                    <a:ext uri="{9D8B030D-6E8A-4147-A177-3AD203B41FA5}">
                      <a16:colId xmlns:a16="http://schemas.microsoft.com/office/drawing/2014/main" val="3959496800"/>
                    </a:ext>
                  </a:extLst>
                </a:gridCol>
                <a:gridCol w="3799002">
                  <a:extLst>
                    <a:ext uri="{9D8B030D-6E8A-4147-A177-3AD203B41FA5}">
                      <a16:colId xmlns:a16="http://schemas.microsoft.com/office/drawing/2014/main" val="3345533861"/>
                    </a:ext>
                  </a:extLst>
                </a:gridCol>
                <a:gridCol w="2879890">
                  <a:extLst>
                    <a:ext uri="{9D8B030D-6E8A-4147-A177-3AD203B41FA5}">
                      <a16:colId xmlns:a16="http://schemas.microsoft.com/office/drawing/2014/main" val="4096727633"/>
                    </a:ext>
                  </a:extLst>
                </a:gridCol>
                <a:gridCol w="2879890">
                  <a:extLst>
                    <a:ext uri="{9D8B030D-6E8A-4147-A177-3AD203B41FA5}">
                      <a16:colId xmlns:a16="http://schemas.microsoft.com/office/drawing/2014/main" val="2103404482"/>
                    </a:ext>
                  </a:extLst>
                </a:gridCol>
              </a:tblGrid>
              <a:tr h="540502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Lánci </a:t>
                      </a:r>
                      <a:r>
                        <a:rPr lang="hu-HU" sz="2000" dirty="0" smtClean="0"/>
                        <a:t>polchely-programok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Portfólió-mix (prémium + volumen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Exportügynöki </a:t>
                      </a:r>
                      <a:r>
                        <a:rPr lang="hu-HU" sz="2000" dirty="0" smtClean="0"/>
                        <a:t>háló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Országmárka-egységesítéshez </a:t>
                      </a:r>
                      <a:r>
                        <a:rPr lang="hu-HU" sz="2000" dirty="0" smtClean="0"/>
                        <a:t>illeszkedés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Minőségversenyeken részvétel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Nemzeti bormarketing alap </a:t>
                      </a:r>
                      <a:r>
                        <a:rPr lang="hu-HU" sz="2000" dirty="0" smtClean="0"/>
                        <a:t>erősítése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 err="1"/>
                        <a:t>Kisker</a:t>
                      </a:r>
                      <a:r>
                        <a:rPr lang="hu-HU" sz="2000" dirty="0"/>
                        <a:t> promóciós szabályok transzparenciája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dirty="0" smtClean="0"/>
                        <a:t>Export-promóció/standok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Nagykapacitású tartály, palackozás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1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0734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9939" y="161515"/>
            <a:ext cx="11500700" cy="696322"/>
          </a:xfrm>
        </p:spPr>
        <p:txBody>
          <a:bodyPr/>
          <a:lstStyle/>
          <a:p>
            <a:pPr algn="l"/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7) Zöldség–gyümölcs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54065"/>
              </p:ext>
            </p:extLst>
          </p:nvPr>
        </p:nvGraphicFramePr>
        <p:xfrm>
          <a:off x="329938" y="1091711"/>
          <a:ext cx="11500700" cy="396240"/>
        </p:xfrm>
        <a:graphic>
          <a:graphicData uri="http://schemas.openxmlformats.org/drawingml/2006/table">
            <a:tbl>
              <a:tblPr/>
              <a:tblGrid>
                <a:gridCol w="1527142">
                  <a:extLst>
                    <a:ext uri="{9D8B030D-6E8A-4147-A177-3AD203B41FA5}">
                      <a16:colId xmlns:a16="http://schemas.microsoft.com/office/drawing/2014/main" val="899018980"/>
                    </a:ext>
                  </a:extLst>
                </a:gridCol>
                <a:gridCol w="3912124">
                  <a:extLst>
                    <a:ext uri="{9D8B030D-6E8A-4147-A177-3AD203B41FA5}">
                      <a16:colId xmlns:a16="http://schemas.microsoft.com/office/drawing/2014/main" val="2449153203"/>
                    </a:ext>
                  </a:extLst>
                </a:gridCol>
                <a:gridCol w="3186259">
                  <a:extLst>
                    <a:ext uri="{9D8B030D-6E8A-4147-A177-3AD203B41FA5}">
                      <a16:colId xmlns:a16="http://schemas.microsoft.com/office/drawing/2014/main" val="29177736"/>
                    </a:ext>
                  </a:extLst>
                </a:gridCol>
                <a:gridCol w="2875175">
                  <a:extLst>
                    <a:ext uri="{9D8B030D-6E8A-4147-A177-3AD203B41FA5}">
                      <a16:colId xmlns:a16="http://schemas.microsoft.com/office/drawing/2014/main" val="1094581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42908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40887"/>
              </p:ext>
            </p:extLst>
          </p:nvPr>
        </p:nvGraphicFramePr>
        <p:xfrm>
          <a:off x="329934" y="1480015"/>
          <a:ext cx="11566692" cy="2514740"/>
        </p:xfrm>
        <a:graphic>
          <a:graphicData uri="http://schemas.openxmlformats.org/drawingml/2006/table">
            <a:tbl>
              <a:tblPr/>
              <a:tblGrid>
                <a:gridCol w="1681746">
                  <a:extLst>
                    <a:ext uri="{9D8B030D-6E8A-4147-A177-3AD203B41FA5}">
                      <a16:colId xmlns:a16="http://schemas.microsoft.com/office/drawing/2014/main" val="3303558420"/>
                    </a:ext>
                  </a:extLst>
                </a:gridCol>
                <a:gridCol w="3710390">
                  <a:extLst>
                    <a:ext uri="{9D8B030D-6E8A-4147-A177-3AD203B41FA5}">
                      <a16:colId xmlns:a16="http://schemas.microsoft.com/office/drawing/2014/main" val="1730771221"/>
                    </a:ext>
                  </a:extLst>
                </a:gridCol>
                <a:gridCol w="3282883">
                  <a:extLst>
                    <a:ext uri="{9D8B030D-6E8A-4147-A177-3AD203B41FA5}">
                      <a16:colId xmlns:a16="http://schemas.microsoft.com/office/drawing/2014/main" val="2551246023"/>
                    </a:ext>
                  </a:extLst>
                </a:gridCol>
                <a:gridCol w="2891673">
                  <a:extLst>
                    <a:ext uri="{9D8B030D-6E8A-4147-A177-3AD203B41FA5}">
                      <a16:colId xmlns:a16="http://schemas.microsoft.com/office/drawing/2014/main" val="3569443299"/>
                    </a:ext>
                  </a:extLst>
                </a:gridCol>
              </a:tblGrid>
              <a:tr h="2413262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</a:t>
                      </a:r>
                      <a:r>
                        <a:rPr lang="hu-HU" sz="2000" b="1" dirty="0"/>
                        <a:t>TÉSZ 2.0</a:t>
                      </a:r>
                      <a:r>
                        <a:rPr lang="hu-HU" sz="2000" dirty="0"/>
                        <a:t>: </a:t>
                      </a:r>
                      <a:r>
                        <a:rPr lang="hu-HU" sz="2000" dirty="0" smtClean="0"/>
                        <a:t>osztályozás–csomagolás–hűtőlánc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Egységes márka + </a:t>
                      </a:r>
                      <a:r>
                        <a:rPr lang="hu-HU" sz="2000" dirty="0" smtClean="0"/>
                        <a:t>minőségkódex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Lánci beszállítói protokoll (SL, csomagolás, </a:t>
                      </a:r>
                      <a:r>
                        <a:rPr lang="hu-HU" sz="2000" dirty="0" err="1"/>
                        <a:t>trace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Rövid lánc (</a:t>
                      </a:r>
                      <a:r>
                        <a:rPr lang="hu-HU" sz="2000" dirty="0" err="1"/>
                        <a:t>box</a:t>
                      </a:r>
                      <a:r>
                        <a:rPr lang="hu-HU" sz="2000" dirty="0"/>
                        <a:t>, piac, HORECA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ERP/</a:t>
                      </a:r>
                      <a:r>
                        <a:rPr lang="hu-HU" sz="2000" dirty="0" err="1"/>
                        <a:t>light</a:t>
                      </a:r>
                      <a:r>
                        <a:rPr lang="hu-HU" sz="2000" dirty="0"/>
                        <a:t> digitális </a:t>
                      </a:r>
                      <a:r>
                        <a:rPr lang="hu-HU" sz="2000" dirty="0" smtClean="0"/>
                        <a:t>nyomon-követés</a:t>
                      </a:r>
                      <a:endParaRPr lang="hu-HU" sz="2000" dirty="0"/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TÉSZ-minősítés </a:t>
                      </a:r>
                      <a:r>
                        <a:rPr lang="hu-HU" sz="2000" b="1" dirty="0"/>
                        <a:t>eredményindikátorokhoz</a:t>
                      </a:r>
                      <a:r>
                        <a:rPr lang="hu-HU" sz="2000" dirty="0"/>
                        <a:t> kötve (polchely, export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UTP a </a:t>
                      </a:r>
                      <a:r>
                        <a:rPr lang="hu-HU" sz="2000" dirty="0" err="1"/>
                        <a:t>kiskernél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visszáruzás</a:t>
                      </a:r>
                      <a:r>
                        <a:rPr lang="hu-HU" sz="2000" dirty="0"/>
                        <a:t>-limit)</a:t>
                      </a:r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Hűtőház, </a:t>
                      </a:r>
                      <a:r>
                        <a:rPr lang="hu-HU" sz="2000" dirty="0" smtClean="0"/>
                        <a:t>csomagolósor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Minőségbiztosítási rendszerek (IFS/BRC)</a:t>
                      </a:r>
                    </a:p>
                  </a:txBody>
                  <a:tcPr marL="76339" marR="76339" marT="38170" marB="381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989087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93013"/>
              </p:ext>
            </p:extLst>
          </p:nvPr>
        </p:nvGraphicFramePr>
        <p:xfrm>
          <a:off x="329934" y="3979683"/>
          <a:ext cx="11566692" cy="2177278"/>
        </p:xfrm>
        <a:graphic>
          <a:graphicData uri="http://schemas.openxmlformats.org/drawingml/2006/table">
            <a:tbl>
              <a:tblPr/>
              <a:tblGrid>
                <a:gridCol w="1651266">
                  <a:extLst>
                    <a:ext uri="{9D8B030D-6E8A-4147-A177-3AD203B41FA5}">
                      <a16:colId xmlns:a16="http://schemas.microsoft.com/office/drawing/2014/main" val="1955566765"/>
                    </a:ext>
                  </a:extLst>
                </a:gridCol>
                <a:gridCol w="4132080">
                  <a:extLst>
                    <a:ext uri="{9D8B030D-6E8A-4147-A177-3AD203B41FA5}">
                      <a16:colId xmlns:a16="http://schemas.microsoft.com/office/drawing/2014/main" val="1961694436"/>
                    </a:ext>
                  </a:extLst>
                </a:gridCol>
                <a:gridCol w="2891673">
                  <a:extLst>
                    <a:ext uri="{9D8B030D-6E8A-4147-A177-3AD203B41FA5}">
                      <a16:colId xmlns:a16="http://schemas.microsoft.com/office/drawing/2014/main" val="3575277720"/>
                    </a:ext>
                  </a:extLst>
                </a:gridCol>
                <a:gridCol w="2891673">
                  <a:extLst>
                    <a:ext uri="{9D8B030D-6E8A-4147-A177-3AD203B41FA5}">
                      <a16:colId xmlns:a16="http://schemas.microsoft.com/office/drawing/2014/main" val="3786466741"/>
                    </a:ext>
                  </a:extLst>
                </a:gridCol>
              </a:tblGrid>
              <a:tr h="2177278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000" dirty="0"/>
                        <a:t>• JIT-szállítás, szolgáltatott </a:t>
                      </a:r>
                      <a:r>
                        <a:rPr lang="hu-HU" sz="2000" dirty="0" smtClean="0"/>
                        <a:t>logisztika</a:t>
                      </a:r>
                    </a:p>
                    <a:p>
                      <a:pPr algn="l"/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Feldolgozó (fagyasztás/püré) </a:t>
                      </a:r>
                      <a:r>
                        <a:rPr lang="hu-HU" sz="2000" dirty="0" smtClean="0"/>
                        <a:t>partnerség</a:t>
                      </a:r>
                    </a:p>
                    <a:p>
                      <a:pPr algn="l"/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Márkázás, </a:t>
                      </a:r>
                      <a:r>
                        <a:rPr lang="hu-HU" sz="2000" dirty="0" smtClean="0"/>
                        <a:t>polchely-védelem</a:t>
                      </a:r>
                    </a:p>
                    <a:p>
                      <a:pPr algn="l"/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Termés-időzítés (fólia, tárolás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pPr algn="l"/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Importhelyettesítő program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Kereskedelmi láncokkal </a:t>
                      </a:r>
                      <a:r>
                        <a:rPr lang="hu-HU" sz="2000" b="1" dirty="0" smtClean="0"/>
                        <a:t>szerződés-minimák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Gyors fizetés szabályai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Nagy hűtő/komissiózó </a:t>
                      </a:r>
                      <a:r>
                        <a:rPr lang="hu-HU" sz="2000" dirty="0" smtClean="0"/>
                        <a:t>központ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Feldolgozás CAPEX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46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7082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0"/>
            <a:ext cx="11470640" cy="772160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8) Tej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174622"/>
              </p:ext>
            </p:extLst>
          </p:nvPr>
        </p:nvGraphicFramePr>
        <p:xfrm>
          <a:off x="365759" y="772160"/>
          <a:ext cx="11470640" cy="650240"/>
        </p:xfrm>
        <a:graphic>
          <a:graphicData uri="http://schemas.openxmlformats.org/drawingml/2006/table">
            <a:tbl>
              <a:tblPr/>
              <a:tblGrid>
                <a:gridCol w="1838961">
                  <a:extLst>
                    <a:ext uri="{9D8B030D-6E8A-4147-A177-3AD203B41FA5}">
                      <a16:colId xmlns:a16="http://schemas.microsoft.com/office/drawing/2014/main" val="126700436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589469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val="2283806410"/>
                    </a:ext>
                  </a:extLst>
                </a:gridCol>
                <a:gridCol w="2489199">
                  <a:extLst>
                    <a:ext uri="{9D8B030D-6E8A-4147-A177-3AD203B41FA5}">
                      <a16:colId xmlns:a16="http://schemas.microsoft.com/office/drawing/2014/main" val="256336096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hu-HU" sz="2000" b="1"/>
                        <a:t>Kinek</a:t>
                      </a:r>
                      <a:endParaRPr lang="hu-HU" sz="20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98549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23223"/>
              </p:ext>
            </p:extLst>
          </p:nvPr>
        </p:nvGraphicFramePr>
        <p:xfrm>
          <a:off x="365758" y="1422400"/>
          <a:ext cx="11470640" cy="2825300"/>
        </p:xfrm>
        <a:graphic>
          <a:graphicData uri="http://schemas.openxmlformats.org/drawingml/2006/table">
            <a:tbl>
              <a:tblPr/>
              <a:tblGrid>
                <a:gridCol w="1838962">
                  <a:extLst>
                    <a:ext uri="{9D8B030D-6E8A-4147-A177-3AD203B41FA5}">
                      <a16:colId xmlns:a16="http://schemas.microsoft.com/office/drawing/2014/main" val="1304023934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29710413"/>
                    </a:ext>
                  </a:extLst>
                </a:gridCol>
                <a:gridCol w="3525520">
                  <a:extLst>
                    <a:ext uri="{9D8B030D-6E8A-4147-A177-3AD203B41FA5}">
                      <a16:colId xmlns:a16="http://schemas.microsoft.com/office/drawing/2014/main" val="660738316"/>
                    </a:ext>
                  </a:extLst>
                </a:gridCol>
                <a:gridCol w="2529838">
                  <a:extLst>
                    <a:ext uri="{9D8B030D-6E8A-4147-A177-3AD203B41FA5}">
                      <a16:colId xmlns:a16="http://schemas.microsoft.com/office/drawing/2014/main" val="3134682650"/>
                    </a:ext>
                  </a:extLst>
                </a:gridCol>
              </a:tblGrid>
              <a:tr h="2553904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Tejtermelő </a:t>
                      </a:r>
                      <a:r>
                        <a:rPr lang="hu-HU" sz="2000" b="1" dirty="0"/>
                        <a:t>szövetkezet</a:t>
                      </a:r>
                      <a:r>
                        <a:rPr lang="hu-HU" sz="2000" dirty="0"/>
                        <a:t> (</a:t>
                      </a:r>
                      <a:r>
                        <a:rPr lang="hu-HU" sz="2000" dirty="0" err="1"/>
                        <a:t>árképlet</a:t>
                      </a:r>
                      <a:r>
                        <a:rPr lang="hu-HU" sz="2000" dirty="0"/>
                        <a:t> tárgyalás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Minőségi bónuszok (zsír/fehérje, cellaszám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Mikro-feldolgozás (sajt/joghurt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Hűtés/energiahatékonyság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Állategészségügy (</a:t>
                      </a:r>
                      <a:r>
                        <a:rPr lang="hu-HU" sz="2000" dirty="0" err="1"/>
                        <a:t>Mastitis</a:t>
                      </a:r>
                      <a:r>
                        <a:rPr lang="hu-HU" sz="2000" dirty="0"/>
                        <a:t>-program)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Kötelező írásbeli tej-szerződés </a:t>
                      </a:r>
                      <a:r>
                        <a:rPr lang="hu-HU" sz="2000" b="1" dirty="0" err="1" smtClean="0"/>
                        <a:t>árképlettel</a:t>
                      </a:r>
                      <a:endParaRPr lang="hu-HU" sz="2000" b="1" dirty="0" smtClean="0"/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Minőségi prémiumok auditja</a:t>
                      </a:r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Hűtő/energetikai </a:t>
                      </a:r>
                      <a:r>
                        <a:rPr lang="hu-HU" sz="2000" dirty="0" smtClean="0"/>
                        <a:t>beruházások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Minőségi bónusz-</a:t>
                      </a:r>
                      <a:r>
                        <a:rPr lang="hu-HU" sz="2000" dirty="0" err="1"/>
                        <a:t>topup</a:t>
                      </a:r>
                      <a:endParaRPr lang="hu-HU" sz="2000" dirty="0"/>
                    </a:p>
                  </a:txBody>
                  <a:tcPr marL="82101" marR="82101" marT="41050" marB="41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417870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1319"/>
              </p:ext>
            </p:extLst>
          </p:nvPr>
        </p:nvGraphicFramePr>
        <p:xfrm>
          <a:off x="365758" y="4236720"/>
          <a:ext cx="11470640" cy="2527202"/>
        </p:xfrm>
        <a:graphic>
          <a:graphicData uri="http://schemas.openxmlformats.org/drawingml/2006/table">
            <a:tbl>
              <a:tblPr/>
              <a:tblGrid>
                <a:gridCol w="1859282">
                  <a:extLst>
                    <a:ext uri="{9D8B030D-6E8A-4147-A177-3AD203B41FA5}">
                      <a16:colId xmlns:a16="http://schemas.microsoft.com/office/drawing/2014/main" val="617392213"/>
                    </a:ext>
                  </a:extLst>
                </a:gridCol>
                <a:gridCol w="3545840">
                  <a:extLst>
                    <a:ext uri="{9D8B030D-6E8A-4147-A177-3AD203B41FA5}">
                      <a16:colId xmlns:a16="http://schemas.microsoft.com/office/drawing/2014/main" val="4168991370"/>
                    </a:ext>
                  </a:extLst>
                </a:gridCol>
                <a:gridCol w="3586480">
                  <a:extLst>
                    <a:ext uri="{9D8B030D-6E8A-4147-A177-3AD203B41FA5}">
                      <a16:colId xmlns:a16="http://schemas.microsoft.com/office/drawing/2014/main" val="1436073241"/>
                    </a:ext>
                  </a:extLst>
                </a:gridCol>
                <a:gridCol w="2479038">
                  <a:extLst>
                    <a:ext uri="{9D8B030D-6E8A-4147-A177-3AD203B41FA5}">
                      <a16:colId xmlns:a16="http://schemas.microsoft.com/office/drawing/2014/main" val="2627210016"/>
                    </a:ext>
                  </a:extLst>
                </a:gridCol>
              </a:tblGrid>
              <a:tr h="1290002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6–12 hó fix/</a:t>
                      </a:r>
                      <a:r>
                        <a:rPr lang="hu-HU" sz="2000" dirty="0" err="1"/>
                        <a:t>árképletes</a:t>
                      </a:r>
                      <a:r>
                        <a:rPr lang="hu-HU" sz="2000" dirty="0"/>
                        <a:t> szerződés a </a:t>
                      </a:r>
                      <a:r>
                        <a:rPr lang="hu-HU" sz="2000" dirty="0" smtClean="0"/>
                        <a:t>feldolgozóval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PPA, energiakitettség </a:t>
                      </a:r>
                      <a:r>
                        <a:rPr lang="hu-HU" sz="2000" dirty="0" smtClean="0"/>
                        <a:t>fedezése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Tejpor/sajt fedezeti </a:t>
                      </a:r>
                      <a:r>
                        <a:rPr lang="hu-HU" sz="2000" dirty="0" smtClean="0"/>
                        <a:t>együttműködés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Takarmányköltség </a:t>
                      </a:r>
                      <a:r>
                        <a:rPr lang="hu-HU" sz="2000" dirty="0" smtClean="0"/>
                        <a:t>menedzsment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Állatjóléti minőségprogram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Szerződés-minimák és </a:t>
                      </a:r>
                      <a:r>
                        <a:rPr lang="hu-HU" sz="2000" dirty="0" smtClean="0"/>
                        <a:t>UTP-felügyelet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Importverseny ellenőrzése (jelölés, eredet)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Feldolgozói együttműködés </a:t>
                      </a:r>
                      <a:r>
                        <a:rPr lang="hu-HU" sz="2000" dirty="0" smtClean="0"/>
                        <a:t>fejlesztése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Energiahatékonyság CAPEX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01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5767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4640" y="60961"/>
            <a:ext cx="11541760" cy="751839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9) Tojás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498343"/>
              </p:ext>
            </p:extLst>
          </p:nvPr>
        </p:nvGraphicFramePr>
        <p:xfrm>
          <a:off x="0" y="965200"/>
          <a:ext cx="11836400" cy="609600"/>
        </p:xfrm>
        <a:graphic>
          <a:graphicData uri="http://schemas.openxmlformats.org/drawingml/2006/table">
            <a:tbl>
              <a:tblPr/>
              <a:tblGrid>
                <a:gridCol w="1899920">
                  <a:extLst>
                    <a:ext uri="{9D8B030D-6E8A-4147-A177-3AD203B41FA5}">
                      <a16:colId xmlns:a16="http://schemas.microsoft.com/office/drawing/2014/main" val="3466110296"/>
                    </a:ext>
                  </a:extLst>
                </a:gridCol>
                <a:gridCol w="3273258">
                  <a:extLst>
                    <a:ext uri="{9D8B030D-6E8A-4147-A177-3AD203B41FA5}">
                      <a16:colId xmlns:a16="http://schemas.microsoft.com/office/drawing/2014/main" val="1426842483"/>
                    </a:ext>
                  </a:extLst>
                </a:gridCol>
                <a:gridCol w="3893001">
                  <a:extLst>
                    <a:ext uri="{9D8B030D-6E8A-4147-A177-3AD203B41FA5}">
                      <a16:colId xmlns:a16="http://schemas.microsoft.com/office/drawing/2014/main" val="649022395"/>
                    </a:ext>
                  </a:extLst>
                </a:gridCol>
                <a:gridCol w="2770221">
                  <a:extLst>
                    <a:ext uri="{9D8B030D-6E8A-4147-A177-3AD203B41FA5}">
                      <a16:colId xmlns:a16="http://schemas.microsoft.com/office/drawing/2014/main" val="32038411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hu-HU" b="1" dirty="0"/>
                        <a:t>Kinek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Ellenőrzőlista (top 5)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Szabályozás / rendelet / tv.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/>
                        <a:t>Célzott támogatás</a:t>
                      </a:r>
                      <a:endParaRPr lang="hu-H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98275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67826"/>
              </p:ext>
            </p:extLst>
          </p:nvPr>
        </p:nvGraphicFramePr>
        <p:xfrm>
          <a:off x="0" y="1534160"/>
          <a:ext cx="11836400" cy="1767840"/>
        </p:xfrm>
        <a:graphic>
          <a:graphicData uri="http://schemas.openxmlformats.org/drawingml/2006/table">
            <a:tbl>
              <a:tblPr/>
              <a:tblGrid>
                <a:gridCol w="1869440">
                  <a:extLst>
                    <a:ext uri="{9D8B030D-6E8A-4147-A177-3AD203B41FA5}">
                      <a16:colId xmlns:a16="http://schemas.microsoft.com/office/drawing/2014/main" val="3807326361"/>
                    </a:ext>
                  </a:extLst>
                </a:gridCol>
                <a:gridCol w="4048760">
                  <a:extLst>
                    <a:ext uri="{9D8B030D-6E8A-4147-A177-3AD203B41FA5}">
                      <a16:colId xmlns:a16="http://schemas.microsoft.com/office/drawing/2014/main" val="1004087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1771650316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801072651"/>
                    </a:ext>
                  </a:extLst>
                </a:gridCol>
              </a:tblGrid>
              <a:tr h="1598454">
                <a:tc>
                  <a:txBody>
                    <a:bodyPr/>
                    <a:lstStyle/>
                    <a:p>
                      <a:r>
                        <a:rPr lang="hu-HU" sz="2200" b="1" dirty="0" smtClean="0"/>
                        <a:t>Kistermelő</a:t>
                      </a:r>
                      <a:endParaRPr lang="hu-HU" sz="2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• Kooperatív csomagoló/</a:t>
                      </a:r>
                      <a:r>
                        <a:rPr lang="hu-HU" sz="2200" dirty="0" err="1" smtClean="0"/>
                        <a:t>brand</a:t>
                      </a:r>
                      <a:endParaRPr lang="hu-HU" sz="2200" dirty="0" smtClean="0"/>
                    </a:p>
                    <a:p>
                      <a:r>
                        <a:rPr lang="hu-HU" sz="2200" dirty="0" smtClean="0"/>
                        <a:t>• D2C (automata, előfizetés)</a:t>
                      </a:r>
                    </a:p>
                    <a:p>
                      <a:r>
                        <a:rPr lang="hu-HU" sz="2200" dirty="0" smtClean="0"/>
                        <a:t>• Takarmány-közbeszerzés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 err="1" smtClean="0"/>
                        <a:t>Biobiztonság</a:t>
                      </a:r>
                      <a:r>
                        <a:rPr lang="hu-HU" sz="2200" dirty="0" smtClean="0"/>
                        <a:t> ellenőrzőlista</a:t>
                      </a:r>
                    </a:p>
                    <a:p>
                      <a:r>
                        <a:rPr lang="hu-HU" sz="2200" dirty="0" smtClean="0"/>
                        <a:t>• Kódolás/eredet kommunikáció</a:t>
                      </a:r>
                      <a:endParaRPr lang="hu-HU" sz="2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• Ketrecmentes átállási </a:t>
                      </a:r>
                      <a:r>
                        <a:rPr lang="hu-HU" sz="2200" dirty="0" smtClean="0"/>
                        <a:t>ütemterv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UTP-</a:t>
                      </a:r>
                      <a:r>
                        <a:rPr lang="hu-HU" sz="2200" dirty="0" err="1"/>
                        <a:t>retail</a:t>
                      </a:r>
                      <a:r>
                        <a:rPr lang="hu-HU" sz="2200" dirty="0"/>
                        <a:t> limitek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• Ketrecmentes átállás </a:t>
                      </a:r>
                      <a:r>
                        <a:rPr lang="hu-HU" sz="2200" dirty="0" smtClean="0"/>
                        <a:t>támogatása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Csomagoló technológia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486025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793422"/>
              </p:ext>
            </p:extLst>
          </p:nvPr>
        </p:nvGraphicFramePr>
        <p:xfrm>
          <a:off x="0" y="3302000"/>
          <a:ext cx="11836400" cy="2462054"/>
        </p:xfrm>
        <a:graphic>
          <a:graphicData uri="http://schemas.openxmlformats.org/drawingml/2006/table">
            <a:tbl>
              <a:tblPr/>
              <a:tblGrid>
                <a:gridCol w="1889760">
                  <a:extLst>
                    <a:ext uri="{9D8B030D-6E8A-4147-A177-3AD203B41FA5}">
                      <a16:colId xmlns:a16="http://schemas.microsoft.com/office/drawing/2014/main" val="2999705906"/>
                    </a:ext>
                  </a:extLst>
                </a:gridCol>
                <a:gridCol w="4028440">
                  <a:extLst>
                    <a:ext uri="{9D8B030D-6E8A-4147-A177-3AD203B41FA5}">
                      <a16:colId xmlns:a16="http://schemas.microsoft.com/office/drawing/2014/main" val="4112534516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288608104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7993320"/>
                    </a:ext>
                  </a:extLst>
                </a:gridCol>
              </a:tblGrid>
              <a:tr h="2462054">
                <a:tc>
                  <a:txBody>
                    <a:bodyPr/>
                    <a:lstStyle/>
                    <a:p>
                      <a:r>
                        <a:rPr lang="hu-HU" sz="2200" b="1" dirty="0"/>
                        <a:t>Nagytermelő</a:t>
                      </a:r>
                      <a:endParaRPr lang="hu-HU" sz="2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• Lánci hosszú távú </a:t>
                      </a:r>
                      <a:r>
                        <a:rPr lang="hu-HU" sz="2200" dirty="0" smtClean="0"/>
                        <a:t>beszállítás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Minőségi kódex (ketrecmentes, frissesség</a:t>
                      </a:r>
                      <a:r>
                        <a:rPr lang="hu-HU" sz="2200" dirty="0" smtClean="0"/>
                        <a:t>)</a:t>
                      </a:r>
                    </a:p>
                    <a:p>
                      <a:r>
                        <a:rPr lang="hu-HU" sz="2200" dirty="0" smtClean="0"/>
                        <a:t>• Takarmányindex-</a:t>
                      </a:r>
                      <a:r>
                        <a:rPr lang="hu-HU" sz="2200" dirty="0" err="1" smtClean="0"/>
                        <a:t>árképlet</a:t>
                      </a:r>
                      <a:endParaRPr lang="hu-HU" sz="2200" dirty="0" smtClean="0"/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Hűtőlánc </a:t>
                      </a:r>
                      <a:r>
                        <a:rPr lang="hu-HU" sz="2200" dirty="0" smtClean="0"/>
                        <a:t>optimalizálás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Márkaépítés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• Importellenőrzés, </a:t>
                      </a:r>
                      <a:r>
                        <a:rPr lang="hu-HU" sz="2200" dirty="0" smtClean="0"/>
                        <a:t>eredetjelölés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Promóciós szabályok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dirty="0"/>
                        <a:t>• </a:t>
                      </a:r>
                      <a:r>
                        <a:rPr lang="hu-HU" sz="2200" dirty="0" smtClean="0"/>
                        <a:t>Telepmodernizáció</a:t>
                      </a:r>
                    </a:p>
                    <a:p>
                      <a:r>
                        <a:rPr lang="hu-HU" sz="2200" dirty="0" smtClean="0"/>
                        <a:t>• </a:t>
                      </a:r>
                      <a:r>
                        <a:rPr lang="hu-HU" sz="2200" dirty="0"/>
                        <a:t>Energiahatékonyság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95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831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274639"/>
            <a:ext cx="11480800" cy="680401"/>
          </a:xfrm>
        </p:spPr>
        <p:txBody>
          <a:bodyPr/>
          <a:lstStyle/>
          <a:p>
            <a:pPr algn="l"/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Javaslatok: </a:t>
            </a:r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10) Takarmány</a:t>
            </a: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endParaRPr lang="hu-HU" sz="44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31817"/>
              </p:ext>
            </p:extLst>
          </p:nvPr>
        </p:nvGraphicFramePr>
        <p:xfrm>
          <a:off x="365760" y="1293654"/>
          <a:ext cx="11480800" cy="396240"/>
        </p:xfrm>
        <a:graphic>
          <a:graphicData uri="http://schemas.openxmlformats.org/drawingml/2006/table">
            <a:tbl>
              <a:tblPr/>
              <a:tblGrid>
                <a:gridCol w="1402080">
                  <a:extLst>
                    <a:ext uri="{9D8B030D-6E8A-4147-A177-3AD203B41FA5}">
                      <a16:colId xmlns:a16="http://schemas.microsoft.com/office/drawing/2014/main" val="699528783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617647586"/>
                    </a:ext>
                  </a:extLst>
                </a:gridCol>
                <a:gridCol w="3576320">
                  <a:extLst>
                    <a:ext uri="{9D8B030D-6E8A-4147-A177-3AD203B41FA5}">
                      <a16:colId xmlns:a16="http://schemas.microsoft.com/office/drawing/2014/main" val="3836969744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4093284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hu-HU" sz="2000" b="1" dirty="0"/>
                        <a:t>Kinek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Ellenőrzőlista (top 5)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Szabályozás / rendelet / tv.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Célzott támogatás</a:t>
                      </a:r>
                      <a:endParaRPr lang="hu-HU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2665"/>
                  </a:ext>
                </a:extLst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67722"/>
              </p:ext>
            </p:extLst>
          </p:nvPr>
        </p:nvGraphicFramePr>
        <p:xfrm>
          <a:off x="365758" y="1656080"/>
          <a:ext cx="11480804" cy="1917602"/>
        </p:xfrm>
        <a:graphic>
          <a:graphicData uri="http://schemas.openxmlformats.org/drawingml/2006/table">
            <a:tbl>
              <a:tblPr/>
              <a:tblGrid>
                <a:gridCol w="1564642">
                  <a:extLst>
                    <a:ext uri="{9D8B030D-6E8A-4147-A177-3AD203B41FA5}">
                      <a16:colId xmlns:a16="http://schemas.microsoft.com/office/drawing/2014/main" val="4164199450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1067790638"/>
                    </a:ext>
                  </a:extLst>
                </a:gridCol>
                <a:gridCol w="2936240">
                  <a:extLst>
                    <a:ext uri="{9D8B030D-6E8A-4147-A177-3AD203B41FA5}">
                      <a16:colId xmlns:a16="http://schemas.microsoft.com/office/drawing/2014/main" val="1181931132"/>
                    </a:ext>
                  </a:extLst>
                </a:gridCol>
                <a:gridCol w="2804162">
                  <a:extLst>
                    <a:ext uri="{9D8B030D-6E8A-4147-A177-3AD203B41FA5}">
                      <a16:colId xmlns:a16="http://schemas.microsoft.com/office/drawing/2014/main" val="4269848677"/>
                    </a:ext>
                  </a:extLst>
                </a:gridCol>
              </a:tblGrid>
              <a:tr h="1626296">
                <a:tc>
                  <a:txBody>
                    <a:bodyPr/>
                    <a:lstStyle/>
                    <a:p>
                      <a:r>
                        <a:rPr lang="hu-HU" sz="2000" b="1" dirty="0"/>
                        <a:t>Kistermelő</a:t>
                      </a:r>
                      <a:endParaRPr lang="hu-HU" sz="2000" dirty="0"/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Közös őrlés/keverés (</a:t>
                      </a:r>
                      <a:r>
                        <a:rPr lang="hu-HU" sz="2000" dirty="0" err="1"/>
                        <a:t>feed</a:t>
                      </a:r>
                      <a:r>
                        <a:rPr lang="hu-HU" sz="2000" dirty="0"/>
                        <a:t>-PO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Raktárjegy + </a:t>
                      </a:r>
                      <a:r>
                        <a:rPr lang="hu-HU" sz="2000" dirty="0" smtClean="0"/>
                        <a:t>silófinanszírozás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Egyszerű </a:t>
                      </a:r>
                      <a:r>
                        <a:rPr lang="hu-HU" sz="2000" dirty="0" err="1"/>
                        <a:t>hedge</a:t>
                      </a:r>
                      <a:r>
                        <a:rPr lang="hu-HU" sz="2000" dirty="0"/>
                        <a:t>-szabály (MATIF/</a:t>
                      </a:r>
                      <a:r>
                        <a:rPr lang="hu-HU" sz="2000" dirty="0" err="1"/>
                        <a:t>basis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Minőséglabor </a:t>
                      </a:r>
                      <a:r>
                        <a:rPr lang="hu-HU" sz="2000" dirty="0" smtClean="0"/>
                        <a:t>közösen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Energiaköltség menedzsment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Raktárjegy és készletfinanszírozás </a:t>
                      </a:r>
                      <a:r>
                        <a:rPr lang="hu-HU" sz="2000" dirty="0" smtClean="0"/>
                        <a:t>egyszerűsítése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Minőségstandardok egységesítése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Siló/keverőüzem </a:t>
                      </a:r>
                      <a:r>
                        <a:rPr lang="hu-HU" sz="2000" dirty="0" smtClean="0"/>
                        <a:t>CAPEX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Energiahatékonyság</a:t>
                      </a:r>
                    </a:p>
                  </a:txBody>
                  <a:tcPr marL="88803" marR="88803" marT="44401" marB="4440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902646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3762"/>
              </p:ext>
            </p:extLst>
          </p:nvPr>
        </p:nvGraphicFramePr>
        <p:xfrm>
          <a:off x="365756" y="3464560"/>
          <a:ext cx="11480804" cy="1615440"/>
        </p:xfrm>
        <a:graphic>
          <a:graphicData uri="http://schemas.openxmlformats.org/drawingml/2006/table">
            <a:tbl>
              <a:tblPr/>
              <a:tblGrid>
                <a:gridCol w="1564644">
                  <a:extLst>
                    <a:ext uri="{9D8B030D-6E8A-4147-A177-3AD203B41FA5}">
                      <a16:colId xmlns:a16="http://schemas.microsoft.com/office/drawing/2014/main" val="1491232646"/>
                    </a:ext>
                  </a:extLst>
                </a:gridCol>
                <a:gridCol w="4175758">
                  <a:extLst>
                    <a:ext uri="{9D8B030D-6E8A-4147-A177-3AD203B41FA5}">
                      <a16:colId xmlns:a16="http://schemas.microsoft.com/office/drawing/2014/main" val="2203111252"/>
                    </a:ext>
                  </a:extLst>
                </a:gridCol>
                <a:gridCol w="2987042">
                  <a:extLst>
                    <a:ext uri="{9D8B030D-6E8A-4147-A177-3AD203B41FA5}">
                      <a16:colId xmlns:a16="http://schemas.microsoft.com/office/drawing/2014/main" val="3053807009"/>
                    </a:ext>
                  </a:extLst>
                </a:gridCol>
                <a:gridCol w="2753360">
                  <a:extLst>
                    <a:ext uri="{9D8B030D-6E8A-4147-A177-3AD203B41FA5}">
                      <a16:colId xmlns:a16="http://schemas.microsoft.com/office/drawing/2014/main" val="3794200290"/>
                    </a:ext>
                  </a:extLst>
                </a:gridCol>
              </a:tblGrid>
              <a:tr h="1537494">
                <a:tc>
                  <a:txBody>
                    <a:bodyPr/>
                    <a:lstStyle/>
                    <a:p>
                      <a:r>
                        <a:rPr lang="hu-HU" sz="2000" b="1" dirty="0"/>
                        <a:t>Nagytermelő</a:t>
                      </a:r>
                      <a:endParaRPr lang="hu-HU" sz="2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Saját takarmányüzem (integráció</a:t>
                      </a:r>
                      <a:r>
                        <a:rPr lang="hu-HU" sz="2000" dirty="0" smtClean="0"/>
                        <a:t>)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Hosszú táv </a:t>
                      </a:r>
                      <a:r>
                        <a:rPr lang="hu-HU" sz="2000" dirty="0" smtClean="0"/>
                        <a:t>gabona-keretek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 </a:t>
                      </a:r>
                      <a:r>
                        <a:rPr lang="hu-HU" sz="2000" dirty="0" smtClean="0"/>
                        <a:t>PPA/biogáz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Digitális </a:t>
                      </a:r>
                      <a:r>
                        <a:rPr lang="hu-HU" sz="2000" dirty="0" smtClean="0"/>
                        <a:t>receptúra-kontroll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Minőségbiztonság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Készletfinanszírozási </a:t>
                      </a:r>
                      <a:r>
                        <a:rPr lang="hu-HU" sz="2000" dirty="0" smtClean="0"/>
                        <a:t>garanciák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Adó ösztönző energia-önellátásra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/>
                        <a:t>• Integrált </a:t>
                      </a:r>
                      <a:r>
                        <a:rPr lang="hu-HU" sz="2000" dirty="0" smtClean="0"/>
                        <a:t>takarmány-üzem támogatás</a:t>
                      </a:r>
                    </a:p>
                    <a:p>
                      <a:r>
                        <a:rPr lang="hu-HU" sz="2000" dirty="0" smtClean="0"/>
                        <a:t>• </a:t>
                      </a:r>
                      <a:r>
                        <a:rPr lang="hu-HU" sz="2000" dirty="0"/>
                        <a:t>Energiaberuházások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11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7038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0721"/>
          </a:xfrm>
        </p:spPr>
        <p:txBody>
          <a:bodyPr/>
          <a:lstStyle/>
          <a:p>
            <a:pPr algn="l"/>
            <a:r>
              <a:rPr lang="hu-HU" sz="4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+ Horizontális eszköztár (minden ágazatra)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1268177"/>
            <a:ext cx="108992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Ártranszparencia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heti referenciaár +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basis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közzététele, nyilvános költségsémák (rakodás, logisztika).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Raktárjegy &amp; készlet-hitelezés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adminisztrációcsökkentés, digitális raktárjegy; kamattámogatott készletfinanszírozás.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UTP-végrehajtás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kisker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és feldolgozó felé is; rövid fizetési határidő, levonás-plafon,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visszáruzás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-limit.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Kockázatkezelés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járvány-, hozam-, </a:t>
            </a:r>
            <a:r>
              <a:rPr kumimoji="0" lang="hu-HU" altLang="hu-H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árkockázati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alapok; 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hedge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-edukáció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(KKV-kompatibilis).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Értéknövelés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-fókusz: tisztítás, szárítás, csomagolás, mini-feldolgozás támogatása.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Kooperáció 2.0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PO/TÉSZ mérhető </a:t>
            </a:r>
            <a:r>
              <a:rPr kumimoji="0" lang="hu-HU" alt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KPI-</a:t>
            </a:r>
            <a:r>
              <a:rPr kumimoji="0" lang="hu-HU" altLang="hu-H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khez</a:t>
            </a: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kötött támogatása (polchely, export-szerződés, minőségprémium).</a:t>
            </a:r>
          </a:p>
        </p:txBody>
      </p:sp>
    </p:spTree>
    <p:extLst>
      <p:ext uri="{BB962C8B-B14F-4D97-AF65-F5344CB8AC3E}">
        <p14:creationId xmlns:p14="http://schemas.microsoft.com/office/powerpoint/2010/main" val="338916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-50803"/>
            <a:ext cx="11904133" cy="688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Jelenlegi helyzet (2020- )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4294967295"/>
          </p:nvPr>
        </p:nvSpPr>
        <p:spPr>
          <a:xfrm>
            <a:off x="245097" y="438550"/>
            <a:ext cx="11467527" cy="641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800" b="1" dirty="0" smtClean="0"/>
              <a:t>Magyarország mezőgazdasági területe: 5,3 millió hektár.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Tulajdonosi szerkezet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 smtClean="0"/>
              <a:t>kb</a:t>
            </a:r>
            <a:r>
              <a:rPr lang="hu-HU" sz="2050" dirty="0"/>
              <a:t>. </a:t>
            </a:r>
            <a:r>
              <a:rPr lang="hu-HU" sz="2050" b="1" dirty="0"/>
              <a:t>2,1 millió földtulajdonos</a:t>
            </a:r>
            <a:r>
              <a:rPr lang="hu-HU" sz="2050" dirty="0"/>
              <a:t> (átlag 2,5 ha tulajdon/fő)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/>
              <a:t>ebből kb. </a:t>
            </a:r>
            <a:r>
              <a:rPr lang="hu-HU" sz="2050" b="1" dirty="0"/>
              <a:t>150–170 ezer gazdaság</a:t>
            </a:r>
            <a:r>
              <a:rPr lang="hu-HU" sz="2050" dirty="0"/>
              <a:t> aktív</a:t>
            </a:r>
            <a:r>
              <a:rPr lang="hu-HU" sz="2050" dirty="0" smtClean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205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205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u-HU" sz="2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Használati 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szerkezet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/>
              <a:t>Földterület </a:t>
            </a:r>
            <a:r>
              <a:rPr lang="hu-HU" sz="2050" b="1" dirty="0"/>
              <a:t>80%-át bérlők művelik</a:t>
            </a:r>
            <a:r>
              <a:rPr lang="hu-HU" sz="2050" dirty="0"/>
              <a:t>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/>
              <a:t>A földek kb. </a:t>
            </a:r>
            <a:r>
              <a:rPr lang="hu-HU" sz="2050" b="1" dirty="0"/>
              <a:t>10%-át 100 legnagyobb gazdaság</a:t>
            </a:r>
            <a:r>
              <a:rPr lang="hu-HU" sz="2050" dirty="0"/>
              <a:t> használja.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Támogatások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hu-HU" sz="2050" dirty="0"/>
              <a:t>évente ~</a:t>
            </a:r>
            <a:r>
              <a:rPr lang="hu-HU" sz="2050" b="1" dirty="0"/>
              <a:t>400–500 milliárd Ft EU-s agrártámogatás</a:t>
            </a:r>
            <a:r>
              <a:rPr lang="hu-HU" sz="2050" dirty="0"/>
              <a:t>, döntően a nagybirtokosokhoz kerül.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Piaci földárak (2024)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/>
              <a:t>Szántó átlag: </a:t>
            </a:r>
            <a:r>
              <a:rPr lang="hu-HU" sz="2050" b="1" dirty="0"/>
              <a:t>~2,5–3,5 millió Ft/hektár</a:t>
            </a:r>
            <a:endParaRPr lang="hu-HU" sz="205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u-HU" sz="2050" dirty="0"/>
              <a:t>Termőföld bérleti díj: </a:t>
            </a:r>
            <a:r>
              <a:rPr lang="hu-HU" sz="2050" b="1" dirty="0"/>
              <a:t>60–100 ezer Ft/hektár/év</a:t>
            </a:r>
            <a:r>
              <a:rPr lang="hu-HU" sz="2050" dirty="0"/>
              <a:t> (régiótól függően</a:t>
            </a:r>
            <a:r>
              <a:rPr lang="hu-HU" sz="2050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</a:rPr>
              <a:t>Összegzés </a:t>
            </a:r>
            <a:r>
              <a:rPr lang="hu-HU" sz="2400" b="1" dirty="0">
                <a:solidFill>
                  <a:schemeClr val="accent6">
                    <a:lumMod val="50000"/>
                  </a:schemeClr>
                </a:solidFill>
              </a:rPr>
              <a:t>1990–2025 között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50" dirty="0"/>
              <a:t>A kárpótlással létrejött egy szélsőségesen széttagolt tulajdonosi struktúra (milliók 1–3 </a:t>
            </a:r>
            <a:r>
              <a:rPr lang="hu-HU" sz="2050" dirty="0" smtClean="0"/>
              <a:t>hektáron).</a:t>
            </a:r>
            <a:endParaRPr lang="hu-HU" sz="205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50" dirty="0"/>
              <a:t>A művelésben viszont erőteljes koncentráció ment végbe → nagybirtok dominancia.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050" dirty="0"/>
              <a:t>A föld </a:t>
            </a:r>
            <a:r>
              <a:rPr lang="hu-HU" sz="2050" b="1" dirty="0"/>
              <a:t>formálisan szétszórt tulajdon</a:t>
            </a:r>
            <a:r>
              <a:rPr lang="hu-HU" sz="2050" dirty="0"/>
              <a:t>, de </a:t>
            </a:r>
            <a:r>
              <a:rPr lang="hu-HU" sz="2050" b="1" dirty="0"/>
              <a:t>valójában bérleti oligarchikus koncentráció</a:t>
            </a:r>
            <a:r>
              <a:rPr lang="hu-HU" sz="2050" dirty="0" smtClean="0"/>
              <a:t>.</a:t>
            </a:r>
            <a:endParaRPr lang="hu-HU" sz="2050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02603"/>
              </p:ext>
            </p:extLst>
          </p:nvPr>
        </p:nvGraphicFramePr>
        <p:xfrm>
          <a:off x="856960" y="1920239"/>
          <a:ext cx="1047808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8679">
                  <a:extLst>
                    <a:ext uri="{9D8B030D-6E8A-4147-A177-3AD203B41FA5}">
                      <a16:colId xmlns:a16="http://schemas.microsoft.com/office/drawing/2014/main" val="4162465298"/>
                    </a:ext>
                  </a:extLst>
                </a:gridCol>
                <a:gridCol w="1061042">
                  <a:extLst>
                    <a:ext uri="{9D8B030D-6E8A-4147-A177-3AD203B41FA5}">
                      <a16:colId xmlns:a16="http://schemas.microsoft.com/office/drawing/2014/main" val="1141887271"/>
                    </a:ext>
                  </a:extLst>
                </a:gridCol>
                <a:gridCol w="863857">
                  <a:extLst>
                    <a:ext uri="{9D8B030D-6E8A-4147-A177-3AD203B41FA5}">
                      <a16:colId xmlns:a16="http://schemas.microsoft.com/office/drawing/2014/main" val="331035288"/>
                    </a:ext>
                  </a:extLst>
                </a:gridCol>
                <a:gridCol w="873246">
                  <a:extLst>
                    <a:ext uri="{9D8B030D-6E8A-4147-A177-3AD203B41FA5}">
                      <a16:colId xmlns:a16="http://schemas.microsoft.com/office/drawing/2014/main" val="716264059"/>
                    </a:ext>
                  </a:extLst>
                </a:gridCol>
                <a:gridCol w="835688">
                  <a:extLst>
                    <a:ext uri="{9D8B030D-6E8A-4147-A177-3AD203B41FA5}">
                      <a16:colId xmlns:a16="http://schemas.microsoft.com/office/drawing/2014/main" val="3903050087"/>
                    </a:ext>
                  </a:extLst>
                </a:gridCol>
                <a:gridCol w="845077">
                  <a:extLst>
                    <a:ext uri="{9D8B030D-6E8A-4147-A177-3AD203B41FA5}">
                      <a16:colId xmlns:a16="http://schemas.microsoft.com/office/drawing/2014/main" val="1534449922"/>
                    </a:ext>
                  </a:extLst>
                </a:gridCol>
                <a:gridCol w="826299">
                  <a:extLst>
                    <a:ext uri="{9D8B030D-6E8A-4147-A177-3AD203B41FA5}">
                      <a16:colId xmlns:a16="http://schemas.microsoft.com/office/drawing/2014/main" val="489851992"/>
                    </a:ext>
                  </a:extLst>
                </a:gridCol>
                <a:gridCol w="844192">
                  <a:extLst>
                    <a:ext uri="{9D8B030D-6E8A-4147-A177-3AD203B41FA5}">
                      <a16:colId xmlns:a16="http://schemas.microsoft.com/office/drawing/2014/main" val="2468205018"/>
                    </a:ext>
                  </a:extLst>
                </a:gridCol>
              </a:tblGrid>
              <a:tr h="361728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Év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1990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1991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2000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2010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2016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2020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2024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133776"/>
                  </a:ext>
                </a:extLst>
              </a:tr>
              <a:tr h="361728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Földtulajdonosok száma (millió)</a:t>
                      </a:r>
                      <a:endParaRPr lang="hu-HU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1.8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1.6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1.5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2.1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2.1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6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6036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-10159"/>
            <a:ext cx="10972800" cy="426720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Idegen kifejezések és rövidítések  fordítása</a:t>
            </a:r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365760" y="3373120"/>
            <a:ext cx="11369040" cy="341376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6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71120" y="497840"/>
            <a:ext cx="6228080" cy="636016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smtClean="0">
                <a:latin typeface="+mn-lt"/>
              </a:rPr>
              <a:t>BISS </a:t>
            </a:r>
            <a:r>
              <a:rPr lang="hu-HU" sz="16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>
                <a:latin typeface="+mn-lt"/>
              </a:rPr>
              <a:t>alap </a:t>
            </a:r>
            <a:r>
              <a:rPr lang="hu-HU" sz="1600" dirty="0" smtClean="0">
                <a:latin typeface="+mn-lt"/>
              </a:rPr>
              <a:t>jövedelemtámogatás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smtClean="0">
                <a:latin typeface="+mn-lt"/>
              </a:rPr>
              <a:t>BISS-top-</a:t>
            </a:r>
            <a:r>
              <a:rPr lang="hu-HU" sz="1600" b="1" dirty="0" err="1" smtClean="0">
                <a:latin typeface="+mn-lt"/>
              </a:rPr>
              <a:t>up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 az alap jövedelemtámogatáson felüli támogatás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>
                <a:latin typeface="+mn-lt"/>
                <a:sym typeface="Wingdings" panose="05000000000000000000" pitchFamily="2" charset="2"/>
              </a:rPr>
              <a:t>b</a:t>
            </a:r>
            <a:r>
              <a:rPr lang="hu-HU" sz="1600" b="1" dirty="0" err="1" smtClean="0">
                <a:latin typeface="+mn-lt"/>
                <a:sym typeface="Wingdings" panose="05000000000000000000" pitchFamily="2" charset="2"/>
              </a:rPr>
              <a:t>ulk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  tömeg</a:t>
            </a:r>
            <a:endParaRPr lang="hu-HU" sz="1600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 smtClean="0">
                <a:latin typeface="+mn-lt"/>
              </a:rPr>
              <a:t>Claw</a:t>
            </a:r>
            <a:r>
              <a:rPr lang="hu-HU" sz="1600" b="1" dirty="0" smtClean="0">
                <a:latin typeface="+mn-lt"/>
              </a:rPr>
              <a:t> Back 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 visszafizetés (</a:t>
            </a:r>
            <a:r>
              <a:rPr lang="hu-HU" sz="1600" dirty="0" err="1" smtClean="0">
                <a:latin typeface="+mn-lt"/>
                <a:sym typeface="Wingdings" panose="05000000000000000000" pitchFamily="2" charset="2"/>
              </a:rPr>
              <a:t>tax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hu-HU" sz="1600" dirty="0" err="1" smtClean="0">
                <a:latin typeface="+mn-lt"/>
                <a:sym typeface="Wingdings" panose="05000000000000000000" pitchFamily="2" charset="2"/>
              </a:rPr>
              <a:t>Claw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 Back  adóvisszafizetés)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CPI  Consumer Price Index (fogyasztói árindex)</a:t>
            </a:r>
            <a:endParaRPr lang="hu-HU" sz="1600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smtClean="0">
                <a:latin typeface="+mn-lt"/>
              </a:rPr>
              <a:t>CAP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 err="1" smtClean="0">
                <a:latin typeface="+mn-lt"/>
              </a:rPr>
              <a:t>Common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Agricultural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Policy; </a:t>
            </a:r>
            <a:r>
              <a:rPr lang="hu-HU" sz="1600" b="1" dirty="0" smtClean="0">
                <a:latin typeface="+mn-lt"/>
              </a:rPr>
              <a:t>KAP </a:t>
            </a:r>
            <a:r>
              <a:rPr lang="hu-HU" sz="16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>
                <a:latin typeface="+mn-lt"/>
              </a:rPr>
              <a:t>Közös </a:t>
            </a:r>
            <a:r>
              <a:rPr lang="hu-HU" sz="1600" dirty="0" smtClean="0">
                <a:latin typeface="+mn-lt"/>
              </a:rPr>
              <a:t>Agrárpolitika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>
                <a:latin typeface="+mn-lt"/>
              </a:rPr>
              <a:t>CAPEX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(</a:t>
            </a:r>
            <a:r>
              <a:rPr lang="hu-HU" sz="1600" b="1" dirty="0" smtClean="0">
                <a:latin typeface="+mn-lt"/>
              </a:rPr>
              <a:t>Capital </a:t>
            </a:r>
            <a:r>
              <a:rPr lang="hu-HU" sz="1600" b="1" dirty="0" err="1" smtClean="0">
                <a:latin typeface="+mn-lt"/>
              </a:rPr>
              <a:t>Expenditures</a:t>
            </a:r>
            <a:r>
              <a:rPr lang="hu-HU" sz="1600" b="1" dirty="0" smtClean="0">
                <a:latin typeface="+mn-lt"/>
              </a:rPr>
              <a:t>) </a:t>
            </a:r>
            <a:r>
              <a:rPr lang="hu-HU" sz="16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b="1" dirty="0" smtClean="0">
                <a:latin typeface="+mn-lt"/>
              </a:rPr>
              <a:t>beruházási </a:t>
            </a:r>
            <a:r>
              <a:rPr lang="hu-HU" sz="1600" b="1" dirty="0">
                <a:latin typeface="+mn-lt"/>
              </a:rPr>
              <a:t>kiadások / tőkekiadások</a:t>
            </a:r>
            <a:r>
              <a:rPr lang="hu-HU" sz="1600" dirty="0" smtClean="0">
                <a:latin typeface="+mn-lt"/>
              </a:rPr>
              <a:t>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>
                <a:latin typeface="+mn-lt"/>
              </a:rPr>
              <a:t>D2C</a:t>
            </a:r>
            <a:r>
              <a:rPr lang="hu-HU" sz="1600" dirty="0">
                <a:latin typeface="+mn-lt"/>
              </a:rPr>
              <a:t> (</a:t>
            </a:r>
            <a:r>
              <a:rPr lang="hu-HU" sz="1600" b="1" dirty="0" err="1" smtClean="0">
                <a:latin typeface="+mn-lt"/>
              </a:rPr>
              <a:t>Direct</a:t>
            </a:r>
            <a:r>
              <a:rPr lang="hu-HU" sz="1600" b="1" dirty="0" smtClean="0">
                <a:latin typeface="+mn-lt"/>
              </a:rPr>
              <a:t>-</a:t>
            </a:r>
            <a:r>
              <a:rPr lang="hu-HU" sz="1600" b="1" dirty="0" err="1" smtClean="0">
                <a:latin typeface="+mn-lt"/>
              </a:rPr>
              <a:t>to</a:t>
            </a:r>
            <a:r>
              <a:rPr lang="hu-HU" sz="1600" b="1" dirty="0" smtClean="0">
                <a:latin typeface="+mn-lt"/>
              </a:rPr>
              <a:t>-Consumer) </a:t>
            </a:r>
            <a:r>
              <a:rPr lang="hu-HU" sz="16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hu-HU" sz="1600" b="1" dirty="0" smtClean="0">
                <a:latin typeface="+mn-lt"/>
              </a:rPr>
              <a:t> </a:t>
            </a:r>
            <a:r>
              <a:rPr lang="hu-HU" sz="1600" dirty="0" smtClean="0">
                <a:latin typeface="+mn-lt"/>
              </a:rPr>
              <a:t>közvetlen </a:t>
            </a:r>
            <a:r>
              <a:rPr lang="hu-HU" sz="1600" dirty="0">
                <a:latin typeface="+mn-lt"/>
              </a:rPr>
              <a:t>fogyasztónak </a:t>
            </a:r>
            <a:r>
              <a:rPr lang="hu-HU" sz="1600" dirty="0" smtClean="0">
                <a:latin typeface="+mn-lt"/>
              </a:rPr>
              <a:t>értékesítés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altLang="hu-HU" sz="1600" b="1" dirty="0">
                <a:latin typeface="+mn-lt"/>
              </a:rPr>
              <a:t>DG </a:t>
            </a:r>
            <a:r>
              <a:rPr lang="hu-HU" altLang="hu-HU" sz="1600" b="1" dirty="0" smtClean="0">
                <a:latin typeface="+mn-lt"/>
              </a:rPr>
              <a:t>COMP </a:t>
            </a:r>
            <a:r>
              <a:rPr lang="hu-HU" altLang="hu-HU" sz="16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hu-HU" altLang="hu-HU" sz="1600" dirty="0" smtClean="0">
                <a:latin typeface="+mn-lt"/>
                <a:sym typeface="Wingdings" panose="05000000000000000000" pitchFamily="2" charset="2"/>
              </a:rPr>
              <a:t>az EU </a:t>
            </a:r>
            <a:r>
              <a:rPr lang="hu-HU" sz="1600" dirty="0">
                <a:latin typeface="+mn-lt"/>
              </a:rPr>
              <a:t>Bizottság Versenypolitikai Főigazgatóságának angol </a:t>
            </a:r>
            <a:r>
              <a:rPr lang="hu-HU" sz="1600" dirty="0" smtClean="0">
                <a:latin typeface="+mn-lt"/>
              </a:rPr>
              <a:t>rövidítése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smtClean="0">
                <a:latin typeface="+mn-lt"/>
              </a:rPr>
              <a:t>EUROP </a:t>
            </a:r>
            <a:r>
              <a:rPr lang="hu-HU" sz="1600" b="1" dirty="0">
                <a:latin typeface="+mn-lt"/>
              </a:rPr>
              <a:t>minősítés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 smtClean="0">
                <a:latin typeface="+mn-lt"/>
              </a:rPr>
              <a:t>a </a:t>
            </a:r>
            <a:r>
              <a:rPr lang="hu-HU" sz="1600" dirty="0">
                <a:latin typeface="+mn-lt"/>
              </a:rPr>
              <a:t>marhahús és sertéshús vágott testek minőségi osztályozásának hivatalos európai </a:t>
            </a:r>
            <a:r>
              <a:rPr lang="hu-HU" sz="1600" dirty="0" smtClean="0">
                <a:latin typeface="+mn-lt"/>
              </a:rPr>
              <a:t>rendszere: </a:t>
            </a:r>
            <a:r>
              <a:rPr lang="hu-HU" sz="1600" b="1" dirty="0" smtClean="0">
                <a:latin typeface="+mn-lt"/>
              </a:rPr>
              <a:t>E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– Excellent (kiváló </a:t>
            </a:r>
            <a:r>
              <a:rPr lang="hu-HU" sz="1600" dirty="0" err="1">
                <a:latin typeface="+mn-lt"/>
              </a:rPr>
              <a:t>izmoltság</a:t>
            </a:r>
            <a:r>
              <a:rPr lang="hu-HU" sz="1600" dirty="0" smtClean="0">
                <a:latin typeface="+mn-lt"/>
              </a:rPr>
              <a:t>), </a:t>
            </a:r>
            <a:r>
              <a:rPr lang="hu-HU" sz="1600" b="1" dirty="0" smtClean="0">
                <a:latin typeface="+mn-lt"/>
              </a:rPr>
              <a:t>U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– </a:t>
            </a:r>
            <a:r>
              <a:rPr lang="hu-HU" sz="1600" dirty="0" err="1">
                <a:latin typeface="+mn-lt"/>
              </a:rPr>
              <a:t>Very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good</a:t>
            </a:r>
            <a:r>
              <a:rPr lang="hu-HU" sz="1600" dirty="0">
                <a:latin typeface="+mn-lt"/>
              </a:rPr>
              <a:t> (nagyon jó</a:t>
            </a:r>
            <a:r>
              <a:rPr lang="hu-HU" sz="1600" dirty="0" smtClean="0">
                <a:latin typeface="+mn-lt"/>
              </a:rPr>
              <a:t>), </a:t>
            </a:r>
            <a:r>
              <a:rPr lang="hu-HU" sz="1600" b="1" dirty="0" smtClean="0">
                <a:latin typeface="+mn-lt"/>
              </a:rPr>
              <a:t>R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– Good (jó</a:t>
            </a:r>
            <a:r>
              <a:rPr lang="hu-HU" sz="1600" dirty="0" smtClean="0">
                <a:latin typeface="+mn-lt"/>
              </a:rPr>
              <a:t>), </a:t>
            </a:r>
            <a:r>
              <a:rPr lang="hu-HU" sz="1600" b="1" dirty="0" smtClean="0">
                <a:latin typeface="+mn-lt"/>
              </a:rPr>
              <a:t>O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– Fair (közepes</a:t>
            </a:r>
            <a:r>
              <a:rPr lang="hu-HU" sz="1600" dirty="0" smtClean="0">
                <a:latin typeface="+mn-lt"/>
              </a:rPr>
              <a:t>), </a:t>
            </a:r>
            <a:r>
              <a:rPr lang="hu-HU" sz="1600" b="1" dirty="0" smtClean="0">
                <a:latin typeface="+mn-lt"/>
              </a:rPr>
              <a:t>P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– </a:t>
            </a:r>
            <a:r>
              <a:rPr lang="hu-HU" sz="1600" dirty="0" err="1">
                <a:latin typeface="+mn-lt"/>
              </a:rPr>
              <a:t>Poor</a:t>
            </a:r>
            <a:r>
              <a:rPr lang="hu-HU" sz="1600" dirty="0">
                <a:latin typeface="+mn-lt"/>
              </a:rPr>
              <a:t> (gyenge</a:t>
            </a:r>
            <a:r>
              <a:rPr lang="hu-HU" sz="1600" dirty="0" smtClean="0">
                <a:latin typeface="+mn-lt"/>
              </a:rPr>
              <a:t>)</a:t>
            </a:r>
            <a:r>
              <a:rPr lang="hu-HU" sz="1600" b="1" dirty="0">
                <a:latin typeface="+mn-lt"/>
              </a:rPr>
              <a:t> </a:t>
            </a:r>
            <a:endParaRPr lang="hu-HU" sz="1600" b="1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/>
              <a:t>feed</a:t>
            </a:r>
            <a:r>
              <a:rPr lang="hu-HU" sz="1600" b="1" dirty="0"/>
              <a:t>-PO</a:t>
            </a:r>
            <a:r>
              <a:rPr lang="hu-HU" sz="1600" dirty="0"/>
              <a:t>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smtClean="0">
                <a:latin typeface="+mn-lt"/>
              </a:rPr>
              <a:t>egy </a:t>
            </a:r>
            <a:r>
              <a:rPr lang="hu-HU" sz="1600" dirty="0">
                <a:latin typeface="+mn-lt"/>
              </a:rPr>
              <a:t>rendszerbe automatikusan betöltött vagy átadott megrendelés</a:t>
            </a:r>
            <a:endParaRPr lang="hu-HU" sz="1600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>
                <a:latin typeface="+mn-lt"/>
              </a:rPr>
              <a:t>h</a:t>
            </a:r>
            <a:r>
              <a:rPr lang="hu-HU" sz="1600" b="1" dirty="0" err="1" smtClean="0">
                <a:latin typeface="+mn-lt"/>
              </a:rPr>
              <a:t>edge</a:t>
            </a:r>
            <a:r>
              <a:rPr lang="hu-HU" sz="1600" b="1" dirty="0" smtClean="0">
                <a:latin typeface="+mn-lt"/>
              </a:rPr>
              <a:t> policy </a:t>
            </a:r>
            <a:r>
              <a:rPr lang="hu-HU" sz="16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>
                <a:latin typeface="+mn-lt"/>
              </a:rPr>
              <a:t>hivatalos fedezeti stratégiája / szabályzata</a:t>
            </a:r>
            <a:endParaRPr lang="hu-HU" sz="1600" b="1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>
                <a:latin typeface="+mn-lt"/>
              </a:rPr>
              <a:t>hedging-pool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>
                <a:latin typeface="+mn-lt"/>
                <a:sym typeface="Wingdings" panose="05000000000000000000" pitchFamily="2" charset="2"/>
              </a:rPr>
              <a:t> fedezeti alap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>
                <a:latin typeface="+mn-lt"/>
              </a:rPr>
              <a:t>HORECA</a:t>
            </a:r>
            <a:r>
              <a:rPr lang="hu-HU" sz="1600" dirty="0">
                <a:latin typeface="+mn-lt"/>
              </a:rPr>
              <a:t>  </a:t>
            </a:r>
            <a:r>
              <a:rPr lang="hu-HU" sz="1600" dirty="0">
                <a:latin typeface="+mn-lt"/>
                <a:sym typeface="Wingdings" panose="05000000000000000000" pitchFamily="2" charset="2"/>
              </a:rPr>
              <a:t></a:t>
            </a:r>
            <a:r>
              <a:rPr lang="hu-HU" sz="1600" dirty="0">
                <a:latin typeface="+mn-lt"/>
              </a:rPr>
              <a:t> mozaikszó (HO = Hotel, RE = Restaurant, CA = Café / </a:t>
            </a:r>
            <a:r>
              <a:rPr lang="hu-HU" sz="1600" dirty="0" err="1">
                <a:latin typeface="+mn-lt"/>
              </a:rPr>
              <a:t>Catering</a:t>
            </a:r>
            <a:r>
              <a:rPr lang="hu-HU" sz="1600" dirty="0" smtClean="0">
                <a:latin typeface="+mn-lt"/>
              </a:rPr>
              <a:t>)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>
                <a:latin typeface="+mn-lt"/>
              </a:rPr>
              <a:t>IFS</a:t>
            </a:r>
            <a:r>
              <a:rPr lang="hu-HU" sz="1600" dirty="0">
                <a:latin typeface="+mn-lt"/>
              </a:rPr>
              <a:t> /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b="1" dirty="0" smtClean="0">
                <a:latin typeface="+mn-lt"/>
              </a:rPr>
              <a:t>BRC </a:t>
            </a:r>
            <a:r>
              <a:rPr lang="hu-HU" sz="16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hu-HU" sz="1600" dirty="0" smtClean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két nemzetközileg elismert élelmiszer-biztonsági és minőségirányítási szabvány</a:t>
            </a:r>
            <a:endParaRPr lang="hu-HU" sz="1600" dirty="0" smtClean="0">
              <a:latin typeface="+mn-lt"/>
            </a:endParaRP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>
                <a:latin typeface="+mn-lt"/>
              </a:rPr>
              <a:t>KITE </a:t>
            </a:r>
            <a:r>
              <a:rPr lang="hu-HU" sz="1600" b="1" dirty="0">
                <a:latin typeface="+mn-lt"/>
                <a:sym typeface="Wingdings" panose="05000000000000000000" pitchFamily="2" charset="2"/>
              </a:rPr>
              <a:t> </a:t>
            </a:r>
            <a:r>
              <a:rPr lang="hu-HU" sz="1600" dirty="0">
                <a:latin typeface="+mn-lt"/>
              </a:rPr>
              <a:t>Kukorica- és Iparinövény-termelési </a:t>
            </a:r>
            <a:r>
              <a:rPr lang="hu-HU" sz="1600" dirty="0" smtClean="0">
                <a:latin typeface="+mn-lt"/>
              </a:rPr>
              <a:t>Együttműködés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hu-HU" sz="1600" b="1" dirty="0" err="1" smtClean="0"/>
              <a:t>lease-to-own</a:t>
            </a:r>
            <a:r>
              <a:rPr lang="hu-HU" sz="1600" b="1" dirty="0" smtClean="0"/>
              <a:t>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>
                <a:sym typeface="Wingdings" panose="05000000000000000000" pitchFamily="2" charset="2"/>
              </a:rPr>
              <a:t>a bérlet végén történőmegvásárlás lehetősége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hu-HU" sz="1600" dirty="0" smtClean="0">
              <a:latin typeface="+mn-lt"/>
            </a:endParaRPr>
          </a:p>
          <a:p>
            <a:pPr algn="l"/>
            <a:endParaRPr lang="hu-HU" sz="1800" dirty="0" smtClean="0"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299200" y="606981"/>
            <a:ext cx="57302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smtClean="0"/>
              <a:t>KPI</a:t>
            </a:r>
            <a:r>
              <a:rPr lang="hu-HU" sz="1600" dirty="0" smtClean="0"/>
              <a:t> </a:t>
            </a:r>
            <a:r>
              <a:rPr lang="hu-HU" sz="1600" dirty="0"/>
              <a:t>(</a:t>
            </a:r>
            <a:r>
              <a:rPr lang="hu-HU" sz="1600" b="1" dirty="0"/>
              <a:t>Key Performance </a:t>
            </a:r>
            <a:r>
              <a:rPr lang="hu-HU" sz="1600" b="1" dirty="0" err="1"/>
              <a:t>Indicator</a:t>
            </a:r>
            <a:r>
              <a:rPr lang="hu-HU" sz="1600" b="1" dirty="0"/>
              <a:t>)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kulcs </a:t>
            </a:r>
            <a:r>
              <a:rPr lang="hu-HU" sz="1600" dirty="0" smtClean="0"/>
              <a:t>teljesítmény-mutató</a:t>
            </a:r>
            <a:endParaRPr lang="hu-HU" sz="1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 smtClean="0"/>
              <a:t>mastitis</a:t>
            </a:r>
            <a:r>
              <a:rPr lang="hu-HU" sz="1600" b="1" dirty="0" smtClean="0"/>
              <a:t>-program</a:t>
            </a:r>
            <a:r>
              <a:rPr lang="hu-HU" sz="1600" dirty="0" smtClean="0"/>
              <a:t> 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smtClean="0"/>
              <a:t>szarvasmarhák </a:t>
            </a:r>
            <a:r>
              <a:rPr lang="hu-HU" sz="1600" dirty="0"/>
              <a:t>tőgygyulladása (</a:t>
            </a:r>
            <a:r>
              <a:rPr lang="hu-HU" sz="1600" i="1" dirty="0" err="1"/>
              <a:t>mastitis</a:t>
            </a:r>
            <a:r>
              <a:rPr lang="hu-HU" sz="1600" dirty="0"/>
              <a:t>) elleni komplex megelőző és kezelési </a:t>
            </a:r>
            <a:r>
              <a:rPr lang="hu-HU" sz="1600" dirty="0" smtClean="0"/>
              <a:t>stratégia</a:t>
            </a:r>
            <a:endParaRPr lang="hu-HU" sz="1600" dirty="0" smtClean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smtClean="0">
                <a:sym typeface="Wingdings" panose="05000000000000000000" pitchFamily="2" charset="2"/>
              </a:rPr>
              <a:t>MATIF  </a:t>
            </a:r>
            <a:r>
              <a:rPr lang="hu-HU" sz="1600" dirty="0"/>
              <a:t>búza-, kukorica- és repcemag-határidős </a:t>
            </a:r>
            <a:r>
              <a:rPr lang="hu-HU" sz="1600" dirty="0" smtClean="0"/>
              <a:t>kontraktus a párizsi </a:t>
            </a:r>
            <a:r>
              <a:rPr lang="hu-HU" sz="1600" dirty="0" err="1" smtClean="0"/>
              <a:t>árútőzsdén</a:t>
            </a:r>
            <a:endParaRPr lang="hu-HU" sz="1600" dirty="0" smtClean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/>
              <a:t>micro-crush</a:t>
            </a:r>
            <a:r>
              <a:rPr lang="hu-HU" sz="1600" b="1" dirty="0"/>
              <a:t> </a:t>
            </a:r>
            <a:r>
              <a:rPr lang="hu-HU" sz="1600" b="1" dirty="0" smtClean="0">
                <a:sym typeface="Wingdings" panose="05000000000000000000" pitchFamily="2" charset="2"/>
              </a:rPr>
              <a:t></a:t>
            </a:r>
            <a:r>
              <a:rPr lang="hu-HU" sz="1600" dirty="0" smtClean="0"/>
              <a:t> </a:t>
            </a:r>
            <a:r>
              <a:rPr lang="hu-HU" sz="1600" dirty="0"/>
              <a:t>apró szemcseméretű </a:t>
            </a:r>
            <a:r>
              <a:rPr lang="hu-HU" sz="1600" dirty="0" smtClean="0"/>
              <a:t>őrlés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smtClean="0"/>
              <a:t>MIGA </a:t>
            </a:r>
            <a:r>
              <a:rPr lang="hu-HU" sz="1600" b="1" dirty="0"/>
              <a:t>(</a:t>
            </a:r>
            <a:r>
              <a:rPr lang="hu-HU" sz="1600" b="1" dirty="0" err="1"/>
              <a:t>Multilateral</a:t>
            </a:r>
            <a:r>
              <a:rPr lang="hu-HU" sz="1600" b="1" dirty="0"/>
              <a:t> </a:t>
            </a:r>
            <a:r>
              <a:rPr lang="hu-HU" sz="1600" b="1" dirty="0" err="1"/>
              <a:t>Investment</a:t>
            </a:r>
            <a:r>
              <a:rPr lang="hu-HU" sz="1600" b="1" dirty="0"/>
              <a:t> </a:t>
            </a:r>
            <a:r>
              <a:rPr lang="hu-HU" sz="1600" b="1" dirty="0" err="1"/>
              <a:t>Guarantee</a:t>
            </a:r>
            <a:r>
              <a:rPr lang="hu-HU" sz="1600" b="1" dirty="0"/>
              <a:t> </a:t>
            </a:r>
            <a:r>
              <a:rPr lang="hu-HU" sz="1600" b="1" dirty="0" err="1"/>
              <a:t>Agency</a:t>
            </a:r>
            <a:r>
              <a:rPr lang="hu-HU" sz="1600" b="1" dirty="0"/>
              <a:t>)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Beruházásbiztosítási Multilaterális Ügynökség</a:t>
            </a:r>
            <a:endParaRPr lang="hu-HU" sz="1600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/>
              <a:t>mirror-clause</a:t>
            </a:r>
            <a:r>
              <a:rPr lang="hu-HU" sz="1600" b="1" dirty="0"/>
              <a:t>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>
                <a:sym typeface="Wingdings" panose="05000000000000000000" pitchFamily="2" charset="2"/>
              </a:rPr>
              <a:t>tükör-záradék</a:t>
            </a:r>
            <a:endParaRPr lang="hu-HU" sz="1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NFA </a:t>
            </a:r>
            <a:r>
              <a:rPr lang="hu-HU" sz="1600" dirty="0">
                <a:sym typeface="Wingdings" panose="05000000000000000000" pitchFamily="2" charset="2"/>
              </a:rPr>
              <a:t> Nemzeti Földalap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PO</a:t>
            </a:r>
            <a:r>
              <a:rPr lang="hu-HU" sz="1600" dirty="0"/>
              <a:t> (</a:t>
            </a:r>
            <a:r>
              <a:rPr lang="hu-HU" sz="1600" b="1" dirty="0" err="1"/>
              <a:t>Purchase</a:t>
            </a:r>
            <a:r>
              <a:rPr lang="hu-HU" sz="1600" b="1" dirty="0"/>
              <a:t> </a:t>
            </a:r>
            <a:r>
              <a:rPr lang="hu-HU" sz="1600" b="1" dirty="0" err="1"/>
              <a:t>Order</a:t>
            </a:r>
            <a:r>
              <a:rPr lang="hu-HU" sz="1600" b="1" dirty="0"/>
              <a:t>)</a:t>
            </a:r>
            <a:r>
              <a:rPr lang="hu-HU" sz="1600" dirty="0"/>
              <a:t> → megrendelés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SAPS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egységes területalapú </a:t>
            </a:r>
            <a:r>
              <a:rPr lang="hu-HU" sz="1600" dirty="0" smtClean="0"/>
              <a:t>támogatás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/>
              <a:t>s</a:t>
            </a:r>
            <a:r>
              <a:rPr lang="hu-HU" sz="1600" b="1" dirty="0" err="1" smtClean="0"/>
              <a:t>ilo-rail</a:t>
            </a:r>
            <a:r>
              <a:rPr lang="hu-HU" sz="1600" dirty="0" smtClean="0"/>
              <a:t>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smtClean="0"/>
              <a:t>silóból </a:t>
            </a:r>
            <a:r>
              <a:rPr lang="hu-HU" sz="1600" dirty="0"/>
              <a:t>közvetlenül vasúti kocsiba vagy fordítva lehet </a:t>
            </a:r>
            <a:r>
              <a:rPr lang="hu-HU" sz="1600" dirty="0" smtClean="0"/>
              <a:t>betölteni/üríteni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/>
              <a:t>slot</a:t>
            </a:r>
            <a:r>
              <a:rPr lang="hu-HU" sz="1600" b="1" dirty="0"/>
              <a:t> </a:t>
            </a:r>
            <a:r>
              <a:rPr lang="hu-HU" sz="1600" b="1" dirty="0" err="1"/>
              <a:t>allocation</a:t>
            </a:r>
            <a:r>
              <a:rPr lang="hu-HU" sz="1600" dirty="0"/>
              <a:t> </a:t>
            </a:r>
            <a:r>
              <a:rPr lang="hu-HU" sz="1600" dirty="0" smtClean="0">
                <a:sym typeface="Wingdings" panose="05000000000000000000" pitchFamily="2" charset="2"/>
              </a:rPr>
              <a:t> </a:t>
            </a:r>
            <a:r>
              <a:rPr lang="hu-HU" sz="1600" dirty="0" smtClean="0"/>
              <a:t>szűkös </a:t>
            </a:r>
            <a:r>
              <a:rPr lang="hu-HU" sz="1600" dirty="0"/>
              <a:t>erőforrás (idő, </a:t>
            </a:r>
            <a:r>
              <a:rPr lang="hu-HU" sz="1600" dirty="0" smtClean="0"/>
              <a:t>kapacitás, </a:t>
            </a:r>
            <a:r>
              <a:rPr lang="hu-HU" sz="1600" dirty="0" err="1" smtClean="0"/>
              <a:t>rakodás,szállítás</a:t>
            </a:r>
            <a:r>
              <a:rPr lang="hu-HU" sz="1600" dirty="0" smtClean="0"/>
              <a:t>) </a:t>
            </a:r>
            <a:r>
              <a:rPr lang="hu-HU" sz="1600" dirty="0"/>
              <a:t>igazságos és hatékony </a:t>
            </a:r>
            <a:r>
              <a:rPr lang="hu-HU" sz="1600" dirty="0" smtClean="0"/>
              <a:t>elosztása</a:t>
            </a:r>
            <a:endParaRPr lang="hu-HU" sz="1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/>
              <a:t>solidarity</a:t>
            </a:r>
            <a:r>
              <a:rPr lang="hu-HU" sz="1600" b="1" dirty="0"/>
              <a:t> </a:t>
            </a:r>
            <a:r>
              <a:rPr lang="hu-HU" sz="1600" b="1" dirty="0" err="1"/>
              <a:t>lanes</a:t>
            </a:r>
            <a:r>
              <a:rPr lang="hu-HU" sz="1600" b="1" dirty="0"/>
              <a:t>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>
                <a:sym typeface="Wingdings" panose="05000000000000000000" pitchFamily="2" charset="2"/>
              </a:rPr>
              <a:t>szolidaritási </a:t>
            </a:r>
            <a:r>
              <a:rPr lang="hu-HU" sz="1600" dirty="0" smtClean="0">
                <a:sym typeface="Wingdings" panose="05000000000000000000" pitchFamily="2" charset="2"/>
              </a:rPr>
              <a:t>sávok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>
                <a:sym typeface="Wingdings" panose="05000000000000000000" pitchFamily="2" charset="2"/>
              </a:rPr>
              <a:t>t</a:t>
            </a:r>
            <a:r>
              <a:rPr lang="hu-HU" sz="1600" b="1" dirty="0" err="1" smtClean="0">
                <a:sym typeface="Wingdings" panose="05000000000000000000" pitchFamily="2" charset="2"/>
              </a:rPr>
              <a:t>race</a:t>
            </a:r>
            <a:r>
              <a:rPr lang="hu-HU" sz="1600" dirty="0" smtClean="0">
                <a:sym typeface="Wingdings" panose="05000000000000000000" pitchFamily="2" charset="2"/>
              </a:rPr>
              <a:t>  (nyomon/vissza)követés</a:t>
            </a:r>
            <a:endParaRPr lang="hu-HU" sz="1600" dirty="0"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 err="1">
                <a:sym typeface="Wingdings" panose="05000000000000000000" pitchFamily="2" charset="2"/>
              </a:rPr>
              <a:t>trigger</a:t>
            </a:r>
            <a:r>
              <a:rPr lang="hu-HU" sz="1600" b="1" dirty="0">
                <a:sym typeface="Wingdings" panose="05000000000000000000" pitchFamily="2" charset="2"/>
              </a:rPr>
              <a:t>  </a:t>
            </a:r>
            <a:r>
              <a:rPr lang="hu-HU" sz="1600" dirty="0">
                <a:sym typeface="Wingdings" panose="05000000000000000000" pitchFamily="2" charset="2"/>
              </a:rPr>
              <a:t>kioldó</a:t>
            </a:r>
            <a:endParaRPr lang="hu-HU" sz="1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TRQ </a:t>
            </a:r>
            <a:r>
              <a:rPr lang="hu-HU" sz="1600" b="1" dirty="0">
                <a:sym typeface="Wingdings" panose="05000000000000000000" pitchFamily="2" charset="2"/>
              </a:rPr>
              <a:t>(</a:t>
            </a:r>
            <a:r>
              <a:rPr lang="hu-HU" sz="1600" b="1" dirty="0"/>
              <a:t>Trade-</a:t>
            </a:r>
            <a:r>
              <a:rPr lang="hu-HU" sz="1600" b="1" dirty="0" err="1"/>
              <a:t>Related</a:t>
            </a:r>
            <a:r>
              <a:rPr lang="hu-HU" sz="1600" b="1" dirty="0"/>
              <a:t> </a:t>
            </a:r>
            <a:r>
              <a:rPr lang="hu-HU" sz="1600" b="1" dirty="0" err="1"/>
              <a:t>Quota</a:t>
            </a:r>
            <a:r>
              <a:rPr lang="hu-HU" sz="1600" b="1" dirty="0"/>
              <a:t>) </a:t>
            </a:r>
            <a:r>
              <a:rPr lang="hu-HU" sz="1600" b="1" dirty="0">
                <a:sym typeface="Wingdings" panose="05000000000000000000" pitchFamily="2" charset="2"/>
              </a:rPr>
              <a:t></a:t>
            </a:r>
            <a:r>
              <a:rPr lang="hu-HU" sz="1600" dirty="0"/>
              <a:t> kereskedelemmel kapcsolatos kvóta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UTP (Unfair </a:t>
            </a:r>
            <a:r>
              <a:rPr lang="hu-HU" sz="1600" b="1" dirty="0" err="1"/>
              <a:t>Trading</a:t>
            </a:r>
            <a:r>
              <a:rPr lang="hu-HU" sz="1600" b="1" dirty="0"/>
              <a:t> </a:t>
            </a:r>
            <a:r>
              <a:rPr lang="hu-HU" sz="1600" b="1" dirty="0" err="1"/>
              <a:t>Practices</a:t>
            </a:r>
            <a:r>
              <a:rPr lang="hu-HU" sz="1600" b="1" dirty="0"/>
              <a:t>) </a:t>
            </a:r>
            <a:r>
              <a:rPr lang="hu-HU" sz="1600" dirty="0">
                <a:sym typeface="Wingdings" panose="05000000000000000000" pitchFamily="2" charset="2"/>
              </a:rPr>
              <a:t></a:t>
            </a:r>
            <a:r>
              <a:rPr lang="hu-HU" sz="1600" dirty="0"/>
              <a:t>tisztességtelen kereskedelmi gyakorlatok</a:t>
            </a:r>
            <a:endParaRPr lang="hu-HU" sz="1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sz="1600" b="1" dirty="0"/>
              <a:t>VP </a:t>
            </a:r>
            <a:r>
              <a:rPr lang="hu-HU" sz="1600" b="1" dirty="0">
                <a:sym typeface="Wingdings" panose="05000000000000000000" pitchFamily="2" charset="2"/>
              </a:rPr>
              <a:t> </a:t>
            </a:r>
            <a:r>
              <a:rPr lang="hu-HU" sz="1600" dirty="0"/>
              <a:t>Vidékfejlesztési Program</a:t>
            </a:r>
          </a:p>
        </p:txBody>
      </p:sp>
    </p:spTree>
    <p:extLst>
      <p:ext uri="{BB962C8B-B14F-4D97-AF65-F5344CB8AC3E}">
        <p14:creationId xmlns:p14="http://schemas.microsoft.com/office/powerpoint/2010/main" val="19128161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5476239"/>
            <a:ext cx="10972800" cy="833121"/>
          </a:xfrm>
        </p:spPr>
        <p:txBody>
          <a:bodyPr/>
          <a:lstStyle/>
          <a:p>
            <a:pPr algn="l"/>
            <a:r>
              <a:rPr lang="hu-HU" sz="2400" b="1" dirty="0" smtClean="0">
                <a:latin typeface="+mn-lt"/>
              </a:rPr>
              <a:t>Összeállította: Juhász Pál, Magyar Bálint</a:t>
            </a:r>
            <a:endParaRPr lang="hu-H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85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687900"/>
            <a:ext cx="10972800" cy="1143000"/>
          </a:xfrm>
        </p:spPr>
        <p:txBody>
          <a:bodyPr/>
          <a:lstStyle/>
          <a:p>
            <a:r>
              <a:rPr lang="hu-HU" sz="6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Birtokszerkezet</a:t>
            </a:r>
            <a:endParaRPr lang="hu-HU" sz="6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23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 idx="4294967295"/>
          </p:nvPr>
        </p:nvSpPr>
        <p:spPr>
          <a:xfrm>
            <a:off x="143934" y="141405"/>
            <a:ext cx="11904133" cy="565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8D503B"/>
              </a:buClr>
              <a:buSzPts val="2400"/>
            </a:pPr>
            <a:r>
              <a:rPr lang="hu-HU" sz="4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összes mezőgazdasági gazdaság száma (ezer)</a:t>
            </a:r>
            <a:endParaRPr sz="4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43897"/>
            <a:ext cx="10088880" cy="54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8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6788</Words>
  <Application>Microsoft Office PowerPoint</Application>
  <PresentationFormat>Szélesvásznú</PresentationFormat>
  <Paragraphs>912</Paragraphs>
  <Slides>71</Slides>
  <Notes>35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71</vt:i4>
      </vt:variant>
    </vt:vector>
  </HeadingPairs>
  <TitlesOfParts>
    <vt:vector size="76" baseType="lpstr">
      <vt:lpstr>Arial</vt:lpstr>
      <vt:lpstr>Calibri</vt:lpstr>
      <vt:lpstr>Open Sans</vt:lpstr>
      <vt:lpstr>Wingdings</vt:lpstr>
      <vt:lpstr>1_Office-téma</vt:lpstr>
      <vt:lpstr>A magyar agrárszektor sebezhetősége (tulajdon, szerkezet, bérlet, járadék, támogatás)  (vitaanyag)</vt:lpstr>
      <vt:lpstr>Történet</vt:lpstr>
      <vt:lpstr>Állami gazdaságok, TSZ-ek, háztájik, magángazdaságok (1989)</vt:lpstr>
      <vt:lpstr>Földtulajdon, birtokszerkezet (1990-1994)</vt:lpstr>
      <vt:lpstr>Stratégia nélküli piaci sodródás (1994-2004)</vt:lpstr>
      <vt:lpstr>„Ideológiai” fordulat (2010–2020)</vt:lpstr>
      <vt:lpstr>Jelenlegi helyzet (2020- )</vt:lpstr>
      <vt:lpstr>Birtokszerkezet</vt:lpstr>
      <vt:lpstr>Az összes mezőgazdasági gazdaság száma (ezer)</vt:lpstr>
      <vt:lpstr>A 300 ha alatti és feletti birtokok átlagos méretének alakulása</vt:lpstr>
      <vt:lpstr>A magyar agrárszerkezet főbb dimenziói</vt:lpstr>
      <vt:lpstr>A nagybirtokok (≥300 ha-nál nagyobb üzemek) száma</vt:lpstr>
      <vt:lpstr>Gazdasági társasági formában működő gazdaságok aránya, területi és termelési részesedése</vt:lpstr>
      <vt:lpstr>Nagybirtokok (&gt;300 ha) részesedése a földből és támogatásokból</vt:lpstr>
      <vt:lpstr>Földbérlet</vt:lpstr>
      <vt:lpstr>Nagybirtokok földhasználata – bérlet vs. tulajdon</vt:lpstr>
      <vt:lpstr>Kisbirtokok földhasználata – bérlet vs. tulajdon</vt:lpstr>
      <vt:lpstr>A bérelt földterületek aránya a kis- és nagybirtokoknál (1990-2025)</vt:lpstr>
      <vt:lpstr>PowerPoint-bemutató</vt:lpstr>
      <vt:lpstr>A magyar agrártámogatások hasznosulásának szerkezete</vt:lpstr>
      <vt:lpstr>Agrártámogatások és bérleti díjak alakulása (2000-2024)</vt:lpstr>
      <vt:lpstr>A földbérleti díjak jellemzői és következményei</vt:lpstr>
      <vt:lpstr>Mezőgazdasági bérelt föld aránya ill. a bérleti díj/támogatás  (nemzetközi összehasonlítás)</vt:lpstr>
      <vt:lpstr>Egy hektárra jutó mezőgazdasági jövedelem szerkezete</vt:lpstr>
      <vt:lpstr>Földbérlet és támogatások viszonya nemzetközi összehasonlításban</vt:lpstr>
      <vt:lpstr>Agrároligarchák</vt:lpstr>
      <vt:lpstr>Agrároligarchák – nagyságrendek, bérelt arány, támogatási minták</vt:lpstr>
      <vt:lpstr>Fix állami versus piaci magán földbérleti díjak</vt:lpstr>
      <vt:lpstr>NER-es agrároligarchák támogatása a fix földbérleti díjjal</vt:lpstr>
      <vt:lpstr>A kiáramló állami támogatás mértéke fix és piaci bérlet szerint</vt:lpstr>
      <vt:lpstr>Agrároligarchák: földbérleti díjak versus állami támogatás</vt:lpstr>
      <vt:lpstr>Teendők a földbérleti rendszer reformja érdekében (jó gyakorlatok alapján)</vt:lpstr>
      <vt:lpstr>Hogyan csökkenthető a támogatások „kiszivárgása” a bérleti díjakba?</vt:lpstr>
      <vt:lpstr>Hogyan növelhető a ténylegesen termelő gazdák földtulajdona?</vt:lpstr>
      <vt:lpstr>„Fel nem kutatható” tulajdonosok kezelése</vt:lpstr>
      <vt:lpstr>Megvalósítási ütemterv</vt:lpstr>
      <vt:lpstr>Kockázatok és kezelésük</vt:lpstr>
      <vt:lpstr>Monokultúra</vt:lpstr>
      <vt:lpstr>A vetésszerkezet alakulása (1990-2020)</vt:lpstr>
      <vt:lpstr>A magyar vetésszerkezet nemzetközi összehasonlításban</vt:lpstr>
      <vt:lpstr>Kertészet, bor és állattenyésztés aránya országonként (~2020)</vt:lpstr>
      <vt:lpstr>A monokulturalitás foka nemzetközi áttekintésben</vt:lpstr>
      <vt:lpstr>Zöldség-gyümölcs, szőlő-bor termelés részesedése </vt:lpstr>
      <vt:lpstr>Javaslatcsomag a területi alapú (SAPS/BISS) támogatások differenciálására komplex agrárpolitikai célok érdekében </vt:lpstr>
      <vt:lpstr>Öntözés</vt:lpstr>
      <vt:lpstr>Öntözött területek és a nagybírtok részesedése (1990-2024)</vt:lpstr>
      <vt:lpstr>Öntözött területek növelésének eszköztára (&lt;300 ha)</vt:lpstr>
      <vt:lpstr>Vízgazdálkodási javaslatok aktorok szerinti bontásban (1)</vt:lpstr>
      <vt:lpstr>Vízgazdálkodási javaslatok aktorok szerinti bontásban (2)</vt:lpstr>
      <vt:lpstr>Az agrárszektorba történő beszállítók</vt:lpstr>
      <vt:lpstr>Külföldi inputprofit kiáramlás a magyar agrárszektorból</vt:lpstr>
      <vt:lpstr>Agrár export-import</vt:lpstr>
      <vt:lpstr>A magyar agrárexport értéke és szerkezete (1990-2023)</vt:lpstr>
      <vt:lpstr>Az agrárexport szerkezete nemzetközi összehasonlításban (2023)</vt:lpstr>
      <vt:lpstr>Ukrajna esetleges EU-s csatlakozása és a magyar gabona export</vt:lpstr>
      <vt:lpstr>Értékesítési desztinációk és szervezeti keretek</vt:lpstr>
      <vt:lpstr>Agrártermékcsoportok export-hazai aránya és az értékesítésük koncentrációjának mértéke</vt:lpstr>
      <vt:lpstr>Az egyes termékcsoportok sebezhetőségi mátrixa</vt:lpstr>
      <vt:lpstr> Javaslatok: 1) Marha (élő/hasított) – legsebezhetőbb </vt:lpstr>
      <vt:lpstr>Javaslatok: 2) Olajos növények (repce/napraforgó)</vt:lpstr>
      <vt:lpstr>Javaslatok: 3) Gabona (búza/kukorica)</vt:lpstr>
      <vt:lpstr>Javaslatok: 4) Sertés </vt:lpstr>
      <vt:lpstr>Javaslatok: 5) Baromfi</vt:lpstr>
      <vt:lpstr>Javaslatok: 6) Szőlő–bor</vt:lpstr>
      <vt:lpstr>Javaslatok: 7) Zöldség–gyümölcs</vt:lpstr>
      <vt:lpstr>Javaslatok: 8) Tej</vt:lpstr>
      <vt:lpstr>Javaslatok: 9) Tojás</vt:lpstr>
      <vt:lpstr>Javaslatok: 10) Takarmány </vt:lpstr>
      <vt:lpstr>+ Horizontális eszköztár (minden ágazatra)</vt:lpstr>
      <vt:lpstr>Idegen kifejezések és rövidítések  fordítása</vt:lpstr>
      <vt:lpstr>Összeállította: Juhász Pál, Magyar Bálint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BÁLINT</dc:creator>
  <cp:lastModifiedBy>BÁLINT</cp:lastModifiedBy>
  <cp:revision>179</cp:revision>
  <dcterms:created xsi:type="dcterms:W3CDTF">2025-08-05T07:27:37Z</dcterms:created>
  <dcterms:modified xsi:type="dcterms:W3CDTF">2025-09-05T09:11:12Z</dcterms:modified>
</cp:coreProperties>
</file>